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6"/>
  </p:notesMasterIdLst>
  <p:handoutMasterIdLst>
    <p:handoutMasterId r:id="rId47"/>
  </p:handoutMasterIdLst>
  <p:sldIdLst>
    <p:sldId id="268" r:id="rId2"/>
    <p:sldId id="370" r:id="rId3"/>
    <p:sldId id="417" r:id="rId4"/>
    <p:sldId id="373" r:id="rId5"/>
    <p:sldId id="655" r:id="rId6"/>
    <p:sldId id="682" r:id="rId7"/>
    <p:sldId id="657" r:id="rId8"/>
    <p:sldId id="683" r:id="rId9"/>
    <p:sldId id="660" r:id="rId10"/>
    <p:sldId id="663" r:id="rId11"/>
    <p:sldId id="699" r:id="rId12"/>
    <p:sldId id="700" r:id="rId13"/>
    <p:sldId id="686" r:id="rId14"/>
    <p:sldId id="684" r:id="rId15"/>
    <p:sldId id="701" r:id="rId16"/>
    <p:sldId id="702" r:id="rId17"/>
    <p:sldId id="656" r:id="rId18"/>
    <p:sldId id="685" r:id="rId19"/>
    <p:sldId id="662" r:id="rId20"/>
    <p:sldId id="523" r:id="rId21"/>
    <p:sldId id="398" r:id="rId22"/>
    <p:sldId id="667" r:id="rId23"/>
    <p:sldId id="687" r:id="rId24"/>
    <p:sldId id="669" r:id="rId25"/>
    <p:sldId id="688" r:id="rId26"/>
    <p:sldId id="670" r:id="rId27"/>
    <p:sldId id="691" r:id="rId28"/>
    <p:sldId id="689" r:id="rId29"/>
    <p:sldId id="677" r:id="rId30"/>
    <p:sldId id="399" r:id="rId31"/>
    <p:sldId id="671" r:id="rId32"/>
    <p:sldId id="698" r:id="rId33"/>
    <p:sldId id="672" r:id="rId34"/>
    <p:sldId id="696" r:id="rId35"/>
    <p:sldId id="697" r:id="rId36"/>
    <p:sldId id="673" r:id="rId37"/>
    <p:sldId id="674" r:id="rId38"/>
    <p:sldId id="680" r:id="rId39"/>
    <p:sldId id="681" r:id="rId40"/>
    <p:sldId id="400" r:id="rId41"/>
    <p:sldId id="690" r:id="rId42"/>
    <p:sldId id="641" r:id="rId43"/>
    <p:sldId id="652" r:id="rId44"/>
    <p:sldId id="368" r:id="rId45"/>
  </p:sldIdLst>
  <p:sldSz cx="12192000" cy="6858000"/>
  <p:notesSz cx="6858000" cy="9144000"/>
  <p:custDataLst>
    <p:tags r:id="rId4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DF2A77-E770-6139-414C-D3C120CE6FEB}" v="19" dt="2023-01-28T15:57:08.0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7403" autoAdjust="0"/>
  </p:normalViewPr>
  <p:slideViewPr>
    <p:cSldViewPr snapToGrid="0" snapToObjects="1">
      <p:cViewPr varScale="1">
        <p:scale>
          <a:sx n="59" d="100"/>
          <a:sy n="59" d="100"/>
        </p:scale>
        <p:origin x="960"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presProps" Target="presProps.xml"/><Relationship Id="rId55" Type="http://schemas.microsoft.com/office/2018/10/relationships/authors" Target="NUL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3911280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lnSpc>
                <a:spcPct val="105000"/>
              </a:lnSpc>
              <a:defRPr/>
            </a:pPr>
            <a:r>
              <a:rPr lang="en-US" sz="1200" dirty="0"/>
              <a:t>The title I have given this game (the “fare wars” game) might be too much of a hint about what happens in the Nash equilibrium.  Feel free to change it to something like “airfare pricing strategies.”</a:t>
            </a:r>
          </a:p>
          <a:p>
            <a:pPr defTabSz="966612">
              <a:lnSpc>
                <a:spcPct val="105000"/>
              </a:lnSpc>
              <a:defRPr/>
            </a:pPr>
            <a:r>
              <a:rPr lang="en-US" sz="1200" dirty="0" err="1"/>
              <a:t>Braniff</a:t>
            </a:r>
            <a:r>
              <a:rPr lang="en-US" sz="1200" dirty="0"/>
              <a:t> Airways was</a:t>
            </a:r>
            <a:r>
              <a:rPr lang="en-US" sz="1200" baseline="0" dirty="0"/>
              <a:t> a major airline in the early 1980’s. </a:t>
            </a:r>
            <a:r>
              <a:rPr lang="en-US" sz="1200" dirty="0"/>
              <a:t>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31440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CA" sz="1200" dirty="0"/>
              <a:t>Nash equilibrium: Both firms cut fares</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3362568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a:p>
            <a:pPr defTabSz="948507"/>
            <a:endParaRPr lang="en-US" sz="1200" kern="1200" baseline="0" dirty="0">
              <a:solidFill>
                <a:schemeClr val="tx1"/>
              </a:solidFill>
              <a:effectLst/>
              <a:latin typeface="+mn-lt"/>
              <a:ea typeface="+mn-ea"/>
              <a:cs typeface="+mn-cs"/>
            </a:endParaRPr>
          </a:p>
          <a:p>
            <a:r>
              <a:rPr lang="en-US" dirty="0">
                <a:solidFill>
                  <a:srgbClr val="002060"/>
                </a:solidFill>
              </a:rPr>
              <a:t>Discussion points:  </a:t>
            </a:r>
          </a:p>
          <a:p>
            <a:r>
              <a:rPr lang="en-US" sz="1200" kern="1200" dirty="0">
                <a:solidFill>
                  <a:schemeClr val="tx1"/>
                </a:solidFill>
                <a:effectLst/>
                <a:latin typeface="+mn-lt"/>
                <a:ea typeface="+mn-ea"/>
                <a:cs typeface="+mn-cs"/>
              </a:rPr>
              <a:t>A. No. It</a:t>
            </a:r>
            <a:r>
              <a:rPr lang="en-US" sz="1200" kern="1200" baseline="0" dirty="0">
                <a:solidFill>
                  <a:schemeClr val="tx1"/>
                </a:solidFill>
                <a:effectLst/>
                <a:latin typeface="+mn-lt"/>
                <a:ea typeface="+mn-ea"/>
                <a:cs typeface="+mn-cs"/>
              </a:rPr>
              <a:t> is more likely that both stores (the only ones in town; so, it’s a duopoly) are worse off by staying open 24 hours a day</a:t>
            </a:r>
            <a:r>
              <a:rPr lang="en-US" sz="1200" kern="1200" dirty="0">
                <a:solidFill>
                  <a:schemeClr val="tx1"/>
                </a:solidFill>
                <a:effectLst/>
                <a:latin typeface="+mn-lt"/>
                <a:ea typeface="+mn-ea"/>
                <a:cs typeface="+mn-cs"/>
              </a:rPr>
              <a:t>. Even in a college town, the revenue from the few extra customers shopping outside</a:t>
            </a:r>
            <a:r>
              <a:rPr lang="en-US" sz="1200" kern="1200" baseline="0" dirty="0">
                <a:solidFill>
                  <a:schemeClr val="tx1"/>
                </a:solidFill>
                <a:effectLst/>
                <a:latin typeface="+mn-lt"/>
                <a:ea typeface="+mn-ea"/>
                <a:cs typeface="+mn-cs"/>
              </a:rPr>
              <a:t> the “usual business hours” is probably lower than the variable cost of keeping the store open (additional security, cashiers, electricity, and so 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 The two stores are stuck in a prisoners’ dilemma game where the Nash equilibrium is to stay open 24 hours. They would both be better off (higher profits) if they stay open only during the day (this would be the collusion). But if only one stays open overnight when the other closes overnight,</a:t>
            </a:r>
            <a:r>
              <a:rPr lang="en-US" sz="1200" kern="1200" baseline="0" dirty="0">
                <a:solidFill>
                  <a:schemeClr val="tx1"/>
                </a:solidFill>
                <a:effectLst/>
                <a:latin typeface="+mn-lt"/>
                <a:ea typeface="+mn-ea"/>
                <a:cs typeface="+mn-cs"/>
              </a:rPr>
              <a:t> the one staying open will gain all overnight shoppers and that may lead to an increase in profits. So, while each would be better off staying open only during day-time, self-interest dictates that both stay open overnight, a Nash equilibrium that is not what’s best for the group</a:t>
            </a:r>
            <a:r>
              <a:rPr lang="en-US" sz="1200" kern="1200" dirty="0">
                <a:solidFill>
                  <a:schemeClr val="tx1"/>
                </a:solidFill>
                <a:effectLst/>
                <a:latin typeface="+mn-lt"/>
                <a:ea typeface="+mn-ea"/>
                <a:cs typeface="+mn-cs"/>
              </a:rPr>
              <a:t>.</a:t>
            </a:r>
          </a:p>
          <a:p>
            <a:pPr defTabSz="948507"/>
            <a:endParaRPr lang="en-US" sz="1200" kern="1200" dirty="0">
              <a:solidFill>
                <a:schemeClr val="tx1"/>
              </a:solidFill>
              <a:effectLst/>
              <a:latin typeface="+mn-lt"/>
              <a:ea typeface="+mn-ea"/>
              <a:cs typeface="+mn-cs"/>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42</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You can replace “cheat” with “renege.” Give your students a few minutes to formulate</a:t>
            </a:r>
            <a:r>
              <a:rPr lang="en-US" sz="1200" baseline="0" dirty="0"/>
              <a:t> their answers. Remind them that the two firms still face the market demand given in the table, </a:t>
            </a:r>
            <a:r>
              <a:rPr lang="en-US" sz="1200" b="1" i="1" baseline="0" dirty="0"/>
              <a:t>FC</a:t>
            </a:r>
            <a:r>
              <a:rPr lang="en-US" sz="1200" baseline="0" dirty="0"/>
              <a:t> = 0 and </a:t>
            </a:r>
            <a:r>
              <a:rPr lang="en-US" sz="1200" b="1" i="1" baseline="0" dirty="0"/>
              <a:t>MC</a:t>
            </a:r>
            <a:r>
              <a:rPr lang="en-US" sz="1200" baseline="0" dirty="0"/>
              <a:t> = $1.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baseline="0" dirty="0"/>
              <a:t>Duopoly outcome with collusion</a:t>
            </a:r>
            <a:r>
              <a:rPr lang="en-US" sz="1200" baseline="0" dirty="0"/>
              <a:t>: the two firms act as a monopoly, selling a total </a:t>
            </a:r>
            <a:r>
              <a:rPr lang="en-US" sz="1200" b="1" i="1" baseline="0" dirty="0"/>
              <a:t>Q</a:t>
            </a:r>
            <a:r>
              <a:rPr lang="en-US" sz="1200" baseline="0" dirty="0"/>
              <a:t> = 4,400 at </a:t>
            </a:r>
            <a:r>
              <a:rPr lang="en-US" sz="1200" b="1" i="1" baseline="0" dirty="0"/>
              <a:t>P</a:t>
            </a:r>
            <a:r>
              <a:rPr lang="en-US" sz="1200" baseline="0" dirty="0"/>
              <a:t> = $7, making $26,400 overall in profit (we reached this conclusion in Example 1). Successful collusion means the two firms agree to act as a monopoly to maximize their profits. They equally split the market so </a:t>
            </a:r>
            <a:r>
              <a:rPr lang="en-US" sz="1200" b="1" i="1" baseline="0" dirty="0"/>
              <a:t>Q</a:t>
            </a:r>
            <a:r>
              <a:rPr lang="en-US" sz="1200" b="1" i="0" baseline="-25000" dirty="0"/>
              <a:t>1</a:t>
            </a:r>
            <a:r>
              <a:rPr lang="en-US" sz="1200" baseline="0" dirty="0"/>
              <a:t> = </a:t>
            </a:r>
            <a:r>
              <a:rPr lang="en-US" sz="1200" b="1" i="1" baseline="0" dirty="0"/>
              <a:t>Q</a:t>
            </a:r>
            <a:r>
              <a:rPr lang="en-US" sz="1200" b="1" baseline="-25000" dirty="0"/>
              <a:t>2</a:t>
            </a:r>
            <a:r>
              <a:rPr lang="en-US" sz="1200" baseline="0" dirty="0"/>
              <a:t> = 2,200, P = $7, and they split profits Profit</a:t>
            </a:r>
            <a:r>
              <a:rPr lang="en-US" sz="1200" baseline="-25000" dirty="0"/>
              <a:t>1</a:t>
            </a:r>
            <a:r>
              <a:rPr lang="en-US" sz="1200" baseline="0" dirty="0"/>
              <a:t> = Profit</a:t>
            </a:r>
            <a:r>
              <a:rPr lang="en-US" sz="1200" baseline="-25000" dirty="0"/>
              <a:t>2</a:t>
            </a:r>
            <a:r>
              <a:rPr lang="en-US" sz="1200" baseline="0" dirty="0"/>
              <a:t> = 26400/2 = $13,200 .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exercise leads students to discover that each firm has an incentive to cheat on the agreement, causing a breakdown of the profit-maximizing cartel outcome.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“Cheat on the agreement” means cheat on the agreement to collude</a:t>
            </a:r>
            <a:r>
              <a:rPr lang="en-US" sz="1200" baseline="0" dirty="0"/>
              <a:t> to restrict the </a:t>
            </a:r>
            <a:r>
              <a:rPr lang="en-US" sz="1200" b="1" i="1" baseline="0" dirty="0"/>
              <a:t>Q</a:t>
            </a:r>
            <a:r>
              <a:rPr lang="en-US" sz="1200" baseline="0" dirty="0"/>
              <a:t> and receive higher </a:t>
            </a:r>
            <a:r>
              <a:rPr lang="en-US" sz="1200" b="1" i="1" baseline="0" dirty="0"/>
              <a:t>P</a:t>
            </a:r>
            <a:r>
              <a:rPr lang="en-US" sz="1200" baseline="0" dirty="0"/>
              <a:t> (act as a monopoly).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106003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Duopoly colluding: </a:t>
            </a:r>
            <a:r>
              <a:rPr lang="en-US" sz="1200" b="1" i="1" baseline="0" dirty="0"/>
              <a:t>Q</a:t>
            </a:r>
            <a:r>
              <a:rPr lang="en-US" sz="1200" b="1" baseline="-25000" dirty="0"/>
              <a:t>1</a:t>
            </a:r>
            <a:r>
              <a:rPr lang="en-US" sz="1200" baseline="0" dirty="0"/>
              <a:t> = </a:t>
            </a:r>
            <a:r>
              <a:rPr lang="en-US" sz="1200" b="1" i="1" baseline="0" dirty="0"/>
              <a:t>Q</a:t>
            </a:r>
            <a:r>
              <a:rPr lang="en-US" sz="1200" b="1" baseline="-25000" dirty="0"/>
              <a:t>2</a:t>
            </a:r>
            <a:r>
              <a:rPr lang="en-US" sz="1200" baseline="0" dirty="0"/>
              <a:t> = 2,200, </a:t>
            </a:r>
            <a:r>
              <a:rPr lang="en-US" sz="1200" b="1" i="1" baseline="0" dirty="0"/>
              <a:t>P</a:t>
            </a:r>
            <a:r>
              <a:rPr lang="en-US" sz="1200" baseline="0" dirty="0"/>
              <a:t> = $7, Profit </a:t>
            </a:r>
            <a:r>
              <a:rPr lang="en-US" sz="1200" baseline="-25000" dirty="0"/>
              <a:t>1</a:t>
            </a:r>
            <a:r>
              <a:rPr lang="en-US" sz="1200" baseline="0" dirty="0"/>
              <a:t> = Profit </a:t>
            </a:r>
            <a:r>
              <a:rPr lang="en-US" sz="1200" baseline="-25000" dirty="0"/>
              <a:t>2</a:t>
            </a:r>
            <a:r>
              <a:rPr lang="en-US" sz="1200" baseline="0" dirty="0"/>
              <a:t> = $13,200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Remember that we have the demand schedule for Smallville, so if we know the </a:t>
            </a:r>
            <a:r>
              <a:rPr lang="en-US" sz="1200" b="1" i="1" baseline="0" dirty="0"/>
              <a:t>Q,</a:t>
            </a:r>
            <a:r>
              <a:rPr lang="en-US" sz="1200" baseline="0" dirty="0"/>
              <a:t> the price will be determined by the demand schedule.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228600" marR="0" indent="-228600" algn="l" defTabSz="914400" rtl="0" eaLnBrk="1" fontAlgn="auto" latinLnBrk="0" hangingPunct="1">
              <a:lnSpc>
                <a:spcPct val="100000"/>
              </a:lnSpc>
              <a:spcBef>
                <a:spcPts val="0"/>
              </a:spcBef>
              <a:spcAft>
                <a:spcPts val="0"/>
              </a:spcAft>
              <a:buClrTx/>
              <a:buSzTx/>
              <a:buFontTx/>
              <a:buAutoNum type="alphaUcPeriod"/>
              <a:tabLst/>
              <a:defRPr/>
            </a:pPr>
            <a:r>
              <a:rPr lang="en-US" sz="1200" baseline="0" dirty="0"/>
              <a:t>Remember that because </a:t>
            </a:r>
            <a:r>
              <a:rPr lang="en-US" sz="1200" b="1" i="1" baseline="0" dirty="0"/>
              <a:t>FC</a:t>
            </a:r>
            <a:r>
              <a:rPr lang="en-US" sz="1200" baseline="0" dirty="0"/>
              <a:t> = 0, </a:t>
            </a:r>
            <a:r>
              <a:rPr lang="en-US" sz="1200" b="1" i="1" baseline="0" dirty="0"/>
              <a:t>TC</a:t>
            </a:r>
            <a:r>
              <a:rPr lang="en-US" sz="1200" baseline="0" dirty="0"/>
              <a:t> = </a:t>
            </a:r>
            <a:r>
              <a:rPr lang="en-US" sz="1200" b="1" i="1" baseline="0" dirty="0"/>
              <a:t>AVC</a:t>
            </a:r>
            <a:r>
              <a:rPr lang="en-US" sz="1200" baseline="0" dirty="0"/>
              <a:t>*</a:t>
            </a:r>
            <a:r>
              <a:rPr lang="en-US" sz="1200" b="1" i="1" baseline="0" dirty="0"/>
              <a:t>Q</a:t>
            </a:r>
            <a:r>
              <a:rPr lang="en-US" sz="1200" baseline="0" dirty="0"/>
              <a:t>. And because </a:t>
            </a:r>
            <a:r>
              <a:rPr lang="en-US" sz="1200" b="1" i="1" baseline="0" dirty="0"/>
              <a:t>MC</a:t>
            </a:r>
            <a:r>
              <a:rPr lang="en-US" sz="1200" baseline="0" dirty="0"/>
              <a:t> = 1, then </a:t>
            </a:r>
            <a:r>
              <a:rPr lang="en-US" sz="1200" b="1" i="1" baseline="0" dirty="0"/>
              <a:t>AVC</a:t>
            </a:r>
            <a:r>
              <a:rPr lang="en-US" sz="1200" baseline="0" dirty="0"/>
              <a:t> = 1.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Calculating Casey’s profit = </a:t>
            </a:r>
            <a:r>
              <a:rPr lang="en-US" sz="1200" b="1" i="1" baseline="0" dirty="0"/>
              <a:t>TR</a:t>
            </a:r>
            <a:r>
              <a:rPr lang="en-US" sz="1200" baseline="0" dirty="0"/>
              <a:t> – </a:t>
            </a:r>
            <a:r>
              <a:rPr lang="en-US" sz="1200" b="1" i="1" baseline="0" dirty="0"/>
              <a:t>TC</a:t>
            </a:r>
            <a:r>
              <a:rPr lang="en-US" sz="1200" baseline="0" dirty="0"/>
              <a:t> = </a:t>
            </a:r>
            <a:r>
              <a:rPr lang="en-US" sz="1200" b="1" i="1" baseline="0" dirty="0"/>
              <a:t>P</a:t>
            </a:r>
            <a:r>
              <a:rPr lang="en-US" sz="1200" baseline="0" dirty="0"/>
              <a:t>*</a:t>
            </a:r>
            <a:r>
              <a:rPr lang="en-US" sz="1200" b="1" i="1" baseline="0" dirty="0"/>
              <a:t>Q</a:t>
            </a:r>
            <a:r>
              <a:rPr lang="en-US" sz="1200" baseline="0" dirty="0"/>
              <a:t> – </a:t>
            </a:r>
            <a:r>
              <a:rPr lang="en-US" sz="1200" b="1" i="1" baseline="0" dirty="0"/>
              <a:t>AVC</a:t>
            </a:r>
            <a:r>
              <a:rPr lang="en-US" sz="1200" baseline="0" dirty="0"/>
              <a:t>*</a:t>
            </a:r>
            <a:r>
              <a:rPr lang="en-US" sz="1200" b="1" i="1" baseline="0" dirty="0"/>
              <a:t>Q</a:t>
            </a:r>
            <a:r>
              <a:rPr lang="en-US" sz="1200" baseline="0" dirty="0"/>
              <a:t> = </a:t>
            </a:r>
            <a:r>
              <a:rPr lang="en-US" sz="1200" b="1" i="1" baseline="0" dirty="0"/>
              <a:t>Q</a:t>
            </a:r>
            <a:r>
              <a:rPr lang="en-US" sz="1200" baseline="0" dirty="0"/>
              <a:t>*(</a:t>
            </a:r>
            <a:r>
              <a:rPr lang="en-US" sz="1200" b="1" i="1" baseline="0" dirty="0"/>
              <a:t>P</a:t>
            </a:r>
            <a:r>
              <a:rPr lang="en-US" sz="1200" baseline="0" dirty="0"/>
              <a:t> – </a:t>
            </a:r>
            <a:r>
              <a:rPr lang="en-US" sz="1200" b="1" i="1" baseline="0" dirty="0"/>
              <a:t>MC</a:t>
            </a:r>
            <a:r>
              <a:rPr lang="en-US" sz="1200" baseline="0" dirty="0"/>
              <a:t>) = 15,000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rgbClr val="C00000"/>
                </a:solidFill>
              </a:rPr>
              <a:t>You could take this a step further and calculate 7-eleven’s profit when only Casey’s cheats on the agreement (since we’ll need it for the Prisoners’ dilemma later on Example 3) = 2,200*(6-1) = $11,000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C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rgbClr val="C00000"/>
                </a:solidFill>
              </a:rPr>
              <a:t>Note that profit for Casey’s + profit for 7-eleven = 15,000 + 11,000 = 26,000 = the market profit for a total </a:t>
            </a:r>
            <a:r>
              <a:rPr lang="en-US" sz="1200" b="1" i="1" baseline="0" dirty="0">
                <a:solidFill>
                  <a:srgbClr val="C00000"/>
                </a:solidFill>
              </a:rPr>
              <a:t>Q</a:t>
            </a:r>
            <a:r>
              <a:rPr lang="en-US" sz="1200" baseline="0" dirty="0">
                <a:solidFill>
                  <a:srgbClr val="C00000"/>
                </a:solidFill>
              </a:rPr>
              <a:t> = 5,200 (we calculated the profit in Example 1B)</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C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B. Casey’s earns $13,200 if they stick to the agreement, but earns $15,000 if they cheat.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C. Because the total market quantity is 6,000, we look at the demand schedule to find </a:t>
            </a:r>
            <a:r>
              <a:rPr lang="en-US" sz="1200" b="1" i="1" baseline="0" dirty="0"/>
              <a:t>P</a:t>
            </a:r>
            <a:r>
              <a:rPr lang="en-US" sz="1200" baseline="0" dirty="0"/>
              <a:t> = $5. Another way to calculate each firm’s profit is half of market profit from Example 1B (since both produce the same quantity and have the same costs).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3022737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Give your students a few minutes to figure out the answers. This exercise shows students that each firm selling </a:t>
            </a:r>
            <a:r>
              <a:rPr lang="en-US" sz="1200" b="1" i="1" dirty="0"/>
              <a:t>Q </a:t>
            </a:r>
            <a:r>
              <a:rPr lang="en-US" sz="1200" dirty="0"/>
              <a:t>= 3000 is the equilibrium.  </a:t>
            </a:r>
          </a:p>
          <a:p>
            <a:pPr eaLnBrk="1" hangingPunct="1"/>
            <a:endParaRPr lang="en-US" sz="1200" dirty="0"/>
          </a:p>
          <a:p>
            <a:pPr eaLnBrk="1" hangingPunct="1"/>
            <a:r>
              <a:rPr lang="en-US" sz="1200" dirty="0"/>
              <a:t>In the previous exercise (Active Learning 1), students were instructed to find the new market price—an important intermediate step—before determining the effect on profit.  In this exercise, the instructions do not ask students to determine the effect on market price.  The intention is to see if they will remember to do this critical intermediate step themselves.</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1331287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Aha! Each firm producing </a:t>
            </a:r>
            <a:r>
              <a:rPr lang="en-US" b="1" i="1" dirty="0"/>
              <a:t>Q</a:t>
            </a:r>
            <a:r>
              <a:rPr lang="en-US" dirty="0"/>
              <a:t> = 3,000 (cheating on the agreement to collude) is the equilibrium for this duopoly! This is the Nash</a:t>
            </a:r>
            <a:r>
              <a:rPr lang="en-US" baseline="0" dirty="0"/>
              <a:t> equilibrium.</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16</a:t>
            </a:fld>
            <a:endParaRPr lang="en-US" dirty="0"/>
          </a:p>
        </p:txBody>
      </p:sp>
    </p:spTree>
    <p:extLst>
      <p:ext uri="{BB962C8B-B14F-4D97-AF65-F5344CB8AC3E}">
        <p14:creationId xmlns:p14="http://schemas.microsoft.com/office/powerpoint/2010/main" val="3682439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2585329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4270725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2D301907-DD07-49EA-86F9-4AACA9ED95BA}"/>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F534A4D2-F243-42BE-84E1-3995E2B80721}"/>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18: </a:t>
            </a:r>
            <a:r>
              <a:rPr lang="en-US" dirty="0">
                <a:latin typeface="+mn-lt"/>
              </a:rPr>
              <a:t>Oligopoly</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C531-9FF2-0BDB-EC91-0999F5753037}"/>
              </a:ext>
            </a:extLst>
          </p:cNvPr>
          <p:cNvSpPr>
            <a:spLocks noGrp="1"/>
          </p:cNvSpPr>
          <p:nvPr>
            <p:ph type="title"/>
          </p:nvPr>
        </p:nvSpPr>
        <p:spPr/>
        <p:txBody>
          <a:bodyPr/>
          <a:lstStyle/>
          <a:p>
            <a:r>
              <a:rPr lang="en-US" dirty="0">
                <a:latin typeface="+mn-lt"/>
              </a:rPr>
              <a:t>Cartel</a:t>
            </a:r>
          </a:p>
        </p:txBody>
      </p:sp>
      <p:sp>
        <p:nvSpPr>
          <p:cNvPr id="3" name="Content Placeholder 2">
            <a:extLst>
              <a:ext uri="{FF2B5EF4-FFF2-40B4-BE49-F238E27FC236}">
                <a16:creationId xmlns:a16="http://schemas.microsoft.com/office/drawing/2014/main" id="{BA68B9E3-4BA9-C1A4-30F6-18D5DC310BCE}"/>
              </a:ext>
            </a:extLst>
          </p:cNvPr>
          <p:cNvSpPr>
            <a:spLocks noGrp="1"/>
          </p:cNvSpPr>
          <p:nvPr>
            <p:ph idx="1"/>
          </p:nvPr>
        </p:nvSpPr>
        <p:spPr/>
        <p:txBody>
          <a:bodyPr/>
          <a:lstStyle/>
          <a:p>
            <a:r>
              <a:rPr lang="en-US" dirty="0">
                <a:latin typeface="+mn-lt"/>
              </a:rPr>
              <a:t>If oligopolists form a cartel</a:t>
            </a:r>
          </a:p>
          <a:p>
            <a:pPr lvl="1">
              <a:buFont typeface="Arial" panose="020B0604020202020204" pitchFamily="34" charset="0"/>
              <a:buChar char="•"/>
            </a:pPr>
            <a:r>
              <a:rPr lang="en-US" dirty="0">
                <a:latin typeface="+mn-lt"/>
              </a:rPr>
              <a:t>Maximize total profit</a:t>
            </a:r>
          </a:p>
          <a:p>
            <a:pPr lvl="1">
              <a:buFont typeface="Arial" panose="020B0604020202020204" pitchFamily="34" charset="0"/>
              <a:buChar char="•"/>
            </a:pPr>
            <a:r>
              <a:rPr lang="en-US" dirty="0">
                <a:latin typeface="+mn-lt"/>
              </a:rPr>
              <a:t>Produce monopoly quantity</a:t>
            </a:r>
          </a:p>
          <a:p>
            <a:pPr lvl="1">
              <a:buFont typeface="Arial" panose="020B0604020202020204" pitchFamily="34" charset="0"/>
              <a:buChar char="•"/>
            </a:pPr>
            <a:r>
              <a:rPr lang="en-US" dirty="0">
                <a:latin typeface="+mn-lt"/>
              </a:rPr>
              <a:t>Charge monopoly price</a:t>
            </a:r>
          </a:p>
          <a:p>
            <a:r>
              <a:rPr lang="en-US" dirty="0">
                <a:latin typeface="+mn-lt"/>
              </a:rPr>
              <a:t>For example, Jack and Jill can agree to split the market equally, each produces 30 gallons, the price is $60 a gallon, and each earns a profit of $1,800</a:t>
            </a:r>
          </a:p>
        </p:txBody>
      </p:sp>
    </p:spTree>
    <p:extLst>
      <p:ext uri="{BB962C8B-B14F-4D97-AF65-F5344CB8AC3E}">
        <p14:creationId xmlns:p14="http://schemas.microsoft.com/office/powerpoint/2010/main" val="3500448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15FC1-0076-1532-E63D-75A1F07A08DF}"/>
              </a:ext>
            </a:extLst>
          </p:cNvPr>
          <p:cNvSpPr>
            <a:spLocks noGrp="1"/>
          </p:cNvSpPr>
          <p:nvPr>
            <p:ph type="title"/>
          </p:nvPr>
        </p:nvSpPr>
        <p:spPr/>
        <p:txBody>
          <a:bodyPr/>
          <a:lstStyle/>
          <a:p>
            <a:r>
              <a:rPr lang="en-US" dirty="0">
                <a:latin typeface="+mn-lt"/>
              </a:rPr>
              <a:t>Active Learning 1: Collusion in Smallville?</a:t>
            </a:r>
          </a:p>
        </p:txBody>
      </p:sp>
      <p:sp>
        <p:nvSpPr>
          <p:cNvPr id="3" name="Content Placeholder 2">
            <a:extLst>
              <a:ext uri="{FF2B5EF4-FFF2-40B4-BE49-F238E27FC236}">
                <a16:creationId xmlns:a16="http://schemas.microsoft.com/office/drawing/2014/main" id="{9A2A4DEB-B0A8-2979-2C8E-A5785C34956E}"/>
              </a:ext>
            </a:extLst>
          </p:cNvPr>
          <p:cNvSpPr>
            <a:spLocks noGrp="1"/>
          </p:cNvSpPr>
          <p:nvPr>
            <p:ph sz="half" idx="1"/>
          </p:nvPr>
        </p:nvSpPr>
        <p:spPr>
          <a:xfrm>
            <a:off x="476843" y="1825625"/>
            <a:ext cx="5542957" cy="4351338"/>
          </a:xfrm>
        </p:spPr>
        <p:txBody>
          <a:bodyPr/>
          <a:lstStyle/>
          <a:p>
            <a:pPr marL="0" marR="0" lvl="0" indent="0" algn="l" defTabSz="914400" rtl="0" eaLnBrk="1" fontAlgn="auto" latinLnBrk="0" hangingPunct="1">
              <a:lnSpc>
                <a:spcPct val="100000"/>
              </a:lnSpc>
              <a:spcBef>
                <a:spcPts val="1000"/>
              </a:spcBef>
              <a:spcAft>
                <a:spcPts val="600"/>
              </a:spcAft>
              <a:buClr>
                <a:srgbClr val="282F7C"/>
              </a:buClr>
              <a:buSzTx/>
              <a:buFont typeface="Arial" panose="020B0604020202020204" pitchFamily="34" charset="0"/>
              <a:buNone/>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Duopoly outcome with collusion: Each gas station agrees to sell </a:t>
            </a:r>
            <a:r>
              <a:rPr kumimoji="0" lang="en-US" sz="2000" b="0" i="1" u="none" strike="noStrike" kern="1200" cap="none" spc="0" normalizeH="0" baseline="0" noProof="0" dirty="0">
                <a:ln>
                  <a:noFill/>
                </a:ln>
                <a:solidFill>
                  <a:srgbClr val="282F7C"/>
                </a:solidFill>
                <a:effectLst/>
                <a:uLnTx/>
                <a:uFillTx/>
                <a:latin typeface="+mn-lt"/>
                <a:ea typeface="+mn-ea"/>
                <a:cs typeface="+mn-cs"/>
              </a:rPr>
              <a:t>Q</a:t>
            </a:r>
            <a:r>
              <a:rPr kumimoji="0" lang="en-US" sz="2000" b="0" i="0" u="none" strike="noStrike" kern="1200" cap="none" spc="0" normalizeH="0" baseline="0" noProof="0" dirty="0">
                <a:ln>
                  <a:noFill/>
                </a:ln>
                <a:solidFill>
                  <a:srgbClr val="282F7C"/>
                </a:solidFill>
                <a:effectLst/>
                <a:uLnTx/>
                <a:uFillTx/>
                <a:latin typeface="+mn-lt"/>
                <a:ea typeface="+mn-ea"/>
                <a:cs typeface="+mn-cs"/>
              </a:rPr>
              <a:t> = 2,200 at </a:t>
            </a:r>
            <a:r>
              <a:rPr kumimoji="0" lang="en-US" sz="2000" b="0" i="1" u="none" strike="noStrike" kern="1200" cap="none" spc="0" normalizeH="0" baseline="0" noProof="0" dirty="0">
                <a:ln>
                  <a:noFill/>
                </a:ln>
                <a:solidFill>
                  <a:srgbClr val="282F7C"/>
                </a:solidFill>
                <a:effectLst/>
                <a:uLnTx/>
                <a:uFillTx/>
                <a:latin typeface="+mn-lt"/>
                <a:ea typeface="+mn-ea"/>
                <a:cs typeface="+mn-cs"/>
              </a:rPr>
              <a:t>P</a:t>
            </a:r>
            <a:r>
              <a:rPr kumimoji="0" lang="en-US" sz="2000" b="0" i="0" u="none" strike="noStrike" kern="1200" cap="none" spc="0" normalizeH="0" baseline="0" noProof="0" dirty="0">
                <a:ln>
                  <a:noFill/>
                </a:ln>
                <a:solidFill>
                  <a:srgbClr val="282F7C"/>
                </a:solidFill>
                <a:effectLst/>
                <a:uLnTx/>
                <a:uFillTx/>
                <a:latin typeface="+mn-lt"/>
                <a:ea typeface="+mn-ea"/>
                <a:cs typeface="+mn-cs"/>
              </a:rPr>
              <a:t> = $7, each earns profit = $13,200</a:t>
            </a:r>
          </a:p>
          <a:p>
            <a:pPr marL="457200" marR="0" lvl="0" indent="-457200" algn="l" defTabSz="914400" rtl="0" eaLnBrk="1" fontAlgn="auto" latinLnBrk="0" hangingPunct="1">
              <a:lnSpc>
                <a:spcPct val="100000"/>
              </a:lnSpc>
              <a:spcBef>
                <a:spcPts val="1000"/>
              </a:spcBef>
              <a:spcAft>
                <a:spcPts val="600"/>
              </a:spcAft>
              <a:buClr>
                <a:srgbClr val="282F7C"/>
              </a:buClr>
              <a:buSzTx/>
              <a:buFont typeface="+mj-lt"/>
              <a:buAutoNum type="alphaUcPeriod"/>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If Casey’s cheats on the agreement and plans to sell </a:t>
            </a:r>
            <a:r>
              <a:rPr kumimoji="0" lang="en-US" sz="2000" b="0" i="1" u="none" strike="noStrike" kern="1200" cap="none" spc="0" normalizeH="0" baseline="0" noProof="0" dirty="0">
                <a:ln>
                  <a:noFill/>
                </a:ln>
                <a:solidFill>
                  <a:srgbClr val="282F7C"/>
                </a:solidFill>
                <a:effectLst/>
                <a:uLnTx/>
                <a:uFillTx/>
                <a:latin typeface="+mn-lt"/>
                <a:ea typeface="+mn-ea"/>
                <a:cs typeface="+mn-cs"/>
              </a:rPr>
              <a:t>Q</a:t>
            </a:r>
            <a:r>
              <a:rPr kumimoji="0" lang="en-US" sz="2000" b="0" i="0" u="none" strike="noStrike" kern="1200" cap="none" spc="0" normalizeH="0" baseline="0" noProof="0" dirty="0">
                <a:ln>
                  <a:noFill/>
                </a:ln>
                <a:solidFill>
                  <a:srgbClr val="282F7C"/>
                </a:solidFill>
                <a:effectLst/>
                <a:uLnTx/>
                <a:uFillTx/>
                <a:latin typeface="+mn-lt"/>
                <a:ea typeface="+mn-ea"/>
                <a:cs typeface="+mn-cs"/>
              </a:rPr>
              <a:t> = 3,000, what happens to the market price? Calculate Casey’s profit.</a:t>
            </a:r>
          </a:p>
          <a:p>
            <a:pPr marL="457200" marR="0" lvl="0" indent="-457200" algn="l" defTabSz="914400" rtl="0" eaLnBrk="1" fontAlgn="auto" latinLnBrk="0" hangingPunct="1">
              <a:lnSpc>
                <a:spcPct val="100000"/>
              </a:lnSpc>
              <a:spcBef>
                <a:spcPts val="1000"/>
              </a:spcBef>
              <a:spcAft>
                <a:spcPts val="600"/>
              </a:spcAft>
              <a:buClr>
                <a:srgbClr val="282F7C"/>
              </a:buClr>
              <a:buSzTx/>
              <a:buFont typeface="+mj-lt"/>
              <a:buAutoNum type="alphaUcPeriod"/>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Is it in Casey’s interest to cheat on the agreement?</a:t>
            </a:r>
          </a:p>
          <a:p>
            <a:pPr marL="457200" marR="0" lvl="0" indent="-457200" algn="l" defTabSz="914400" rtl="0" eaLnBrk="1" fontAlgn="auto" latinLnBrk="0" hangingPunct="1">
              <a:lnSpc>
                <a:spcPct val="100000"/>
              </a:lnSpc>
              <a:spcBef>
                <a:spcPts val="1000"/>
              </a:spcBef>
              <a:spcAft>
                <a:spcPts val="600"/>
              </a:spcAft>
              <a:buClr>
                <a:srgbClr val="282F7C"/>
              </a:buClr>
              <a:buSzTx/>
              <a:buFont typeface="+mj-lt"/>
              <a:buAutoNum type="alphaUcPeriod"/>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If both gas stations cheat and plan to sell </a:t>
            </a:r>
            <a:r>
              <a:rPr kumimoji="0" lang="en-US" sz="2000" b="0" i="1" u="none" strike="noStrike" kern="1200" cap="none" spc="0" normalizeH="0" baseline="0" noProof="0" dirty="0">
                <a:ln>
                  <a:noFill/>
                </a:ln>
                <a:solidFill>
                  <a:srgbClr val="282F7C"/>
                </a:solidFill>
                <a:effectLst/>
                <a:uLnTx/>
                <a:uFillTx/>
                <a:latin typeface="+mn-lt"/>
                <a:ea typeface="+mn-ea"/>
                <a:cs typeface="+mn-cs"/>
              </a:rPr>
              <a:t>Q</a:t>
            </a:r>
            <a:r>
              <a:rPr kumimoji="0" lang="en-US" sz="2000" b="0" i="0" u="none" strike="noStrike" kern="1200" cap="none" spc="0" normalizeH="0" baseline="0" noProof="0" dirty="0">
                <a:ln>
                  <a:noFill/>
                </a:ln>
                <a:solidFill>
                  <a:srgbClr val="282F7C"/>
                </a:solidFill>
                <a:effectLst/>
                <a:uLnTx/>
                <a:uFillTx/>
                <a:latin typeface="+mn-lt"/>
                <a:ea typeface="+mn-ea"/>
                <a:cs typeface="+mn-cs"/>
              </a:rPr>
              <a:t> = 3,000 each, calculate their profits.</a:t>
            </a:r>
            <a:endParaRPr lang="en-US" dirty="0">
              <a:latin typeface="+mn-lt"/>
            </a:endParaRPr>
          </a:p>
        </p:txBody>
      </p:sp>
      <p:graphicFrame>
        <p:nvGraphicFramePr>
          <p:cNvPr id="5" name="Table 3">
            <a:extLst>
              <a:ext uri="{FF2B5EF4-FFF2-40B4-BE49-F238E27FC236}">
                <a16:creationId xmlns:a16="http://schemas.microsoft.com/office/drawing/2014/main" id="{B3FB4BAB-C839-757F-B573-1E79A7DD8290}"/>
              </a:ext>
            </a:extLst>
          </p:cNvPr>
          <p:cNvGraphicFramePr>
            <a:graphicFrameLocks noGrp="1"/>
          </p:cNvGraphicFramePr>
          <p:nvPr>
            <p:ph sz="half" idx="2"/>
            <p:extLst>
              <p:ext uri="{D42A27DB-BD31-4B8C-83A1-F6EECF244321}">
                <p14:modId xmlns:p14="http://schemas.microsoft.com/office/powerpoint/2010/main" val="3397939157"/>
              </p:ext>
            </p:extLst>
          </p:nvPr>
        </p:nvGraphicFramePr>
        <p:xfrm>
          <a:off x="6275436" y="1884617"/>
          <a:ext cx="5543550" cy="4079240"/>
        </p:xfrm>
        <a:graphic>
          <a:graphicData uri="http://schemas.openxmlformats.org/drawingml/2006/table">
            <a:tbl>
              <a:tblPr firstRow="1" bandRow="1">
                <a:tableStyleId>{5C22544A-7EE6-4342-B048-85BDC9FD1C3A}</a:tableStyleId>
              </a:tblPr>
              <a:tblGrid>
                <a:gridCol w="2771775">
                  <a:extLst>
                    <a:ext uri="{9D8B030D-6E8A-4147-A177-3AD203B41FA5}">
                      <a16:colId xmlns:a16="http://schemas.microsoft.com/office/drawing/2014/main" val="3082021454"/>
                    </a:ext>
                  </a:extLst>
                </a:gridCol>
                <a:gridCol w="2771775">
                  <a:extLst>
                    <a:ext uri="{9D8B030D-6E8A-4147-A177-3AD203B41FA5}">
                      <a16:colId xmlns:a16="http://schemas.microsoft.com/office/drawing/2014/main" val="1979369187"/>
                    </a:ext>
                  </a:extLst>
                </a:gridCol>
              </a:tblGrid>
              <a:tr h="370840">
                <a:tc>
                  <a:txBody>
                    <a:bodyPr/>
                    <a:lstStyle/>
                    <a:p>
                      <a:pPr algn="ctr" fontAlgn="b"/>
                      <a:r>
                        <a:rPr lang="en-US" sz="1800" b="1" u="none" strike="noStrike" dirty="0">
                          <a:effectLst/>
                        </a:rPr>
                        <a:t>P</a:t>
                      </a:r>
                      <a:endParaRPr lang="en-US" sz="1800" b="1" i="0" u="none" strike="noStrike" dirty="0">
                        <a:solidFill>
                          <a:srgbClr val="000000"/>
                        </a:solidFill>
                        <a:effectLst/>
                        <a:latin typeface="Calibri"/>
                      </a:endParaRPr>
                    </a:p>
                  </a:txBody>
                  <a:tcPr marL="9525" marR="9525" marT="9525" marB="0" anchor="ctr"/>
                </a:tc>
                <a:tc>
                  <a:txBody>
                    <a:bodyPr/>
                    <a:lstStyle/>
                    <a:p>
                      <a:pPr algn="ctr" fontAlgn="b"/>
                      <a:r>
                        <a:rPr lang="en-US" sz="1800" b="1" u="none" strike="noStrike" dirty="0">
                          <a:effectLst/>
                        </a:rPr>
                        <a:t>Q</a:t>
                      </a:r>
                      <a:endParaRPr lang="en-US" sz="1800" b="1"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748082979"/>
                  </a:ext>
                </a:extLst>
              </a:tr>
              <a:tr h="370840">
                <a:tc>
                  <a:txBody>
                    <a:bodyPr/>
                    <a:lstStyle/>
                    <a:p>
                      <a:pPr algn="ctr" fontAlgn="b"/>
                      <a:r>
                        <a:rPr lang="en-US" sz="1800" u="none" strike="noStrike" dirty="0">
                          <a:effectLst/>
                        </a:rPr>
                        <a:t>$0</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10,000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72843949"/>
                  </a:ext>
                </a:extLst>
              </a:tr>
              <a:tr h="370840">
                <a:tc>
                  <a:txBody>
                    <a:bodyPr/>
                    <a:lstStyle/>
                    <a:p>
                      <a:pPr algn="ctr" fontAlgn="b"/>
                      <a:r>
                        <a:rPr lang="en-US" sz="1800" u="none" strike="noStrike" dirty="0">
                          <a:effectLst/>
                        </a:rPr>
                        <a:t>1</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9,200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4148751512"/>
                  </a:ext>
                </a:extLst>
              </a:tr>
              <a:tr h="370840">
                <a:tc>
                  <a:txBody>
                    <a:bodyPr/>
                    <a:lstStyle/>
                    <a:p>
                      <a:pPr algn="ctr" fontAlgn="b"/>
                      <a:r>
                        <a:rPr lang="en-US" sz="1800" u="none" strike="noStrike" dirty="0">
                          <a:effectLst/>
                        </a:rPr>
                        <a:t>2</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8,400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937419796"/>
                  </a:ext>
                </a:extLst>
              </a:tr>
              <a:tr h="370840">
                <a:tc>
                  <a:txBody>
                    <a:bodyPr/>
                    <a:lstStyle/>
                    <a:p>
                      <a:pPr algn="ctr" fontAlgn="b"/>
                      <a:r>
                        <a:rPr lang="en-US" sz="1800" u="none" strike="noStrike" dirty="0">
                          <a:effectLst/>
                        </a:rPr>
                        <a:t>3</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7,600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87099200"/>
                  </a:ext>
                </a:extLst>
              </a:tr>
              <a:tr h="370840">
                <a:tc>
                  <a:txBody>
                    <a:bodyPr/>
                    <a:lstStyle/>
                    <a:p>
                      <a:pPr algn="ctr" fontAlgn="b"/>
                      <a:r>
                        <a:rPr lang="en-US" sz="1800" u="none" strike="noStrike">
                          <a:effectLst/>
                        </a:rPr>
                        <a:t>4</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6,800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607055475"/>
                  </a:ext>
                </a:extLst>
              </a:tr>
              <a:tr h="370840">
                <a:tc>
                  <a:txBody>
                    <a:bodyPr/>
                    <a:lstStyle/>
                    <a:p>
                      <a:pPr algn="ctr" fontAlgn="b"/>
                      <a:r>
                        <a:rPr lang="en-US" sz="1800" u="none" strike="noStrike" dirty="0">
                          <a:effectLst/>
                        </a:rPr>
                        <a:t>5</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6,000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898912301"/>
                  </a:ext>
                </a:extLst>
              </a:tr>
              <a:tr h="370840">
                <a:tc>
                  <a:txBody>
                    <a:bodyPr/>
                    <a:lstStyle/>
                    <a:p>
                      <a:pPr algn="ctr" fontAlgn="b"/>
                      <a:r>
                        <a:rPr lang="en-US" sz="1800" u="none" strike="noStrike">
                          <a:effectLst/>
                        </a:rPr>
                        <a:t>6</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5,200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397460567"/>
                  </a:ext>
                </a:extLst>
              </a:tr>
              <a:tr h="370840">
                <a:tc>
                  <a:txBody>
                    <a:bodyPr/>
                    <a:lstStyle/>
                    <a:p>
                      <a:pPr algn="ctr" fontAlgn="b"/>
                      <a:r>
                        <a:rPr lang="en-US" sz="1800" u="none" strike="noStrike" dirty="0">
                          <a:effectLst/>
                        </a:rPr>
                        <a:t>7</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4,400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77227703"/>
                  </a:ext>
                </a:extLst>
              </a:tr>
              <a:tr h="370840">
                <a:tc>
                  <a:txBody>
                    <a:bodyPr/>
                    <a:lstStyle/>
                    <a:p>
                      <a:pPr algn="ctr" fontAlgn="b"/>
                      <a:r>
                        <a:rPr lang="en-US" sz="1800" u="none" strike="noStrike">
                          <a:effectLst/>
                        </a:rPr>
                        <a:t>8</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3,600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12370820"/>
                  </a:ext>
                </a:extLst>
              </a:tr>
              <a:tr h="370840">
                <a:tc>
                  <a:txBody>
                    <a:bodyPr/>
                    <a:lstStyle/>
                    <a:p>
                      <a:pPr algn="ctr" fontAlgn="b"/>
                      <a:r>
                        <a:rPr lang="en-US" sz="1800" u="none" strike="noStrike" dirty="0">
                          <a:effectLst/>
                        </a:rPr>
                        <a:t>9</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2,800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41241152"/>
                  </a:ext>
                </a:extLst>
              </a:tr>
            </a:tbl>
          </a:graphicData>
        </a:graphic>
      </p:graphicFrame>
    </p:spTree>
    <p:extLst>
      <p:ext uri="{BB962C8B-B14F-4D97-AF65-F5344CB8AC3E}">
        <p14:creationId xmlns:p14="http://schemas.microsoft.com/office/powerpoint/2010/main" val="3882626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15FC1-0076-1532-E63D-75A1F07A08DF}"/>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9A2A4DEB-B0A8-2979-2C8E-A5785C34956E}"/>
              </a:ext>
            </a:extLst>
          </p:cNvPr>
          <p:cNvSpPr>
            <a:spLocks noGrp="1"/>
          </p:cNvSpPr>
          <p:nvPr>
            <p:ph sz="half" idx="1"/>
          </p:nvPr>
        </p:nvSpPr>
        <p:spPr>
          <a:xfrm>
            <a:off x="476843" y="1825625"/>
            <a:ext cx="6100938" cy="4351338"/>
          </a:xfrm>
        </p:spPr>
        <p:txBody>
          <a:bodyPr/>
          <a:lstStyle/>
          <a:p>
            <a:pPr marL="228600" marR="0" lvl="0" indent="-228600"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If both stick to the agreement, each earns profit = $13,200</a:t>
            </a:r>
          </a:p>
          <a:p>
            <a:pPr marL="342900" indent="-342900">
              <a:spcBef>
                <a:spcPts val="600"/>
              </a:spcBef>
              <a:spcAft>
                <a:spcPts val="600"/>
              </a:spcAft>
              <a:buClr>
                <a:srgbClr val="282F7C"/>
              </a:buClr>
              <a:buFont typeface="+mj-lt"/>
              <a:buAutoNum type="alphaUcPeriod"/>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If Casey’s cheats: </a:t>
            </a:r>
            <a:r>
              <a:rPr kumimoji="0" lang="en-US" sz="2000" b="0" i="1" u="none" strike="noStrike" kern="1200" cap="none" spc="0" normalizeH="0" baseline="0" noProof="0" dirty="0">
                <a:ln>
                  <a:noFill/>
                </a:ln>
                <a:solidFill>
                  <a:srgbClr val="282F7C"/>
                </a:solidFill>
                <a:effectLst/>
                <a:uLnTx/>
                <a:uFillTx/>
                <a:latin typeface="+mn-lt"/>
                <a:ea typeface="+mn-ea"/>
                <a:cs typeface="+mn-cs"/>
              </a:rPr>
              <a:t>Q</a:t>
            </a:r>
            <a:r>
              <a:rPr kumimoji="0" lang="en-US" sz="2000" b="0" i="1" u="none" strike="noStrike" kern="1200" cap="none" spc="0" normalizeH="0" baseline="-25000" noProof="0" dirty="0">
                <a:ln>
                  <a:noFill/>
                </a:ln>
                <a:solidFill>
                  <a:srgbClr val="282F7C"/>
                </a:solidFill>
                <a:effectLst/>
                <a:uLnTx/>
                <a:uFillTx/>
                <a:latin typeface="+mn-lt"/>
                <a:ea typeface="+mn-ea"/>
                <a:cs typeface="+mn-cs"/>
              </a:rPr>
              <a:t>1</a:t>
            </a:r>
            <a:r>
              <a:rPr kumimoji="0" lang="en-US" sz="2000" b="0" i="0" u="none" strike="noStrike" kern="1200" cap="none" spc="0" normalizeH="0" baseline="0" noProof="0" dirty="0">
                <a:ln>
                  <a:noFill/>
                </a:ln>
                <a:solidFill>
                  <a:srgbClr val="282F7C"/>
                </a:solidFill>
                <a:effectLst/>
                <a:uLnTx/>
                <a:uFillTx/>
                <a:latin typeface="+mn-lt"/>
                <a:ea typeface="+mn-ea"/>
                <a:cs typeface="+mn-cs"/>
              </a:rPr>
              <a:t> = 3,000, </a:t>
            </a:r>
            <a:r>
              <a:rPr kumimoji="0" lang="en-US" sz="2000" b="0" i="1" u="none" strike="noStrike" kern="1200" cap="none" spc="0" normalizeH="0" baseline="0" noProof="0" dirty="0">
                <a:ln>
                  <a:noFill/>
                </a:ln>
                <a:solidFill>
                  <a:srgbClr val="282F7C"/>
                </a:solidFill>
                <a:effectLst/>
                <a:uLnTx/>
                <a:uFillTx/>
                <a:latin typeface="+mn-lt"/>
                <a:ea typeface="+mn-ea"/>
                <a:cs typeface="+mn-cs"/>
              </a:rPr>
              <a:t>P</a:t>
            </a:r>
            <a:r>
              <a:rPr kumimoji="0" lang="en-US" sz="2000" b="0" i="0" u="none" strike="noStrike" kern="1200" cap="none" spc="0" normalizeH="0" baseline="0" noProof="0" dirty="0">
                <a:ln>
                  <a:noFill/>
                </a:ln>
                <a:solidFill>
                  <a:srgbClr val="282F7C"/>
                </a:solidFill>
                <a:effectLst/>
                <a:uLnTx/>
                <a:uFillTx/>
                <a:latin typeface="+mn-lt"/>
                <a:ea typeface="+mn-ea"/>
                <a:cs typeface="+mn-cs"/>
              </a:rPr>
              <a:t> = $6</a:t>
            </a:r>
          </a:p>
          <a:p>
            <a:pPr marR="0" lvl="1"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Market quantity = 3,000 + 2,200 = 5,200</a:t>
            </a:r>
          </a:p>
          <a:p>
            <a:pPr marR="0" lvl="1"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Casey’s profit = 3,000 × (6 </a:t>
            </a:r>
            <a:r>
              <a:rPr kumimoji="0" lang="en-US" sz="2000" b="0" i="0" u="none" strike="noStrike" kern="1200" cap="none" spc="0" normalizeH="0" baseline="0" noProof="0" dirty="0">
                <a:ln>
                  <a:noFill/>
                </a:ln>
                <a:solidFill>
                  <a:srgbClr val="282F7C"/>
                </a:solidFill>
                <a:effectLst/>
                <a:uLnTx/>
                <a:uFillTx/>
                <a:latin typeface="+mn-lt"/>
              </a:rPr>
              <a:t>−</a:t>
            </a:r>
            <a:r>
              <a:rPr kumimoji="0" lang="en-US" sz="2000" b="0" i="0" u="none" strike="noStrike" kern="1200" cap="none" spc="0" normalizeH="0" baseline="0" noProof="0" dirty="0">
                <a:ln>
                  <a:noFill/>
                </a:ln>
                <a:solidFill>
                  <a:srgbClr val="282F7C"/>
                </a:solidFill>
                <a:effectLst/>
                <a:uLnTx/>
                <a:uFillTx/>
                <a:latin typeface="+mn-lt"/>
                <a:ea typeface="+mn-ea"/>
                <a:cs typeface="+mn-cs"/>
              </a:rPr>
              <a:t> 1) = $15,000</a:t>
            </a:r>
          </a:p>
          <a:p>
            <a:pPr marL="0" marR="0" lvl="0" indent="0"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None/>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B. Yes. Higher profit!</a:t>
            </a:r>
          </a:p>
          <a:p>
            <a:pPr marL="0" indent="0">
              <a:spcBef>
                <a:spcPts val="600"/>
              </a:spcBef>
              <a:spcAft>
                <a:spcPts val="600"/>
              </a:spcAft>
              <a:buClr>
                <a:srgbClr val="282F7C"/>
              </a:buClr>
              <a:buNone/>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C. If both cheat: </a:t>
            </a:r>
            <a:r>
              <a:rPr kumimoji="0" lang="en-US" sz="2000" b="0" i="1" u="none" strike="noStrike" kern="1200" cap="none" spc="0" normalizeH="0" baseline="0" noProof="0" dirty="0">
                <a:ln>
                  <a:noFill/>
                </a:ln>
                <a:solidFill>
                  <a:srgbClr val="282F7C"/>
                </a:solidFill>
                <a:effectLst/>
                <a:uLnTx/>
                <a:uFillTx/>
                <a:latin typeface="+mn-lt"/>
                <a:ea typeface="+mn-ea"/>
                <a:cs typeface="+mn-cs"/>
              </a:rPr>
              <a:t>Q</a:t>
            </a:r>
            <a:r>
              <a:rPr kumimoji="0" lang="en-US" sz="2000" b="0" i="1" u="none" strike="noStrike" kern="1200" cap="none" spc="0" normalizeH="0" baseline="-25000" noProof="0" dirty="0">
                <a:ln>
                  <a:noFill/>
                </a:ln>
                <a:solidFill>
                  <a:srgbClr val="282F7C"/>
                </a:solidFill>
                <a:effectLst/>
                <a:uLnTx/>
                <a:uFillTx/>
                <a:latin typeface="+mn-lt"/>
                <a:ea typeface="+mn-ea"/>
                <a:cs typeface="+mn-cs"/>
              </a:rPr>
              <a:t>1</a:t>
            </a:r>
            <a:r>
              <a:rPr kumimoji="0" lang="en-US" sz="2000" b="0" i="0" u="none" strike="noStrike" kern="1200" cap="none" spc="0" normalizeH="0" baseline="0" noProof="0" dirty="0">
                <a:ln>
                  <a:noFill/>
                </a:ln>
                <a:solidFill>
                  <a:srgbClr val="282F7C"/>
                </a:solidFill>
                <a:effectLst/>
                <a:uLnTx/>
                <a:uFillTx/>
                <a:latin typeface="+mn-lt"/>
                <a:ea typeface="+mn-ea"/>
                <a:cs typeface="+mn-cs"/>
              </a:rPr>
              <a:t> = </a:t>
            </a:r>
            <a:r>
              <a:rPr kumimoji="0" lang="en-US" sz="2000" b="0" i="1" u="none" strike="noStrike" kern="1200" cap="none" spc="0" normalizeH="0" baseline="0" noProof="0" dirty="0">
                <a:ln>
                  <a:noFill/>
                </a:ln>
                <a:solidFill>
                  <a:srgbClr val="282F7C"/>
                </a:solidFill>
                <a:effectLst/>
                <a:uLnTx/>
                <a:uFillTx/>
                <a:latin typeface="+mn-lt"/>
                <a:ea typeface="+mn-ea"/>
                <a:cs typeface="+mn-cs"/>
              </a:rPr>
              <a:t>Q</a:t>
            </a:r>
            <a:r>
              <a:rPr kumimoji="0" lang="en-US" sz="2000" b="0" i="1" u="none" strike="noStrike" kern="1200" cap="none" spc="0" normalizeH="0" baseline="-25000" noProof="0" dirty="0">
                <a:ln>
                  <a:noFill/>
                </a:ln>
                <a:solidFill>
                  <a:srgbClr val="282F7C"/>
                </a:solidFill>
                <a:effectLst/>
                <a:uLnTx/>
                <a:uFillTx/>
                <a:latin typeface="+mn-lt"/>
                <a:ea typeface="+mn-ea"/>
                <a:cs typeface="+mn-cs"/>
              </a:rPr>
              <a:t>2</a:t>
            </a:r>
            <a:r>
              <a:rPr kumimoji="0" lang="en-US" sz="2000" b="0" i="0" u="none" strike="noStrike" kern="1200" cap="none" spc="0" normalizeH="0" baseline="0" noProof="0" dirty="0">
                <a:ln>
                  <a:noFill/>
                </a:ln>
                <a:solidFill>
                  <a:srgbClr val="282F7C"/>
                </a:solidFill>
                <a:effectLst/>
                <a:uLnTx/>
                <a:uFillTx/>
                <a:latin typeface="+mn-lt"/>
                <a:ea typeface="+mn-ea"/>
                <a:cs typeface="+mn-cs"/>
              </a:rPr>
              <a:t> = 3,000, </a:t>
            </a:r>
            <a:r>
              <a:rPr kumimoji="0" lang="en-US" sz="2000" b="0" i="1" u="none" strike="noStrike" kern="1200" cap="none" spc="0" normalizeH="0" baseline="0" noProof="0" dirty="0">
                <a:ln>
                  <a:noFill/>
                </a:ln>
                <a:solidFill>
                  <a:srgbClr val="282F7C"/>
                </a:solidFill>
                <a:effectLst/>
                <a:uLnTx/>
                <a:uFillTx/>
                <a:latin typeface="+mn-lt"/>
                <a:ea typeface="+mn-ea"/>
                <a:cs typeface="+mn-cs"/>
              </a:rPr>
              <a:t>P</a:t>
            </a:r>
            <a:r>
              <a:rPr kumimoji="0" lang="en-US" sz="2000" b="0" i="0" u="none" strike="noStrike" kern="1200" cap="none" spc="0" normalizeH="0" baseline="0" noProof="0" dirty="0">
                <a:ln>
                  <a:noFill/>
                </a:ln>
                <a:solidFill>
                  <a:srgbClr val="282F7C"/>
                </a:solidFill>
                <a:effectLst/>
                <a:uLnTx/>
                <a:uFillTx/>
                <a:latin typeface="+mn-lt"/>
                <a:ea typeface="+mn-ea"/>
                <a:cs typeface="+mn-cs"/>
              </a:rPr>
              <a:t> = $5</a:t>
            </a:r>
          </a:p>
          <a:p>
            <a:pPr marR="0" lvl="1"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Market quantity = 6,000</a:t>
            </a:r>
          </a:p>
          <a:p>
            <a:pPr marR="0" lvl="1"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Each firm’s profit = 3,000 × (5</a:t>
            </a:r>
            <a:r>
              <a:rPr kumimoji="0" lang="en-US" sz="2000" b="0" i="0" u="none" strike="noStrike" kern="1200" cap="none" spc="0" normalizeH="0" baseline="0" noProof="0" dirty="0">
                <a:ln>
                  <a:noFill/>
                </a:ln>
                <a:solidFill>
                  <a:srgbClr val="282F7C"/>
                </a:solidFill>
                <a:effectLst/>
                <a:uLnTx/>
                <a:uFillTx/>
                <a:latin typeface="+mn-lt"/>
              </a:rPr>
              <a:t>−</a:t>
            </a:r>
            <a:r>
              <a:rPr kumimoji="0" lang="en-US" sz="2000" b="0" i="0" u="none" strike="noStrike" kern="1200" cap="none" spc="0" normalizeH="0" baseline="0" noProof="0" dirty="0">
                <a:ln>
                  <a:noFill/>
                </a:ln>
                <a:solidFill>
                  <a:srgbClr val="282F7C"/>
                </a:solidFill>
                <a:effectLst/>
                <a:uLnTx/>
                <a:uFillTx/>
                <a:latin typeface="+mn-lt"/>
                <a:ea typeface="+mn-ea"/>
                <a:cs typeface="+mn-cs"/>
              </a:rPr>
              <a:t>1) = $12,000</a:t>
            </a:r>
          </a:p>
        </p:txBody>
      </p:sp>
      <p:graphicFrame>
        <p:nvGraphicFramePr>
          <p:cNvPr id="5" name="Table 3">
            <a:extLst>
              <a:ext uri="{FF2B5EF4-FFF2-40B4-BE49-F238E27FC236}">
                <a16:creationId xmlns:a16="http://schemas.microsoft.com/office/drawing/2014/main" id="{B3FB4BAB-C839-757F-B573-1E79A7DD8290}"/>
              </a:ext>
            </a:extLst>
          </p:cNvPr>
          <p:cNvGraphicFramePr>
            <a:graphicFrameLocks noGrp="1"/>
          </p:cNvGraphicFramePr>
          <p:nvPr>
            <p:ph sz="half" idx="2"/>
            <p:extLst>
              <p:ext uri="{D42A27DB-BD31-4B8C-83A1-F6EECF244321}">
                <p14:modId xmlns:p14="http://schemas.microsoft.com/office/powerpoint/2010/main" val="4182121918"/>
              </p:ext>
            </p:extLst>
          </p:nvPr>
        </p:nvGraphicFramePr>
        <p:xfrm>
          <a:off x="7086596" y="1914113"/>
          <a:ext cx="4741610" cy="4079240"/>
        </p:xfrm>
        <a:graphic>
          <a:graphicData uri="http://schemas.openxmlformats.org/drawingml/2006/table">
            <a:tbl>
              <a:tblPr firstRow="1" bandRow="1">
                <a:tableStyleId>{5C22544A-7EE6-4342-B048-85BDC9FD1C3A}</a:tableStyleId>
              </a:tblPr>
              <a:tblGrid>
                <a:gridCol w="2370805">
                  <a:extLst>
                    <a:ext uri="{9D8B030D-6E8A-4147-A177-3AD203B41FA5}">
                      <a16:colId xmlns:a16="http://schemas.microsoft.com/office/drawing/2014/main" val="3082021454"/>
                    </a:ext>
                  </a:extLst>
                </a:gridCol>
                <a:gridCol w="2370805">
                  <a:extLst>
                    <a:ext uri="{9D8B030D-6E8A-4147-A177-3AD203B41FA5}">
                      <a16:colId xmlns:a16="http://schemas.microsoft.com/office/drawing/2014/main" val="1979369187"/>
                    </a:ext>
                  </a:extLst>
                </a:gridCol>
              </a:tblGrid>
              <a:tr h="370840">
                <a:tc>
                  <a:txBody>
                    <a:bodyPr/>
                    <a:lstStyle/>
                    <a:p>
                      <a:pPr algn="ctr" fontAlgn="b"/>
                      <a:r>
                        <a:rPr lang="en-US" sz="1800" b="1" u="none" strike="noStrike" dirty="0">
                          <a:effectLst/>
                        </a:rPr>
                        <a:t>P</a:t>
                      </a:r>
                      <a:endParaRPr lang="en-US" sz="1800" b="1" i="0" u="none" strike="noStrike" dirty="0">
                        <a:solidFill>
                          <a:srgbClr val="000000"/>
                        </a:solidFill>
                        <a:effectLst/>
                        <a:latin typeface="Calibri"/>
                      </a:endParaRPr>
                    </a:p>
                  </a:txBody>
                  <a:tcPr marL="9525" marR="9525" marT="9525" marB="0" anchor="ctr"/>
                </a:tc>
                <a:tc>
                  <a:txBody>
                    <a:bodyPr/>
                    <a:lstStyle/>
                    <a:p>
                      <a:pPr algn="ctr" fontAlgn="b"/>
                      <a:r>
                        <a:rPr lang="en-US" sz="1800" b="1" u="none" strike="noStrike" dirty="0">
                          <a:effectLst/>
                        </a:rPr>
                        <a:t>Q</a:t>
                      </a:r>
                      <a:endParaRPr lang="en-US" sz="1800" b="1"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748082979"/>
                  </a:ext>
                </a:extLst>
              </a:tr>
              <a:tr h="370840">
                <a:tc>
                  <a:txBody>
                    <a:bodyPr/>
                    <a:lstStyle/>
                    <a:p>
                      <a:pPr algn="ctr" fontAlgn="b"/>
                      <a:r>
                        <a:rPr lang="en-US" sz="1800" u="none" strike="noStrike" dirty="0">
                          <a:effectLst/>
                        </a:rPr>
                        <a:t>$0</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10,000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72843949"/>
                  </a:ext>
                </a:extLst>
              </a:tr>
              <a:tr h="370840">
                <a:tc>
                  <a:txBody>
                    <a:bodyPr/>
                    <a:lstStyle/>
                    <a:p>
                      <a:pPr algn="ctr" fontAlgn="b"/>
                      <a:r>
                        <a:rPr lang="en-US" sz="1800" u="none" strike="noStrike" dirty="0">
                          <a:effectLst/>
                        </a:rPr>
                        <a:t>1</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9,200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4148751512"/>
                  </a:ext>
                </a:extLst>
              </a:tr>
              <a:tr h="370840">
                <a:tc>
                  <a:txBody>
                    <a:bodyPr/>
                    <a:lstStyle/>
                    <a:p>
                      <a:pPr algn="ctr" fontAlgn="b"/>
                      <a:r>
                        <a:rPr lang="en-US" sz="1800" u="none" strike="noStrike" dirty="0">
                          <a:effectLst/>
                        </a:rPr>
                        <a:t>2</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8,400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937419796"/>
                  </a:ext>
                </a:extLst>
              </a:tr>
              <a:tr h="370840">
                <a:tc>
                  <a:txBody>
                    <a:bodyPr/>
                    <a:lstStyle/>
                    <a:p>
                      <a:pPr algn="ctr" fontAlgn="b"/>
                      <a:r>
                        <a:rPr lang="en-US" sz="1800" u="none" strike="noStrike" dirty="0">
                          <a:effectLst/>
                        </a:rPr>
                        <a:t>3</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7,600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87099200"/>
                  </a:ext>
                </a:extLst>
              </a:tr>
              <a:tr h="370840">
                <a:tc>
                  <a:txBody>
                    <a:bodyPr/>
                    <a:lstStyle/>
                    <a:p>
                      <a:pPr algn="ctr" fontAlgn="b"/>
                      <a:r>
                        <a:rPr lang="en-US" sz="1800" u="none" strike="noStrike">
                          <a:effectLst/>
                        </a:rPr>
                        <a:t>4</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6,800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607055475"/>
                  </a:ext>
                </a:extLst>
              </a:tr>
              <a:tr h="370840">
                <a:tc>
                  <a:txBody>
                    <a:bodyPr/>
                    <a:lstStyle/>
                    <a:p>
                      <a:pPr algn="ctr" fontAlgn="b"/>
                      <a:r>
                        <a:rPr lang="en-US" sz="1800" u="none" strike="noStrike" dirty="0">
                          <a:effectLst/>
                        </a:rPr>
                        <a:t>5</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6,000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898912301"/>
                  </a:ext>
                </a:extLst>
              </a:tr>
              <a:tr h="370840">
                <a:tc>
                  <a:txBody>
                    <a:bodyPr/>
                    <a:lstStyle/>
                    <a:p>
                      <a:pPr algn="ctr" fontAlgn="b"/>
                      <a:r>
                        <a:rPr lang="en-US" sz="1800" u="none" strike="noStrike">
                          <a:effectLst/>
                        </a:rPr>
                        <a:t>6</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5,200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397460567"/>
                  </a:ext>
                </a:extLst>
              </a:tr>
              <a:tr h="370840">
                <a:tc>
                  <a:txBody>
                    <a:bodyPr/>
                    <a:lstStyle/>
                    <a:p>
                      <a:pPr algn="ctr" fontAlgn="b"/>
                      <a:r>
                        <a:rPr lang="en-US" sz="1800" u="none" strike="noStrike" dirty="0">
                          <a:effectLst/>
                        </a:rPr>
                        <a:t>7</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4,400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77227703"/>
                  </a:ext>
                </a:extLst>
              </a:tr>
              <a:tr h="370840">
                <a:tc>
                  <a:txBody>
                    <a:bodyPr/>
                    <a:lstStyle/>
                    <a:p>
                      <a:pPr algn="ctr" fontAlgn="b"/>
                      <a:r>
                        <a:rPr lang="en-US" sz="1800" u="none" strike="noStrike">
                          <a:effectLst/>
                        </a:rPr>
                        <a:t>8</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3,600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12370820"/>
                  </a:ext>
                </a:extLst>
              </a:tr>
              <a:tr h="370840">
                <a:tc>
                  <a:txBody>
                    <a:bodyPr/>
                    <a:lstStyle/>
                    <a:p>
                      <a:pPr algn="ctr" fontAlgn="b"/>
                      <a:r>
                        <a:rPr lang="en-US" sz="1800" u="none" strike="noStrike" dirty="0">
                          <a:effectLst/>
                        </a:rPr>
                        <a:t>9</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2,800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41241152"/>
                  </a:ext>
                </a:extLst>
              </a:tr>
            </a:tbl>
          </a:graphicData>
        </a:graphic>
      </p:graphicFrame>
    </p:spTree>
    <p:extLst>
      <p:ext uri="{BB962C8B-B14F-4D97-AF65-F5344CB8AC3E}">
        <p14:creationId xmlns:p14="http://schemas.microsoft.com/office/powerpoint/2010/main" val="1195617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FEFAA-E2ED-D0C6-DE3A-6015CEEC2C89}"/>
              </a:ext>
            </a:extLst>
          </p:cNvPr>
          <p:cNvSpPr>
            <a:spLocks noGrp="1"/>
          </p:cNvSpPr>
          <p:nvPr>
            <p:ph type="title"/>
          </p:nvPr>
        </p:nvSpPr>
        <p:spPr/>
        <p:txBody>
          <a:bodyPr/>
          <a:lstStyle/>
          <a:p>
            <a:r>
              <a:rPr lang="en-US" dirty="0">
                <a:latin typeface="+mn-lt"/>
              </a:rPr>
              <a:t>The Equilibrium for an Oligopoly (1 of 2)</a:t>
            </a:r>
          </a:p>
        </p:txBody>
      </p:sp>
      <p:sp>
        <p:nvSpPr>
          <p:cNvPr id="3" name="Content Placeholder 2">
            <a:extLst>
              <a:ext uri="{FF2B5EF4-FFF2-40B4-BE49-F238E27FC236}">
                <a16:creationId xmlns:a16="http://schemas.microsoft.com/office/drawing/2014/main" id="{FF314AB9-559F-FA47-60D4-B1B78896EF5A}"/>
              </a:ext>
            </a:extLst>
          </p:cNvPr>
          <p:cNvSpPr>
            <a:spLocks noGrp="1"/>
          </p:cNvSpPr>
          <p:nvPr>
            <p:ph idx="1"/>
          </p:nvPr>
        </p:nvSpPr>
        <p:spPr/>
        <p:txBody>
          <a:bodyPr/>
          <a:lstStyle/>
          <a:p>
            <a:r>
              <a:rPr lang="en-US" dirty="0">
                <a:latin typeface="+mn-lt"/>
              </a:rPr>
              <a:t>Oligopolists cannot form cartels and earn monopoly profits</a:t>
            </a:r>
          </a:p>
          <a:p>
            <a:pPr lvl="1">
              <a:buFont typeface="Arial" panose="020B0604020202020204" pitchFamily="34" charset="0"/>
              <a:buChar char="•"/>
            </a:pPr>
            <a:r>
              <a:rPr lang="en-US" dirty="0">
                <a:latin typeface="+mn-lt"/>
              </a:rPr>
              <a:t>Squabbling among cartel members over how to divide the profit can make agreement among members difficult</a:t>
            </a:r>
          </a:p>
          <a:p>
            <a:pPr lvl="1">
              <a:buFont typeface="Arial" panose="020B0604020202020204" pitchFamily="34" charset="0"/>
              <a:buChar char="•"/>
            </a:pPr>
            <a:r>
              <a:rPr lang="en-US" dirty="0">
                <a:latin typeface="+mn-lt"/>
              </a:rPr>
              <a:t>Antitrust laws prohibit explicit agreements among oligopolists</a:t>
            </a:r>
          </a:p>
          <a:p>
            <a:pPr lvl="1">
              <a:buFont typeface="Arial" panose="020B0604020202020204" pitchFamily="34" charset="0"/>
              <a:buChar char="•"/>
            </a:pPr>
            <a:r>
              <a:rPr lang="en-US" dirty="0">
                <a:latin typeface="+mn-lt"/>
              </a:rPr>
              <a:t>Even talking about pricing and production restrictions with competitors can be a criminal offense</a:t>
            </a:r>
          </a:p>
        </p:txBody>
      </p:sp>
    </p:spTree>
    <p:extLst>
      <p:ext uri="{BB962C8B-B14F-4D97-AF65-F5344CB8AC3E}">
        <p14:creationId xmlns:p14="http://schemas.microsoft.com/office/powerpoint/2010/main" val="3843630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53BB2-5763-ACA2-3879-C9686A2B82B5}"/>
              </a:ext>
            </a:extLst>
          </p:cNvPr>
          <p:cNvSpPr>
            <a:spLocks noGrp="1"/>
          </p:cNvSpPr>
          <p:nvPr>
            <p:ph type="title"/>
          </p:nvPr>
        </p:nvSpPr>
        <p:spPr/>
        <p:txBody>
          <a:bodyPr/>
          <a:lstStyle/>
          <a:p>
            <a:r>
              <a:rPr lang="en-US" dirty="0">
                <a:latin typeface="+mn-lt"/>
              </a:rPr>
              <a:t>The Equilibrium for an Oligopoly (2 of 2)</a:t>
            </a:r>
          </a:p>
        </p:txBody>
      </p:sp>
      <p:sp>
        <p:nvSpPr>
          <p:cNvPr id="3" name="Content Placeholder 2">
            <a:extLst>
              <a:ext uri="{FF2B5EF4-FFF2-40B4-BE49-F238E27FC236}">
                <a16:creationId xmlns:a16="http://schemas.microsoft.com/office/drawing/2014/main" id="{CF1BEAE3-56B3-56A0-EF2C-0C84ABDBCDA3}"/>
              </a:ext>
            </a:extLst>
          </p:cNvPr>
          <p:cNvSpPr>
            <a:spLocks noGrp="1"/>
          </p:cNvSpPr>
          <p:nvPr>
            <p:ph idx="1"/>
          </p:nvPr>
        </p:nvSpPr>
        <p:spPr/>
        <p:txBody>
          <a:bodyPr/>
          <a:lstStyle/>
          <a:p>
            <a:r>
              <a:rPr lang="en-US" dirty="0">
                <a:latin typeface="+mn-lt"/>
              </a:rPr>
              <a:t>In the absence of a binding agreement, monopoly outcome is unlikely</a:t>
            </a:r>
          </a:p>
          <a:p>
            <a:pPr algn="l"/>
            <a:r>
              <a:rPr lang="en-US" dirty="0">
                <a:latin typeface="+mn-lt"/>
              </a:rPr>
              <a:t>By pursuing their individual self-interest when deciding how much to produce, the </a:t>
            </a:r>
            <a:r>
              <a:rPr lang="en-US" dirty="0" err="1">
                <a:latin typeface="+mn-lt"/>
              </a:rPr>
              <a:t>duopolists</a:t>
            </a:r>
            <a:endParaRPr lang="en-US" dirty="0">
              <a:latin typeface="+mn-lt"/>
            </a:endParaRPr>
          </a:p>
          <a:p>
            <a:pPr lvl="1">
              <a:buFont typeface="Arial" panose="020B0604020202020204" pitchFamily="34" charset="0"/>
              <a:buChar char="•"/>
            </a:pPr>
            <a:r>
              <a:rPr lang="en-US" dirty="0">
                <a:latin typeface="+mn-lt"/>
              </a:rPr>
              <a:t>Produce a total quantity greater than the monopoly quantity</a:t>
            </a:r>
          </a:p>
          <a:p>
            <a:pPr lvl="1">
              <a:buFont typeface="Arial" panose="020B0604020202020204" pitchFamily="34" charset="0"/>
              <a:buChar char="•"/>
            </a:pPr>
            <a:r>
              <a:rPr lang="en-US" dirty="0">
                <a:latin typeface="+mn-lt"/>
              </a:rPr>
              <a:t>Charge a price lower than the monopoly price</a:t>
            </a:r>
          </a:p>
          <a:p>
            <a:pPr lvl="1">
              <a:buFont typeface="Arial" panose="020B0604020202020204" pitchFamily="34" charset="0"/>
              <a:buChar char="•"/>
            </a:pPr>
            <a:r>
              <a:rPr lang="en-US" dirty="0">
                <a:latin typeface="+mn-lt"/>
              </a:rPr>
              <a:t>Earn total profit less than the monopoly profit</a:t>
            </a:r>
          </a:p>
        </p:txBody>
      </p:sp>
    </p:spTree>
    <p:extLst>
      <p:ext uri="{BB962C8B-B14F-4D97-AF65-F5344CB8AC3E}">
        <p14:creationId xmlns:p14="http://schemas.microsoft.com/office/powerpoint/2010/main" val="2994068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15FC1-0076-1532-E63D-75A1F07A08DF}"/>
              </a:ext>
            </a:extLst>
          </p:cNvPr>
          <p:cNvSpPr>
            <a:spLocks noGrp="1"/>
          </p:cNvSpPr>
          <p:nvPr>
            <p:ph type="title"/>
          </p:nvPr>
        </p:nvSpPr>
        <p:spPr/>
        <p:txBody>
          <a:bodyPr/>
          <a:lstStyle/>
          <a:p>
            <a:r>
              <a:rPr lang="en-US" dirty="0">
                <a:latin typeface="+mn-lt"/>
              </a:rPr>
              <a:t>Active Learning 2: Duopoly Equilibrium in Smallville</a:t>
            </a:r>
          </a:p>
        </p:txBody>
      </p:sp>
      <p:sp>
        <p:nvSpPr>
          <p:cNvPr id="3" name="Content Placeholder 2">
            <a:extLst>
              <a:ext uri="{FF2B5EF4-FFF2-40B4-BE49-F238E27FC236}">
                <a16:creationId xmlns:a16="http://schemas.microsoft.com/office/drawing/2014/main" id="{9A2A4DEB-B0A8-2979-2C8E-A5785C34956E}"/>
              </a:ext>
            </a:extLst>
          </p:cNvPr>
          <p:cNvSpPr>
            <a:spLocks noGrp="1"/>
          </p:cNvSpPr>
          <p:nvPr>
            <p:ph sz="half" idx="1"/>
          </p:nvPr>
        </p:nvSpPr>
        <p:spPr/>
        <p:txBody>
          <a:bodyPr/>
          <a:lstStyle/>
          <a:p>
            <a:pPr marL="0" indent="0">
              <a:buNone/>
            </a:pPr>
            <a:r>
              <a:rPr lang="en-US" dirty="0">
                <a:latin typeface="+mn-lt"/>
              </a:rPr>
              <a:t>FC = 0 and MC = $1</a:t>
            </a:r>
          </a:p>
          <a:p>
            <a:pPr marL="0" indent="0">
              <a:buNone/>
            </a:pPr>
            <a:r>
              <a:rPr lang="en-US" dirty="0">
                <a:latin typeface="+mn-lt"/>
              </a:rPr>
              <a:t>If each firm sells </a:t>
            </a:r>
            <a:r>
              <a:rPr lang="en-US" i="1" dirty="0">
                <a:latin typeface="+mn-lt"/>
              </a:rPr>
              <a:t>Q</a:t>
            </a:r>
            <a:r>
              <a:rPr lang="en-US" dirty="0">
                <a:latin typeface="+mn-lt"/>
              </a:rPr>
              <a:t> = 3,000, </a:t>
            </a:r>
            <a:r>
              <a:rPr lang="en-US" i="1" dirty="0">
                <a:latin typeface="+mn-lt"/>
              </a:rPr>
              <a:t>P</a:t>
            </a:r>
            <a:r>
              <a:rPr lang="en-US" dirty="0">
                <a:latin typeface="+mn-lt"/>
              </a:rPr>
              <a:t> = $5, and each firm’s profit is $12,000</a:t>
            </a:r>
          </a:p>
          <a:p>
            <a:pPr marL="457200" indent="-457200">
              <a:buFont typeface="+mj-lt"/>
              <a:buAutoNum type="alphaUcPeriod"/>
            </a:pPr>
            <a:r>
              <a:rPr lang="en-US" dirty="0">
                <a:latin typeface="+mn-lt"/>
              </a:rPr>
              <a:t>Should Casey’s increase </a:t>
            </a:r>
            <a:r>
              <a:rPr lang="en-US" i="1" dirty="0">
                <a:latin typeface="+mn-lt"/>
              </a:rPr>
              <a:t>Q</a:t>
            </a:r>
            <a:r>
              <a:rPr lang="en-US" dirty="0">
                <a:latin typeface="+mn-lt"/>
              </a:rPr>
              <a:t> to 3,800?</a:t>
            </a:r>
          </a:p>
          <a:p>
            <a:pPr marL="457200" indent="-457200">
              <a:buFont typeface="+mj-lt"/>
              <a:buAutoNum type="alphaUcPeriod"/>
            </a:pPr>
            <a:r>
              <a:rPr lang="en-US" dirty="0">
                <a:latin typeface="+mn-lt"/>
              </a:rPr>
              <a:t>Should 7-eleven increase </a:t>
            </a:r>
            <a:r>
              <a:rPr lang="en-US" i="1" dirty="0">
                <a:latin typeface="+mn-lt"/>
              </a:rPr>
              <a:t>Q</a:t>
            </a:r>
            <a:r>
              <a:rPr lang="en-US" dirty="0">
                <a:latin typeface="+mn-lt"/>
              </a:rPr>
              <a:t> to 3,800?</a:t>
            </a:r>
          </a:p>
        </p:txBody>
      </p:sp>
      <p:graphicFrame>
        <p:nvGraphicFramePr>
          <p:cNvPr id="5" name="Table 3">
            <a:extLst>
              <a:ext uri="{FF2B5EF4-FFF2-40B4-BE49-F238E27FC236}">
                <a16:creationId xmlns:a16="http://schemas.microsoft.com/office/drawing/2014/main" id="{B3FB4BAB-C839-757F-B573-1E79A7DD8290}"/>
              </a:ext>
            </a:extLst>
          </p:cNvPr>
          <p:cNvGraphicFramePr>
            <a:graphicFrameLocks noGrp="1"/>
          </p:cNvGraphicFramePr>
          <p:nvPr>
            <p:ph sz="half" idx="2"/>
            <p:extLst>
              <p:ext uri="{D42A27DB-BD31-4B8C-83A1-F6EECF244321}">
                <p14:modId xmlns:p14="http://schemas.microsoft.com/office/powerpoint/2010/main" val="1696563234"/>
              </p:ext>
            </p:extLst>
          </p:nvPr>
        </p:nvGraphicFramePr>
        <p:xfrm>
          <a:off x="6290184" y="1928861"/>
          <a:ext cx="5543550" cy="4079240"/>
        </p:xfrm>
        <a:graphic>
          <a:graphicData uri="http://schemas.openxmlformats.org/drawingml/2006/table">
            <a:tbl>
              <a:tblPr firstRow="1" bandRow="1">
                <a:tableStyleId>{5C22544A-7EE6-4342-B048-85BDC9FD1C3A}</a:tableStyleId>
              </a:tblPr>
              <a:tblGrid>
                <a:gridCol w="2771775">
                  <a:extLst>
                    <a:ext uri="{9D8B030D-6E8A-4147-A177-3AD203B41FA5}">
                      <a16:colId xmlns:a16="http://schemas.microsoft.com/office/drawing/2014/main" val="3082021454"/>
                    </a:ext>
                  </a:extLst>
                </a:gridCol>
                <a:gridCol w="2771775">
                  <a:extLst>
                    <a:ext uri="{9D8B030D-6E8A-4147-A177-3AD203B41FA5}">
                      <a16:colId xmlns:a16="http://schemas.microsoft.com/office/drawing/2014/main" val="1979369187"/>
                    </a:ext>
                  </a:extLst>
                </a:gridCol>
              </a:tblGrid>
              <a:tr h="370840">
                <a:tc>
                  <a:txBody>
                    <a:bodyPr/>
                    <a:lstStyle/>
                    <a:p>
                      <a:pPr algn="ctr" fontAlgn="b"/>
                      <a:r>
                        <a:rPr lang="en-US" sz="1800" b="1" u="none" strike="noStrike" dirty="0">
                          <a:effectLst/>
                        </a:rPr>
                        <a:t>P</a:t>
                      </a:r>
                      <a:endParaRPr lang="en-US" sz="1800" b="1" i="0" u="none" strike="noStrike" dirty="0">
                        <a:solidFill>
                          <a:srgbClr val="000000"/>
                        </a:solidFill>
                        <a:effectLst/>
                        <a:latin typeface="Calibri"/>
                      </a:endParaRPr>
                    </a:p>
                  </a:txBody>
                  <a:tcPr marL="9525" marR="9525" marT="9525" marB="0" anchor="ctr"/>
                </a:tc>
                <a:tc>
                  <a:txBody>
                    <a:bodyPr/>
                    <a:lstStyle/>
                    <a:p>
                      <a:pPr algn="ctr" fontAlgn="b"/>
                      <a:r>
                        <a:rPr lang="en-US" sz="1800" b="1" u="none" strike="noStrike" dirty="0">
                          <a:effectLst/>
                        </a:rPr>
                        <a:t>Q</a:t>
                      </a:r>
                      <a:endParaRPr lang="en-US" sz="1800" b="1"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748082979"/>
                  </a:ext>
                </a:extLst>
              </a:tr>
              <a:tr h="370840">
                <a:tc>
                  <a:txBody>
                    <a:bodyPr/>
                    <a:lstStyle/>
                    <a:p>
                      <a:pPr algn="ctr" fontAlgn="b"/>
                      <a:r>
                        <a:rPr lang="en-US" sz="1800" u="none" strike="noStrike" dirty="0">
                          <a:effectLst/>
                        </a:rPr>
                        <a:t>$0</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10,000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72843949"/>
                  </a:ext>
                </a:extLst>
              </a:tr>
              <a:tr h="370840">
                <a:tc>
                  <a:txBody>
                    <a:bodyPr/>
                    <a:lstStyle/>
                    <a:p>
                      <a:pPr algn="ctr" fontAlgn="b"/>
                      <a:r>
                        <a:rPr lang="en-US" sz="1800" u="none" strike="noStrike" dirty="0">
                          <a:effectLst/>
                        </a:rPr>
                        <a:t>1</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9,200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4148751512"/>
                  </a:ext>
                </a:extLst>
              </a:tr>
              <a:tr h="370840">
                <a:tc>
                  <a:txBody>
                    <a:bodyPr/>
                    <a:lstStyle/>
                    <a:p>
                      <a:pPr algn="ctr" fontAlgn="b"/>
                      <a:r>
                        <a:rPr lang="en-US" sz="1800" u="none" strike="noStrike" dirty="0">
                          <a:effectLst/>
                        </a:rPr>
                        <a:t>2</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8,400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937419796"/>
                  </a:ext>
                </a:extLst>
              </a:tr>
              <a:tr h="370840">
                <a:tc>
                  <a:txBody>
                    <a:bodyPr/>
                    <a:lstStyle/>
                    <a:p>
                      <a:pPr algn="ctr" fontAlgn="b"/>
                      <a:r>
                        <a:rPr lang="en-US" sz="1800" u="none" strike="noStrike" dirty="0">
                          <a:effectLst/>
                        </a:rPr>
                        <a:t>3</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7,600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87099200"/>
                  </a:ext>
                </a:extLst>
              </a:tr>
              <a:tr h="370840">
                <a:tc>
                  <a:txBody>
                    <a:bodyPr/>
                    <a:lstStyle/>
                    <a:p>
                      <a:pPr algn="ctr" fontAlgn="b"/>
                      <a:r>
                        <a:rPr lang="en-US" sz="1800" u="none" strike="noStrike">
                          <a:effectLst/>
                        </a:rPr>
                        <a:t>4</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6,800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607055475"/>
                  </a:ext>
                </a:extLst>
              </a:tr>
              <a:tr h="370840">
                <a:tc>
                  <a:txBody>
                    <a:bodyPr/>
                    <a:lstStyle/>
                    <a:p>
                      <a:pPr algn="ctr" fontAlgn="b"/>
                      <a:r>
                        <a:rPr lang="en-US" sz="1800" u="none" strike="noStrike" dirty="0">
                          <a:effectLst/>
                        </a:rPr>
                        <a:t>5</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6,000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898912301"/>
                  </a:ext>
                </a:extLst>
              </a:tr>
              <a:tr h="370840">
                <a:tc>
                  <a:txBody>
                    <a:bodyPr/>
                    <a:lstStyle/>
                    <a:p>
                      <a:pPr algn="ctr" fontAlgn="b"/>
                      <a:r>
                        <a:rPr lang="en-US" sz="1800" u="none" strike="noStrike">
                          <a:effectLst/>
                        </a:rPr>
                        <a:t>6</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5,200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397460567"/>
                  </a:ext>
                </a:extLst>
              </a:tr>
              <a:tr h="370840">
                <a:tc>
                  <a:txBody>
                    <a:bodyPr/>
                    <a:lstStyle/>
                    <a:p>
                      <a:pPr algn="ctr" fontAlgn="b"/>
                      <a:r>
                        <a:rPr lang="en-US" sz="1800" u="none" strike="noStrike" dirty="0">
                          <a:effectLst/>
                        </a:rPr>
                        <a:t>7</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4,400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77227703"/>
                  </a:ext>
                </a:extLst>
              </a:tr>
              <a:tr h="370840">
                <a:tc>
                  <a:txBody>
                    <a:bodyPr/>
                    <a:lstStyle/>
                    <a:p>
                      <a:pPr algn="ctr" fontAlgn="b"/>
                      <a:r>
                        <a:rPr lang="en-US" sz="1800" u="none" strike="noStrike">
                          <a:effectLst/>
                        </a:rPr>
                        <a:t>8</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3,600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12370820"/>
                  </a:ext>
                </a:extLst>
              </a:tr>
              <a:tr h="370840">
                <a:tc>
                  <a:txBody>
                    <a:bodyPr/>
                    <a:lstStyle/>
                    <a:p>
                      <a:pPr algn="ctr" fontAlgn="b"/>
                      <a:r>
                        <a:rPr lang="en-US" sz="1800" u="none" strike="noStrike" dirty="0">
                          <a:effectLst/>
                        </a:rPr>
                        <a:t>9</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2,800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41241152"/>
                  </a:ext>
                </a:extLst>
              </a:tr>
            </a:tbl>
          </a:graphicData>
        </a:graphic>
      </p:graphicFrame>
    </p:spTree>
    <p:extLst>
      <p:ext uri="{BB962C8B-B14F-4D97-AF65-F5344CB8AC3E}">
        <p14:creationId xmlns:p14="http://schemas.microsoft.com/office/powerpoint/2010/main" val="3883560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15FC1-0076-1532-E63D-75A1F07A08DF}"/>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9A2A4DEB-B0A8-2979-2C8E-A5785C34956E}"/>
              </a:ext>
            </a:extLst>
          </p:cNvPr>
          <p:cNvSpPr>
            <a:spLocks noGrp="1"/>
          </p:cNvSpPr>
          <p:nvPr>
            <p:ph sz="half" idx="1"/>
          </p:nvPr>
        </p:nvSpPr>
        <p:spPr/>
        <p:txBody>
          <a:bodyPr/>
          <a:lstStyle/>
          <a:p>
            <a:pPr marL="457200" indent="-457200">
              <a:buFont typeface="+mj-lt"/>
              <a:buAutoNum type="alphaUcPeriod"/>
            </a:pPr>
            <a:r>
              <a:rPr lang="en-US" dirty="0">
                <a:latin typeface="+mn-lt"/>
              </a:rPr>
              <a:t>If Casey’s increases </a:t>
            </a:r>
            <a:r>
              <a:rPr lang="en-US" i="1" dirty="0">
                <a:latin typeface="+mn-lt"/>
              </a:rPr>
              <a:t>Q</a:t>
            </a:r>
            <a:r>
              <a:rPr lang="en-US" dirty="0">
                <a:latin typeface="+mn-lt"/>
              </a:rPr>
              <a:t> to 3,800</a:t>
            </a:r>
          </a:p>
          <a:p>
            <a:pPr lvl="1">
              <a:buFont typeface="Arial" panose="020B0604020202020204" pitchFamily="34" charset="0"/>
              <a:buChar char="•"/>
            </a:pPr>
            <a:r>
              <a:rPr lang="en-US" dirty="0">
                <a:latin typeface="+mn-lt"/>
              </a:rPr>
              <a:t>Market </a:t>
            </a:r>
            <a:r>
              <a:rPr lang="en-US" i="1" dirty="0">
                <a:latin typeface="+mn-lt"/>
              </a:rPr>
              <a:t>Q</a:t>
            </a:r>
            <a:r>
              <a:rPr lang="en-US" dirty="0">
                <a:latin typeface="+mn-lt"/>
              </a:rPr>
              <a:t> = 6,800, </a:t>
            </a:r>
            <a:r>
              <a:rPr lang="en-US" i="1" dirty="0">
                <a:latin typeface="+mn-lt"/>
              </a:rPr>
              <a:t>P</a:t>
            </a:r>
            <a:r>
              <a:rPr lang="en-US" dirty="0">
                <a:latin typeface="+mn-lt"/>
              </a:rPr>
              <a:t> = $4</a:t>
            </a:r>
          </a:p>
          <a:p>
            <a:pPr lvl="1">
              <a:buFont typeface="Arial" panose="020B0604020202020204" pitchFamily="34" charset="0"/>
              <a:buChar char="•"/>
            </a:pPr>
            <a:r>
              <a:rPr lang="en-US" dirty="0">
                <a:latin typeface="+mn-lt"/>
              </a:rPr>
              <a:t>Casey’s profit = 3,800 × (4</a:t>
            </a:r>
            <a:r>
              <a:rPr lang="en-US" dirty="0">
                <a:latin typeface="Work Sans" pitchFamily="2" charset="0"/>
              </a:rPr>
              <a:t>−</a:t>
            </a:r>
            <a:r>
              <a:rPr lang="en-US" dirty="0">
                <a:latin typeface="+mn-lt"/>
              </a:rPr>
              <a:t>1) = $11,400</a:t>
            </a:r>
          </a:p>
          <a:p>
            <a:pPr lvl="1">
              <a:buFont typeface="Arial" panose="020B0604020202020204" pitchFamily="34" charset="0"/>
              <a:buChar char="•"/>
            </a:pPr>
            <a:r>
              <a:rPr lang="en-US" dirty="0">
                <a:latin typeface="+mn-lt"/>
              </a:rPr>
              <a:t>Casey’s earns a lower profit at </a:t>
            </a:r>
            <a:r>
              <a:rPr lang="en-US" i="1" dirty="0">
                <a:latin typeface="+mn-lt"/>
              </a:rPr>
              <a:t>Q</a:t>
            </a:r>
            <a:r>
              <a:rPr lang="en-US" dirty="0">
                <a:latin typeface="+mn-lt"/>
              </a:rPr>
              <a:t> = 3,800 than at </a:t>
            </a:r>
            <a:r>
              <a:rPr lang="en-US" i="1" dirty="0">
                <a:latin typeface="+mn-lt"/>
              </a:rPr>
              <a:t>Q</a:t>
            </a:r>
            <a:r>
              <a:rPr lang="en-US" dirty="0">
                <a:latin typeface="+mn-lt"/>
              </a:rPr>
              <a:t> = 3,000</a:t>
            </a:r>
          </a:p>
          <a:p>
            <a:pPr marL="457200" indent="-457200">
              <a:buFont typeface="+mj-lt"/>
              <a:buAutoNum type="alphaUcPeriod"/>
            </a:pPr>
            <a:r>
              <a:rPr lang="en-US" dirty="0">
                <a:latin typeface="+mn-lt"/>
              </a:rPr>
              <a:t>The same is true for 7-eleven</a:t>
            </a:r>
          </a:p>
        </p:txBody>
      </p:sp>
      <p:graphicFrame>
        <p:nvGraphicFramePr>
          <p:cNvPr id="5" name="Table 3">
            <a:extLst>
              <a:ext uri="{FF2B5EF4-FFF2-40B4-BE49-F238E27FC236}">
                <a16:creationId xmlns:a16="http://schemas.microsoft.com/office/drawing/2014/main" id="{B3FB4BAB-C839-757F-B573-1E79A7DD8290}"/>
              </a:ext>
            </a:extLst>
          </p:cNvPr>
          <p:cNvGraphicFramePr>
            <a:graphicFrameLocks noGrp="1"/>
          </p:cNvGraphicFramePr>
          <p:nvPr>
            <p:ph sz="half" idx="2"/>
          </p:nvPr>
        </p:nvGraphicFramePr>
        <p:xfrm>
          <a:off x="6172200" y="1825625"/>
          <a:ext cx="5543550" cy="4079240"/>
        </p:xfrm>
        <a:graphic>
          <a:graphicData uri="http://schemas.openxmlformats.org/drawingml/2006/table">
            <a:tbl>
              <a:tblPr firstRow="1" bandRow="1">
                <a:tableStyleId>{5C22544A-7EE6-4342-B048-85BDC9FD1C3A}</a:tableStyleId>
              </a:tblPr>
              <a:tblGrid>
                <a:gridCol w="2771775">
                  <a:extLst>
                    <a:ext uri="{9D8B030D-6E8A-4147-A177-3AD203B41FA5}">
                      <a16:colId xmlns:a16="http://schemas.microsoft.com/office/drawing/2014/main" val="3082021454"/>
                    </a:ext>
                  </a:extLst>
                </a:gridCol>
                <a:gridCol w="2771775">
                  <a:extLst>
                    <a:ext uri="{9D8B030D-6E8A-4147-A177-3AD203B41FA5}">
                      <a16:colId xmlns:a16="http://schemas.microsoft.com/office/drawing/2014/main" val="1979369187"/>
                    </a:ext>
                  </a:extLst>
                </a:gridCol>
              </a:tblGrid>
              <a:tr h="370840">
                <a:tc>
                  <a:txBody>
                    <a:bodyPr/>
                    <a:lstStyle/>
                    <a:p>
                      <a:pPr algn="ctr" fontAlgn="b"/>
                      <a:r>
                        <a:rPr lang="en-US" sz="1800" b="1" u="none" strike="noStrike" dirty="0">
                          <a:effectLst/>
                        </a:rPr>
                        <a:t>P</a:t>
                      </a:r>
                      <a:endParaRPr lang="en-US" sz="1800" b="1" i="0" u="none" strike="noStrike" dirty="0">
                        <a:solidFill>
                          <a:srgbClr val="000000"/>
                        </a:solidFill>
                        <a:effectLst/>
                        <a:latin typeface="Calibri"/>
                      </a:endParaRPr>
                    </a:p>
                  </a:txBody>
                  <a:tcPr marL="9525" marR="9525" marT="9525" marB="0" anchor="ctr"/>
                </a:tc>
                <a:tc>
                  <a:txBody>
                    <a:bodyPr/>
                    <a:lstStyle/>
                    <a:p>
                      <a:pPr algn="ctr" fontAlgn="b"/>
                      <a:r>
                        <a:rPr lang="en-US" sz="1800" b="1" u="none" strike="noStrike" dirty="0">
                          <a:effectLst/>
                        </a:rPr>
                        <a:t>Q</a:t>
                      </a:r>
                      <a:endParaRPr lang="en-US" sz="1800" b="1"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748082979"/>
                  </a:ext>
                </a:extLst>
              </a:tr>
              <a:tr h="370840">
                <a:tc>
                  <a:txBody>
                    <a:bodyPr/>
                    <a:lstStyle/>
                    <a:p>
                      <a:pPr algn="ctr" fontAlgn="b"/>
                      <a:r>
                        <a:rPr lang="en-US" sz="1800" u="none" strike="noStrike" dirty="0">
                          <a:effectLst/>
                        </a:rPr>
                        <a:t>$0</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10,000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72843949"/>
                  </a:ext>
                </a:extLst>
              </a:tr>
              <a:tr h="370840">
                <a:tc>
                  <a:txBody>
                    <a:bodyPr/>
                    <a:lstStyle/>
                    <a:p>
                      <a:pPr algn="ctr" fontAlgn="b"/>
                      <a:r>
                        <a:rPr lang="en-US" sz="1800" u="none" strike="noStrike" dirty="0">
                          <a:effectLst/>
                        </a:rPr>
                        <a:t>1</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9,200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4148751512"/>
                  </a:ext>
                </a:extLst>
              </a:tr>
              <a:tr h="370840">
                <a:tc>
                  <a:txBody>
                    <a:bodyPr/>
                    <a:lstStyle/>
                    <a:p>
                      <a:pPr algn="ctr" fontAlgn="b"/>
                      <a:r>
                        <a:rPr lang="en-US" sz="1800" u="none" strike="noStrike" dirty="0">
                          <a:effectLst/>
                        </a:rPr>
                        <a:t>2</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8,400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937419796"/>
                  </a:ext>
                </a:extLst>
              </a:tr>
              <a:tr h="370840">
                <a:tc>
                  <a:txBody>
                    <a:bodyPr/>
                    <a:lstStyle/>
                    <a:p>
                      <a:pPr algn="ctr" fontAlgn="b"/>
                      <a:r>
                        <a:rPr lang="en-US" sz="1800" u="none" strike="noStrike" dirty="0">
                          <a:effectLst/>
                        </a:rPr>
                        <a:t>3</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7,600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87099200"/>
                  </a:ext>
                </a:extLst>
              </a:tr>
              <a:tr h="370840">
                <a:tc>
                  <a:txBody>
                    <a:bodyPr/>
                    <a:lstStyle/>
                    <a:p>
                      <a:pPr algn="ctr" fontAlgn="b"/>
                      <a:r>
                        <a:rPr lang="en-US" sz="1800" u="none" strike="noStrike">
                          <a:effectLst/>
                        </a:rPr>
                        <a:t>4</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6,800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2607055475"/>
                  </a:ext>
                </a:extLst>
              </a:tr>
              <a:tr h="370840">
                <a:tc>
                  <a:txBody>
                    <a:bodyPr/>
                    <a:lstStyle/>
                    <a:p>
                      <a:pPr algn="ctr" fontAlgn="b"/>
                      <a:r>
                        <a:rPr lang="en-US" sz="1800" u="none" strike="noStrike" dirty="0">
                          <a:effectLst/>
                        </a:rPr>
                        <a:t>5</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6,000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898912301"/>
                  </a:ext>
                </a:extLst>
              </a:tr>
              <a:tr h="370840">
                <a:tc>
                  <a:txBody>
                    <a:bodyPr/>
                    <a:lstStyle/>
                    <a:p>
                      <a:pPr algn="ctr" fontAlgn="b"/>
                      <a:r>
                        <a:rPr lang="en-US" sz="1800" u="none" strike="noStrike">
                          <a:effectLst/>
                        </a:rPr>
                        <a:t>6</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5,200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397460567"/>
                  </a:ext>
                </a:extLst>
              </a:tr>
              <a:tr h="370840">
                <a:tc>
                  <a:txBody>
                    <a:bodyPr/>
                    <a:lstStyle/>
                    <a:p>
                      <a:pPr algn="ctr" fontAlgn="b"/>
                      <a:r>
                        <a:rPr lang="en-US" sz="1800" u="none" strike="noStrike" dirty="0">
                          <a:effectLst/>
                        </a:rPr>
                        <a:t>7</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4,400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77227703"/>
                  </a:ext>
                </a:extLst>
              </a:tr>
              <a:tr h="370840">
                <a:tc>
                  <a:txBody>
                    <a:bodyPr/>
                    <a:lstStyle/>
                    <a:p>
                      <a:pPr algn="ctr" fontAlgn="b"/>
                      <a:r>
                        <a:rPr lang="en-US" sz="1800" u="none" strike="noStrike">
                          <a:effectLst/>
                        </a:rPr>
                        <a:t>8</a:t>
                      </a:r>
                      <a:endParaRPr lang="en-US" sz="1800" b="0" i="0" u="none" strike="noStrike">
                        <a:solidFill>
                          <a:srgbClr val="000000"/>
                        </a:solidFill>
                        <a:effectLst/>
                        <a:latin typeface="Calibri"/>
                      </a:endParaRPr>
                    </a:p>
                  </a:txBody>
                  <a:tcPr marL="9525" marR="9525" marT="9525" marB="0" anchor="ctr"/>
                </a:tc>
                <a:tc>
                  <a:txBody>
                    <a:bodyPr/>
                    <a:lstStyle/>
                    <a:p>
                      <a:pPr algn="ctr" fontAlgn="b"/>
                      <a:r>
                        <a:rPr lang="en-US" sz="1800" u="none" strike="noStrike" dirty="0">
                          <a:effectLst/>
                        </a:rPr>
                        <a:t>3,600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312370820"/>
                  </a:ext>
                </a:extLst>
              </a:tr>
              <a:tr h="370840">
                <a:tc>
                  <a:txBody>
                    <a:bodyPr/>
                    <a:lstStyle/>
                    <a:p>
                      <a:pPr algn="ctr" fontAlgn="b"/>
                      <a:r>
                        <a:rPr lang="en-US" sz="1800" u="none" strike="noStrike" dirty="0">
                          <a:effectLst/>
                        </a:rPr>
                        <a:t>9</a:t>
                      </a:r>
                      <a:endParaRPr lang="en-US" sz="1800" b="0" i="0" u="none" strike="noStrike" dirty="0">
                        <a:solidFill>
                          <a:srgbClr val="000000"/>
                        </a:solidFill>
                        <a:effectLst/>
                        <a:latin typeface="Calibri"/>
                      </a:endParaRPr>
                    </a:p>
                  </a:txBody>
                  <a:tcPr marL="9525" marR="9525" marT="9525" marB="0" anchor="ctr"/>
                </a:tc>
                <a:tc>
                  <a:txBody>
                    <a:bodyPr/>
                    <a:lstStyle/>
                    <a:p>
                      <a:pPr algn="ctr" fontAlgn="b"/>
                      <a:r>
                        <a:rPr lang="en-US" sz="1800" u="none" strike="noStrike" dirty="0">
                          <a:effectLst/>
                        </a:rPr>
                        <a:t>2,800</a:t>
                      </a:r>
                      <a:endParaRPr lang="en-US" sz="18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341241152"/>
                  </a:ext>
                </a:extLst>
              </a:tr>
            </a:tbl>
          </a:graphicData>
        </a:graphic>
      </p:graphicFrame>
    </p:spTree>
    <p:extLst>
      <p:ext uri="{BB962C8B-B14F-4D97-AF65-F5344CB8AC3E}">
        <p14:creationId xmlns:p14="http://schemas.microsoft.com/office/powerpoint/2010/main" val="4273248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EE0A9-73BD-7BBF-F6D7-9449D33FEFA2}"/>
              </a:ext>
            </a:extLst>
          </p:cNvPr>
          <p:cNvSpPr>
            <a:spLocks noGrp="1"/>
          </p:cNvSpPr>
          <p:nvPr>
            <p:ph type="title"/>
          </p:nvPr>
        </p:nvSpPr>
        <p:spPr/>
        <p:txBody>
          <a:bodyPr/>
          <a:lstStyle/>
          <a:p>
            <a:r>
              <a:rPr lang="en-US" dirty="0">
                <a:latin typeface="+mn-lt"/>
              </a:rPr>
              <a:t>Nash Equilibrium</a:t>
            </a:r>
          </a:p>
        </p:txBody>
      </p:sp>
      <p:sp>
        <p:nvSpPr>
          <p:cNvPr id="3" name="Content Placeholder 2">
            <a:extLst>
              <a:ext uri="{FF2B5EF4-FFF2-40B4-BE49-F238E27FC236}">
                <a16:creationId xmlns:a16="http://schemas.microsoft.com/office/drawing/2014/main" id="{7B2D3E89-24AD-F2B6-3865-2EA535C96561}"/>
              </a:ext>
            </a:extLst>
          </p:cNvPr>
          <p:cNvSpPr>
            <a:spLocks noGrp="1"/>
          </p:cNvSpPr>
          <p:nvPr>
            <p:ph idx="1"/>
          </p:nvPr>
        </p:nvSpPr>
        <p:spPr/>
        <p:txBody>
          <a:bodyPr/>
          <a:lstStyle/>
          <a:p>
            <a:r>
              <a:rPr lang="en-US" b="1" dirty="0">
                <a:solidFill>
                  <a:srgbClr val="C00000"/>
                </a:solidFill>
                <a:latin typeface="+mn-lt"/>
              </a:rPr>
              <a:t>Nash equilibrium*</a:t>
            </a:r>
          </a:p>
          <a:p>
            <a:pPr lvl="1">
              <a:buFont typeface="Arial" panose="020B0604020202020204" pitchFamily="34" charset="0"/>
              <a:buChar char="•"/>
            </a:pPr>
            <a:r>
              <a:rPr lang="en-US" dirty="0">
                <a:latin typeface="+mn-lt"/>
              </a:rPr>
              <a:t>A situation in which economic actors interacting with one another each choose their best strategy given the strategies that all the other actors have chosen</a:t>
            </a:r>
          </a:p>
          <a:p>
            <a:pPr>
              <a:spcAft>
                <a:spcPts val="1800"/>
              </a:spcAft>
            </a:pPr>
            <a:r>
              <a:rPr lang="en-US" dirty="0">
                <a:latin typeface="+mn-lt"/>
              </a:rPr>
              <a:t>For example, Jack and Jill increase market share, each produces 40 gallons, the price is $40 a gallon, and each earns a profit of $1,600</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lang="en-US" altLang="en-US" sz="1400" dirty="0">
                <a:solidFill>
                  <a:srgbClr val="282F7C"/>
                </a:solidFill>
                <a:latin typeface="+mn-lt"/>
              </a:rPr>
              <a:t>*</a:t>
            </a: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095985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6BF97-8D5D-872F-6EF4-AAE76717B337}"/>
              </a:ext>
            </a:extLst>
          </p:cNvPr>
          <p:cNvSpPr>
            <a:spLocks noGrp="1"/>
          </p:cNvSpPr>
          <p:nvPr>
            <p:ph type="title"/>
          </p:nvPr>
        </p:nvSpPr>
        <p:spPr/>
        <p:txBody>
          <a:bodyPr/>
          <a:lstStyle/>
          <a:p>
            <a:r>
              <a:rPr lang="en-US" dirty="0">
                <a:latin typeface="+mn-lt"/>
              </a:rPr>
              <a:t>Individual Oligopoly Outcome</a:t>
            </a:r>
          </a:p>
        </p:txBody>
      </p:sp>
      <p:sp>
        <p:nvSpPr>
          <p:cNvPr id="3" name="Content Placeholder 2">
            <a:extLst>
              <a:ext uri="{FF2B5EF4-FFF2-40B4-BE49-F238E27FC236}">
                <a16:creationId xmlns:a16="http://schemas.microsoft.com/office/drawing/2014/main" id="{332C308F-FBC9-911E-DE66-7C140A651895}"/>
              </a:ext>
            </a:extLst>
          </p:cNvPr>
          <p:cNvSpPr>
            <a:spLocks noGrp="1"/>
          </p:cNvSpPr>
          <p:nvPr>
            <p:ph idx="1"/>
          </p:nvPr>
        </p:nvSpPr>
        <p:spPr/>
        <p:txBody>
          <a:bodyPr/>
          <a:lstStyle/>
          <a:p>
            <a:r>
              <a:rPr lang="en-US" dirty="0">
                <a:latin typeface="+mn-lt"/>
              </a:rPr>
              <a:t>When firms in an oligopoly individually choose production to maximize profit</a:t>
            </a:r>
          </a:p>
          <a:p>
            <a:pPr lvl="1">
              <a:buFont typeface="Arial" panose="020B0604020202020204" pitchFamily="34" charset="0"/>
              <a:buChar char="•"/>
            </a:pPr>
            <a:r>
              <a:rPr lang="en-US" dirty="0">
                <a:latin typeface="+mn-lt"/>
              </a:rPr>
              <a:t>Produce a quantity greater than the level produced by a monopoly and less than the level produced under perfect competition </a:t>
            </a:r>
          </a:p>
          <a:p>
            <a:pPr lvl="1">
              <a:buFont typeface="Arial" panose="020B0604020202020204" pitchFamily="34" charset="0"/>
              <a:buChar char="•"/>
            </a:pPr>
            <a:r>
              <a:rPr lang="en-US" dirty="0">
                <a:latin typeface="+mn-lt"/>
              </a:rPr>
              <a:t>Oligopoly price is less than the monopoly price but greater than the competitive price (which equals marginal cost)</a:t>
            </a:r>
          </a:p>
        </p:txBody>
      </p:sp>
    </p:spTree>
    <p:extLst>
      <p:ext uri="{BB962C8B-B14F-4D97-AF65-F5344CB8AC3E}">
        <p14:creationId xmlns:p14="http://schemas.microsoft.com/office/powerpoint/2010/main" val="254636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70DD1-93A1-3555-B0A2-F8CCD939FE6A}"/>
              </a:ext>
            </a:extLst>
          </p:cNvPr>
          <p:cNvSpPr>
            <a:spLocks noGrp="1"/>
          </p:cNvSpPr>
          <p:nvPr>
            <p:ph type="title"/>
          </p:nvPr>
        </p:nvSpPr>
        <p:spPr/>
        <p:txBody>
          <a:bodyPr/>
          <a:lstStyle/>
          <a:p>
            <a:r>
              <a:rPr lang="en-US" dirty="0">
                <a:latin typeface="+mn-lt"/>
              </a:rPr>
              <a:t>How the Size of an Oligopoly Affects the Market Outcome</a:t>
            </a:r>
          </a:p>
        </p:txBody>
      </p:sp>
      <p:sp>
        <p:nvSpPr>
          <p:cNvPr id="3" name="Content Placeholder 2">
            <a:extLst>
              <a:ext uri="{FF2B5EF4-FFF2-40B4-BE49-F238E27FC236}">
                <a16:creationId xmlns:a16="http://schemas.microsoft.com/office/drawing/2014/main" id="{D8AE8691-3744-CA5A-8CA1-43DDADAFE4AF}"/>
              </a:ext>
            </a:extLst>
          </p:cNvPr>
          <p:cNvSpPr>
            <a:spLocks noGrp="1"/>
          </p:cNvSpPr>
          <p:nvPr>
            <p:ph idx="1"/>
          </p:nvPr>
        </p:nvSpPr>
        <p:spPr/>
        <p:txBody>
          <a:bodyPr/>
          <a:lstStyle/>
          <a:p>
            <a:r>
              <a:rPr lang="en-US" dirty="0">
                <a:latin typeface="+mn-lt"/>
              </a:rPr>
              <a:t>As the number of sellers in an oligopoly grows, an oligopolistic market increasingly resembles a competitive market</a:t>
            </a:r>
          </a:p>
          <a:p>
            <a:r>
              <a:rPr lang="en-US" dirty="0">
                <a:latin typeface="+mn-lt"/>
              </a:rPr>
              <a:t>Price approaches marginal cost and the quantity produced approaches the socially efficient level</a:t>
            </a:r>
          </a:p>
          <a:p>
            <a:pPr lvl="1">
              <a:buFont typeface="Arial" panose="020B0604020202020204" pitchFamily="34" charset="0"/>
              <a:buChar char="•"/>
            </a:pPr>
            <a:r>
              <a:rPr lang="en-US" dirty="0">
                <a:latin typeface="+mn-lt"/>
              </a:rPr>
              <a:t>Output effect: Because price exceeds marginal cost, selling one more gallon of water at the going price increases profit</a:t>
            </a:r>
          </a:p>
          <a:p>
            <a:pPr lvl="1">
              <a:buFont typeface="Arial" panose="020B0604020202020204" pitchFamily="34" charset="0"/>
              <a:buChar char="•"/>
            </a:pPr>
            <a:r>
              <a:rPr lang="en-US" dirty="0">
                <a:latin typeface="+mn-lt"/>
              </a:rPr>
              <a:t>Price effect: Because raising production increases the total quantity sold, the price of water declines, as does the profit on all the other gallons sold</a:t>
            </a:r>
          </a:p>
        </p:txBody>
      </p:sp>
    </p:spTree>
    <p:extLst>
      <p:ext uri="{BB962C8B-B14F-4D97-AF65-F5344CB8AC3E}">
        <p14:creationId xmlns:p14="http://schemas.microsoft.com/office/powerpoint/2010/main" val="3400474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Describe the characteristics of an oligopoly.</a:t>
            </a:r>
          </a:p>
          <a:p>
            <a:pPr>
              <a:spcBef>
                <a:spcPts val="800"/>
              </a:spcBef>
            </a:pPr>
            <a:r>
              <a:rPr lang="en-US" dirty="0">
                <a:latin typeface="+mn-lt"/>
              </a:rPr>
              <a:t>Explain how production decisions are made in a duopoly market.</a:t>
            </a:r>
          </a:p>
          <a:p>
            <a:pPr>
              <a:spcBef>
                <a:spcPts val="800"/>
              </a:spcBef>
            </a:pPr>
            <a:r>
              <a:rPr lang="en-US" dirty="0">
                <a:latin typeface="+mn-lt"/>
              </a:rPr>
              <a:t>Explain how collusion impacts production decisions in an oligopolistic market.</a:t>
            </a:r>
          </a:p>
          <a:p>
            <a:pPr>
              <a:spcBef>
                <a:spcPts val="800"/>
              </a:spcBef>
            </a:pPr>
            <a:r>
              <a:rPr lang="en-US" dirty="0">
                <a:latin typeface="+mn-lt"/>
              </a:rPr>
              <a:t>Identify the Nash equilibrium, given a payoff matrix.</a:t>
            </a:r>
          </a:p>
          <a:p>
            <a:pPr>
              <a:spcBef>
                <a:spcPts val="800"/>
              </a:spcBef>
            </a:pPr>
            <a:r>
              <a:rPr lang="en-US" dirty="0">
                <a:latin typeface="+mn-lt"/>
              </a:rPr>
              <a:t>Determine if a game represented by a payoff matrix is an example of the prisoners' dilemma.</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Market Share and Market Power</a:t>
            </a:r>
            <a:br>
              <a:rPr lang="en-US" dirty="0">
                <a:latin typeface="+mn-lt"/>
              </a:rPr>
            </a:br>
            <a:endParaRPr lang="en-US" dirty="0">
              <a:latin typeface="+mn-lt"/>
            </a:endParaRPr>
          </a:p>
        </p:txBody>
      </p:sp>
      <p:sp>
        <p:nvSpPr>
          <p:cNvPr id="3" name="Content Placeholder 2"/>
          <p:cNvSpPr>
            <a:spLocks noGrp="1"/>
          </p:cNvSpPr>
          <p:nvPr>
            <p:ph sz="half" idx="1"/>
          </p:nvPr>
        </p:nvSpPr>
        <p:spPr>
          <a:xfrm>
            <a:off x="476843" y="1887674"/>
            <a:ext cx="11241915" cy="1205729"/>
          </a:xfrm>
        </p:spPr>
        <p:txBody>
          <a:bodyPr/>
          <a:lstStyle/>
          <a:p>
            <a:r>
              <a:rPr lang="en-US" sz="2400" b="0" dirty="0">
                <a:latin typeface="+mn-lt"/>
              </a:rPr>
              <a:t>“If a small number of firms have a large combined market share in a properly defined market, it is strong evidence that those firms have substantial market power.”</a:t>
            </a:r>
          </a:p>
        </p:txBody>
      </p:sp>
      <p:pic>
        <p:nvPicPr>
          <p:cNvPr id="8" name="Picture 3" descr="A pie chart titled “What do economists say?” plots three values. They are 54% agree, 25% disagree, and 21% uncertain.">
            <a:extLst>
              <a:ext uri="{FF2B5EF4-FFF2-40B4-BE49-F238E27FC236}">
                <a16:creationId xmlns:a16="http://schemas.microsoft.com/office/drawing/2014/main" id="{CE6BE05E-9790-D16C-6966-5714C1E9BAFD}"/>
              </a:ext>
            </a:extLst>
          </p:cNvPr>
          <p:cNvPicPr>
            <a:picLocks noGrp="1" noChangeAspect="1"/>
          </p:cNvPicPr>
          <p:nvPr>
            <p:ph sz="half" idx="2"/>
          </p:nvPr>
        </p:nvPicPr>
        <p:blipFill>
          <a:blip r:embed="rId3"/>
          <a:stretch>
            <a:fillRect/>
          </a:stretch>
        </p:blipFill>
        <p:spPr>
          <a:xfrm>
            <a:off x="4046414" y="3229451"/>
            <a:ext cx="4099173" cy="2428030"/>
          </a:xfrm>
        </p:spPr>
      </p:pic>
      <p:sp>
        <p:nvSpPr>
          <p:cNvPr id="5" name="Text Placeholder 4"/>
          <p:cNvSpPr>
            <a:spLocks noGrp="1"/>
          </p:cNvSpPr>
          <p:nvPr>
            <p:ph type="body" sz="quarter" idx="13"/>
          </p:nvPr>
        </p:nvSpPr>
        <p:spPr>
          <a:xfrm>
            <a:off x="3400150" y="5793529"/>
            <a:ext cx="5391700" cy="274320"/>
          </a:xfrm>
        </p:spPr>
        <p:txBody>
          <a:bodyPr/>
          <a:lstStyle/>
          <a:p>
            <a:pPr>
              <a:buNone/>
            </a:pPr>
            <a:r>
              <a:rPr lang="en-US" sz="1400" dirty="0">
                <a:latin typeface="+mn-lt"/>
              </a:rPr>
              <a:t>Source: IGM Economic Experts Panel, September 25, 2018.</a:t>
            </a:r>
          </a:p>
        </p:txBody>
      </p:sp>
    </p:spTree>
    <p:extLst>
      <p:ext uri="{BB962C8B-B14F-4D97-AF65-F5344CB8AC3E}">
        <p14:creationId xmlns:p14="http://schemas.microsoft.com/office/powerpoint/2010/main" val="3255851186"/>
      </p:ext>
    </p:extLst>
  </p:cSld>
  <p:clrMapOvr>
    <a:masterClrMapping/>
  </p:clrMapOvr>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18-2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Economics of Cooperation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19247-3074-0A00-0D15-9C048E48DF6F}"/>
              </a:ext>
            </a:extLst>
          </p:cNvPr>
          <p:cNvSpPr>
            <a:spLocks noGrp="1"/>
          </p:cNvSpPr>
          <p:nvPr>
            <p:ph type="title"/>
          </p:nvPr>
        </p:nvSpPr>
        <p:spPr/>
        <p:txBody>
          <a:bodyPr/>
          <a:lstStyle/>
          <a:p>
            <a:r>
              <a:rPr lang="en-US" dirty="0">
                <a:latin typeface="+mn-lt"/>
              </a:rPr>
              <a:t>The Prisoners’ Dilemma</a:t>
            </a:r>
          </a:p>
        </p:txBody>
      </p:sp>
      <p:sp>
        <p:nvSpPr>
          <p:cNvPr id="3" name="Content Placeholder 2">
            <a:extLst>
              <a:ext uri="{FF2B5EF4-FFF2-40B4-BE49-F238E27FC236}">
                <a16:creationId xmlns:a16="http://schemas.microsoft.com/office/drawing/2014/main" id="{059717E1-C3DF-8BE3-CBCC-12E362E991EA}"/>
              </a:ext>
            </a:extLst>
          </p:cNvPr>
          <p:cNvSpPr>
            <a:spLocks noGrp="1"/>
          </p:cNvSpPr>
          <p:nvPr>
            <p:ph idx="1"/>
          </p:nvPr>
        </p:nvSpPr>
        <p:spPr>
          <a:xfrm>
            <a:off x="476843" y="1571625"/>
            <a:ext cx="11241915" cy="4541838"/>
          </a:xfrm>
        </p:spPr>
        <p:txBody>
          <a:bodyPr/>
          <a:lstStyle/>
          <a:p>
            <a:pPr>
              <a:spcBef>
                <a:spcPts val="600"/>
              </a:spcBef>
              <a:spcAft>
                <a:spcPts val="300"/>
              </a:spcAft>
            </a:pPr>
            <a:r>
              <a:rPr lang="en-US" b="1" dirty="0">
                <a:solidFill>
                  <a:srgbClr val="C00000"/>
                </a:solidFill>
                <a:latin typeface="+mn-lt"/>
              </a:rPr>
              <a:t>Prisoners’ dilemma*</a:t>
            </a:r>
          </a:p>
          <a:p>
            <a:pPr lvl="1">
              <a:spcBef>
                <a:spcPts val="600"/>
              </a:spcBef>
              <a:spcAft>
                <a:spcPts val="300"/>
              </a:spcAft>
              <a:buFont typeface="Arial" panose="020B0604020202020204" pitchFamily="34" charset="0"/>
              <a:buChar char="•"/>
            </a:pPr>
            <a:r>
              <a:rPr lang="en-US" dirty="0">
                <a:latin typeface="+mn-lt"/>
              </a:rPr>
              <a:t>Particular “game” between two captured prisoners that illustrates why cooperation is difficult to maintain even when it is mutually beneficial</a:t>
            </a:r>
          </a:p>
          <a:p>
            <a:pPr>
              <a:spcBef>
                <a:spcPts val="600"/>
              </a:spcBef>
              <a:spcAft>
                <a:spcPts val="300"/>
              </a:spcAft>
            </a:pPr>
            <a:r>
              <a:rPr lang="en-US" b="1" dirty="0">
                <a:solidFill>
                  <a:srgbClr val="C00000"/>
                </a:solidFill>
                <a:latin typeface="+mn-lt"/>
              </a:rPr>
              <a:t>Dominant strategy*</a:t>
            </a:r>
          </a:p>
          <a:p>
            <a:pPr lvl="1">
              <a:spcBef>
                <a:spcPts val="600"/>
              </a:spcBef>
              <a:spcAft>
                <a:spcPts val="300"/>
              </a:spcAft>
              <a:buFont typeface="Arial" panose="020B0604020202020204" pitchFamily="34" charset="0"/>
              <a:buChar char="•"/>
            </a:pPr>
            <a:r>
              <a:rPr lang="en-US" dirty="0">
                <a:latin typeface="+mn-lt"/>
              </a:rPr>
              <a:t>Strategy that is best for a player in a game regardless of the strategies chosen by the other players</a:t>
            </a:r>
          </a:p>
          <a:p>
            <a:pPr algn="l">
              <a:spcBef>
                <a:spcPts val="600"/>
              </a:spcBef>
              <a:spcAft>
                <a:spcPts val="300"/>
              </a:spcAft>
            </a:pPr>
            <a:r>
              <a:rPr lang="en-US" dirty="0">
                <a:latin typeface="+mn-lt"/>
              </a:rPr>
              <a:t>Cooperation between the prisoners is difficult to maintain because cooperation is individually irrational</a:t>
            </a:r>
          </a:p>
          <a:p>
            <a:pPr marL="0" marR="0" lvl="0" indent="0" algn="l" defTabSz="914400" rtl="0" eaLnBrk="1" fontAlgn="auto" latinLnBrk="0" hangingPunct="1">
              <a:lnSpc>
                <a:spcPct val="100000"/>
              </a:lnSpc>
              <a:spcBef>
                <a:spcPts val="3000"/>
              </a:spcBef>
              <a:spcAft>
                <a:spcPts val="3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044649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1F12-8DCF-600B-494B-9C520B1C9ECF}"/>
              </a:ext>
            </a:extLst>
          </p:cNvPr>
          <p:cNvSpPr>
            <a:spLocks noGrp="1"/>
          </p:cNvSpPr>
          <p:nvPr>
            <p:ph type="title"/>
          </p:nvPr>
        </p:nvSpPr>
        <p:spPr/>
        <p:txBody>
          <a:bodyPr/>
          <a:lstStyle/>
          <a:p>
            <a:r>
              <a:rPr lang="en-US" dirty="0">
                <a:latin typeface="+mn-lt"/>
              </a:rPr>
              <a:t>Figure 1 The Prisoners’ Dilemma</a:t>
            </a:r>
          </a:p>
        </p:txBody>
      </p:sp>
      <p:sp>
        <p:nvSpPr>
          <p:cNvPr id="3" name="Content Placeholder 2">
            <a:extLst>
              <a:ext uri="{FF2B5EF4-FFF2-40B4-BE49-F238E27FC236}">
                <a16:creationId xmlns:a16="http://schemas.microsoft.com/office/drawing/2014/main" id="{605414CE-0B49-CBAF-26E4-CA86A121229F}"/>
              </a:ext>
            </a:extLst>
          </p:cNvPr>
          <p:cNvSpPr>
            <a:spLocks noGrp="1"/>
          </p:cNvSpPr>
          <p:nvPr>
            <p:ph sz="half" idx="1"/>
          </p:nvPr>
        </p:nvSpPr>
        <p:spPr/>
        <p:txBody>
          <a:bodyPr/>
          <a:lstStyle/>
          <a:p>
            <a:r>
              <a:rPr lang="en-US" dirty="0">
                <a:latin typeface="+mn-lt"/>
              </a:rPr>
              <a:t>In this game between two criminals suspected of committing a major crime, the sentence that each receives depends both on their decision whether to confess or remain silent and on the decision made by the other.</a:t>
            </a:r>
          </a:p>
        </p:txBody>
      </p:sp>
      <p:pic>
        <p:nvPicPr>
          <p:cNvPr id="6" name="Picture 3" descr="The figure shows a scenario illustrating an example called the Prisoners’ Dilemma.  To understand it and the implications of the example requires the use of game theory.  The basic framework is one where there are two participants, or players, who must make a choice.  The decision is one that makes that player as well off as possible, but each participant must make that selection without knowledge of the other player’s decision.  This is depicted by using what is called a game matrix or payoff matrix (and sometimes a decision box).  The figure is essentially a table, with two columns and two rows.  The columns represent the choices facing one of the players; the rows represent the choices facing the other player.  Each cell in the payoff matrix shows the payoffs to the players.  The payoffs are in numbers, with the first number being the payoff to the person choosing a row—the top row or bottom row.  The second number in the cell is the payoff to the person choosing a column—the left column or right column.  Now consider the specifics of the prisoners’ dilemma example here.  There are two players; Bonnie, who is the person choosing a column, and Clyde, who is the person choosing a row.  The choices for each player are either to Confess or to Remain Silent.  For Bonnie (the column player), she can choose the left column, to Confess, or the right column, Remain Silent.  For Clyde (the row player), he can choose the top row, to Confess, or the bottom row, Remain Silent.   The payoffs are expressed in number of years in prison for that player.  Here are the payoffs for the four combinations of choices.  The top left cell (that is, top row and left column) is where both Clyde and Bonnie Confess.  In this case, the payoff is 8 years for Clyde and 8 years for Bonnie.   The top right cell (that is, top row and right column), where Clyde chooses Confess and Bonnie Remains Silent, the payoff is Clyde goes free—receives a sentence of 0—and 20 years for Bonnie.  The bottom left cell (that is, bottom row and left column), where Clyde Remains Silent and Bonnie chooses Confess, the payoff is Clyde gets 20 years and Bonnie goes free (sentence of 0).  The bottom right cell (that is, bottom row and right column), where Clyde Remains Silent and Bonnie Remains silent, the payoff is 1 year for Clyde and 1 year for Bonnie.">
            <a:extLst>
              <a:ext uri="{FF2B5EF4-FFF2-40B4-BE49-F238E27FC236}">
                <a16:creationId xmlns:a16="http://schemas.microsoft.com/office/drawing/2014/main" id="{0CC8F037-A4B1-5B7A-2EFC-8A348C74D108}"/>
              </a:ext>
            </a:extLst>
          </p:cNvPr>
          <p:cNvPicPr>
            <a:picLocks noGrp="1" noChangeAspect="1"/>
          </p:cNvPicPr>
          <p:nvPr>
            <p:ph sz="half" idx="2"/>
          </p:nvPr>
        </p:nvPicPr>
        <p:blipFill>
          <a:blip r:embed="rId2"/>
          <a:stretch>
            <a:fillRect/>
          </a:stretch>
        </p:blipFill>
        <p:spPr>
          <a:xfrm>
            <a:off x="5936228" y="2252961"/>
            <a:ext cx="6052046" cy="3108960"/>
          </a:xfrm>
        </p:spPr>
      </p:pic>
    </p:spTree>
    <p:extLst>
      <p:ext uri="{BB962C8B-B14F-4D97-AF65-F5344CB8AC3E}">
        <p14:creationId xmlns:p14="http://schemas.microsoft.com/office/powerpoint/2010/main" val="1317766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02A8D-C07C-70B8-F870-1A62371B6044}"/>
              </a:ext>
            </a:extLst>
          </p:cNvPr>
          <p:cNvSpPr>
            <a:spLocks noGrp="1"/>
          </p:cNvSpPr>
          <p:nvPr>
            <p:ph type="title"/>
          </p:nvPr>
        </p:nvSpPr>
        <p:spPr/>
        <p:txBody>
          <a:bodyPr/>
          <a:lstStyle/>
          <a:p>
            <a:r>
              <a:rPr lang="en-US" dirty="0">
                <a:latin typeface="+mn-lt"/>
              </a:rPr>
              <a:t>Oligopolies as a Prisoners’ Dilemma</a:t>
            </a:r>
          </a:p>
        </p:txBody>
      </p:sp>
      <p:sp>
        <p:nvSpPr>
          <p:cNvPr id="3" name="Content Placeholder 2">
            <a:extLst>
              <a:ext uri="{FF2B5EF4-FFF2-40B4-BE49-F238E27FC236}">
                <a16:creationId xmlns:a16="http://schemas.microsoft.com/office/drawing/2014/main" id="{78EFE3F2-B837-8B10-BB4F-72F60EBAFDB1}"/>
              </a:ext>
            </a:extLst>
          </p:cNvPr>
          <p:cNvSpPr>
            <a:spLocks noGrp="1"/>
          </p:cNvSpPr>
          <p:nvPr>
            <p:ph idx="1"/>
          </p:nvPr>
        </p:nvSpPr>
        <p:spPr/>
        <p:txBody>
          <a:bodyPr/>
          <a:lstStyle/>
          <a:p>
            <a:r>
              <a:rPr lang="en-US" dirty="0">
                <a:latin typeface="+mn-lt"/>
              </a:rPr>
              <a:t>Oligopolies have trouble maintaining monopoly profits</a:t>
            </a:r>
          </a:p>
          <a:p>
            <a:pPr lvl="1">
              <a:buFont typeface="Arial" panose="020B0604020202020204" pitchFamily="34" charset="0"/>
              <a:buChar char="•"/>
            </a:pPr>
            <a:r>
              <a:rPr lang="en-US" dirty="0">
                <a:latin typeface="+mn-lt"/>
              </a:rPr>
              <a:t>Monopoly outcome is jointly rational, but each oligopolist has an incentive to cheat</a:t>
            </a:r>
          </a:p>
          <a:p>
            <a:pPr lvl="1">
              <a:buFont typeface="Arial" panose="020B0604020202020204" pitchFamily="34" charset="0"/>
              <a:buChar char="•"/>
            </a:pPr>
            <a:r>
              <a:rPr lang="en-US" dirty="0">
                <a:latin typeface="+mn-lt"/>
              </a:rPr>
              <a:t>Self-interest makes it hard for the oligopolists to maintain the cooperative outcome with low production, high prices, and monopoly profits</a:t>
            </a:r>
          </a:p>
        </p:txBody>
      </p:sp>
    </p:spTree>
    <p:extLst>
      <p:ext uri="{BB962C8B-B14F-4D97-AF65-F5344CB8AC3E}">
        <p14:creationId xmlns:p14="http://schemas.microsoft.com/office/powerpoint/2010/main" val="25378435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1F12-8DCF-600B-494B-9C520B1C9ECF}"/>
              </a:ext>
            </a:extLst>
          </p:cNvPr>
          <p:cNvSpPr>
            <a:spLocks noGrp="1"/>
          </p:cNvSpPr>
          <p:nvPr>
            <p:ph type="title"/>
          </p:nvPr>
        </p:nvSpPr>
        <p:spPr/>
        <p:txBody>
          <a:bodyPr/>
          <a:lstStyle/>
          <a:p>
            <a:r>
              <a:rPr lang="en-US" dirty="0">
                <a:latin typeface="+mn-lt"/>
              </a:rPr>
              <a:t>Figure 2 Jack and Jill’s Oligopoly Game</a:t>
            </a:r>
          </a:p>
        </p:txBody>
      </p:sp>
      <p:sp>
        <p:nvSpPr>
          <p:cNvPr id="3" name="Content Placeholder 2">
            <a:extLst>
              <a:ext uri="{FF2B5EF4-FFF2-40B4-BE49-F238E27FC236}">
                <a16:creationId xmlns:a16="http://schemas.microsoft.com/office/drawing/2014/main" id="{605414CE-0B49-CBAF-26E4-CA86A121229F}"/>
              </a:ext>
            </a:extLst>
          </p:cNvPr>
          <p:cNvSpPr>
            <a:spLocks noGrp="1"/>
          </p:cNvSpPr>
          <p:nvPr>
            <p:ph sz="half" idx="1"/>
          </p:nvPr>
        </p:nvSpPr>
        <p:spPr/>
        <p:txBody>
          <a:bodyPr/>
          <a:lstStyle/>
          <a:p>
            <a:pPr algn="l"/>
            <a:r>
              <a:rPr lang="en-US" b="0" i="0" u="none" strike="noStrike" baseline="0" dirty="0">
                <a:latin typeface="+mn-lt"/>
              </a:rPr>
              <a:t>In this game between Jack and Jill, the profit that each earns from selling water depends on both the quantity </a:t>
            </a:r>
            <a:r>
              <a:rPr lang="en-US" dirty="0">
                <a:latin typeface="+mn-lt"/>
              </a:rPr>
              <a:t>each </a:t>
            </a:r>
            <a:r>
              <a:rPr lang="en-US" b="0" i="0" u="none" strike="noStrike" baseline="0" dirty="0">
                <a:latin typeface="+mn-lt"/>
              </a:rPr>
              <a:t>chooses to sell and the quantity the other chooses to sell.</a:t>
            </a:r>
            <a:endParaRPr lang="en-US" dirty="0">
              <a:latin typeface="+mn-lt"/>
            </a:endParaRPr>
          </a:p>
        </p:txBody>
      </p:sp>
      <p:pic>
        <p:nvPicPr>
          <p:cNvPr id="8" name="Picture 3" descr="The figure shows a scenario where there are two producers of water. This is depicted by using what is called a game matrix or payoff matrix (and sometimes a decision box).  The figure is essentially a table, with two columns and two rows.  The columns represent the choices facing one of the players; the rows represent the choices facing the other player.  Each cell in the payoff matrix shows the payoffs to the players.  The payoffs are in numbers, with the first number being the payoff to the person choosing a row—the top row or bottom row.  The second number in the cell is the payoff to the person choosing a column—the left column or right column.  There are two players; Jack, who is the person choosing a column, and Jill, who is the person choosing a row.  The choices for each player are either to choose high production of 40 gallons or low production of 30 gallons.  The payoffs are expressed in the amount of profit for that player.  Here are the payoffs for the four combinations of choices.  The top left cell (that is, top row and left column) is where both Jack and Jill choose High Production.  In this case, the payoff is $1600 for Jill and $1600 for Jack.   The top right cell (that is, top row and right column), where Jill chooses High Production and Jack chooses Low Production, the payoff is Jill receives $2000 and $1500 for jack.  The bottom left cell (that is, bottom row and left column), where Jill chooses Low Production and Jack chooses High Production, the payoff is $1500 for Jill and $2000 for Jack.  The bottom right cell (that is, bottom row and right column), where Jill chooses Low Production and Jack chooses Low Production, the payoff is $1800 for Jill and $1800 for Jack.">
            <a:extLst>
              <a:ext uri="{FF2B5EF4-FFF2-40B4-BE49-F238E27FC236}">
                <a16:creationId xmlns:a16="http://schemas.microsoft.com/office/drawing/2014/main" id="{59E045E2-712A-1E90-722F-937BCF347AB3}"/>
              </a:ext>
            </a:extLst>
          </p:cNvPr>
          <p:cNvPicPr>
            <a:picLocks noGrp="1" noChangeAspect="1"/>
          </p:cNvPicPr>
          <p:nvPr>
            <p:ph sz="half" idx="2"/>
          </p:nvPr>
        </p:nvPicPr>
        <p:blipFill>
          <a:blip r:embed="rId2"/>
          <a:stretch>
            <a:fillRect/>
          </a:stretch>
        </p:blipFill>
        <p:spPr>
          <a:xfrm>
            <a:off x="6142704" y="2025150"/>
            <a:ext cx="5847019" cy="3017520"/>
          </a:xfrm>
        </p:spPr>
      </p:pic>
    </p:spTree>
    <p:extLst>
      <p:ext uri="{BB962C8B-B14F-4D97-AF65-F5344CB8AC3E}">
        <p14:creationId xmlns:p14="http://schemas.microsoft.com/office/powerpoint/2010/main" val="2387601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5FAA8-8C27-6097-9235-FDD23A42407D}"/>
              </a:ext>
            </a:extLst>
          </p:cNvPr>
          <p:cNvSpPr>
            <a:spLocks noGrp="1"/>
          </p:cNvSpPr>
          <p:nvPr>
            <p:ph type="title"/>
          </p:nvPr>
        </p:nvSpPr>
        <p:spPr/>
        <p:txBody>
          <a:bodyPr/>
          <a:lstStyle/>
          <a:p>
            <a:r>
              <a:rPr lang="en-US" dirty="0">
                <a:latin typeface="+mn-lt"/>
              </a:rPr>
              <a:t>Other Examples of the Prisoners’ Dilemma</a:t>
            </a:r>
          </a:p>
        </p:txBody>
      </p:sp>
      <p:sp>
        <p:nvSpPr>
          <p:cNvPr id="3" name="Content Placeholder 2">
            <a:extLst>
              <a:ext uri="{FF2B5EF4-FFF2-40B4-BE49-F238E27FC236}">
                <a16:creationId xmlns:a16="http://schemas.microsoft.com/office/drawing/2014/main" id="{6B5CBA7F-2898-3EAA-454E-F0D15E7873EF}"/>
              </a:ext>
            </a:extLst>
          </p:cNvPr>
          <p:cNvSpPr>
            <a:spLocks noGrp="1"/>
          </p:cNvSpPr>
          <p:nvPr>
            <p:ph idx="1"/>
          </p:nvPr>
        </p:nvSpPr>
        <p:spPr/>
        <p:txBody>
          <a:bodyPr/>
          <a:lstStyle/>
          <a:p>
            <a:r>
              <a:rPr lang="en-US" dirty="0">
                <a:latin typeface="+mn-lt"/>
              </a:rPr>
              <a:t>Arms races</a:t>
            </a:r>
          </a:p>
          <a:p>
            <a:pPr lvl="1">
              <a:buFont typeface="Arial" panose="020B0604020202020204" pitchFamily="34" charset="0"/>
              <a:buChar char="•"/>
            </a:pPr>
            <a:r>
              <a:rPr lang="en-US" dirty="0">
                <a:latin typeface="+mn-lt"/>
              </a:rPr>
              <a:t>Applies to relations among the United States, Russia, and another great military power, China</a:t>
            </a:r>
          </a:p>
          <a:p>
            <a:pPr lvl="1">
              <a:buFont typeface="Arial" panose="020B0604020202020204" pitchFamily="34" charset="0"/>
              <a:buChar char="•"/>
            </a:pPr>
            <a:r>
              <a:rPr lang="en-US" dirty="0">
                <a:latin typeface="+mn-lt"/>
              </a:rPr>
              <a:t>Dominant strategy: Arm</a:t>
            </a:r>
          </a:p>
          <a:p>
            <a:r>
              <a:rPr lang="en-US" dirty="0">
                <a:latin typeface="+mn-lt"/>
              </a:rPr>
              <a:t>Common resources</a:t>
            </a:r>
          </a:p>
          <a:p>
            <a:pPr lvl="1">
              <a:buFont typeface="Arial" panose="020B0604020202020204" pitchFamily="34" charset="0"/>
              <a:buChar char="•"/>
            </a:pPr>
            <a:r>
              <a:rPr lang="en-US" dirty="0">
                <a:latin typeface="+mn-lt"/>
              </a:rPr>
              <a:t>Dominant strategy: Each company drills two wells, lower profit</a:t>
            </a:r>
          </a:p>
        </p:txBody>
      </p:sp>
    </p:spTree>
    <p:extLst>
      <p:ext uri="{BB962C8B-B14F-4D97-AF65-F5344CB8AC3E}">
        <p14:creationId xmlns:p14="http://schemas.microsoft.com/office/powerpoint/2010/main" val="792738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1F12-8DCF-600B-494B-9C520B1C9ECF}"/>
              </a:ext>
            </a:extLst>
          </p:cNvPr>
          <p:cNvSpPr>
            <a:spLocks noGrp="1"/>
          </p:cNvSpPr>
          <p:nvPr>
            <p:ph type="title"/>
          </p:nvPr>
        </p:nvSpPr>
        <p:spPr/>
        <p:txBody>
          <a:bodyPr/>
          <a:lstStyle/>
          <a:p>
            <a:r>
              <a:rPr lang="en-US" dirty="0">
                <a:latin typeface="+mn-lt"/>
              </a:rPr>
              <a:t>Figure 3 An Arms-Race Game</a:t>
            </a:r>
          </a:p>
        </p:txBody>
      </p:sp>
      <p:sp>
        <p:nvSpPr>
          <p:cNvPr id="3" name="Content Placeholder 2">
            <a:extLst>
              <a:ext uri="{FF2B5EF4-FFF2-40B4-BE49-F238E27FC236}">
                <a16:creationId xmlns:a16="http://schemas.microsoft.com/office/drawing/2014/main" id="{605414CE-0B49-CBAF-26E4-CA86A121229F}"/>
              </a:ext>
            </a:extLst>
          </p:cNvPr>
          <p:cNvSpPr>
            <a:spLocks noGrp="1"/>
          </p:cNvSpPr>
          <p:nvPr>
            <p:ph sz="half" idx="1"/>
          </p:nvPr>
        </p:nvSpPr>
        <p:spPr/>
        <p:txBody>
          <a:bodyPr/>
          <a:lstStyle/>
          <a:p>
            <a:pPr algn="l"/>
            <a:r>
              <a:rPr lang="en-US" b="0" i="0" u="none" strike="noStrike" baseline="0" dirty="0">
                <a:latin typeface="+mn-lt"/>
              </a:rPr>
              <a:t>In this game between two countries, the safety and power of each depends on what its adversary does, as well as on its own decision whether to arm.</a:t>
            </a:r>
            <a:endParaRPr lang="en-US" dirty="0">
              <a:latin typeface="+mn-lt"/>
            </a:endParaRPr>
          </a:p>
        </p:txBody>
      </p:sp>
      <p:pic>
        <p:nvPicPr>
          <p:cNvPr id="8" name="Picture 3" descr="The figure shows a scenario where there are two nations that must make decisions about defense expenditure, on arms.  This is depicted by using what is called a game matrix or payoff matrix (and sometimes a decision box).  The figure is essentially a table, with two columns and two rows.  The columns represent the choices facing one of the players; the rows represent the choices facing the other player.  Each cell in the payoff matrix shows the payoffs to the players.  The payoffs here are in outcomes of the choices regarding risk or safety.  The first outcome being the payoff to the country choosing a row—the top row or bottom row.  The second outcome in the cell is the payoff to the country choosing a column—the left column or right column.  There are two players; the United States, which is the nation choosing a column, and the Soviet Union (USSR), which is the nation choosing a row.  The choices for each player are either to choose to Arm or to Disarm.  The payoffs are expressed in the level of risk for that nation.  Here are the payoffs for the four combinations of choices.  The top left cell (that is, top row and left column) is where both the US and the USSR choose to Arm.  In this case, the payoff is the US at risk and the USSR at risk.   The top right cell (that is, top row and right column), where the USSR chooses to Arm and the US chooses to Disarm, the payoff is that the USSR is safe and powerful, and the US is at risk and weak.  The bottom left cell (that is, bottom row and left column), where the USSR chooses to Disarm and the US chooses to Arm, the payoff is the USSR is at risk and weak and the US is safe and powerful.  The bottom right cell (that is, bottom row and right column), where the USSR chooses to Disarm and the Us chooses to Disarm, the USSR is safe, and the US is safe.">
            <a:extLst>
              <a:ext uri="{FF2B5EF4-FFF2-40B4-BE49-F238E27FC236}">
                <a16:creationId xmlns:a16="http://schemas.microsoft.com/office/drawing/2014/main" id="{3E0DE7A5-2DFC-A272-339E-7E22D28F28CA}"/>
              </a:ext>
            </a:extLst>
          </p:cNvPr>
          <p:cNvPicPr>
            <a:picLocks noGrp="1" noChangeAspect="1"/>
          </p:cNvPicPr>
          <p:nvPr>
            <p:ph sz="half" idx="2"/>
          </p:nvPr>
        </p:nvPicPr>
        <p:blipFill>
          <a:blip r:embed="rId2"/>
          <a:stretch>
            <a:fillRect/>
          </a:stretch>
        </p:blipFill>
        <p:spPr>
          <a:xfrm>
            <a:off x="6157451" y="2227451"/>
            <a:ext cx="5771995" cy="2926080"/>
          </a:xfrm>
        </p:spPr>
      </p:pic>
    </p:spTree>
    <p:extLst>
      <p:ext uri="{BB962C8B-B14F-4D97-AF65-F5344CB8AC3E}">
        <p14:creationId xmlns:p14="http://schemas.microsoft.com/office/powerpoint/2010/main" val="5176473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1F12-8DCF-600B-494B-9C520B1C9ECF}"/>
              </a:ext>
            </a:extLst>
          </p:cNvPr>
          <p:cNvSpPr>
            <a:spLocks noGrp="1"/>
          </p:cNvSpPr>
          <p:nvPr>
            <p:ph type="title"/>
          </p:nvPr>
        </p:nvSpPr>
        <p:spPr/>
        <p:txBody>
          <a:bodyPr/>
          <a:lstStyle/>
          <a:p>
            <a:r>
              <a:rPr lang="en-US" dirty="0">
                <a:latin typeface="+mn-lt"/>
              </a:rPr>
              <a:t>Figure 4 A Common-Resources Game</a:t>
            </a:r>
          </a:p>
        </p:txBody>
      </p:sp>
      <p:sp>
        <p:nvSpPr>
          <p:cNvPr id="3" name="Content Placeholder 2">
            <a:extLst>
              <a:ext uri="{FF2B5EF4-FFF2-40B4-BE49-F238E27FC236}">
                <a16:creationId xmlns:a16="http://schemas.microsoft.com/office/drawing/2014/main" id="{605414CE-0B49-CBAF-26E4-CA86A121229F}"/>
              </a:ext>
            </a:extLst>
          </p:cNvPr>
          <p:cNvSpPr>
            <a:spLocks noGrp="1"/>
          </p:cNvSpPr>
          <p:nvPr>
            <p:ph sz="half" idx="1"/>
          </p:nvPr>
        </p:nvSpPr>
        <p:spPr/>
        <p:txBody>
          <a:bodyPr/>
          <a:lstStyle/>
          <a:p>
            <a:pPr algn="l"/>
            <a:r>
              <a:rPr lang="en-US" b="0" i="0" u="none" strike="noStrike" baseline="0" dirty="0">
                <a:latin typeface="+mn-lt"/>
              </a:rPr>
              <a:t>When firms pump oil from a common pool, each firm’s profit depends on both the number of wells it drills and the number of wells drilled by the other firm.</a:t>
            </a:r>
            <a:endParaRPr lang="en-US" dirty="0">
              <a:latin typeface="+mn-lt"/>
            </a:endParaRPr>
          </a:p>
        </p:txBody>
      </p:sp>
      <p:pic>
        <p:nvPicPr>
          <p:cNvPr id="7" name="Picture 3" descr="The figure shows a scenario where there are two companies that must make decisions about the number of oil wells to drill.  This is depicted by using what is called a game matrix or payoff matrix (and sometimes a decision box).  The figure is essentially a table, with two columns and two rows.  The columns represent the choices facing one of the players; the rows represent the choices facing the other player.  Each cell in the payoff matrix shows the payoffs to the players.  The payoffs here are expressed in numbers in terms of profit made.  The first number is the payoff to the company choosing a row—the top row or bottom row.  The second number in the cell is the payoff to the company choosing a column—the left column or right column.  There are two players; ExxonMobil, which is the company choosing a column, and Chevron, which is the company choosing a row.  The choices for each player are either to Drill one well or Drill two wells. The payoffs are expressed in the amount of profit for that player.  Here are the payoffs for the four combinations of choices.  The top left cell (that is, top row and left column) is where both ExxonMobil and Chevron choose to Drill two wells.  In this case, the payoff is $40 million for Chevron and $40 million for ExxonMobil.   The top right cell (that is, top row and right column), where Chevron chooses to Drill two wells and ExxonMobil chooses to Drill one well, the payoff is Chevron receives $60 million and $30 million for ExxonMobil.  The bottom left cell (that is, bottom row and left column), where Chevron chooses to Drill one well and ExxonMobil chooses to Drill two wells, the payoff is $30 million for Chevron and $60 million for ExxonMobil.  The bottom right cell (that is, bottom row and right column), where Chevron chooses to Drill one well and ExxonMobil chooses to Drill one well, the payoff is $50 million for Chevron and $50 million for ExxonMobil.">
            <a:extLst>
              <a:ext uri="{FF2B5EF4-FFF2-40B4-BE49-F238E27FC236}">
                <a16:creationId xmlns:a16="http://schemas.microsoft.com/office/drawing/2014/main" id="{F359718A-C893-B6D8-113F-C53F54AED9E6}"/>
              </a:ext>
            </a:extLst>
          </p:cNvPr>
          <p:cNvPicPr>
            <a:picLocks noGrp="1" noChangeAspect="1"/>
          </p:cNvPicPr>
          <p:nvPr>
            <p:ph sz="half" idx="2"/>
          </p:nvPr>
        </p:nvPicPr>
        <p:blipFill>
          <a:blip r:embed="rId2"/>
          <a:stretch>
            <a:fillRect/>
          </a:stretch>
        </p:blipFill>
        <p:spPr>
          <a:xfrm>
            <a:off x="5995221" y="2125014"/>
            <a:ext cx="6010025" cy="3108960"/>
          </a:xfrm>
        </p:spPr>
      </p:pic>
    </p:spTree>
    <p:extLst>
      <p:ext uri="{BB962C8B-B14F-4D97-AF65-F5344CB8AC3E}">
        <p14:creationId xmlns:p14="http://schemas.microsoft.com/office/powerpoint/2010/main" val="1008916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F5437-CF2C-AA0C-90BF-6634EC76C40D}"/>
              </a:ext>
            </a:extLst>
          </p:cNvPr>
          <p:cNvSpPr>
            <a:spLocks noGrp="1"/>
          </p:cNvSpPr>
          <p:nvPr>
            <p:ph type="title"/>
          </p:nvPr>
        </p:nvSpPr>
        <p:spPr/>
        <p:txBody>
          <a:bodyPr/>
          <a:lstStyle/>
          <a:p>
            <a:r>
              <a:rPr lang="en-US" dirty="0">
                <a:latin typeface="+mn-lt"/>
              </a:rPr>
              <a:t>Why People Sometimes Cooperate</a:t>
            </a:r>
          </a:p>
        </p:txBody>
      </p:sp>
      <p:sp>
        <p:nvSpPr>
          <p:cNvPr id="3" name="Content Placeholder 2">
            <a:extLst>
              <a:ext uri="{FF2B5EF4-FFF2-40B4-BE49-F238E27FC236}">
                <a16:creationId xmlns:a16="http://schemas.microsoft.com/office/drawing/2014/main" id="{7D3AC529-28EF-8B51-7781-EE0719205D26}"/>
              </a:ext>
            </a:extLst>
          </p:cNvPr>
          <p:cNvSpPr>
            <a:spLocks noGrp="1"/>
          </p:cNvSpPr>
          <p:nvPr>
            <p:ph idx="1"/>
          </p:nvPr>
        </p:nvSpPr>
        <p:spPr/>
        <p:txBody>
          <a:bodyPr/>
          <a:lstStyle/>
          <a:p>
            <a:r>
              <a:rPr lang="en-US" dirty="0">
                <a:latin typeface="+mn-lt"/>
              </a:rPr>
              <a:t>Cartels sometimes manage to maintain collusive arrangements, despite the incentive for members to defect</a:t>
            </a:r>
          </a:p>
          <a:p>
            <a:r>
              <a:rPr lang="en-US" dirty="0">
                <a:latin typeface="+mn-lt"/>
              </a:rPr>
              <a:t>In a game of repeated prisoners’ dilemma, the players may well be able to reach the cooperative outcome</a:t>
            </a:r>
          </a:p>
        </p:txBody>
      </p:sp>
    </p:spTree>
    <p:extLst>
      <p:ext uri="{BB962C8B-B14F-4D97-AF65-F5344CB8AC3E}">
        <p14:creationId xmlns:p14="http://schemas.microsoft.com/office/powerpoint/2010/main" val="370552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Identify the dominant strategy, if present, for each player, given a payoff matrix.</a:t>
            </a:r>
          </a:p>
          <a:p>
            <a:pPr>
              <a:spcBef>
                <a:spcPts val="800"/>
              </a:spcBef>
            </a:pPr>
            <a:r>
              <a:rPr lang="en-US" dirty="0">
                <a:latin typeface="+mn-lt"/>
              </a:rPr>
              <a:t>Given a scenario, determine which antitrust law is violated.</a:t>
            </a:r>
          </a:p>
          <a:p>
            <a:pPr>
              <a:spcBef>
                <a:spcPts val="800"/>
              </a:spcBef>
            </a:pPr>
            <a:r>
              <a:rPr lang="en-US" dirty="0">
                <a:latin typeface="+mn-lt"/>
              </a:rPr>
              <a:t>Given an example of a business practice, identify it as resale price maintenance, predatory pricing, or tying.</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18-3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Public Policy toward Oligopolies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19247-3074-0A00-0D15-9C048E48DF6F}"/>
              </a:ext>
            </a:extLst>
          </p:cNvPr>
          <p:cNvSpPr>
            <a:spLocks noGrp="1"/>
          </p:cNvSpPr>
          <p:nvPr>
            <p:ph type="title"/>
          </p:nvPr>
        </p:nvSpPr>
        <p:spPr/>
        <p:txBody>
          <a:bodyPr/>
          <a:lstStyle/>
          <a:p>
            <a:r>
              <a:rPr lang="en-US" dirty="0">
                <a:latin typeface="+mn-lt"/>
              </a:rPr>
              <a:t>Restraint of Trade and the Antitrust Laws</a:t>
            </a:r>
          </a:p>
        </p:txBody>
      </p:sp>
      <p:sp>
        <p:nvSpPr>
          <p:cNvPr id="3" name="Content Placeholder 2">
            <a:extLst>
              <a:ext uri="{FF2B5EF4-FFF2-40B4-BE49-F238E27FC236}">
                <a16:creationId xmlns:a16="http://schemas.microsoft.com/office/drawing/2014/main" id="{059717E1-C3DF-8BE3-CBCC-12E362E991EA}"/>
              </a:ext>
            </a:extLst>
          </p:cNvPr>
          <p:cNvSpPr>
            <a:spLocks noGrp="1"/>
          </p:cNvSpPr>
          <p:nvPr>
            <p:ph idx="1"/>
          </p:nvPr>
        </p:nvSpPr>
        <p:spPr/>
        <p:txBody>
          <a:bodyPr/>
          <a:lstStyle/>
          <a:p>
            <a:r>
              <a:rPr lang="en-US" dirty="0">
                <a:latin typeface="+mn-lt"/>
              </a:rPr>
              <a:t>Governments can sometimes improve market outcomes</a:t>
            </a:r>
          </a:p>
          <a:p>
            <a:r>
              <a:rPr lang="en-US" dirty="0">
                <a:latin typeface="+mn-lt"/>
              </a:rPr>
              <a:t>Policymakers</a:t>
            </a:r>
          </a:p>
          <a:p>
            <a:pPr lvl="1">
              <a:buFont typeface="Arial" panose="020B0604020202020204" pitchFamily="34" charset="0"/>
              <a:buChar char="•"/>
            </a:pPr>
            <a:r>
              <a:rPr lang="en-US" dirty="0">
                <a:latin typeface="+mn-lt"/>
              </a:rPr>
              <a:t>Try to induce firms in an oligopoly to compete rather than cooperate</a:t>
            </a:r>
          </a:p>
          <a:p>
            <a:pPr lvl="1">
              <a:buFont typeface="Arial" panose="020B0604020202020204" pitchFamily="34" charset="0"/>
              <a:buChar char="•"/>
            </a:pPr>
            <a:r>
              <a:rPr lang="en-US" dirty="0">
                <a:latin typeface="+mn-lt"/>
              </a:rPr>
              <a:t>Move the allocation of resources closer to the social optimum</a:t>
            </a:r>
          </a:p>
        </p:txBody>
      </p:sp>
    </p:spTree>
    <p:extLst>
      <p:ext uri="{BB962C8B-B14F-4D97-AF65-F5344CB8AC3E}">
        <p14:creationId xmlns:p14="http://schemas.microsoft.com/office/powerpoint/2010/main" val="39031902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Antitrust in the Digital Economy</a:t>
            </a:r>
          </a:p>
        </p:txBody>
      </p:sp>
      <p:sp>
        <p:nvSpPr>
          <p:cNvPr id="3" name="Content Placeholder 2"/>
          <p:cNvSpPr>
            <a:spLocks noGrp="1"/>
          </p:cNvSpPr>
          <p:nvPr>
            <p:ph sz="half" idx="1"/>
          </p:nvPr>
        </p:nvSpPr>
        <p:spPr>
          <a:xfrm>
            <a:off x="476843" y="1887674"/>
            <a:ext cx="11241915" cy="822960"/>
          </a:xfrm>
        </p:spPr>
        <p:txBody>
          <a:bodyPr/>
          <a:lstStyle/>
          <a:p>
            <a:r>
              <a:rPr lang="en-US" sz="2400" b="0" dirty="0">
                <a:latin typeface="+mn-lt"/>
              </a:rPr>
              <a:t>“Google's dominance of the market for internet search arose mainly from a combination of economies of scale and a quality algorithm.” </a:t>
            </a:r>
          </a:p>
        </p:txBody>
      </p:sp>
      <p:pic>
        <p:nvPicPr>
          <p:cNvPr id="9" name="Picture 3" descr="A pie chart titled &quot;What do economists say?&quot; There are three values.  These are 95% agree,0% disagree, 5% are uncertain.">
            <a:extLst>
              <a:ext uri="{FF2B5EF4-FFF2-40B4-BE49-F238E27FC236}">
                <a16:creationId xmlns:a16="http://schemas.microsoft.com/office/drawing/2014/main" id="{155B38A6-3B81-2BA3-30A1-A9F3495A0AEC}"/>
              </a:ext>
            </a:extLst>
          </p:cNvPr>
          <p:cNvPicPr>
            <a:picLocks noGrp="1" noChangeAspect="1"/>
          </p:cNvPicPr>
          <p:nvPr>
            <p:ph sz="half" idx="2"/>
          </p:nvPr>
        </p:nvPicPr>
        <p:blipFill>
          <a:blip r:embed="rId3"/>
          <a:stretch>
            <a:fillRect/>
          </a:stretch>
        </p:blipFill>
        <p:spPr>
          <a:xfrm>
            <a:off x="4036490" y="2901916"/>
            <a:ext cx="4119021" cy="2743200"/>
          </a:xfrm>
        </p:spPr>
      </p:pic>
      <p:sp>
        <p:nvSpPr>
          <p:cNvPr id="5" name="Text Placeholder 4"/>
          <p:cNvSpPr>
            <a:spLocks noGrp="1"/>
          </p:cNvSpPr>
          <p:nvPr>
            <p:ph type="body" sz="quarter" idx="13"/>
          </p:nvPr>
        </p:nvSpPr>
        <p:spPr>
          <a:xfrm>
            <a:off x="2861835" y="5778782"/>
            <a:ext cx="6468331" cy="274320"/>
          </a:xfrm>
        </p:spPr>
        <p:txBody>
          <a:bodyPr/>
          <a:lstStyle/>
          <a:p>
            <a:pPr>
              <a:buNone/>
            </a:pPr>
            <a:r>
              <a:rPr lang="en-US" sz="1200" dirty="0">
                <a:latin typeface="+mn-lt"/>
              </a:rPr>
              <a:t>Source: IGM Economic Experts Panel, November 3, 2020, December 22, 2020..</a:t>
            </a:r>
          </a:p>
        </p:txBody>
      </p:sp>
    </p:spTree>
    <p:extLst>
      <p:ext uri="{BB962C8B-B14F-4D97-AF65-F5344CB8AC3E}">
        <p14:creationId xmlns:p14="http://schemas.microsoft.com/office/powerpoint/2010/main" val="4250653664"/>
      </p:ext>
    </p:extLst>
  </p:cSld>
  <p:clrMapOvr>
    <a:masterClrMapping/>
  </p:clrMapOvr>
  <p:extLst mod="1"/>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2D96E-23AC-B9B7-09B2-EE943C02BDC8}"/>
              </a:ext>
            </a:extLst>
          </p:cNvPr>
          <p:cNvSpPr>
            <a:spLocks noGrp="1"/>
          </p:cNvSpPr>
          <p:nvPr>
            <p:ph type="title"/>
          </p:nvPr>
        </p:nvSpPr>
        <p:spPr/>
        <p:txBody>
          <a:bodyPr/>
          <a:lstStyle/>
          <a:p>
            <a:r>
              <a:rPr lang="en-US" dirty="0">
                <a:latin typeface="+mn-lt"/>
              </a:rPr>
              <a:t>Antitrust Laws</a:t>
            </a:r>
          </a:p>
        </p:txBody>
      </p:sp>
      <p:sp>
        <p:nvSpPr>
          <p:cNvPr id="3" name="Content Placeholder 2">
            <a:extLst>
              <a:ext uri="{FF2B5EF4-FFF2-40B4-BE49-F238E27FC236}">
                <a16:creationId xmlns:a16="http://schemas.microsoft.com/office/drawing/2014/main" id="{21D75EDE-A071-42CC-A905-3FF49208B5C9}"/>
              </a:ext>
            </a:extLst>
          </p:cNvPr>
          <p:cNvSpPr>
            <a:spLocks noGrp="1"/>
          </p:cNvSpPr>
          <p:nvPr>
            <p:ph idx="1"/>
          </p:nvPr>
        </p:nvSpPr>
        <p:spPr/>
        <p:txBody>
          <a:bodyPr/>
          <a:lstStyle/>
          <a:p>
            <a:r>
              <a:rPr lang="en-US" dirty="0">
                <a:latin typeface="+mn-lt"/>
              </a:rPr>
              <a:t>The Sherman Antitrust Act, 1890</a:t>
            </a:r>
          </a:p>
          <a:p>
            <a:pPr lvl="1">
              <a:buFont typeface="Arial" panose="020B0604020202020204" pitchFamily="34" charset="0"/>
              <a:buChar char="•"/>
            </a:pPr>
            <a:r>
              <a:rPr lang="en-US" dirty="0">
                <a:latin typeface="+mn-lt"/>
              </a:rPr>
              <a:t>Elevated agreements among oligopolists from an unenforceable contract to a criminal conspiracy</a:t>
            </a:r>
          </a:p>
          <a:p>
            <a:r>
              <a:rPr lang="en-US" dirty="0">
                <a:latin typeface="+mn-lt"/>
              </a:rPr>
              <a:t>The Clayton Act, 1914</a:t>
            </a:r>
          </a:p>
          <a:p>
            <a:pPr lvl="1">
              <a:buFont typeface="Arial" panose="020B0604020202020204" pitchFamily="34" charset="0"/>
              <a:buChar char="•"/>
            </a:pPr>
            <a:r>
              <a:rPr lang="en-US" dirty="0">
                <a:latin typeface="+mn-lt"/>
              </a:rPr>
              <a:t>Further strengthened the antitrust laws</a:t>
            </a:r>
          </a:p>
          <a:p>
            <a:pPr lvl="1">
              <a:buFont typeface="Arial" panose="020B0604020202020204" pitchFamily="34" charset="0"/>
              <a:buChar char="•"/>
            </a:pPr>
            <a:r>
              <a:rPr lang="en-US" dirty="0">
                <a:latin typeface="+mn-lt"/>
              </a:rPr>
              <a:t>Used to prevent mergers</a:t>
            </a:r>
          </a:p>
          <a:p>
            <a:pPr lvl="1">
              <a:buFont typeface="Arial" panose="020B0604020202020204" pitchFamily="34" charset="0"/>
              <a:buChar char="•"/>
            </a:pPr>
            <a:r>
              <a:rPr lang="en-US" dirty="0">
                <a:latin typeface="+mn-lt"/>
              </a:rPr>
              <a:t>Used to prevent oligopolists from colluding</a:t>
            </a:r>
          </a:p>
        </p:txBody>
      </p:sp>
    </p:spTree>
    <p:extLst>
      <p:ext uri="{BB962C8B-B14F-4D97-AF65-F5344CB8AC3E}">
        <p14:creationId xmlns:p14="http://schemas.microsoft.com/office/powerpoint/2010/main" val="1896783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4064C-AE04-9D80-D2AE-29C9FD74EC32}"/>
              </a:ext>
            </a:extLst>
          </p:cNvPr>
          <p:cNvSpPr>
            <a:spLocks noGrp="1"/>
          </p:cNvSpPr>
          <p:nvPr>
            <p:ph type="title"/>
          </p:nvPr>
        </p:nvSpPr>
        <p:spPr/>
        <p:txBody>
          <a:bodyPr/>
          <a:lstStyle/>
          <a:p>
            <a:r>
              <a:rPr lang="en-US" dirty="0">
                <a:latin typeface="+mn-lt"/>
              </a:rPr>
              <a:t>Active Learning 3: The Airline Fare Wars Game</a:t>
            </a:r>
          </a:p>
        </p:txBody>
      </p:sp>
      <p:sp>
        <p:nvSpPr>
          <p:cNvPr id="3" name="Content Placeholder 2">
            <a:extLst>
              <a:ext uri="{FF2B5EF4-FFF2-40B4-BE49-F238E27FC236}">
                <a16:creationId xmlns:a16="http://schemas.microsoft.com/office/drawing/2014/main" id="{5EE01AF5-D60F-C569-9E58-C0D4861F0A68}"/>
              </a:ext>
            </a:extLst>
          </p:cNvPr>
          <p:cNvSpPr>
            <a:spLocks noGrp="1"/>
          </p:cNvSpPr>
          <p:nvPr>
            <p:ph idx="1"/>
          </p:nvPr>
        </p:nvSpPr>
        <p:spPr/>
        <p:txBody>
          <a:bodyPr/>
          <a:lstStyle/>
          <a:p>
            <a:r>
              <a:rPr lang="en-US" dirty="0">
                <a:latin typeface="+mn-lt"/>
              </a:rPr>
              <a:t>The players: American Airlines and </a:t>
            </a:r>
            <a:r>
              <a:rPr lang="en-US" dirty="0" err="1">
                <a:latin typeface="+mn-lt"/>
              </a:rPr>
              <a:t>Braniff</a:t>
            </a:r>
            <a:r>
              <a:rPr lang="en-US" dirty="0">
                <a:latin typeface="+mn-lt"/>
              </a:rPr>
              <a:t> Airways</a:t>
            </a:r>
          </a:p>
          <a:p>
            <a:r>
              <a:rPr lang="en-US" dirty="0">
                <a:latin typeface="+mn-lt"/>
              </a:rPr>
              <a:t>The choice: Cut fares by 50% or leave fares alone</a:t>
            </a:r>
          </a:p>
          <a:p>
            <a:pPr lvl="1">
              <a:buFont typeface="Arial" panose="020B0604020202020204" pitchFamily="34" charset="0"/>
              <a:buChar char="•"/>
            </a:pPr>
            <a:r>
              <a:rPr lang="en-US" dirty="0">
                <a:latin typeface="+mn-lt"/>
              </a:rPr>
              <a:t>If both airlines cut fares, each airline’s profit = $400 million</a:t>
            </a:r>
          </a:p>
          <a:p>
            <a:pPr lvl="1">
              <a:buFont typeface="Arial" panose="020B0604020202020204" pitchFamily="34" charset="0"/>
              <a:buChar char="•"/>
            </a:pPr>
            <a:r>
              <a:rPr lang="en-US" dirty="0">
                <a:latin typeface="+mn-lt"/>
              </a:rPr>
              <a:t>If neither airline cuts fares, each airline’s profit = $600 million </a:t>
            </a:r>
          </a:p>
          <a:p>
            <a:pPr lvl="1">
              <a:buFont typeface="Arial" panose="020B0604020202020204" pitchFamily="34" charset="0"/>
              <a:buChar char="•"/>
            </a:pPr>
            <a:r>
              <a:rPr lang="en-US" dirty="0">
                <a:latin typeface="+mn-lt"/>
              </a:rPr>
              <a:t>If only one airline cuts its fares, its profit = $800 million; the other airline’s profit = $200 million</a:t>
            </a:r>
          </a:p>
          <a:p>
            <a:r>
              <a:rPr lang="en-US" dirty="0">
                <a:latin typeface="+mn-lt"/>
              </a:rPr>
              <a:t>Draw the payoff matrix and find the Nash equilibrium</a:t>
            </a:r>
          </a:p>
        </p:txBody>
      </p:sp>
    </p:spTree>
    <p:extLst>
      <p:ext uri="{BB962C8B-B14F-4D97-AF65-F5344CB8AC3E}">
        <p14:creationId xmlns:p14="http://schemas.microsoft.com/office/powerpoint/2010/main" val="13150524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3A9AF-CB9A-12CC-041E-0293CB2B2523}"/>
              </a:ext>
            </a:extLst>
          </p:cNvPr>
          <p:cNvSpPr>
            <a:spLocks noGrp="1"/>
          </p:cNvSpPr>
          <p:nvPr>
            <p:ph type="title"/>
          </p:nvPr>
        </p:nvSpPr>
        <p:spPr/>
        <p:txBody>
          <a:bodyPr/>
          <a:lstStyle/>
          <a:p>
            <a:r>
              <a:rPr lang="en-US" dirty="0">
                <a:latin typeface="+mn-lt"/>
              </a:rPr>
              <a:t>Active Learning 3: Answers</a:t>
            </a:r>
          </a:p>
        </p:txBody>
      </p:sp>
      <p:pic>
        <p:nvPicPr>
          <p:cNvPr id="25" name="Picture 2" title="Decorative Image">
            <a:extLst>
              <a:ext uri="{FF2B5EF4-FFF2-40B4-BE49-F238E27FC236}">
                <a16:creationId xmlns:a16="http://schemas.microsoft.com/office/drawing/2014/main" id="{5CD8F664-11A8-48BA-B6A6-8DD0507C441E}"/>
              </a:ext>
              <a:ext uri="{C183D7F6-B498-43B3-948B-1728B52AA6E4}">
                <adec:decorative xmlns:adec="http://schemas.microsoft.com/office/drawing/2017/decorative" xmlns="" val="1"/>
              </a:ext>
            </a:extLst>
          </p:cNvPr>
          <p:cNvPicPr>
            <a:picLocks noGrp="1" noChangeAspect="1"/>
          </p:cNvPicPr>
          <p:nvPr>
            <p:ph idx="1"/>
          </p:nvPr>
        </p:nvPicPr>
        <p:blipFill>
          <a:blip r:embed="rId3"/>
          <a:stretch>
            <a:fillRect/>
          </a:stretch>
        </p:blipFill>
        <p:spPr>
          <a:xfrm>
            <a:off x="1671493" y="1279939"/>
            <a:ext cx="8849015" cy="4754880"/>
          </a:xfrm>
        </p:spPr>
      </p:pic>
    </p:spTree>
    <p:extLst>
      <p:ext uri="{BB962C8B-B14F-4D97-AF65-F5344CB8AC3E}">
        <p14:creationId xmlns:p14="http://schemas.microsoft.com/office/powerpoint/2010/main" val="3064193889"/>
      </p:ext>
    </p:extLst>
  </p:cSld>
  <p:clrMapOvr>
    <a:masterClrMapping/>
  </p:clrMapOvr>
  <p:extLst mod="1"/>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02A8D-C07C-70B8-F870-1A62371B6044}"/>
              </a:ext>
            </a:extLst>
          </p:cNvPr>
          <p:cNvSpPr>
            <a:spLocks noGrp="1"/>
          </p:cNvSpPr>
          <p:nvPr>
            <p:ph type="title"/>
          </p:nvPr>
        </p:nvSpPr>
        <p:spPr/>
        <p:txBody>
          <a:bodyPr/>
          <a:lstStyle/>
          <a:p>
            <a:r>
              <a:rPr lang="en-US" dirty="0">
                <a:latin typeface="+mn-lt"/>
              </a:rPr>
              <a:t>Controversies over Antitrust Policy</a:t>
            </a:r>
          </a:p>
        </p:txBody>
      </p:sp>
      <p:sp>
        <p:nvSpPr>
          <p:cNvPr id="3" name="Content Placeholder 2">
            <a:extLst>
              <a:ext uri="{FF2B5EF4-FFF2-40B4-BE49-F238E27FC236}">
                <a16:creationId xmlns:a16="http://schemas.microsoft.com/office/drawing/2014/main" id="{78EFE3F2-B837-8B10-BB4F-72F60EBAFDB1}"/>
              </a:ext>
            </a:extLst>
          </p:cNvPr>
          <p:cNvSpPr>
            <a:spLocks noGrp="1"/>
          </p:cNvSpPr>
          <p:nvPr>
            <p:ph idx="1"/>
          </p:nvPr>
        </p:nvSpPr>
        <p:spPr/>
        <p:txBody>
          <a:bodyPr/>
          <a:lstStyle/>
          <a:p>
            <a:r>
              <a:rPr lang="en-US" dirty="0">
                <a:latin typeface="+mn-lt"/>
              </a:rPr>
              <a:t>Used to condemn some business practices whose effects are not obvious</a:t>
            </a:r>
          </a:p>
          <a:p>
            <a:pPr lvl="1">
              <a:buFont typeface="Arial" panose="020B0604020202020204" pitchFamily="34" charset="0"/>
              <a:buChar char="•"/>
            </a:pPr>
            <a:r>
              <a:rPr lang="en-US" dirty="0">
                <a:latin typeface="+mn-lt"/>
              </a:rPr>
              <a:t>Resale price maintenance</a:t>
            </a:r>
          </a:p>
          <a:p>
            <a:pPr lvl="1">
              <a:buFont typeface="Arial" panose="020B0604020202020204" pitchFamily="34" charset="0"/>
              <a:buChar char="•"/>
            </a:pPr>
            <a:r>
              <a:rPr lang="en-US" dirty="0">
                <a:latin typeface="+mn-lt"/>
              </a:rPr>
              <a:t>Predatory pricing</a:t>
            </a:r>
          </a:p>
          <a:p>
            <a:pPr lvl="1">
              <a:buFont typeface="Arial" panose="020B0604020202020204" pitchFamily="34" charset="0"/>
              <a:buChar char="•"/>
            </a:pPr>
            <a:r>
              <a:rPr lang="en-US" dirty="0">
                <a:latin typeface="+mn-lt"/>
              </a:rPr>
              <a:t>Bundling</a:t>
            </a:r>
          </a:p>
        </p:txBody>
      </p:sp>
    </p:spTree>
    <p:extLst>
      <p:ext uri="{BB962C8B-B14F-4D97-AF65-F5344CB8AC3E}">
        <p14:creationId xmlns:p14="http://schemas.microsoft.com/office/powerpoint/2010/main" val="3026101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5FAA8-8C27-6097-9235-FDD23A42407D}"/>
              </a:ext>
            </a:extLst>
          </p:cNvPr>
          <p:cNvSpPr>
            <a:spLocks noGrp="1"/>
          </p:cNvSpPr>
          <p:nvPr>
            <p:ph type="title"/>
          </p:nvPr>
        </p:nvSpPr>
        <p:spPr/>
        <p:txBody>
          <a:bodyPr/>
          <a:lstStyle/>
          <a:p>
            <a:r>
              <a:rPr lang="en-US" dirty="0">
                <a:latin typeface="+mn-lt"/>
              </a:rPr>
              <a:t>Resale Price Maintenance</a:t>
            </a:r>
          </a:p>
        </p:txBody>
      </p:sp>
      <p:sp>
        <p:nvSpPr>
          <p:cNvPr id="3" name="Content Placeholder 2">
            <a:extLst>
              <a:ext uri="{FF2B5EF4-FFF2-40B4-BE49-F238E27FC236}">
                <a16:creationId xmlns:a16="http://schemas.microsoft.com/office/drawing/2014/main" id="{6B5CBA7F-2898-3EAA-454E-F0D15E7873EF}"/>
              </a:ext>
            </a:extLst>
          </p:cNvPr>
          <p:cNvSpPr>
            <a:spLocks noGrp="1"/>
          </p:cNvSpPr>
          <p:nvPr>
            <p:ph idx="1"/>
          </p:nvPr>
        </p:nvSpPr>
        <p:spPr/>
        <p:txBody>
          <a:bodyPr/>
          <a:lstStyle/>
          <a:p>
            <a:r>
              <a:rPr lang="en-US" dirty="0">
                <a:latin typeface="+mn-lt"/>
              </a:rPr>
              <a:t>Resale price maintenance (fair trade)</a:t>
            </a:r>
          </a:p>
          <a:p>
            <a:pPr lvl="1">
              <a:buFont typeface="Arial" panose="020B0604020202020204" pitchFamily="34" charset="0"/>
              <a:buChar char="•"/>
            </a:pPr>
            <a:r>
              <a:rPr lang="en-US" dirty="0">
                <a:latin typeface="+mn-lt"/>
              </a:rPr>
              <a:t>Require retailers to charge customers a given price</a:t>
            </a:r>
          </a:p>
          <a:p>
            <a:pPr lvl="1">
              <a:buFont typeface="Arial" panose="020B0604020202020204" pitchFamily="34" charset="0"/>
              <a:buChar char="•"/>
            </a:pPr>
            <a:r>
              <a:rPr lang="en-US" dirty="0">
                <a:latin typeface="+mn-lt"/>
              </a:rPr>
              <a:t>Might seem anticompetitive</a:t>
            </a:r>
          </a:p>
          <a:p>
            <a:pPr lvl="1">
              <a:buFont typeface="Arial" panose="020B0604020202020204" pitchFamily="34" charset="0"/>
              <a:buChar char="•"/>
            </a:pPr>
            <a:r>
              <a:rPr lang="en-US" dirty="0">
                <a:latin typeface="+mn-lt"/>
              </a:rPr>
              <a:t>Prevents the retailers from competing on price</a:t>
            </a:r>
          </a:p>
          <a:p>
            <a:r>
              <a:rPr lang="en-US" dirty="0">
                <a:latin typeface="+mn-lt"/>
              </a:rPr>
              <a:t>Defenders:</a:t>
            </a:r>
          </a:p>
          <a:p>
            <a:pPr lvl="1">
              <a:buFont typeface="Arial" panose="020B0604020202020204" pitchFamily="34" charset="0"/>
              <a:buChar char="•"/>
            </a:pPr>
            <a:r>
              <a:rPr lang="en-US" dirty="0">
                <a:latin typeface="+mn-lt"/>
              </a:rPr>
              <a:t>Not aimed at reducing competition</a:t>
            </a:r>
          </a:p>
          <a:p>
            <a:pPr lvl="1">
              <a:buFont typeface="Arial" panose="020B0604020202020204" pitchFamily="34" charset="0"/>
              <a:buChar char="•"/>
            </a:pPr>
            <a:r>
              <a:rPr lang="en-US" dirty="0">
                <a:latin typeface="+mn-lt"/>
              </a:rPr>
              <a:t>Legitimate goal: some retailers offer service</a:t>
            </a:r>
          </a:p>
        </p:txBody>
      </p:sp>
    </p:spTree>
    <p:extLst>
      <p:ext uri="{BB962C8B-B14F-4D97-AF65-F5344CB8AC3E}">
        <p14:creationId xmlns:p14="http://schemas.microsoft.com/office/powerpoint/2010/main" val="13919062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FBD1D-85FD-52C5-33C4-59E6D99C6E6B}"/>
              </a:ext>
            </a:extLst>
          </p:cNvPr>
          <p:cNvSpPr>
            <a:spLocks noGrp="1"/>
          </p:cNvSpPr>
          <p:nvPr>
            <p:ph type="title"/>
          </p:nvPr>
        </p:nvSpPr>
        <p:spPr/>
        <p:txBody>
          <a:bodyPr/>
          <a:lstStyle/>
          <a:p>
            <a:r>
              <a:rPr lang="en-US" dirty="0">
                <a:latin typeface="+mn-lt"/>
              </a:rPr>
              <a:t>Predatory Pricing</a:t>
            </a:r>
          </a:p>
        </p:txBody>
      </p:sp>
      <p:sp>
        <p:nvSpPr>
          <p:cNvPr id="3" name="Content Placeholder 2">
            <a:extLst>
              <a:ext uri="{FF2B5EF4-FFF2-40B4-BE49-F238E27FC236}">
                <a16:creationId xmlns:a16="http://schemas.microsoft.com/office/drawing/2014/main" id="{885675BE-A81B-9060-B327-2ECE709E69D4}"/>
              </a:ext>
            </a:extLst>
          </p:cNvPr>
          <p:cNvSpPr>
            <a:spLocks noGrp="1"/>
          </p:cNvSpPr>
          <p:nvPr>
            <p:ph idx="1"/>
          </p:nvPr>
        </p:nvSpPr>
        <p:spPr/>
        <p:txBody>
          <a:bodyPr/>
          <a:lstStyle/>
          <a:p>
            <a:r>
              <a:rPr lang="en-US" dirty="0">
                <a:latin typeface="+mn-lt"/>
              </a:rPr>
              <a:t>Predatory pricing</a:t>
            </a:r>
          </a:p>
          <a:p>
            <a:pPr lvl="1">
              <a:buFont typeface="Arial" panose="020B0604020202020204" pitchFamily="34" charset="0"/>
              <a:buChar char="•"/>
            </a:pPr>
            <a:r>
              <a:rPr lang="en-US" dirty="0">
                <a:latin typeface="+mn-lt"/>
              </a:rPr>
              <a:t>Charge prices that are too low</a:t>
            </a:r>
          </a:p>
          <a:p>
            <a:pPr lvl="1">
              <a:buFont typeface="Arial" panose="020B0604020202020204" pitchFamily="34" charset="0"/>
              <a:buChar char="•"/>
            </a:pPr>
            <a:r>
              <a:rPr lang="en-US" dirty="0">
                <a:latin typeface="+mn-lt"/>
              </a:rPr>
              <a:t>Anticompetitive</a:t>
            </a:r>
          </a:p>
          <a:p>
            <a:pPr lvl="1">
              <a:buFont typeface="Arial" panose="020B0604020202020204" pitchFamily="34" charset="0"/>
              <a:buChar char="•"/>
            </a:pPr>
            <a:r>
              <a:rPr lang="en-US" dirty="0">
                <a:latin typeface="+mn-lt"/>
              </a:rPr>
              <a:t>Price cuts may be intended to drive other firms out of the market</a:t>
            </a:r>
          </a:p>
          <a:p>
            <a:r>
              <a:rPr lang="en-US" dirty="0">
                <a:latin typeface="+mn-lt"/>
              </a:rPr>
              <a:t>Skeptics</a:t>
            </a:r>
          </a:p>
          <a:p>
            <a:pPr lvl="1">
              <a:buFont typeface="Arial" panose="020B0604020202020204" pitchFamily="34" charset="0"/>
              <a:buChar char="•"/>
            </a:pPr>
            <a:r>
              <a:rPr lang="en-US" dirty="0">
                <a:latin typeface="+mn-lt"/>
              </a:rPr>
              <a:t>Predatory pricing — not a profitable strategy</a:t>
            </a:r>
          </a:p>
          <a:p>
            <a:pPr lvl="1">
              <a:buFont typeface="Arial" panose="020B0604020202020204" pitchFamily="34" charset="0"/>
              <a:buChar char="•"/>
            </a:pPr>
            <a:r>
              <a:rPr lang="en-US" dirty="0">
                <a:latin typeface="+mn-lt"/>
              </a:rPr>
              <a:t>Price war — to drive out a rival’ prices are driven below cost</a:t>
            </a:r>
          </a:p>
        </p:txBody>
      </p:sp>
    </p:spTree>
    <p:extLst>
      <p:ext uri="{BB962C8B-B14F-4D97-AF65-F5344CB8AC3E}">
        <p14:creationId xmlns:p14="http://schemas.microsoft.com/office/powerpoint/2010/main" val="3156921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A0F48-4011-D265-6924-683BA6F4022C}"/>
              </a:ext>
            </a:extLst>
          </p:cNvPr>
          <p:cNvSpPr>
            <a:spLocks noGrp="1"/>
          </p:cNvSpPr>
          <p:nvPr>
            <p:ph type="title"/>
          </p:nvPr>
        </p:nvSpPr>
        <p:spPr/>
        <p:txBody>
          <a:bodyPr/>
          <a:lstStyle/>
          <a:p>
            <a:r>
              <a:rPr lang="en-US" dirty="0">
                <a:latin typeface="+mn-lt"/>
              </a:rPr>
              <a:t>Bundling</a:t>
            </a:r>
          </a:p>
        </p:txBody>
      </p:sp>
      <p:sp>
        <p:nvSpPr>
          <p:cNvPr id="3" name="Content Placeholder 2">
            <a:extLst>
              <a:ext uri="{FF2B5EF4-FFF2-40B4-BE49-F238E27FC236}">
                <a16:creationId xmlns:a16="http://schemas.microsoft.com/office/drawing/2014/main" id="{8290904F-7C66-E2CB-87BB-C71B49E7AD84}"/>
              </a:ext>
            </a:extLst>
          </p:cNvPr>
          <p:cNvSpPr>
            <a:spLocks noGrp="1"/>
          </p:cNvSpPr>
          <p:nvPr>
            <p:ph idx="1"/>
          </p:nvPr>
        </p:nvSpPr>
        <p:spPr/>
        <p:txBody>
          <a:bodyPr/>
          <a:lstStyle/>
          <a:p>
            <a:r>
              <a:rPr lang="en-US" dirty="0">
                <a:latin typeface="+mn-lt"/>
              </a:rPr>
              <a:t>Bundling</a:t>
            </a:r>
          </a:p>
          <a:p>
            <a:pPr lvl="1">
              <a:buFont typeface="Arial" panose="020B0604020202020204" pitchFamily="34" charset="0"/>
              <a:buChar char="•"/>
            </a:pPr>
            <a:r>
              <a:rPr lang="en-US" dirty="0">
                <a:latin typeface="+mn-lt"/>
              </a:rPr>
              <a:t>Offer two goods together at a single price</a:t>
            </a:r>
          </a:p>
          <a:p>
            <a:pPr lvl="1">
              <a:buFont typeface="Arial" panose="020B0604020202020204" pitchFamily="34" charset="0"/>
              <a:buChar char="•"/>
            </a:pPr>
            <a:r>
              <a:rPr lang="en-US" dirty="0">
                <a:latin typeface="+mn-lt"/>
              </a:rPr>
              <a:t>Expand market power</a:t>
            </a:r>
          </a:p>
          <a:p>
            <a:r>
              <a:rPr lang="en-US" dirty="0">
                <a:latin typeface="+mn-lt"/>
              </a:rPr>
              <a:t>Skeptics</a:t>
            </a:r>
          </a:p>
          <a:p>
            <a:pPr lvl="1">
              <a:buFont typeface="Arial" panose="020B0604020202020204" pitchFamily="34" charset="0"/>
              <a:buChar char="•"/>
            </a:pPr>
            <a:r>
              <a:rPr lang="en-US" dirty="0">
                <a:latin typeface="+mn-lt"/>
              </a:rPr>
              <a:t>Cannot increase market power by binding two goods together</a:t>
            </a:r>
          </a:p>
          <a:p>
            <a:pPr lvl="1">
              <a:buFont typeface="Arial" panose="020B0604020202020204" pitchFamily="34" charset="0"/>
              <a:buChar char="•"/>
            </a:pPr>
            <a:r>
              <a:rPr lang="en-US" dirty="0">
                <a:latin typeface="+mn-lt"/>
              </a:rPr>
              <a:t>Form of price discrimination</a:t>
            </a:r>
          </a:p>
          <a:p>
            <a:pPr lvl="1">
              <a:buFont typeface="Arial" panose="020B0604020202020204" pitchFamily="34" charset="0"/>
              <a:buChar char="•"/>
            </a:pPr>
            <a:r>
              <a:rPr lang="en-US" dirty="0">
                <a:latin typeface="+mn-lt"/>
              </a:rPr>
              <a:t>Bundling may increase profit</a:t>
            </a:r>
          </a:p>
        </p:txBody>
      </p:sp>
    </p:spTree>
    <p:extLst>
      <p:ext uri="{BB962C8B-B14F-4D97-AF65-F5344CB8AC3E}">
        <p14:creationId xmlns:p14="http://schemas.microsoft.com/office/powerpoint/2010/main" val="3742293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18-1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Markets with Only a Few Sellers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18-4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805E9-7671-AC74-5359-844802808C43}"/>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B7B4E16E-28B6-CBFA-A7D8-37D61F5D68F1}"/>
              </a:ext>
            </a:extLst>
          </p:cNvPr>
          <p:cNvSpPr>
            <a:spLocks noGrp="1"/>
          </p:cNvSpPr>
          <p:nvPr>
            <p:ph idx="1"/>
          </p:nvPr>
        </p:nvSpPr>
        <p:spPr/>
        <p:txBody>
          <a:bodyPr/>
          <a:lstStyle/>
          <a:p>
            <a:r>
              <a:rPr lang="en-US" dirty="0">
                <a:latin typeface="+mn-lt"/>
              </a:rPr>
              <a:t>Oligopolies would like to act like monopolies, but self-interest drives them toward competition</a:t>
            </a:r>
          </a:p>
          <a:p>
            <a:r>
              <a:rPr lang="en-US" dirty="0">
                <a:latin typeface="+mn-lt"/>
              </a:rPr>
              <a:t>Where oligopolies end up on this spectrum depends on the number of firms in the oligopoly and the extent to which the firms cooperate</a:t>
            </a:r>
          </a:p>
          <a:p>
            <a:r>
              <a:rPr lang="en-US" dirty="0">
                <a:latin typeface="+mn-lt"/>
              </a:rPr>
              <a:t>Policymakers regulate the behavior of oligopolists through the antitrust laws</a:t>
            </a:r>
          </a:p>
          <a:p>
            <a:r>
              <a:rPr lang="en-US" dirty="0">
                <a:latin typeface="+mn-lt"/>
              </a:rPr>
              <a:t>The application of these laws can be controversial because some behavior that can appear to reduce competition may have legitimate business purposes</a:t>
            </a:r>
          </a:p>
        </p:txBody>
      </p:sp>
    </p:spTree>
    <p:extLst>
      <p:ext uri="{BB962C8B-B14F-4D97-AF65-F5344CB8AC3E}">
        <p14:creationId xmlns:p14="http://schemas.microsoft.com/office/powerpoint/2010/main" val="23664167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New on campus in a small town, your best friend, Elijah, is amazed that both grocery stores in town are open 24 hours. He says “This is a great idea! Staying open all the time must mean that both stores make lots of profit!”     </a:t>
            </a:r>
          </a:p>
          <a:p>
            <a:pPr marL="457200" indent="-457200">
              <a:buFont typeface="+mj-lt"/>
              <a:buAutoNum type="alphaUcPeriod"/>
            </a:pPr>
            <a:r>
              <a:rPr lang="en-US" sz="2200" dirty="0">
                <a:latin typeface="+mn-lt"/>
                <a:ea typeface="+mn-lt"/>
                <a:cs typeface="+mn-lt"/>
              </a:rPr>
              <a:t>Since there are only two grocery stores in town, is it likely they make “lots of profit” by staying open 24 hours? </a:t>
            </a:r>
          </a:p>
          <a:p>
            <a:pPr marL="457200" indent="-457200">
              <a:buFont typeface="+mj-lt"/>
              <a:buAutoNum type="alphaUcPeriod"/>
            </a:pPr>
            <a:r>
              <a:rPr lang="en-US" sz="2200" dirty="0">
                <a:latin typeface="+mn-lt"/>
                <a:ea typeface="+mn-lt"/>
                <a:cs typeface="+mn-lt"/>
              </a:rPr>
              <a:t>Can you use prisoners’ dilemma to explain why the stores are open 24 hours a day?</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kinds of behavior do the antitrust laws prohibit?</a:t>
            </a:r>
          </a:p>
        </p:txBody>
      </p:sp>
    </p:spTree>
    <p:extLst>
      <p:ext uri="{BB962C8B-B14F-4D97-AF65-F5344CB8AC3E}">
        <p14:creationId xmlns:p14="http://schemas.microsoft.com/office/powerpoint/2010/main" val="596177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9">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82204-E125-B7F6-3017-185A10C31A65}"/>
              </a:ext>
            </a:extLst>
          </p:cNvPr>
          <p:cNvSpPr>
            <a:spLocks noGrp="1"/>
          </p:cNvSpPr>
          <p:nvPr>
            <p:ph type="title"/>
          </p:nvPr>
        </p:nvSpPr>
        <p:spPr/>
        <p:txBody>
          <a:bodyPr/>
          <a:lstStyle/>
          <a:p>
            <a:r>
              <a:rPr lang="en-US" dirty="0">
                <a:latin typeface="+mn-lt"/>
              </a:rPr>
              <a:t>Oligopoly</a:t>
            </a:r>
            <a:br>
              <a:rPr lang="en-US" dirty="0">
                <a:latin typeface="+mn-lt"/>
              </a:rPr>
            </a:br>
            <a:endParaRPr lang="en-US" dirty="0">
              <a:latin typeface="+mn-lt"/>
            </a:endParaRPr>
          </a:p>
        </p:txBody>
      </p:sp>
      <p:sp>
        <p:nvSpPr>
          <p:cNvPr id="3" name="Content Placeholder 2">
            <a:extLst>
              <a:ext uri="{FF2B5EF4-FFF2-40B4-BE49-F238E27FC236}">
                <a16:creationId xmlns:a16="http://schemas.microsoft.com/office/drawing/2014/main" id="{4528788F-9689-0B74-31FF-D6BE03DC914A}"/>
              </a:ext>
            </a:extLst>
          </p:cNvPr>
          <p:cNvSpPr>
            <a:spLocks noGrp="1"/>
          </p:cNvSpPr>
          <p:nvPr>
            <p:ph idx="1"/>
          </p:nvPr>
        </p:nvSpPr>
        <p:spPr/>
        <p:txBody>
          <a:bodyPr/>
          <a:lstStyle/>
          <a:p>
            <a:r>
              <a:rPr lang="en-US" b="1" dirty="0">
                <a:solidFill>
                  <a:srgbClr val="C00000"/>
                </a:solidFill>
                <a:latin typeface="+mn-lt"/>
              </a:rPr>
              <a:t>Oligopoly*</a:t>
            </a:r>
          </a:p>
          <a:p>
            <a:pPr lvl="1">
              <a:buFont typeface="Arial" panose="020B0604020202020204" pitchFamily="34" charset="0"/>
              <a:buChar char="•"/>
            </a:pPr>
            <a:r>
              <a:rPr lang="en-US" dirty="0">
                <a:latin typeface="+mn-lt"/>
              </a:rPr>
              <a:t>A market structure in which only a few sellers offer similar or identical products</a:t>
            </a:r>
          </a:p>
          <a:p>
            <a:r>
              <a:rPr lang="en-US" b="1" dirty="0">
                <a:solidFill>
                  <a:srgbClr val="C00000"/>
                </a:solidFill>
                <a:latin typeface="+mn-lt"/>
              </a:rPr>
              <a:t>Game theory*</a:t>
            </a:r>
          </a:p>
          <a:p>
            <a:pPr lvl="1">
              <a:spcAft>
                <a:spcPts val="3000"/>
              </a:spcAft>
              <a:buFont typeface="Arial" panose="020B0604020202020204" pitchFamily="34" charset="0"/>
              <a:buChar char="•"/>
            </a:pPr>
            <a:r>
              <a:rPr lang="en-US" dirty="0">
                <a:latin typeface="+mn-lt"/>
              </a:rPr>
              <a:t>The study of how people behave in strategic situations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139497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A0009-DD1C-31A9-8568-214A08C025DD}"/>
              </a:ext>
            </a:extLst>
          </p:cNvPr>
          <p:cNvSpPr>
            <a:spLocks noGrp="1"/>
          </p:cNvSpPr>
          <p:nvPr>
            <p:ph type="title"/>
          </p:nvPr>
        </p:nvSpPr>
        <p:spPr/>
        <p:txBody>
          <a:bodyPr/>
          <a:lstStyle/>
          <a:p>
            <a:r>
              <a:rPr lang="en-US" dirty="0">
                <a:latin typeface="+mn-lt"/>
              </a:rPr>
              <a:t>A Duopoly Example</a:t>
            </a:r>
          </a:p>
        </p:txBody>
      </p:sp>
      <p:sp>
        <p:nvSpPr>
          <p:cNvPr id="3" name="Content Placeholder 2">
            <a:extLst>
              <a:ext uri="{FF2B5EF4-FFF2-40B4-BE49-F238E27FC236}">
                <a16:creationId xmlns:a16="http://schemas.microsoft.com/office/drawing/2014/main" id="{04E71DC8-2A49-DCB2-AE1C-41BF03158AE0}"/>
              </a:ext>
            </a:extLst>
          </p:cNvPr>
          <p:cNvSpPr>
            <a:spLocks noGrp="1"/>
          </p:cNvSpPr>
          <p:nvPr>
            <p:ph idx="1"/>
          </p:nvPr>
        </p:nvSpPr>
        <p:spPr/>
        <p:txBody>
          <a:bodyPr/>
          <a:lstStyle/>
          <a:p>
            <a:r>
              <a:rPr lang="en-US" dirty="0">
                <a:latin typeface="+mn-lt"/>
              </a:rPr>
              <a:t>Duopoly is an oligopoly with only two members</a:t>
            </a:r>
          </a:p>
          <a:p>
            <a:pPr lvl="1">
              <a:buFont typeface="Arial" panose="020B0604020202020204" pitchFamily="34" charset="0"/>
              <a:buChar char="•"/>
            </a:pPr>
            <a:r>
              <a:rPr lang="en-US" dirty="0">
                <a:latin typeface="+mn-lt"/>
              </a:rPr>
              <a:t>For example, Jack and Jill own wells that produce water safe for drinking</a:t>
            </a:r>
          </a:p>
          <a:p>
            <a:pPr lvl="1">
              <a:buFont typeface="Arial" panose="020B0604020202020204" pitchFamily="34" charset="0"/>
              <a:buChar char="•"/>
            </a:pPr>
            <a:r>
              <a:rPr lang="en-US" dirty="0">
                <a:latin typeface="+mn-lt"/>
              </a:rPr>
              <a:t>Marginal cost of water is zero</a:t>
            </a:r>
          </a:p>
          <a:p>
            <a:pPr lvl="1">
              <a:buFont typeface="Arial" panose="020B0604020202020204" pitchFamily="34" charset="0"/>
              <a:buChar char="•"/>
            </a:pPr>
            <a:r>
              <a:rPr lang="en-US" dirty="0">
                <a:latin typeface="+mn-lt"/>
              </a:rPr>
              <a:t>Total revenue = Total profit</a:t>
            </a:r>
          </a:p>
        </p:txBody>
      </p:sp>
    </p:spTree>
    <p:extLst>
      <p:ext uri="{BB962C8B-B14F-4D97-AF65-F5344CB8AC3E}">
        <p14:creationId xmlns:p14="http://schemas.microsoft.com/office/powerpoint/2010/main" val="4100652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56265-87E4-9F83-C418-56FB7F2D6993}"/>
              </a:ext>
            </a:extLst>
          </p:cNvPr>
          <p:cNvSpPr>
            <a:spLocks noGrp="1"/>
          </p:cNvSpPr>
          <p:nvPr>
            <p:ph type="title"/>
          </p:nvPr>
        </p:nvSpPr>
        <p:spPr/>
        <p:txBody>
          <a:bodyPr/>
          <a:lstStyle/>
          <a:p>
            <a:r>
              <a:rPr lang="en-US" dirty="0">
                <a:latin typeface="+mn-lt"/>
              </a:rPr>
              <a:t>Table 1 The Demand Schedule for Water</a:t>
            </a:r>
          </a:p>
        </p:txBody>
      </p:sp>
      <p:graphicFrame>
        <p:nvGraphicFramePr>
          <p:cNvPr id="5" name="Table 2" descr="A table titled, The Demand Schedule for Water. It has 3 columns and 14 rows. The column headers are Quantity, Price, and Total Revenue (and total profit).">
            <a:extLst>
              <a:ext uri="{FF2B5EF4-FFF2-40B4-BE49-F238E27FC236}">
                <a16:creationId xmlns:a16="http://schemas.microsoft.com/office/drawing/2014/main" id="{017F2227-C235-4292-89C0-6735EE650965}"/>
              </a:ext>
            </a:extLst>
          </p:cNvPr>
          <p:cNvGraphicFramePr>
            <a:graphicFrameLocks noGrp="1"/>
          </p:cNvGraphicFramePr>
          <p:nvPr>
            <p:ph idx="1"/>
            <p:extLst>
              <p:ext uri="{D42A27DB-BD31-4B8C-83A1-F6EECF244321}">
                <p14:modId xmlns:p14="http://schemas.microsoft.com/office/powerpoint/2010/main" val="4284276582"/>
              </p:ext>
            </p:extLst>
          </p:nvPr>
        </p:nvGraphicFramePr>
        <p:xfrm>
          <a:off x="2326640" y="1344390"/>
          <a:ext cx="7538720" cy="46939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027497080"/>
                    </a:ext>
                  </a:extLst>
                </a:gridCol>
                <a:gridCol w="2032000">
                  <a:extLst>
                    <a:ext uri="{9D8B030D-6E8A-4147-A177-3AD203B41FA5}">
                      <a16:colId xmlns:a16="http://schemas.microsoft.com/office/drawing/2014/main" val="3308885955"/>
                    </a:ext>
                  </a:extLst>
                </a:gridCol>
                <a:gridCol w="3474720">
                  <a:extLst>
                    <a:ext uri="{9D8B030D-6E8A-4147-A177-3AD203B41FA5}">
                      <a16:colId xmlns:a16="http://schemas.microsoft.com/office/drawing/2014/main" val="1038925075"/>
                    </a:ext>
                  </a:extLst>
                </a:gridCol>
              </a:tblGrid>
              <a:tr h="333103">
                <a:tc>
                  <a:txBody>
                    <a:bodyPr/>
                    <a:lstStyle/>
                    <a:p>
                      <a:pPr algn="ctr"/>
                      <a:r>
                        <a:rPr lang="en-US" sz="1600" dirty="0">
                          <a:solidFill>
                            <a:schemeClr val="bg1"/>
                          </a:solidFill>
                        </a:rPr>
                        <a:t>Quantity</a:t>
                      </a:r>
                    </a:p>
                  </a:txBody>
                  <a:tcPr/>
                </a:tc>
                <a:tc>
                  <a:txBody>
                    <a:bodyPr/>
                    <a:lstStyle/>
                    <a:p>
                      <a:pPr algn="ctr"/>
                      <a:r>
                        <a:rPr lang="en-US" sz="1600" dirty="0">
                          <a:solidFill>
                            <a:schemeClr val="bg1"/>
                          </a:solidFill>
                        </a:rPr>
                        <a:t>Price</a:t>
                      </a:r>
                    </a:p>
                  </a:txBody>
                  <a:tcPr/>
                </a:tc>
                <a:tc>
                  <a:txBody>
                    <a:bodyPr/>
                    <a:lstStyle/>
                    <a:p>
                      <a:pPr algn="ctr"/>
                      <a:r>
                        <a:rPr lang="en-US" sz="1600" dirty="0">
                          <a:solidFill>
                            <a:schemeClr val="bg1"/>
                          </a:solidFill>
                        </a:rPr>
                        <a:t>Total Revenue (and total profit)</a:t>
                      </a:r>
                    </a:p>
                  </a:txBody>
                  <a:tcPr/>
                </a:tc>
                <a:extLst>
                  <a:ext uri="{0D108BD9-81ED-4DB2-BD59-A6C34878D82A}">
                    <a16:rowId xmlns:a16="http://schemas.microsoft.com/office/drawing/2014/main" val="1238469527"/>
                  </a:ext>
                </a:extLst>
              </a:tr>
              <a:tr h="333103">
                <a:tc>
                  <a:txBody>
                    <a:bodyPr/>
                    <a:lstStyle/>
                    <a:p>
                      <a:pPr algn="ctr"/>
                      <a:r>
                        <a:rPr lang="en-US" sz="1600" dirty="0">
                          <a:solidFill>
                            <a:schemeClr val="tx1"/>
                          </a:solidFill>
                        </a:rPr>
                        <a:t>0 gallons</a:t>
                      </a:r>
                    </a:p>
                  </a:txBody>
                  <a:tcPr/>
                </a:tc>
                <a:tc>
                  <a:txBody>
                    <a:bodyPr/>
                    <a:lstStyle/>
                    <a:p>
                      <a:pPr algn="ctr"/>
                      <a:r>
                        <a:rPr lang="en-US" sz="1600" dirty="0">
                          <a:solidFill>
                            <a:schemeClr val="tx1"/>
                          </a:solidFill>
                        </a:rPr>
                        <a:t>$120</a:t>
                      </a:r>
                    </a:p>
                  </a:txBody>
                  <a:tcPr/>
                </a:tc>
                <a:tc>
                  <a:txBody>
                    <a:bodyPr/>
                    <a:lstStyle/>
                    <a:p>
                      <a:pPr algn="ctr"/>
                      <a:r>
                        <a:rPr lang="en-US" sz="1600" dirty="0">
                          <a:solidFill>
                            <a:schemeClr val="tx1"/>
                          </a:solidFill>
                        </a:rPr>
                        <a:t>$0</a:t>
                      </a:r>
                    </a:p>
                  </a:txBody>
                  <a:tcPr/>
                </a:tc>
                <a:extLst>
                  <a:ext uri="{0D108BD9-81ED-4DB2-BD59-A6C34878D82A}">
                    <a16:rowId xmlns:a16="http://schemas.microsoft.com/office/drawing/2014/main" val="757654860"/>
                  </a:ext>
                </a:extLst>
              </a:tr>
              <a:tr h="333103">
                <a:tc>
                  <a:txBody>
                    <a:bodyPr/>
                    <a:lstStyle/>
                    <a:p>
                      <a:pPr algn="ctr"/>
                      <a:r>
                        <a:rPr lang="en-US" sz="1600" dirty="0">
                          <a:solidFill>
                            <a:schemeClr val="tx1"/>
                          </a:solidFill>
                        </a:rPr>
                        <a:t>10</a:t>
                      </a:r>
                    </a:p>
                  </a:txBody>
                  <a:tcPr/>
                </a:tc>
                <a:tc>
                  <a:txBody>
                    <a:bodyPr/>
                    <a:lstStyle/>
                    <a:p>
                      <a:pPr algn="ctr"/>
                      <a:r>
                        <a:rPr lang="en-US" sz="1600" dirty="0">
                          <a:solidFill>
                            <a:schemeClr val="tx1"/>
                          </a:solidFill>
                        </a:rPr>
                        <a:t>110</a:t>
                      </a:r>
                    </a:p>
                  </a:txBody>
                  <a:tcPr/>
                </a:tc>
                <a:tc>
                  <a:txBody>
                    <a:bodyPr/>
                    <a:lstStyle/>
                    <a:p>
                      <a:pPr algn="ctr"/>
                      <a:r>
                        <a:rPr lang="en-US" sz="1600" dirty="0">
                          <a:solidFill>
                            <a:schemeClr val="tx1"/>
                          </a:solidFill>
                        </a:rPr>
                        <a:t>1,100</a:t>
                      </a:r>
                    </a:p>
                  </a:txBody>
                  <a:tcPr/>
                </a:tc>
                <a:extLst>
                  <a:ext uri="{0D108BD9-81ED-4DB2-BD59-A6C34878D82A}">
                    <a16:rowId xmlns:a16="http://schemas.microsoft.com/office/drawing/2014/main" val="459384568"/>
                  </a:ext>
                </a:extLst>
              </a:tr>
              <a:tr h="333103">
                <a:tc>
                  <a:txBody>
                    <a:bodyPr/>
                    <a:lstStyle/>
                    <a:p>
                      <a:pPr algn="ctr"/>
                      <a:r>
                        <a:rPr lang="en-US" sz="1600" dirty="0">
                          <a:solidFill>
                            <a:schemeClr val="tx1"/>
                          </a:solidFill>
                        </a:rPr>
                        <a:t>20</a:t>
                      </a:r>
                    </a:p>
                  </a:txBody>
                  <a:tcPr/>
                </a:tc>
                <a:tc>
                  <a:txBody>
                    <a:bodyPr/>
                    <a:lstStyle/>
                    <a:p>
                      <a:pPr algn="ctr"/>
                      <a:r>
                        <a:rPr lang="en-US" sz="1600" dirty="0">
                          <a:solidFill>
                            <a:schemeClr val="tx1"/>
                          </a:solidFill>
                        </a:rPr>
                        <a:t>100</a:t>
                      </a:r>
                    </a:p>
                  </a:txBody>
                  <a:tcPr/>
                </a:tc>
                <a:tc>
                  <a:txBody>
                    <a:bodyPr/>
                    <a:lstStyle/>
                    <a:p>
                      <a:pPr algn="ctr"/>
                      <a:r>
                        <a:rPr lang="en-US" sz="1600" dirty="0">
                          <a:solidFill>
                            <a:schemeClr val="tx1"/>
                          </a:solidFill>
                        </a:rPr>
                        <a:t>2,000</a:t>
                      </a:r>
                    </a:p>
                  </a:txBody>
                  <a:tcPr/>
                </a:tc>
                <a:extLst>
                  <a:ext uri="{0D108BD9-81ED-4DB2-BD59-A6C34878D82A}">
                    <a16:rowId xmlns:a16="http://schemas.microsoft.com/office/drawing/2014/main" val="1639220846"/>
                  </a:ext>
                </a:extLst>
              </a:tr>
              <a:tr h="333103">
                <a:tc>
                  <a:txBody>
                    <a:bodyPr/>
                    <a:lstStyle/>
                    <a:p>
                      <a:pPr algn="ctr"/>
                      <a:r>
                        <a:rPr lang="en-US" sz="1600" dirty="0">
                          <a:solidFill>
                            <a:schemeClr val="tx1"/>
                          </a:solidFill>
                        </a:rPr>
                        <a:t>30</a:t>
                      </a:r>
                    </a:p>
                  </a:txBody>
                  <a:tcPr/>
                </a:tc>
                <a:tc>
                  <a:txBody>
                    <a:bodyPr/>
                    <a:lstStyle/>
                    <a:p>
                      <a:pPr algn="ctr"/>
                      <a:r>
                        <a:rPr lang="en-US" sz="1600" dirty="0">
                          <a:solidFill>
                            <a:schemeClr val="tx1"/>
                          </a:solidFill>
                        </a:rPr>
                        <a:t>90</a:t>
                      </a:r>
                    </a:p>
                  </a:txBody>
                  <a:tcPr/>
                </a:tc>
                <a:tc>
                  <a:txBody>
                    <a:bodyPr/>
                    <a:lstStyle/>
                    <a:p>
                      <a:pPr algn="ctr"/>
                      <a:r>
                        <a:rPr lang="en-US" sz="1600" dirty="0">
                          <a:solidFill>
                            <a:schemeClr val="tx1"/>
                          </a:solidFill>
                        </a:rPr>
                        <a:t>2,700</a:t>
                      </a:r>
                    </a:p>
                  </a:txBody>
                  <a:tcPr/>
                </a:tc>
                <a:extLst>
                  <a:ext uri="{0D108BD9-81ED-4DB2-BD59-A6C34878D82A}">
                    <a16:rowId xmlns:a16="http://schemas.microsoft.com/office/drawing/2014/main" val="4278608555"/>
                  </a:ext>
                </a:extLst>
              </a:tr>
              <a:tr h="333103">
                <a:tc>
                  <a:txBody>
                    <a:bodyPr/>
                    <a:lstStyle/>
                    <a:p>
                      <a:pPr algn="ctr"/>
                      <a:r>
                        <a:rPr lang="en-US" sz="1600" dirty="0">
                          <a:solidFill>
                            <a:schemeClr val="tx1"/>
                          </a:solidFill>
                        </a:rPr>
                        <a:t>40</a:t>
                      </a:r>
                    </a:p>
                  </a:txBody>
                  <a:tcPr/>
                </a:tc>
                <a:tc>
                  <a:txBody>
                    <a:bodyPr/>
                    <a:lstStyle/>
                    <a:p>
                      <a:pPr algn="ctr"/>
                      <a:r>
                        <a:rPr lang="en-US" sz="1600" dirty="0">
                          <a:solidFill>
                            <a:schemeClr val="tx1"/>
                          </a:solidFill>
                        </a:rPr>
                        <a:t>80</a:t>
                      </a:r>
                    </a:p>
                  </a:txBody>
                  <a:tcPr/>
                </a:tc>
                <a:tc>
                  <a:txBody>
                    <a:bodyPr/>
                    <a:lstStyle/>
                    <a:p>
                      <a:pPr algn="ctr"/>
                      <a:r>
                        <a:rPr lang="en-US" sz="1600" dirty="0">
                          <a:solidFill>
                            <a:schemeClr val="tx1"/>
                          </a:solidFill>
                        </a:rPr>
                        <a:t>3,200</a:t>
                      </a:r>
                    </a:p>
                  </a:txBody>
                  <a:tcPr/>
                </a:tc>
                <a:extLst>
                  <a:ext uri="{0D108BD9-81ED-4DB2-BD59-A6C34878D82A}">
                    <a16:rowId xmlns:a16="http://schemas.microsoft.com/office/drawing/2014/main" val="2193734056"/>
                  </a:ext>
                </a:extLst>
              </a:tr>
              <a:tr h="333103">
                <a:tc>
                  <a:txBody>
                    <a:bodyPr/>
                    <a:lstStyle/>
                    <a:p>
                      <a:pPr algn="ctr"/>
                      <a:r>
                        <a:rPr lang="en-US" sz="1600" dirty="0">
                          <a:solidFill>
                            <a:schemeClr val="tx1"/>
                          </a:solidFill>
                        </a:rPr>
                        <a:t>50</a:t>
                      </a:r>
                    </a:p>
                  </a:txBody>
                  <a:tcPr/>
                </a:tc>
                <a:tc>
                  <a:txBody>
                    <a:bodyPr/>
                    <a:lstStyle/>
                    <a:p>
                      <a:pPr algn="ctr"/>
                      <a:r>
                        <a:rPr lang="en-US" sz="1600" dirty="0">
                          <a:solidFill>
                            <a:schemeClr val="tx1"/>
                          </a:solidFill>
                        </a:rPr>
                        <a:t>70</a:t>
                      </a:r>
                    </a:p>
                  </a:txBody>
                  <a:tcPr/>
                </a:tc>
                <a:tc>
                  <a:txBody>
                    <a:bodyPr/>
                    <a:lstStyle/>
                    <a:p>
                      <a:pPr algn="ctr"/>
                      <a:r>
                        <a:rPr lang="en-US" sz="1600" dirty="0">
                          <a:solidFill>
                            <a:schemeClr val="tx1"/>
                          </a:solidFill>
                        </a:rPr>
                        <a:t>3,500</a:t>
                      </a:r>
                    </a:p>
                  </a:txBody>
                  <a:tcPr/>
                </a:tc>
                <a:extLst>
                  <a:ext uri="{0D108BD9-81ED-4DB2-BD59-A6C34878D82A}">
                    <a16:rowId xmlns:a16="http://schemas.microsoft.com/office/drawing/2014/main" val="3378921393"/>
                  </a:ext>
                </a:extLst>
              </a:tr>
              <a:tr h="333103">
                <a:tc>
                  <a:txBody>
                    <a:bodyPr/>
                    <a:lstStyle/>
                    <a:p>
                      <a:pPr algn="ctr"/>
                      <a:r>
                        <a:rPr lang="en-US" sz="1600" dirty="0">
                          <a:solidFill>
                            <a:schemeClr val="tx1"/>
                          </a:solidFill>
                        </a:rPr>
                        <a:t>60</a:t>
                      </a:r>
                    </a:p>
                  </a:txBody>
                  <a:tcPr/>
                </a:tc>
                <a:tc>
                  <a:txBody>
                    <a:bodyPr/>
                    <a:lstStyle/>
                    <a:p>
                      <a:pPr algn="ctr"/>
                      <a:r>
                        <a:rPr lang="en-US" sz="1600" dirty="0">
                          <a:solidFill>
                            <a:schemeClr val="tx1"/>
                          </a:solidFill>
                        </a:rPr>
                        <a:t>60</a:t>
                      </a:r>
                    </a:p>
                  </a:txBody>
                  <a:tcPr/>
                </a:tc>
                <a:tc>
                  <a:txBody>
                    <a:bodyPr/>
                    <a:lstStyle/>
                    <a:p>
                      <a:pPr algn="ctr"/>
                      <a:r>
                        <a:rPr lang="en-US" sz="1600" dirty="0">
                          <a:solidFill>
                            <a:schemeClr val="tx1"/>
                          </a:solidFill>
                        </a:rPr>
                        <a:t>3,600</a:t>
                      </a:r>
                    </a:p>
                  </a:txBody>
                  <a:tcPr/>
                </a:tc>
                <a:extLst>
                  <a:ext uri="{0D108BD9-81ED-4DB2-BD59-A6C34878D82A}">
                    <a16:rowId xmlns:a16="http://schemas.microsoft.com/office/drawing/2014/main" val="1841219026"/>
                  </a:ext>
                </a:extLst>
              </a:tr>
              <a:tr h="333103">
                <a:tc>
                  <a:txBody>
                    <a:bodyPr/>
                    <a:lstStyle/>
                    <a:p>
                      <a:pPr algn="ctr"/>
                      <a:r>
                        <a:rPr lang="en-US" sz="1600" dirty="0">
                          <a:solidFill>
                            <a:schemeClr val="tx1"/>
                          </a:solidFill>
                        </a:rPr>
                        <a:t>70</a:t>
                      </a:r>
                    </a:p>
                  </a:txBody>
                  <a:tcPr/>
                </a:tc>
                <a:tc>
                  <a:txBody>
                    <a:bodyPr/>
                    <a:lstStyle/>
                    <a:p>
                      <a:pPr algn="ctr"/>
                      <a:r>
                        <a:rPr lang="en-US" sz="1600" dirty="0">
                          <a:solidFill>
                            <a:schemeClr val="tx1"/>
                          </a:solidFill>
                        </a:rPr>
                        <a:t>50</a:t>
                      </a:r>
                    </a:p>
                  </a:txBody>
                  <a:tcPr/>
                </a:tc>
                <a:tc>
                  <a:txBody>
                    <a:bodyPr/>
                    <a:lstStyle/>
                    <a:p>
                      <a:pPr algn="ctr"/>
                      <a:r>
                        <a:rPr lang="en-US" sz="1600" dirty="0">
                          <a:solidFill>
                            <a:schemeClr val="tx1"/>
                          </a:solidFill>
                        </a:rPr>
                        <a:t>3,500</a:t>
                      </a:r>
                    </a:p>
                  </a:txBody>
                  <a:tcPr/>
                </a:tc>
                <a:extLst>
                  <a:ext uri="{0D108BD9-81ED-4DB2-BD59-A6C34878D82A}">
                    <a16:rowId xmlns:a16="http://schemas.microsoft.com/office/drawing/2014/main" val="2718489054"/>
                  </a:ext>
                </a:extLst>
              </a:tr>
              <a:tr h="333103">
                <a:tc>
                  <a:txBody>
                    <a:bodyPr/>
                    <a:lstStyle/>
                    <a:p>
                      <a:pPr algn="ctr"/>
                      <a:r>
                        <a:rPr lang="en-US" sz="1600" dirty="0">
                          <a:solidFill>
                            <a:schemeClr val="tx1"/>
                          </a:solidFill>
                        </a:rPr>
                        <a:t>80</a:t>
                      </a:r>
                    </a:p>
                  </a:txBody>
                  <a:tcPr/>
                </a:tc>
                <a:tc>
                  <a:txBody>
                    <a:bodyPr/>
                    <a:lstStyle/>
                    <a:p>
                      <a:pPr algn="ctr"/>
                      <a:r>
                        <a:rPr lang="en-US" sz="1600" dirty="0">
                          <a:solidFill>
                            <a:schemeClr val="tx1"/>
                          </a:solidFill>
                        </a:rPr>
                        <a:t>40</a:t>
                      </a:r>
                    </a:p>
                  </a:txBody>
                  <a:tcPr/>
                </a:tc>
                <a:tc>
                  <a:txBody>
                    <a:bodyPr/>
                    <a:lstStyle/>
                    <a:p>
                      <a:pPr algn="ctr"/>
                      <a:r>
                        <a:rPr lang="en-US" sz="1600" dirty="0">
                          <a:solidFill>
                            <a:schemeClr val="tx1"/>
                          </a:solidFill>
                        </a:rPr>
                        <a:t>3,200</a:t>
                      </a:r>
                    </a:p>
                  </a:txBody>
                  <a:tcPr/>
                </a:tc>
                <a:extLst>
                  <a:ext uri="{0D108BD9-81ED-4DB2-BD59-A6C34878D82A}">
                    <a16:rowId xmlns:a16="http://schemas.microsoft.com/office/drawing/2014/main" val="3232371967"/>
                  </a:ext>
                </a:extLst>
              </a:tr>
              <a:tr h="333103">
                <a:tc>
                  <a:txBody>
                    <a:bodyPr/>
                    <a:lstStyle/>
                    <a:p>
                      <a:pPr algn="ctr"/>
                      <a:r>
                        <a:rPr lang="en-US" sz="1600" dirty="0">
                          <a:solidFill>
                            <a:schemeClr val="tx1"/>
                          </a:solidFill>
                        </a:rPr>
                        <a:t>90</a:t>
                      </a:r>
                    </a:p>
                  </a:txBody>
                  <a:tcPr/>
                </a:tc>
                <a:tc>
                  <a:txBody>
                    <a:bodyPr/>
                    <a:lstStyle/>
                    <a:p>
                      <a:pPr algn="ctr"/>
                      <a:r>
                        <a:rPr lang="en-US" sz="1600" dirty="0">
                          <a:solidFill>
                            <a:schemeClr val="tx1"/>
                          </a:solidFill>
                        </a:rPr>
                        <a:t>30</a:t>
                      </a:r>
                    </a:p>
                  </a:txBody>
                  <a:tcPr/>
                </a:tc>
                <a:tc>
                  <a:txBody>
                    <a:bodyPr/>
                    <a:lstStyle/>
                    <a:p>
                      <a:pPr algn="ctr"/>
                      <a:r>
                        <a:rPr lang="en-US" sz="1600" dirty="0">
                          <a:solidFill>
                            <a:schemeClr val="tx1"/>
                          </a:solidFill>
                        </a:rPr>
                        <a:t>2,700</a:t>
                      </a:r>
                    </a:p>
                  </a:txBody>
                  <a:tcPr/>
                </a:tc>
                <a:extLst>
                  <a:ext uri="{0D108BD9-81ED-4DB2-BD59-A6C34878D82A}">
                    <a16:rowId xmlns:a16="http://schemas.microsoft.com/office/drawing/2014/main" val="3152601367"/>
                  </a:ext>
                </a:extLst>
              </a:tr>
              <a:tr h="333103">
                <a:tc>
                  <a:txBody>
                    <a:bodyPr/>
                    <a:lstStyle/>
                    <a:p>
                      <a:pPr algn="ctr"/>
                      <a:r>
                        <a:rPr lang="en-US" sz="1600" dirty="0">
                          <a:solidFill>
                            <a:schemeClr val="tx1"/>
                          </a:solidFill>
                        </a:rPr>
                        <a:t>100</a:t>
                      </a:r>
                    </a:p>
                  </a:txBody>
                  <a:tcPr/>
                </a:tc>
                <a:tc>
                  <a:txBody>
                    <a:bodyPr/>
                    <a:lstStyle/>
                    <a:p>
                      <a:pPr algn="ctr"/>
                      <a:r>
                        <a:rPr lang="en-US" sz="1600" dirty="0">
                          <a:solidFill>
                            <a:schemeClr val="tx1"/>
                          </a:solidFill>
                        </a:rPr>
                        <a:t>20</a:t>
                      </a:r>
                    </a:p>
                  </a:txBody>
                  <a:tcPr/>
                </a:tc>
                <a:tc>
                  <a:txBody>
                    <a:bodyPr/>
                    <a:lstStyle/>
                    <a:p>
                      <a:pPr algn="ctr"/>
                      <a:r>
                        <a:rPr lang="en-US" sz="1600" dirty="0">
                          <a:solidFill>
                            <a:schemeClr val="tx1"/>
                          </a:solidFill>
                        </a:rPr>
                        <a:t>2,000</a:t>
                      </a:r>
                    </a:p>
                  </a:txBody>
                  <a:tcPr/>
                </a:tc>
                <a:extLst>
                  <a:ext uri="{0D108BD9-81ED-4DB2-BD59-A6C34878D82A}">
                    <a16:rowId xmlns:a16="http://schemas.microsoft.com/office/drawing/2014/main" val="2556157955"/>
                  </a:ext>
                </a:extLst>
              </a:tr>
              <a:tr h="333103">
                <a:tc>
                  <a:txBody>
                    <a:bodyPr/>
                    <a:lstStyle/>
                    <a:p>
                      <a:pPr algn="ctr"/>
                      <a:r>
                        <a:rPr lang="en-US" sz="1600" dirty="0">
                          <a:solidFill>
                            <a:schemeClr val="tx1"/>
                          </a:solidFill>
                        </a:rPr>
                        <a:t>110</a:t>
                      </a:r>
                    </a:p>
                  </a:txBody>
                  <a:tcPr/>
                </a:tc>
                <a:tc>
                  <a:txBody>
                    <a:bodyPr/>
                    <a:lstStyle/>
                    <a:p>
                      <a:pPr algn="ctr"/>
                      <a:r>
                        <a:rPr lang="en-US" sz="1600" dirty="0">
                          <a:solidFill>
                            <a:schemeClr val="tx1"/>
                          </a:solidFill>
                        </a:rPr>
                        <a:t>10</a:t>
                      </a:r>
                    </a:p>
                  </a:txBody>
                  <a:tcPr/>
                </a:tc>
                <a:tc>
                  <a:txBody>
                    <a:bodyPr/>
                    <a:lstStyle/>
                    <a:p>
                      <a:pPr algn="ctr"/>
                      <a:r>
                        <a:rPr lang="en-US" sz="1600" dirty="0">
                          <a:solidFill>
                            <a:schemeClr val="tx1"/>
                          </a:solidFill>
                        </a:rPr>
                        <a:t>1,100</a:t>
                      </a:r>
                    </a:p>
                  </a:txBody>
                  <a:tcPr/>
                </a:tc>
                <a:extLst>
                  <a:ext uri="{0D108BD9-81ED-4DB2-BD59-A6C34878D82A}">
                    <a16:rowId xmlns:a16="http://schemas.microsoft.com/office/drawing/2014/main" val="158880044"/>
                  </a:ext>
                </a:extLst>
              </a:tr>
              <a:tr h="333103">
                <a:tc>
                  <a:txBody>
                    <a:bodyPr/>
                    <a:lstStyle/>
                    <a:p>
                      <a:pPr algn="ctr"/>
                      <a:r>
                        <a:rPr lang="en-US" sz="1600" dirty="0">
                          <a:solidFill>
                            <a:schemeClr val="tx1"/>
                          </a:solidFill>
                        </a:rPr>
                        <a:t>120</a:t>
                      </a:r>
                    </a:p>
                  </a:txBody>
                  <a:tcPr/>
                </a:tc>
                <a:tc>
                  <a:txBody>
                    <a:bodyPr/>
                    <a:lstStyle/>
                    <a:p>
                      <a:pPr algn="ctr"/>
                      <a:r>
                        <a:rPr lang="en-US" sz="1600" dirty="0">
                          <a:solidFill>
                            <a:schemeClr val="tx1"/>
                          </a:solidFill>
                        </a:rPr>
                        <a:t>0</a:t>
                      </a:r>
                    </a:p>
                  </a:txBody>
                  <a:tcPr/>
                </a:tc>
                <a:tc>
                  <a:txBody>
                    <a:bodyPr/>
                    <a:lstStyle/>
                    <a:p>
                      <a:pPr algn="ctr"/>
                      <a:r>
                        <a:rPr lang="en-US" sz="1600" dirty="0">
                          <a:solidFill>
                            <a:schemeClr val="tx1"/>
                          </a:solidFill>
                        </a:rPr>
                        <a:t>0</a:t>
                      </a:r>
                    </a:p>
                  </a:txBody>
                  <a:tcPr/>
                </a:tc>
                <a:extLst>
                  <a:ext uri="{0D108BD9-81ED-4DB2-BD59-A6C34878D82A}">
                    <a16:rowId xmlns:a16="http://schemas.microsoft.com/office/drawing/2014/main" val="1775425923"/>
                  </a:ext>
                </a:extLst>
              </a:tr>
            </a:tbl>
          </a:graphicData>
        </a:graphic>
      </p:graphicFrame>
    </p:spTree>
    <p:extLst>
      <p:ext uri="{BB962C8B-B14F-4D97-AF65-F5344CB8AC3E}">
        <p14:creationId xmlns:p14="http://schemas.microsoft.com/office/powerpoint/2010/main" val="1638637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A7570-F85E-D340-ECC1-9D0905A42CF0}"/>
              </a:ext>
            </a:extLst>
          </p:cNvPr>
          <p:cNvSpPr>
            <a:spLocks noGrp="1"/>
          </p:cNvSpPr>
          <p:nvPr>
            <p:ph type="title"/>
          </p:nvPr>
        </p:nvSpPr>
        <p:spPr/>
        <p:txBody>
          <a:bodyPr/>
          <a:lstStyle/>
          <a:p>
            <a:r>
              <a:rPr lang="en-US" dirty="0">
                <a:latin typeface="+mn-lt"/>
              </a:rPr>
              <a:t>Competition, Monopolies, and Cartels</a:t>
            </a:r>
          </a:p>
        </p:txBody>
      </p:sp>
      <p:sp>
        <p:nvSpPr>
          <p:cNvPr id="3" name="Content Placeholder 2">
            <a:extLst>
              <a:ext uri="{FF2B5EF4-FFF2-40B4-BE49-F238E27FC236}">
                <a16:creationId xmlns:a16="http://schemas.microsoft.com/office/drawing/2014/main" id="{B81C8F03-78ED-717F-F538-D0BBF572BBCF}"/>
              </a:ext>
            </a:extLst>
          </p:cNvPr>
          <p:cNvSpPr>
            <a:spLocks noGrp="1"/>
          </p:cNvSpPr>
          <p:nvPr>
            <p:ph idx="1"/>
          </p:nvPr>
        </p:nvSpPr>
        <p:spPr/>
        <p:txBody>
          <a:bodyPr/>
          <a:lstStyle/>
          <a:p>
            <a:pPr>
              <a:spcBef>
                <a:spcPts val="500"/>
              </a:spcBef>
              <a:spcAft>
                <a:spcPts val="500"/>
              </a:spcAft>
            </a:pPr>
            <a:r>
              <a:rPr lang="en-US" dirty="0">
                <a:latin typeface="+mn-lt"/>
              </a:rPr>
              <a:t>If water market is perfectly competitive</a:t>
            </a:r>
          </a:p>
          <a:p>
            <a:pPr lvl="1">
              <a:spcAft>
                <a:spcPts val="500"/>
              </a:spcAft>
              <a:buFont typeface="Arial" panose="020B0604020202020204" pitchFamily="34" charset="0"/>
              <a:buChar char="•"/>
            </a:pPr>
            <a:r>
              <a:rPr lang="en-US" dirty="0">
                <a:latin typeface="+mn-lt"/>
              </a:rPr>
              <a:t>Price = Marginal cost</a:t>
            </a:r>
          </a:p>
          <a:p>
            <a:pPr lvl="1">
              <a:spcAft>
                <a:spcPts val="500"/>
              </a:spcAft>
              <a:buFont typeface="Arial" panose="020B0604020202020204" pitchFamily="34" charset="0"/>
              <a:buChar char="•"/>
            </a:pPr>
            <a:r>
              <a:rPr lang="en-US" dirty="0">
                <a:latin typeface="+mn-lt"/>
              </a:rPr>
              <a:t>Equilibrium quantity is 120 gallons</a:t>
            </a:r>
          </a:p>
          <a:p>
            <a:pPr lvl="1">
              <a:spcAft>
                <a:spcPts val="500"/>
              </a:spcAft>
              <a:buFont typeface="Arial" panose="020B0604020202020204" pitchFamily="34" charset="0"/>
              <a:buChar char="•"/>
            </a:pPr>
            <a:r>
              <a:rPr lang="en-US" dirty="0">
                <a:latin typeface="+mn-lt"/>
              </a:rPr>
              <a:t>Quantity is efficient</a:t>
            </a:r>
          </a:p>
          <a:p>
            <a:pPr>
              <a:spcBef>
                <a:spcPts val="500"/>
              </a:spcBef>
              <a:spcAft>
                <a:spcPts val="500"/>
              </a:spcAft>
            </a:pPr>
            <a:r>
              <a:rPr lang="en-US" dirty="0">
                <a:latin typeface="+mn-lt"/>
              </a:rPr>
              <a:t>If water market is a monopoly</a:t>
            </a:r>
          </a:p>
          <a:p>
            <a:pPr lvl="1">
              <a:spcAft>
                <a:spcPts val="500"/>
              </a:spcAft>
              <a:buFont typeface="Arial" panose="020B0604020202020204" pitchFamily="34" charset="0"/>
              <a:buChar char="•"/>
            </a:pPr>
            <a:r>
              <a:rPr lang="en-US" dirty="0">
                <a:latin typeface="+mn-lt"/>
              </a:rPr>
              <a:t>Price &gt; Marginal cost</a:t>
            </a:r>
          </a:p>
          <a:p>
            <a:pPr lvl="1">
              <a:spcAft>
                <a:spcPts val="500"/>
              </a:spcAft>
              <a:buFont typeface="Arial" panose="020B0604020202020204" pitchFamily="34" charset="0"/>
              <a:buChar char="•"/>
            </a:pPr>
            <a:r>
              <a:rPr lang="en-US" dirty="0">
                <a:latin typeface="+mn-lt"/>
              </a:rPr>
              <a:t>Profit is maximized at a quantity of 60 gallons and a price of $60 a gallon</a:t>
            </a:r>
          </a:p>
          <a:p>
            <a:pPr lvl="1">
              <a:spcAft>
                <a:spcPts val="500"/>
              </a:spcAft>
              <a:buFont typeface="Arial" panose="020B0604020202020204" pitchFamily="34" charset="0"/>
              <a:buChar char="•"/>
            </a:pPr>
            <a:r>
              <a:rPr lang="en-US" dirty="0">
                <a:latin typeface="+mn-lt"/>
              </a:rPr>
              <a:t>Quantity is lower than the efficient quantity</a:t>
            </a:r>
          </a:p>
        </p:txBody>
      </p:sp>
    </p:spTree>
    <p:extLst>
      <p:ext uri="{BB962C8B-B14F-4D97-AF65-F5344CB8AC3E}">
        <p14:creationId xmlns:p14="http://schemas.microsoft.com/office/powerpoint/2010/main" val="1804219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41EA6-CE4F-A48F-F171-9F020542992C}"/>
              </a:ext>
            </a:extLst>
          </p:cNvPr>
          <p:cNvSpPr>
            <a:spLocks noGrp="1"/>
          </p:cNvSpPr>
          <p:nvPr>
            <p:ph type="title"/>
          </p:nvPr>
        </p:nvSpPr>
        <p:spPr/>
        <p:txBody>
          <a:bodyPr/>
          <a:lstStyle/>
          <a:p>
            <a:r>
              <a:rPr lang="en-US" dirty="0">
                <a:latin typeface="+mn-lt"/>
              </a:rPr>
              <a:t>Collusion and Cartels</a:t>
            </a:r>
          </a:p>
        </p:txBody>
      </p:sp>
      <p:sp>
        <p:nvSpPr>
          <p:cNvPr id="3" name="Content Placeholder 2">
            <a:extLst>
              <a:ext uri="{FF2B5EF4-FFF2-40B4-BE49-F238E27FC236}">
                <a16:creationId xmlns:a16="http://schemas.microsoft.com/office/drawing/2014/main" id="{06340E78-15B7-73D7-622D-9D4957D3B1F7}"/>
              </a:ext>
            </a:extLst>
          </p:cNvPr>
          <p:cNvSpPr>
            <a:spLocks noGrp="1"/>
          </p:cNvSpPr>
          <p:nvPr>
            <p:ph idx="1"/>
          </p:nvPr>
        </p:nvSpPr>
        <p:spPr/>
        <p:txBody>
          <a:bodyPr/>
          <a:lstStyle/>
          <a:p>
            <a:r>
              <a:rPr lang="en-US" b="1" dirty="0">
                <a:solidFill>
                  <a:srgbClr val="C00000"/>
                </a:solidFill>
                <a:latin typeface="+mn-lt"/>
              </a:rPr>
              <a:t>Collusion*</a:t>
            </a:r>
          </a:p>
          <a:p>
            <a:pPr lvl="1">
              <a:buFont typeface="Arial" panose="020B0604020202020204" pitchFamily="34" charset="0"/>
              <a:buChar char="•"/>
            </a:pPr>
            <a:r>
              <a:rPr lang="en-US" dirty="0">
                <a:latin typeface="+mn-lt"/>
              </a:rPr>
              <a:t>Agreement among firms in a market about quantities to produce or prices to charge</a:t>
            </a:r>
          </a:p>
          <a:p>
            <a:r>
              <a:rPr lang="en-US" b="1" dirty="0">
                <a:solidFill>
                  <a:srgbClr val="C00000"/>
                </a:solidFill>
                <a:latin typeface="+mn-lt"/>
              </a:rPr>
              <a:t>Cartel*</a:t>
            </a:r>
          </a:p>
          <a:p>
            <a:pPr lvl="1">
              <a:spcAft>
                <a:spcPts val="2400"/>
              </a:spcAft>
              <a:buFont typeface="Arial" panose="020B0604020202020204" pitchFamily="34" charset="0"/>
              <a:buChar char="•"/>
            </a:pPr>
            <a:r>
              <a:rPr lang="en-US" dirty="0">
                <a:latin typeface="+mn-lt"/>
              </a:rPr>
              <a:t>Group of firms acting in unison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7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5111347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3229</Words>
  <Application>Microsoft Office PowerPoint</Application>
  <PresentationFormat>Widescreen</PresentationFormat>
  <Paragraphs>392</Paragraphs>
  <Slides>44</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18-1</vt:lpstr>
      <vt:lpstr>Oligopoly </vt:lpstr>
      <vt:lpstr>A Duopoly Example</vt:lpstr>
      <vt:lpstr>Table 1 The Demand Schedule for Water</vt:lpstr>
      <vt:lpstr>Competition, Monopolies, and Cartels</vt:lpstr>
      <vt:lpstr>Collusion and Cartels</vt:lpstr>
      <vt:lpstr>Cartel</vt:lpstr>
      <vt:lpstr>Active Learning 1: Collusion in Smallville?</vt:lpstr>
      <vt:lpstr>Active Learning 1: Answers</vt:lpstr>
      <vt:lpstr>The Equilibrium for an Oligopoly (1 of 2)</vt:lpstr>
      <vt:lpstr>The Equilibrium for an Oligopoly (2 of 2)</vt:lpstr>
      <vt:lpstr>Active Learning 2: Duopoly Equilibrium in Smallville</vt:lpstr>
      <vt:lpstr>Active Learning 2: Answers</vt:lpstr>
      <vt:lpstr>Nash Equilibrium</vt:lpstr>
      <vt:lpstr>Individual Oligopoly Outcome</vt:lpstr>
      <vt:lpstr>How the Size of an Oligopoly Affects the Market Outcome</vt:lpstr>
      <vt:lpstr>Ask the Experts: Market Share and Market Power </vt:lpstr>
      <vt:lpstr>18-2</vt:lpstr>
      <vt:lpstr>The Prisoners’ Dilemma</vt:lpstr>
      <vt:lpstr>Figure 1 The Prisoners’ Dilemma</vt:lpstr>
      <vt:lpstr>Oligopolies as a Prisoners’ Dilemma</vt:lpstr>
      <vt:lpstr>Figure 2 Jack and Jill’s Oligopoly Game</vt:lpstr>
      <vt:lpstr>Other Examples of the Prisoners’ Dilemma</vt:lpstr>
      <vt:lpstr>Figure 3 An Arms-Race Game</vt:lpstr>
      <vt:lpstr>Figure 4 A Common-Resources Game</vt:lpstr>
      <vt:lpstr>Why People Sometimes Cooperate</vt:lpstr>
      <vt:lpstr>18-3</vt:lpstr>
      <vt:lpstr>Restraint of Trade and the Antitrust Laws</vt:lpstr>
      <vt:lpstr>Ask the Experts: Antitrust in the Digital Economy</vt:lpstr>
      <vt:lpstr>Antitrust Laws</vt:lpstr>
      <vt:lpstr>Active Learning 3: The Airline Fare Wars Game</vt:lpstr>
      <vt:lpstr>Active Learning 3: Answers</vt:lpstr>
      <vt:lpstr>Controversies over Antitrust Policy</vt:lpstr>
      <vt:lpstr>Resale Price Maintenance</vt:lpstr>
      <vt:lpstr>Predatory Pricing</vt:lpstr>
      <vt:lpstr>Bundling</vt:lpstr>
      <vt:lpstr>18-4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18: Oligopoly</dc:subject>
  <dc:creator/>
  <cp:lastModifiedBy/>
  <cp:revision>17</cp:revision>
  <dcterms:created xsi:type="dcterms:W3CDTF">2022-07-21T17:39:44Z</dcterms:created>
  <dcterms:modified xsi:type="dcterms:W3CDTF">2023-02-20T14:02:38Z</dcterms:modified>
  <cp:category>Accessible PPT</cp:category>
</cp:coreProperties>
</file>