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5" r:id="rId4"/>
  </p:sldMasterIdLst>
  <p:notesMasterIdLst>
    <p:notesMasterId r:id="rId46"/>
  </p:notesMasterIdLst>
  <p:handoutMasterIdLst>
    <p:handoutMasterId r:id="rId47"/>
  </p:handoutMasterIdLst>
  <p:sldIdLst>
    <p:sldId id="268" r:id="rId5"/>
    <p:sldId id="259" r:id="rId6"/>
    <p:sldId id="409" r:id="rId7"/>
    <p:sldId id="410" r:id="rId8"/>
    <p:sldId id="412" r:id="rId9"/>
    <p:sldId id="449" r:id="rId10"/>
    <p:sldId id="450" r:id="rId11"/>
    <p:sldId id="416" r:id="rId12"/>
    <p:sldId id="451" r:id="rId13"/>
    <p:sldId id="415" r:id="rId14"/>
    <p:sldId id="413" r:id="rId15"/>
    <p:sldId id="452" r:id="rId16"/>
    <p:sldId id="453" r:id="rId17"/>
    <p:sldId id="411" r:id="rId18"/>
    <p:sldId id="455" r:id="rId19"/>
    <p:sldId id="414" r:id="rId20"/>
    <p:sldId id="456" r:id="rId21"/>
    <p:sldId id="457" r:id="rId22"/>
    <p:sldId id="454" r:id="rId23"/>
    <p:sldId id="459" r:id="rId24"/>
    <p:sldId id="461" r:id="rId25"/>
    <p:sldId id="462" r:id="rId26"/>
    <p:sldId id="417" r:id="rId27"/>
    <p:sldId id="463" r:id="rId28"/>
    <p:sldId id="464" r:id="rId29"/>
    <p:sldId id="420" r:id="rId30"/>
    <p:sldId id="465" r:id="rId31"/>
    <p:sldId id="466" r:id="rId32"/>
    <p:sldId id="467" r:id="rId33"/>
    <p:sldId id="468" r:id="rId34"/>
    <p:sldId id="469" r:id="rId35"/>
    <p:sldId id="470" r:id="rId36"/>
    <p:sldId id="471" r:id="rId37"/>
    <p:sldId id="472" r:id="rId38"/>
    <p:sldId id="473" r:id="rId39"/>
    <p:sldId id="474" r:id="rId40"/>
    <p:sldId id="475" r:id="rId41"/>
    <p:sldId id="476" r:id="rId42"/>
    <p:sldId id="477" r:id="rId43"/>
    <p:sldId id="478" r:id="rId44"/>
    <p:sldId id="479" r:id="rId45"/>
  </p:sldIdLst>
  <p:sldSz cx="12192000" cy="6858000"/>
  <p:notesSz cx="6858000" cy="9144000"/>
  <p:custDataLst>
    <p:tags r:id="rId48"/>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riola, Courtney A" initials="TCA" lastIdx="1" clrIdx="0">
    <p:extLst>
      <p:ext uri="{19B8F6BF-5375-455C-9EA6-DF929625EA0E}">
        <p15:presenceInfo xmlns:p15="http://schemas.microsoft.com/office/powerpoint/2012/main" userId="S-1-5-21-4027829005-1107895287-290554039-156439" providerId="AD"/>
      </p:ext>
    </p:extLst>
  </p:cmAuthor>
  <p:cmAuthor id="2" name="N Williams" initials="NW" lastIdx="1" clrIdx="1">
    <p:extLst>
      <p:ext uri="{19B8F6BF-5375-455C-9EA6-DF929625EA0E}">
        <p15:presenceInfo xmlns:p15="http://schemas.microsoft.com/office/powerpoint/2012/main" userId="N William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000000"/>
    <a:srgbClr val="F2F2F2"/>
    <a:srgbClr val="0098D4"/>
    <a:srgbClr val="003865"/>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38" autoAdjust="0"/>
    <p:restoredTop sz="86370" autoAdjust="0"/>
  </p:normalViewPr>
  <p:slideViewPr>
    <p:cSldViewPr snapToGrid="0" snapToObjects="1">
      <p:cViewPr varScale="1">
        <p:scale>
          <a:sx n="78" d="100"/>
          <a:sy n="78" d="100"/>
        </p:scale>
        <p:origin x="648" y="8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08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20.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a:t>
            </a:fld>
            <a:endParaRPr lang="en-US" dirty="0"/>
          </a:p>
        </p:txBody>
      </p:sp>
    </p:spTree>
    <p:extLst>
      <p:ext uri="{BB962C8B-B14F-4D97-AF65-F5344CB8AC3E}">
        <p14:creationId xmlns:p14="http://schemas.microsoft.com/office/powerpoint/2010/main" val="2569954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24</a:t>
            </a:fld>
            <a:endParaRPr lang="en-US" dirty="0"/>
          </a:p>
        </p:txBody>
      </p:sp>
    </p:spTree>
    <p:extLst>
      <p:ext uri="{BB962C8B-B14F-4D97-AF65-F5344CB8AC3E}">
        <p14:creationId xmlns:p14="http://schemas.microsoft.com/office/powerpoint/2010/main" val="387759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endParaRPr lang="en-US" sz="12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26</a:t>
            </a:fld>
            <a:endParaRPr lang="en-US" dirty="0"/>
          </a:p>
        </p:txBody>
      </p:sp>
    </p:spTree>
    <p:extLst>
      <p:ext uri="{BB962C8B-B14F-4D97-AF65-F5344CB8AC3E}">
        <p14:creationId xmlns:p14="http://schemas.microsoft.com/office/powerpoint/2010/main" val="3595448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endParaRPr lang="en-US" sz="12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27</a:t>
            </a:fld>
            <a:endParaRPr lang="en-US" dirty="0"/>
          </a:p>
        </p:txBody>
      </p:sp>
    </p:spTree>
    <p:extLst>
      <p:ext uri="{BB962C8B-B14F-4D97-AF65-F5344CB8AC3E}">
        <p14:creationId xmlns:p14="http://schemas.microsoft.com/office/powerpoint/2010/main" val="3604480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altLang="en-US" sz="11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28</a:t>
            </a:fld>
            <a:endParaRPr lang="en-US" dirty="0"/>
          </a:p>
        </p:txBody>
      </p:sp>
    </p:spTree>
    <p:extLst>
      <p:ext uri="{BB962C8B-B14F-4D97-AF65-F5344CB8AC3E}">
        <p14:creationId xmlns:p14="http://schemas.microsoft.com/office/powerpoint/2010/main" val="1299487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endParaRPr lang="en-US" sz="12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1447322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altLang="en-US" sz="11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30</a:t>
            </a:fld>
            <a:endParaRPr lang="en-US" dirty="0"/>
          </a:p>
        </p:txBody>
      </p:sp>
    </p:spTree>
    <p:extLst>
      <p:ext uri="{BB962C8B-B14F-4D97-AF65-F5344CB8AC3E}">
        <p14:creationId xmlns:p14="http://schemas.microsoft.com/office/powerpoint/2010/main" val="1334134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endParaRPr lang="en-US" sz="12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31</a:t>
            </a:fld>
            <a:endParaRPr lang="en-US" dirty="0"/>
          </a:p>
        </p:txBody>
      </p:sp>
    </p:spTree>
    <p:extLst>
      <p:ext uri="{BB962C8B-B14F-4D97-AF65-F5344CB8AC3E}">
        <p14:creationId xmlns:p14="http://schemas.microsoft.com/office/powerpoint/2010/main" val="412318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altLang="en-US" sz="11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32</a:t>
            </a:fld>
            <a:endParaRPr lang="en-US" dirty="0"/>
          </a:p>
        </p:txBody>
      </p:sp>
    </p:spTree>
    <p:extLst>
      <p:ext uri="{BB962C8B-B14F-4D97-AF65-F5344CB8AC3E}">
        <p14:creationId xmlns:p14="http://schemas.microsoft.com/office/powerpoint/2010/main" val="4640156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endParaRPr lang="en-US" sz="12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33</a:t>
            </a:fld>
            <a:endParaRPr lang="en-US" dirty="0"/>
          </a:p>
        </p:txBody>
      </p:sp>
    </p:spTree>
    <p:extLst>
      <p:ext uri="{BB962C8B-B14F-4D97-AF65-F5344CB8AC3E}">
        <p14:creationId xmlns:p14="http://schemas.microsoft.com/office/powerpoint/2010/main" val="20733260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altLang="en-US" sz="11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2606361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a:t>
            </a:fld>
            <a:endParaRPr lang="en-US" dirty="0"/>
          </a:p>
        </p:txBody>
      </p:sp>
    </p:spTree>
    <p:extLst>
      <p:ext uri="{BB962C8B-B14F-4D97-AF65-F5344CB8AC3E}">
        <p14:creationId xmlns:p14="http://schemas.microsoft.com/office/powerpoint/2010/main" val="33347393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altLang="en-US" sz="11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36</a:t>
            </a:fld>
            <a:endParaRPr lang="en-US" dirty="0"/>
          </a:p>
        </p:txBody>
      </p:sp>
    </p:spTree>
    <p:extLst>
      <p:ext uri="{BB962C8B-B14F-4D97-AF65-F5344CB8AC3E}">
        <p14:creationId xmlns:p14="http://schemas.microsoft.com/office/powerpoint/2010/main" val="1732378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897193"/>
            <a:r>
              <a:rPr lang="en-US" dirty="0"/>
              <a:t>Suggestion:</a:t>
            </a:r>
            <a:r>
              <a:rPr lang="en-US" baseline="0" dirty="0"/>
              <a:t> For the Think-Pair-Share activities, if time allows, allow students to work in small groups for 5</a:t>
            </a:r>
            <a:r>
              <a:rPr lang="en-US" sz="1200" dirty="0">
                <a:latin typeface="Work Sans" pitchFamily="2" charset="0"/>
              </a:rPr>
              <a:t>–1</a:t>
            </a:r>
            <a:r>
              <a:rPr lang="en-US" baseline="0" dirty="0"/>
              <a:t>0 minutes. Then allow student groups to share with other groups or with the entire class</a:t>
            </a:r>
            <a:r>
              <a:rPr lang="en-US" dirty="0"/>
              <a:t>. Or, you can treat the Think-Pair-Share activity</a:t>
            </a:r>
            <a:r>
              <a:rPr lang="en-US" baseline="0" dirty="0"/>
              <a:t> as an open-to-all in class discussion.</a:t>
            </a:r>
          </a:p>
          <a:p>
            <a:pPr defTabSz="897193"/>
            <a:endParaRPr lang="en-US" baseline="0" dirty="0"/>
          </a:p>
          <a:p>
            <a:pPr defTabSz="897193"/>
            <a:endParaRPr lang="en-US" sz="1200" kern="1200" dirty="0">
              <a:solidFill>
                <a:schemeClr val="tx1"/>
              </a:solidFill>
              <a:latin typeface="Arial" panose="020B0604020202020204" pitchFamily="34" charset="0"/>
              <a:ea typeface="+mn-ea"/>
              <a:cs typeface="Arial" panose="020B0604020202020204" pitchFamily="34" charset="0"/>
            </a:endParaRPr>
          </a:p>
          <a:p>
            <a:r>
              <a:rPr lang="en-US" dirty="0">
                <a:solidFill>
                  <a:srgbClr val="002060"/>
                </a:solidFill>
              </a:rPr>
              <a:t>Discussion points: </a:t>
            </a:r>
          </a:p>
          <a:p>
            <a:r>
              <a:rPr lang="en-US" sz="1200" kern="1200" dirty="0">
                <a:solidFill>
                  <a:schemeClr val="tx1"/>
                </a:solidFill>
                <a:latin typeface="Arial" panose="020B0604020202020204" pitchFamily="34" charset="0"/>
                <a:ea typeface="+mn-ea"/>
                <a:cs typeface="Arial" panose="020B0604020202020204" pitchFamily="34" charset="0"/>
              </a:rPr>
              <a:t>A. No. Both sides of the market will be affected by a tax on food, regardless of what the law says. The effects of this tax will be: lower </a:t>
            </a:r>
            <a:r>
              <a:rPr lang="en-US" sz="1200" b="1" i="1" kern="1200" dirty="0">
                <a:solidFill>
                  <a:schemeClr val="tx1"/>
                </a:solidFill>
                <a:latin typeface="Arial" panose="020B0604020202020204" pitchFamily="34" charset="0"/>
                <a:ea typeface="+mn-ea"/>
                <a:cs typeface="Arial" panose="020B0604020202020204" pitchFamily="34" charset="0"/>
              </a:rPr>
              <a:t>Q</a:t>
            </a:r>
            <a:r>
              <a:rPr lang="en-US" sz="1200" kern="1200" dirty="0">
                <a:solidFill>
                  <a:schemeClr val="tx1"/>
                </a:solidFill>
                <a:latin typeface="Arial" panose="020B0604020202020204" pitchFamily="34" charset="0"/>
                <a:ea typeface="+mn-ea"/>
                <a:cs typeface="Arial" panose="020B0604020202020204" pitchFamily="34" charset="0"/>
              </a:rPr>
              <a:t> (quantity of food bought and sold), higher </a:t>
            </a:r>
            <a:r>
              <a:rPr lang="en-US" sz="1200" b="1" i="1" kern="1200" dirty="0">
                <a:solidFill>
                  <a:schemeClr val="tx1"/>
                </a:solidFill>
                <a:latin typeface="Arial" panose="020B0604020202020204" pitchFamily="34" charset="0"/>
                <a:ea typeface="+mn-ea"/>
                <a:cs typeface="Arial" panose="020B0604020202020204" pitchFamily="34" charset="0"/>
              </a:rPr>
              <a:t>P</a:t>
            </a:r>
            <a:r>
              <a:rPr lang="en-US" sz="1200" b="1" kern="1200" baseline="-25000" dirty="0">
                <a:solidFill>
                  <a:schemeClr val="tx1"/>
                </a:solidFill>
                <a:latin typeface="Arial" panose="020B0604020202020204" pitchFamily="34" charset="0"/>
                <a:ea typeface="+mn-ea"/>
                <a:cs typeface="Arial" panose="020B0604020202020204" pitchFamily="34" charset="0"/>
              </a:rPr>
              <a:t>B</a:t>
            </a:r>
            <a:r>
              <a:rPr lang="en-US" sz="1200" kern="1200" dirty="0">
                <a:solidFill>
                  <a:schemeClr val="tx1"/>
                </a:solidFill>
                <a:latin typeface="Arial" panose="020B0604020202020204" pitchFamily="34" charset="0"/>
                <a:ea typeface="+mn-ea"/>
                <a:cs typeface="Arial" panose="020B0604020202020204" pitchFamily="34" charset="0"/>
              </a:rPr>
              <a:t> (buyers pay a higher price for food), lower </a:t>
            </a:r>
            <a:r>
              <a:rPr lang="en-US" sz="1200" b="1" i="1" kern="1200" dirty="0">
                <a:solidFill>
                  <a:schemeClr val="tx1"/>
                </a:solidFill>
                <a:latin typeface="Arial" panose="020B0604020202020204" pitchFamily="34" charset="0"/>
                <a:ea typeface="+mn-ea"/>
                <a:cs typeface="Arial" panose="020B0604020202020204" pitchFamily="34" charset="0"/>
              </a:rPr>
              <a:t>P</a:t>
            </a:r>
            <a:r>
              <a:rPr lang="en-US" sz="1200" b="1" kern="1200" baseline="-25000" dirty="0">
                <a:solidFill>
                  <a:schemeClr val="tx1"/>
                </a:solidFill>
                <a:latin typeface="Arial" panose="020B0604020202020204" pitchFamily="34" charset="0"/>
                <a:ea typeface="+mn-ea"/>
                <a:cs typeface="Arial" panose="020B0604020202020204" pitchFamily="34" charset="0"/>
              </a:rPr>
              <a:t>s</a:t>
            </a:r>
            <a:r>
              <a:rPr lang="en-US" sz="1200" kern="1200" dirty="0">
                <a:solidFill>
                  <a:schemeClr val="tx1"/>
                </a:solidFill>
                <a:latin typeface="Arial" panose="020B0604020202020204" pitchFamily="34" charset="0"/>
                <a:ea typeface="+mn-ea"/>
                <a:cs typeface="Arial" panose="020B0604020202020204" pitchFamily="34" charset="0"/>
              </a:rPr>
              <a:t> (sellers receive a lower price for food). </a:t>
            </a:r>
          </a:p>
          <a:p>
            <a:r>
              <a:rPr lang="en-US" sz="1200" kern="1200" dirty="0">
                <a:solidFill>
                  <a:schemeClr val="tx1"/>
                </a:solidFill>
                <a:latin typeface="Arial" panose="020B0604020202020204" pitchFamily="34" charset="0"/>
                <a:ea typeface="+mn-ea"/>
                <a:cs typeface="Arial" panose="020B0604020202020204" pitchFamily="34" charset="0"/>
              </a:rPr>
              <a:t>B. The tax burden is determined by the elasticity of supply and demand. The burden of a tax falls most heavily on the side of the market that is less elastic. That is, the burden is on the side of the market least willing to leave the market when the price moves unfavorably. The burden will fall most heavily on the buyers of food regardless of whether the tax is legally imposed on buyers or on sellers. Food is a necessity, and therefore the demand for food is relatively inelastic. When the price rises due to the tax, people still must eat. Grocery chains can sell another product line when the price they receive for food falls due to the tax.</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39</a:t>
            </a:fld>
            <a:endParaRPr lang="en-US" dirty="0"/>
          </a:p>
        </p:txBody>
      </p:sp>
    </p:spTree>
    <p:extLst>
      <p:ext uri="{BB962C8B-B14F-4D97-AF65-F5344CB8AC3E}">
        <p14:creationId xmlns:p14="http://schemas.microsoft.com/office/powerpoint/2010/main" val="1453032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864931" eaLnBrk="1" fontAlgn="auto" hangingPunct="1">
              <a:spcBef>
                <a:spcPts val="0"/>
              </a:spcBef>
              <a:spcAft>
                <a:spcPts val="0"/>
              </a:spcAft>
              <a:defRPr/>
            </a:pPr>
            <a:r>
              <a:rPr lang="en-US" sz="1200" dirty="0"/>
              <a:t>Allow your students 5</a:t>
            </a:r>
            <a:r>
              <a:rPr lang="en-US" sz="1200" dirty="0">
                <a:latin typeface="Work Sans" pitchFamily="2" charset="0"/>
              </a:rPr>
              <a:t>–1</a:t>
            </a:r>
            <a:r>
              <a:rPr lang="en-US" sz="1200" dirty="0"/>
              <a:t>0 minutes to work by themselves or in groups before asking for volunteers to share their answers. The correct answers are on the next slide. </a:t>
            </a:r>
          </a:p>
          <a:p>
            <a:pPr defTabSz="864931" eaLnBrk="1" fontAlgn="auto" hangingPunct="1">
              <a:spcBef>
                <a:spcPts val="0"/>
              </a:spcBef>
              <a:spcAft>
                <a:spcPts val="0"/>
              </a:spcAft>
              <a:defRPr/>
            </a:pPr>
            <a:endParaRPr lang="en-US" sz="1200" dirty="0"/>
          </a:p>
          <a:p>
            <a:pPr defTabSz="864931" eaLnBrk="1" fontAlgn="auto" hangingPunct="1">
              <a:spcBef>
                <a:spcPts val="0"/>
              </a:spcBef>
              <a:spcAft>
                <a:spcPts val="0"/>
              </a:spcAft>
              <a:defRPr/>
            </a:pPr>
            <a:r>
              <a:rPr lang="en-US" sz="1200" dirty="0"/>
              <a:t>Remind your students that a price ceiling is a maximum legal price (so any prices below the price ceiling are fine, but prices above the ceiling are not possible/legal).</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8</a:t>
            </a:fld>
            <a:endParaRPr lang="en-US" dirty="0"/>
          </a:p>
        </p:txBody>
      </p:sp>
    </p:spTree>
    <p:extLst>
      <p:ext uri="{BB962C8B-B14F-4D97-AF65-F5344CB8AC3E}">
        <p14:creationId xmlns:p14="http://schemas.microsoft.com/office/powerpoint/2010/main" val="676760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864931" eaLnBrk="1" fontAlgn="auto" hangingPunct="1">
              <a:spcBef>
                <a:spcPts val="0"/>
              </a:spcBef>
              <a:spcAft>
                <a:spcPts val="0"/>
              </a:spcAft>
              <a:defRPr/>
            </a:pPr>
            <a:r>
              <a:rPr lang="en-US" sz="1100" dirty="0"/>
              <a:t>Allow your students 5</a:t>
            </a:r>
            <a:r>
              <a:rPr lang="en-US" sz="1100" dirty="0">
                <a:latin typeface="Work Sans" pitchFamily="2" charset="0"/>
              </a:rPr>
              <a:t>–</a:t>
            </a:r>
            <a:r>
              <a:rPr lang="en-US" sz="1100" dirty="0"/>
              <a:t>10 minutes to work by themselves or in groups before asking for volunteers to share their answers. The correct answers are on the next slide. </a:t>
            </a:r>
          </a:p>
          <a:p>
            <a:endParaRPr lang="en-US" altLang="en-US" dirty="0"/>
          </a:p>
          <a:p>
            <a:r>
              <a:rPr lang="en-US" altLang="en-US" dirty="0"/>
              <a:t>A price ceiling is a maximum legal price, so prices set above the ceiling will not be legal.</a:t>
            </a:r>
          </a:p>
          <a:p>
            <a:endParaRPr lang="en-US" altLang="en-US" dirty="0"/>
          </a:p>
          <a:p>
            <a:pPr marL="216233" indent="-216233">
              <a:buAutoNum type="alphaUcPeriod"/>
            </a:pPr>
            <a:r>
              <a:rPr lang="en-US" altLang="en-US" dirty="0"/>
              <a:t>If the price ceiling is set at $5, above the equilibrium price, there’s no impediment to the market reaching the equilibrium (well, staying in equilibrium at P = $3). Sellers continue to sell muffins at $3 each, and 15 muffins are sold and bought.</a:t>
            </a:r>
          </a:p>
          <a:p>
            <a:pPr marL="216233" indent="-216233">
              <a:buAutoNum type="alphaUcPeriod"/>
            </a:pPr>
            <a:r>
              <a:rPr lang="en-US" altLang="en-US" dirty="0"/>
              <a:t>If the price ceiling is set at $2 (at the request of the “buyers’ association” of “Oh, no, muffins are too expensive, and the government should do something about the very expensive muffins!!”). Because it is below the market equilibrium, the $2 price ceiling is binding and it will keep the market in disequilibrium: shortage of muffins!! Though the buyers requested and got the lower prices, buyers will not be able to buy the 15 equilibrium muffins, but they will have to be happy with the 10 muffins sellers will be willing and able to sell at the lower price. Yikes! </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9</a:t>
            </a:fld>
            <a:endParaRPr lang="en-US" dirty="0"/>
          </a:p>
        </p:txBody>
      </p:sp>
    </p:spTree>
    <p:extLst>
      <p:ext uri="{BB962C8B-B14F-4D97-AF65-F5344CB8AC3E}">
        <p14:creationId xmlns:p14="http://schemas.microsoft.com/office/powerpoint/2010/main" val="1696689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This “Ask the Experts” feature provides the opportunity for class discussion. If you want, you can move this feature and class discussion after you have presented the rent control example on</a:t>
            </a:r>
            <a:r>
              <a:rPr lang="en-US" baseline="0" dirty="0"/>
              <a:t> the next slide.</a:t>
            </a:r>
            <a:endParaRPr lang="en-US" dirty="0"/>
          </a:p>
          <a:p>
            <a:r>
              <a:rPr lang="en-US" dirty="0"/>
              <a:t>Start by asking the class what they know about rent control (you may have to explain what rent control is, and tell them that the main g</a:t>
            </a:r>
            <a:r>
              <a:rPr lang="en-US" altLang="en-US" dirty="0"/>
              <a:t>oal of this policy is to help the poor by making housing more affordable)</a:t>
            </a:r>
            <a:r>
              <a:rPr lang="en-US" dirty="0"/>
              <a:t>.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together and discuss some of the reasons of why they chose their answer. </a:t>
            </a:r>
          </a:p>
          <a:p>
            <a:r>
              <a:rPr lang="en-US" dirty="0"/>
              <a:t>Ask the students to share with the class their reasons. Their answers will vary.</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1702584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This “Ask the Experts” feature provides the opportunity for class discussion. </a:t>
            </a:r>
          </a:p>
          <a:p>
            <a:r>
              <a:rPr lang="en-US" dirty="0"/>
              <a:t>I think this feature is better suited here, after the discussion of minimum wage as a binding</a:t>
            </a:r>
            <a:r>
              <a:rPr lang="en-US" baseline="0" dirty="0"/>
              <a:t> price floor.</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a:t>
            </a:r>
          </a:p>
          <a:p>
            <a:endParaRPr lang="en-US" dirty="0"/>
          </a:p>
          <a:p>
            <a:r>
              <a:rPr lang="en-US" dirty="0"/>
              <a:t>On the next slide, we see some things from the</a:t>
            </a:r>
            <a:r>
              <a:rPr lang="en-US" baseline="0" dirty="0"/>
              <a:t> minimum wage case study in the text that are worth mentioning to explain why economists disagree on this issue. </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2615472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Allow your students</a:t>
            </a:r>
            <a:r>
              <a:rPr lang="en-US" sz="1100" baseline="0" dirty="0"/>
              <a:t> 5</a:t>
            </a:r>
            <a:r>
              <a:rPr lang="en-US" sz="1100" dirty="0">
                <a:latin typeface="Work Sans" pitchFamily="2" charset="0"/>
              </a:rPr>
              <a:t>–</a:t>
            </a:r>
            <a:r>
              <a:rPr lang="en-US" sz="1100" baseline="0" dirty="0"/>
              <a:t>10 minutes to work by themselves or in groups before asking for volunteers to share their answers. The correct answers are on the next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aseline="0" dirty="0"/>
              <a:t>Remind your students that a price floor is a minimum legal price (so any prices above the price floor are fine, but prices below the floor are not possible/legal). </a:t>
            </a:r>
            <a:endParaRPr lang="en-US" sz="11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893523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altLang="en-US" sz="1100" dirty="0"/>
              <a:t>A price floor is a minimum legal price, so prices set below the floor will not be legal.</a:t>
            </a:r>
          </a:p>
          <a:p>
            <a:endParaRPr lang="en-US" altLang="en-US" sz="1100" dirty="0"/>
          </a:p>
          <a:p>
            <a:pPr marL="216233" indent="-216233">
              <a:buAutoNum type="alphaUcPeriod"/>
            </a:pPr>
            <a:r>
              <a:rPr lang="en-US" altLang="en-US" sz="1100" dirty="0"/>
              <a:t>If the price floor is set at $1, below the equilibrium price, there’s no impediment to the market reaching the equilibrium (well, staying in equilibrium at P = $3). Sellers continue to sell muffins at $3 each, and 15 muffins are sold and bought.</a:t>
            </a:r>
          </a:p>
          <a:p>
            <a:pPr marL="216233" indent="-216233">
              <a:buAutoNum type="alphaUcPeriod"/>
            </a:pPr>
            <a:r>
              <a:rPr lang="en-US" altLang="en-US" sz="1100" dirty="0"/>
              <a:t>If the price floor is set at $4 (at the request of the “sellers’ association” of “Oh, no, muffins are too cheap and we’re not making enough money, and the government should do something about the very cheap muffins!!”), because it is above the market equilibrium, the $4 price floor is binding, and it will keep the market in disequilibrium: surplus of muffins!! Though the sellers requested and got the higher prices, sellers will not be able to sell the 15 equilibrium muffins, but they will have to be happy with the 12 muffins the buyers will be willing and able to buy at the higher price. Yikes! </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22</a:t>
            </a:fld>
            <a:endParaRPr lang="en-US" dirty="0"/>
          </a:p>
        </p:txBody>
      </p:sp>
    </p:spTree>
    <p:extLst>
      <p:ext uri="{BB962C8B-B14F-4D97-AF65-F5344CB8AC3E}">
        <p14:creationId xmlns:p14="http://schemas.microsoft.com/office/powerpoint/2010/main" val="873620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23</a:t>
            </a:fld>
            <a:endParaRPr lang="en-US" dirty="0"/>
          </a:p>
        </p:txBody>
      </p:sp>
    </p:spTree>
    <p:extLst>
      <p:ext uri="{BB962C8B-B14F-4D97-AF65-F5344CB8AC3E}">
        <p14:creationId xmlns:p14="http://schemas.microsoft.com/office/powerpoint/2010/main" val="35701936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14068"/>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170826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182880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182880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182880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182880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3369735" y="1944375"/>
            <a:ext cx="2563240" cy="2024480"/>
          </a:xfrm>
        </p:spPr>
        <p:txBody>
          <a:bodyPr/>
          <a:lstStyle>
            <a:lvl1pPr marL="0" indent="0" algn="ctr">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6262626" y="1944375"/>
            <a:ext cx="2563240" cy="2024480"/>
          </a:xfrm>
        </p:spPr>
        <p:txBody>
          <a:bodyPr/>
          <a:lstStyle>
            <a:lvl1pPr marL="0" indent="0" algn="ctr">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9155518" y="1944375"/>
            <a:ext cx="2563240" cy="2024480"/>
          </a:xfrm>
        </p:spPr>
        <p:txBody>
          <a:bodyPr/>
          <a:lstStyle>
            <a:lvl1pPr marL="0" indent="0" algn="ctr">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4128059"/>
            <a:ext cx="2563240" cy="2024480"/>
          </a:xfrm>
        </p:spPr>
        <p:txBody>
          <a:bodyPr/>
          <a:lstStyle>
            <a:lvl1pPr marL="0" indent="0" algn="ctr">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3369735" y="4128059"/>
            <a:ext cx="2563240" cy="2024480"/>
          </a:xfrm>
        </p:spPr>
        <p:txBody>
          <a:bodyPr/>
          <a:lstStyle>
            <a:lvl1pPr marL="0" indent="0" algn="ctr">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6259027" y="4128059"/>
            <a:ext cx="2563240" cy="2024480"/>
          </a:xfrm>
        </p:spPr>
        <p:txBody>
          <a:bodyPr/>
          <a:lstStyle>
            <a:lvl1pPr marL="0" indent="0" algn="ctr">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9155518" y="4128059"/>
            <a:ext cx="2563240"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176631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725295"/>
          </a:xfrm>
        </p:spPr>
        <p:txBody>
          <a:bodyPr/>
          <a:lstStyle>
            <a:lvl1pPr marL="0" indent="0" algn="ctr">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3369735" y="1944375"/>
            <a:ext cx="2563240" cy="725295"/>
          </a:xfrm>
        </p:spPr>
        <p:txBody>
          <a:bodyPr/>
          <a:lstStyle>
            <a:lvl1pPr marL="0" indent="0" algn="ctr">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6262626" y="1944375"/>
            <a:ext cx="2563240" cy="725295"/>
          </a:xfrm>
        </p:spPr>
        <p:txBody>
          <a:bodyPr/>
          <a:lstStyle>
            <a:lvl1pPr marL="0" indent="0" algn="ctr">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9155518" y="1944375"/>
            <a:ext cx="2563240" cy="725295"/>
          </a:xfrm>
        </p:spPr>
        <p:txBody>
          <a:bodyPr/>
          <a:lstStyle>
            <a:lvl1pPr marL="0" indent="0" algn="ctr">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3036936"/>
            <a:ext cx="2563240" cy="725295"/>
          </a:xfrm>
        </p:spPr>
        <p:txBody>
          <a:bodyPr/>
          <a:lstStyle>
            <a:lvl1pPr marL="0" indent="0" algn="ctr">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3369735" y="3036936"/>
            <a:ext cx="2563240" cy="725295"/>
          </a:xfrm>
        </p:spPr>
        <p:txBody>
          <a:bodyPr/>
          <a:lstStyle>
            <a:lvl1pPr marL="0" indent="0" algn="ctr">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6259027" y="3036936"/>
            <a:ext cx="2563240" cy="725295"/>
          </a:xfrm>
        </p:spPr>
        <p:txBody>
          <a:bodyPr/>
          <a:lstStyle>
            <a:lvl1pPr marL="0" indent="0" algn="ctr">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9155518" y="3036936"/>
            <a:ext cx="2563240" cy="725295"/>
          </a:xfrm>
        </p:spPr>
        <p:txBody>
          <a:bodyPr/>
          <a:lstStyle>
            <a:lvl1pPr marL="0" indent="0" algn="ctr">
              <a:buNone/>
              <a:defRPr/>
            </a:lvl1pPr>
          </a:lstStyle>
          <a:p>
            <a:pPr lvl="0"/>
            <a:r>
              <a:rPr lang="en-US" dirty="0"/>
              <a:t>Insert here 8</a:t>
            </a:r>
          </a:p>
        </p:txBody>
      </p:sp>
      <p:sp>
        <p:nvSpPr>
          <p:cNvPr id="15" name="Content Placeholder 8">
            <a:extLst>
              <a:ext uri="{FF2B5EF4-FFF2-40B4-BE49-F238E27FC236}">
                <a16:creationId xmlns:a16="http://schemas.microsoft.com/office/drawing/2014/main" id="{93367D20-8C6D-4A6C-A2A8-46172AD466F5}"/>
              </a:ext>
            </a:extLst>
          </p:cNvPr>
          <p:cNvSpPr>
            <a:spLocks noGrp="1"/>
          </p:cNvSpPr>
          <p:nvPr>
            <p:ph idx="24" hasCustomPrompt="1"/>
          </p:nvPr>
        </p:nvSpPr>
        <p:spPr>
          <a:xfrm>
            <a:off x="476844" y="4129497"/>
            <a:ext cx="2563240" cy="725295"/>
          </a:xfrm>
        </p:spPr>
        <p:txBody>
          <a:bodyPr/>
          <a:lstStyle>
            <a:lvl1pPr marL="0" indent="0" algn="ctr">
              <a:buNone/>
              <a:defRPr/>
            </a:lvl1pPr>
          </a:lstStyle>
          <a:p>
            <a:pPr lvl="0"/>
            <a:r>
              <a:rPr lang="en-US" dirty="0"/>
              <a:t>Insert here 8</a:t>
            </a:r>
          </a:p>
        </p:txBody>
      </p:sp>
      <p:sp>
        <p:nvSpPr>
          <p:cNvPr id="16" name="Content Placeholder 8">
            <a:extLst>
              <a:ext uri="{FF2B5EF4-FFF2-40B4-BE49-F238E27FC236}">
                <a16:creationId xmlns:a16="http://schemas.microsoft.com/office/drawing/2014/main" id="{06D374D7-24B8-4783-813A-10B00D04875F}"/>
              </a:ext>
            </a:extLst>
          </p:cNvPr>
          <p:cNvSpPr>
            <a:spLocks noGrp="1"/>
          </p:cNvSpPr>
          <p:nvPr>
            <p:ph idx="25" hasCustomPrompt="1"/>
          </p:nvPr>
        </p:nvSpPr>
        <p:spPr>
          <a:xfrm>
            <a:off x="3369735" y="4129497"/>
            <a:ext cx="2563240" cy="725295"/>
          </a:xfrm>
        </p:spPr>
        <p:txBody>
          <a:bodyPr/>
          <a:lstStyle>
            <a:lvl1pPr marL="0" indent="0" algn="ctr">
              <a:buNone/>
              <a:defRPr/>
            </a:lvl1pPr>
          </a:lstStyle>
          <a:p>
            <a:pPr lvl="0"/>
            <a:r>
              <a:rPr lang="en-US" dirty="0"/>
              <a:t>Insert here 8</a:t>
            </a:r>
          </a:p>
        </p:txBody>
      </p:sp>
      <p:sp>
        <p:nvSpPr>
          <p:cNvPr id="17" name="Content Placeholder 8">
            <a:extLst>
              <a:ext uri="{FF2B5EF4-FFF2-40B4-BE49-F238E27FC236}">
                <a16:creationId xmlns:a16="http://schemas.microsoft.com/office/drawing/2014/main" id="{5330EB98-4EDC-4814-9A94-DFDC9891B3E9}"/>
              </a:ext>
            </a:extLst>
          </p:cNvPr>
          <p:cNvSpPr>
            <a:spLocks noGrp="1"/>
          </p:cNvSpPr>
          <p:nvPr>
            <p:ph idx="26" hasCustomPrompt="1"/>
          </p:nvPr>
        </p:nvSpPr>
        <p:spPr>
          <a:xfrm>
            <a:off x="6259027" y="4129497"/>
            <a:ext cx="2563240" cy="725295"/>
          </a:xfrm>
        </p:spPr>
        <p:txBody>
          <a:bodyPr/>
          <a:lstStyle>
            <a:lvl1pPr marL="0" indent="0" algn="ctr">
              <a:buNone/>
              <a:defRPr/>
            </a:lvl1pPr>
          </a:lstStyle>
          <a:p>
            <a:pPr lvl="0"/>
            <a:r>
              <a:rPr lang="en-US" dirty="0"/>
              <a:t>Insert here 8</a:t>
            </a:r>
          </a:p>
        </p:txBody>
      </p:sp>
      <p:sp>
        <p:nvSpPr>
          <p:cNvPr id="18" name="Content Placeholder 8">
            <a:extLst>
              <a:ext uri="{FF2B5EF4-FFF2-40B4-BE49-F238E27FC236}">
                <a16:creationId xmlns:a16="http://schemas.microsoft.com/office/drawing/2014/main" id="{FADD1ADC-AE88-43E8-BF6F-9C7DD3B0E28F}"/>
              </a:ext>
            </a:extLst>
          </p:cNvPr>
          <p:cNvSpPr>
            <a:spLocks noGrp="1"/>
          </p:cNvSpPr>
          <p:nvPr>
            <p:ph idx="27" hasCustomPrompt="1"/>
          </p:nvPr>
        </p:nvSpPr>
        <p:spPr>
          <a:xfrm>
            <a:off x="9148319" y="4129497"/>
            <a:ext cx="2563240" cy="725295"/>
          </a:xfrm>
        </p:spPr>
        <p:txBody>
          <a:bodyPr/>
          <a:lstStyle>
            <a:lvl1pPr marL="0" indent="0" algn="ctr">
              <a:buNone/>
              <a:defRPr/>
            </a:lvl1pPr>
          </a:lstStyle>
          <a:p>
            <a:pPr lvl="0"/>
            <a:r>
              <a:rPr lang="en-US" dirty="0"/>
              <a:t>Insert here 8</a:t>
            </a:r>
          </a:p>
        </p:txBody>
      </p:sp>
      <p:sp>
        <p:nvSpPr>
          <p:cNvPr id="19" name="Content Placeholder 8">
            <a:extLst>
              <a:ext uri="{FF2B5EF4-FFF2-40B4-BE49-F238E27FC236}">
                <a16:creationId xmlns:a16="http://schemas.microsoft.com/office/drawing/2014/main" id="{30A379AB-ABF1-4F1E-B641-247A495E9DFD}"/>
              </a:ext>
            </a:extLst>
          </p:cNvPr>
          <p:cNvSpPr>
            <a:spLocks noGrp="1"/>
          </p:cNvSpPr>
          <p:nvPr>
            <p:ph idx="28" hasCustomPrompt="1"/>
          </p:nvPr>
        </p:nvSpPr>
        <p:spPr>
          <a:xfrm>
            <a:off x="476844" y="5222057"/>
            <a:ext cx="2563240" cy="725295"/>
          </a:xfrm>
        </p:spPr>
        <p:txBody>
          <a:bodyPr/>
          <a:lstStyle>
            <a:lvl1pPr marL="0" indent="0" algn="ctr">
              <a:buNone/>
              <a:defRPr/>
            </a:lvl1pPr>
          </a:lstStyle>
          <a:p>
            <a:pPr lvl="0"/>
            <a:r>
              <a:rPr lang="en-US" dirty="0"/>
              <a:t>Insert here 8</a:t>
            </a:r>
          </a:p>
        </p:txBody>
      </p:sp>
      <p:sp>
        <p:nvSpPr>
          <p:cNvPr id="20" name="Content Placeholder 8">
            <a:extLst>
              <a:ext uri="{FF2B5EF4-FFF2-40B4-BE49-F238E27FC236}">
                <a16:creationId xmlns:a16="http://schemas.microsoft.com/office/drawing/2014/main" id="{3C9C8A93-C9D3-42CB-8692-9618DA8F8563}"/>
              </a:ext>
            </a:extLst>
          </p:cNvPr>
          <p:cNvSpPr>
            <a:spLocks noGrp="1"/>
          </p:cNvSpPr>
          <p:nvPr>
            <p:ph idx="29" hasCustomPrompt="1"/>
          </p:nvPr>
        </p:nvSpPr>
        <p:spPr>
          <a:xfrm>
            <a:off x="3369735" y="5222057"/>
            <a:ext cx="2563240" cy="725295"/>
          </a:xfrm>
        </p:spPr>
        <p:txBody>
          <a:bodyPr/>
          <a:lstStyle>
            <a:lvl1pPr marL="0" indent="0" algn="ctr">
              <a:buNone/>
              <a:defRPr/>
            </a:lvl1pPr>
          </a:lstStyle>
          <a:p>
            <a:pPr lvl="0"/>
            <a:r>
              <a:rPr lang="en-US" dirty="0"/>
              <a:t>Insert here 8</a:t>
            </a:r>
          </a:p>
        </p:txBody>
      </p:sp>
      <p:sp>
        <p:nvSpPr>
          <p:cNvPr id="24" name="Content Placeholder 8">
            <a:extLst>
              <a:ext uri="{FF2B5EF4-FFF2-40B4-BE49-F238E27FC236}">
                <a16:creationId xmlns:a16="http://schemas.microsoft.com/office/drawing/2014/main" id="{CA309F65-4EA1-42CD-873F-3DA2B6608CA9}"/>
              </a:ext>
            </a:extLst>
          </p:cNvPr>
          <p:cNvSpPr>
            <a:spLocks noGrp="1"/>
          </p:cNvSpPr>
          <p:nvPr>
            <p:ph idx="30" hasCustomPrompt="1"/>
          </p:nvPr>
        </p:nvSpPr>
        <p:spPr>
          <a:xfrm>
            <a:off x="6262626" y="5222057"/>
            <a:ext cx="2563240" cy="725295"/>
          </a:xfrm>
        </p:spPr>
        <p:txBody>
          <a:bodyPr/>
          <a:lstStyle>
            <a:lvl1pPr marL="0" indent="0" algn="ctr">
              <a:buNone/>
              <a:defRPr/>
            </a:lvl1pPr>
          </a:lstStyle>
          <a:p>
            <a:pPr lvl="0"/>
            <a:r>
              <a:rPr lang="en-US" dirty="0"/>
              <a:t>Insert here 8</a:t>
            </a:r>
          </a:p>
        </p:txBody>
      </p:sp>
      <p:sp>
        <p:nvSpPr>
          <p:cNvPr id="25" name="Content Placeholder 8">
            <a:extLst>
              <a:ext uri="{FF2B5EF4-FFF2-40B4-BE49-F238E27FC236}">
                <a16:creationId xmlns:a16="http://schemas.microsoft.com/office/drawing/2014/main" id="{5F970DBA-9A63-478A-B6DB-95E9DA545BB8}"/>
              </a:ext>
            </a:extLst>
          </p:cNvPr>
          <p:cNvSpPr>
            <a:spLocks noGrp="1"/>
          </p:cNvSpPr>
          <p:nvPr>
            <p:ph idx="31" hasCustomPrompt="1"/>
          </p:nvPr>
        </p:nvSpPr>
        <p:spPr>
          <a:xfrm>
            <a:off x="9148319" y="5222057"/>
            <a:ext cx="2563240" cy="725295"/>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552683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11241914" cy="365760"/>
          </a:xfrm>
        </p:spPr>
        <p:txBody>
          <a:bodyPr/>
          <a:lstStyle>
            <a:lvl1pPr marL="0" indent="0" algn="l">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476844" y="2491350"/>
            <a:ext cx="11238312" cy="365760"/>
          </a:xfrm>
        </p:spPr>
        <p:txBody>
          <a:bodyPr/>
          <a:lstStyle>
            <a:lvl1pPr marL="0" indent="0" algn="l">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476844" y="3038325"/>
            <a:ext cx="11238312" cy="365760"/>
          </a:xfrm>
        </p:spPr>
        <p:txBody>
          <a:bodyPr/>
          <a:lstStyle>
            <a:lvl1pPr marL="0" indent="0" algn="l">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480446" y="3585300"/>
            <a:ext cx="11238312" cy="365760"/>
          </a:xfrm>
        </p:spPr>
        <p:txBody>
          <a:bodyPr/>
          <a:lstStyle>
            <a:lvl1pPr marL="0" indent="0" algn="l">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4132275"/>
            <a:ext cx="11241914" cy="365760"/>
          </a:xfrm>
        </p:spPr>
        <p:txBody>
          <a:bodyPr/>
          <a:lstStyle>
            <a:lvl1pPr marL="0" indent="0" algn="l">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473242" y="4679250"/>
            <a:ext cx="11238312" cy="365760"/>
          </a:xfrm>
        </p:spPr>
        <p:txBody>
          <a:bodyPr/>
          <a:lstStyle>
            <a:lvl1pPr marL="0" indent="0" algn="l">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480446" y="5226225"/>
            <a:ext cx="11238312" cy="365760"/>
          </a:xfrm>
        </p:spPr>
        <p:txBody>
          <a:bodyPr/>
          <a:lstStyle>
            <a:lvl1pPr marL="0" indent="0" algn="l">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480446" y="5773199"/>
            <a:ext cx="11238312" cy="365760"/>
          </a:xfrm>
        </p:spPr>
        <p:txBody>
          <a:bodyPr/>
          <a:lstStyle>
            <a:lvl1pPr marL="0" indent="0" algn="l">
              <a:buNone/>
              <a:defRPr/>
            </a:lvl1pPr>
          </a:lstStyle>
          <a:p>
            <a:pPr lvl="0"/>
            <a:r>
              <a:rPr lang="en-US" dirty="0"/>
              <a:t>Insert here 8</a:t>
            </a:r>
          </a:p>
        </p:txBody>
      </p:sp>
    </p:spTree>
    <p:custDataLst>
      <p:tags r:id="rId1"/>
    </p:custDataLst>
    <p:extLst>
      <p:ext uri="{BB962C8B-B14F-4D97-AF65-F5344CB8AC3E}">
        <p14:creationId xmlns:p14="http://schemas.microsoft.com/office/powerpoint/2010/main" val="4106118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a:extLst>
              <a:ext uri="{FF2B5EF4-FFF2-40B4-BE49-F238E27FC236}">
                <a16:creationId xmlns:a16="http://schemas.microsoft.com/office/drawing/2014/main" id="{5F02A6D5-8D6A-447C-98DE-ACC3B009C904}"/>
              </a:ext>
            </a:extLst>
          </p:cNvPr>
          <p:cNvSpPr>
            <a:spLocks noGrp="1"/>
          </p:cNvSpPr>
          <p:nvPr>
            <p:ph sz="half" idx="15" hasCustomPrompt="1"/>
          </p:nvPr>
        </p:nvSpPr>
        <p:spPr>
          <a:xfrm>
            <a:off x="3624199" y="1825628"/>
            <a:ext cx="8090957" cy="4352544"/>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73261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6" name="Content Placeholder Top">
            <a:extLst>
              <a:ext uri="{FF2B5EF4-FFF2-40B4-BE49-F238E27FC236}">
                <a16:creationId xmlns:a16="http://schemas.microsoft.com/office/drawing/2014/main" id="{5F02A6D5-8D6A-447C-98DE-ACC3B009C904}"/>
              </a:ext>
            </a:extLst>
          </p:cNvPr>
          <p:cNvSpPr>
            <a:spLocks noGrp="1"/>
          </p:cNvSpPr>
          <p:nvPr>
            <p:ph sz="half" idx="15" hasCustomPrompt="1"/>
          </p:nvPr>
        </p:nvSpPr>
        <p:spPr>
          <a:xfrm>
            <a:off x="3624199" y="1825628"/>
            <a:ext cx="8090957" cy="2048256"/>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9" name="Image Placeholder 2">
            <a:extLst>
              <a:ext uri="{FF2B5EF4-FFF2-40B4-BE49-F238E27FC236}">
                <a16:creationId xmlns:a16="http://schemas.microsoft.com/office/drawing/2014/main" id="{6F864DAE-BEB4-4824-8609-ECDE1993CF55}"/>
              </a:ext>
            </a:extLst>
          </p:cNvPr>
          <p:cNvSpPr>
            <a:spLocks noGrp="1"/>
          </p:cNvSpPr>
          <p:nvPr>
            <p:ph sz="half" idx="16" hasCustomPrompt="1"/>
          </p:nvPr>
        </p:nvSpPr>
        <p:spPr>
          <a:xfrm>
            <a:off x="476843" y="4132557"/>
            <a:ext cx="2875957" cy="2045728"/>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0" name="Content Placeholder Bottom">
            <a:extLst>
              <a:ext uri="{FF2B5EF4-FFF2-40B4-BE49-F238E27FC236}">
                <a16:creationId xmlns:a16="http://schemas.microsoft.com/office/drawing/2014/main" id="{EBDCE17B-4AC4-4C91-8AE8-FA8956971869}"/>
              </a:ext>
            </a:extLst>
          </p:cNvPr>
          <p:cNvSpPr>
            <a:spLocks noGrp="1"/>
          </p:cNvSpPr>
          <p:nvPr>
            <p:ph sz="half" idx="17" hasCustomPrompt="1"/>
          </p:nvPr>
        </p:nvSpPr>
        <p:spPr>
          <a:xfrm>
            <a:off x="3624199" y="4130029"/>
            <a:ext cx="8090957" cy="2048256"/>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968278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14" name="Image Placeholder 1">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15" name="Content Placeholder Top">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1825628"/>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2">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3207216"/>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7" name="Content Placeholder Middle">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0" name="Image Placeholder 3">
            <a:extLst>
              <a:ext uri="{FF2B5EF4-FFF2-40B4-BE49-F238E27FC236}">
                <a16:creationId xmlns:a16="http://schemas.microsoft.com/office/drawing/2014/main" id="{19B7E96A-BFFB-43B6-8906-66237C3D291F}"/>
              </a:ext>
            </a:extLst>
          </p:cNvPr>
          <p:cNvSpPr>
            <a:spLocks noGrp="1"/>
          </p:cNvSpPr>
          <p:nvPr>
            <p:ph sz="half" idx="18"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1" name="Content Placeholder Bottom">
            <a:extLst>
              <a:ext uri="{FF2B5EF4-FFF2-40B4-BE49-F238E27FC236}">
                <a16:creationId xmlns:a16="http://schemas.microsoft.com/office/drawing/2014/main" id="{8D930F90-525E-4DB1-84A4-5C01C712E9B9}"/>
              </a:ext>
            </a:extLst>
          </p:cNvPr>
          <p:cNvSpPr>
            <a:spLocks noGrp="1"/>
          </p:cNvSpPr>
          <p:nvPr>
            <p:ph sz="half" idx="19"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10" name="Image Placeholder 1">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11" name="Content Placeholder 1">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182562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2">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2941435"/>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3" name="Content Placeholder 2">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3">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4065958"/>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5" name="Content Placeholder 3">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6" name="Image Placeholder 4">
            <a:extLst>
              <a:ext uri="{FF2B5EF4-FFF2-40B4-BE49-F238E27FC236}">
                <a16:creationId xmlns:a16="http://schemas.microsoft.com/office/drawing/2014/main" id="{E983E6BA-B7ED-4E47-8F4D-9FE3527F1960}"/>
              </a:ext>
            </a:extLst>
          </p:cNvPr>
          <p:cNvSpPr>
            <a:spLocks noGrp="1"/>
          </p:cNvSpPr>
          <p:nvPr>
            <p:ph sz="half" idx="20" hasCustomPrompt="1"/>
          </p:nvPr>
        </p:nvSpPr>
        <p:spPr>
          <a:xfrm>
            <a:off x="480444" y="5177469"/>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7" name="Content Placeholder 4">
            <a:extLst>
              <a:ext uri="{FF2B5EF4-FFF2-40B4-BE49-F238E27FC236}">
                <a16:creationId xmlns:a16="http://schemas.microsoft.com/office/drawing/2014/main" id="{2AF42586-49D3-4298-BE3D-F7F43BA96E61}"/>
              </a:ext>
            </a:extLst>
          </p:cNvPr>
          <p:cNvSpPr>
            <a:spLocks noGrp="1"/>
          </p:cNvSpPr>
          <p:nvPr>
            <p:ph sz="half" idx="21"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11" name="Copyright">
            <a:extLst>
              <a:ext uri="{FF2B5EF4-FFF2-40B4-BE49-F238E27FC236}">
                <a16:creationId xmlns:a16="http://schemas.microsoft.com/office/drawing/2014/main" id="{09216FC3-84E9-4B73-9DA8-CF771043770B}"/>
              </a:ext>
              <a:ext uri="{C183D7F6-B498-43B3-948B-1728B52AA6E4}">
                <adec:decorative xmlns:adec="http://schemas.microsoft.com/office/drawing/2017/decorative" val="0"/>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3" y="1825625"/>
            <a:ext cx="554126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Right">
            <a:extLst>
              <a:ext uri="{FF2B5EF4-FFF2-40B4-BE49-F238E27FC236}">
                <a16:creationId xmlns:a16="http://schemas.microsoft.com/office/drawing/2014/main" id="{F7AFEB84-EAE1-44EA-AB98-10CD169B9030}"/>
              </a:ext>
            </a:extLst>
          </p:cNvPr>
          <p:cNvSpPr>
            <a:spLocks noGrp="1"/>
          </p:cNvSpPr>
          <p:nvPr>
            <p:ph idx="10" hasCustomPrompt="1"/>
          </p:nvPr>
        </p:nvSpPr>
        <p:spPr>
          <a:xfrm>
            <a:off x="6177494" y="1825625"/>
            <a:ext cx="554126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3199510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4"/>
            <a:ext cx="11241915" cy="2139535"/>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Right">
            <a:extLst>
              <a:ext uri="{FF2B5EF4-FFF2-40B4-BE49-F238E27FC236}">
                <a16:creationId xmlns:a16="http://schemas.microsoft.com/office/drawing/2014/main" id="{F7AFEB84-EAE1-44EA-AB98-10CD169B9030}"/>
              </a:ext>
            </a:extLst>
          </p:cNvPr>
          <p:cNvSpPr>
            <a:spLocks noGrp="1"/>
          </p:cNvSpPr>
          <p:nvPr>
            <p:ph idx="10" hasCustomPrompt="1"/>
          </p:nvPr>
        </p:nvSpPr>
        <p:spPr>
          <a:xfrm>
            <a:off x="473243" y="4037427"/>
            <a:ext cx="11245515" cy="2139535"/>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697790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3"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424448"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8372054"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1329833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5"/>
            <a:ext cx="112419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76843" y="3038622"/>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480443" y="4251619"/>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2931647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5"/>
            <a:ext cx="112419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76843" y="2813538"/>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480443" y="3829588"/>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6" name="Content Placeholder Right">
            <a:extLst>
              <a:ext uri="{FF2B5EF4-FFF2-40B4-BE49-F238E27FC236}">
                <a16:creationId xmlns:a16="http://schemas.microsoft.com/office/drawing/2014/main" id="{9569386C-3EAC-497E-AF97-312760B6BBF5}"/>
              </a:ext>
            </a:extLst>
          </p:cNvPr>
          <p:cNvSpPr>
            <a:spLocks noGrp="1"/>
          </p:cNvSpPr>
          <p:nvPr>
            <p:ph idx="12" hasCustomPrompt="1"/>
          </p:nvPr>
        </p:nvSpPr>
        <p:spPr>
          <a:xfrm>
            <a:off x="476843" y="4952434"/>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2372295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731520"/>
          </a:xfrm>
        </p:spPr>
        <p:txBody>
          <a:bodyPr/>
          <a:lstStyle>
            <a:lvl1pPr marL="112713" indent="-112713">
              <a:spcBef>
                <a:spcPts val="0"/>
              </a:spcBef>
              <a:defRPr sz="900" b="0"/>
            </a:lvl1pPr>
            <a:lvl2pPr marL="336550" indent="-112713">
              <a:spcBef>
                <a:spcPts val="0"/>
              </a:spcBef>
              <a:defRPr sz="900" b="0"/>
            </a:lvl2pPr>
            <a:lvl3pPr marL="685800" indent="-168275">
              <a:spcBef>
                <a:spcPts val="0"/>
              </a:spcBef>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pyright">
            <a:extLst>
              <a:ext uri="{FF2B5EF4-FFF2-40B4-BE49-F238E27FC236}">
                <a16:creationId xmlns:a16="http://schemas.microsoft.com/office/drawing/2014/main" id="{0E6636BF-D3CC-4DFC-A057-41CF18719446}"/>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20"/>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Tree>
    <p:custDataLst>
      <p:tags r:id="rId19"/>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5" r:id="rId1"/>
    <p:sldLayoutId id="2147483763" r:id="rId2"/>
    <p:sldLayoutId id="2147483753" r:id="rId3"/>
    <p:sldLayoutId id="2147483766" r:id="rId4"/>
    <p:sldLayoutId id="2147483773" r:id="rId5"/>
    <p:sldLayoutId id="2147483767" r:id="rId6"/>
    <p:sldLayoutId id="2147483774" r:id="rId7"/>
    <p:sldLayoutId id="2147483775" r:id="rId8"/>
    <p:sldLayoutId id="2147483729" r:id="rId9"/>
    <p:sldLayoutId id="2147483760" r:id="rId10"/>
    <p:sldLayoutId id="2147483768" r:id="rId11"/>
    <p:sldLayoutId id="2147483772" r:id="rId12"/>
    <p:sldLayoutId id="2147483771" r:id="rId13"/>
    <p:sldLayoutId id="2147483769" r:id="rId14"/>
    <p:sldLayoutId id="2147483770" r:id="rId15"/>
    <p:sldLayoutId id="2147483737" r:id="rId16"/>
    <p:sldLayoutId id="2147483762" r:id="rId17"/>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100000"/>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1"/>
        </a:buClr>
        <a:buSzPct val="100000"/>
        <a:buFont typeface="Arial" panose="020B0604020202020204" pitchFamily="34" charset="0"/>
        <a:buChar char="•"/>
        <a:defRPr sz="20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noProof="0" dirty="0">
                <a:latin typeface="+mj-lt"/>
              </a:rPr>
              <a:t>Principles of Economics, 10e</a:t>
            </a:r>
            <a:endParaRPr lang="en-US" sz="3600" noProof="0" dirty="0">
              <a:latin typeface="+mj-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noProof="0" dirty="0">
                <a:latin typeface="+mj-lt"/>
              </a:rPr>
              <a:t>Chapter 6: </a:t>
            </a:r>
            <a:r>
              <a:rPr lang="en-US" dirty="0">
                <a:latin typeface="+mj-lt"/>
              </a:rPr>
              <a:t>Supply, Demand, and Government Policies</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noProof="0" dirty="0">
                <a:latin typeface="+mj-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596BA-D33F-48EB-9BD1-911B065E3AA6}"/>
              </a:ext>
            </a:extLst>
          </p:cNvPr>
          <p:cNvSpPr>
            <a:spLocks noGrp="1"/>
          </p:cNvSpPr>
          <p:nvPr>
            <p:ph type="title"/>
          </p:nvPr>
        </p:nvSpPr>
        <p:spPr/>
        <p:txBody>
          <a:bodyPr/>
          <a:lstStyle/>
          <a:p>
            <a:r>
              <a:rPr lang="en-US" dirty="0">
                <a:latin typeface="+mj-lt"/>
              </a:rPr>
              <a:t>Figure 1 A Market with a Price Ceiling</a:t>
            </a:r>
          </a:p>
        </p:txBody>
      </p:sp>
      <p:sp>
        <p:nvSpPr>
          <p:cNvPr id="3" name="Content Placeholder 2">
            <a:extLst>
              <a:ext uri="{FF2B5EF4-FFF2-40B4-BE49-F238E27FC236}">
                <a16:creationId xmlns:a16="http://schemas.microsoft.com/office/drawing/2014/main" id="{BB612CCB-F58C-4D8C-B358-B2C4550F5A6C}"/>
              </a:ext>
            </a:extLst>
          </p:cNvPr>
          <p:cNvSpPr>
            <a:spLocks noGrp="1"/>
          </p:cNvSpPr>
          <p:nvPr>
            <p:ph idx="1"/>
          </p:nvPr>
        </p:nvSpPr>
        <p:spPr>
          <a:xfrm>
            <a:off x="476842" y="1825624"/>
            <a:ext cx="11241915" cy="1747569"/>
          </a:xfrm>
        </p:spPr>
        <p:txBody>
          <a:bodyPr/>
          <a:lstStyle/>
          <a:p>
            <a:pPr marL="0" indent="0">
              <a:buNone/>
            </a:pPr>
            <a:r>
              <a:rPr lang="en-US" sz="1800" dirty="0">
                <a:latin typeface="+mj-lt"/>
              </a:rPr>
              <a:t>In panel (a), the government imposes a price ceiling of $4. Because it is above the equilibrium price of $3, the ceiling has no effect, and the market can reach the equilibrium of supply and demand. At this point, quantity supplied and quantity demanded both equal 100 cones. In panel (b), the government imposes a price ceiling of $2. Because the ceiling is below the equilibrium price of $3, the market price is $2. At this price, 125 cones are demanded while only 75 are supplied, so there is a shortage of 50 cones.</a:t>
            </a:r>
          </a:p>
        </p:txBody>
      </p:sp>
      <p:pic>
        <p:nvPicPr>
          <p:cNvPr id="5" name="Picture 3" descr="Two graphs compare (a) non binding and (b) binding price ceilings, plotting the relationship between quantity of ice-cream cones on the horizontal axis and price of an ice-cream cone on the vertical axis. In both graphs, an upward sloping supply curve intersects a downward sloping demand curve. In graph (a), titled A Price Ceiling That Is Not Binding, from the intersection of the curves, a perpendicular is dropped to the horizontal axis at 100, the equilibrium quantity, and to the vertical axis at 3 dollars, the equilibrium price. From the 4 dollar mark on the vertical axis, the price ceiling line runs parallel to the horizontal axis. In graph (b), titled A Price Ceiling That Is Binding, from the intersection of the curves, a perpendicular is dropped to the vertical axis at 3 dollars, the equilibrium price. From the 2 dollar mark on the vertical axis, the price ceiling line runs parallel to the horizontal axis intersecting both the curves; the distance between the two intersections is marked Shortage. From the price ceiling line’s intersections with the demand curve and the supply curve, perpendiculars are dropped to the horizontal axis at 125, the quantity demanded, and at 75, the quantity supplied, respectively.">
            <a:extLst>
              <a:ext uri="{FF2B5EF4-FFF2-40B4-BE49-F238E27FC236}">
                <a16:creationId xmlns:a16="http://schemas.microsoft.com/office/drawing/2014/main" id="{2C1B545A-5EC3-48EA-85CE-341137FE3547}"/>
              </a:ext>
            </a:extLst>
          </p:cNvPr>
          <p:cNvPicPr>
            <a:picLocks noGrp="1" noChangeAspect="1"/>
          </p:cNvPicPr>
          <p:nvPr>
            <p:ph idx="10"/>
          </p:nvPr>
        </p:nvPicPr>
        <p:blipFill>
          <a:blip r:embed="rId2"/>
          <a:stretch>
            <a:fillRect/>
          </a:stretch>
        </p:blipFill>
        <p:spPr>
          <a:xfrm>
            <a:off x="3256070" y="3573193"/>
            <a:ext cx="5679859" cy="2510200"/>
          </a:xfrm>
        </p:spPr>
      </p:pic>
    </p:spTree>
    <p:extLst>
      <p:ext uri="{BB962C8B-B14F-4D97-AF65-F5344CB8AC3E}">
        <p14:creationId xmlns:p14="http://schemas.microsoft.com/office/powerpoint/2010/main" val="2587599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2C100-ADCA-42A7-B3DF-1A2FBA98145D}"/>
              </a:ext>
            </a:extLst>
          </p:cNvPr>
          <p:cNvSpPr>
            <a:spLocks noGrp="1"/>
          </p:cNvSpPr>
          <p:nvPr>
            <p:ph type="title"/>
          </p:nvPr>
        </p:nvSpPr>
        <p:spPr/>
        <p:txBody>
          <a:bodyPr/>
          <a:lstStyle/>
          <a:p>
            <a:r>
              <a:rPr lang="en-US" dirty="0">
                <a:latin typeface="+mj-lt"/>
              </a:rPr>
              <a:t>Binding Price Ceiling</a:t>
            </a:r>
          </a:p>
        </p:txBody>
      </p:sp>
      <p:sp>
        <p:nvSpPr>
          <p:cNvPr id="3" name="Content Placeholder 2">
            <a:extLst>
              <a:ext uri="{FF2B5EF4-FFF2-40B4-BE49-F238E27FC236}">
                <a16:creationId xmlns:a16="http://schemas.microsoft.com/office/drawing/2014/main" id="{BB47772D-0783-4ABB-8F29-BE6B1A3EED0D}"/>
              </a:ext>
            </a:extLst>
          </p:cNvPr>
          <p:cNvSpPr>
            <a:spLocks noGrp="1"/>
          </p:cNvSpPr>
          <p:nvPr>
            <p:ph idx="1"/>
          </p:nvPr>
        </p:nvSpPr>
        <p:spPr/>
        <p:txBody>
          <a:bodyPr/>
          <a:lstStyle/>
          <a:p>
            <a:r>
              <a:rPr lang="en-US" dirty="0">
                <a:latin typeface="+mj-lt"/>
              </a:rPr>
              <a:t>When the government imposes a binding price ceiling</a:t>
            </a:r>
          </a:p>
          <a:p>
            <a:pPr lvl="1"/>
            <a:r>
              <a:rPr lang="en-US" dirty="0">
                <a:latin typeface="+mj-lt"/>
              </a:rPr>
              <a:t>Shortage arises</a:t>
            </a:r>
          </a:p>
          <a:p>
            <a:pPr lvl="1"/>
            <a:r>
              <a:rPr lang="en-US" dirty="0">
                <a:latin typeface="+mj-lt"/>
              </a:rPr>
              <a:t>Sellers must ration scarce goods among potential buyers</a:t>
            </a:r>
          </a:p>
          <a:p>
            <a:r>
              <a:rPr lang="en-US" dirty="0">
                <a:latin typeface="+mj-lt"/>
              </a:rPr>
              <a:t>Rationing mechanisms are rarely desirable</a:t>
            </a:r>
          </a:p>
          <a:p>
            <a:pPr lvl="1"/>
            <a:r>
              <a:rPr lang="en-US" dirty="0">
                <a:latin typeface="+mj-lt"/>
              </a:rPr>
              <a:t>Long lines waste buyers’ time</a:t>
            </a:r>
          </a:p>
          <a:p>
            <a:pPr lvl="1"/>
            <a:r>
              <a:rPr lang="en-US" dirty="0">
                <a:latin typeface="+mj-lt"/>
              </a:rPr>
              <a:t>Bias of sellers</a:t>
            </a:r>
          </a:p>
          <a:p>
            <a:pPr lvl="2"/>
            <a:r>
              <a:rPr lang="en-US" dirty="0">
                <a:latin typeface="+mj-lt"/>
              </a:rPr>
              <a:t>Inefficient (good may not go to the buyer who values it most)</a:t>
            </a:r>
          </a:p>
          <a:p>
            <a:pPr lvl="2"/>
            <a:r>
              <a:rPr lang="en-US" dirty="0">
                <a:latin typeface="+mj-lt"/>
              </a:rPr>
              <a:t>Unfair</a:t>
            </a:r>
          </a:p>
        </p:txBody>
      </p:sp>
    </p:spTree>
    <p:extLst>
      <p:ext uri="{BB962C8B-B14F-4D97-AF65-F5344CB8AC3E}">
        <p14:creationId xmlns:p14="http://schemas.microsoft.com/office/powerpoint/2010/main" val="1644084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2C100-ADCA-42A7-B3DF-1A2FBA98145D}"/>
              </a:ext>
            </a:extLst>
          </p:cNvPr>
          <p:cNvSpPr>
            <a:spLocks noGrp="1"/>
          </p:cNvSpPr>
          <p:nvPr>
            <p:ph type="title"/>
          </p:nvPr>
        </p:nvSpPr>
        <p:spPr/>
        <p:txBody>
          <a:bodyPr/>
          <a:lstStyle/>
          <a:p>
            <a:r>
              <a:rPr lang="en-US" dirty="0">
                <a:latin typeface="+mj-lt"/>
              </a:rPr>
              <a:t>Rationing Mechanism</a:t>
            </a:r>
          </a:p>
        </p:txBody>
      </p:sp>
      <p:sp>
        <p:nvSpPr>
          <p:cNvPr id="3" name="Content Placeholder 2">
            <a:extLst>
              <a:ext uri="{FF2B5EF4-FFF2-40B4-BE49-F238E27FC236}">
                <a16:creationId xmlns:a16="http://schemas.microsoft.com/office/drawing/2014/main" id="{BB47772D-0783-4ABB-8F29-BE6B1A3EED0D}"/>
              </a:ext>
            </a:extLst>
          </p:cNvPr>
          <p:cNvSpPr>
            <a:spLocks noGrp="1"/>
          </p:cNvSpPr>
          <p:nvPr>
            <p:ph idx="1"/>
          </p:nvPr>
        </p:nvSpPr>
        <p:spPr/>
        <p:txBody>
          <a:bodyPr/>
          <a:lstStyle/>
          <a:p>
            <a:r>
              <a:rPr lang="en-US" dirty="0">
                <a:latin typeface="+mj-lt"/>
              </a:rPr>
              <a:t>Rationing mechanism in a free, competitive market is straightforward</a:t>
            </a:r>
          </a:p>
          <a:p>
            <a:pPr lvl="1"/>
            <a:r>
              <a:rPr lang="en-US" dirty="0">
                <a:latin typeface="+mj-lt"/>
              </a:rPr>
              <a:t>When market reaches its equilibrium, anyone who wants to pay the market price can buy the good</a:t>
            </a:r>
          </a:p>
          <a:p>
            <a:pPr lvl="1"/>
            <a:r>
              <a:rPr lang="en-US" dirty="0">
                <a:latin typeface="+mj-lt"/>
              </a:rPr>
              <a:t>May seem unfair to some buyers when prices are high</a:t>
            </a:r>
          </a:p>
          <a:p>
            <a:pPr lvl="1"/>
            <a:r>
              <a:rPr lang="en-US" dirty="0">
                <a:latin typeface="+mj-lt"/>
              </a:rPr>
              <a:t>Is efficient and impersonal</a:t>
            </a:r>
          </a:p>
        </p:txBody>
      </p:sp>
    </p:spTree>
    <p:extLst>
      <p:ext uri="{BB962C8B-B14F-4D97-AF65-F5344CB8AC3E}">
        <p14:creationId xmlns:p14="http://schemas.microsoft.com/office/powerpoint/2010/main" val="2950958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596BA-D33F-48EB-9BD1-911B065E3AA6}"/>
              </a:ext>
            </a:extLst>
          </p:cNvPr>
          <p:cNvSpPr>
            <a:spLocks noGrp="1"/>
          </p:cNvSpPr>
          <p:nvPr>
            <p:ph type="title"/>
          </p:nvPr>
        </p:nvSpPr>
        <p:spPr/>
        <p:txBody>
          <a:bodyPr/>
          <a:lstStyle/>
          <a:p>
            <a:r>
              <a:rPr lang="en-US" dirty="0">
                <a:latin typeface="+mj-lt"/>
              </a:rPr>
              <a:t>Figure 2 The Market for Gasoline with a Price Ceiling</a:t>
            </a:r>
          </a:p>
        </p:txBody>
      </p:sp>
      <p:sp>
        <p:nvSpPr>
          <p:cNvPr id="3" name="Content Placeholder 2">
            <a:extLst>
              <a:ext uri="{FF2B5EF4-FFF2-40B4-BE49-F238E27FC236}">
                <a16:creationId xmlns:a16="http://schemas.microsoft.com/office/drawing/2014/main" id="{BB612CCB-F58C-4D8C-B358-B2C4550F5A6C}"/>
              </a:ext>
            </a:extLst>
          </p:cNvPr>
          <p:cNvSpPr>
            <a:spLocks noGrp="1"/>
          </p:cNvSpPr>
          <p:nvPr>
            <p:ph idx="1"/>
          </p:nvPr>
        </p:nvSpPr>
        <p:spPr>
          <a:xfrm>
            <a:off x="476842" y="1825624"/>
            <a:ext cx="11241915" cy="2028924"/>
          </a:xfrm>
        </p:spPr>
        <p:txBody>
          <a:bodyPr/>
          <a:lstStyle/>
          <a:p>
            <a:pPr marL="0" indent="0">
              <a:buNone/>
            </a:pPr>
            <a:r>
              <a:rPr lang="en-US" sz="1800" dirty="0">
                <a:latin typeface="+mj-lt"/>
              </a:rPr>
              <a:t>Panel (a) shows the gasoline market when the price ceiling is not binding because the equilibrium price, </a:t>
            </a:r>
            <a:r>
              <a:rPr lang="en-US" sz="1800" i="1" dirty="0">
                <a:latin typeface="+mj-lt"/>
              </a:rPr>
              <a:t>P</a:t>
            </a:r>
            <a:r>
              <a:rPr lang="en-US" sz="1800" i="1" baseline="-25000" dirty="0">
                <a:latin typeface="+mj-lt"/>
              </a:rPr>
              <a:t>1</a:t>
            </a:r>
            <a:r>
              <a:rPr lang="en-US" sz="1800" dirty="0">
                <a:latin typeface="+mj-lt"/>
              </a:rPr>
              <a:t>, is below the ceiling. Panel (b) shows the gasoline market after an increase in the price of crude oil (an input into making gasoline) shifts the supply curve to the left from </a:t>
            </a:r>
            <a:r>
              <a:rPr lang="en-US" sz="1800" i="1" dirty="0">
                <a:latin typeface="+mj-lt"/>
              </a:rPr>
              <a:t>S</a:t>
            </a:r>
            <a:r>
              <a:rPr lang="en-US" sz="1800" i="1" baseline="-25000" dirty="0">
                <a:latin typeface="+mj-lt"/>
              </a:rPr>
              <a:t>1</a:t>
            </a:r>
            <a:r>
              <a:rPr lang="en-US" sz="1800" dirty="0">
                <a:latin typeface="+mj-lt"/>
              </a:rPr>
              <a:t> to </a:t>
            </a:r>
            <a:r>
              <a:rPr lang="en-US" sz="1800" i="1" dirty="0">
                <a:latin typeface="+mj-lt"/>
              </a:rPr>
              <a:t>S</a:t>
            </a:r>
            <a:r>
              <a:rPr lang="en-US" sz="1800" i="1" baseline="-25000" dirty="0">
                <a:latin typeface="+mj-lt"/>
              </a:rPr>
              <a:t>2</a:t>
            </a:r>
            <a:r>
              <a:rPr lang="en-US" sz="1800" dirty="0">
                <a:latin typeface="+mj-lt"/>
              </a:rPr>
              <a:t>. In an unregulated market, the price would have risen from </a:t>
            </a:r>
            <a:r>
              <a:rPr lang="en-US" sz="1800" i="1" dirty="0">
                <a:latin typeface="+mj-lt"/>
              </a:rPr>
              <a:t>P</a:t>
            </a:r>
            <a:r>
              <a:rPr lang="en-US" sz="1800" i="1" baseline="-25000" dirty="0">
                <a:latin typeface="+mj-lt"/>
              </a:rPr>
              <a:t>1</a:t>
            </a:r>
            <a:r>
              <a:rPr lang="en-US" sz="1800" dirty="0">
                <a:latin typeface="+mj-lt"/>
              </a:rPr>
              <a:t> to </a:t>
            </a:r>
            <a:r>
              <a:rPr lang="en-US" sz="1800" i="1" dirty="0">
                <a:latin typeface="+mj-lt"/>
              </a:rPr>
              <a:t>P</a:t>
            </a:r>
            <a:r>
              <a:rPr lang="en-US" sz="1800" i="1" baseline="-25000" dirty="0">
                <a:latin typeface="+mj-lt"/>
              </a:rPr>
              <a:t>2</a:t>
            </a:r>
            <a:r>
              <a:rPr lang="en-US" sz="1800" dirty="0">
                <a:latin typeface="+mj-lt"/>
              </a:rPr>
              <a:t>. The price ceiling, however, prevents this from happening. At the binding price ceiling, consumers are willing to buy </a:t>
            </a:r>
            <a:r>
              <a:rPr lang="en-US" sz="1800" i="1" dirty="0">
                <a:latin typeface="+mj-lt"/>
              </a:rPr>
              <a:t>Q</a:t>
            </a:r>
            <a:r>
              <a:rPr lang="en-US" sz="1800" i="1" baseline="-25000" dirty="0">
                <a:latin typeface="+mj-lt"/>
              </a:rPr>
              <a:t>D</a:t>
            </a:r>
            <a:r>
              <a:rPr lang="en-US" sz="1800" dirty="0">
                <a:latin typeface="+mj-lt"/>
              </a:rPr>
              <a:t>, but producers of gasoline are willing to sell only </a:t>
            </a:r>
            <a:r>
              <a:rPr lang="en-US" sz="1800" i="1" dirty="0">
                <a:latin typeface="+mj-lt"/>
              </a:rPr>
              <a:t>Q</a:t>
            </a:r>
            <a:r>
              <a:rPr lang="en-US" sz="1800" i="1" baseline="-25000" dirty="0">
                <a:latin typeface="+mj-lt"/>
              </a:rPr>
              <a:t>S</a:t>
            </a:r>
            <a:r>
              <a:rPr lang="en-US" sz="1800" dirty="0">
                <a:latin typeface="+mj-lt"/>
              </a:rPr>
              <a:t>. The difference between quantity demanded and quantity supplied, </a:t>
            </a:r>
            <a:r>
              <a:rPr lang="en-US" sz="1800" i="1" dirty="0">
                <a:latin typeface="+mj-lt"/>
              </a:rPr>
              <a:t>Q</a:t>
            </a:r>
            <a:r>
              <a:rPr lang="en-US" sz="1800" i="1" baseline="-25000" dirty="0">
                <a:latin typeface="+mj-lt"/>
              </a:rPr>
              <a:t>D </a:t>
            </a:r>
            <a:r>
              <a:rPr lang="en-US" sz="1800" i="1" dirty="0">
                <a:latin typeface="+mj-lt"/>
              </a:rPr>
              <a:t>- Q</a:t>
            </a:r>
            <a:r>
              <a:rPr lang="en-US" sz="1800" i="1" baseline="-25000" dirty="0">
                <a:latin typeface="+mj-lt"/>
              </a:rPr>
              <a:t>S</a:t>
            </a:r>
            <a:r>
              <a:rPr lang="en-US" sz="1800" dirty="0">
                <a:latin typeface="+mj-lt"/>
              </a:rPr>
              <a:t>, measures the gasoline shortage.</a:t>
            </a:r>
          </a:p>
        </p:txBody>
      </p:sp>
      <p:pic>
        <p:nvPicPr>
          <p:cNvPr id="5" name="Picture 3" descr="Two graphs compare (a) non binding and (b) binding price ceilings on gasoline, plotting the relationship between quantity of gasoline on the horizontal axis and price of gasoline on the vertical axis. In both graphs, an upward sloping supply curve S1 intersects a downward sloping demand curve and from the intersection perpendiculars are dropped to the horizontal and vertical axes at Q1 and P1, respectively. From the vertical axis, the price ceiling line runs parallel to the horizontal axis above the intersection of curves. In graph (a), titled The Price Ceiling on Gasoline Is Not Binding, a callout pointing at the price ceiling line reads, &quot;Initially the price ceiling is not binding ….&quot; Graph (b), titled The Price Ceiling on Gasoline Is Binding, is the same as that in panel A with another upward sloping supply curve, S2, running parallel to S1 and much closer to the origin than S1. The demand curve intersects S2 at a point above the price ceiling line. From this intersection a perpendicular is dropped to the vertical axis at P2. From the price ceiling line’s intersections with the demand curve and S2, perpendiculars are dropped to the horizontal axis at QD and QS, respectively. The difference between these intersections is shortage. Continuing with the callout in graph (a), three callouts pointing at the shift from S1 to S2, the shortage, and the price ceiling, state &quot; … but when supply falls … the price ceiling becomes binding … resulting in a shortage.&quot;">
            <a:extLst>
              <a:ext uri="{FF2B5EF4-FFF2-40B4-BE49-F238E27FC236}">
                <a16:creationId xmlns:a16="http://schemas.microsoft.com/office/drawing/2014/main" id="{2C1B545A-5EC3-48EA-85CE-341137FE3547}"/>
              </a:ext>
            </a:extLst>
          </p:cNvPr>
          <p:cNvPicPr>
            <a:picLocks noGrp="1" noChangeAspect="1"/>
          </p:cNvPicPr>
          <p:nvPr>
            <p:ph idx="10"/>
          </p:nvPr>
        </p:nvPicPr>
        <p:blipFill>
          <a:blip r:embed="rId2"/>
          <a:stretch>
            <a:fillRect/>
          </a:stretch>
        </p:blipFill>
        <p:spPr>
          <a:xfrm>
            <a:off x="3514246" y="3887346"/>
            <a:ext cx="5163508" cy="2195295"/>
          </a:xfrm>
        </p:spPr>
      </p:pic>
    </p:spTree>
    <p:extLst>
      <p:ext uri="{BB962C8B-B14F-4D97-AF65-F5344CB8AC3E}">
        <p14:creationId xmlns:p14="http://schemas.microsoft.com/office/powerpoint/2010/main" val="6116845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1F161-414C-4BF3-8D50-3FEDBFA8CDBE}"/>
              </a:ext>
            </a:extLst>
          </p:cNvPr>
          <p:cNvSpPr>
            <a:spLocks noGrp="1"/>
          </p:cNvSpPr>
          <p:nvPr>
            <p:ph type="title"/>
          </p:nvPr>
        </p:nvSpPr>
        <p:spPr/>
        <p:txBody>
          <a:bodyPr/>
          <a:lstStyle/>
          <a:p>
            <a:r>
              <a:rPr lang="en-US" dirty="0">
                <a:latin typeface="+mj-lt"/>
              </a:rPr>
              <a:t>Ask the Experts: Rent Control</a:t>
            </a:r>
          </a:p>
        </p:txBody>
      </p:sp>
      <p:sp>
        <p:nvSpPr>
          <p:cNvPr id="3" name="Content Placeholder 2">
            <a:extLst>
              <a:ext uri="{FF2B5EF4-FFF2-40B4-BE49-F238E27FC236}">
                <a16:creationId xmlns:a16="http://schemas.microsoft.com/office/drawing/2014/main" id="{52C79DED-F215-410F-BCD5-7363C25C3DA0}"/>
              </a:ext>
            </a:extLst>
          </p:cNvPr>
          <p:cNvSpPr>
            <a:spLocks noGrp="1"/>
          </p:cNvSpPr>
          <p:nvPr>
            <p:ph idx="1"/>
          </p:nvPr>
        </p:nvSpPr>
        <p:spPr>
          <a:xfrm>
            <a:off x="476842" y="1825625"/>
            <a:ext cx="11241915" cy="914400"/>
          </a:xfrm>
        </p:spPr>
        <p:txBody>
          <a:bodyPr/>
          <a:lstStyle/>
          <a:p>
            <a:pPr marL="0" indent="0">
              <a:buNone/>
            </a:pPr>
            <a:r>
              <a:rPr lang="en-US" sz="1800" dirty="0">
                <a:latin typeface="+mj-lt"/>
              </a:rPr>
              <a:t>“Local ordinances that limit rent increases for some rental housing units, such as in New York and San Francisco, have had a positive impact over the past three decades on the amount and quality of broadly affordable rental housing in cities that have used them.”</a:t>
            </a:r>
          </a:p>
        </p:txBody>
      </p:sp>
      <p:pic>
        <p:nvPicPr>
          <p:cNvPr id="6" name="Picture 3" descr="A pie chart titled “What do economists say?” plots three values. They are 4% uncertain, 95% disagree, and 1% agree.">
            <a:extLst>
              <a:ext uri="{FF2B5EF4-FFF2-40B4-BE49-F238E27FC236}">
                <a16:creationId xmlns:a16="http://schemas.microsoft.com/office/drawing/2014/main" id="{786E8FEA-30A9-4E2F-AE51-86179B567C37}"/>
              </a:ext>
            </a:extLst>
          </p:cNvPr>
          <p:cNvPicPr>
            <a:picLocks noGrp="1" noChangeAspect="1"/>
          </p:cNvPicPr>
          <p:nvPr>
            <p:ph idx="10"/>
          </p:nvPr>
        </p:nvPicPr>
        <p:blipFill>
          <a:blip r:embed="rId3"/>
          <a:stretch>
            <a:fillRect/>
          </a:stretch>
        </p:blipFill>
        <p:spPr>
          <a:xfrm>
            <a:off x="3831550" y="2837777"/>
            <a:ext cx="4528899" cy="2860358"/>
          </a:xfrm>
        </p:spPr>
      </p:pic>
      <p:sp>
        <p:nvSpPr>
          <p:cNvPr id="5" name="Content Placeholder 4">
            <a:extLst>
              <a:ext uri="{FF2B5EF4-FFF2-40B4-BE49-F238E27FC236}">
                <a16:creationId xmlns:a16="http://schemas.microsoft.com/office/drawing/2014/main" id="{E2B1CE65-0DF8-4CAE-AD90-F3DDCC7E0CA3}"/>
              </a:ext>
            </a:extLst>
          </p:cNvPr>
          <p:cNvSpPr>
            <a:spLocks noGrp="1"/>
          </p:cNvSpPr>
          <p:nvPr>
            <p:ph idx="11"/>
          </p:nvPr>
        </p:nvSpPr>
        <p:spPr>
          <a:xfrm>
            <a:off x="480443" y="5795888"/>
            <a:ext cx="11238315" cy="273637"/>
          </a:xfrm>
        </p:spPr>
        <p:txBody>
          <a:bodyPr/>
          <a:lstStyle/>
          <a:p>
            <a:pPr>
              <a:buNone/>
            </a:pPr>
            <a:r>
              <a:rPr lang="en-US" sz="1200" dirty="0">
                <a:latin typeface="+mj-lt"/>
              </a:rPr>
              <a:t>Source: IGM Economic Experts Panel, February 7, 2012.</a:t>
            </a:r>
          </a:p>
        </p:txBody>
      </p:sp>
    </p:spTree>
    <p:extLst>
      <p:ext uri="{BB962C8B-B14F-4D97-AF65-F5344CB8AC3E}">
        <p14:creationId xmlns:p14="http://schemas.microsoft.com/office/powerpoint/2010/main" val="4234864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596BA-D33F-48EB-9BD1-911B065E3AA6}"/>
              </a:ext>
            </a:extLst>
          </p:cNvPr>
          <p:cNvSpPr>
            <a:spLocks noGrp="1"/>
          </p:cNvSpPr>
          <p:nvPr>
            <p:ph type="title"/>
          </p:nvPr>
        </p:nvSpPr>
        <p:spPr/>
        <p:txBody>
          <a:bodyPr/>
          <a:lstStyle/>
          <a:p>
            <a:r>
              <a:rPr lang="en-US" dirty="0">
                <a:latin typeface="+mj-lt"/>
              </a:rPr>
              <a:t>Figure 3 Rent Control in the Short Run and in the Long Run</a:t>
            </a:r>
          </a:p>
        </p:txBody>
      </p:sp>
      <p:sp>
        <p:nvSpPr>
          <p:cNvPr id="3" name="Content Placeholder 2">
            <a:extLst>
              <a:ext uri="{FF2B5EF4-FFF2-40B4-BE49-F238E27FC236}">
                <a16:creationId xmlns:a16="http://schemas.microsoft.com/office/drawing/2014/main" id="{BB612CCB-F58C-4D8C-B358-B2C4550F5A6C}"/>
              </a:ext>
            </a:extLst>
          </p:cNvPr>
          <p:cNvSpPr>
            <a:spLocks noGrp="1"/>
          </p:cNvSpPr>
          <p:nvPr>
            <p:ph idx="1"/>
          </p:nvPr>
        </p:nvSpPr>
        <p:spPr>
          <a:xfrm>
            <a:off x="476842" y="1825624"/>
            <a:ext cx="11410358" cy="1217447"/>
          </a:xfrm>
        </p:spPr>
        <p:txBody>
          <a:bodyPr/>
          <a:lstStyle/>
          <a:p>
            <a:pPr marL="0" indent="0">
              <a:buNone/>
            </a:pPr>
            <a:r>
              <a:rPr lang="en-US" sz="1800" dirty="0">
                <a:latin typeface="+mj-lt"/>
              </a:rPr>
              <a:t>Panel (a) shows the short-run effects of rent control: Because the supply and demand curves for apartments are relatively inelastic, the price ceiling imposed by a rent-control law causes only a small shortage of housing. Panel (b) shows the long-run effects of rent control: Because the supply and demand curves for apartments are more elastic, rent control causes a larger shortage.</a:t>
            </a:r>
          </a:p>
        </p:txBody>
      </p:sp>
      <p:pic>
        <p:nvPicPr>
          <p:cNvPr id="5" name="Picture 3" descr="Two graphs compare two rent control scenarios. Graph (a), titled Rent Control in the Short Run (Supply and Demand are Inelastic), plots the relationship between quantity of apartments on the horizontal axis and rental price of an apartment on the vertical axis. A downward sloping demand curve intersects a vertical supply curve. Below this intersection, the controlled rent line runs parallel to the horizontal axis intersecting the two curves. The distance between the two intersections is labeled Shortage. Graph (b), titled Rent Control in the Long Run (Supply and Demand are Elastic), is the same as that in panel A but here the supply curve is upward sloping and thus the shortage is much greater.">
            <a:extLst>
              <a:ext uri="{FF2B5EF4-FFF2-40B4-BE49-F238E27FC236}">
                <a16:creationId xmlns:a16="http://schemas.microsoft.com/office/drawing/2014/main" id="{2C1B545A-5EC3-48EA-85CE-341137FE3547}"/>
              </a:ext>
            </a:extLst>
          </p:cNvPr>
          <p:cNvPicPr>
            <a:picLocks noGrp="1" noChangeAspect="1"/>
          </p:cNvPicPr>
          <p:nvPr>
            <p:ph idx="10"/>
          </p:nvPr>
        </p:nvPicPr>
        <p:blipFill>
          <a:blip r:embed="rId2"/>
          <a:stretch>
            <a:fillRect/>
          </a:stretch>
        </p:blipFill>
        <p:spPr>
          <a:xfrm>
            <a:off x="2890916" y="3103087"/>
            <a:ext cx="6410169" cy="2926080"/>
          </a:xfrm>
        </p:spPr>
      </p:pic>
    </p:spTree>
    <p:extLst>
      <p:ext uri="{BB962C8B-B14F-4D97-AF65-F5344CB8AC3E}">
        <p14:creationId xmlns:p14="http://schemas.microsoft.com/office/powerpoint/2010/main" val="970605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7B1B5-A971-4E39-AF81-3BB20032F455}"/>
              </a:ext>
            </a:extLst>
          </p:cNvPr>
          <p:cNvSpPr>
            <a:spLocks noGrp="1"/>
          </p:cNvSpPr>
          <p:nvPr>
            <p:ph type="title"/>
          </p:nvPr>
        </p:nvSpPr>
        <p:spPr/>
        <p:txBody>
          <a:bodyPr/>
          <a:lstStyle/>
          <a:p>
            <a:r>
              <a:rPr lang="en-US" dirty="0">
                <a:latin typeface="+mj-lt"/>
              </a:rPr>
              <a:t>How Price Floors Affect Market Outcomes</a:t>
            </a:r>
          </a:p>
        </p:txBody>
      </p:sp>
      <p:sp>
        <p:nvSpPr>
          <p:cNvPr id="3" name="Content Placeholder 2">
            <a:extLst>
              <a:ext uri="{FF2B5EF4-FFF2-40B4-BE49-F238E27FC236}">
                <a16:creationId xmlns:a16="http://schemas.microsoft.com/office/drawing/2014/main" id="{980681F4-FEFC-4580-8E54-92F25F4196D5}"/>
              </a:ext>
            </a:extLst>
          </p:cNvPr>
          <p:cNvSpPr>
            <a:spLocks noGrp="1"/>
          </p:cNvSpPr>
          <p:nvPr>
            <p:ph idx="1"/>
          </p:nvPr>
        </p:nvSpPr>
        <p:spPr/>
        <p:txBody>
          <a:bodyPr/>
          <a:lstStyle/>
          <a:p>
            <a:r>
              <a:rPr lang="en-US" altLang="en-US" dirty="0">
                <a:latin typeface="+mj-lt"/>
              </a:rPr>
              <a:t>Not binding</a:t>
            </a:r>
          </a:p>
          <a:p>
            <a:pPr lvl="1"/>
            <a:r>
              <a:rPr lang="en-US" altLang="en-US" dirty="0">
                <a:latin typeface="+mj-lt"/>
              </a:rPr>
              <a:t>Set below the equilibrium price</a:t>
            </a:r>
          </a:p>
          <a:p>
            <a:pPr lvl="1"/>
            <a:r>
              <a:rPr lang="en-US" altLang="en-US" dirty="0">
                <a:latin typeface="+mj-lt"/>
              </a:rPr>
              <a:t>No effect on price or quantity sold</a:t>
            </a:r>
          </a:p>
          <a:p>
            <a:r>
              <a:rPr lang="en-US" altLang="en-US" dirty="0">
                <a:latin typeface="+mj-lt"/>
              </a:rPr>
              <a:t>Binding constraint</a:t>
            </a:r>
          </a:p>
          <a:p>
            <a:pPr lvl="1"/>
            <a:r>
              <a:rPr lang="en-US" altLang="en-US" dirty="0">
                <a:latin typeface="+mj-lt"/>
              </a:rPr>
              <a:t>Set above the equilibrium price</a:t>
            </a:r>
          </a:p>
          <a:p>
            <a:pPr lvl="1"/>
            <a:r>
              <a:rPr lang="en-US" altLang="en-US" dirty="0">
                <a:latin typeface="+mj-lt"/>
              </a:rPr>
              <a:t>Some sellers are unable to sell what they want</a:t>
            </a:r>
          </a:p>
        </p:txBody>
      </p:sp>
    </p:spTree>
    <p:extLst>
      <p:ext uri="{BB962C8B-B14F-4D97-AF65-F5344CB8AC3E}">
        <p14:creationId xmlns:p14="http://schemas.microsoft.com/office/powerpoint/2010/main" val="1810929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7B1B5-A971-4E39-AF81-3BB20032F455}"/>
              </a:ext>
            </a:extLst>
          </p:cNvPr>
          <p:cNvSpPr>
            <a:spLocks noGrp="1"/>
          </p:cNvSpPr>
          <p:nvPr>
            <p:ph type="title"/>
          </p:nvPr>
        </p:nvSpPr>
        <p:spPr/>
        <p:txBody>
          <a:bodyPr/>
          <a:lstStyle/>
          <a:p>
            <a:r>
              <a:rPr lang="en-US" dirty="0">
                <a:latin typeface="+mj-lt"/>
              </a:rPr>
              <a:t>Binding Price Floor</a:t>
            </a:r>
          </a:p>
        </p:txBody>
      </p:sp>
      <p:sp>
        <p:nvSpPr>
          <p:cNvPr id="3" name="Content Placeholder 2">
            <a:extLst>
              <a:ext uri="{FF2B5EF4-FFF2-40B4-BE49-F238E27FC236}">
                <a16:creationId xmlns:a16="http://schemas.microsoft.com/office/drawing/2014/main" id="{980681F4-FEFC-4580-8E54-92F25F4196D5}"/>
              </a:ext>
            </a:extLst>
          </p:cNvPr>
          <p:cNvSpPr>
            <a:spLocks noGrp="1"/>
          </p:cNvSpPr>
          <p:nvPr>
            <p:ph idx="1"/>
          </p:nvPr>
        </p:nvSpPr>
        <p:spPr/>
        <p:txBody>
          <a:bodyPr/>
          <a:lstStyle/>
          <a:p>
            <a:r>
              <a:rPr lang="en-US" dirty="0">
                <a:latin typeface="+mj-lt"/>
              </a:rPr>
              <a:t>When the government imposes a binding price ceiling</a:t>
            </a:r>
          </a:p>
          <a:p>
            <a:pPr lvl="1"/>
            <a:r>
              <a:rPr lang="en-US" dirty="0">
                <a:latin typeface="+mj-lt"/>
              </a:rPr>
              <a:t>Surpluses arise</a:t>
            </a:r>
          </a:p>
          <a:p>
            <a:pPr lvl="1"/>
            <a:r>
              <a:rPr lang="en-US" dirty="0">
                <a:latin typeface="+mj-lt"/>
              </a:rPr>
              <a:t>Sellers who appeal to the buyers’ personal biases may be better able to sell their goods than those who do not</a:t>
            </a:r>
          </a:p>
          <a:p>
            <a:pPr lvl="1"/>
            <a:r>
              <a:rPr lang="en-US" dirty="0">
                <a:latin typeface="+mj-lt"/>
              </a:rPr>
              <a:t>In a free market, price is the rationing mechanism</a:t>
            </a:r>
          </a:p>
          <a:p>
            <a:pPr lvl="1"/>
            <a:r>
              <a:rPr lang="en-US" dirty="0">
                <a:latin typeface="+mj-lt"/>
              </a:rPr>
              <a:t>Sellers may not be happy about how much they are paid at the equilibrium price, but they can sell all they want</a:t>
            </a:r>
          </a:p>
        </p:txBody>
      </p:sp>
    </p:spTree>
    <p:extLst>
      <p:ext uri="{BB962C8B-B14F-4D97-AF65-F5344CB8AC3E}">
        <p14:creationId xmlns:p14="http://schemas.microsoft.com/office/powerpoint/2010/main" val="3535534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596BA-D33F-48EB-9BD1-911B065E3AA6}"/>
              </a:ext>
            </a:extLst>
          </p:cNvPr>
          <p:cNvSpPr>
            <a:spLocks noGrp="1"/>
          </p:cNvSpPr>
          <p:nvPr>
            <p:ph type="title"/>
          </p:nvPr>
        </p:nvSpPr>
        <p:spPr/>
        <p:txBody>
          <a:bodyPr/>
          <a:lstStyle/>
          <a:p>
            <a:r>
              <a:rPr lang="en-US" dirty="0">
                <a:latin typeface="+mj-lt"/>
              </a:rPr>
              <a:t>Figure 4 A Market with a Price Floor</a:t>
            </a:r>
          </a:p>
        </p:txBody>
      </p:sp>
      <p:sp>
        <p:nvSpPr>
          <p:cNvPr id="3" name="Content Placeholder 2">
            <a:extLst>
              <a:ext uri="{FF2B5EF4-FFF2-40B4-BE49-F238E27FC236}">
                <a16:creationId xmlns:a16="http://schemas.microsoft.com/office/drawing/2014/main" id="{BB612CCB-F58C-4D8C-B358-B2C4550F5A6C}"/>
              </a:ext>
            </a:extLst>
          </p:cNvPr>
          <p:cNvSpPr>
            <a:spLocks noGrp="1"/>
          </p:cNvSpPr>
          <p:nvPr>
            <p:ph idx="1"/>
          </p:nvPr>
        </p:nvSpPr>
        <p:spPr>
          <a:xfrm>
            <a:off x="476842" y="1825624"/>
            <a:ext cx="11241915" cy="1603376"/>
          </a:xfrm>
        </p:spPr>
        <p:txBody>
          <a:bodyPr/>
          <a:lstStyle/>
          <a:p>
            <a:pPr marL="0" indent="0">
              <a:buNone/>
            </a:pPr>
            <a:r>
              <a:rPr lang="en-US" sz="1800" dirty="0">
                <a:latin typeface="+mj-lt"/>
              </a:rPr>
              <a:t>In panel (a), the government imposes a price floor of $2. Because it is below the equilibrium price of $3, the floor has no effect, and the market can reach the equilibrium of supply and demand. At this point, quantity supplied and demanded both equal100 cones. In panel (b), the government imposes a price floor of $4. Because the floor is above the equilibrium price of $3, the market price is $4. At this price, 120 cones are supplied while only 80 are demanded, so there is a surplus of 40 cones.</a:t>
            </a:r>
          </a:p>
        </p:txBody>
      </p:sp>
      <p:pic>
        <p:nvPicPr>
          <p:cNvPr id="5" name="Picture 3" descr="Two graphs compare (a) non binding and (b) binding price floors, plotting the relationship between quantity of ice-cream cones on the horizontal axis and price of an ice-cream cone on the vertical axis. In both graphs, an upward sloping supply curve intersects a downward sloping demand curve. In graph (a), titled A Price Floor That Is Not Binding, from the intersection of the curves, a perpendicular is dropped to the horizontal axis at 100, the equilibrium quantity, and to the vertical axis at 3 dollars, the equilibrium price. From the 2 dollar mark on the vertical axis, the price floor line runs parallel to the horizontal axis. In graph (b), titled A Price Floor That Is Binding, from the intersection of the curves, a perpendicular is dropped to the vertical axis at 3 dollars, the equilibrium price. From the 4 dollar mark on the vertical axis, the price floor line runs parallel to the horizontal axis intersecting both the curves; the distance between the two intersections is marked Surplus. From the price floor line’s intersections with the supply curve and the demand curve, perpendiculars are dropped to the horizontal axis at 120, the quantity supplied, and at 80, the quantity demanded, respectively.">
            <a:extLst>
              <a:ext uri="{FF2B5EF4-FFF2-40B4-BE49-F238E27FC236}">
                <a16:creationId xmlns:a16="http://schemas.microsoft.com/office/drawing/2014/main" id="{2C1B545A-5EC3-48EA-85CE-341137FE3547}"/>
              </a:ext>
            </a:extLst>
          </p:cNvPr>
          <p:cNvPicPr>
            <a:picLocks noGrp="1" noChangeAspect="1"/>
          </p:cNvPicPr>
          <p:nvPr>
            <p:ph idx="10"/>
          </p:nvPr>
        </p:nvPicPr>
        <p:blipFill>
          <a:blip r:embed="rId2"/>
          <a:stretch>
            <a:fillRect/>
          </a:stretch>
        </p:blipFill>
        <p:spPr>
          <a:xfrm>
            <a:off x="3424723" y="3344893"/>
            <a:ext cx="6207070" cy="2743200"/>
          </a:xfrm>
        </p:spPr>
      </p:pic>
    </p:spTree>
    <p:extLst>
      <p:ext uri="{BB962C8B-B14F-4D97-AF65-F5344CB8AC3E}">
        <p14:creationId xmlns:p14="http://schemas.microsoft.com/office/powerpoint/2010/main" val="2214604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1F161-414C-4BF3-8D50-3FEDBFA8CDBE}"/>
              </a:ext>
            </a:extLst>
          </p:cNvPr>
          <p:cNvSpPr>
            <a:spLocks noGrp="1"/>
          </p:cNvSpPr>
          <p:nvPr>
            <p:ph type="title"/>
          </p:nvPr>
        </p:nvSpPr>
        <p:spPr/>
        <p:txBody>
          <a:bodyPr/>
          <a:lstStyle/>
          <a:p>
            <a:r>
              <a:rPr lang="en-US" dirty="0">
                <a:latin typeface="+mj-lt"/>
              </a:rPr>
              <a:t>Ask the Experts: The Minimum Wage</a:t>
            </a:r>
          </a:p>
        </p:txBody>
      </p:sp>
      <p:sp>
        <p:nvSpPr>
          <p:cNvPr id="3" name="Content Placeholder 2">
            <a:extLst>
              <a:ext uri="{FF2B5EF4-FFF2-40B4-BE49-F238E27FC236}">
                <a16:creationId xmlns:a16="http://schemas.microsoft.com/office/drawing/2014/main" id="{52C79DED-F215-410F-BCD5-7363C25C3DA0}"/>
              </a:ext>
            </a:extLst>
          </p:cNvPr>
          <p:cNvSpPr>
            <a:spLocks noGrp="1"/>
          </p:cNvSpPr>
          <p:nvPr>
            <p:ph idx="1"/>
          </p:nvPr>
        </p:nvSpPr>
        <p:spPr>
          <a:xfrm>
            <a:off x="476842" y="1825624"/>
            <a:ext cx="11241915" cy="1212997"/>
          </a:xfrm>
        </p:spPr>
        <p:txBody>
          <a:bodyPr/>
          <a:lstStyle/>
          <a:p>
            <a:pPr marL="0" indent="0">
              <a:buNone/>
            </a:pPr>
            <a:r>
              <a:rPr lang="en-US" sz="1800" dirty="0">
                <a:latin typeface="+mj-lt"/>
              </a:rPr>
              <a:t>“The current US federal minimum wage is $7.25 per hour. States can choose whether to have a higher minimum—and many do. A federal minimum wage of $15 per hour would lower employment for low-wage workers in many states.”</a:t>
            </a:r>
          </a:p>
        </p:txBody>
      </p:sp>
      <p:pic>
        <p:nvPicPr>
          <p:cNvPr id="6" name="Picture 3" descr="A pie chart titled “What do economists say?” plots three values. They are 16% disagree, 50% agree,  and 34% uncertain.">
            <a:extLst>
              <a:ext uri="{FF2B5EF4-FFF2-40B4-BE49-F238E27FC236}">
                <a16:creationId xmlns:a16="http://schemas.microsoft.com/office/drawing/2014/main" id="{786E8FEA-30A9-4E2F-AE51-86179B567C37}"/>
              </a:ext>
            </a:extLst>
          </p:cNvPr>
          <p:cNvPicPr>
            <a:picLocks noGrp="1" noChangeAspect="1"/>
          </p:cNvPicPr>
          <p:nvPr>
            <p:ph idx="10"/>
          </p:nvPr>
        </p:nvPicPr>
        <p:blipFill>
          <a:blip r:embed="rId3"/>
          <a:stretch>
            <a:fillRect/>
          </a:stretch>
        </p:blipFill>
        <p:spPr>
          <a:xfrm>
            <a:off x="3196038" y="2843718"/>
            <a:ext cx="5799925" cy="2860358"/>
          </a:xfrm>
        </p:spPr>
      </p:pic>
      <p:sp>
        <p:nvSpPr>
          <p:cNvPr id="5" name="Content Placeholder 4">
            <a:extLst>
              <a:ext uri="{FF2B5EF4-FFF2-40B4-BE49-F238E27FC236}">
                <a16:creationId xmlns:a16="http://schemas.microsoft.com/office/drawing/2014/main" id="{E2B1CE65-0DF8-4CAE-AD90-F3DDCC7E0CA3}"/>
              </a:ext>
            </a:extLst>
          </p:cNvPr>
          <p:cNvSpPr>
            <a:spLocks noGrp="1"/>
          </p:cNvSpPr>
          <p:nvPr>
            <p:ph idx="11"/>
          </p:nvPr>
        </p:nvSpPr>
        <p:spPr>
          <a:xfrm>
            <a:off x="3718560" y="5795888"/>
            <a:ext cx="4754880" cy="273637"/>
          </a:xfrm>
        </p:spPr>
        <p:txBody>
          <a:bodyPr/>
          <a:lstStyle/>
          <a:p>
            <a:pPr marL="0" indent="0">
              <a:buNone/>
            </a:pPr>
            <a:r>
              <a:rPr lang="en-US" sz="1200" dirty="0">
                <a:latin typeface="+mj-lt"/>
              </a:rPr>
              <a:t>Source: IGM Economic Experts Panel, February 2, 2021.</a:t>
            </a:r>
          </a:p>
        </p:txBody>
      </p:sp>
    </p:spTree>
    <p:extLst>
      <p:ext uri="{BB962C8B-B14F-4D97-AF65-F5344CB8AC3E}">
        <p14:creationId xmlns:p14="http://schemas.microsoft.com/office/powerpoint/2010/main" val="1923371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FEDD2-EA19-40CD-8BD8-7DC087BFD232}"/>
              </a:ext>
            </a:extLst>
          </p:cNvPr>
          <p:cNvSpPr>
            <a:spLocks noGrp="1"/>
          </p:cNvSpPr>
          <p:nvPr>
            <p:ph type="title"/>
          </p:nvPr>
        </p:nvSpPr>
        <p:spPr/>
        <p:txBody>
          <a:bodyPr/>
          <a:lstStyle/>
          <a:p>
            <a:r>
              <a:rPr lang="en-US" dirty="0">
                <a:latin typeface="+mj-lt"/>
              </a:rPr>
              <a:t>Chapter Objectives (1 of 2)</a:t>
            </a:r>
            <a:endParaRPr lang="en-US" noProof="0" dirty="0">
              <a:latin typeface="+mj-lt"/>
            </a:endParaRPr>
          </a:p>
        </p:txBody>
      </p:sp>
      <p:sp>
        <p:nvSpPr>
          <p:cNvPr id="3" name="Content Placeholder 2">
            <a:extLst>
              <a:ext uri="{FF2B5EF4-FFF2-40B4-BE49-F238E27FC236}">
                <a16:creationId xmlns:a16="http://schemas.microsoft.com/office/drawing/2014/main" id="{20A6EAA7-9D27-4A8C-A65A-A5BE88C7427E}"/>
              </a:ext>
            </a:extLst>
          </p:cNvPr>
          <p:cNvSpPr>
            <a:spLocks noGrp="1"/>
          </p:cNvSpPr>
          <p:nvPr>
            <p:ph idx="1"/>
          </p:nvPr>
        </p:nvSpPr>
        <p:spPr/>
        <p:txBody>
          <a:bodyPr/>
          <a:lstStyle/>
          <a:p>
            <a:pPr>
              <a:spcBef>
                <a:spcPts val="800"/>
              </a:spcBef>
              <a:buNone/>
            </a:pPr>
            <a:r>
              <a:rPr lang="en-US" dirty="0">
                <a:latin typeface="+mj-lt"/>
              </a:rPr>
              <a:t>By the end of this chapter, you should be able to:</a:t>
            </a:r>
          </a:p>
          <a:p>
            <a:pPr>
              <a:spcBef>
                <a:spcPts val="800"/>
              </a:spcBef>
            </a:pPr>
            <a:r>
              <a:rPr lang="en-US" dirty="0">
                <a:latin typeface="+mj-lt"/>
              </a:rPr>
              <a:t>Determine the impact of price controls on economic welfare using the supply and demand model.</a:t>
            </a:r>
          </a:p>
          <a:p>
            <a:pPr>
              <a:spcBef>
                <a:spcPts val="800"/>
              </a:spcBef>
            </a:pPr>
            <a:r>
              <a:rPr lang="en-US" dirty="0">
                <a:latin typeface="+mj-lt"/>
              </a:rPr>
              <a:t>Determine if a price control is a price ceiling or a price floor using the supply and demand model.</a:t>
            </a:r>
          </a:p>
          <a:p>
            <a:pPr>
              <a:spcBef>
                <a:spcPts val="800"/>
              </a:spcBef>
            </a:pPr>
            <a:r>
              <a:rPr lang="en-US" dirty="0">
                <a:latin typeface="+mj-lt"/>
              </a:rPr>
              <a:t>Determine if a price control is binding using the supply and demand model.</a:t>
            </a:r>
          </a:p>
          <a:p>
            <a:pPr>
              <a:spcBef>
                <a:spcPts val="800"/>
              </a:spcBef>
            </a:pPr>
            <a:r>
              <a:rPr lang="en-US" dirty="0">
                <a:latin typeface="+mj-lt"/>
              </a:rPr>
              <a:t>Determine the amount of shortage or surplus generated by a price control using the supply and demand model.</a:t>
            </a:r>
          </a:p>
        </p:txBody>
      </p:sp>
    </p:spTree>
    <p:extLst>
      <p:ext uri="{BB962C8B-B14F-4D97-AF65-F5344CB8AC3E}">
        <p14:creationId xmlns:p14="http://schemas.microsoft.com/office/powerpoint/2010/main" val="2035749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596BA-D33F-48EB-9BD1-911B065E3AA6}"/>
              </a:ext>
            </a:extLst>
          </p:cNvPr>
          <p:cNvSpPr>
            <a:spLocks noGrp="1"/>
          </p:cNvSpPr>
          <p:nvPr>
            <p:ph type="title"/>
          </p:nvPr>
        </p:nvSpPr>
        <p:spPr/>
        <p:txBody>
          <a:bodyPr/>
          <a:lstStyle/>
          <a:p>
            <a:r>
              <a:rPr lang="en-US" dirty="0">
                <a:latin typeface="+mj-lt"/>
              </a:rPr>
              <a:t>Figure 5 How the Minimum Wage Affects a Competitive Labor Market</a:t>
            </a:r>
          </a:p>
        </p:txBody>
      </p:sp>
      <p:sp>
        <p:nvSpPr>
          <p:cNvPr id="3" name="Content Placeholder 2">
            <a:extLst>
              <a:ext uri="{FF2B5EF4-FFF2-40B4-BE49-F238E27FC236}">
                <a16:creationId xmlns:a16="http://schemas.microsoft.com/office/drawing/2014/main" id="{BB612CCB-F58C-4D8C-B358-B2C4550F5A6C}"/>
              </a:ext>
            </a:extLst>
          </p:cNvPr>
          <p:cNvSpPr>
            <a:spLocks noGrp="1"/>
          </p:cNvSpPr>
          <p:nvPr>
            <p:ph idx="1"/>
          </p:nvPr>
        </p:nvSpPr>
        <p:spPr>
          <a:xfrm>
            <a:off x="476842" y="1825624"/>
            <a:ext cx="11241915" cy="1217447"/>
          </a:xfrm>
        </p:spPr>
        <p:txBody>
          <a:bodyPr/>
          <a:lstStyle/>
          <a:p>
            <a:pPr marL="0" indent="0">
              <a:buNone/>
            </a:pPr>
            <a:r>
              <a:rPr lang="en-US" sz="1800" dirty="0">
                <a:latin typeface="+mj-lt"/>
              </a:rPr>
              <a:t>Panel (a) shows a labor market in which the wage adjusts to balance labor supply and labor demand. Panel (b) shows the impact of a binding minimum wage. Because the minimum wage is a price floor, it causes a surplus: The quantity of labor supplied exceeds the quantity demanded. The result is unemployment.</a:t>
            </a:r>
          </a:p>
        </p:txBody>
      </p:sp>
      <p:pic>
        <p:nvPicPr>
          <p:cNvPr id="5" name="Picture 3" descr="Two graphs compare a labor market that is (a) free with one that has (b) a binding minimum wage, plotting the relationship between quantity of labor on the horizontal axis and wage on the vertical axis. In both graphs, an upward sloping labor supply curve intersects a downward sloping labor demand curve. In graph (a), titled A Free Labor Market, from the intersection of the curves, a perpendicular is dropped to the horizontal axis at a point labeled &quot;Equilibrium employment,&quot; and to the vertical axis at a point labeled &quot;Equilibrium wage.&quot; Graph (b), titled A Labor Market with a Binding Minimum Wage, is the same as that in panel A. In addition, from a point on the vertical axis, labeled &quot;Minimum wage,&quot; a line runs parallel to the horizontal axis and above the intersection of the two curves. The distance between the line’s intersections with the two curves is labeled &quot;Labor surplus (unemployment).&quot; From the line’s intersection with the labor supply curve a perpendicular is dropped to the horizontal axis at a point labeled &quot;Quantity supplied.&quot; And a similar perpendicular from the line’s intersection with the labor demand line is dropped at a point labeled &quot;Quantity demanded.&quot;">
            <a:extLst>
              <a:ext uri="{FF2B5EF4-FFF2-40B4-BE49-F238E27FC236}">
                <a16:creationId xmlns:a16="http://schemas.microsoft.com/office/drawing/2014/main" id="{2C1B545A-5EC3-48EA-85CE-341137FE3547}"/>
              </a:ext>
            </a:extLst>
          </p:cNvPr>
          <p:cNvPicPr>
            <a:picLocks noGrp="1" noChangeAspect="1"/>
          </p:cNvPicPr>
          <p:nvPr>
            <p:ph idx="10"/>
          </p:nvPr>
        </p:nvPicPr>
        <p:blipFill>
          <a:blip r:embed="rId2"/>
          <a:stretch>
            <a:fillRect/>
          </a:stretch>
        </p:blipFill>
        <p:spPr>
          <a:xfrm>
            <a:off x="2578677" y="3112285"/>
            <a:ext cx="7034647" cy="2926080"/>
          </a:xfrm>
        </p:spPr>
      </p:pic>
    </p:spTree>
    <p:extLst>
      <p:ext uri="{BB962C8B-B14F-4D97-AF65-F5344CB8AC3E}">
        <p14:creationId xmlns:p14="http://schemas.microsoft.com/office/powerpoint/2010/main" val="3567905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B2F3-BC14-4755-B1FB-69A21BBBF336}"/>
              </a:ext>
            </a:extLst>
          </p:cNvPr>
          <p:cNvSpPr>
            <a:spLocks noGrp="1"/>
          </p:cNvSpPr>
          <p:nvPr>
            <p:ph type="title"/>
          </p:nvPr>
        </p:nvSpPr>
        <p:spPr/>
        <p:txBody>
          <a:bodyPr/>
          <a:lstStyle/>
          <a:p>
            <a:r>
              <a:rPr lang="en-US" dirty="0">
                <a:latin typeface="+mj-lt"/>
              </a:rPr>
              <a:t>Active Learning 2: Price Floors for Muffins</a:t>
            </a:r>
          </a:p>
        </p:txBody>
      </p:sp>
      <p:sp>
        <p:nvSpPr>
          <p:cNvPr id="3" name="Content Placeholder 2">
            <a:extLst>
              <a:ext uri="{FF2B5EF4-FFF2-40B4-BE49-F238E27FC236}">
                <a16:creationId xmlns:a16="http://schemas.microsoft.com/office/drawing/2014/main" id="{D2A2862F-24B6-4255-AEFD-412F2EA21047}"/>
              </a:ext>
            </a:extLst>
          </p:cNvPr>
          <p:cNvSpPr>
            <a:spLocks noGrp="1"/>
          </p:cNvSpPr>
          <p:nvPr>
            <p:ph idx="1"/>
          </p:nvPr>
        </p:nvSpPr>
        <p:spPr>
          <a:xfrm>
            <a:off x="476842" y="1825625"/>
            <a:ext cx="6106838" cy="3885858"/>
          </a:xfrm>
        </p:spPr>
        <p:txBody>
          <a:bodyPr/>
          <a:lstStyle/>
          <a:p>
            <a:pPr marL="0" indent="0">
              <a:buClrTx/>
              <a:buNone/>
            </a:pPr>
            <a:r>
              <a:rPr lang="en-US" dirty="0">
                <a:latin typeface="+mj-lt"/>
              </a:rPr>
              <a:t>The Muffin Buyers’ Association lobbies the government to impose a price floor. Which of the following is binding and what’s the effect on the market? </a:t>
            </a:r>
          </a:p>
          <a:p>
            <a:pPr marL="514350" indent="-514350">
              <a:buClrTx/>
              <a:buAutoNum type="alphaUcPeriod"/>
            </a:pPr>
            <a:r>
              <a:rPr lang="en-US" dirty="0">
                <a:latin typeface="+mj-lt"/>
              </a:rPr>
              <a:t>The price floor is set at $1</a:t>
            </a:r>
          </a:p>
          <a:p>
            <a:pPr marL="514350" indent="-514350">
              <a:buClrTx/>
              <a:buAutoNum type="alphaUcPeriod"/>
            </a:pPr>
            <a:r>
              <a:rPr lang="en-US" dirty="0">
                <a:latin typeface="+mj-lt"/>
              </a:rPr>
              <a:t>The price ceiling is set at $4</a:t>
            </a:r>
          </a:p>
        </p:txBody>
      </p:sp>
      <p:pic>
        <p:nvPicPr>
          <p:cNvPr id="5" name="Picture 3">
            <a:extLst>
              <a:ext uri="{FF2B5EF4-FFF2-40B4-BE49-F238E27FC236}">
                <a16:creationId xmlns:a16="http://schemas.microsoft.com/office/drawing/2014/main" id="{A93792FE-CB69-425B-9FE5-059FDC2346F6}"/>
              </a:ext>
              <a:ext uri="{C183D7F6-B498-43B3-948B-1728B52AA6E4}">
                <adec:decorative xmlns:adec="http://schemas.microsoft.com/office/drawing/2017/decorative" val="1"/>
              </a:ext>
            </a:extLst>
          </p:cNvPr>
          <p:cNvPicPr>
            <a:picLocks noGrp="1" noChangeAspect="1"/>
          </p:cNvPicPr>
          <p:nvPr>
            <p:ph idx="10"/>
          </p:nvPr>
        </p:nvPicPr>
        <p:blipFill>
          <a:blip r:embed="rId3"/>
          <a:stretch>
            <a:fillRect/>
          </a:stretch>
        </p:blipFill>
        <p:spPr>
          <a:xfrm>
            <a:off x="6970682" y="1662856"/>
            <a:ext cx="4788234" cy="4297680"/>
          </a:xfrm>
        </p:spPr>
      </p:pic>
    </p:spTree>
    <p:extLst>
      <p:ext uri="{BB962C8B-B14F-4D97-AF65-F5344CB8AC3E}">
        <p14:creationId xmlns:p14="http://schemas.microsoft.com/office/powerpoint/2010/main" val="30921015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B2F3-BC14-4755-B1FB-69A21BBBF336}"/>
              </a:ext>
            </a:extLst>
          </p:cNvPr>
          <p:cNvSpPr>
            <a:spLocks noGrp="1"/>
          </p:cNvSpPr>
          <p:nvPr>
            <p:ph type="title"/>
          </p:nvPr>
        </p:nvSpPr>
        <p:spPr/>
        <p:txBody>
          <a:bodyPr/>
          <a:lstStyle/>
          <a:p>
            <a:r>
              <a:rPr lang="en-US" dirty="0">
                <a:latin typeface="+mj-lt"/>
              </a:rPr>
              <a:t>Active Learning 2: Answers</a:t>
            </a:r>
          </a:p>
        </p:txBody>
      </p:sp>
      <p:sp>
        <p:nvSpPr>
          <p:cNvPr id="3" name="Content Placeholder 2">
            <a:extLst>
              <a:ext uri="{FF2B5EF4-FFF2-40B4-BE49-F238E27FC236}">
                <a16:creationId xmlns:a16="http://schemas.microsoft.com/office/drawing/2014/main" id="{D2A2862F-24B6-4255-AEFD-412F2EA21047}"/>
              </a:ext>
            </a:extLst>
          </p:cNvPr>
          <p:cNvSpPr>
            <a:spLocks noGrp="1"/>
          </p:cNvSpPr>
          <p:nvPr>
            <p:ph idx="1"/>
          </p:nvPr>
        </p:nvSpPr>
        <p:spPr>
          <a:xfrm>
            <a:off x="476842" y="1825625"/>
            <a:ext cx="6106838" cy="3885858"/>
          </a:xfrm>
        </p:spPr>
        <p:txBody>
          <a:bodyPr/>
          <a:lstStyle/>
          <a:p>
            <a:pPr lvl="0">
              <a:buClrTx/>
              <a:defRPr/>
            </a:pPr>
            <a:r>
              <a:rPr lang="en-US" dirty="0">
                <a:solidFill>
                  <a:srgbClr val="282F7C"/>
                </a:solidFill>
                <a:latin typeface="+mj-lt"/>
              </a:rPr>
              <a:t>The price floor is set at $1</a:t>
            </a:r>
          </a:p>
          <a:p>
            <a:pPr lvl="1">
              <a:buClrTx/>
              <a:defRPr/>
            </a:pPr>
            <a:r>
              <a:rPr lang="en-US" dirty="0">
                <a:solidFill>
                  <a:srgbClr val="282F7C"/>
                </a:solidFill>
                <a:latin typeface="+mj-lt"/>
              </a:rPr>
              <a:t>Not binding</a:t>
            </a:r>
          </a:p>
          <a:p>
            <a:pPr lvl="1">
              <a:buClrTx/>
              <a:defRPr/>
            </a:pPr>
            <a:r>
              <a:rPr lang="en-US" i="1" dirty="0">
                <a:solidFill>
                  <a:srgbClr val="282F7C"/>
                </a:solidFill>
                <a:latin typeface="+mj-lt"/>
              </a:rPr>
              <a:t>P</a:t>
            </a:r>
            <a:r>
              <a:rPr lang="en-US" dirty="0">
                <a:solidFill>
                  <a:srgbClr val="282F7C"/>
                </a:solidFill>
                <a:latin typeface="+mj-lt"/>
              </a:rPr>
              <a:t> = $3, </a:t>
            </a:r>
            <a:r>
              <a:rPr lang="en-US" i="1" dirty="0">
                <a:solidFill>
                  <a:srgbClr val="282F7C"/>
                </a:solidFill>
                <a:latin typeface="+mj-lt"/>
              </a:rPr>
              <a:t>Q</a:t>
            </a:r>
            <a:r>
              <a:rPr lang="en-US" dirty="0">
                <a:solidFill>
                  <a:srgbClr val="282F7C"/>
                </a:solidFill>
                <a:latin typeface="+mj-lt"/>
              </a:rPr>
              <a:t> = 15</a:t>
            </a:r>
          </a:p>
          <a:p>
            <a:pPr lvl="0">
              <a:buClrTx/>
              <a:defRPr/>
            </a:pPr>
            <a:r>
              <a:rPr lang="en-US" dirty="0">
                <a:solidFill>
                  <a:srgbClr val="4E519E"/>
                </a:solidFill>
                <a:latin typeface="+mj-lt"/>
              </a:rPr>
              <a:t>The price floor is set at $4</a:t>
            </a:r>
          </a:p>
          <a:p>
            <a:pPr lvl="1">
              <a:buClrTx/>
              <a:defRPr/>
            </a:pPr>
            <a:r>
              <a:rPr lang="en-US" dirty="0">
                <a:solidFill>
                  <a:srgbClr val="282F7C"/>
                </a:solidFill>
                <a:latin typeface="+mj-lt"/>
              </a:rPr>
              <a:t>Binding</a:t>
            </a:r>
          </a:p>
          <a:p>
            <a:pPr lvl="1">
              <a:buClrTx/>
              <a:defRPr/>
            </a:pPr>
            <a:r>
              <a:rPr lang="en-US" i="1" dirty="0">
                <a:solidFill>
                  <a:srgbClr val="282F7C"/>
                </a:solidFill>
                <a:latin typeface="+mj-lt"/>
              </a:rPr>
              <a:t>P</a:t>
            </a:r>
            <a:r>
              <a:rPr lang="en-US" dirty="0">
                <a:solidFill>
                  <a:srgbClr val="282F7C"/>
                </a:solidFill>
                <a:latin typeface="+mj-lt"/>
              </a:rPr>
              <a:t> = $4, </a:t>
            </a:r>
            <a:r>
              <a:rPr lang="en-US" i="1" dirty="0" err="1">
                <a:solidFill>
                  <a:srgbClr val="282F7C"/>
                </a:solidFill>
                <a:latin typeface="+mj-lt"/>
              </a:rPr>
              <a:t>Q</a:t>
            </a:r>
            <a:r>
              <a:rPr lang="en-US" i="1" baseline="-25000" dirty="0" err="1">
                <a:solidFill>
                  <a:srgbClr val="282F7C"/>
                </a:solidFill>
                <a:latin typeface="+mj-lt"/>
              </a:rPr>
              <a:t>d</a:t>
            </a:r>
            <a:r>
              <a:rPr lang="en-US" dirty="0">
                <a:solidFill>
                  <a:srgbClr val="282F7C"/>
                </a:solidFill>
                <a:latin typeface="+mj-lt"/>
              </a:rPr>
              <a:t> = 12, </a:t>
            </a:r>
            <a:r>
              <a:rPr lang="en-US" i="1" dirty="0">
                <a:solidFill>
                  <a:srgbClr val="282F7C"/>
                </a:solidFill>
                <a:latin typeface="+mj-lt"/>
              </a:rPr>
              <a:t>Q</a:t>
            </a:r>
            <a:r>
              <a:rPr lang="en-US" i="1" baseline="-25000" dirty="0">
                <a:solidFill>
                  <a:srgbClr val="282F7C"/>
                </a:solidFill>
                <a:latin typeface="+mj-lt"/>
              </a:rPr>
              <a:t>s</a:t>
            </a:r>
            <a:r>
              <a:rPr lang="en-US" dirty="0">
                <a:solidFill>
                  <a:srgbClr val="282F7C"/>
                </a:solidFill>
                <a:latin typeface="+mj-lt"/>
              </a:rPr>
              <a:t> = 20</a:t>
            </a:r>
          </a:p>
          <a:p>
            <a:pPr lvl="1">
              <a:buClrTx/>
              <a:defRPr/>
            </a:pPr>
            <a:r>
              <a:rPr lang="en-US" dirty="0">
                <a:solidFill>
                  <a:srgbClr val="282F7C"/>
                </a:solidFill>
                <a:latin typeface="+mj-lt"/>
              </a:rPr>
              <a:t>Surplus = 8 muffins</a:t>
            </a:r>
          </a:p>
        </p:txBody>
      </p:sp>
      <p:pic>
        <p:nvPicPr>
          <p:cNvPr id="5" name="Picture 3">
            <a:extLst>
              <a:ext uri="{FF2B5EF4-FFF2-40B4-BE49-F238E27FC236}">
                <a16:creationId xmlns:a16="http://schemas.microsoft.com/office/drawing/2014/main" id="{A93792FE-CB69-425B-9FE5-059FDC2346F6}"/>
              </a:ext>
              <a:ext uri="{C183D7F6-B498-43B3-948B-1728B52AA6E4}">
                <adec:decorative xmlns:adec="http://schemas.microsoft.com/office/drawing/2017/decorative" val="1"/>
              </a:ext>
            </a:extLst>
          </p:cNvPr>
          <p:cNvPicPr>
            <a:picLocks noGrp="1" noChangeAspect="1"/>
          </p:cNvPicPr>
          <p:nvPr>
            <p:ph idx="10"/>
          </p:nvPr>
        </p:nvPicPr>
        <p:blipFill>
          <a:blip r:embed="rId3"/>
          <a:stretch>
            <a:fillRect/>
          </a:stretch>
        </p:blipFill>
        <p:spPr>
          <a:xfrm>
            <a:off x="6837679" y="1729356"/>
            <a:ext cx="4788234" cy="4297680"/>
          </a:xfrm>
        </p:spPr>
      </p:pic>
    </p:spTree>
    <p:extLst>
      <p:ext uri="{BB962C8B-B14F-4D97-AF65-F5344CB8AC3E}">
        <p14:creationId xmlns:p14="http://schemas.microsoft.com/office/powerpoint/2010/main" val="934914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0B805-EB20-4F2E-8D1B-4B4FE4693281}"/>
              </a:ext>
            </a:extLst>
          </p:cNvPr>
          <p:cNvSpPr>
            <a:spLocks noGrp="1"/>
          </p:cNvSpPr>
          <p:nvPr>
            <p:ph type="title"/>
          </p:nvPr>
        </p:nvSpPr>
        <p:spPr/>
        <p:txBody>
          <a:bodyPr/>
          <a:lstStyle/>
          <a:p>
            <a:r>
              <a:rPr lang="en-US" dirty="0">
                <a:latin typeface="+mj-lt"/>
              </a:rPr>
              <a:t>Evaluating Price Controls (1 of 2)</a:t>
            </a:r>
          </a:p>
        </p:txBody>
      </p:sp>
      <p:sp>
        <p:nvSpPr>
          <p:cNvPr id="3" name="Content Placeholder 2">
            <a:extLst>
              <a:ext uri="{FF2B5EF4-FFF2-40B4-BE49-F238E27FC236}">
                <a16:creationId xmlns:a16="http://schemas.microsoft.com/office/drawing/2014/main" id="{D16E5995-1656-48C2-B57C-0A5BD4BCDF12}"/>
              </a:ext>
            </a:extLst>
          </p:cNvPr>
          <p:cNvSpPr>
            <a:spLocks noGrp="1"/>
          </p:cNvSpPr>
          <p:nvPr>
            <p:ph idx="1"/>
          </p:nvPr>
        </p:nvSpPr>
        <p:spPr/>
        <p:txBody>
          <a:bodyPr/>
          <a:lstStyle/>
          <a:p>
            <a:r>
              <a:rPr lang="en-US" altLang="en-US" dirty="0">
                <a:latin typeface="+mj-lt"/>
              </a:rPr>
              <a:t>Markets are usually a good way to organize economic activity</a:t>
            </a:r>
          </a:p>
          <a:p>
            <a:pPr lvl="1"/>
            <a:r>
              <a:rPr lang="en-US" altLang="en-US" dirty="0">
                <a:latin typeface="+mj-lt"/>
              </a:rPr>
              <a:t>Prices balance supply and demand</a:t>
            </a:r>
          </a:p>
          <a:p>
            <a:pPr lvl="1"/>
            <a:r>
              <a:rPr lang="en-US" dirty="0">
                <a:latin typeface="+mj-lt"/>
              </a:rPr>
              <a:t>Price-setting obscures signals that guide the allocation of society’s resources</a:t>
            </a:r>
          </a:p>
          <a:p>
            <a:r>
              <a:rPr lang="en-US" dirty="0">
                <a:latin typeface="+mj-lt"/>
              </a:rPr>
              <a:t>Governments can sometimes improve market outcomes</a:t>
            </a:r>
          </a:p>
          <a:p>
            <a:pPr lvl="1"/>
            <a:r>
              <a:rPr lang="en-US" dirty="0">
                <a:latin typeface="+mj-lt"/>
              </a:rPr>
              <a:t>Motivated to control prices </a:t>
            </a:r>
          </a:p>
          <a:p>
            <a:pPr lvl="1"/>
            <a:r>
              <a:rPr lang="en-US" dirty="0">
                <a:latin typeface="+mj-lt"/>
              </a:rPr>
              <a:t>View the market’s outcome as unfair</a:t>
            </a:r>
          </a:p>
        </p:txBody>
      </p:sp>
    </p:spTree>
    <p:extLst>
      <p:ext uri="{BB962C8B-B14F-4D97-AF65-F5344CB8AC3E}">
        <p14:creationId xmlns:p14="http://schemas.microsoft.com/office/powerpoint/2010/main" val="22496933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0B805-EB20-4F2E-8D1B-4B4FE4693281}"/>
              </a:ext>
            </a:extLst>
          </p:cNvPr>
          <p:cNvSpPr>
            <a:spLocks noGrp="1"/>
          </p:cNvSpPr>
          <p:nvPr>
            <p:ph type="title"/>
          </p:nvPr>
        </p:nvSpPr>
        <p:spPr/>
        <p:txBody>
          <a:bodyPr/>
          <a:lstStyle/>
          <a:p>
            <a:r>
              <a:rPr lang="en-US" dirty="0">
                <a:latin typeface="+mj-lt"/>
              </a:rPr>
              <a:t>Evaluating Price Controls (2 of 2)</a:t>
            </a:r>
          </a:p>
        </p:txBody>
      </p:sp>
      <p:sp>
        <p:nvSpPr>
          <p:cNvPr id="3" name="Content Placeholder 2">
            <a:extLst>
              <a:ext uri="{FF2B5EF4-FFF2-40B4-BE49-F238E27FC236}">
                <a16:creationId xmlns:a16="http://schemas.microsoft.com/office/drawing/2014/main" id="{D16E5995-1656-48C2-B57C-0A5BD4BCDF12}"/>
              </a:ext>
            </a:extLst>
          </p:cNvPr>
          <p:cNvSpPr>
            <a:spLocks noGrp="1"/>
          </p:cNvSpPr>
          <p:nvPr>
            <p:ph idx="1"/>
          </p:nvPr>
        </p:nvSpPr>
        <p:spPr/>
        <p:txBody>
          <a:bodyPr/>
          <a:lstStyle/>
          <a:p>
            <a:pPr>
              <a:spcBef>
                <a:spcPts val="600"/>
              </a:spcBef>
              <a:spcAft>
                <a:spcPts val="1200"/>
              </a:spcAft>
            </a:pPr>
            <a:r>
              <a:rPr lang="en-US" dirty="0">
                <a:latin typeface="+mj-lt"/>
              </a:rPr>
              <a:t>Price controls can hurt some people they are intended to help</a:t>
            </a:r>
          </a:p>
          <a:p>
            <a:pPr>
              <a:spcBef>
                <a:spcPts val="600"/>
              </a:spcBef>
              <a:spcAft>
                <a:spcPts val="1200"/>
              </a:spcAft>
            </a:pPr>
            <a:r>
              <a:rPr lang="en-US" dirty="0">
                <a:latin typeface="+mj-lt"/>
              </a:rPr>
              <a:t>Alternative policies are often better</a:t>
            </a:r>
          </a:p>
          <a:p>
            <a:pPr lvl="1">
              <a:spcBef>
                <a:spcPts val="600"/>
              </a:spcBef>
              <a:spcAft>
                <a:spcPts val="1200"/>
              </a:spcAft>
            </a:pPr>
            <a:r>
              <a:rPr lang="en-US" altLang="en-US" dirty="0">
                <a:latin typeface="+mj-lt"/>
              </a:rPr>
              <a:t>Rent subsidy</a:t>
            </a:r>
          </a:p>
          <a:p>
            <a:pPr lvl="1">
              <a:spcBef>
                <a:spcPts val="600"/>
              </a:spcBef>
              <a:spcAft>
                <a:spcPts val="1200"/>
              </a:spcAft>
            </a:pPr>
            <a:r>
              <a:rPr lang="en-US" altLang="en-US" dirty="0">
                <a:latin typeface="+mj-lt"/>
              </a:rPr>
              <a:t>Wage subsidy (earned income tax credit)</a:t>
            </a:r>
          </a:p>
        </p:txBody>
      </p:sp>
    </p:spTree>
    <p:extLst>
      <p:ext uri="{BB962C8B-B14F-4D97-AF65-F5344CB8AC3E}">
        <p14:creationId xmlns:p14="http://schemas.microsoft.com/office/powerpoint/2010/main" val="27975209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B0309-416E-4A0D-B968-C337F4E95D66}"/>
              </a:ext>
            </a:extLst>
          </p:cNvPr>
          <p:cNvSpPr>
            <a:spLocks noGrp="1"/>
          </p:cNvSpPr>
          <p:nvPr>
            <p:ph type="ctrTitle"/>
          </p:nvPr>
        </p:nvSpPr>
        <p:spPr/>
        <p:txBody>
          <a:bodyPr/>
          <a:lstStyle/>
          <a:p>
            <a:r>
              <a:rPr lang="en-US" dirty="0">
                <a:latin typeface="+mj-lt"/>
              </a:rPr>
              <a:t>6-2</a:t>
            </a:r>
          </a:p>
        </p:txBody>
      </p:sp>
      <p:sp>
        <p:nvSpPr>
          <p:cNvPr id="3" name="Subtitle 2">
            <a:extLst>
              <a:ext uri="{FF2B5EF4-FFF2-40B4-BE49-F238E27FC236}">
                <a16:creationId xmlns:a16="http://schemas.microsoft.com/office/drawing/2014/main" id="{27CDC199-EB8D-4293-BBA5-00EF1FF7B23A}"/>
              </a:ext>
            </a:extLst>
          </p:cNvPr>
          <p:cNvSpPr>
            <a:spLocks noGrp="1"/>
          </p:cNvSpPr>
          <p:nvPr>
            <p:ph type="subTitle" idx="1"/>
          </p:nvPr>
        </p:nvSpPr>
        <p:spPr/>
        <p:txBody>
          <a:bodyPr/>
          <a:lstStyle/>
          <a:p>
            <a:r>
              <a:rPr lang="en-US" dirty="0">
                <a:latin typeface="+mj-lt"/>
              </a:rPr>
              <a:t>The Surprising Study of Tax Incidence</a:t>
            </a:r>
          </a:p>
        </p:txBody>
      </p:sp>
    </p:spTree>
    <p:extLst>
      <p:ext uri="{BB962C8B-B14F-4D97-AF65-F5344CB8AC3E}">
        <p14:creationId xmlns:p14="http://schemas.microsoft.com/office/powerpoint/2010/main" val="8159460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41785-3BD6-4A4F-8120-6497B63189E4}"/>
              </a:ext>
            </a:extLst>
          </p:cNvPr>
          <p:cNvSpPr>
            <a:spLocks noGrp="1"/>
          </p:cNvSpPr>
          <p:nvPr>
            <p:ph type="title"/>
          </p:nvPr>
        </p:nvSpPr>
        <p:spPr/>
        <p:txBody>
          <a:bodyPr/>
          <a:lstStyle/>
          <a:p>
            <a:r>
              <a:rPr lang="en-US" dirty="0">
                <a:latin typeface="+mj-lt"/>
              </a:rPr>
              <a:t>Taxes</a:t>
            </a:r>
          </a:p>
        </p:txBody>
      </p:sp>
      <p:sp>
        <p:nvSpPr>
          <p:cNvPr id="3" name="Content Placeholder 2">
            <a:extLst>
              <a:ext uri="{FF2B5EF4-FFF2-40B4-BE49-F238E27FC236}">
                <a16:creationId xmlns:a16="http://schemas.microsoft.com/office/drawing/2014/main" id="{F1FA5CDD-706B-4179-AFC8-9629547BB019}"/>
              </a:ext>
            </a:extLst>
          </p:cNvPr>
          <p:cNvSpPr>
            <a:spLocks noGrp="1"/>
          </p:cNvSpPr>
          <p:nvPr>
            <p:ph idx="1"/>
          </p:nvPr>
        </p:nvSpPr>
        <p:spPr/>
        <p:txBody>
          <a:bodyPr/>
          <a:lstStyle/>
          <a:p>
            <a:pPr>
              <a:spcBef>
                <a:spcPts val="1200"/>
              </a:spcBef>
              <a:spcAft>
                <a:spcPts val="1200"/>
              </a:spcAft>
            </a:pPr>
            <a:r>
              <a:rPr lang="en-US" altLang="en-US" dirty="0">
                <a:latin typeface="+mj-lt"/>
              </a:rPr>
              <a:t>Governments use taxes to raise revenue for public projects </a:t>
            </a:r>
          </a:p>
          <a:p>
            <a:pPr>
              <a:spcBef>
                <a:spcPts val="1200"/>
              </a:spcBef>
              <a:spcAft>
                <a:spcPts val="1200"/>
              </a:spcAft>
            </a:pPr>
            <a:r>
              <a:rPr lang="en-US" altLang="en-US" b="1" dirty="0">
                <a:solidFill>
                  <a:srgbClr val="C00000"/>
                </a:solidFill>
                <a:latin typeface="+mj-lt"/>
              </a:rPr>
              <a:t>Tax incidence*</a:t>
            </a:r>
          </a:p>
          <a:p>
            <a:pPr lvl="1">
              <a:spcBef>
                <a:spcPts val="1200"/>
              </a:spcBef>
              <a:spcAft>
                <a:spcPts val="5400"/>
              </a:spcAft>
            </a:pPr>
            <a:r>
              <a:rPr lang="en-US" altLang="en-US" dirty="0">
                <a:latin typeface="+mj-lt"/>
              </a:rPr>
              <a:t>Manner in which the burden of a tax is shared among participants in a market</a:t>
            </a:r>
            <a:endParaRPr lang="en-US" altLang="en-US" sz="1400" dirty="0">
              <a:latin typeface="+mj-lt"/>
            </a:endParaRPr>
          </a:p>
          <a:p>
            <a:pPr marL="0" indent="0">
              <a:spcBef>
                <a:spcPts val="7800"/>
              </a:spcBef>
              <a:spcAft>
                <a:spcPts val="1200"/>
              </a:spcAft>
              <a:buNone/>
            </a:pPr>
            <a:r>
              <a:rPr lang="en-US" altLang="en-US" sz="1400" dirty="0">
                <a:latin typeface="+mj-lt"/>
              </a:rPr>
              <a:t>*Words accompanied by an asterisk are key terms from the chapter.</a:t>
            </a:r>
          </a:p>
        </p:txBody>
      </p:sp>
    </p:spTree>
    <p:extLst>
      <p:ext uri="{BB962C8B-B14F-4D97-AF65-F5344CB8AC3E}">
        <p14:creationId xmlns:p14="http://schemas.microsoft.com/office/powerpoint/2010/main" val="97118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41785-3BD6-4A4F-8120-6497B63189E4}"/>
              </a:ext>
            </a:extLst>
          </p:cNvPr>
          <p:cNvSpPr>
            <a:spLocks noGrp="1"/>
          </p:cNvSpPr>
          <p:nvPr>
            <p:ph type="title"/>
          </p:nvPr>
        </p:nvSpPr>
        <p:spPr/>
        <p:txBody>
          <a:bodyPr/>
          <a:lstStyle/>
          <a:p>
            <a:r>
              <a:rPr lang="en-US" dirty="0">
                <a:latin typeface="+mj-lt"/>
              </a:rPr>
              <a:t>How Taxes on Sellers Affect Market Outcomes</a:t>
            </a:r>
          </a:p>
        </p:txBody>
      </p:sp>
      <p:sp>
        <p:nvSpPr>
          <p:cNvPr id="3" name="Content Placeholder 2">
            <a:extLst>
              <a:ext uri="{FF2B5EF4-FFF2-40B4-BE49-F238E27FC236}">
                <a16:creationId xmlns:a16="http://schemas.microsoft.com/office/drawing/2014/main" id="{F1FA5CDD-706B-4179-AFC8-9629547BB019}"/>
              </a:ext>
            </a:extLst>
          </p:cNvPr>
          <p:cNvSpPr>
            <a:spLocks noGrp="1"/>
          </p:cNvSpPr>
          <p:nvPr>
            <p:ph idx="1"/>
          </p:nvPr>
        </p:nvSpPr>
        <p:spPr/>
        <p:txBody>
          <a:bodyPr/>
          <a:lstStyle/>
          <a:p>
            <a:pPr>
              <a:spcBef>
                <a:spcPts val="600"/>
              </a:spcBef>
              <a:spcAft>
                <a:spcPts val="1200"/>
              </a:spcAft>
            </a:pPr>
            <a:r>
              <a:rPr lang="en-US" dirty="0">
                <a:latin typeface="+mj-lt"/>
              </a:rPr>
              <a:t>Taxes discourage market activity</a:t>
            </a:r>
          </a:p>
          <a:p>
            <a:pPr lvl="1">
              <a:spcBef>
                <a:spcPts val="600"/>
              </a:spcBef>
              <a:spcAft>
                <a:spcPts val="1200"/>
              </a:spcAft>
            </a:pPr>
            <a:r>
              <a:rPr lang="en-US" dirty="0">
                <a:latin typeface="+mj-lt"/>
              </a:rPr>
              <a:t>Quantity sold is smaller in the new equilibrium</a:t>
            </a:r>
          </a:p>
          <a:p>
            <a:pPr>
              <a:spcBef>
                <a:spcPts val="600"/>
              </a:spcBef>
              <a:spcAft>
                <a:spcPts val="1200"/>
              </a:spcAft>
            </a:pPr>
            <a:r>
              <a:rPr lang="en-US" dirty="0">
                <a:latin typeface="+mj-lt"/>
              </a:rPr>
              <a:t>Buyers and sellers share the tax burden</a:t>
            </a:r>
          </a:p>
          <a:p>
            <a:pPr lvl="1">
              <a:spcBef>
                <a:spcPts val="600"/>
              </a:spcBef>
              <a:spcAft>
                <a:spcPts val="1200"/>
              </a:spcAft>
            </a:pPr>
            <a:r>
              <a:rPr lang="en-US" dirty="0">
                <a:latin typeface="+mj-lt"/>
              </a:rPr>
              <a:t>Buyers pay more, and sellers receive less</a:t>
            </a:r>
          </a:p>
          <a:p>
            <a:pPr lvl="1">
              <a:spcBef>
                <a:spcPts val="600"/>
              </a:spcBef>
              <a:spcAft>
                <a:spcPts val="1200"/>
              </a:spcAft>
            </a:pPr>
            <a:r>
              <a:rPr lang="en-US" dirty="0">
                <a:latin typeface="+mj-lt"/>
              </a:rPr>
              <a:t>Sellers send the money to the government</a:t>
            </a:r>
          </a:p>
        </p:txBody>
      </p:sp>
    </p:spTree>
    <p:extLst>
      <p:ext uri="{BB962C8B-B14F-4D97-AF65-F5344CB8AC3E}">
        <p14:creationId xmlns:p14="http://schemas.microsoft.com/office/powerpoint/2010/main" val="4052854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B2F3-BC14-4755-B1FB-69A21BBBF336}"/>
              </a:ext>
            </a:extLst>
          </p:cNvPr>
          <p:cNvSpPr>
            <a:spLocks noGrp="1"/>
          </p:cNvSpPr>
          <p:nvPr>
            <p:ph type="title"/>
          </p:nvPr>
        </p:nvSpPr>
        <p:spPr/>
        <p:txBody>
          <a:bodyPr/>
          <a:lstStyle/>
          <a:p>
            <a:r>
              <a:rPr lang="en-US" dirty="0">
                <a:latin typeface="+mj-lt"/>
              </a:rPr>
              <a:t>Figure 6 A Tax on Sellers</a:t>
            </a:r>
          </a:p>
        </p:txBody>
      </p:sp>
      <p:sp>
        <p:nvSpPr>
          <p:cNvPr id="3" name="Content Placeholder 2">
            <a:extLst>
              <a:ext uri="{FF2B5EF4-FFF2-40B4-BE49-F238E27FC236}">
                <a16:creationId xmlns:a16="http://schemas.microsoft.com/office/drawing/2014/main" id="{D2A2862F-24B6-4255-AEFD-412F2EA21047}"/>
              </a:ext>
            </a:extLst>
          </p:cNvPr>
          <p:cNvSpPr>
            <a:spLocks noGrp="1"/>
          </p:cNvSpPr>
          <p:nvPr>
            <p:ph idx="1"/>
          </p:nvPr>
        </p:nvSpPr>
        <p:spPr>
          <a:xfrm>
            <a:off x="476842" y="1825624"/>
            <a:ext cx="5037693" cy="4114783"/>
          </a:xfrm>
        </p:spPr>
        <p:txBody>
          <a:bodyPr/>
          <a:lstStyle/>
          <a:p>
            <a:pPr>
              <a:spcBef>
                <a:spcPts val="600"/>
              </a:spcBef>
              <a:spcAft>
                <a:spcPts val="600"/>
              </a:spcAft>
            </a:pPr>
            <a:r>
              <a:rPr lang="en-US" sz="1800" dirty="0">
                <a:latin typeface="+mj-lt"/>
              </a:rPr>
              <a:t>When a tax of $0.50 is levied on sellers, the supply curve shifts up by $0.50 from </a:t>
            </a:r>
            <a:r>
              <a:rPr lang="en-US" sz="1800" i="1" dirty="0">
                <a:latin typeface="+mj-lt"/>
              </a:rPr>
              <a:t>S</a:t>
            </a:r>
            <a:r>
              <a:rPr lang="en-US" sz="1800" i="1" baseline="-25000" dirty="0">
                <a:latin typeface="+mj-lt"/>
              </a:rPr>
              <a:t>1</a:t>
            </a:r>
            <a:r>
              <a:rPr lang="en-US" sz="1800" dirty="0">
                <a:latin typeface="+mj-lt"/>
              </a:rPr>
              <a:t> to </a:t>
            </a:r>
            <a:r>
              <a:rPr lang="en-US" sz="1800" i="1" dirty="0">
                <a:latin typeface="+mj-lt"/>
              </a:rPr>
              <a:t>S</a:t>
            </a:r>
            <a:r>
              <a:rPr lang="en-US" sz="1800" i="1" baseline="-25000" dirty="0">
                <a:latin typeface="+mj-lt"/>
              </a:rPr>
              <a:t>2</a:t>
            </a:r>
            <a:r>
              <a:rPr lang="en-US" sz="1800" dirty="0">
                <a:latin typeface="+mj-lt"/>
              </a:rPr>
              <a:t>. </a:t>
            </a:r>
          </a:p>
          <a:p>
            <a:pPr>
              <a:spcBef>
                <a:spcPts val="600"/>
              </a:spcBef>
              <a:spcAft>
                <a:spcPts val="600"/>
              </a:spcAft>
            </a:pPr>
            <a:r>
              <a:rPr lang="en-US" sz="1800" dirty="0">
                <a:latin typeface="+mj-lt"/>
              </a:rPr>
              <a:t>The equilibrium quantity falls from 100 to 90 cones.</a:t>
            </a:r>
          </a:p>
          <a:p>
            <a:pPr>
              <a:spcBef>
                <a:spcPts val="600"/>
              </a:spcBef>
              <a:spcAft>
                <a:spcPts val="600"/>
              </a:spcAft>
            </a:pPr>
            <a:r>
              <a:rPr lang="en-US" sz="1800" dirty="0">
                <a:latin typeface="+mj-lt"/>
              </a:rPr>
              <a:t>The price that buyers pay rises from $3.00 to $3.30. </a:t>
            </a:r>
          </a:p>
          <a:p>
            <a:pPr>
              <a:spcBef>
                <a:spcPts val="600"/>
              </a:spcBef>
              <a:spcAft>
                <a:spcPts val="600"/>
              </a:spcAft>
            </a:pPr>
            <a:r>
              <a:rPr lang="en-US" sz="1800" dirty="0">
                <a:latin typeface="+mj-lt"/>
              </a:rPr>
              <a:t>The price that sellers receive (after paying the tax) falls from $3.00 to $2.80. </a:t>
            </a:r>
          </a:p>
          <a:p>
            <a:pPr>
              <a:spcBef>
                <a:spcPts val="600"/>
              </a:spcBef>
              <a:spcAft>
                <a:spcPts val="600"/>
              </a:spcAft>
            </a:pPr>
            <a:r>
              <a:rPr lang="en-US" sz="1800" dirty="0">
                <a:latin typeface="+mj-lt"/>
              </a:rPr>
              <a:t>Even though sellers are legally responsible for paying the tax, buyers and sellers share the burden.</a:t>
            </a:r>
          </a:p>
        </p:txBody>
      </p:sp>
      <p:pic>
        <p:nvPicPr>
          <p:cNvPr id="5" name="Picture 3" descr="A graph plots the relationship between quantity of ice-cream cones on the horizontal axis and price of an ice-cream cone on the vertical axis. A downward sloping demand curve, D1, is intersected by two parallel upward sloping supply curves, S1 and S2, where S1 is closer to the horizontal axis. A callout describing the shift from S1 to S2 reads, &quot;A tax on sellers shifts the supply curve upward by the size of the tax, 0. 5 dollars.&quot; The intersection of D1 and S1 is the equilibrium without tax, from where perpendiculars are dropped to the horizontal axis and vertical axis at 100 and 3 dollars, the price without tax, respectively. The intersection of D1 and S2 is the equilibrium with tax, from where perpendiculars are dropped to the horizontal axis and vertical axis at 90 and 3.3 dollars, the price buyers pay, respectively. The perpendicular dropped from the D1 S1 intersection cuts S1 at a point from where a perpendicular is dropped to the vertical axis at 2.8 dollars, the price sellers receive.">
            <a:extLst>
              <a:ext uri="{FF2B5EF4-FFF2-40B4-BE49-F238E27FC236}">
                <a16:creationId xmlns:a16="http://schemas.microsoft.com/office/drawing/2014/main" id="{A93792FE-CB69-425B-9FE5-059FDC2346F6}"/>
              </a:ext>
            </a:extLst>
          </p:cNvPr>
          <p:cNvPicPr>
            <a:picLocks noGrp="1" noChangeAspect="1"/>
          </p:cNvPicPr>
          <p:nvPr>
            <p:ph idx="10"/>
          </p:nvPr>
        </p:nvPicPr>
        <p:blipFill>
          <a:blip r:embed="rId3"/>
          <a:stretch>
            <a:fillRect/>
          </a:stretch>
        </p:blipFill>
        <p:spPr>
          <a:xfrm>
            <a:off x="5759651" y="1925374"/>
            <a:ext cx="6161695" cy="4074670"/>
          </a:xfrm>
        </p:spPr>
      </p:pic>
    </p:spTree>
    <p:extLst>
      <p:ext uri="{BB962C8B-B14F-4D97-AF65-F5344CB8AC3E}">
        <p14:creationId xmlns:p14="http://schemas.microsoft.com/office/powerpoint/2010/main" val="8747722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41785-3BD6-4A4F-8120-6497B63189E4}"/>
              </a:ext>
            </a:extLst>
          </p:cNvPr>
          <p:cNvSpPr>
            <a:spLocks noGrp="1"/>
          </p:cNvSpPr>
          <p:nvPr>
            <p:ph type="title"/>
          </p:nvPr>
        </p:nvSpPr>
        <p:spPr/>
        <p:txBody>
          <a:bodyPr/>
          <a:lstStyle/>
          <a:p>
            <a:r>
              <a:rPr lang="en-US" dirty="0">
                <a:latin typeface="+mj-lt"/>
              </a:rPr>
              <a:t>How Taxes on Buyers Affect Market Outcomes</a:t>
            </a:r>
          </a:p>
        </p:txBody>
      </p:sp>
      <p:sp>
        <p:nvSpPr>
          <p:cNvPr id="3" name="Content Placeholder 2">
            <a:extLst>
              <a:ext uri="{FF2B5EF4-FFF2-40B4-BE49-F238E27FC236}">
                <a16:creationId xmlns:a16="http://schemas.microsoft.com/office/drawing/2014/main" id="{F1FA5CDD-706B-4179-AFC8-9629547BB019}"/>
              </a:ext>
            </a:extLst>
          </p:cNvPr>
          <p:cNvSpPr>
            <a:spLocks noGrp="1"/>
          </p:cNvSpPr>
          <p:nvPr>
            <p:ph idx="1"/>
          </p:nvPr>
        </p:nvSpPr>
        <p:spPr/>
        <p:txBody>
          <a:bodyPr/>
          <a:lstStyle/>
          <a:p>
            <a:pPr>
              <a:spcBef>
                <a:spcPts val="600"/>
              </a:spcBef>
              <a:spcAft>
                <a:spcPts val="1200"/>
              </a:spcAft>
            </a:pPr>
            <a:r>
              <a:rPr lang="en-US" dirty="0">
                <a:latin typeface="+mj-lt"/>
              </a:rPr>
              <a:t>Taxes discourage market activity</a:t>
            </a:r>
          </a:p>
          <a:p>
            <a:pPr lvl="1">
              <a:spcBef>
                <a:spcPts val="600"/>
              </a:spcBef>
              <a:spcAft>
                <a:spcPts val="1200"/>
              </a:spcAft>
            </a:pPr>
            <a:r>
              <a:rPr lang="en-US" dirty="0">
                <a:latin typeface="+mj-lt"/>
              </a:rPr>
              <a:t>Quantity sold is smaller in the new equilibrium</a:t>
            </a:r>
          </a:p>
          <a:p>
            <a:pPr>
              <a:spcBef>
                <a:spcPts val="600"/>
              </a:spcBef>
              <a:spcAft>
                <a:spcPts val="1200"/>
              </a:spcAft>
            </a:pPr>
            <a:r>
              <a:rPr lang="en-US" dirty="0">
                <a:latin typeface="+mj-lt"/>
              </a:rPr>
              <a:t>Buyers and sellers share the tax burden</a:t>
            </a:r>
          </a:p>
          <a:p>
            <a:pPr lvl="1">
              <a:spcBef>
                <a:spcPts val="600"/>
              </a:spcBef>
              <a:spcAft>
                <a:spcPts val="1200"/>
              </a:spcAft>
            </a:pPr>
            <a:r>
              <a:rPr lang="en-US" dirty="0">
                <a:latin typeface="+mj-lt"/>
              </a:rPr>
              <a:t>Buyers pay more, and sellers receive less</a:t>
            </a:r>
          </a:p>
          <a:p>
            <a:pPr lvl="1">
              <a:spcBef>
                <a:spcPts val="600"/>
              </a:spcBef>
              <a:spcAft>
                <a:spcPts val="1200"/>
              </a:spcAft>
            </a:pPr>
            <a:r>
              <a:rPr lang="en-US" altLang="en-US" dirty="0">
                <a:latin typeface="+mj-lt"/>
              </a:rPr>
              <a:t>Buyers pay a lower market price but effective price (with tax) rises</a:t>
            </a:r>
          </a:p>
        </p:txBody>
      </p:sp>
    </p:spTree>
    <p:extLst>
      <p:ext uri="{BB962C8B-B14F-4D97-AF65-F5344CB8AC3E}">
        <p14:creationId xmlns:p14="http://schemas.microsoft.com/office/powerpoint/2010/main" val="2120892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FEDD2-EA19-40CD-8BD8-7DC087BFD232}"/>
              </a:ext>
            </a:extLst>
          </p:cNvPr>
          <p:cNvSpPr>
            <a:spLocks noGrp="1"/>
          </p:cNvSpPr>
          <p:nvPr>
            <p:ph type="title"/>
          </p:nvPr>
        </p:nvSpPr>
        <p:spPr/>
        <p:txBody>
          <a:bodyPr/>
          <a:lstStyle/>
          <a:p>
            <a:r>
              <a:rPr lang="en-US" dirty="0">
                <a:latin typeface="+mj-lt"/>
              </a:rPr>
              <a:t>Chapter Objectives (2 of 2)</a:t>
            </a:r>
            <a:endParaRPr lang="en-US" noProof="0" dirty="0">
              <a:latin typeface="+mj-lt"/>
            </a:endParaRPr>
          </a:p>
        </p:txBody>
      </p:sp>
      <p:sp>
        <p:nvSpPr>
          <p:cNvPr id="3" name="Content Placeholder 2">
            <a:extLst>
              <a:ext uri="{FF2B5EF4-FFF2-40B4-BE49-F238E27FC236}">
                <a16:creationId xmlns:a16="http://schemas.microsoft.com/office/drawing/2014/main" id="{20A6EAA7-9D27-4A8C-A65A-A5BE88C7427E}"/>
              </a:ext>
            </a:extLst>
          </p:cNvPr>
          <p:cNvSpPr>
            <a:spLocks noGrp="1"/>
          </p:cNvSpPr>
          <p:nvPr>
            <p:ph idx="1"/>
          </p:nvPr>
        </p:nvSpPr>
        <p:spPr/>
        <p:txBody>
          <a:bodyPr/>
          <a:lstStyle/>
          <a:p>
            <a:pPr>
              <a:spcBef>
                <a:spcPts val="800"/>
              </a:spcBef>
            </a:pPr>
            <a:r>
              <a:rPr lang="en-US" dirty="0">
                <a:latin typeface="+mj-lt"/>
              </a:rPr>
              <a:t>Describe the unintended consequences of rent control using the supply and demand model.</a:t>
            </a:r>
          </a:p>
          <a:p>
            <a:pPr>
              <a:spcBef>
                <a:spcPts val="800"/>
              </a:spcBef>
            </a:pPr>
            <a:r>
              <a:rPr lang="en-US" dirty="0">
                <a:latin typeface="+mj-lt"/>
              </a:rPr>
              <a:t>Explain how a change in a labor supply determinant impacts labor supply.</a:t>
            </a:r>
          </a:p>
          <a:p>
            <a:pPr>
              <a:spcBef>
                <a:spcPts val="800"/>
              </a:spcBef>
            </a:pPr>
            <a:r>
              <a:rPr lang="en-US" dirty="0">
                <a:latin typeface="+mj-lt"/>
              </a:rPr>
              <a:t>Identify the tax incidence on consumers and producers for a given market.</a:t>
            </a:r>
          </a:p>
          <a:p>
            <a:pPr>
              <a:spcBef>
                <a:spcPts val="800"/>
              </a:spcBef>
            </a:pPr>
            <a:r>
              <a:rPr lang="en-US" dirty="0">
                <a:latin typeface="+mj-lt"/>
              </a:rPr>
              <a:t>Determine the impact of a tax on the equilibrium price and quantity in a market.</a:t>
            </a:r>
          </a:p>
          <a:p>
            <a:pPr>
              <a:spcBef>
                <a:spcPts val="800"/>
              </a:spcBef>
            </a:pPr>
            <a:r>
              <a:rPr lang="en-US" dirty="0">
                <a:latin typeface="+mj-lt"/>
              </a:rPr>
              <a:t>Analyze the relationship between elasticity and tax burden.</a:t>
            </a:r>
          </a:p>
        </p:txBody>
      </p:sp>
    </p:spTree>
    <p:extLst>
      <p:ext uri="{BB962C8B-B14F-4D97-AF65-F5344CB8AC3E}">
        <p14:creationId xmlns:p14="http://schemas.microsoft.com/office/powerpoint/2010/main" val="1127053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B2F3-BC14-4755-B1FB-69A21BBBF336}"/>
              </a:ext>
            </a:extLst>
          </p:cNvPr>
          <p:cNvSpPr>
            <a:spLocks noGrp="1"/>
          </p:cNvSpPr>
          <p:nvPr>
            <p:ph type="title"/>
          </p:nvPr>
        </p:nvSpPr>
        <p:spPr/>
        <p:txBody>
          <a:bodyPr/>
          <a:lstStyle/>
          <a:p>
            <a:r>
              <a:rPr lang="en-US" dirty="0">
                <a:latin typeface="+mj-lt"/>
              </a:rPr>
              <a:t>Figure 7 A Tax on Buyers</a:t>
            </a:r>
          </a:p>
        </p:txBody>
      </p:sp>
      <p:sp>
        <p:nvSpPr>
          <p:cNvPr id="3" name="Content Placeholder 2">
            <a:extLst>
              <a:ext uri="{FF2B5EF4-FFF2-40B4-BE49-F238E27FC236}">
                <a16:creationId xmlns:a16="http://schemas.microsoft.com/office/drawing/2014/main" id="{D2A2862F-24B6-4255-AEFD-412F2EA21047}"/>
              </a:ext>
            </a:extLst>
          </p:cNvPr>
          <p:cNvSpPr>
            <a:spLocks noGrp="1"/>
          </p:cNvSpPr>
          <p:nvPr>
            <p:ph idx="1"/>
          </p:nvPr>
        </p:nvSpPr>
        <p:spPr>
          <a:xfrm>
            <a:off x="476842" y="1825624"/>
            <a:ext cx="5037693" cy="4114783"/>
          </a:xfrm>
        </p:spPr>
        <p:txBody>
          <a:bodyPr/>
          <a:lstStyle/>
          <a:p>
            <a:pPr>
              <a:spcBef>
                <a:spcPts val="600"/>
              </a:spcBef>
            </a:pPr>
            <a:r>
              <a:rPr lang="en-US" sz="1800" dirty="0">
                <a:latin typeface="+mj-lt"/>
              </a:rPr>
              <a:t>When a tax of $0.50 is imposed on buyers, the demand curve shifts down by $0.50 from </a:t>
            </a:r>
            <a:r>
              <a:rPr lang="en-US" sz="1800" i="1" dirty="0">
                <a:latin typeface="+mj-lt"/>
              </a:rPr>
              <a:t>D</a:t>
            </a:r>
            <a:r>
              <a:rPr lang="en-US" sz="1800" i="1" baseline="-25000" dirty="0">
                <a:latin typeface="+mj-lt"/>
              </a:rPr>
              <a:t>1</a:t>
            </a:r>
            <a:r>
              <a:rPr lang="en-US" sz="1800" dirty="0">
                <a:latin typeface="+mj-lt"/>
              </a:rPr>
              <a:t> to </a:t>
            </a:r>
            <a:r>
              <a:rPr lang="en-US" sz="1800" i="1" dirty="0">
                <a:latin typeface="+mj-lt"/>
              </a:rPr>
              <a:t>D</a:t>
            </a:r>
            <a:r>
              <a:rPr lang="en-US" sz="1800" i="1" baseline="-25000" dirty="0">
                <a:latin typeface="+mj-lt"/>
              </a:rPr>
              <a:t>2</a:t>
            </a:r>
            <a:r>
              <a:rPr lang="en-US" sz="1800" dirty="0">
                <a:latin typeface="+mj-lt"/>
              </a:rPr>
              <a:t>. </a:t>
            </a:r>
          </a:p>
          <a:p>
            <a:pPr>
              <a:spcBef>
                <a:spcPts val="600"/>
              </a:spcBef>
            </a:pPr>
            <a:r>
              <a:rPr lang="en-US" sz="1800" dirty="0">
                <a:latin typeface="+mj-lt"/>
              </a:rPr>
              <a:t>The equilibrium quantity falls from 100 to 90 cones. </a:t>
            </a:r>
          </a:p>
          <a:p>
            <a:pPr>
              <a:spcBef>
                <a:spcPts val="600"/>
              </a:spcBef>
            </a:pPr>
            <a:r>
              <a:rPr lang="en-US" sz="1800" dirty="0">
                <a:latin typeface="+mj-lt"/>
              </a:rPr>
              <a:t>The price that sellers receive falls from $3.00 to $2.80. </a:t>
            </a:r>
          </a:p>
          <a:p>
            <a:pPr>
              <a:spcBef>
                <a:spcPts val="600"/>
              </a:spcBef>
            </a:pPr>
            <a:r>
              <a:rPr lang="en-US" sz="1800" dirty="0">
                <a:latin typeface="+mj-lt"/>
              </a:rPr>
              <a:t>The price that buyers pay (including the tax) rises from $3.00 to $3.30. </a:t>
            </a:r>
          </a:p>
          <a:p>
            <a:pPr>
              <a:spcBef>
                <a:spcPts val="600"/>
              </a:spcBef>
            </a:pPr>
            <a:r>
              <a:rPr lang="en-US" sz="1800" dirty="0">
                <a:latin typeface="+mj-lt"/>
              </a:rPr>
              <a:t>Even though buyers are legally responsible for paying the tax, buyers and sellers share the burden.</a:t>
            </a:r>
          </a:p>
        </p:txBody>
      </p:sp>
      <p:pic>
        <p:nvPicPr>
          <p:cNvPr id="5" name="Picture 3" descr="A graph plots the relationship between quantity of ice-cream cones on the horizontal axis and price of an ice-cream cone on the vertical axis. An upward sloping supply curve, S1, is intersected by two parallel downward sloping demand curves, D1 and D2, where D2 is closer to the origin. A callout describing the shift from D1 to D2 reads, &quot;A tax on buyers shifts the demand curve downward by the size of the tax, 0.5 dollars.&quot; The intersection of D1 and S1 is the equilibrium without tax, from where perpendiculars are dropped to the horizontal axis and vertical axis at 100 and 3 dollars, the price without tax, respectively. The intersection of D2 and S1 is the equilibrium with tax, from where perpendiculars are dropped to the horizontal axis and vertical axis at 90 and 2.8 dollars, the price sellers receive, respectively. The perpendicular dropped from the D2 S1 intersection, extended upwards, cuts D1 at a point from where a perpendicular is dropped to the vertical axis at 3.3 dollars, the price buyers pay.">
            <a:extLst>
              <a:ext uri="{FF2B5EF4-FFF2-40B4-BE49-F238E27FC236}">
                <a16:creationId xmlns:a16="http://schemas.microsoft.com/office/drawing/2014/main" id="{A93792FE-CB69-425B-9FE5-059FDC2346F6}"/>
              </a:ext>
            </a:extLst>
          </p:cNvPr>
          <p:cNvPicPr>
            <a:picLocks noGrp="1" noChangeAspect="1"/>
          </p:cNvPicPr>
          <p:nvPr>
            <p:ph idx="10"/>
          </p:nvPr>
        </p:nvPicPr>
        <p:blipFill>
          <a:blip r:embed="rId3"/>
          <a:stretch>
            <a:fillRect/>
          </a:stretch>
        </p:blipFill>
        <p:spPr>
          <a:xfrm>
            <a:off x="5759651" y="1953439"/>
            <a:ext cx="6161695" cy="3819039"/>
          </a:xfrm>
        </p:spPr>
      </p:pic>
    </p:spTree>
    <p:extLst>
      <p:ext uri="{BB962C8B-B14F-4D97-AF65-F5344CB8AC3E}">
        <p14:creationId xmlns:p14="http://schemas.microsoft.com/office/powerpoint/2010/main" val="24143031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41785-3BD6-4A4F-8120-6497B63189E4}"/>
              </a:ext>
            </a:extLst>
          </p:cNvPr>
          <p:cNvSpPr>
            <a:spLocks noGrp="1"/>
          </p:cNvSpPr>
          <p:nvPr>
            <p:ph type="title"/>
          </p:nvPr>
        </p:nvSpPr>
        <p:spPr/>
        <p:txBody>
          <a:bodyPr/>
          <a:lstStyle/>
          <a:p>
            <a:r>
              <a:rPr lang="en-US" dirty="0">
                <a:latin typeface="+mj-lt"/>
              </a:rPr>
              <a:t>Tax Incidence</a:t>
            </a:r>
          </a:p>
        </p:txBody>
      </p:sp>
      <p:sp>
        <p:nvSpPr>
          <p:cNvPr id="3" name="Content Placeholder 2">
            <a:extLst>
              <a:ext uri="{FF2B5EF4-FFF2-40B4-BE49-F238E27FC236}">
                <a16:creationId xmlns:a16="http://schemas.microsoft.com/office/drawing/2014/main" id="{F1FA5CDD-706B-4179-AFC8-9629547BB019}"/>
              </a:ext>
            </a:extLst>
          </p:cNvPr>
          <p:cNvSpPr>
            <a:spLocks noGrp="1"/>
          </p:cNvSpPr>
          <p:nvPr>
            <p:ph idx="1"/>
          </p:nvPr>
        </p:nvSpPr>
        <p:spPr/>
        <p:txBody>
          <a:bodyPr/>
          <a:lstStyle/>
          <a:p>
            <a:pPr>
              <a:spcBef>
                <a:spcPts val="600"/>
              </a:spcBef>
              <a:spcAft>
                <a:spcPts val="1200"/>
              </a:spcAft>
            </a:pPr>
            <a:r>
              <a:rPr lang="en-US" dirty="0">
                <a:latin typeface="+mj-lt"/>
              </a:rPr>
              <a:t>Taxes on sellers and taxes on buyers are equivalent</a:t>
            </a:r>
          </a:p>
          <a:p>
            <a:pPr>
              <a:spcBef>
                <a:spcPts val="600"/>
              </a:spcBef>
              <a:spcAft>
                <a:spcPts val="1200"/>
              </a:spcAft>
            </a:pPr>
            <a:r>
              <a:rPr lang="en-US" dirty="0">
                <a:latin typeface="+mj-lt"/>
              </a:rPr>
              <a:t>The tax </a:t>
            </a:r>
          </a:p>
          <a:p>
            <a:pPr lvl="1">
              <a:spcBef>
                <a:spcPts val="600"/>
              </a:spcBef>
              <a:spcAft>
                <a:spcPts val="1200"/>
              </a:spcAft>
            </a:pPr>
            <a:r>
              <a:rPr lang="en-US" dirty="0">
                <a:latin typeface="+mj-lt"/>
              </a:rPr>
              <a:t>Inserts a wedge between price that buyers pay and price that sellers receive</a:t>
            </a:r>
          </a:p>
          <a:p>
            <a:pPr lvl="1">
              <a:spcBef>
                <a:spcPts val="600"/>
              </a:spcBef>
              <a:spcAft>
                <a:spcPts val="1200"/>
              </a:spcAft>
            </a:pPr>
            <a:r>
              <a:rPr lang="en-US" altLang="en-US" dirty="0">
                <a:latin typeface="+mj-lt"/>
              </a:rPr>
              <a:t>Shifts the relative position of the supply and demand curves</a:t>
            </a:r>
          </a:p>
          <a:p>
            <a:pPr lvl="1">
              <a:spcBef>
                <a:spcPts val="600"/>
              </a:spcBef>
              <a:spcAft>
                <a:spcPts val="1200"/>
              </a:spcAft>
            </a:pPr>
            <a:r>
              <a:rPr lang="en-US" dirty="0">
                <a:latin typeface="+mj-lt"/>
              </a:rPr>
              <a:t>Buyers and sellers share the tax burden in the new equilibrium</a:t>
            </a:r>
            <a:endParaRPr lang="en-US" altLang="en-US" dirty="0">
              <a:latin typeface="+mj-lt"/>
            </a:endParaRPr>
          </a:p>
        </p:txBody>
      </p:sp>
    </p:spTree>
    <p:extLst>
      <p:ext uri="{BB962C8B-B14F-4D97-AF65-F5344CB8AC3E}">
        <p14:creationId xmlns:p14="http://schemas.microsoft.com/office/powerpoint/2010/main" val="26048841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B2F3-BC14-4755-B1FB-69A21BBBF336}"/>
              </a:ext>
            </a:extLst>
          </p:cNvPr>
          <p:cNvSpPr>
            <a:spLocks noGrp="1"/>
          </p:cNvSpPr>
          <p:nvPr>
            <p:ph type="title"/>
          </p:nvPr>
        </p:nvSpPr>
        <p:spPr/>
        <p:txBody>
          <a:bodyPr/>
          <a:lstStyle/>
          <a:p>
            <a:r>
              <a:rPr lang="en-US" dirty="0">
                <a:latin typeface="+mj-lt"/>
              </a:rPr>
              <a:t>Figure 8 A Payroll Tax</a:t>
            </a:r>
          </a:p>
        </p:txBody>
      </p:sp>
      <p:sp>
        <p:nvSpPr>
          <p:cNvPr id="3" name="Content Placeholder 2">
            <a:extLst>
              <a:ext uri="{FF2B5EF4-FFF2-40B4-BE49-F238E27FC236}">
                <a16:creationId xmlns:a16="http://schemas.microsoft.com/office/drawing/2014/main" id="{D2A2862F-24B6-4255-AEFD-412F2EA21047}"/>
              </a:ext>
            </a:extLst>
          </p:cNvPr>
          <p:cNvSpPr>
            <a:spLocks noGrp="1"/>
          </p:cNvSpPr>
          <p:nvPr>
            <p:ph idx="1"/>
          </p:nvPr>
        </p:nvSpPr>
        <p:spPr>
          <a:xfrm>
            <a:off x="476842" y="1825624"/>
            <a:ext cx="5431589" cy="4114783"/>
          </a:xfrm>
        </p:spPr>
        <p:txBody>
          <a:bodyPr/>
          <a:lstStyle/>
          <a:p>
            <a:r>
              <a:rPr lang="en-US" sz="2000" dirty="0">
                <a:latin typeface="+mj-lt"/>
              </a:rPr>
              <a:t>A payroll tax places a wedge between what firms pay and what workers receive.</a:t>
            </a:r>
          </a:p>
          <a:p>
            <a:r>
              <a:rPr lang="en-US" sz="2000" dirty="0">
                <a:latin typeface="+mj-lt"/>
              </a:rPr>
              <a:t>Comparing wages with and without the tax makes it clear that workers and firms share the tax burden. </a:t>
            </a:r>
          </a:p>
          <a:p>
            <a:r>
              <a:rPr lang="en-US" sz="2000" dirty="0">
                <a:latin typeface="+mj-lt"/>
              </a:rPr>
              <a:t>This division does not depend on whether the government imposes the tax entirely on workers, imposes it entirely on firms, or divides it equally between the two groups.</a:t>
            </a:r>
          </a:p>
        </p:txBody>
      </p:sp>
      <p:pic>
        <p:nvPicPr>
          <p:cNvPr id="5" name="Picture 3" descr="A graph plots the relationship between quantity of labor on the horizontal axis and wage on the vertical axis. A downward sloping labor demand curve intersects an upward sloping labor supply curve; from the intersection a perpendicular is dropped to the vertical axis at point labeled &quot;wage without tax.&quot; From a point on the labor demand curve above the intersection a perpendicular is dropped to the vertical axis at a point labeled &quot;Wage firms pay.&quot; From a point on the labor supply curve below the intersection a perpendicular is dropped to the vertical axis at a point labeled &quot;Wage workers receive.&quot; The two points on the curves above and below the intersection are in a vertical line and the distance between them is labeled tax wedge.">
            <a:extLst>
              <a:ext uri="{FF2B5EF4-FFF2-40B4-BE49-F238E27FC236}">
                <a16:creationId xmlns:a16="http://schemas.microsoft.com/office/drawing/2014/main" id="{A93792FE-CB69-425B-9FE5-059FDC2346F6}"/>
              </a:ext>
            </a:extLst>
          </p:cNvPr>
          <p:cNvPicPr>
            <a:picLocks noGrp="1" noChangeAspect="1"/>
          </p:cNvPicPr>
          <p:nvPr>
            <p:ph idx="10"/>
          </p:nvPr>
        </p:nvPicPr>
        <p:blipFill>
          <a:blip r:embed="rId3"/>
          <a:stretch>
            <a:fillRect/>
          </a:stretch>
        </p:blipFill>
        <p:spPr>
          <a:xfrm>
            <a:off x="6090707" y="1825624"/>
            <a:ext cx="5852160" cy="3982384"/>
          </a:xfrm>
        </p:spPr>
      </p:pic>
    </p:spTree>
    <p:extLst>
      <p:ext uri="{BB962C8B-B14F-4D97-AF65-F5344CB8AC3E}">
        <p14:creationId xmlns:p14="http://schemas.microsoft.com/office/powerpoint/2010/main" val="21450306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41785-3BD6-4A4F-8120-6497B63189E4}"/>
              </a:ext>
            </a:extLst>
          </p:cNvPr>
          <p:cNvSpPr>
            <a:spLocks noGrp="1"/>
          </p:cNvSpPr>
          <p:nvPr>
            <p:ph type="title"/>
          </p:nvPr>
        </p:nvSpPr>
        <p:spPr/>
        <p:txBody>
          <a:bodyPr/>
          <a:lstStyle/>
          <a:p>
            <a:r>
              <a:rPr lang="en-US" dirty="0">
                <a:latin typeface="+mj-lt"/>
              </a:rPr>
              <a:t>Elasticity and Tax Incidence (1 of 2)</a:t>
            </a:r>
          </a:p>
        </p:txBody>
      </p:sp>
      <p:sp>
        <p:nvSpPr>
          <p:cNvPr id="3" name="Content Placeholder 2">
            <a:extLst>
              <a:ext uri="{FF2B5EF4-FFF2-40B4-BE49-F238E27FC236}">
                <a16:creationId xmlns:a16="http://schemas.microsoft.com/office/drawing/2014/main" id="{F1FA5CDD-706B-4179-AFC8-9629547BB019}"/>
              </a:ext>
            </a:extLst>
          </p:cNvPr>
          <p:cNvSpPr>
            <a:spLocks noGrp="1"/>
          </p:cNvSpPr>
          <p:nvPr>
            <p:ph idx="1"/>
          </p:nvPr>
        </p:nvSpPr>
        <p:spPr/>
        <p:txBody>
          <a:bodyPr/>
          <a:lstStyle/>
          <a:p>
            <a:r>
              <a:rPr lang="en-US" dirty="0">
                <a:latin typeface="+mj-lt"/>
              </a:rPr>
              <a:t>Tax burden falls more heavily on the side of the market that is less elastic</a:t>
            </a:r>
          </a:p>
          <a:p>
            <a:pPr lvl="1"/>
            <a:r>
              <a:rPr lang="en-US" dirty="0">
                <a:latin typeface="+mj-lt"/>
              </a:rPr>
              <a:t>Elasticity measures the willingness of buyers or sellers to leave the market when conditions worsen</a:t>
            </a:r>
          </a:p>
          <a:p>
            <a:pPr lvl="2"/>
            <a:r>
              <a:rPr lang="en-US" dirty="0">
                <a:latin typeface="+mj-lt"/>
              </a:rPr>
              <a:t>A small elasticity of demand means that buyers do not have good alternatives to consuming this particular good</a:t>
            </a:r>
          </a:p>
          <a:p>
            <a:pPr lvl="2"/>
            <a:r>
              <a:rPr lang="en-US" dirty="0">
                <a:latin typeface="+mj-lt"/>
              </a:rPr>
              <a:t>A small elasticity of supply means that sellers do not have good alternatives to producing this particular good</a:t>
            </a:r>
          </a:p>
          <a:p>
            <a:pPr lvl="1"/>
            <a:r>
              <a:rPr lang="en-US" dirty="0">
                <a:latin typeface="+mj-lt"/>
              </a:rPr>
              <a:t>The side of the market less willing to leave the market bears more of the burden of the tax</a:t>
            </a:r>
          </a:p>
        </p:txBody>
      </p:sp>
    </p:spTree>
    <p:extLst>
      <p:ext uri="{BB962C8B-B14F-4D97-AF65-F5344CB8AC3E}">
        <p14:creationId xmlns:p14="http://schemas.microsoft.com/office/powerpoint/2010/main" val="918440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3633F-7C7C-4B50-A605-D91959F4133E}"/>
              </a:ext>
            </a:extLst>
          </p:cNvPr>
          <p:cNvSpPr>
            <a:spLocks noGrp="1"/>
          </p:cNvSpPr>
          <p:nvPr>
            <p:ph type="title"/>
          </p:nvPr>
        </p:nvSpPr>
        <p:spPr/>
        <p:txBody>
          <a:bodyPr/>
          <a:lstStyle/>
          <a:p>
            <a:r>
              <a:rPr lang="en-US" dirty="0">
                <a:latin typeface="+mj-lt"/>
              </a:rPr>
              <a:t>Elasticity and Tax Incidence (2 of 2)</a:t>
            </a:r>
          </a:p>
        </p:txBody>
      </p:sp>
      <p:sp>
        <p:nvSpPr>
          <p:cNvPr id="3" name="Content Placeholder 2">
            <a:extLst>
              <a:ext uri="{FF2B5EF4-FFF2-40B4-BE49-F238E27FC236}">
                <a16:creationId xmlns:a16="http://schemas.microsoft.com/office/drawing/2014/main" id="{93876A36-2C0E-49D3-B7DF-57F2E4F6AE31}"/>
              </a:ext>
            </a:extLst>
          </p:cNvPr>
          <p:cNvSpPr>
            <a:spLocks noGrp="1"/>
          </p:cNvSpPr>
          <p:nvPr>
            <p:ph idx="1"/>
          </p:nvPr>
        </p:nvSpPr>
        <p:spPr/>
        <p:txBody>
          <a:bodyPr/>
          <a:lstStyle/>
          <a:p>
            <a:pPr>
              <a:spcBef>
                <a:spcPts val="600"/>
              </a:spcBef>
              <a:spcAft>
                <a:spcPts val="1200"/>
              </a:spcAft>
            </a:pPr>
            <a:r>
              <a:rPr lang="en-US" altLang="en-US" dirty="0">
                <a:latin typeface="+mj-lt"/>
              </a:rPr>
              <a:t>Elastic supply, inelastic demand</a:t>
            </a:r>
          </a:p>
          <a:p>
            <a:pPr lvl="1">
              <a:spcBef>
                <a:spcPts val="600"/>
              </a:spcBef>
              <a:spcAft>
                <a:spcPts val="1200"/>
              </a:spcAft>
            </a:pPr>
            <a:r>
              <a:rPr lang="en-US" dirty="0">
                <a:latin typeface="+mj-lt"/>
              </a:rPr>
              <a:t>Price received by sellers does not fall much</a:t>
            </a:r>
          </a:p>
          <a:p>
            <a:pPr lvl="1">
              <a:spcBef>
                <a:spcPts val="600"/>
              </a:spcBef>
              <a:spcAft>
                <a:spcPts val="1200"/>
              </a:spcAft>
            </a:pPr>
            <a:r>
              <a:rPr lang="en-US" dirty="0">
                <a:latin typeface="+mj-lt"/>
              </a:rPr>
              <a:t>Price paid by buyers rises substantially</a:t>
            </a:r>
          </a:p>
          <a:p>
            <a:pPr lvl="1">
              <a:spcBef>
                <a:spcPts val="600"/>
              </a:spcBef>
              <a:spcAft>
                <a:spcPts val="1200"/>
              </a:spcAft>
            </a:pPr>
            <a:r>
              <a:rPr lang="en-US" dirty="0">
                <a:latin typeface="+mj-lt"/>
              </a:rPr>
              <a:t>Buyers </a:t>
            </a:r>
            <a:r>
              <a:rPr lang="en-US" altLang="en-US" dirty="0">
                <a:latin typeface="+mj-lt"/>
              </a:rPr>
              <a:t>bear most of the tax burden</a:t>
            </a:r>
          </a:p>
        </p:txBody>
      </p:sp>
      <p:sp>
        <p:nvSpPr>
          <p:cNvPr id="4" name="Content Placeholder 3">
            <a:extLst>
              <a:ext uri="{FF2B5EF4-FFF2-40B4-BE49-F238E27FC236}">
                <a16:creationId xmlns:a16="http://schemas.microsoft.com/office/drawing/2014/main" id="{0C16437E-AC14-44CA-9A2F-D31343C67215}"/>
              </a:ext>
            </a:extLst>
          </p:cNvPr>
          <p:cNvSpPr>
            <a:spLocks noGrp="1"/>
          </p:cNvSpPr>
          <p:nvPr>
            <p:ph idx="10"/>
          </p:nvPr>
        </p:nvSpPr>
        <p:spPr/>
        <p:txBody>
          <a:bodyPr/>
          <a:lstStyle/>
          <a:p>
            <a:pPr>
              <a:spcBef>
                <a:spcPts val="600"/>
              </a:spcBef>
              <a:spcAft>
                <a:spcPts val="1200"/>
              </a:spcAft>
            </a:pPr>
            <a:r>
              <a:rPr lang="en-US" altLang="en-US" dirty="0">
                <a:latin typeface="+mj-lt"/>
              </a:rPr>
              <a:t>Inelastic supply, elastic demand</a:t>
            </a:r>
          </a:p>
          <a:p>
            <a:pPr lvl="1">
              <a:spcBef>
                <a:spcPts val="600"/>
              </a:spcBef>
              <a:spcAft>
                <a:spcPts val="1200"/>
              </a:spcAft>
            </a:pPr>
            <a:r>
              <a:rPr lang="en-US" dirty="0">
                <a:latin typeface="+mj-lt"/>
              </a:rPr>
              <a:t>Price paid by buyers does not rise much </a:t>
            </a:r>
          </a:p>
          <a:p>
            <a:pPr lvl="1">
              <a:spcBef>
                <a:spcPts val="600"/>
              </a:spcBef>
              <a:spcAft>
                <a:spcPts val="1200"/>
              </a:spcAft>
            </a:pPr>
            <a:r>
              <a:rPr lang="en-US" dirty="0">
                <a:latin typeface="+mj-lt"/>
              </a:rPr>
              <a:t>Price received by sellers falls substantially</a:t>
            </a:r>
          </a:p>
          <a:p>
            <a:pPr lvl="1">
              <a:spcBef>
                <a:spcPts val="600"/>
              </a:spcBef>
              <a:spcAft>
                <a:spcPts val="1200"/>
              </a:spcAft>
            </a:pPr>
            <a:r>
              <a:rPr lang="en-US" altLang="en-US" dirty="0">
                <a:latin typeface="+mj-lt"/>
              </a:rPr>
              <a:t>Sellers bear most of the tax burden</a:t>
            </a:r>
          </a:p>
        </p:txBody>
      </p:sp>
    </p:spTree>
    <p:extLst>
      <p:ext uri="{BB962C8B-B14F-4D97-AF65-F5344CB8AC3E}">
        <p14:creationId xmlns:p14="http://schemas.microsoft.com/office/powerpoint/2010/main" val="10165141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B2F3-BC14-4755-B1FB-69A21BBBF336}"/>
              </a:ext>
            </a:extLst>
          </p:cNvPr>
          <p:cNvSpPr>
            <a:spLocks noGrp="1"/>
          </p:cNvSpPr>
          <p:nvPr>
            <p:ph type="title"/>
          </p:nvPr>
        </p:nvSpPr>
        <p:spPr>
          <a:xfrm>
            <a:off x="1073105" y="473245"/>
            <a:ext cx="10045791" cy="1217447"/>
          </a:xfrm>
        </p:spPr>
        <p:txBody>
          <a:bodyPr/>
          <a:lstStyle/>
          <a:p>
            <a:r>
              <a:rPr lang="en-US" dirty="0">
                <a:latin typeface="+mj-lt"/>
              </a:rPr>
              <a:t>Figure 9 How a Tax Burden Is Divided (1 of 2)</a:t>
            </a:r>
          </a:p>
        </p:txBody>
      </p:sp>
      <p:sp>
        <p:nvSpPr>
          <p:cNvPr id="3" name="Content Placeholder 2">
            <a:extLst>
              <a:ext uri="{FF2B5EF4-FFF2-40B4-BE49-F238E27FC236}">
                <a16:creationId xmlns:a16="http://schemas.microsoft.com/office/drawing/2014/main" id="{D2A2862F-24B6-4255-AEFD-412F2EA21047}"/>
              </a:ext>
            </a:extLst>
          </p:cNvPr>
          <p:cNvSpPr>
            <a:spLocks noGrp="1"/>
          </p:cNvSpPr>
          <p:nvPr>
            <p:ph idx="1"/>
          </p:nvPr>
        </p:nvSpPr>
        <p:spPr>
          <a:xfrm>
            <a:off x="476843" y="1825624"/>
            <a:ext cx="5292190" cy="4114783"/>
          </a:xfrm>
        </p:spPr>
        <p:txBody>
          <a:bodyPr/>
          <a:lstStyle/>
          <a:p>
            <a:r>
              <a:rPr lang="en-US" dirty="0">
                <a:latin typeface="+mj-lt"/>
              </a:rPr>
              <a:t>In panel (a), the supply curve is elastic, and the demand curve is inelastic. </a:t>
            </a:r>
          </a:p>
          <a:p>
            <a:r>
              <a:rPr lang="en-US" dirty="0">
                <a:latin typeface="+mj-lt"/>
              </a:rPr>
              <a:t>In this case, the price received by sellers falls only slightly, while the price paid by buyers rises substantially. This means that buyers bear most of the tax burden.</a:t>
            </a:r>
          </a:p>
        </p:txBody>
      </p:sp>
      <p:pic>
        <p:nvPicPr>
          <p:cNvPr id="5" name="Picture 3" descr="In graph (a), titled’Elastic Supply, Inelastic Demand, the demand curve is steeper than the supply curve. From the intersection of the curves, a perpendicular is dropped to the vertical axis at a point labeled &quot;Price without tax.&quot; From a point on the demand curve above the intersection a perpendicular is dropped to the vertical axis at a point labeled &quot;Price buyers pay.&quot; From a point on the supply curve below the intersection a perpendicular is dropped to the vertical axis at a point labeled &quot;Price sellers receive.&quot; The two points on the curves above and below the intersection are in a vertical line and the segment between them is labeled &quot;Tax.&quot; The tax segment is cut by the horizontal from the intersection into two segments, the one above being much longer than the one below. Callout 1 pointing at the supply curve and callouts 2 and 3 pointing at the upper and lower tax segments respectively together read, &quot;When supply is more elastic than demand … the incidence of the tax falls more heavily on consumers … than on producers.&quot;">
            <a:extLst>
              <a:ext uri="{FF2B5EF4-FFF2-40B4-BE49-F238E27FC236}">
                <a16:creationId xmlns:a16="http://schemas.microsoft.com/office/drawing/2014/main" id="{A93792FE-CB69-425B-9FE5-059FDC2346F6}"/>
              </a:ext>
            </a:extLst>
          </p:cNvPr>
          <p:cNvPicPr>
            <a:picLocks noGrp="1" noChangeAspect="1"/>
          </p:cNvPicPr>
          <p:nvPr>
            <p:ph idx="10"/>
          </p:nvPr>
        </p:nvPicPr>
        <p:blipFill rotWithShape="1">
          <a:blip r:embed="rId3"/>
          <a:srcRect b="50889"/>
          <a:stretch/>
        </p:blipFill>
        <p:spPr>
          <a:xfrm>
            <a:off x="6132285" y="1825624"/>
            <a:ext cx="5769002" cy="4192433"/>
          </a:xfrm>
        </p:spPr>
      </p:pic>
    </p:spTree>
    <p:extLst>
      <p:ext uri="{BB962C8B-B14F-4D97-AF65-F5344CB8AC3E}">
        <p14:creationId xmlns:p14="http://schemas.microsoft.com/office/powerpoint/2010/main" val="30238658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B2F3-BC14-4755-B1FB-69A21BBBF336}"/>
              </a:ext>
            </a:extLst>
          </p:cNvPr>
          <p:cNvSpPr>
            <a:spLocks noGrp="1"/>
          </p:cNvSpPr>
          <p:nvPr>
            <p:ph type="title"/>
          </p:nvPr>
        </p:nvSpPr>
        <p:spPr>
          <a:xfrm>
            <a:off x="1073105" y="473245"/>
            <a:ext cx="10045791" cy="1217447"/>
          </a:xfrm>
        </p:spPr>
        <p:txBody>
          <a:bodyPr/>
          <a:lstStyle/>
          <a:p>
            <a:r>
              <a:rPr lang="en-US" dirty="0">
                <a:latin typeface="+mj-lt"/>
              </a:rPr>
              <a:t>Figure 9 How a Tax Burden Is Divided (2 of 2)</a:t>
            </a:r>
          </a:p>
        </p:txBody>
      </p:sp>
      <p:sp>
        <p:nvSpPr>
          <p:cNvPr id="3" name="Content Placeholder 2">
            <a:extLst>
              <a:ext uri="{FF2B5EF4-FFF2-40B4-BE49-F238E27FC236}">
                <a16:creationId xmlns:a16="http://schemas.microsoft.com/office/drawing/2014/main" id="{D2A2862F-24B6-4255-AEFD-412F2EA21047}"/>
              </a:ext>
            </a:extLst>
          </p:cNvPr>
          <p:cNvSpPr>
            <a:spLocks noGrp="1"/>
          </p:cNvSpPr>
          <p:nvPr>
            <p:ph idx="1"/>
          </p:nvPr>
        </p:nvSpPr>
        <p:spPr>
          <a:xfrm>
            <a:off x="476843" y="1825624"/>
            <a:ext cx="5125672" cy="4114783"/>
          </a:xfrm>
        </p:spPr>
        <p:txBody>
          <a:bodyPr/>
          <a:lstStyle/>
          <a:p>
            <a:r>
              <a:rPr lang="en-US" dirty="0">
                <a:latin typeface="+mj-lt"/>
              </a:rPr>
              <a:t>In panel (b), the situation is reversed: The supply curve is inelastic, and the demand curve is elastic.</a:t>
            </a:r>
          </a:p>
          <a:p>
            <a:r>
              <a:rPr lang="en-US" dirty="0">
                <a:latin typeface="+mj-lt"/>
              </a:rPr>
              <a:t>In this case, the price received by sellers falls substantially, while the price paid by buyers rises only slightly. Here, sellers bear most of the burden.</a:t>
            </a:r>
          </a:p>
        </p:txBody>
      </p:sp>
      <p:pic>
        <p:nvPicPr>
          <p:cNvPr id="5" name="Picture 3" descr="Graph (b), titled Inelastic Supply, Elastic Demand, is the same as the graph (a), but here the supply curve is steeper than the demand curve and thus the tax segment is cut by the horizontal from the intersection in a way that the segment above is much shorter than the one below. Callout 1 pointing at the demand curve and callouts 2 and 3 pointing at the lower and upper tax segments respectively together read, &quot;When demand is more elastic than supply … the incidence of the tax falls more heavily on producers … than on consumers.&quot;">
            <a:extLst>
              <a:ext uri="{FF2B5EF4-FFF2-40B4-BE49-F238E27FC236}">
                <a16:creationId xmlns:a16="http://schemas.microsoft.com/office/drawing/2014/main" id="{A93792FE-CB69-425B-9FE5-059FDC2346F6}"/>
              </a:ext>
            </a:extLst>
          </p:cNvPr>
          <p:cNvPicPr>
            <a:picLocks noGrp="1" noChangeAspect="1"/>
          </p:cNvPicPr>
          <p:nvPr>
            <p:ph idx="10"/>
          </p:nvPr>
        </p:nvPicPr>
        <p:blipFill rotWithShape="1">
          <a:blip r:embed="rId3"/>
          <a:srcRect t="50898"/>
          <a:stretch/>
        </p:blipFill>
        <p:spPr>
          <a:xfrm>
            <a:off x="6132285" y="1825624"/>
            <a:ext cx="5769864" cy="4192262"/>
          </a:xfrm>
          <a:prstGeom prst="rect">
            <a:avLst/>
          </a:prstGeom>
        </p:spPr>
      </p:pic>
    </p:spTree>
    <p:extLst>
      <p:ext uri="{BB962C8B-B14F-4D97-AF65-F5344CB8AC3E}">
        <p14:creationId xmlns:p14="http://schemas.microsoft.com/office/powerpoint/2010/main" val="18603571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2DDBE-74E6-48CE-B3F7-F50F857A1C8F}"/>
              </a:ext>
            </a:extLst>
          </p:cNvPr>
          <p:cNvSpPr>
            <a:spLocks noGrp="1"/>
          </p:cNvSpPr>
          <p:nvPr>
            <p:ph type="ctrTitle"/>
          </p:nvPr>
        </p:nvSpPr>
        <p:spPr/>
        <p:txBody>
          <a:bodyPr/>
          <a:lstStyle/>
          <a:p>
            <a:r>
              <a:rPr lang="en-US" dirty="0">
                <a:latin typeface="+mj-lt"/>
              </a:rPr>
              <a:t>6-3</a:t>
            </a:r>
          </a:p>
        </p:txBody>
      </p:sp>
      <p:sp>
        <p:nvSpPr>
          <p:cNvPr id="3" name="Subtitle 2">
            <a:extLst>
              <a:ext uri="{FF2B5EF4-FFF2-40B4-BE49-F238E27FC236}">
                <a16:creationId xmlns:a16="http://schemas.microsoft.com/office/drawing/2014/main" id="{C3C17E46-40E0-4BEA-B2E7-2240C71E70AF}"/>
              </a:ext>
            </a:extLst>
          </p:cNvPr>
          <p:cNvSpPr>
            <a:spLocks noGrp="1"/>
          </p:cNvSpPr>
          <p:nvPr>
            <p:ph type="subTitle" idx="1"/>
          </p:nvPr>
        </p:nvSpPr>
        <p:spPr/>
        <p:txBody>
          <a:bodyPr/>
          <a:lstStyle/>
          <a:p>
            <a:r>
              <a:rPr lang="en-US" dirty="0">
                <a:latin typeface="+mj-lt"/>
              </a:rPr>
              <a:t>Conclusion</a:t>
            </a:r>
          </a:p>
        </p:txBody>
      </p:sp>
    </p:spTree>
    <p:extLst>
      <p:ext uri="{BB962C8B-B14F-4D97-AF65-F5344CB8AC3E}">
        <p14:creationId xmlns:p14="http://schemas.microsoft.com/office/powerpoint/2010/main" val="40334739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E5228-E3B2-4FE1-8D1B-ACE95BA627D9}"/>
              </a:ext>
            </a:extLst>
          </p:cNvPr>
          <p:cNvSpPr>
            <a:spLocks noGrp="1"/>
          </p:cNvSpPr>
          <p:nvPr>
            <p:ph type="title"/>
          </p:nvPr>
        </p:nvSpPr>
        <p:spPr/>
        <p:txBody>
          <a:bodyPr/>
          <a:lstStyle/>
          <a:p>
            <a:r>
              <a:rPr lang="en-US" dirty="0">
                <a:latin typeface="+mj-lt"/>
              </a:rPr>
              <a:t>Conclusion</a:t>
            </a:r>
          </a:p>
        </p:txBody>
      </p:sp>
      <p:sp>
        <p:nvSpPr>
          <p:cNvPr id="3" name="Content Placeholder 2">
            <a:extLst>
              <a:ext uri="{FF2B5EF4-FFF2-40B4-BE49-F238E27FC236}">
                <a16:creationId xmlns:a16="http://schemas.microsoft.com/office/drawing/2014/main" id="{4F9CD7C0-DCAF-45D7-A802-40A431D2F69D}"/>
              </a:ext>
            </a:extLst>
          </p:cNvPr>
          <p:cNvSpPr>
            <a:spLocks noGrp="1"/>
          </p:cNvSpPr>
          <p:nvPr>
            <p:ph idx="1"/>
          </p:nvPr>
        </p:nvSpPr>
        <p:spPr/>
        <p:txBody>
          <a:bodyPr/>
          <a:lstStyle/>
          <a:p>
            <a:pPr>
              <a:spcBef>
                <a:spcPts val="1200"/>
              </a:spcBef>
              <a:spcAft>
                <a:spcPts val="1200"/>
              </a:spcAft>
            </a:pPr>
            <a:r>
              <a:rPr lang="en-US" dirty="0">
                <a:latin typeface="+mj-lt"/>
              </a:rPr>
              <a:t>Price controls and taxes are common in various markets, and their effects are frequently debated</a:t>
            </a:r>
          </a:p>
          <a:p>
            <a:pPr>
              <a:spcBef>
                <a:spcPts val="1200"/>
              </a:spcBef>
              <a:spcAft>
                <a:spcPts val="1200"/>
              </a:spcAft>
            </a:pPr>
            <a:r>
              <a:rPr lang="en-US" dirty="0">
                <a:latin typeface="+mj-lt"/>
              </a:rPr>
              <a:t>When analyzing government policies, supply and demand are the first and most useful tools of analysis</a:t>
            </a:r>
          </a:p>
        </p:txBody>
      </p:sp>
    </p:spTree>
    <p:extLst>
      <p:ext uri="{BB962C8B-B14F-4D97-AF65-F5344CB8AC3E}">
        <p14:creationId xmlns:p14="http://schemas.microsoft.com/office/powerpoint/2010/main" val="31497255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E5228-E3B2-4FE1-8D1B-ACE95BA627D9}"/>
              </a:ext>
            </a:extLst>
          </p:cNvPr>
          <p:cNvSpPr>
            <a:spLocks noGrp="1"/>
          </p:cNvSpPr>
          <p:nvPr>
            <p:ph type="title"/>
          </p:nvPr>
        </p:nvSpPr>
        <p:spPr/>
        <p:txBody>
          <a:bodyPr/>
          <a:lstStyle/>
          <a:p>
            <a:r>
              <a:rPr lang="en-US" dirty="0">
                <a:latin typeface="+mj-lt"/>
              </a:rPr>
              <a:t>Think-Pair-Share Activity</a:t>
            </a:r>
          </a:p>
        </p:txBody>
      </p:sp>
      <p:sp>
        <p:nvSpPr>
          <p:cNvPr id="3" name="Content Placeholder 2">
            <a:extLst>
              <a:ext uri="{FF2B5EF4-FFF2-40B4-BE49-F238E27FC236}">
                <a16:creationId xmlns:a16="http://schemas.microsoft.com/office/drawing/2014/main" id="{4F9CD7C0-DCAF-45D7-A802-40A431D2F69D}"/>
              </a:ext>
            </a:extLst>
          </p:cNvPr>
          <p:cNvSpPr>
            <a:spLocks noGrp="1"/>
          </p:cNvSpPr>
          <p:nvPr>
            <p:ph idx="1"/>
          </p:nvPr>
        </p:nvSpPr>
        <p:spPr/>
        <p:txBody>
          <a:bodyPr/>
          <a:lstStyle/>
          <a:p>
            <a:pPr marL="0" indent="0">
              <a:spcBef>
                <a:spcPts val="1200"/>
              </a:spcBef>
              <a:spcAft>
                <a:spcPts val="1200"/>
              </a:spcAft>
              <a:buNone/>
            </a:pPr>
            <a:r>
              <a:rPr lang="en-US" dirty="0">
                <a:latin typeface="+mj-lt"/>
              </a:rPr>
              <a:t>Suppose that your state needs to raise more tax revenue. The governor proposes a tax on food because everyone must eat and, thus, a food tax would surely raise a great deal of tax revenue. The governor insists the tax should be placed on food sellers to protect less wealthy individuals who spend a large proportion of their income on food. </a:t>
            </a:r>
          </a:p>
          <a:p>
            <a:pPr marL="514350" indent="-514350">
              <a:spcBef>
                <a:spcPts val="1200"/>
              </a:spcBef>
              <a:spcAft>
                <a:spcPts val="1200"/>
              </a:spcAft>
              <a:buFont typeface="+mj-lt"/>
              <a:buAutoNum type="alphaUcPeriod"/>
            </a:pPr>
            <a:r>
              <a:rPr lang="en-US" dirty="0">
                <a:latin typeface="+mj-lt"/>
              </a:rPr>
              <a:t>Will the burden of a food tax fall only on the sellers of food as the governor said? Explain.</a:t>
            </a:r>
          </a:p>
          <a:p>
            <a:pPr marL="514350" indent="-514350">
              <a:spcBef>
                <a:spcPts val="1200"/>
              </a:spcBef>
              <a:spcAft>
                <a:spcPts val="1200"/>
              </a:spcAft>
              <a:buFont typeface="+mj-lt"/>
              <a:buAutoNum type="alphaUcPeriod"/>
            </a:pPr>
            <a:r>
              <a:rPr lang="en-US" dirty="0">
                <a:latin typeface="+mj-lt"/>
              </a:rPr>
              <a:t>Who will bear most of this tax burden? Explain.</a:t>
            </a:r>
          </a:p>
        </p:txBody>
      </p:sp>
    </p:spTree>
    <p:extLst>
      <p:ext uri="{BB962C8B-B14F-4D97-AF65-F5344CB8AC3E}">
        <p14:creationId xmlns:p14="http://schemas.microsoft.com/office/powerpoint/2010/main" val="3919694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ECEF1-D12C-432C-A9CE-C4DCBD026E3C}"/>
              </a:ext>
            </a:extLst>
          </p:cNvPr>
          <p:cNvSpPr>
            <a:spLocks noGrp="1"/>
          </p:cNvSpPr>
          <p:nvPr>
            <p:ph type="ctrTitle"/>
          </p:nvPr>
        </p:nvSpPr>
        <p:spPr/>
        <p:txBody>
          <a:bodyPr/>
          <a:lstStyle/>
          <a:p>
            <a:r>
              <a:rPr lang="en-US" dirty="0">
                <a:latin typeface="+mj-lt"/>
              </a:rPr>
              <a:t>6-1</a:t>
            </a:r>
          </a:p>
        </p:txBody>
      </p:sp>
      <p:sp>
        <p:nvSpPr>
          <p:cNvPr id="3" name="Subtitle 2">
            <a:extLst>
              <a:ext uri="{FF2B5EF4-FFF2-40B4-BE49-F238E27FC236}">
                <a16:creationId xmlns:a16="http://schemas.microsoft.com/office/drawing/2014/main" id="{57A38FA0-8ECA-4257-9C21-237FBF25DB56}"/>
              </a:ext>
            </a:extLst>
          </p:cNvPr>
          <p:cNvSpPr>
            <a:spLocks noGrp="1"/>
          </p:cNvSpPr>
          <p:nvPr>
            <p:ph type="subTitle" idx="1"/>
          </p:nvPr>
        </p:nvSpPr>
        <p:spPr/>
        <p:txBody>
          <a:bodyPr/>
          <a:lstStyle/>
          <a:p>
            <a:r>
              <a:rPr lang="en-US" dirty="0">
                <a:latin typeface="+mj-lt"/>
              </a:rPr>
              <a:t>The Surprising Effects of Price Controls</a:t>
            </a:r>
          </a:p>
        </p:txBody>
      </p:sp>
    </p:spTree>
    <p:extLst>
      <p:ext uri="{BB962C8B-B14F-4D97-AF65-F5344CB8AC3E}">
        <p14:creationId xmlns:p14="http://schemas.microsoft.com/office/powerpoint/2010/main" val="12973033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63CE5-E901-4C46-A4E7-317BED8381FE}"/>
              </a:ext>
            </a:extLst>
          </p:cNvPr>
          <p:cNvSpPr>
            <a:spLocks noGrp="1"/>
          </p:cNvSpPr>
          <p:nvPr>
            <p:ph type="title"/>
          </p:nvPr>
        </p:nvSpPr>
        <p:spPr/>
        <p:txBody>
          <a:bodyPr/>
          <a:lstStyle/>
          <a:p>
            <a:r>
              <a:rPr lang="en-US" dirty="0">
                <a:latin typeface="+mj-lt"/>
              </a:rPr>
              <a:t>Self-Assessment </a:t>
            </a:r>
          </a:p>
        </p:txBody>
      </p:sp>
      <p:sp>
        <p:nvSpPr>
          <p:cNvPr id="3" name="Content Placeholder 2">
            <a:extLst>
              <a:ext uri="{FF2B5EF4-FFF2-40B4-BE49-F238E27FC236}">
                <a16:creationId xmlns:a16="http://schemas.microsoft.com/office/drawing/2014/main" id="{0F234761-3B12-4922-8019-B2E89C8499C8}"/>
              </a:ext>
            </a:extLst>
          </p:cNvPr>
          <p:cNvSpPr>
            <a:spLocks noGrp="1"/>
          </p:cNvSpPr>
          <p:nvPr>
            <p:ph idx="1"/>
          </p:nvPr>
        </p:nvSpPr>
        <p:spPr/>
        <p:txBody>
          <a:bodyPr/>
          <a:lstStyle/>
          <a:p>
            <a:pPr>
              <a:spcBef>
                <a:spcPts val="1200"/>
              </a:spcBef>
              <a:spcAft>
                <a:spcPts val="1200"/>
              </a:spcAft>
            </a:pPr>
            <a:r>
              <a:rPr lang="en-US" dirty="0">
                <a:latin typeface="+mj-lt"/>
              </a:rPr>
              <a:t>What determines how the burden of a tax is divided between buyers and sellers? Why?</a:t>
            </a:r>
          </a:p>
          <a:p>
            <a:pPr>
              <a:spcBef>
                <a:spcPts val="1200"/>
              </a:spcBef>
              <a:spcAft>
                <a:spcPts val="1200"/>
              </a:spcAft>
            </a:pPr>
            <a:r>
              <a:rPr lang="en-US" dirty="0">
                <a:latin typeface="+mj-lt"/>
              </a:rPr>
              <a:t>When the government levies a tax on the amount that firms pay their workers, do the firms or workers bear the burden of the tax?</a:t>
            </a:r>
          </a:p>
        </p:txBody>
      </p:sp>
    </p:spTree>
    <p:extLst>
      <p:ext uri="{BB962C8B-B14F-4D97-AF65-F5344CB8AC3E}">
        <p14:creationId xmlns:p14="http://schemas.microsoft.com/office/powerpoint/2010/main" val="38057092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2863B-8167-442F-9BA8-FBAADE333550}"/>
              </a:ext>
            </a:extLst>
          </p:cNvPr>
          <p:cNvSpPr>
            <a:spLocks noGrp="1"/>
          </p:cNvSpPr>
          <p:nvPr>
            <p:ph type="title"/>
          </p:nvPr>
        </p:nvSpPr>
        <p:spPr/>
        <p:txBody>
          <a:bodyPr/>
          <a:lstStyle/>
          <a:p>
            <a:r>
              <a:rPr lang="en-US" dirty="0">
                <a:latin typeface="+mj-lt"/>
              </a:rPr>
              <a:t>Summary</a:t>
            </a:r>
          </a:p>
        </p:txBody>
      </p:sp>
      <p:sp>
        <p:nvSpPr>
          <p:cNvPr id="3" name="Content Placeholder 2">
            <a:extLst>
              <a:ext uri="{FF2B5EF4-FFF2-40B4-BE49-F238E27FC236}">
                <a16:creationId xmlns:a16="http://schemas.microsoft.com/office/drawing/2014/main" id="{7A3C80A9-DF7D-4F54-9423-6E84CF7C1F31}"/>
              </a:ext>
            </a:extLst>
          </p:cNvPr>
          <p:cNvSpPr>
            <a:spLocks noGrp="1"/>
          </p:cNvSpPr>
          <p:nvPr>
            <p:ph idx="1"/>
          </p:nvPr>
        </p:nvSpPr>
        <p:spPr/>
        <p:txBody>
          <a:bodyPr/>
          <a:lstStyle/>
          <a:p>
            <a:pPr marL="0" indent="0">
              <a:buNone/>
            </a:pPr>
            <a:r>
              <a:rPr lang="en-US" dirty="0">
                <a:latin typeface="+mj-lt"/>
              </a:rPr>
              <a:t>Click the link to review the objectives for this presentation.</a:t>
            </a:r>
          </a:p>
          <a:p>
            <a:pPr marL="0" indent="0">
              <a:buNone/>
            </a:pPr>
            <a:r>
              <a:rPr lang="en-US" dirty="0">
                <a:latin typeface="+mj-lt"/>
                <a:hlinkClick r:id="rId2" action="ppaction://hlinksldjump"/>
              </a:rPr>
              <a:t>Link to Objectives</a:t>
            </a:r>
            <a:endParaRPr lang="en-US" dirty="0">
              <a:latin typeface="+mj-lt"/>
            </a:endParaRPr>
          </a:p>
        </p:txBody>
      </p:sp>
    </p:spTree>
    <p:extLst>
      <p:ext uri="{BB962C8B-B14F-4D97-AF65-F5344CB8AC3E}">
        <p14:creationId xmlns:p14="http://schemas.microsoft.com/office/powerpoint/2010/main" val="3233779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CE188-929D-4E9E-8781-6CD5D7512096}"/>
              </a:ext>
            </a:extLst>
          </p:cNvPr>
          <p:cNvSpPr>
            <a:spLocks noGrp="1"/>
          </p:cNvSpPr>
          <p:nvPr>
            <p:ph type="title"/>
          </p:nvPr>
        </p:nvSpPr>
        <p:spPr/>
        <p:txBody>
          <a:bodyPr/>
          <a:lstStyle/>
          <a:p>
            <a:r>
              <a:rPr lang="en-US" dirty="0">
                <a:latin typeface="+mj-lt"/>
              </a:rPr>
              <a:t>Price Controls</a:t>
            </a:r>
          </a:p>
        </p:txBody>
      </p:sp>
      <p:sp>
        <p:nvSpPr>
          <p:cNvPr id="3" name="Content Placeholder 2">
            <a:extLst>
              <a:ext uri="{FF2B5EF4-FFF2-40B4-BE49-F238E27FC236}">
                <a16:creationId xmlns:a16="http://schemas.microsoft.com/office/drawing/2014/main" id="{4EAA5DB9-80C2-475E-B8DD-7AC7417D21AE}"/>
              </a:ext>
            </a:extLst>
          </p:cNvPr>
          <p:cNvSpPr>
            <a:spLocks noGrp="1"/>
          </p:cNvSpPr>
          <p:nvPr>
            <p:ph idx="1"/>
          </p:nvPr>
        </p:nvSpPr>
        <p:spPr/>
        <p:txBody>
          <a:bodyPr/>
          <a:lstStyle/>
          <a:p>
            <a:pPr>
              <a:spcBef>
                <a:spcPts val="1200"/>
              </a:spcBef>
              <a:spcAft>
                <a:spcPts val="1200"/>
              </a:spcAft>
            </a:pPr>
            <a:r>
              <a:rPr lang="en-US" dirty="0">
                <a:latin typeface="+mj-lt"/>
              </a:rPr>
              <a:t>Economists as policy analysts and advisers try to use theories to change the world</a:t>
            </a:r>
          </a:p>
          <a:p>
            <a:pPr>
              <a:spcBef>
                <a:spcPts val="1200"/>
              </a:spcBef>
              <a:spcAft>
                <a:spcPts val="1200"/>
              </a:spcAft>
            </a:pPr>
            <a:r>
              <a:rPr lang="en-US" dirty="0">
                <a:latin typeface="+mj-lt"/>
              </a:rPr>
              <a:t>Policymakers often enact price controls when they believe that the market price of a good or service is too high or too low</a:t>
            </a:r>
          </a:p>
          <a:p>
            <a:pPr>
              <a:spcBef>
                <a:spcPts val="1200"/>
              </a:spcBef>
              <a:spcAft>
                <a:spcPts val="1200"/>
              </a:spcAft>
            </a:pPr>
            <a:r>
              <a:rPr lang="en-US" dirty="0">
                <a:latin typeface="+mj-lt"/>
              </a:rPr>
              <a:t>These policies can generate problems of their own</a:t>
            </a:r>
          </a:p>
        </p:txBody>
      </p:sp>
    </p:spTree>
    <p:extLst>
      <p:ext uri="{BB962C8B-B14F-4D97-AF65-F5344CB8AC3E}">
        <p14:creationId xmlns:p14="http://schemas.microsoft.com/office/powerpoint/2010/main" val="2572833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CE188-929D-4E9E-8781-6CD5D7512096}"/>
              </a:ext>
            </a:extLst>
          </p:cNvPr>
          <p:cNvSpPr>
            <a:spLocks noGrp="1"/>
          </p:cNvSpPr>
          <p:nvPr>
            <p:ph type="title"/>
          </p:nvPr>
        </p:nvSpPr>
        <p:spPr/>
        <p:txBody>
          <a:bodyPr/>
          <a:lstStyle/>
          <a:p>
            <a:r>
              <a:rPr lang="en-US" dirty="0">
                <a:latin typeface="+mj-lt"/>
              </a:rPr>
              <a:t>Price Ceiling and Price Floor</a:t>
            </a:r>
          </a:p>
        </p:txBody>
      </p:sp>
      <p:sp>
        <p:nvSpPr>
          <p:cNvPr id="3" name="Content Placeholder 2">
            <a:extLst>
              <a:ext uri="{FF2B5EF4-FFF2-40B4-BE49-F238E27FC236}">
                <a16:creationId xmlns:a16="http://schemas.microsoft.com/office/drawing/2014/main" id="{4EAA5DB9-80C2-475E-B8DD-7AC7417D21AE}"/>
              </a:ext>
            </a:extLst>
          </p:cNvPr>
          <p:cNvSpPr>
            <a:spLocks noGrp="1"/>
          </p:cNvSpPr>
          <p:nvPr>
            <p:ph idx="1"/>
          </p:nvPr>
        </p:nvSpPr>
        <p:spPr/>
        <p:txBody>
          <a:bodyPr/>
          <a:lstStyle/>
          <a:p>
            <a:pPr>
              <a:spcAft>
                <a:spcPts val="1200"/>
              </a:spcAft>
            </a:pPr>
            <a:r>
              <a:rPr lang="en-US" altLang="en-US" b="1" dirty="0">
                <a:solidFill>
                  <a:srgbClr val="C00000"/>
                </a:solidFill>
                <a:latin typeface="+mj-lt"/>
              </a:rPr>
              <a:t>Price ceiling*</a:t>
            </a:r>
          </a:p>
          <a:p>
            <a:pPr lvl="1">
              <a:spcAft>
                <a:spcPts val="1200"/>
              </a:spcAft>
            </a:pPr>
            <a:r>
              <a:rPr lang="en-US" altLang="en-US" dirty="0">
                <a:latin typeface="+mj-lt"/>
              </a:rPr>
              <a:t>A legal maximum on the price at which a good can be sold</a:t>
            </a:r>
          </a:p>
          <a:p>
            <a:pPr lvl="2">
              <a:spcAft>
                <a:spcPts val="1200"/>
              </a:spcAft>
            </a:pPr>
            <a:r>
              <a:rPr lang="en-US" altLang="en-US" sz="2400" dirty="0">
                <a:latin typeface="+mj-lt"/>
              </a:rPr>
              <a:t>Rent-control laws</a:t>
            </a:r>
          </a:p>
          <a:p>
            <a:pPr>
              <a:spcAft>
                <a:spcPts val="1200"/>
              </a:spcAft>
            </a:pPr>
            <a:r>
              <a:rPr lang="en-US" altLang="en-US" b="1" dirty="0">
                <a:solidFill>
                  <a:srgbClr val="C00000"/>
                </a:solidFill>
                <a:latin typeface="+mj-lt"/>
              </a:rPr>
              <a:t>Price floor*</a:t>
            </a:r>
          </a:p>
          <a:p>
            <a:pPr lvl="1">
              <a:spcAft>
                <a:spcPts val="1200"/>
              </a:spcAft>
            </a:pPr>
            <a:r>
              <a:rPr lang="en-US" altLang="en-US" dirty="0">
                <a:latin typeface="+mj-lt"/>
              </a:rPr>
              <a:t>A legal minimum on the price at which a good can be sold</a:t>
            </a:r>
          </a:p>
          <a:p>
            <a:pPr lvl="2">
              <a:spcAft>
                <a:spcPts val="1200"/>
              </a:spcAft>
            </a:pPr>
            <a:r>
              <a:rPr lang="en-US" altLang="en-US" sz="2400" dirty="0">
                <a:latin typeface="+mj-lt"/>
              </a:rPr>
              <a:t>Minimum wage laws</a:t>
            </a:r>
          </a:p>
          <a:p>
            <a:pPr marL="0" indent="0">
              <a:spcBef>
                <a:spcPts val="3600"/>
              </a:spcBef>
              <a:spcAft>
                <a:spcPts val="0"/>
              </a:spcAft>
              <a:buNone/>
            </a:pPr>
            <a:r>
              <a:rPr lang="en-US" altLang="en-US" sz="1400" dirty="0">
                <a:latin typeface="+mj-lt"/>
              </a:rPr>
              <a:t>*Words accompanied by an asterisk are key terms from the chapter.</a:t>
            </a:r>
            <a:endParaRPr lang="en-US" dirty="0">
              <a:latin typeface="+mj-lt"/>
            </a:endParaRPr>
          </a:p>
        </p:txBody>
      </p:sp>
    </p:spTree>
    <p:extLst>
      <p:ext uri="{BB962C8B-B14F-4D97-AF65-F5344CB8AC3E}">
        <p14:creationId xmlns:p14="http://schemas.microsoft.com/office/powerpoint/2010/main" val="255796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CE188-929D-4E9E-8781-6CD5D7512096}"/>
              </a:ext>
            </a:extLst>
          </p:cNvPr>
          <p:cNvSpPr>
            <a:spLocks noGrp="1"/>
          </p:cNvSpPr>
          <p:nvPr>
            <p:ph type="title"/>
          </p:nvPr>
        </p:nvSpPr>
        <p:spPr/>
        <p:txBody>
          <a:bodyPr/>
          <a:lstStyle/>
          <a:p>
            <a:r>
              <a:rPr lang="en-US" dirty="0">
                <a:latin typeface="+mj-lt"/>
              </a:rPr>
              <a:t>How Price Ceilings Affect Market Outcomes</a:t>
            </a:r>
          </a:p>
        </p:txBody>
      </p:sp>
      <p:sp>
        <p:nvSpPr>
          <p:cNvPr id="3" name="Content Placeholder 2">
            <a:extLst>
              <a:ext uri="{FF2B5EF4-FFF2-40B4-BE49-F238E27FC236}">
                <a16:creationId xmlns:a16="http://schemas.microsoft.com/office/drawing/2014/main" id="{4EAA5DB9-80C2-475E-B8DD-7AC7417D21AE}"/>
              </a:ext>
            </a:extLst>
          </p:cNvPr>
          <p:cNvSpPr>
            <a:spLocks noGrp="1"/>
          </p:cNvSpPr>
          <p:nvPr>
            <p:ph idx="1"/>
          </p:nvPr>
        </p:nvSpPr>
        <p:spPr/>
        <p:txBody>
          <a:bodyPr/>
          <a:lstStyle/>
          <a:p>
            <a:pPr>
              <a:spcBef>
                <a:spcPts val="600"/>
              </a:spcBef>
              <a:spcAft>
                <a:spcPts val="1200"/>
              </a:spcAft>
            </a:pPr>
            <a:r>
              <a:rPr lang="en-US" altLang="en-US" dirty="0">
                <a:latin typeface="+mj-lt"/>
              </a:rPr>
              <a:t>Not binding</a:t>
            </a:r>
          </a:p>
          <a:p>
            <a:pPr lvl="1">
              <a:spcBef>
                <a:spcPts val="600"/>
              </a:spcBef>
              <a:spcAft>
                <a:spcPts val="1200"/>
              </a:spcAft>
            </a:pPr>
            <a:r>
              <a:rPr lang="en-US" altLang="en-US" dirty="0">
                <a:latin typeface="+mj-lt"/>
              </a:rPr>
              <a:t>Set above the equilibrium price</a:t>
            </a:r>
          </a:p>
          <a:p>
            <a:pPr lvl="1">
              <a:spcBef>
                <a:spcPts val="600"/>
              </a:spcBef>
              <a:spcAft>
                <a:spcPts val="1200"/>
              </a:spcAft>
            </a:pPr>
            <a:r>
              <a:rPr lang="en-US" altLang="en-US" dirty="0">
                <a:latin typeface="+mj-lt"/>
              </a:rPr>
              <a:t>No effect on price or quantity sold</a:t>
            </a:r>
          </a:p>
          <a:p>
            <a:pPr>
              <a:spcBef>
                <a:spcPts val="600"/>
              </a:spcBef>
              <a:spcAft>
                <a:spcPts val="1200"/>
              </a:spcAft>
            </a:pPr>
            <a:r>
              <a:rPr lang="en-US" altLang="en-US" dirty="0">
                <a:latin typeface="+mj-lt"/>
              </a:rPr>
              <a:t>Binding constraint</a:t>
            </a:r>
          </a:p>
          <a:p>
            <a:pPr lvl="1">
              <a:spcBef>
                <a:spcPts val="600"/>
              </a:spcBef>
              <a:spcAft>
                <a:spcPts val="1200"/>
              </a:spcAft>
            </a:pPr>
            <a:r>
              <a:rPr lang="en-US" altLang="en-US" dirty="0">
                <a:latin typeface="+mj-lt"/>
              </a:rPr>
              <a:t>Set below the equilibrium price</a:t>
            </a:r>
          </a:p>
          <a:p>
            <a:pPr lvl="1">
              <a:spcBef>
                <a:spcPts val="600"/>
              </a:spcBef>
              <a:spcAft>
                <a:spcPts val="1200"/>
              </a:spcAft>
            </a:pPr>
            <a:r>
              <a:rPr lang="en-US" dirty="0">
                <a:latin typeface="+mj-lt"/>
              </a:rPr>
              <a:t>Market price must be the price ceiling</a:t>
            </a:r>
            <a:endParaRPr lang="en-US" altLang="en-US" dirty="0">
              <a:latin typeface="+mj-lt"/>
            </a:endParaRPr>
          </a:p>
        </p:txBody>
      </p:sp>
    </p:spTree>
    <p:extLst>
      <p:ext uri="{BB962C8B-B14F-4D97-AF65-F5344CB8AC3E}">
        <p14:creationId xmlns:p14="http://schemas.microsoft.com/office/powerpoint/2010/main" val="3914974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B2F3-BC14-4755-B1FB-69A21BBBF336}"/>
              </a:ext>
            </a:extLst>
          </p:cNvPr>
          <p:cNvSpPr>
            <a:spLocks noGrp="1"/>
          </p:cNvSpPr>
          <p:nvPr>
            <p:ph type="title"/>
          </p:nvPr>
        </p:nvSpPr>
        <p:spPr/>
        <p:txBody>
          <a:bodyPr/>
          <a:lstStyle/>
          <a:p>
            <a:r>
              <a:rPr lang="en-US" dirty="0">
                <a:latin typeface="+mj-lt"/>
              </a:rPr>
              <a:t>Active Learning 1: Price Ceilings for Muffins</a:t>
            </a:r>
          </a:p>
        </p:txBody>
      </p:sp>
      <p:sp>
        <p:nvSpPr>
          <p:cNvPr id="3" name="Content Placeholder 2">
            <a:extLst>
              <a:ext uri="{FF2B5EF4-FFF2-40B4-BE49-F238E27FC236}">
                <a16:creationId xmlns:a16="http://schemas.microsoft.com/office/drawing/2014/main" id="{D2A2862F-24B6-4255-AEFD-412F2EA21047}"/>
              </a:ext>
            </a:extLst>
          </p:cNvPr>
          <p:cNvSpPr>
            <a:spLocks noGrp="1"/>
          </p:cNvSpPr>
          <p:nvPr>
            <p:ph idx="1"/>
          </p:nvPr>
        </p:nvSpPr>
        <p:spPr>
          <a:xfrm>
            <a:off x="476842" y="1825625"/>
            <a:ext cx="6106838" cy="3885858"/>
          </a:xfrm>
        </p:spPr>
        <p:txBody>
          <a:bodyPr/>
          <a:lstStyle/>
          <a:p>
            <a:r>
              <a:rPr lang="en-US" dirty="0">
                <a:latin typeface="+mj-lt"/>
              </a:rPr>
              <a:t>The Muffin Buyers’ Association lobbies the government to impose a price ceiling. Which of the following is binding and what’s the effect on the market? </a:t>
            </a:r>
          </a:p>
          <a:p>
            <a:r>
              <a:rPr lang="en-US" dirty="0">
                <a:latin typeface="+mj-lt"/>
              </a:rPr>
              <a:t>The price ceiling is set at $5</a:t>
            </a:r>
          </a:p>
          <a:p>
            <a:r>
              <a:rPr lang="en-US" dirty="0">
                <a:latin typeface="+mj-lt"/>
              </a:rPr>
              <a:t>The price ceiling is set at $2</a:t>
            </a:r>
          </a:p>
        </p:txBody>
      </p:sp>
      <p:pic>
        <p:nvPicPr>
          <p:cNvPr id="5" name="Picture 3">
            <a:extLst>
              <a:ext uri="{FF2B5EF4-FFF2-40B4-BE49-F238E27FC236}">
                <a16:creationId xmlns:a16="http://schemas.microsoft.com/office/drawing/2014/main" id="{A93792FE-CB69-425B-9FE5-059FDC2346F6}"/>
              </a:ext>
              <a:ext uri="{C183D7F6-B498-43B3-948B-1728B52AA6E4}">
                <adec:decorative xmlns:adec="http://schemas.microsoft.com/office/drawing/2017/decorative" val="1"/>
              </a:ext>
            </a:extLst>
          </p:cNvPr>
          <p:cNvPicPr>
            <a:picLocks noGrp="1" noChangeAspect="1"/>
          </p:cNvPicPr>
          <p:nvPr>
            <p:ph idx="10"/>
          </p:nvPr>
        </p:nvPicPr>
        <p:blipFill>
          <a:blip r:embed="rId3"/>
          <a:stretch>
            <a:fillRect/>
          </a:stretch>
        </p:blipFill>
        <p:spPr>
          <a:xfrm>
            <a:off x="7053809" y="1750877"/>
            <a:ext cx="4629373" cy="4211802"/>
          </a:xfrm>
        </p:spPr>
      </p:pic>
    </p:spTree>
    <p:extLst>
      <p:ext uri="{BB962C8B-B14F-4D97-AF65-F5344CB8AC3E}">
        <p14:creationId xmlns:p14="http://schemas.microsoft.com/office/powerpoint/2010/main" val="3168756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B2F3-BC14-4755-B1FB-69A21BBBF336}"/>
              </a:ext>
            </a:extLst>
          </p:cNvPr>
          <p:cNvSpPr>
            <a:spLocks noGrp="1"/>
          </p:cNvSpPr>
          <p:nvPr>
            <p:ph type="title"/>
          </p:nvPr>
        </p:nvSpPr>
        <p:spPr/>
        <p:txBody>
          <a:bodyPr/>
          <a:lstStyle/>
          <a:p>
            <a:r>
              <a:rPr lang="en-US" dirty="0">
                <a:latin typeface="+mj-lt"/>
              </a:rPr>
              <a:t>Active Learning 1: Answers</a:t>
            </a:r>
          </a:p>
        </p:txBody>
      </p:sp>
      <p:sp>
        <p:nvSpPr>
          <p:cNvPr id="3" name="Content Placeholder 2">
            <a:extLst>
              <a:ext uri="{FF2B5EF4-FFF2-40B4-BE49-F238E27FC236}">
                <a16:creationId xmlns:a16="http://schemas.microsoft.com/office/drawing/2014/main" id="{D2A2862F-24B6-4255-AEFD-412F2EA21047}"/>
              </a:ext>
            </a:extLst>
          </p:cNvPr>
          <p:cNvSpPr>
            <a:spLocks noGrp="1"/>
          </p:cNvSpPr>
          <p:nvPr>
            <p:ph idx="1"/>
          </p:nvPr>
        </p:nvSpPr>
        <p:spPr>
          <a:xfrm>
            <a:off x="476842" y="1825625"/>
            <a:ext cx="6106838" cy="3885858"/>
          </a:xfrm>
        </p:spPr>
        <p:txBody>
          <a:bodyPr/>
          <a:lstStyle/>
          <a:p>
            <a:pPr marL="514350" lvl="0" indent="-514350">
              <a:buClrTx/>
              <a:buFont typeface="Arial" panose="020B0604020202020204" pitchFamily="34" charset="0"/>
              <a:buAutoNum type="alphaUcPeriod"/>
              <a:defRPr/>
            </a:pPr>
            <a:r>
              <a:rPr lang="en-US" dirty="0">
                <a:solidFill>
                  <a:srgbClr val="282F7C"/>
                </a:solidFill>
                <a:latin typeface="+mj-lt"/>
              </a:rPr>
              <a:t>The price ceiling is set at $5</a:t>
            </a:r>
          </a:p>
          <a:p>
            <a:pPr lvl="1">
              <a:buClrTx/>
              <a:defRPr/>
            </a:pPr>
            <a:r>
              <a:rPr lang="en-US" dirty="0">
                <a:solidFill>
                  <a:srgbClr val="282F7C"/>
                </a:solidFill>
                <a:latin typeface="+mj-lt"/>
              </a:rPr>
              <a:t>Not binding</a:t>
            </a:r>
          </a:p>
          <a:p>
            <a:pPr lvl="1">
              <a:buClrTx/>
              <a:defRPr/>
            </a:pPr>
            <a:r>
              <a:rPr lang="en-US" i="1" dirty="0">
                <a:solidFill>
                  <a:srgbClr val="282F7C"/>
                </a:solidFill>
                <a:latin typeface="+mj-lt"/>
              </a:rPr>
              <a:t>P</a:t>
            </a:r>
            <a:r>
              <a:rPr lang="en-US" dirty="0">
                <a:solidFill>
                  <a:srgbClr val="282F7C"/>
                </a:solidFill>
                <a:latin typeface="+mj-lt"/>
              </a:rPr>
              <a:t> = $3, </a:t>
            </a:r>
            <a:r>
              <a:rPr lang="en-US" i="1" dirty="0">
                <a:solidFill>
                  <a:srgbClr val="282F7C"/>
                </a:solidFill>
                <a:latin typeface="+mj-lt"/>
              </a:rPr>
              <a:t>Q</a:t>
            </a:r>
            <a:r>
              <a:rPr lang="en-US" dirty="0">
                <a:solidFill>
                  <a:srgbClr val="282F7C"/>
                </a:solidFill>
                <a:latin typeface="+mj-lt"/>
              </a:rPr>
              <a:t> = 15</a:t>
            </a:r>
          </a:p>
          <a:p>
            <a:pPr marL="514350" lvl="0" indent="-514350">
              <a:buClrTx/>
              <a:buFont typeface="Arial" panose="020B0604020202020204" pitchFamily="34" charset="0"/>
              <a:buAutoNum type="alphaUcPeriod"/>
              <a:defRPr/>
            </a:pPr>
            <a:r>
              <a:rPr lang="en-US" dirty="0">
                <a:solidFill>
                  <a:srgbClr val="282F7C"/>
                </a:solidFill>
                <a:latin typeface="+mj-lt"/>
              </a:rPr>
              <a:t>The price ceiling is set at $2</a:t>
            </a:r>
          </a:p>
          <a:p>
            <a:pPr lvl="1">
              <a:buClrTx/>
              <a:defRPr/>
            </a:pPr>
            <a:r>
              <a:rPr lang="en-US" dirty="0">
                <a:solidFill>
                  <a:srgbClr val="282F7C"/>
                </a:solidFill>
                <a:latin typeface="+mj-lt"/>
              </a:rPr>
              <a:t>Binding</a:t>
            </a:r>
          </a:p>
          <a:p>
            <a:pPr lvl="1">
              <a:buClrTx/>
              <a:defRPr/>
            </a:pPr>
            <a:r>
              <a:rPr lang="en-US" i="1" dirty="0">
                <a:solidFill>
                  <a:srgbClr val="282F7C"/>
                </a:solidFill>
                <a:latin typeface="+mj-lt"/>
              </a:rPr>
              <a:t>P</a:t>
            </a:r>
            <a:r>
              <a:rPr lang="en-US" dirty="0">
                <a:solidFill>
                  <a:srgbClr val="282F7C"/>
                </a:solidFill>
                <a:latin typeface="+mj-lt"/>
              </a:rPr>
              <a:t> = $2, </a:t>
            </a:r>
            <a:r>
              <a:rPr lang="en-US" i="1" dirty="0" err="1">
                <a:solidFill>
                  <a:srgbClr val="282F7C"/>
                </a:solidFill>
                <a:latin typeface="+mj-lt"/>
              </a:rPr>
              <a:t>Q</a:t>
            </a:r>
            <a:r>
              <a:rPr lang="en-US" i="1" baseline="-25000" dirty="0" err="1">
                <a:solidFill>
                  <a:srgbClr val="282F7C"/>
                </a:solidFill>
                <a:latin typeface="+mj-lt"/>
              </a:rPr>
              <a:t>d</a:t>
            </a:r>
            <a:r>
              <a:rPr lang="en-US" dirty="0">
                <a:solidFill>
                  <a:srgbClr val="282F7C"/>
                </a:solidFill>
                <a:latin typeface="+mj-lt"/>
              </a:rPr>
              <a:t> = 18, </a:t>
            </a:r>
            <a:r>
              <a:rPr lang="en-US" i="1" dirty="0">
                <a:solidFill>
                  <a:srgbClr val="282F7C"/>
                </a:solidFill>
                <a:latin typeface="+mj-lt"/>
              </a:rPr>
              <a:t>Q</a:t>
            </a:r>
            <a:r>
              <a:rPr lang="en-US" i="1" baseline="-25000" dirty="0">
                <a:solidFill>
                  <a:srgbClr val="282F7C"/>
                </a:solidFill>
                <a:latin typeface="+mj-lt"/>
              </a:rPr>
              <a:t>s</a:t>
            </a:r>
            <a:r>
              <a:rPr lang="en-US" dirty="0">
                <a:solidFill>
                  <a:srgbClr val="282F7C"/>
                </a:solidFill>
                <a:latin typeface="+mj-lt"/>
              </a:rPr>
              <a:t> = 10   </a:t>
            </a:r>
          </a:p>
          <a:p>
            <a:pPr lvl="1">
              <a:buClrTx/>
              <a:defRPr/>
            </a:pPr>
            <a:r>
              <a:rPr lang="en-US" dirty="0">
                <a:solidFill>
                  <a:srgbClr val="282F7C"/>
                </a:solidFill>
                <a:latin typeface="+mj-lt"/>
              </a:rPr>
              <a:t>Shortage = 8 muffins</a:t>
            </a:r>
          </a:p>
        </p:txBody>
      </p:sp>
      <p:pic>
        <p:nvPicPr>
          <p:cNvPr id="5" name="Picture 3">
            <a:extLst>
              <a:ext uri="{FF2B5EF4-FFF2-40B4-BE49-F238E27FC236}">
                <a16:creationId xmlns:a16="http://schemas.microsoft.com/office/drawing/2014/main" id="{A93792FE-CB69-425B-9FE5-059FDC2346F6}"/>
              </a:ext>
              <a:ext uri="{C183D7F6-B498-43B3-948B-1728B52AA6E4}">
                <adec:decorative xmlns:adec="http://schemas.microsoft.com/office/drawing/2017/decorative" val="1"/>
              </a:ext>
            </a:extLst>
          </p:cNvPr>
          <p:cNvPicPr>
            <a:picLocks noGrp="1" noChangeAspect="1"/>
          </p:cNvPicPr>
          <p:nvPr>
            <p:ph idx="10"/>
          </p:nvPr>
        </p:nvPicPr>
        <p:blipFill>
          <a:blip r:embed="rId3"/>
          <a:stretch>
            <a:fillRect/>
          </a:stretch>
        </p:blipFill>
        <p:spPr>
          <a:xfrm>
            <a:off x="6787805" y="1750877"/>
            <a:ext cx="4629373" cy="4211802"/>
          </a:xfrm>
        </p:spPr>
      </p:pic>
    </p:spTree>
    <p:extLst>
      <p:ext uri="{BB962C8B-B14F-4D97-AF65-F5344CB8AC3E}">
        <p14:creationId xmlns:p14="http://schemas.microsoft.com/office/powerpoint/2010/main" val="25382130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cc1e726a-7c3b-4654-9122-87de3e28a51c">
      <UserInfo>
        <DisplayName/>
        <AccountId xsi:nil="true"/>
        <AccountType/>
      </UserInfo>
    </SharedWithUsers>
    <AdminNotes xmlns="c8ecdccd-e3b0-4392-94c4-49d90f16d1d5" xsi:nil="true"/>
    <Admin xmlns="c8ecdccd-e3b0-4392-94c4-49d90f16d1d5">
      <UserInfo>
        <DisplayName/>
        <AccountId xsi:nil="true"/>
        <AccountType/>
      </UserInfo>
    </Admin>
    <PartnerProgram xmlns="c8ecdccd-e3b0-4392-94c4-49d90f16d1d5" xsi:nil="true"/>
    <Topic xmlns="c8ecdccd-e3b0-4392-94c4-49d90f16d1d5">
      <Value>Accessibility</Value>
    </Topic>
    <Copy xmlns="c8ecdccd-e3b0-4392-94c4-49d90f16d1d5">false</Copy>
    <MasterLocation_x0028_ifCopy_x003d_Yes_x0029_ xmlns="c8ecdccd-e3b0-4392-94c4-49d90f16d1d5">n/a</MasterLocation_x0028_ifCopy_x003d_Yes_x0029_>
    <Owner xmlns="c8ecdccd-e3b0-4392-94c4-49d90f16d1d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5A683995A7B1D46BAE4BA042997DC16" ma:contentTypeVersion="23" ma:contentTypeDescription="Create a new document." ma:contentTypeScope="" ma:versionID="af9cc771c48ba8f70195cf96a5d73d96">
  <xsd:schema xmlns:xsd="http://www.w3.org/2001/XMLSchema" xmlns:xs="http://www.w3.org/2001/XMLSchema" xmlns:p="http://schemas.microsoft.com/office/2006/metadata/properties" xmlns:ns2="c8ecdccd-e3b0-4392-94c4-49d90f16d1d5" xmlns:ns3="cc1e726a-7c3b-4654-9122-87de3e28a51c" targetNamespace="http://schemas.microsoft.com/office/2006/metadata/properties" ma:root="true" ma:fieldsID="6730a520281c5080f8c35e5e927d6b68" ns2:_="" ns3:_="">
    <xsd:import namespace="c8ecdccd-e3b0-4392-94c4-49d90f16d1d5"/>
    <xsd:import namespace="cc1e726a-7c3b-4654-9122-87de3e28a51c"/>
    <xsd:element name="properties">
      <xsd:complexType>
        <xsd:sequence>
          <xsd:element name="documentManagement">
            <xsd:complexType>
              <xsd:all>
                <xsd:element ref="ns2:Topic" minOccurs="0"/>
                <xsd:element ref="ns2:Owner" minOccurs="0"/>
                <xsd:element ref="ns2:Admin" minOccurs="0"/>
                <xsd:element ref="ns2:Copy" minOccurs="0"/>
                <xsd:element ref="ns2:MasterLocation_x0028_ifCopy_x003d_Yes_x0029_" minOccurs="0"/>
                <xsd:element ref="ns2:AdminNotes" minOccurs="0"/>
                <xsd:element ref="ns2:MediaServiceMetadata" minOccurs="0"/>
                <xsd:element ref="ns2:MediaServiceFastMetadata" minOccurs="0"/>
                <xsd:element ref="ns2:MediaServiceAutoTags"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PartnerProgra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ecdccd-e3b0-4392-94c4-49d90f16d1d5" elementFormDefault="qualified">
    <xsd:import namespace="http://schemas.microsoft.com/office/2006/documentManagement/types"/>
    <xsd:import namespace="http://schemas.microsoft.com/office/infopath/2007/PartnerControls"/>
    <xsd:element name="Topic" ma:index="2" nillable="true" ma:displayName="Topic" ma:default="Unassigned" ma:format="Dropdown" ma:internalName="Topic">
      <xsd:complexType>
        <xsd:complexContent>
          <xsd:extension base="dms:MultiChoice">
            <xsd:sequence>
              <xsd:element name="Value" maxOccurs="unbounded" minOccurs="0" nillable="true">
                <xsd:simpleType>
                  <xsd:restriction base="dms:Choice">
                    <xsd:enumeration value="Accessibility"/>
                    <xsd:enumeration value="Alt text"/>
                    <xsd:enumeration value="Archiving"/>
                    <xsd:enumeration value="CenDoc"/>
                    <xsd:enumeration value="Cognero"/>
                    <xsd:enumeration value="Content Corrections/Reprints"/>
                    <xsd:enumeration value="Content Creation"/>
                    <xsd:enumeration value="Files to Printer"/>
                    <xsd:enumeration value="Invoicing"/>
                    <xsd:enumeration value="Partner Programs"/>
                    <xsd:enumeration value="Project Management"/>
                    <xsd:enumeration value="Other"/>
                    <xsd:enumeration value="Unassigned"/>
                    <xsd:enumeration value="Source Document Only"/>
                    <xsd:enumeration value="Design"/>
                    <xsd:enumeration value="Inclusivity &amp; Diversity"/>
                  </xsd:restriction>
                </xsd:simpleType>
              </xsd:element>
            </xsd:sequence>
          </xsd:extension>
        </xsd:complexContent>
      </xsd:complexType>
    </xsd:element>
    <xsd:element name="Owner" ma:index="3" nillable="true" ma:displayName="Owner" ma:format="Dropdown" ma:internalName="Owner">
      <xsd:simpleType>
        <xsd:restriction base="dms:Choice">
          <xsd:enumeration value="Content Corrections"/>
          <xsd:enumeration value="Content Creation"/>
          <xsd:enumeration value="Content Management Services"/>
          <xsd:enumeration value="Creative Studio"/>
          <xsd:enumeration value="Digital Production"/>
          <xsd:enumeration value="Finance"/>
          <xsd:enumeration value="Learning"/>
          <xsd:enumeration value="Manufacturing"/>
          <xsd:enumeration value="NGL"/>
          <xsd:enumeration value="Printer"/>
          <xsd:enumeration value="SPM"/>
        </xsd:restriction>
      </xsd:simpleType>
    </xsd:element>
    <xsd:element name="Admin" ma:index="4" nillable="true" ma:displayName="Admin" ma:list="UserInfo" ma:SharePointGroup="0" ma:internalName="Admin"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py" ma:index="5" nillable="true" ma:displayName="Copy " ma:default="0" ma:description="This is a VIP copy of a master document that is posted/available internally" ma:format="Dropdown" ma:internalName="Copy">
      <xsd:simpleType>
        <xsd:restriction base="dms:Boolean"/>
      </xsd:simpleType>
    </xsd:element>
    <xsd:element name="MasterLocation_x0028_ifCopy_x003d_Yes_x0029_" ma:index="6" nillable="true" ma:displayName="Master Location (if Copy = Yes)" ma:default="n/a" ma:description="Site/document library where master version is maintained" ma:format="Dropdown" ma:internalName="MasterLocation_x0028_ifCopy_x003d_Yes_x0029_">
      <xsd:simpleType>
        <xsd:restriction base="dms:Choice">
          <xsd:enumeration value="Catalyst / Finance"/>
          <xsd:enumeration value="Content Creation"/>
          <xsd:enumeration value="Content Management Services"/>
          <xsd:enumeration value="GPMOT"/>
          <xsd:enumeration value="Learning"/>
          <xsd:enumeration value="Strategic Sourcing"/>
          <xsd:enumeration value="VIP Documents"/>
          <xsd:enumeration value="n/a"/>
          <xsd:enumeration value="Creative Studio"/>
          <xsd:enumeration value="NGL"/>
        </xsd:restriction>
      </xsd:simpleType>
    </xsd:element>
    <xsd:element name="AdminNotes" ma:index="7" nillable="true" ma:displayName="Admin Notes" ma:format="Dropdown" ma:internalName="AdminNotes">
      <xsd:complexType>
        <xsd:complexContent>
          <xsd:extension base="dms:MultiChoiceFillIn">
            <xsd:sequence>
              <xsd:element name="Value" maxOccurs="unbounded" minOccurs="0" nillable="true">
                <xsd:simpleType>
                  <xsd:union memberTypes="dms:Text">
                    <xsd:simpleType>
                      <xsd:restriction base="dms:Choice">
                        <xsd:enumeration value="See VIP Source Documents"/>
                        <xsd:enumeration value="E2E copy"/>
                        <xsd:enumeration value="Link to VIP copy"/>
                        <xsd:enumeration value="Same as internal version"/>
                        <xsd:enumeration value="Vendor-facing version"/>
                        <xsd:enumeration value="Source document w/owner"/>
                      </xsd:restriction>
                    </xsd:simpleType>
                  </xsd:union>
                </xsd:simpleType>
              </xsd:element>
            </xsd:sequence>
          </xsd:extension>
        </xsd:complexContent>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PartnerProgram" ma:index="25" nillable="true" ma:displayName="Partner Program" ma:format="Dropdown" ma:internalName="PartnerProgram">
      <xsd:complexType>
        <xsd:complexContent>
          <xsd:extension base="dms:MultiChoice">
            <xsd:sequence>
              <xsd:element name="Value" maxOccurs="unbounded" minOccurs="0" nillable="true">
                <xsd:simpleType>
                  <xsd:restriction base="dms:Choice">
                    <xsd:enumeration value="HE Production"/>
                    <xsd:enumeration value="Design"/>
                    <xsd:enumeration value="Authoring"/>
                    <xsd:enumeration value="Ancillary Production"/>
                    <xsd:enumeration value="Archiving"/>
                    <xsd:enumeration value="NGL"/>
                    <xsd:enumeration value="Media"/>
                  </xsd:restriction>
                </xsd:simple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c1e726a-7c3b-4654-9122-87de3e28a51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9BA192-EF86-48DF-982C-2C526A268392}">
  <ds:schemaRefs>
    <ds:schemaRef ds:uri="http://schemas.microsoft.com/office/2006/metadata/properties"/>
    <ds:schemaRef ds:uri="http://www.w3.org/XML/1998/namespace"/>
    <ds:schemaRef ds:uri="http://purl.org/dc/elements/1.1/"/>
    <ds:schemaRef ds:uri="http://schemas.openxmlformats.org/package/2006/metadata/core-properties"/>
    <ds:schemaRef ds:uri="c8ecdccd-e3b0-4392-94c4-49d90f16d1d5"/>
    <ds:schemaRef ds:uri="cc1e726a-7c3b-4654-9122-87de3e28a51c"/>
    <ds:schemaRef ds:uri="http://schemas.microsoft.com/office/2006/documentManagement/types"/>
    <ds:schemaRef ds:uri="http://purl.org/dc/dcmitype/"/>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18B0F944-E85F-47CF-BDBD-D0FCA6D742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ecdccd-e3b0-4392-94c4-49d90f16d1d5"/>
    <ds:schemaRef ds:uri="cc1e726a-7c3b-4654-9122-87de3e28a5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32CFAA7-E308-4DCB-89CD-C84C20E9024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A11y_PPT_Template_Cengage_020221</Template>
  <TotalTime>2569</TotalTime>
  <Words>3573</Words>
  <Application>Microsoft Office PowerPoint</Application>
  <PresentationFormat>Widescreen</PresentationFormat>
  <Paragraphs>245</Paragraphs>
  <Slides>41</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6-1</vt:lpstr>
      <vt:lpstr>Price Controls</vt:lpstr>
      <vt:lpstr>Price Ceiling and Price Floor</vt:lpstr>
      <vt:lpstr>How Price Ceilings Affect Market Outcomes</vt:lpstr>
      <vt:lpstr>Active Learning 1: Price Ceilings for Muffins</vt:lpstr>
      <vt:lpstr>Active Learning 1: Answers</vt:lpstr>
      <vt:lpstr>Figure 1 A Market with a Price Ceiling</vt:lpstr>
      <vt:lpstr>Binding Price Ceiling</vt:lpstr>
      <vt:lpstr>Rationing Mechanism</vt:lpstr>
      <vt:lpstr>Figure 2 The Market for Gasoline with a Price Ceiling</vt:lpstr>
      <vt:lpstr>Ask the Experts: Rent Control</vt:lpstr>
      <vt:lpstr>Figure 3 Rent Control in the Short Run and in the Long Run</vt:lpstr>
      <vt:lpstr>How Price Floors Affect Market Outcomes</vt:lpstr>
      <vt:lpstr>Binding Price Floor</vt:lpstr>
      <vt:lpstr>Figure 4 A Market with a Price Floor</vt:lpstr>
      <vt:lpstr>Ask the Experts: The Minimum Wage</vt:lpstr>
      <vt:lpstr>Figure 5 How the Minimum Wage Affects a Competitive Labor Market</vt:lpstr>
      <vt:lpstr>Active Learning 2: Price Floors for Muffins</vt:lpstr>
      <vt:lpstr>Active Learning 2: Answers</vt:lpstr>
      <vt:lpstr>Evaluating Price Controls (1 of 2)</vt:lpstr>
      <vt:lpstr>Evaluating Price Controls (2 of 2)</vt:lpstr>
      <vt:lpstr>6-2</vt:lpstr>
      <vt:lpstr>Taxes</vt:lpstr>
      <vt:lpstr>How Taxes on Sellers Affect Market Outcomes</vt:lpstr>
      <vt:lpstr>Figure 6 A Tax on Sellers</vt:lpstr>
      <vt:lpstr>How Taxes on Buyers Affect Market Outcomes</vt:lpstr>
      <vt:lpstr>Figure 7 A Tax on Buyers</vt:lpstr>
      <vt:lpstr>Tax Incidence</vt:lpstr>
      <vt:lpstr>Figure 8 A Payroll Tax</vt:lpstr>
      <vt:lpstr>Elasticity and Tax Incidence (1 of 2)</vt:lpstr>
      <vt:lpstr>Elasticity and Tax Incidence (2 of 2)</vt:lpstr>
      <vt:lpstr>Figure 9 How a Tax Burden Is Divided (1 of 2)</vt:lpstr>
      <vt:lpstr>Figure 9 How a Tax Burden Is Divided (2 of 2)</vt:lpstr>
      <vt:lpstr>6-3</vt:lpstr>
      <vt:lpstr>Conclusion</vt:lpstr>
      <vt:lpstr>Think-Pair-Share Activity</vt:lpstr>
      <vt:lpstr>Self-Assessment </vt:lpstr>
      <vt:lpstr>Summary</vt:lpstr>
    </vt:vector>
  </TitlesOfParts>
  <Company>Cengage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6: Supply, Demand, and Government Policies</dc:subject>
  <dc:creator>N. Gregory Mankiw</dc:creator>
  <cp:lastModifiedBy>Prasanna kumar. Tripathy</cp:lastModifiedBy>
  <cp:revision>378</cp:revision>
  <cp:lastPrinted>2016-10-03T15:29:39Z</cp:lastPrinted>
  <dcterms:created xsi:type="dcterms:W3CDTF">2021-12-10T16:21:02Z</dcterms:created>
  <dcterms:modified xsi:type="dcterms:W3CDTF">2023-02-08T05:44:24Z</dcterms:modified>
  <cp:category>Accessible PPT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0x01010025A683995A7B1D46BAE4BA042997DC16</vt:lpwstr>
  </property>
  <property fmtid="{D5CDD505-2E9C-101B-9397-08002B2CF9AE}" pid="3" name="Order">
    <vt:r8>112600</vt:r8>
  </property>
  <property fmtid="{D5CDD505-2E9C-101B-9397-08002B2CF9AE}" pid="4" name="Category">
    <vt:lpwstr>Accessibility</vt:lpwstr>
  </property>
  <property fmtid="{D5CDD505-2E9C-101B-9397-08002B2CF9AE}" pid="5" name="xd_Signature">
    <vt:bool>false</vt:bool>
  </property>
  <property fmtid="{D5CDD505-2E9C-101B-9397-08002B2CF9AE}" pid="6" name="xd_ProgID">
    <vt:lpwstr/>
  </property>
  <property fmtid="{D5CDD505-2E9C-101B-9397-08002B2CF9AE}" pid="7" name="Document Type">
    <vt:lpwstr>Template</vt:lpwstr>
  </property>
  <property fmtid="{D5CDD505-2E9C-101B-9397-08002B2CF9AE}" pid="8" name="Audience">
    <vt:lpwstr>Content Developer</vt:lpwstr>
  </property>
  <property fmtid="{D5CDD505-2E9C-101B-9397-08002B2CF9AE}" pid="9" name="Department">
    <vt:lpwstr>GPM Training</vt:lpwstr>
  </property>
  <property fmtid="{D5CDD505-2E9C-101B-9397-08002B2CF9AE}" pid="10" name="ComplianceAssetId">
    <vt:lpwstr/>
  </property>
  <property fmtid="{D5CDD505-2E9C-101B-9397-08002B2CF9AE}" pid="11" name="TemplateUrl">
    <vt:lpwstr/>
  </property>
  <property fmtid="{D5CDD505-2E9C-101B-9397-08002B2CF9AE}" pid="12" name="ArticulateGUID">
    <vt:lpwstr>DA3FD099-5DDC-49B7-BC70-6C2871AE2813</vt:lpwstr>
  </property>
  <property fmtid="{D5CDD505-2E9C-101B-9397-08002B2CF9AE}" pid="13" name="ArticulatePath">
    <vt:lpwstr>Presentation3</vt:lpwstr>
  </property>
  <property fmtid="{D5CDD505-2E9C-101B-9397-08002B2CF9AE}" pid="14" name="_ExtendedDescription">
    <vt:lpwstr/>
  </property>
  <property fmtid="{D5CDD505-2E9C-101B-9397-08002B2CF9AE}" pid="15" name="TriggerFlowInfo">
    <vt:lpwstr/>
  </property>
  <property fmtid="{D5CDD505-2E9C-101B-9397-08002B2CF9AE}" pid="16" name="Notes">
    <vt:lpwstr>Manage access: Not shared</vt:lpwstr>
  </property>
</Properties>
</file>