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45"/>
  </p:notesMasterIdLst>
  <p:handoutMasterIdLst>
    <p:handoutMasterId r:id="rId46"/>
  </p:handoutMasterIdLst>
  <p:sldIdLst>
    <p:sldId id="268" r:id="rId2"/>
    <p:sldId id="370" r:id="rId3"/>
    <p:sldId id="417" r:id="rId4"/>
    <p:sldId id="373" r:id="rId5"/>
    <p:sldId id="1683" r:id="rId6"/>
    <p:sldId id="1650" r:id="rId7"/>
    <p:sldId id="1651" r:id="rId8"/>
    <p:sldId id="1652" r:id="rId9"/>
    <p:sldId id="1653" r:id="rId10"/>
    <p:sldId id="1654" r:id="rId11"/>
    <p:sldId id="1655" r:id="rId12"/>
    <p:sldId id="1681" r:id="rId13"/>
    <p:sldId id="1682" r:id="rId14"/>
    <p:sldId id="398" r:id="rId15"/>
    <p:sldId id="1666" r:id="rId16"/>
    <p:sldId id="1656" r:id="rId17"/>
    <p:sldId id="1657" r:id="rId18"/>
    <p:sldId id="1658" r:id="rId19"/>
    <p:sldId id="1659" r:id="rId20"/>
    <p:sldId id="399" r:id="rId21"/>
    <p:sldId id="1660" r:id="rId22"/>
    <p:sldId id="1661" r:id="rId23"/>
    <p:sldId id="683" r:id="rId24"/>
    <p:sldId id="1684" r:id="rId25"/>
    <p:sldId id="1663" r:id="rId26"/>
    <p:sldId id="1685" r:id="rId27"/>
    <p:sldId id="684" r:id="rId28"/>
    <p:sldId id="1665" r:id="rId29"/>
    <p:sldId id="1667" r:id="rId30"/>
    <p:sldId id="1686" r:id="rId31"/>
    <p:sldId id="1668" r:id="rId32"/>
    <p:sldId id="1679" r:id="rId33"/>
    <p:sldId id="1687" r:id="rId34"/>
    <p:sldId id="1677" r:id="rId35"/>
    <p:sldId id="1688" r:id="rId36"/>
    <p:sldId id="1674" r:id="rId37"/>
    <p:sldId id="1669" r:id="rId38"/>
    <p:sldId id="1670" r:id="rId39"/>
    <p:sldId id="400" r:id="rId40"/>
    <p:sldId id="1671" r:id="rId41"/>
    <p:sldId id="653" r:id="rId42"/>
    <p:sldId id="654" r:id="rId43"/>
    <p:sldId id="368" r:id="rId44"/>
  </p:sldIdLst>
  <p:sldSz cx="12192000" cy="6858000"/>
  <p:notesSz cx="6858000" cy="9144000"/>
  <p:custDataLst>
    <p:tags r:id="rId47"/>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C91879-D33F-B634-1574-3E1A3089CA9F}" v="32" dt="2023-01-29T11:22:15.9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65" autoAdjust="0"/>
    <p:restoredTop sz="92148" autoAdjust="0"/>
  </p:normalViewPr>
  <p:slideViewPr>
    <p:cSldViewPr snapToGrid="0" snapToObjects="1">
      <p:cViewPr varScale="1">
        <p:scale>
          <a:sx n="83" d="100"/>
          <a:sy n="83" d="100"/>
        </p:scale>
        <p:origin x="270" y="90"/>
      </p:cViewPr>
      <p:guideLst>
        <p:guide orient="horz" pos="2160"/>
        <p:guide pos="3840"/>
      </p:guideLst>
    </p:cSldViewPr>
  </p:slideViewPr>
  <p:outlineViewPr>
    <p:cViewPr>
      <p:scale>
        <a:sx n="33" d="100"/>
        <a:sy n="33" d="100"/>
      </p:scale>
      <p:origin x="0" y="-33696"/>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Give your students a few minutes to use the definitions on the previous slide to identify the types of data.</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12</a:t>
            </a:fld>
            <a:endParaRPr lang="en-US" dirty="0"/>
          </a:p>
        </p:txBody>
      </p:sp>
    </p:spTree>
    <p:extLst>
      <p:ext uri="{BB962C8B-B14F-4D97-AF65-F5344CB8AC3E}">
        <p14:creationId xmlns:p14="http://schemas.microsoft.com/office/powerpoint/2010/main" val="3038852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2084554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20</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39</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lnSpcReduction="10000"/>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endParaRPr lang="en-US" dirty="0">
              <a:solidFill>
                <a:srgbClr val="002060"/>
              </a:solidFill>
            </a:endParaRPr>
          </a:p>
          <a:p>
            <a:r>
              <a:rPr lang="en-US" dirty="0">
                <a:solidFill>
                  <a:srgbClr val="002060"/>
                </a:solidFill>
              </a:rPr>
              <a:t>Discussion points:</a:t>
            </a:r>
          </a:p>
          <a:p>
            <a:r>
              <a:rPr lang="en-US" dirty="0">
                <a:solidFill>
                  <a:srgbClr val="002060"/>
                </a:solidFill>
              </a:rPr>
              <a:t>A. This is a natural experiment because we have 2 groups treated differently.  The first high school is the treatment group (gets tuition money), and the second is the control group (no tuition money).  </a:t>
            </a:r>
          </a:p>
          <a:p>
            <a:r>
              <a:rPr lang="en-US" dirty="0">
                <a:solidFill>
                  <a:srgbClr val="002060"/>
                </a:solidFill>
              </a:rPr>
              <a:t> We can study how the total years of schooling affect subsequent wages of the two groups: measuring the causal effect of extra schooling (college).</a:t>
            </a:r>
          </a:p>
          <a:p>
            <a:endParaRPr lang="en-US" dirty="0">
              <a:solidFill>
                <a:srgbClr val="002060"/>
              </a:solidFill>
            </a:endParaRPr>
          </a:p>
          <a:p>
            <a:r>
              <a:rPr lang="en-US" dirty="0">
                <a:solidFill>
                  <a:srgbClr val="002060"/>
                </a:solidFill>
              </a:rPr>
              <a:t>B. the instrument is Jay-Z’s generosity in the first high school and its absence in the other.  His random act of generosity increases the schooling of those in the treatment group (condition 1), but it does not affect their subsequent wages other than by increasing their schooling (condition 2).  </a:t>
            </a:r>
          </a:p>
          <a:p>
            <a:endParaRPr lang="en-US" dirty="0">
              <a:solidFill>
                <a:srgbClr val="002060"/>
              </a:solidFill>
            </a:endParaRPr>
          </a:p>
          <a:p>
            <a:r>
              <a:rPr lang="en-US" dirty="0">
                <a:solidFill>
                  <a:srgbClr val="002060"/>
                </a:solidFill>
              </a:rPr>
              <a:t>C. Possible questions / issues:</a:t>
            </a:r>
          </a:p>
          <a:p>
            <a:pPr marL="171450" indent="-171450">
              <a:buFont typeface="Arial" panose="020B0604020202020204" pitchFamily="34" charset="0"/>
              <a:buChar char="•"/>
            </a:pPr>
            <a:r>
              <a:rPr lang="en-US" dirty="0">
                <a:solidFill>
                  <a:srgbClr val="002060"/>
                </a:solidFill>
              </a:rPr>
              <a:t>Is the natural experiment random and easily interpreted as it seems?</a:t>
            </a:r>
          </a:p>
          <a:p>
            <a:pPr marL="171450" indent="-171450">
              <a:buFont typeface="Arial" panose="020B0604020202020204" pitchFamily="34" charset="0"/>
              <a:buChar char="•"/>
            </a:pPr>
            <a:r>
              <a:rPr lang="en-US" dirty="0">
                <a:solidFill>
                  <a:srgbClr val="002060"/>
                </a:solidFill>
              </a:rPr>
              <a:t>Are the two high schools really the same aside from Jay-Z’s offer? </a:t>
            </a:r>
          </a:p>
          <a:p>
            <a:pPr marL="171450" indent="-171450">
              <a:buFont typeface="Arial" panose="020B0604020202020204" pitchFamily="34" charset="0"/>
              <a:buChar char="•"/>
            </a:pPr>
            <a:r>
              <a:rPr lang="en-US" dirty="0">
                <a:solidFill>
                  <a:srgbClr val="002060"/>
                </a:solidFill>
              </a:rPr>
              <a:t>Real life sorting into high schools: may be random, may be based on residence (with differences in wealth and education between the neighborhoods)</a:t>
            </a:r>
          </a:p>
          <a:p>
            <a:pPr marL="171450" indent="-171450">
              <a:buFont typeface="Arial" panose="020B0604020202020204" pitchFamily="34" charset="0"/>
              <a:buChar char="•"/>
            </a:pPr>
            <a:r>
              <a:rPr lang="en-US" dirty="0">
                <a:solidFill>
                  <a:srgbClr val="002060"/>
                </a:solidFill>
              </a:rPr>
              <a:t>Maybe Jay-Z made the offer to the one school because its students seemed especially hardworking or especially in need. </a:t>
            </a:r>
          </a:p>
          <a:p>
            <a:pPr marL="171450" indent="-171450">
              <a:buFont typeface="Arial" panose="020B0604020202020204" pitchFamily="34" charset="0"/>
              <a:buChar char="•"/>
            </a:pPr>
            <a:r>
              <a:rPr lang="en-US" dirty="0">
                <a:solidFill>
                  <a:srgbClr val="002060"/>
                </a:solidFill>
              </a:rPr>
              <a:t>Such differences could bias the results. </a:t>
            </a: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3535254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097FBA36-8421-4B17-A3A8-0C09797B4777}"/>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3"/>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801355C8-E1C1-4E27-B1EB-48C153AAFB2F}"/>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7.wmf"/></Relationships>
</file>

<file path=ppt/slides/_rels/slide2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9.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image" Target="../media/image6.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8.xml"/><Relationship Id="rId1" Type="http://schemas.openxmlformats.org/officeDocument/2006/relationships/vmlDrawing" Target="../drawings/vmlDrawing5.vml"/><Relationship Id="rId6" Type="http://schemas.openxmlformats.org/officeDocument/2006/relationships/image" Target="../media/image11.wmf"/><Relationship Id="rId5" Type="http://schemas.openxmlformats.org/officeDocument/2006/relationships/oleObject" Target="../embeddings/oleObject6.bin"/><Relationship Id="rId4" Type="http://schemas.openxmlformats.org/officeDocument/2006/relationships/image" Target="../media/image10.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t>Chapter 38: </a:t>
            </a:r>
            <a:r>
              <a:rPr lang="en-US" dirty="0"/>
              <a:t>Appendix: How Economists Use Data</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83CA9-9CEE-C748-979B-E07ABD0A434D}"/>
              </a:ext>
            </a:extLst>
          </p:cNvPr>
          <p:cNvSpPr>
            <a:spLocks noGrp="1"/>
          </p:cNvSpPr>
          <p:nvPr>
            <p:ph type="title"/>
          </p:nvPr>
        </p:nvSpPr>
        <p:spPr/>
        <p:txBody>
          <a:bodyPr/>
          <a:lstStyle/>
          <a:p>
            <a:r>
              <a:rPr lang="en-US" dirty="0"/>
              <a:t>Observational Data (2 of 2)</a:t>
            </a:r>
          </a:p>
        </p:txBody>
      </p:sp>
      <p:sp>
        <p:nvSpPr>
          <p:cNvPr id="3" name="Content Placeholder 2">
            <a:extLst>
              <a:ext uri="{FF2B5EF4-FFF2-40B4-BE49-F238E27FC236}">
                <a16:creationId xmlns:a16="http://schemas.microsoft.com/office/drawing/2014/main" id="{250D5F79-1CC4-F815-7FBF-742923819329}"/>
              </a:ext>
            </a:extLst>
          </p:cNvPr>
          <p:cNvSpPr>
            <a:spLocks noGrp="1"/>
          </p:cNvSpPr>
          <p:nvPr>
            <p:ph idx="1"/>
          </p:nvPr>
        </p:nvSpPr>
        <p:spPr/>
        <p:txBody>
          <a:bodyPr/>
          <a:lstStyle/>
          <a:p>
            <a:pPr>
              <a:spcBef>
                <a:spcPts val="500"/>
              </a:spcBef>
              <a:spcAft>
                <a:spcPts val="500"/>
              </a:spcAft>
            </a:pPr>
            <a:r>
              <a:rPr lang="en-US" b="1" dirty="0">
                <a:solidFill>
                  <a:srgbClr val="C00000"/>
                </a:solidFill>
              </a:rPr>
              <a:t>Confounding variable*</a:t>
            </a:r>
          </a:p>
          <a:p>
            <a:pPr lvl="1">
              <a:buFont typeface="Arial" panose="020B0604020202020204" pitchFamily="34" charset="0"/>
              <a:buChar char="•"/>
            </a:pPr>
            <a:r>
              <a:rPr lang="en-US" dirty="0"/>
              <a:t>An omitted variable that can mislead the researcher because it is related to the variables of interest</a:t>
            </a:r>
          </a:p>
          <a:p>
            <a:pPr>
              <a:spcBef>
                <a:spcPts val="500"/>
              </a:spcBef>
              <a:spcAft>
                <a:spcPts val="500"/>
              </a:spcAft>
            </a:pPr>
            <a:r>
              <a:rPr lang="en-US" b="1" dirty="0">
                <a:solidFill>
                  <a:srgbClr val="C00000"/>
                </a:solidFill>
              </a:rPr>
              <a:t>Reverse causality*</a:t>
            </a:r>
          </a:p>
          <a:p>
            <a:pPr lvl="1">
              <a:buFont typeface="Arial" panose="020B0604020202020204" pitchFamily="34" charset="0"/>
              <a:buChar char="•"/>
            </a:pPr>
            <a:r>
              <a:rPr lang="en-US" dirty="0"/>
              <a:t>A situation in which a researcher confuses the direction of influence between two variables</a:t>
            </a: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10323248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85960-13A9-CE63-4C53-4972E666F3FA}"/>
              </a:ext>
            </a:extLst>
          </p:cNvPr>
          <p:cNvSpPr>
            <a:spLocks noGrp="1"/>
          </p:cNvSpPr>
          <p:nvPr>
            <p:ph type="title"/>
          </p:nvPr>
        </p:nvSpPr>
        <p:spPr/>
        <p:txBody>
          <a:bodyPr/>
          <a:lstStyle/>
          <a:p>
            <a:r>
              <a:rPr lang="en-US" dirty="0"/>
              <a:t>Three Types of Data</a:t>
            </a:r>
          </a:p>
        </p:txBody>
      </p:sp>
      <p:sp>
        <p:nvSpPr>
          <p:cNvPr id="3" name="Content Placeholder 2">
            <a:extLst>
              <a:ext uri="{FF2B5EF4-FFF2-40B4-BE49-F238E27FC236}">
                <a16:creationId xmlns:a16="http://schemas.microsoft.com/office/drawing/2014/main" id="{6E1C95DB-1776-8B5D-B025-BF23CD3D5874}"/>
              </a:ext>
            </a:extLst>
          </p:cNvPr>
          <p:cNvSpPr>
            <a:spLocks noGrp="1"/>
          </p:cNvSpPr>
          <p:nvPr>
            <p:ph idx="1"/>
          </p:nvPr>
        </p:nvSpPr>
        <p:spPr>
          <a:xfrm>
            <a:off x="565743" y="1685925"/>
            <a:ext cx="11410357" cy="4346576"/>
          </a:xfrm>
        </p:spPr>
        <p:txBody>
          <a:bodyPr/>
          <a:lstStyle/>
          <a:p>
            <a:pPr>
              <a:spcBef>
                <a:spcPts val="500"/>
              </a:spcBef>
              <a:spcAft>
                <a:spcPts val="500"/>
              </a:spcAft>
            </a:pPr>
            <a:r>
              <a:rPr lang="en-US" b="1" dirty="0">
                <a:solidFill>
                  <a:srgbClr val="C00000"/>
                </a:solidFill>
              </a:rPr>
              <a:t>Cross-sectional data*</a:t>
            </a:r>
          </a:p>
          <a:p>
            <a:pPr lvl="1">
              <a:spcAft>
                <a:spcPts val="500"/>
              </a:spcAft>
              <a:buFont typeface="Arial" panose="020B0604020202020204" pitchFamily="34" charset="0"/>
              <a:buChar char="•"/>
            </a:pPr>
            <a:r>
              <a:rPr lang="en-US" dirty="0"/>
              <a:t>Data that present information about multiple subjects at a given time</a:t>
            </a:r>
          </a:p>
          <a:p>
            <a:pPr lvl="1">
              <a:spcAft>
                <a:spcPts val="500"/>
              </a:spcAft>
              <a:buFont typeface="Arial" panose="020B0604020202020204" pitchFamily="34" charset="0"/>
              <a:buChar char="•"/>
            </a:pPr>
            <a:r>
              <a:rPr lang="en-US" dirty="0"/>
              <a:t>For example, people, firms, or nations</a:t>
            </a:r>
          </a:p>
          <a:p>
            <a:pPr>
              <a:spcBef>
                <a:spcPts val="500"/>
              </a:spcBef>
              <a:spcAft>
                <a:spcPts val="500"/>
              </a:spcAft>
            </a:pPr>
            <a:r>
              <a:rPr lang="en-US" b="1" dirty="0">
                <a:solidFill>
                  <a:srgbClr val="C00000"/>
                </a:solidFill>
              </a:rPr>
              <a:t>Time-series data*</a:t>
            </a:r>
          </a:p>
          <a:p>
            <a:pPr lvl="1">
              <a:spcAft>
                <a:spcPts val="500"/>
              </a:spcAft>
              <a:buFont typeface="Arial" panose="020B0604020202020204" pitchFamily="34" charset="0"/>
              <a:buChar char="•"/>
            </a:pPr>
            <a:r>
              <a:rPr lang="en-US" dirty="0"/>
              <a:t>Data that present information about a single subject at various times</a:t>
            </a:r>
          </a:p>
          <a:p>
            <a:pPr>
              <a:spcBef>
                <a:spcPts val="500"/>
              </a:spcBef>
              <a:spcAft>
                <a:spcPts val="500"/>
              </a:spcAft>
            </a:pPr>
            <a:r>
              <a:rPr lang="en-US" b="1" dirty="0">
                <a:solidFill>
                  <a:srgbClr val="C00000"/>
                </a:solidFill>
              </a:rPr>
              <a:t>Panel data* </a:t>
            </a:r>
            <a:r>
              <a:rPr lang="en-US" dirty="0"/>
              <a:t>(longitudinal data)</a:t>
            </a:r>
          </a:p>
          <a:p>
            <a:pPr lvl="1">
              <a:spcAft>
                <a:spcPts val="500"/>
              </a:spcAft>
              <a:buFont typeface="Arial" panose="020B0604020202020204" pitchFamily="34" charset="0"/>
              <a:buChar char="•"/>
            </a:pPr>
            <a:r>
              <a:rPr lang="en-US" dirty="0"/>
              <a:t>Data that present information about multiple subjects at various times</a:t>
            </a:r>
            <a:endParaRPr kumimoji="0" lang="en-US" altLang="en-US" sz="1400" b="0" i="0" u="none" strike="noStrike" kern="1200" cap="none" spc="0" normalizeH="0" baseline="0" noProof="0" dirty="0">
              <a:ln>
                <a:noFill/>
              </a:ln>
              <a:solidFill>
                <a:srgbClr val="282F7C"/>
              </a:solidFill>
              <a:effectLst/>
              <a:uLnTx/>
              <a:uFillTx/>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ea typeface="+mn-ea"/>
                <a:cs typeface="+mn-cs"/>
              </a:rPr>
              <a:t>*Words accompanied by an asterisk are key terms from the chapter.</a:t>
            </a:r>
          </a:p>
        </p:txBody>
      </p:sp>
    </p:spTree>
    <p:extLst>
      <p:ext uri="{BB962C8B-B14F-4D97-AF65-F5344CB8AC3E}">
        <p14:creationId xmlns:p14="http://schemas.microsoft.com/office/powerpoint/2010/main" val="2684351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DC6D1-1275-A538-50DC-74EC433EC106}"/>
              </a:ext>
            </a:extLst>
          </p:cNvPr>
          <p:cNvSpPr>
            <a:spLocks noGrp="1"/>
          </p:cNvSpPr>
          <p:nvPr>
            <p:ph type="title"/>
          </p:nvPr>
        </p:nvSpPr>
        <p:spPr/>
        <p:txBody>
          <a:bodyPr/>
          <a:lstStyle/>
          <a:p>
            <a:r>
              <a:rPr lang="en-US" dirty="0"/>
              <a:t>Active Learning: What Type of Data?</a:t>
            </a:r>
          </a:p>
        </p:txBody>
      </p:sp>
      <p:sp>
        <p:nvSpPr>
          <p:cNvPr id="3" name="Content Placeholder 2">
            <a:extLst>
              <a:ext uri="{FF2B5EF4-FFF2-40B4-BE49-F238E27FC236}">
                <a16:creationId xmlns:a16="http://schemas.microsoft.com/office/drawing/2014/main" id="{2A6D7CE8-05AD-CD38-C3D6-1EBC172DA465}"/>
              </a:ext>
            </a:extLst>
          </p:cNvPr>
          <p:cNvSpPr>
            <a:spLocks noGrp="1"/>
          </p:cNvSpPr>
          <p:nvPr>
            <p:ph idx="1"/>
          </p:nvPr>
        </p:nvSpPr>
        <p:spPr>
          <a:xfrm>
            <a:off x="476843" y="1825625"/>
            <a:ext cx="11241915" cy="3957638"/>
          </a:xfrm>
        </p:spPr>
        <p:txBody>
          <a:bodyPr/>
          <a:lstStyle/>
          <a:p>
            <a:pPr marL="457200" indent="-457200">
              <a:buFont typeface="+mj-lt"/>
              <a:buAutoNum type="alphaUcPeriod"/>
            </a:pPr>
            <a:r>
              <a:rPr lang="en-US" dirty="0"/>
              <a:t>Data on wages for all NBA players over the last 10 years</a:t>
            </a:r>
          </a:p>
          <a:p>
            <a:pPr marL="457200" indent="-457200">
              <a:buFont typeface="+mj-lt"/>
              <a:buAutoNum type="alphaUcPeriod"/>
            </a:pPr>
            <a:r>
              <a:rPr lang="en-US" dirty="0"/>
              <a:t>Data on a group of workers regarding their profession, wage, education, and work experience</a:t>
            </a:r>
          </a:p>
          <a:p>
            <a:pPr marL="457200" indent="-457200">
              <a:buFont typeface="+mj-lt"/>
              <a:buAutoNum type="alphaUcPeriod"/>
            </a:pPr>
            <a:r>
              <a:rPr lang="en-US" dirty="0"/>
              <a:t>Data on one country’s inflation rate over 20 years</a:t>
            </a:r>
          </a:p>
        </p:txBody>
      </p:sp>
    </p:spTree>
    <p:extLst>
      <p:ext uri="{BB962C8B-B14F-4D97-AF65-F5344CB8AC3E}">
        <p14:creationId xmlns:p14="http://schemas.microsoft.com/office/powerpoint/2010/main" val="3281310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DC6D1-1275-A538-50DC-74EC433EC106}"/>
              </a:ext>
            </a:extLst>
          </p:cNvPr>
          <p:cNvSpPr>
            <a:spLocks noGrp="1"/>
          </p:cNvSpPr>
          <p:nvPr>
            <p:ph type="title"/>
          </p:nvPr>
        </p:nvSpPr>
        <p:spPr/>
        <p:txBody>
          <a:bodyPr/>
          <a:lstStyle/>
          <a:p>
            <a:r>
              <a:rPr lang="en-US" dirty="0"/>
              <a:t>Active Learning: Answers</a:t>
            </a:r>
          </a:p>
        </p:txBody>
      </p:sp>
      <p:sp>
        <p:nvSpPr>
          <p:cNvPr id="3" name="Content Placeholder 2">
            <a:extLst>
              <a:ext uri="{FF2B5EF4-FFF2-40B4-BE49-F238E27FC236}">
                <a16:creationId xmlns:a16="http://schemas.microsoft.com/office/drawing/2014/main" id="{2A6D7CE8-05AD-CD38-C3D6-1EBC172DA465}"/>
              </a:ext>
            </a:extLst>
          </p:cNvPr>
          <p:cNvSpPr>
            <a:spLocks noGrp="1"/>
          </p:cNvSpPr>
          <p:nvPr>
            <p:ph idx="1"/>
          </p:nvPr>
        </p:nvSpPr>
        <p:spPr>
          <a:xfrm>
            <a:off x="476843" y="1825625"/>
            <a:ext cx="11241915" cy="3779838"/>
          </a:xfrm>
        </p:spPr>
        <p:txBody>
          <a:bodyPr/>
          <a:lstStyle/>
          <a:p>
            <a:pPr marL="457200" indent="-457200">
              <a:buFont typeface="+mj-lt"/>
              <a:buAutoNum type="alphaUcPeriod"/>
            </a:pPr>
            <a:r>
              <a:rPr lang="en-US" dirty="0"/>
              <a:t>Panel data</a:t>
            </a:r>
          </a:p>
          <a:p>
            <a:pPr marL="457200" indent="-457200">
              <a:buFont typeface="+mj-lt"/>
              <a:buAutoNum type="alphaUcPeriod"/>
            </a:pPr>
            <a:r>
              <a:rPr lang="en-US" dirty="0"/>
              <a:t>Cross-sectional data</a:t>
            </a:r>
          </a:p>
          <a:p>
            <a:pPr marL="457200" indent="-457200">
              <a:buFont typeface="+mj-lt"/>
              <a:buAutoNum type="alphaUcPeriod"/>
            </a:pPr>
            <a:r>
              <a:rPr lang="en-US" dirty="0"/>
              <a:t>Time series</a:t>
            </a:r>
          </a:p>
        </p:txBody>
      </p:sp>
    </p:spTree>
    <p:extLst>
      <p:ext uri="{BB962C8B-B14F-4D97-AF65-F5344CB8AC3E}">
        <p14:creationId xmlns:p14="http://schemas.microsoft.com/office/powerpoint/2010/main" val="1643973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38-2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What Economists Do with Data</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52006-888D-08DE-5D9D-8100E4BF1CE8}"/>
              </a:ext>
            </a:extLst>
          </p:cNvPr>
          <p:cNvSpPr>
            <a:spLocks noGrp="1"/>
          </p:cNvSpPr>
          <p:nvPr>
            <p:ph type="title"/>
          </p:nvPr>
        </p:nvSpPr>
        <p:spPr/>
        <p:txBody>
          <a:bodyPr/>
          <a:lstStyle/>
          <a:p>
            <a:r>
              <a:rPr lang="en-US" dirty="0"/>
              <a:t>Using Data</a:t>
            </a:r>
          </a:p>
        </p:txBody>
      </p:sp>
      <p:sp>
        <p:nvSpPr>
          <p:cNvPr id="3" name="Content Placeholder 2">
            <a:extLst>
              <a:ext uri="{FF2B5EF4-FFF2-40B4-BE49-F238E27FC236}">
                <a16:creationId xmlns:a16="http://schemas.microsoft.com/office/drawing/2014/main" id="{286598CB-92D4-90B2-2388-125B719B001F}"/>
              </a:ext>
            </a:extLst>
          </p:cNvPr>
          <p:cNvSpPr>
            <a:spLocks noGrp="1"/>
          </p:cNvSpPr>
          <p:nvPr>
            <p:ph idx="1"/>
          </p:nvPr>
        </p:nvSpPr>
        <p:spPr/>
        <p:txBody>
          <a:bodyPr/>
          <a:lstStyle/>
          <a:p>
            <a:r>
              <a:rPr lang="en-US" dirty="0"/>
              <a:t>Economists usually have one of four goals when using data</a:t>
            </a:r>
          </a:p>
          <a:p>
            <a:pPr marL="914400" lvl="1" indent="-457200">
              <a:buFont typeface="+mj-lt"/>
              <a:buAutoNum type="arabicPeriod"/>
            </a:pPr>
            <a:r>
              <a:rPr lang="en-US" dirty="0"/>
              <a:t>Describing the economy</a:t>
            </a:r>
          </a:p>
          <a:p>
            <a:pPr marL="914400" lvl="1" indent="-457200">
              <a:buFont typeface="+mj-lt"/>
              <a:buAutoNum type="arabicPeriod"/>
            </a:pPr>
            <a:r>
              <a:rPr lang="en-US" dirty="0"/>
              <a:t>Quantifying relationships among variables</a:t>
            </a:r>
          </a:p>
          <a:p>
            <a:pPr marL="914400" lvl="1" indent="-457200">
              <a:buFont typeface="+mj-lt"/>
              <a:buAutoNum type="arabicPeriod"/>
            </a:pPr>
            <a:r>
              <a:rPr lang="en-US" dirty="0"/>
              <a:t>Testing hypotheses</a:t>
            </a:r>
          </a:p>
          <a:p>
            <a:pPr marL="914400" lvl="1" indent="-457200">
              <a:buFont typeface="+mj-lt"/>
              <a:buAutoNum type="arabicPeriod"/>
            </a:pPr>
            <a:r>
              <a:rPr lang="en-US" dirty="0"/>
              <a:t>Predicting the future</a:t>
            </a:r>
          </a:p>
        </p:txBody>
      </p:sp>
    </p:spTree>
    <p:extLst>
      <p:ext uri="{BB962C8B-B14F-4D97-AF65-F5344CB8AC3E}">
        <p14:creationId xmlns:p14="http://schemas.microsoft.com/office/powerpoint/2010/main" val="8938592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E5A7E-69FA-B545-9AEC-EC9C379E578F}"/>
              </a:ext>
            </a:extLst>
          </p:cNvPr>
          <p:cNvSpPr>
            <a:spLocks noGrp="1"/>
          </p:cNvSpPr>
          <p:nvPr>
            <p:ph type="title"/>
          </p:nvPr>
        </p:nvSpPr>
        <p:spPr/>
        <p:txBody>
          <a:bodyPr/>
          <a:lstStyle/>
          <a:p>
            <a:r>
              <a:rPr lang="en-US" dirty="0"/>
              <a:t>Describing the Economy</a:t>
            </a:r>
          </a:p>
        </p:txBody>
      </p:sp>
      <p:sp>
        <p:nvSpPr>
          <p:cNvPr id="3" name="Content Placeholder 2">
            <a:extLst>
              <a:ext uri="{FF2B5EF4-FFF2-40B4-BE49-F238E27FC236}">
                <a16:creationId xmlns:a16="http://schemas.microsoft.com/office/drawing/2014/main" id="{F2111C06-3F0A-59D0-6439-1AAF969931A5}"/>
              </a:ext>
            </a:extLst>
          </p:cNvPr>
          <p:cNvSpPr>
            <a:spLocks noGrp="1"/>
          </p:cNvSpPr>
          <p:nvPr>
            <p:ph idx="1"/>
          </p:nvPr>
        </p:nvSpPr>
        <p:spPr/>
        <p:txBody>
          <a:bodyPr/>
          <a:lstStyle/>
          <a:p>
            <a:r>
              <a:rPr lang="en-US" dirty="0"/>
              <a:t>Economic data is interesting as quantitative descriptions of the world</a:t>
            </a:r>
          </a:p>
          <a:p>
            <a:r>
              <a:rPr lang="en-US" dirty="0"/>
              <a:t>For example,</a:t>
            </a:r>
          </a:p>
          <a:p>
            <a:pPr lvl="1">
              <a:spcAft>
                <a:spcPts val="600"/>
              </a:spcAft>
              <a:buFont typeface="Arial" panose="020B0604020202020204" pitchFamily="34" charset="0"/>
              <a:buChar char="•"/>
            </a:pPr>
            <a:r>
              <a:rPr lang="en-US" dirty="0"/>
              <a:t>Consumers in the U.S. spend 42% of their budgets on housing</a:t>
            </a:r>
          </a:p>
          <a:p>
            <a:pPr lvl="1">
              <a:spcAft>
                <a:spcPts val="600"/>
              </a:spcAft>
              <a:buFont typeface="Arial" panose="020B0604020202020204" pitchFamily="34" charset="0"/>
              <a:buChar char="•"/>
            </a:pPr>
            <a:r>
              <a:rPr lang="en-US" dirty="0"/>
              <a:t>Rich household has about 12 times the income of the poor household</a:t>
            </a:r>
          </a:p>
          <a:p>
            <a:pPr lvl="1">
              <a:spcAft>
                <a:spcPts val="600"/>
              </a:spcAft>
              <a:buFont typeface="Arial" panose="020B0604020202020204" pitchFamily="34" charset="0"/>
              <a:buChar char="•"/>
            </a:pPr>
            <a:r>
              <a:rPr lang="en-US" dirty="0"/>
              <a:t>Average income per person in the U.S. is about three times that in Mexico</a:t>
            </a:r>
          </a:p>
          <a:p>
            <a:pPr lvl="1">
              <a:spcAft>
                <a:spcPts val="600"/>
              </a:spcAft>
              <a:buFont typeface="Arial" panose="020B0604020202020204" pitchFamily="34" charset="0"/>
              <a:buChar char="•"/>
            </a:pPr>
            <a:r>
              <a:rPr lang="en-US" dirty="0"/>
              <a:t>U.S. healthcare spending has risen from 5% of GDP in 1960 to 18% of GDP in 2019</a:t>
            </a:r>
          </a:p>
        </p:txBody>
      </p:sp>
    </p:spTree>
    <p:extLst>
      <p:ext uri="{BB962C8B-B14F-4D97-AF65-F5344CB8AC3E}">
        <p14:creationId xmlns:p14="http://schemas.microsoft.com/office/powerpoint/2010/main" val="142366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226D5-96CF-A4ED-E977-DA071CA661E2}"/>
              </a:ext>
            </a:extLst>
          </p:cNvPr>
          <p:cNvSpPr>
            <a:spLocks noGrp="1"/>
          </p:cNvSpPr>
          <p:nvPr>
            <p:ph type="title"/>
          </p:nvPr>
        </p:nvSpPr>
        <p:spPr/>
        <p:txBody>
          <a:bodyPr/>
          <a:lstStyle/>
          <a:p>
            <a:r>
              <a:rPr lang="en-US" dirty="0"/>
              <a:t>Quantifying Relationships</a:t>
            </a:r>
          </a:p>
        </p:txBody>
      </p:sp>
      <p:sp>
        <p:nvSpPr>
          <p:cNvPr id="3" name="Content Placeholder 2">
            <a:extLst>
              <a:ext uri="{FF2B5EF4-FFF2-40B4-BE49-F238E27FC236}">
                <a16:creationId xmlns:a16="http://schemas.microsoft.com/office/drawing/2014/main" id="{0D07E323-3951-5721-B316-578D7CA8FFE4}"/>
              </a:ext>
            </a:extLst>
          </p:cNvPr>
          <p:cNvSpPr>
            <a:spLocks noGrp="1"/>
          </p:cNvSpPr>
          <p:nvPr>
            <p:ph idx="1"/>
          </p:nvPr>
        </p:nvSpPr>
        <p:spPr>
          <a:xfrm>
            <a:off x="476843" y="1546224"/>
            <a:ext cx="11241915" cy="4562475"/>
          </a:xfrm>
        </p:spPr>
        <p:txBody>
          <a:bodyPr/>
          <a:lstStyle/>
          <a:p>
            <a:pPr>
              <a:spcBef>
                <a:spcPts val="500"/>
              </a:spcBef>
              <a:spcAft>
                <a:spcPts val="500"/>
              </a:spcAft>
            </a:pPr>
            <a:r>
              <a:rPr lang="en-US" dirty="0"/>
              <a:t>How strongly certain variables are related (estimates of a model’s parameters)</a:t>
            </a:r>
          </a:p>
          <a:p>
            <a:pPr>
              <a:spcBef>
                <a:spcPts val="500"/>
              </a:spcBef>
              <a:spcAft>
                <a:spcPts val="500"/>
              </a:spcAft>
            </a:pPr>
            <a:r>
              <a:rPr lang="en-US" b="1" dirty="0">
                <a:solidFill>
                  <a:srgbClr val="C00000"/>
                </a:solidFill>
              </a:rPr>
              <a:t>Parameters*</a:t>
            </a:r>
          </a:p>
          <a:p>
            <a:pPr lvl="1">
              <a:spcAft>
                <a:spcPts val="500"/>
              </a:spcAft>
              <a:buFont typeface="Arial" panose="020B0604020202020204" pitchFamily="34" charset="0"/>
              <a:buChar char="•"/>
            </a:pPr>
            <a:r>
              <a:rPr lang="en-US" dirty="0"/>
              <a:t>The numerical values that govern the strength of the relationships among variables in a model</a:t>
            </a:r>
          </a:p>
          <a:p>
            <a:pPr>
              <a:spcBef>
                <a:spcPts val="500"/>
              </a:spcBef>
              <a:spcAft>
                <a:spcPts val="500"/>
              </a:spcAft>
            </a:pPr>
            <a:r>
              <a:rPr lang="en-US" dirty="0"/>
              <a:t>For example, </a:t>
            </a:r>
          </a:p>
          <a:p>
            <a:pPr lvl="1">
              <a:spcAft>
                <a:spcPts val="500"/>
              </a:spcAft>
              <a:buFont typeface="Arial" panose="020B0604020202020204" pitchFamily="34" charset="0"/>
              <a:buChar char="•"/>
            </a:pPr>
            <a:r>
              <a:rPr lang="en-US" dirty="0"/>
              <a:t>New tax on luxury cars will affect both supply and demand</a:t>
            </a:r>
          </a:p>
          <a:p>
            <a:pPr lvl="1">
              <a:spcAft>
                <a:spcPts val="500"/>
              </a:spcAft>
              <a:buFont typeface="Arial" panose="020B0604020202020204" pitchFamily="34" charset="0"/>
              <a:buChar char="•"/>
            </a:pPr>
            <a:r>
              <a:rPr lang="en-US" dirty="0"/>
              <a:t>Need to estimate the elasticity of demand and supply, then calculate the tax incidence on buyers and sellers</a:t>
            </a: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1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12463891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09041-211B-D7FD-A21C-091ABF56DE5F}"/>
              </a:ext>
            </a:extLst>
          </p:cNvPr>
          <p:cNvSpPr>
            <a:spLocks noGrp="1"/>
          </p:cNvSpPr>
          <p:nvPr>
            <p:ph type="title"/>
          </p:nvPr>
        </p:nvSpPr>
        <p:spPr/>
        <p:txBody>
          <a:bodyPr/>
          <a:lstStyle/>
          <a:p>
            <a:r>
              <a:rPr lang="en-US" dirty="0"/>
              <a:t>Testing Hypotheses</a:t>
            </a:r>
          </a:p>
        </p:txBody>
      </p:sp>
      <p:sp>
        <p:nvSpPr>
          <p:cNvPr id="3" name="Content Placeholder 2">
            <a:extLst>
              <a:ext uri="{FF2B5EF4-FFF2-40B4-BE49-F238E27FC236}">
                <a16:creationId xmlns:a16="http://schemas.microsoft.com/office/drawing/2014/main" id="{191C4B95-037B-ADF6-B418-AD2C3A7D9933}"/>
              </a:ext>
            </a:extLst>
          </p:cNvPr>
          <p:cNvSpPr>
            <a:spLocks noGrp="1"/>
          </p:cNvSpPr>
          <p:nvPr>
            <p:ph idx="1"/>
          </p:nvPr>
        </p:nvSpPr>
        <p:spPr/>
        <p:txBody>
          <a:bodyPr/>
          <a:lstStyle/>
          <a:p>
            <a:r>
              <a:rPr lang="en-US" dirty="0"/>
              <a:t>Using data to prove or disprove a hypothesis</a:t>
            </a:r>
          </a:p>
          <a:p>
            <a:r>
              <a:rPr lang="en-US" dirty="0"/>
              <a:t>For example, the impact of schooling on wages</a:t>
            </a:r>
          </a:p>
          <a:p>
            <a:pPr lvl="1">
              <a:buFont typeface="Arial" panose="020B0604020202020204" pitchFamily="34" charset="0"/>
              <a:buChar char="•"/>
            </a:pPr>
            <a:r>
              <a:rPr lang="en-US" dirty="0"/>
              <a:t>One researcher: Education is a great way to increase a worker’s wage</a:t>
            </a:r>
          </a:p>
          <a:p>
            <a:pPr lvl="1">
              <a:buFont typeface="Arial" panose="020B0604020202020204" pitchFamily="34" charset="0"/>
              <a:buChar char="•"/>
            </a:pPr>
            <a:r>
              <a:rPr lang="en-US" dirty="0"/>
              <a:t>Another researcher: Education is a waste of time</a:t>
            </a:r>
          </a:p>
          <a:p>
            <a:pPr lvl="1">
              <a:buFont typeface="Arial" panose="020B0604020202020204" pitchFamily="34" charset="0"/>
              <a:buChar char="•"/>
            </a:pPr>
            <a:r>
              <a:rPr lang="en-US" dirty="0"/>
              <a:t>Disagreement is empirical</a:t>
            </a:r>
          </a:p>
          <a:p>
            <a:pPr lvl="2">
              <a:buFont typeface="Arial" panose="020B0604020202020204" pitchFamily="34" charset="0"/>
              <a:buChar char="•"/>
            </a:pPr>
            <a:r>
              <a:rPr lang="en-US" dirty="0"/>
              <a:t>It can be addressed only by the facts, not by sheer logic</a:t>
            </a:r>
          </a:p>
        </p:txBody>
      </p:sp>
    </p:spTree>
    <p:extLst>
      <p:ext uri="{BB962C8B-B14F-4D97-AF65-F5344CB8AC3E}">
        <p14:creationId xmlns:p14="http://schemas.microsoft.com/office/powerpoint/2010/main" val="960627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65F9C-1DCC-91C5-1074-32C0DA9DDD75}"/>
              </a:ext>
            </a:extLst>
          </p:cNvPr>
          <p:cNvSpPr>
            <a:spLocks noGrp="1"/>
          </p:cNvSpPr>
          <p:nvPr>
            <p:ph type="title"/>
          </p:nvPr>
        </p:nvSpPr>
        <p:spPr/>
        <p:txBody>
          <a:bodyPr/>
          <a:lstStyle/>
          <a:p>
            <a:r>
              <a:rPr lang="en-US" dirty="0"/>
              <a:t>Predicting the Future</a:t>
            </a:r>
          </a:p>
        </p:txBody>
      </p:sp>
      <p:sp>
        <p:nvSpPr>
          <p:cNvPr id="3" name="Content Placeholder 2">
            <a:extLst>
              <a:ext uri="{FF2B5EF4-FFF2-40B4-BE49-F238E27FC236}">
                <a16:creationId xmlns:a16="http://schemas.microsoft.com/office/drawing/2014/main" id="{39EBA9EB-2F86-38FC-7783-DF5710D51376}"/>
              </a:ext>
            </a:extLst>
          </p:cNvPr>
          <p:cNvSpPr>
            <a:spLocks noGrp="1"/>
          </p:cNvSpPr>
          <p:nvPr>
            <p:ph idx="1"/>
          </p:nvPr>
        </p:nvSpPr>
        <p:spPr/>
        <p:txBody>
          <a:bodyPr/>
          <a:lstStyle/>
          <a:p>
            <a:r>
              <a:rPr lang="en-US" dirty="0"/>
              <a:t>Empirical regularity: Finding patterns in the data and extrapolating them into the future (not reliably stable)</a:t>
            </a:r>
          </a:p>
          <a:p>
            <a:r>
              <a:rPr lang="en-US" dirty="0"/>
              <a:t>Models: Mathematical representations of the forces at work in a given situation </a:t>
            </a:r>
          </a:p>
          <a:p>
            <a:r>
              <a:rPr lang="en-US" dirty="0"/>
              <a:t>For a model to be useful in making quantitative predictions, economists need to quantify each relationship within it</a:t>
            </a:r>
          </a:p>
          <a:p>
            <a:pPr lvl="1">
              <a:buFont typeface="Arial" panose="020B0604020202020204" pitchFamily="34" charset="0"/>
              <a:buChar char="•"/>
            </a:pPr>
            <a:r>
              <a:rPr lang="en-US" dirty="0"/>
              <a:t>Use the relevant data to estimate the model’s parameters</a:t>
            </a:r>
          </a:p>
          <a:p>
            <a:pPr lvl="1">
              <a:buFont typeface="Arial" panose="020B0604020202020204" pitchFamily="34" charset="0"/>
              <a:buChar char="•"/>
            </a:pPr>
            <a:r>
              <a:rPr lang="en-US" dirty="0"/>
              <a:t>Use the model to make predictions</a:t>
            </a:r>
          </a:p>
        </p:txBody>
      </p:sp>
    </p:spTree>
    <p:extLst>
      <p:ext uri="{BB962C8B-B14F-4D97-AF65-F5344CB8AC3E}">
        <p14:creationId xmlns:p14="http://schemas.microsoft.com/office/powerpoint/2010/main" val="2599225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a:xfrm>
            <a:off x="476843" y="1442720"/>
            <a:ext cx="11241915" cy="4509845"/>
          </a:xfrm>
        </p:spPr>
        <p:txBody>
          <a:bodyPr/>
          <a:lstStyle/>
          <a:p>
            <a:pPr>
              <a:spcBef>
                <a:spcPts val="800"/>
              </a:spcBef>
              <a:buNone/>
            </a:pPr>
            <a:r>
              <a:rPr lang="en-US" dirty="0"/>
              <a:t>By the end of this chapter, you should be able to:</a:t>
            </a:r>
          </a:p>
          <a:p>
            <a:pPr>
              <a:spcBef>
                <a:spcPts val="800"/>
              </a:spcBef>
            </a:pPr>
            <a:r>
              <a:rPr lang="en-US" dirty="0"/>
              <a:t>Explain the difference between experimental data and observational data.</a:t>
            </a:r>
          </a:p>
          <a:p>
            <a:pPr>
              <a:spcBef>
                <a:spcPts val="800"/>
              </a:spcBef>
            </a:pPr>
            <a:r>
              <a:rPr lang="en-US" dirty="0"/>
              <a:t>Describe the two problems associated with observational data.</a:t>
            </a:r>
          </a:p>
          <a:p>
            <a:pPr>
              <a:spcBef>
                <a:spcPts val="800"/>
              </a:spcBef>
            </a:pPr>
            <a:r>
              <a:rPr lang="en-US" dirty="0"/>
              <a:t>Explain the difference between cross-sectional data, time-series data, and panel data.</a:t>
            </a:r>
          </a:p>
          <a:p>
            <a:pPr>
              <a:spcBef>
                <a:spcPts val="800"/>
              </a:spcBef>
            </a:pPr>
            <a:r>
              <a:rPr lang="en-US" dirty="0"/>
              <a:t>Identify the parameters in a linear regression model.</a:t>
            </a:r>
          </a:p>
          <a:p>
            <a:pPr>
              <a:spcBef>
                <a:spcPts val="800"/>
              </a:spcBef>
            </a:pPr>
            <a:r>
              <a:rPr lang="en-US" dirty="0"/>
              <a:t>Explain how ordinary least squares (</a:t>
            </a:r>
            <a:r>
              <a:rPr lang="en-US" dirty="0" err="1"/>
              <a:t>OLS</a:t>
            </a:r>
            <a:r>
              <a:rPr lang="en-US" dirty="0"/>
              <a:t>) generates the best fitting line through a scatter plot.</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38-3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The Methods of Data Analysis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225EA-C334-19DA-1F3E-F1DDFF6D4C24}"/>
              </a:ext>
            </a:extLst>
          </p:cNvPr>
          <p:cNvSpPr>
            <a:spLocks noGrp="1"/>
          </p:cNvSpPr>
          <p:nvPr>
            <p:ph type="title"/>
          </p:nvPr>
        </p:nvSpPr>
        <p:spPr/>
        <p:txBody>
          <a:bodyPr/>
          <a:lstStyle/>
          <a:p>
            <a:r>
              <a:rPr lang="en-US" dirty="0"/>
              <a:t>Finding the Best Estimate</a:t>
            </a:r>
          </a:p>
        </p:txBody>
      </p:sp>
      <p:sp>
        <p:nvSpPr>
          <p:cNvPr id="3" name="Content Placeholder 2">
            <a:extLst>
              <a:ext uri="{FF2B5EF4-FFF2-40B4-BE49-F238E27FC236}">
                <a16:creationId xmlns:a16="http://schemas.microsoft.com/office/drawing/2014/main" id="{87C78875-5363-8D8D-C76C-1E7DAEE25C83}"/>
              </a:ext>
            </a:extLst>
          </p:cNvPr>
          <p:cNvSpPr>
            <a:spLocks noGrp="1"/>
          </p:cNvSpPr>
          <p:nvPr>
            <p:ph idx="1"/>
          </p:nvPr>
        </p:nvSpPr>
        <p:spPr/>
        <p:txBody>
          <a:bodyPr/>
          <a:lstStyle/>
          <a:p>
            <a:r>
              <a:rPr lang="en-US" dirty="0"/>
              <a:t>Qualitative statement</a:t>
            </a:r>
          </a:p>
          <a:p>
            <a:pPr lvl="1">
              <a:buFont typeface="Arial" panose="020B0604020202020204" pitchFamily="34" charset="0"/>
              <a:buChar char="•"/>
            </a:pPr>
            <a:r>
              <a:rPr lang="en-US" dirty="0"/>
              <a:t>Addresses the nature of the relationship between variables, but not its strength</a:t>
            </a:r>
          </a:p>
          <a:p>
            <a:r>
              <a:rPr lang="en-US" dirty="0"/>
              <a:t>Quantitative statement</a:t>
            </a:r>
          </a:p>
          <a:p>
            <a:pPr lvl="1">
              <a:buFont typeface="Arial" panose="020B0604020202020204" pitchFamily="34" charset="0"/>
              <a:buChar char="•"/>
            </a:pPr>
            <a:r>
              <a:rPr lang="en-US" dirty="0"/>
              <a:t>States how strong is the relationship between variables</a:t>
            </a:r>
          </a:p>
          <a:p>
            <a:pPr lvl="1">
              <a:buFont typeface="Arial" panose="020B0604020202020204" pitchFamily="34" charset="0"/>
              <a:buChar char="•"/>
            </a:pPr>
            <a:r>
              <a:rPr lang="en-US" dirty="0"/>
              <a:t>Uses data to answer empirical questions</a:t>
            </a:r>
          </a:p>
        </p:txBody>
      </p:sp>
    </p:spTree>
    <p:extLst>
      <p:ext uri="{BB962C8B-B14F-4D97-AF65-F5344CB8AC3E}">
        <p14:creationId xmlns:p14="http://schemas.microsoft.com/office/powerpoint/2010/main" val="19835689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BD011-8006-D77E-D573-99ECDD82BC04}"/>
              </a:ext>
            </a:extLst>
          </p:cNvPr>
          <p:cNvSpPr>
            <a:spLocks noGrp="1"/>
          </p:cNvSpPr>
          <p:nvPr>
            <p:ph type="title"/>
          </p:nvPr>
        </p:nvSpPr>
        <p:spPr/>
        <p:txBody>
          <a:bodyPr/>
          <a:lstStyle/>
          <a:p>
            <a:r>
              <a:rPr lang="en-US" dirty="0"/>
              <a:t>Table 1 Data on Wages and Education</a:t>
            </a:r>
          </a:p>
        </p:txBody>
      </p:sp>
      <p:graphicFrame>
        <p:nvGraphicFramePr>
          <p:cNvPr id="4" name="Table 2">
            <a:extLst>
              <a:ext uri="{FF2B5EF4-FFF2-40B4-BE49-F238E27FC236}">
                <a16:creationId xmlns:a16="http://schemas.microsoft.com/office/drawing/2014/main" id="{24A6B3C8-7671-874F-CCEE-0597DB12C500}"/>
              </a:ext>
            </a:extLst>
          </p:cNvPr>
          <p:cNvGraphicFramePr>
            <a:graphicFrameLocks noGrp="1"/>
          </p:cNvGraphicFramePr>
          <p:nvPr>
            <p:ph idx="1"/>
            <p:extLst>
              <p:ext uri="{D42A27DB-BD31-4B8C-83A1-F6EECF244321}">
                <p14:modId xmlns:p14="http://schemas.microsoft.com/office/powerpoint/2010/main" val="1588181234"/>
              </p:ext>
            </p:extLst>
          </p:nvPr>
        </p:nvGraphicFramePr>
        <p:xfrm>
          <a:off x="476250" y="1787525"/>
          <a:ext cx="11242674" cy="4023360"/>
        </p:xfrm>
        <a:graphic>
          <a:graphicData uri="http://schemas.openxmlformats.org/drawingml/2006/table">
            <a:tbl>
              <a:tblPr firstRow="1" bandRow="1">
                <a:tableStyleId>{5C22544A-7EE6-4342-B048-85BDC9FD1C3A}</a:tableStyleId>
              </a:tblPr>
              <a:tblGrid>
                <a:gridCol w="3747558">
                  <a:extLst>
                    <a:ext uri="{9D8B030D-6E8A-4147-A177-3AD203B41FA5}">
                      <a16:colId xmlns:a16="http://schemas.microsoft.com/office/drawing/2014/main" val="976619652"/>
                    </a:ext>
                  </a:extLst>
                </a:gridCol>
                <a:gridCol w="3747558">
                  <a:extLst>
                    <a:ext uri="{9D8B030D-6E8A-4147-A177-3AD203B41FA5}">
                      <a16:colId xmlns:a16="http://schemas.microsoft.com/office/drawing/2014/main" val="612783747"/>
                    </a:ext>
                  </a:extLst>
                </a:gridCol>
                <a:gridCol w="3747558">
                  <a:extLst>
                    <a:ext uri="{9D8B030D-6E8A-4147-A177-3AD203B41FA5}">
                      <a16:colId xmlns:a16="http://schemas.microsoft.com/office/drawing/2014/main" val="2912353487"/>
                    </a:ext>
                  </a:extLst>
                </a:gridCol>
              </a:tblGrid>
              <a:tr h="502920">
                <a:tc>
                  <a:txBody>
                    <a:bodyPr/>
                    <a:lstStyle/>
                    <a:p>
                      <a:pPr algn="ctr"/>
                      <a:r>
                        <a:rPr lang="en-CA" sz="2400" dirty="0"/>
                        <a:t>Worker</a:t>
                      </a:r>
                      <a:endParaRPr lang="en-US" sz="2400" dirty="0"/>
                    </a:p>
                  </a:txBody>
                  <a:tcPr anchor="ctr"/>
                </a:tc>
                <a:tc>
                  <a:txBody>
                    <a:bodyPr/>
                    <a:lstStyle/>
                    <a:p>
                      <a:pPr algn="ctr"/>
                      <a:r>
                        <a:rPr lang="en-US" sz="2400" dirty="0"/>
                        <a:t>Wage ($/hour)</a:t>
                      </a:r>
                    </a:p>
                  </a:txBody>
                  <a:tcPr anchor="ctr"/>
                </a:tc>
                <a:tc>
                  <a:txBody>
                    <a:bodyPr/>
                    <a:lstStyle/>
                    <a:p>
                      <a:pPr algn="ctr"/>
                      <a:r>
                        <a:rPr lang="en-US" sz="2400" dirty="0"/>
                        <a:t>Years of Schooling</a:t>
                      </a:r>
                    </a:p>
                  </a:txBody>
                  <a:tcPr anchor="ctr"/>
                </a:tc>
                <a:extLst>
                  <a:ext uri="{0D108BD9-81ED-4DB2-BD59-A6C34878D82A}">
                    <a16:rowId xmlns:a16="http://schemas.microsoft.com/office/drawing/2014/main" val="1007362924"/>
                  </a:ext>
                </a:extLst>
              </a:tr>
              <a:tr h="502920">
                <a:tc>
                  <a:txBody>
                    <a:bodyPr/>
                    <a:lstStyle/>
                    <a:p>
                      <a:r>
                        <a:rPr lang="en-CA" sz="2400" dirty="0"/>
                        <a:t>Andy</a:t>
                      </a:r>
                      <a:endParaRPr lang="en-US" sz="2400" dirty="0"/>
                    </a:p>
                  </a:txBody>
                  <a:tcPr marL="457200" anchor="ctr"/>
                </a:tc>
                <a:tc>
                  <a:txBody>
                    <a:bodyPr/>
                    <a:lstStyle/>
                    <a:p>
                      <a:pPr algn="ctr"/>
                      <a:r>
                        <a:rPr lang="en-CA" sz="2400" dirty="0"/>
                        <a:t>20</a:t>
                      </a:r>
                      <a:endParaRPr lang="en-US" sz="2400" dirty="0"/>
                    </a:p>
                  </a:txBody>
                  <a:tcPr anchor="ctr"/>
                </a:tc>
                <a:tc>
                  <a:txBody>
                    <a:bodyPr/>
                    <a:lstStyle/>
                    <a:p>
                      <a:pPr algn="ctr"/>
                      <a:r>
                        <a:rPr lang="en-CA" sz="2400" dirty="0"/>
                        <a:t>12</a:t>
                      </a:r>
                      <a:endParaRPr lang="en-US" sz="2400" dirty="0"/>
                    </a:p>
                  </a:txBody>
                  <a:tcPr anchor="ctr"/>
                </a:tc>
                <a:extLst>
                  <a:ext uri="{0D108BD9-81ED-4DB2-BD59-A6C34878D82A}">
                    <a16:rowId xmlns:a16="http://schemas.microsoft.com/office/drawing/2014/main" val="4029933019"/>
                  </a:ext>
                </a:extLst>
              </a:tr>
              <a:tr h="502920">
                <a:tc>
                  <a:txBody>
                    <a:bodyPr/>
                    <a:lstStyle/>
                    <a:p>
                      <a:r>
                        <a:rPr lang="en-CA" sz="2400" dirty="0"/>
                        <a:t>Brooke</a:t>
                      </a:r>
                      <a:endParaRPr lang="en-US" sz="2400" dirty="0"/>
                    </a:p>
                  </a:txBody>
                  <a:tcPr marL="457200" anchor="ctr"/>
                </a:tc>
                <a:tc>
                  <a:txBody>
                    <a:bodyPr/>
                    <a:lstStyle/>
                    <a:p>
                      <a:pPr algn="ctr"/>
                      <a:r>
                        <a:rPr lang="en-CA" sz="2400" dirty="0"/>
                        <a:t>30</a:t>
                      </a:r>
                      <a:endParaRPr lang="en-US" sz="2400" dirty="0"/>
                    </a:p>
                  </a:txBody>
                  <a:tcPr anchor="ctr"/>
                </a:tc>
                <a:tc>
                  <a:txBody>
                    <a:bodyPr/>
                    <a:lstStyle/>
                    <a:p>
                      <a:pPr algn="ctr"/>
                      <a:r>
                        <a:rPr lang="en-CA" sz="2400" dirty="0"/>
                        <a:t>12</a:t>
                      </a:r>
                      <a:endParaRPr lang="en-US" sz="2400" dirty="0"/>
                    </a:p>
                  </a:txBody>
                  <a:tcPr anchor="ctr"/>
                </a:tc>
                <a:extLst>
                  <a:ext uri="{0D108BD9-81ED-4DB2-BD59-A6C34878D82A}">
                    <a16:rowId xmlns:a16="http://schemas.microsoft.com/office/drawing/2014/main" val="3357334578"/>
                  </a:ext>
                </a:extLst>
              </a:tr>
              <a:tr h="502920">
                <a:tc>
                  <a:txBody>
                    <a:bodyPr/>
                    <a:lstStyle/>
                    <a:p>
                      <a:r>
                        <a:rPr lang="en-CA" sz="2400" dirty="0"/>
                        <a:t>Chloe</a:t>
                      </a:r>
                      <a:endParaRPr lang="en-US" sz="2400" dirty="0"/>
                    </a:p>
                  </a:txBody>
                  <a:tcPr marL="457200" anchor="ctr"/>
                </a:tc>
                <a:tc>
                  <a:txBody>
                    <a:bodyPr/>
                    <a:lstStyle/>
                    <a:p>
                      <a:pPr algn="ctr"/>
                      <a:r>
                        <a:rPr lang="en-CA" sz="2400" dirty="0"/>
                        <a:t>30</a:t>
                      </a:r>
                      <a:endParaRPr lang="en-US" sz="2400" dirty="0"/>
                    </a:p>
                  </a:txBody>
                  <a:tcPr anchor="ctr"/>
                </a:tc>
                <a:tc>
                  <a:txBody>
                    <a:bodyPr/>
                    <a:lstStyle/>
                    <a:p>
                      <a:pPr algn="ctr"/>
                      <a:r>
                        <a:rPr lang="en-CA" sz="2400" dirty="0"/>
                        <a:t>16</a:t>
                      </a:r>
                      <a:endParaRPr lang="en-US" sz="2400" dirty="0"/>
                    </a:p>
                  </a:txBody>
                  <a:tcPr anchor="ctr"/>
                </a:tc>
                <a:extLst>
                  <a:ext uri="{0D108BD9-81ED-4DB2-BD59-A6C34878D82A}">
                    <a16:rowId xmlns:a16="http://schemas.microsoft.com/office/drawing/2014/main" val="2984188919"/>
                  </a:ext>
                </a:extLst>
              </a:tr>
              <a:tr h="502920">
                <a:tc>
                  <a:txBody>
                    <a:bodyPr/>
                    <a:lstStyle/>
                    <a:p>
                      <a:r>
                        <a:rPr lang="en-CA" sz="2400" dirty="0"/>
                        <a:t>Diego</a:t>
                      </a:r>
                      <a:endParaRPr lang="en-US" sz="2400" dirty="0"/>
                    </a:p>
                  </a:txBody>
                  <a:tcPr marL="457200" anchor="ctr"/>
                </a:tc>
                <a:tc>
                  <a:txBody>
                    <a:bodyPr/>
                    <a:lstStyle/>
                    <a:p>
                      <a:pPr algn="ctr"/>
                      <a:r>
                        <a:rPr lang="en-CA" sz="2400" dirty="0"/>
                        <a:t>40</a:t>
                      </a:r>
                      <a:endParaRPr lang="en-US" sz="2400" dirty="0"/>
                    </a:p>
                  </a:txBody>
                  <a:tcPr anchor="ctr"/>
                </a:tc>
                <a:tc>
                  <a:txBody>
                    <a:bodyPr/>
                    <a:lstStyle/>
                    <a:p>
                      <a:pPr algn="ctr"/>
                      <a:r>
                        <a:rPr lang="en-CA" sz="2400" dirty="0"/>
                        <a:t>14</a:t>
                      </a:r>
                      <a:endParaRPr lang="en-US" sz="2400" dirty="0"/>
                    </a:p>
                  </a:txBody>
                  <a:tcPr anchor="ctr"/>
                </a:tc>
                <a:extLst>
                  <a:ext uri="{0D108BD9-81ED-4DB2-BD59-A6C34878D82A}">
                    <a16:rowId xmlns:a16="http://schemas.microsoft.com/office/drawing/2014/main" val="3276990075"/>
                  </a:ext>
                </a:extLst>
              </a:tr>
              <a:tr h="502920">
                <a:tc>
                  <a:txBody>
                    <a:bodyPr/>
                    <a:lstStyle/>
                    <a:p>
                      <a:r>
                        <a:rPr lang="en-CA" sz="2400" dirty="0"/>
                        <a:t>Emma</a:t>
                      </a:r>
                      <a:endParaRPr lang="en-US" sz="2400" dirty="0"/>
                    </a:p>
                  </a:txBody>
                  <a:tcPr marL="457200" anchor="ctr"/>
                </a:tc>
                <a:tc>
                  <a:txBody>
                    <a:bodyPr/>
                    <a:lstStyle/>
                    <a:p>
                      <a:pPr algn="ctr"/>
                      <a:r>
                        <a:rPr lang="en-CA" sz="2400" dirty="0"/>
                        <a:t>40</a:t>
                      </a:r>
                      <a:endParaRPr lang="en-US" sz="2400" dirty="0"/>
                    </a:p>
                  </a:txBody>
                  <a:tcPr anchor="ctr"/>
                </a:tc>
                <a:tc>
                  <a:txBody>
                    <a:bodyPr/>
                    <a:lstStyle/>
                    <a:p>
                      <a:pPr algn="ctr"/>
                      <a:r>
                        <a:rPr lang="en-CA" sz="2400" dirty="0"/>
                        <a:t>18</a:t>
                      </a:r>
                      <a:endParaRPr lang="en-US" sz="2400" dirty="0"/>
                    </a:p>
                  </a:txBody>
                  <a:tcPr anchor="ctr"/>
                </a:tc>
                <a:extLst>
                  <a:ext uri="{0D108BD9-81ED-4DB2-BD59-A6C34878D82A}">
                    <a16:rowId xmlns:a16="http://schemas.microsoft.com/office/drawing/2014/main" val="3132602641"/>
                  </a:ext>
                </a:extLst>
              </a:tr>
              <a:tr h="502920">
                <a:tc>
                  <a:txBody>
                    <a:bodyPr/>
                    <a:lstStyle/>
                    <a:p>
                      <a:r>
                        <a:rPr lang="en-CA" sz="2400" dirty="0"/>
                        <a:t>Flynn</a:t>
                      </a:r>
                      <a:endParaRPr lang="en-US" sz="2400" dirty="0"/>
                    </a:p>
                  </a:txBody>
                  <a:tcPr marL="457200" anchor="ctr"/>
                </a:tc>
                <a:tc>
                  <a:txBody>
                    <a:bodyPr/>
                    <a:lstStyle/>
                    <a:p>
                      <a:pPr algn="ctr"/>
                      <a:r>
                        <a:rPr lang="en-CA" sz="2400" dirty="0"/>
                        <a:t>50</a:t>
                      </a:r>
                      <a:endParaRPr lang="en-US" sz="2400" dirty="0"/>
                    </a:p>
                  </a:txBody>
                  <a:tcPr anchor="ctr"/>
                </a:tc>
                <a:tc>
                  <a:txBody>
                    <a:bodyPr/>
                    <a:lstStyle/>
                    <a:p>
                      <a:pPr algn="ctr"/>
                      <a:r>
                        <a:rPr lang="en-CA" sz="2400" dirty="0"/>
                        <a:t>16</a:t>
                      </a:r>
                      <a:endParaRPr lang="en-US" sz="2400" dirty="0"/>
                    </a:p>
                  </a:txBody>
                  <a:tcPr anchor="ctr"/>
                </a:tc>
                <a:extLst>
                  <a:ext uri="{0D108BD9-81ED-4DB2-BD59-A6C34878D82A}">
                    <a16:rowId xmlns:a16="http://schemas.microsoft.com/office/drawing/2014/main" val="452384336"/>
                  </a:ext>
                </a:extLst>
              </a:tr>
              <a:tr h="502920">
                <a:tc>
                  <a:txBody>
                    <a:bodyPr/>
                    <a:lstStyle/>
                    <a:p>
                      <a:r>
                        <a:rPr lang="en-CA" sz="2400" dirty="0"/>
                        <a:t>Gina</a:t>
                      </a:r>
                      <a:endParaRPr lang="en-US" sz="2400" dirty="0"/>
                    </a:p>
                  </a:txBody>
                  <a:tcPr marL="457200" anchor="ctr"/>
                </a:tc>
                <a:tc>
                  <a:txBody>
                    <a:bodyPr/>
                    <a:lstStyle/>
                    <a:p>
                      <a:pPr algn="ctr"/>
                      <a:r>
                        <a:rPr lang="en-CA" sz="2400" dirty="0"/>
                        <a:t>50</a:t>
                      </a:r>
                      <a:endParaRPr lang="en-US" sz="2400" dirty="0"/>
                    </a:p>
                  </a:txBody>
                  <a:tcPr anchor="ctr"/>
                </a:tc>
                <a:tc>
                  <a:txBody>
                    <a:bodyPr/>
                    <a:lstStyle/>
                    <a:p>
                      <a:pPr algn="ctr"/>
                      <a:r>
                        <a:rPr lang="en-CA" sz="2400" dirty="0"/>
                        <a:t>18</a:t>
                      </a:r>
                      <a:endParaRPr lang="en-US" sz="2400" dirty="0"/>
                    </a:p>
                  </a:txBody>
                  <a:tcPr anchor="ctr"/>
                </a:tc>
                <a:extLst>
                  <a:ext uri="{0D108BD9-81ED-4DB2-BD59-A6C34878D82A}">
                    <a16:rowId xmlns:a16="http://schemas.microsoft.com/office/drawing/2014/main" val="4206014576"/>
                  </a:ext>
                </a:extLst>
              </a:tr>
            </a:tbl>
          </a:graphicData>
        </a:graphic>
      </p:graphicFrame>
    </p:spTree>
    <p:extLst>
      <p:ext uri="{BB962C8B-B14F-4D97-AF65-F5344CB8AC3E}">
        <p14:creationId xmlns:p14="http://schemas.microsoft.com/office/powerpoint/2010/main" val="11545886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t>Figure 1 A Scatterplot of the Data</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a:xfrm>
            <a:off x="476843" y="2066925"/>
            <a:ext cx="5542957" cy="3424238"/>
          </a:xfrm>
        </p:spPr>
        <p:txBody>
          <a:bodyPr/>
          <a:lstStyle/>
          <a:p>
            <a:pPr>
              <a:spcBef>
                <a:spcPts val="500"/>
              </a:spcBef>
              <a:spcAft>
                <a:spcPts val="500"/>
              </a:spcAft>
            </a:pPr>
            <a:r>
              <a:rPr lang="en-US" dirty="0"/>
              <a:t>Plotting data on wages and education shows the positive correlation between these two variables. </a:t>
            </a:r>
          </a:p>
          <a:p>
            <a:pPr>
              <a:spcBef>
                <a:spcPts val="500"/>
              </a:spcBef>
              <a:spcAft>
                <a:spcPts val="500"/>
              </a:spcAft>
            </a:pPr>
            <a:r>
              <a:rPr lang="en-US" dirty="0"/>
              <a:t>That is, they tend to move in the same direction.</a:t>
            </a:r>
          </a:p>
        </p:txBody>
      </p:sp>
      <p:pic>
        <p:nvPicPr>
          <p:cNvPr id="8" name="Picture 3" descr=" The figure shows a scatterplot of the data presented in Table 1 in the chapter, which relates wages to the amount of education a person has.  The graph is shown on a rectangular coordinate system.  The horizontal axis starts at 0 and goes up to 18 years of schooling and higher.  The vertical axis is the wage, as measured in dollars per hour; the values start at zero and go up to $50 per hour.  Each point on the graph represents one individual’s years of schooling and the wage that he or she receives.  Here are the following points on the graph, with the number of years of schooling first and second the wage for that person:  A: 12 years, $20; B: 12 years, $20; C: 16 years, $30; D: 14 years, $40; E: 18 years, $40; F: 16 years, $50; G: 18 years, $50.">
            <a:extLst>
              <a:ext uri="{FF2B5EF4-FFF2-40B4-BE49-F238E27FC236}">
                <a16:creationId xmlns:a16="http://schemas.microsoft.com/office/drawing/2014/main" id="{9D9F0C19-77C5-4F4A-B81C-AF2AB9AF64EE}"/>
              </a:ext>
            </a:extLst>
          </p:cNvPr>
          <p:cNvPicPr>
            <a:picLocks noGrp="1" noChangeAspect="1"/>
          </p:cNvPicPr>
          <p:nvPr>
            <p:ph sz="half" idx="2"/>
          </p:nvPr>
        </p:nvPicPr>
        <p:blipFill>
          <a:blip r:embed="rId2"/>
          <a:stretch>
            <a:fillRect/>
          </a:stretch>
        </p:blipFill>
        <p:spPr>
          <a:xfrm>
            <a:off x="6121400" y="1613693"/>
            <a:ext cx="5295900" cy="4337335"/>
          </a:xfrm>
        </p:spPr>
      </p:pic>
    </p:spTree>
    <p:extLst>
      <p:ext uri="{BB962C8B-B14F-4D97-AF65-F5344CB8AC3E}">
        <p14:creationId xmlns:p14="http://schemas.microsoft.com/office/powerpoint/2010/main" val="31969561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635D1-1BD0-47F9-B8B7-2233930BFB09}"/>
              </a:ext>
            </a:extLst>
          </p:cNvPr>
          <p:cNvSpPr>
            <a:spLocks noGrp="1"/>
          </p:cNvSpPr>
          <p:nvPr>
            <p:ph type="title"/>
          </p:nvPr>
        </p:nvSpPr>
        <p:spPr/>
        <p:txBody>
          <a:bodyPr/>
          <a:lstStyle/>
          <a:p>
            <a:r>
              <a:rPr lang="en-US" dirty="0"/>
              <a:t>Statistical Model</a:t>
            </a:r>
          </a:p>
        </p:txBody>
      </p:sp>
      <p:sp>
        <p:nvSpPr>
          <p:cNvPr id="3" name="Content Placeholder 2">
            <a:extLst>
              <a:ext uri="{FF2B5EF4-FFF2-40B4-BE49-F238E27FC236}">
                <a16:creationId xmlns:a16="http://schemas.microsoft.com/office/drawing/2014/main" id="{5945E33A-BBD4-452F-959C-11906D12AF9D}"/>
              </a:ext>
            </a:extLst>
          </p:cNvPr>
          <p:cNvSpPr>
            <a:spLocks noGrp="1"/>
          </p:cNvSpPr>
          <p:nvPr>
            <p:ph sz="half" idx="1"/>
          </p:nvPr>
        </p:nvSpPr>
        <p:spPr>
          <a:xfrm>
            <a:off x="476844" y="1825625"/>
            <a:ext cx="11237976" cy="1942304"/>
          </a:xfrm>
        </p:spPr>
        <p:txBody>
          <a:bodyPr/>
          <a:lstStyle/>
          <a:p>
            <a:r>
              <a:rPr lang="en-US" dirty="0"/>
              <a:t>Statistical model</a:t>
            </a:r>
          </a:p>
          <a:p>
            <a:pPr lvl="1">
              <a:buFont typeface="Arial" panose="020B0604020202020204" pitchFamily="34" charset="0"/>
              <a:buChar char="•"/>
            </a:pPr>
            <a:r>
              <a:rPr lang="en-US" dirty="0"/>
              <a:t>A mathematical representation of the process that generates the data</a:t>
            </a:r>
          </a:p>
          <a:p>
            <a:pPr lvl="1">
              <a:buFont typeface="Arial" panose="020B0604020202020204" pitchFamily="34" charset="0"/>
              <a:buChar char="•"/>
            </a:pPr>
            <a:r>
              <a:rPr lang="en-US" dirty="0"/>
              <a:t>Simple model</a:t>
            </a:r>
          </a:p>
        </p:txBody>
      </p:sp>
      <p:graphicFrame>
        <p:nvGraphicFramePr>
          <p:cNvPr id="6" name="Object 3">
            <a:extLst>
              <a:ext uri="{FF2B5EF4-FFF2-40B4-BE49-F238E27FC236}">
                <a16:creationId xmlns:a16="http://schemas.microsoft.com/office/drawing/2014/main" id="{2821AC36-13AC-46AE-A410-84819EF3EBCD}"/>
              </a:ext>
              <a:ext uri="{C183D7F6-B498-43B3-948B-1728B52AA6E4}">
                <adec:decorative xmlns:adec="http://schemas.microsoft.com/office/drawing/2017/decorative" val="1"/>
              </a:ext>
            </a:extLst>
          </p:cNvPr>
          <p:cNvGraphicFramePr>
            <a:graphicFrameLocks noGrp="1" noChangeAspect="1"/>
          </p:cNvGraphicFramePr>
          <p:nvPr>
            <p:ph sz="half" idx="10"/>
            <p:extLst>
              <p:ext uri="{D42A27DB-BD31-4B8C-83A1-F6EECF244321}">
                <p14:modId xmlns:p14="http://schemas.microsoft.com/office/powerpoint/2010/main" val="1484080906"/>
              </p:ext>
            </p:extLst>
          </p:nvPr>
        </p:nvGraphicFramePr>
        <p:xfrm>
          <a:off x="3668713" y="3767138"/>
          <a:ext cx="4381500" cy="419100"/>
        </p:xfrm>
        <a:graphic>
          <a:graphicData uri="http://schemas.openxmlformats.org/presentationml/2006/ole">
            <mc:AlternateContent xmlns:mc="http://schemas.openxmlformats.org/markup-compatibility/2006">
              <mc:Choice xmlns:v="urn:schemas-microsoft-com:vml" Requires="v">
                <p:oleObj spid="_x0000_s1045" name="Equation" r:id="rId3" imgW="4381200" imgH="419040" progId="Equation.DSMT4">
                  <p:embed/>
                </p:oleObj>
              </mc:Choice>
              <mc:Fallback>
                <p:oleObj name="Equation" r:id="rId3" imgW="4381200" imgH="419040" progId="Equation.DSMT4">
                  <p:embed/>
                  <p:pic>
                    <p:nvPicPr>
                      <p:cNvPr id="4" name="Object 3">
                        <a:extLst>
                          <a:ext uri="{FF2B5EF4-FFF2-40B4-BE49-F238E27FC236}">
                            <a16:creationId xmlns:a16="http://schemas.microsoft.com/office/drawing/2014/main" id="{A25E399B-3FA6-41C4-94C3-EE3C9D09834F}"/>
                          </a:ext>
                        </a:extLst>
                      </p:cNvPr>
                      <p:cNvPicPr/>
                      <p:nvPr/>
                    </p:nvPicPr>
                    <p:blipFill>
                      <a:blip r:embed="rId4"/>
                      <a:stretch>
                        <a:fillRect/>
                      </a:stretch>
                    </p:blipFill>
                    <p:spPr>
                      <a:xfrm>
                        <a:off x="3668713" y="3767138"/>
                        <a:ext cx="4381500" cy="4191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C9570E4F-FBD4-48E9-B03E-0F42340B3146}"/>
              </a:ext>
            </a:extLst>
          </p:cNvPr>
          <p:cNvSpPr>
            <a:spLocks noGrp="1"/>
          </p:cNvSpPr>
          <p:nvPr>
            <p:ph sz="half" idx="2"/>
          </p:nvPr>
        </p:nvSpPr>
        <p:spPr>
          <a:xfrm>
            <a:off x="477012" y="4244179"/>
            <a:ext cx="11237976" cy="1737521"/>
          </a:xfrm>
        </p:spPr>
        <p:txBody>
          <a:bodyPr/>
          <a:lstStyle/>
          <a:p>
            <a:pPr lvl="2">
              <a:buClr>
                <a:srgbClr val="282F7C"/>
              </a:buClr>
              <a:buFont typeface="Arial" panose="020B0604020202020204" pitchFamily="34" charset="0"/>
              <a:buChar char="•"/>
            </a:pPr>
            <a:r>
              <a:rPr lang="en-US" dirty="0">
                <a:solidFill>
                  <a:srgbClr val="282F7C"/>
                </a:solidFill>
                <a:latin typeface="Arial" panose="020B0604020202020204" pitchFamily="34" charset="0"/>
                <a:cs typeface="Arial" panose="020B0604020202020204" pitchFamily="34" charset="0"/>
              </a:rPr>
              <a:t>β</a:t>
            </a:r>
            <a:r>
              <a:rPr lang="en-US" baseline="-25000" dirty="0">
                <a:solidFill>
                  <a:srgbClr val="282F7C"/>
                </a:solidFill>
              </a:rPr>
              <a:t>0 </a:t>
            </a:r>
            <a:r>
              <a:rPr lang="en-US" dirty="0">
                <a:solidFill>
                  <a:srgbClr val="282F7C"/>
                </a:solidFill>
              </a:rPr>
              <a:t> and </a:t>
            </a:r>
            <a:r>
              <a:rPr lang="en-US" dirty="0">
                <a:solidFill>
                  <a:srgbClr val="282F7C"/>
                </a:solidFill>
                <a:latin typeface="Arial" panose="020B0604020202020204" pitchFamily="34" charset="0"/>
                <a:cs typeface="Arial" panose="020B0604020202020204" pitchFamily="34" charset="0"/>
              </a:rPr>
              <a:t>β</a:t>
            </a:r>
            <a:r>
              <a:rPr lang="en-US" baseline="-25000" dirty="0">
                <a:solidFill>
                  <a:srgbClr val="282F7C"/>
                </a:solidFill>
              </a:rPr>
              <a:t>1</a:t>
            </a:r>
            <a:r>
              <a:rPr lang="en-US" dirty="0">
                <a:solidFill>
                  <a:srgbClr val="282F7C"/>
                </a:solidFill>
              </a:rPr>
              <a:t> are parameters that measure how the variables are related</a:t>
            </a:r>
          </a:p>
          <a:p>
            <a:pPr lvl="2">
              <a:buClr>
                <a:srgbClr val="282F7C"/>
              </a:buClr>
              <a:buFont typeface="Arial" panose="020B0604020202020204" pitchFamily="34" charset="0"/>
              <a:buChar char="•"/>
            </a:pPr>
            <a:r>
              <a:rPr lang="en-US" dirty="0" err="1">
                <a:solidFill>
                  <a:srgbClr val="282F7C"/>
                </a:solidFill>
              </a:rPr>
              <a:t>WAGE</a:t>
            </a:r>
            <a:r>
              <a:rPr lang="en-US" baseline="-25000" dirty="0" err="1">
                <a:solidFill>
                  <a:srgbClr val="282F7C"/>
                </a:solidFill>
              </a:rPr>
              <a:t>i</a:t>
            </a:r>
            <a:r>
              <a:rPr lang="en-US" dirty="0">
                <a:solidFill>
                  <a:srgbClr val="282F7C"/>
                </a:solidFill>
              </a:rPr>
              <a:t> (dependent variable) depends on </a:t>
            </a:r>
            <a:r>
              <a:rPr lang="en-US" dirty="0" err="1">
                <a:solidFill>
                  <a:srgbClr val="282F7C"/>
                </a:solidFill>
              </a:rPr>
              <a:t>SCHOOL</a:t>
            </a:r>
            <a:r>
              <a:rPr lang="en-US" baseline="-25000" dirty="0" err="1">
                <a:solidFill>
                  <a:srgbClr val="282F7C"/>
                </a:solidFill>
              </a:rPr>
              <a:t>i</a:t>
            </a:r>
            <a:r>
              <a:rPr lang="en-US" dirty="0">
                <a:solidFill>
                  <a:srgbClr val="282F7C"/>
                </a:solidFill>
              </a:rPr>
              <a:t> (independent variable) and is influenced by</a:t>
            </a:r>
            <a:r>
              <a:rPr lang="en-US" dirty="0">
                <a:solidFill>
                  <a:srgbClr val="282F7C"/>
                </a:solidFill>
                <a:cs typeface="Arial" panose="020B0604020202020204" pitchFamily="34" charset="0"/>
              </a:rPr>
              <a:t> </a:t>
            </a:r>
            <a:r>
              <a:rPr lang="en-US" dirty="0" err="1">
                <a:solidFill>
                  <a:srgbClr val="282F7C"/>
                </a:solidFill>
                <a:latin typeface="Arial" panose="020B0604020202020204" pitchFamily="34" charset="0"/>
                <a:cs typeface="Arial" panose="020B0604020202020204" pitchFamily="34" charset="0"/>
              </a:rPr>
              <a:t>ε</a:t>
            </a:r>
            <a:r>
              <a:rPr lang="en-US" baseline="-25000" dirty="0" err="1">
                <a:solidFill>
                  <a:srgbClr val="282F7C"/>
                </a:solidFill>
                <a:cs typeface="Arial" panose="020B0604020202020204" pitchFamily="34" charset="0"/>
              </a:rPr>
              <a:t>i</a:t>
            </a:r>
            <a:r>
              <a:rPr lang="en-US" dirty="0">
                <a:solidFill>
                  <a:srgbClr val="282F7C"/>
                </a:solidFill>
              </a:rPr>
              <a:t> (residual)</a:t>
            </a:r>
          </a:p>
        </p:txBody>
      </p:sp>
    </p:spTree>
    <p:extLst>
      <p:ext uri="{BB962C8B-B14F-4D97-AF65-F5344CB8AC3E}">
        <p14:creationId xmlns:p14="http://schemas.microsoft.com/office/powerpoint/2010/main" val="28149057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8B5CA-C90E-261A-3FB2-B28521B38367}"/>
              </a:ext>
            </a:extLst>
          </p:cNvPr>
          <p:cNvSpPr>
            <a:spLocks noGrp="1"/>
          </p:cNvSpPr>
          <p:nvPr>
            <p:ph type="title"/>
          </p:nvPr>
        </p:nvSpPr>
        <p:spPr/>
        <p:txBody>
          <a:bodyPr/>
          <a:lstStyle/>
          <a:p>
            <a:r>
              <a:rPr lang="en-US" dirty="0"/>
              <a:t>Linear Regression</a:t>
            </a:r>
          </a:p>
        </p:txBody>
      </p:sp>
      <p:sp>
        <p:nvSpPr>
          <p:cNvPr id="3" name="Content Placeholder 2">
            <a:extLst>
              <a:ext uri="{FF2B5EF4-FFF2-40B4-BE49-F238E27FC236}">
                <a16:creationId xmlns:a16="http://schemas.microsoft.com/office/drawing/2014/main" id="{D5C368DC-7DA0-2B6C-38CC-B45AABB664FC}"/>
              </a:ext>
            </a:extLst>
          </p:cNvPr>
          <p:cNvSpPr>
            <a:spLocks noGrp="1"/>
          </p:cNvSpPr>
          <p:nvPr>
            <p:ph idx="1"/>
          </p:nvPr>
        </p:nvSpPr>
        <p:spPr>
          <a:xfrm>
            <a:off x="476843" y="1825625"/>
            <a:ext cx="11384957" cy="4351338"/>
          </a:xfrm>
        </p:spPr>
        <p:txBody>
          <a:bodyPr/>
          <a:lstStyle/>
          <a:p>
            <a:r>
              <a:rPr lang="en-US" b="1" dirty="0">
                <a:solidFill>
                  <a:srgbClr val="C00000"/>
                </a:solidFill>
              </a:rPr>
              <a:t>Linear regression*</a:t>
            </a:r>
          </a:p>
          <a:p>
            <a:pPr lvl="1">
              <a:spcAft>
                <a:spcPts val="500"/>
              </a:spcAft>
              <a:buFont typeface="Arial" panose="020B0604020202020204" pitchFamily="34" charset="0"/>
              <a:buChar char="•"/>
            </a:pPr>
            <a:r>
              <a:rPr lang="en-US" dirty="0"/>
              <a:t>A statistical model in which the dependent variable is linearly related to one or more independent variables plus a random residual</a:t>
            </a:r>
          </a:p>
          <a:p>
            <a:pPr lvl="2">
              <a:spcAft>
                <a:spcPts val="500"/>
              </a:spcAft>
              <a:buFont typeface="Arial" panose="020B0604020202020204" pitchFamily="34" charset="0"/>
              <a:buChar char="•"/>
            </a:pPr>
            <a:r>
              <a:rPr lang="en-US" sz="2000" dirty="0"/>
              <a:t>For example, line shows best guess of a worker’s wage based on years of schooling</a:t>
            </a:r>
          </a:p>
          <a:p>
            <a:pPr lvl="2">
              <a:spcAft>
                <a:spcPts val="500"/>
              </a:spcAft>
              <a:buFont typeface="Arial" panose="020B0604020202020204" pitchFamily="34" charset="0"/>
              <a:buChar char="•"/>
            </a:pPr>
            <a:r>
              <a:rPr lang="en-US" sz="2000" dirty="0"/>
              <a:t>Residual represents deviation of actual wage from wage predicted by the line </a:t>
            </a:r>
          </a:p>
          <a:p>
            <a:pPr lvl="2">
              <a:spcAft>
                <a:spcPts val="500"/>
              </a:spcAft>
              <a:buFont typeface="Arial" panose="020B0604020202020204" pitchFamily="34" charset="0"/>
              <a:buChar char="•"/>
            </a:pPr>
            <a:r>
              <a:rPr lang="en-US" sz="2000" dirty="0">
                <a:latin typeface="Arial" panose="020B0604020202020204" pitchFamily="34" charset="0"/>
                <a:cs typeface="Arial" panose="020B0604020202020204" pitchFamily="34" charset="0"/>
              </a:rPr>
              <a:t>β</a:t>
            </a:r>
            <a:r>
              <a:rPr lang="en-US" sz="2000" baseline="-25000" dirty="0"/>
              <a:t>1</a:t>
            </a:r>
            <a:r>
              <a:rPr lang="en-US" sz="2000" dirty="0"/>
              <a:t> shows how much each year of schooling increases a person’s wage</a:t>
            </a:r>
          </a:p>
          <a:p>
            <a:pPr lvl="2">
              <a:spcAft>
                <a:spcPts val="500"/>
              </a:spcAft>
              <a:buFont typeface="Arial" panose="020B0604020202020204" pitchFamily="34" charset="0"/>
              <a:buChar char="•"/>
            </a:pPr>
            <a:r>
              <a:rPr lang="en-US" sz="2000" dirty="0">
                <a:latin typeface="Arial" panose="020B0604020202020204" pitchFamily="34" charset="0"/>
                <a:cs typeface="Arial" panose="020B0604020202020204" pitchFamily="34" charset="0"/>
              </a:rPr>
              <a:t>β</a:t>
            </a:r>
            <a:r>
              <a:rPr lang="en-US" sz="2000" baseline="-25000" dirty="0"/>
              <a:t>0 </a:t>
            </a:r>
            <a:r>
              <a:rPr lang="en-US" sz="2000" dirty="0"/>
              <a:t>determines the intercept of the line</a:t>
            </a: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600" b="0" i="0" u="none" strike="noStrike" kern="1200" cap="none" spc="0" normalizeH="0" baseline="0" noProof="0" dirty="0">
              <a:ln>
                <a:noFill/>
              </a:ln>
              <a:solidFill>
                <a:srgbClr val="282F7C"/>
              </a:solidFill>
              <a:effectLst/>
              <a:uLnTx/>
              <a:uFillTx/>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ea typeface="+mn-ea"/>
                <a:cs typeface="+mn-cs"/>
              </a:rPr>
              <a:t>*Words accompanied by an asterisk are key terms from the chapter.</a:t>
            </a:r>
          </a:p>
        </p:txBody>
      </p:sp>
    </p:spTree>
    <p:extLst>
      <p:ext uri="{BB962C8B-B14F-4D97-AF65-F5344CB8AC3E}">
        <p14:creationId xmlns:p14="http://schemas.microsoft.com/office/powerpoint/2010/main" val="7059616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915E3-675A-454D-9170-471F33E8B125}"/>
              </a:ext>
            </a:extLst>
          </p:cNvPr>
          <p:cNvSpPr>
            <a:spLocks noGrp="1"/>
          </p:cNvSpPr>
          <p:nvPr>
            <p:ph type="title"/>
          </p:nvPr>
        </p:nvSpPr>
        <p:spPr/>
        <p:txBody>
          <a:bodyPr/>
          <a:lstStyle/>
          <a:p>
            <a:r>
              <a:rPr lang="en-US" dirty="0"/>
              <a:t>Ordinary Least Squares (</a:t>
            </a:r>
            <a:r>
              <a:rPr lang="en-US" dirty="0" err="1"/>
              <a:t>OLS</a:t>
            </a:r>
            <a:r>
              <a:rPr lang="en-US" dirty="0"/>
              <a:t>)</a:t>
            </a:r>
          </a:p>
        </p:txBody>
      </p:sp>
      <p:sp>
        <p:nvSpPr>
          <p:cNvPr id="3" name="Content Placeholder 2">
            <a:extLst>
              <a:ext uri="{FF2B5EF4-FFF2-40B4-BE49-F238E27FC236}">
                <a16:creationId xmlns:a16="http://schemas.microsoft.com/office/drawing/2014/main" id="{A465DF57-DEF1-460F-81FB-E2CC9D83052B}"/>
              </a:ext>
            </a:extLst>
          </p:cNvPr>
          <p:cNvSpPr>
            <a:spLocks noGrp="1"/>
          </p:cNvSpPr>
          <p:nvPr>
            <p:ph sz="half" idx="1"/>
          </p:nvPr>
        </p:nvSpPr>
        <p:spPr>
          <a:xfrm>
            <a:off x="476844" y="1825625"/>
            <a:ext cx="11237976" cy="2900393"/>
          </a:xfrm>
        </p:spPr>
        <p:txBody>
          <a:bodyPr/>
          <a:lstStyle/>
          <a:p>
            <a:pPr lvl="0">
              <a:buClr>
                <a:srgbClr val="282F7C"/>
              </a:buClr>
            </a:pPr>
            <a:r>
              <a:rPr lang="en-US" dirty="0">
                <a:solidFill>
                  <a:srgbClr val="282F7C"/>
                </a:solidFill>
              </a:rPr>
              <a:t>To quantify relationships, statistical methods (like </a:t>
            </a:r>
            <a:r>
              <a:rPr lang="en-US" dirty="0" err="1">
                <a:solidFill>
                  <a:srgbClr val="282F7C"/>
                </a:solidFill>
              </a:rPr>
              <a:t>OLS</a:t>
            </a:r>
            <a:r>
              <a:rPr lang="en-US" dirty="0">
                <a:solidFill>
                  <a:srgbClr val="282F7C"/>
                </a:solidFill>
              </a:rPr>
              <a:t>) are used to find parameter estimates that best fit the data</a:t>
            </a:r>
          </a:p>
          <a:p>
            <a:pPr lvl="0">
              <a:buClr>
                <a:srgbClr val="282F7C"/>
              </a:buClr>
            </a:pPr>
            <a:r>
              <a:rPr lang="en-US" b="1" dirty="0">
                <a:solidFill>
                  <a:srgbClr val="C00000"/>
                </a:solidFill>
              </a:rPr>
              <a:t>Ordinary least squares* </a:t>
            </a:r>
            <a:r>
              <a:rPr lang="en-US" dirty="0">
                <a:solidFill>
                  <a:srgbClr val="282F7C"/>
                </a:solidFill>
              </a:rPr>
              <a:t>(</a:t>
            </a:r>
            <a:r>
              <a:rPr lang="en-US" dirty="0" err="1">
                <a:solidFill>
                  <a:srgbClr val="282F7C"/>
                </a:solidFill>
              </a:rPr>
              <a:t>OLS</a:t>
            </a:r>
            <a:r>
              <a:rPr lang="en-US" dirty="0">
                <a:solidFill>
                  <a:srgbClr val="282F7C"/>
                </a:solidFill>
              </a:rPr>
              <a:t>)</a:t>
            </a:r>
          </a:p>
          <a:p>
            <a:pPr lvl="1">
              <a:buClr>
                <a:srgbClr val="282F7C"/>
              </a:buClr>
              <a:buFont typeface="Arial" panose="020B0604020202020204" pitchFamily="34" charset="0"/>
              <a:buChar char="•"/>
            </a:pPr>
            <a:r>
              <a:rPr lang="en-US" dirty="0">
                <a:solidFill>
                  <a:srgbClr val="282F7C"/>
                </a:solidFill>
              </a:rPr>
              <a:t>A statistical method for estimating parameter values by minimizing the sum of squared residuals</a:t>
            </a:r>
          </a:p>
          <a:p>
            <a:pPr lvl="1">
              <a:buClr>
                <a:srgbClr val="282F7C"/>
              </a:buClr>
              <a:buFont typeface="Arial" panose="020B0604020202020204" pitchFamily="34" charset="0"/>
              <a:buChar char="•"/>
            </a:pPr>
            <a:r>
              <a:rPr lang="en-US" dirty="0">
                <a:solidFill>
                  <a:srgbClr val="282F7C"/>
                </a:solidFill>
              </a:rPr>
              <a:t>For example, applying </a:t>
            </a:r>
            <a:r>
              <a:rPr lang="en-US" dirty="0" err="1">
                <a:solidFill>
                  <a:srgbClr val="282F7C"/>
                </a:solidFill>
              </a:rPr>
              <a:t>OLS</a:t>
            </a:r>
            <a:r>
              <a:rPr lang="en-US" dirty="0">
                <a:solidFill>
                  <a:srgbClr val="282F7C"/>
                </a:solidFill>
              </a:rPr>
              <a:t> to the seven data points</a:t>
            </a:r>
            <a:endParaRPr lang="en-US" altLang="en-US" dirty="0">
              <a:solidFill>
                <a:srgbClr val="282F7C"/>
              </a:solidFill>
            </a:endParaRPr>
          </a:p>
        </p:txBody>
      </p:sp>
      <p:graphicFrame>
        <p:nvGraphicFramePr>
          <p:cNvPr id="6" name="Object 3">
            <a:extLst>
              <a:ext uri="{FF2B5EF4-FFF2-40B4-BE49-F238E27FC236}">
                <a16:creationId xmlns:a16="http://schemas.microsoft.com/office/drawing/2014/main" id="{5454C65D-78A6-4E96-8612-7CD1AA0E75B9}"/>
              </a:ext>
              <a:ext uri="{C183D7F6-B498-43B3-948B-1728B52AA6E4}">
                <adec:decorative xmlns:adec="http://schemas.microsoft.com/office/drawing/2017/decorative" val="1"/>
              </a:ext>
            </a:extLst>
          </p:cNvPr>
          <p:cNvGraphicFramePr>
            <a:graphicFrameLocks noGrp="1" noChangeAspect="1"/>
          </p:cNvGraphicFramePr>
          <p:nvPr>
            <p:ph sz="half" idx="10"/>
            <p:extLst>
              <p:ext uri="{D42A27DB-BD31-4B8C-83A1-F6EECF244321}">
                <p14:modId xmlns:p14="http://schemas.microsoft.com/office/powerpoint/2010/main" val="3409017584"/>
              </p:ext>
            </p:extLst>
          </p:nvPr>
        </p:nvGraphicFramePr>
        <p:xfrm>
          <a:off x="3332163" y="4802218"/>
          <a:ext cx="4584600" cy="419040"/>
        </p:xfrm>
        <a:graphic>
          <a:graphicData uri="http://schemas.openxmlformats.org/presentationml/2006/ole">
            <mc:AlternateContent xmlns:mc="http://schemas.openxmlformats.org/markup-compatibility/2006">
              <mc:Choice xmlns:v="urn:schemas-microsoft-com:vml" Requires="v">
                <p:oleObj spid="_x0000_s2066" name="Equation" r:id="rId3" imgW="4584600" imgH="419040" progId="Equation.DSMT4">
                  <p:embed/>
                </p:oleObj>
              </mc:Choice>
              <mc:Fallback>
                <p:oleObj name="Equation" r:id="rId3" imgW="4584600" imgH="419040" progId="Equation.DSMT4">
                  <p:embed/>
                  <p:pic>
                    <p:nvPicPr>
                      <p:cNvPr id="6" name="Object 3">
                        <a:extLst>
                          <a:ext uri="{FF2B5EF4-FFF2-40B4-BE49-F238E27FC236}">
                            <a16:creationId xmlns:a16="http://schemas.microsoft.com/office/drawing/2014/main" id="{2821AC36-13AC-46AE-A410-84819EF3EBCD}"/>
                          </a:ext>
                        </a:extLst>
                      </p:cNvPr>
                      <p:cNvPicPr/>
                      <p:nvPr/>
                    </p:nvPicPr>
                    <p:blipFill>
                      <a:blip r:embed="rId4"/>
                      <a:stretch>
                        <a:fillRect/>
                      </a:stretch>
                    </p:blipFill>
                    <p:spPr>
                      <a:xfrm>
                        <a:off x="3332163" y="4802218"/>
                        <a:ext cx="4584600" cy="41904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377B2B6D-5D5F-45ED-8912-4201E7AC8BBF}"/>
              </a:ext>
            </a:extLst>
          </p:cNvPr>
          <p:cNvSpPr>
            <a:spLocks noGrp="1"/>
          </p:cNvSpPr>
          <p:nvPr>
            <p:ph sz="half" idx="2"/>
          </p:nvPr>
        </p:nvSpPr>
        <p:spPr>
          <a:xfrm>
            <a:off x="476844" y="5626879"/>
            <a:ext cx="11237976" cy="373063"/>
          </a:xfrm>
        </p:spPr>
        <p:txBody>
          <a:bodyPr/>
          <a:lstStyle/>
          <a:p>
            <a:pPr marL="0" indent="0">
              <a:buNone/>
            </a:pPr>
            <a:r>
              <a:rPr lang="en-US" altLang="en-US" sz="1600" dirty="0">
                <a:solidFill>
                  <a:srgbClr val="282F7C"/>
                </a:solidFill>
              </a:rPr>
              <a:t>*Words accompanied by an asterisk are key terms from the chapter.</a:t>
            </a:r>
          </a:p>
        </p:txBody>
      </p:sp>
    </p:spTree>
    <p:extLst>
      <p:ext uri="{BB962C8B-B14F-4D97-AF65-F5344CB8AC3E}">
        <p14:creationId xmlns:p14="http://schemas.microsoft.com/office/powerpoint/2010/main" val="42736015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t>Figure 2 Estimating the Best-Fitting Line</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p:txBody>
          <a:bodyPr/>
          <a:lstStyle/>
          <a:p>
            <a:pPr>
              <a:spcBef>
                <a:spcPts val="500"/>
              </a:spcBef>
              <a:spcAft>
                <a:spcPts val="500"/>
              </a:spcAft>
            </a:pPr>
            <a:r>
              <a:rPr lang="en-US" sz="2000" dirty="0"/>
              <a:t>A statistical model posits that wages are a linear function of education plus a residual representing other random influences on wages. </a:t>
            </a:r>
          </a:p>
          <a:p>
            <a:pPr>
              <a:spcBef>
                <a:spcPts val="500"/>
              </a:spcBef>
              <a:spcAft>
                <a:spcPts val="500"/>
              </a:spcAft>
            </a:pPr>
            <a:r>
              <a:rPr lang="en-US" sz="2000" dirty="0"/>
              <a:t>The parameters of the model (</a:t>
            </a:r>
            <a:r>
              <a:rPr lang="en-US" sz="2000" i="1" dirty="0">
                <a:latin typeface="Arial" panose="020B0604020202020204" pitchFamily="34" charset="0"/>
                <a:cs typeface="Arial" panose="020B0604020202020204" pitchFamily="34" charset="0"/>
              </a:rPr>
              <a:t>β</a:t>
            </a:r>
            <a:r>
              <a:rPr lang="en-US" sz="2000" baseline="-25000" dirty="0"/>
              <a:t>0</a:t>
            </a:r>
            <a:r>
              <a:rPr lang="en-US" sz="2000" i="1" dirty="0"/>
              <a:t> </a:t>
            </a:r>
            <a:r>
              <a:rPr lang="en-US" sz="2000" dirty="0"/>
              <a:t>and </a:t>
            </a:r>
            <a:r>
              <a:rPr lang="en-US" sz="2000" i="1" dirty="0">
                <a:latin typeface="Arial" panose="020B0604020202020204" pitchFamily="34" charset="0"/>
                <a:cs typeface="Arial" panose="020B0604020202020204" pitchFamily="34" charset="0"/>
              </a:rPr>
              <a:t>β</a:t>
            </a:r>
            <a:r>
              <a:rPr lang="en-US" sz="2000" baseline="-25000" dirty="0"/>
              <a:t>1</a:t>
            </a:r>
            <a:r>
              <a:rPr lang="en-US" sz="2000" dirty="0"/>
              <a:t>) can be estimated by ordinary least squares (</a:t>
            </a:r>
            <a:r>
              <a:rPr lang="en-US" sz="2000" dirty="0" err="1"/>
              <a:t>OLS</a:t>
            </a:r>
            <a:r>
              <a:rPr lang="en-US" sz="2000" dirty="0"/>
              <a:t>), which yields the line that fits best as gauged by the sum of squared residuals.</a:t>
            </a:r>
          </a:p>
        </p:txBody>
      </p:sp>
      <p:pic>
        <p:nvPicPr>
          <p:cNvPr id="7" name="Picture 3" descr=" The figure shows a line that is fitted to the set of data that is provided in Table 1, using the points on the scatterplot to find the best linear representation of the data; the line minimizes the sum of the square distances from the line to each point or the sum of the squared residuals.  The method to do this is called linear regression, using a statistical technique called ordinary least squares or OLS.  The graph is shown on a rectangular coordinate system.  The horizontal axis starts at 0 and goes up to 18 years of schooling and higher.  The vertical axis is the wage, as measured in dollars per hour; the values start at zero and go up to $50 per hour.  Each point on the graph represents one individual’s years of schooling and the wage that he or she receives.  Here are the following points on the graph, with the number of years of schooling first and second the wage for that person:  A: 12 years, $20; B: 12 years, $20; C: 16 years, $30; D: 14 years, $40; E: 18 years, $40; F: 16 years, $50; G: 18 years, $50. The fitted line starts near the origin and goes up from left to right.  A callout explains how OLS works to minimize this distance between the points and the line.  The callout points to a single point (at 16, 30), noting the distance from the point to the line and states: “The difference between the actual value and predicted value is the residual epsilon sub i. ">
            <a:extLst>
              <a:ext uri="{FF2B5EF4-FFF2-40B4-BE49-F238E27FC236}">
                <a16:creationId xmlns:a16="http://schemas.microsoft.com/office/drawing/2014/main" id="{F04D8097-6286-4BBE-844D-CC61562284A7}"/>
              </a:ext>
            </a:extLst>
          </p:cNvPr>
          <p:cNvPicPr>
            <a:picLocks noGrp="1" noChangeAspect="1"/>
          </p:cNvPicPr>
          <p:nvPr>
            <p:ph sz="half" idx="2"/>
          </p:nvPr>
        </p:nvPicPr>
        <p:blipFill>
          <a:blip r:embed="rId2"/>
          <a:stretch>
            <a:fillRect/>
          </a:stretch>
        </p:blipFill>
        <p:spPr>
          <a:xfrm>
            <a:off x="6172201" y="1853918"/>
            <a:ext cx="5854439" cy="3389412"/>
          </a:xfrm>
        </p:spPr>
      </p:pic>
    </p:spTree>
    <p:extLst>
      <p:ext uri="{BB962C8B-B14F-4D97-AF65-F5344CB8AC3E}">
        <p14:creationId xmlns:p14="http://schemas.microsoft.com/office/powerpoint/2010/main" val="3130063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A010E-57C5-26BE-CCFE-5379DE80A6A6}"/>
              </a:ext>
            </a:extLst>
          </p:cNvPr>
          <p:cNvSpPr>
            <a:spLocks noGrp="1"/>
          </p:cNvSpPr>
          <p:nvPr>
            <p:ph type="title"/>
          </p:nvPr>
        </p:nvSpPr>
        <p:spPr/>
        <p:txBody>
          <a:bodyPr/>
          <a:lstStyle/>
          <a:p>
            <a:r>
              <a:rPr lang="en-US" dirty="0"/>
              <a:t>Gauging Uncertainty (1 of 3)</a:t>
            </a:r>
          </a:p>
        </p:txBody>
      </p:sp>
      <p:sp>
        <p:nvSpPr>
          <p:cNvPr id="3" name="Content Placeholder 2">
            <a:extLst>
              <a:ext uri="{FF2B5EF4-FFF2-40B4-BE49-F238E27FC236}">
                <a16:creationId xmlns:a16="http://schemas.microsoft.com/office/drawing/2014/main" id="{6A0975EE-79B4-60AE-6DCA-E78FFE48BD8A}"/>
              </a:ext>
            </a:extLst>
          </p:cNvPr>
          <p:cNvSpPr>
            <a:spLocks noGrp="1"/>
          </p:cNvSpPr>
          <p:nvPr>
            <p:ph idx="1"/>
          </p:nvPr>
        </p:nvSpPr>
        <p:spPr/>
        <p:txBody>
          <a:bodyPr/>
          <a:lstStyle/>
          <a:p>
            <a:r>
              <a:rPr lang="en-US" dirty="0"/>
              <a:t>Statistical methods </a:t>
            </a:r>
          </a:p>
          <a:p>
            <a:pPr lvl="1">
              <a:buFont typeface="Arial" panose="020B0604020202020204" pitchFamily="34" charset="0"/>
              <a:buChar char="•"/>
            </a:pPr>
            <a:r>
              <a:rPr lang="en-US" dirty="0"/>
              <a:t>Estimate parameters </a:t>
            </a:r>
          </a:p>
          <a:p>
            <a:pPr lvl="1">
              <a:buFont typeface="Arial" panose="020B0604020202020204" pitchFamily="34" charset="0"/>
              <a:buChar char="•"/>
            </a:pPr>
            <a:r>
              <a:rPr lang="en-US" dirty="0"/>
              <a:t>Determine the uncertainty associated with those estimates that arises from sampling variation</a:t>
            </a:r>
          </a:p>
          <a:p>
            <a:r>
              <a:rPr lang="en-US" dirty="0"/>
              <a:t>Uncertainty from sampling variation</a:t>
            </a:r>
          </a:p>
          <a:p>
            <a:pPr lvl="1">
              <a:buFont typeface="Arial" panose="020B0604020202020204" pitchFamily="34" charset="0"/>
              <a:buChar char="•"/>
            </a:pPr>
            <a:r>
              <a:rPr lang="en-US" dirty="0"/>
              <a:t>The variability that arises because different random samples lead to somewhat different estimates</a:t>
            </a:r>
          </a:p>
        </p:txBody>
      </p:sp>
    </p:spTree>
    <p:extLst>
      <p:ext uri="{BB962C8B-B14F-4D97-AF65-F5344CB8AC3E}">
        <p14:creationId xmlns:p14="http://schemas.microsoft.com/office/powerpoint/2010/main" val="23905858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FD3AB-7596-C5EE-E80E-127537713285}"/>
              </a:ext>
            </a:extLst>
          </p:cNvPr>
          <p:cNvSpPr>
            <a:spLocks noGrp="1"/>
          </p:cNvSpPr>
          <p:nvPr>
            <p:ph type="title"/>
          </p:nvPr>
        </p:nvSpPr>
        <p:spPr/>
        <p:txBody>
          <a:bodyPr/>
          <a:lstStyle/>
          <a:p>
            <a:r>
              <a:rPr lang="en-US" dirty="0"/>
              <a:t>Gauging Uncertainty (2 of 3)</a:t>
            </a:r>
          </a:p>
        </p:txBody>
      </p:sp>
      <p:sp>
        <p:nvSpPr>
          <p:cNvPr id="3" name="Content Placeholder 2">
            <a:extLst>
              <a:ext uri="{FF2B5EF4-FFF2-40B4-BE49-F238E27FC236}">
                <a16:creationId xmlns:a16="http://schemas.microsoft.com/office/drawing/2014/main" id="{B22AF777-4929-7DCE-0258-34261A211DA2}"/>
              </a:ext>
            </a:extLst>
          </p:cNvPr>
          <p:cNvSpPr>
            <a:spLocks noGrp="1"/>
          </p:cNvSpPr>
          <p:nvPr>
            <p:ph idx="1"/>
          </p:nvPr>
        </p:nvSpPr>
        <p:spPr/>
        <p:txBody>
          <a:bodyPr/>
          <a:lstStyle/>
          <a:p>
            <a:r>
              <a:rPr lang="en-US" dirty="0"/>
              <a:t>Standard deviation</a:t>
            </a:r>
          </a:p>
          <a:p>
            <a:pPr lvl="1">
              <a:buFont typeface="Arial" panose="020B0604020202020204" pitchFamily="34" charset="0"/>
              <a:buChar char="•"/>
            </a:pPr>
            <a:r>
              <a:rPr lang="en-US" dirty="0"/>
              <a:t>Square root of the average squared deviation from the mean </a:t>
            </a:r>
          </a:p>
          <a:p>
            <a:pPr lvl="1">
              <a:buFont typeface="Arial" panose="020B0604020202020204" pitchFamily="34" charset="0"/>
              <a:buChar char="•"/>
            </a:pPr>
            <a:r>
              <a:rPr lang="en-US" dirty="0"/>
              <a:t>Gauges the uncertainty associated with parameter estimates resulting from sampling variation</a:t>
            </a:r>
          </a:p>
          <a:p>
            <a:r>
              <a:rPr lang="en-US" b="1" dirty="0">
                <a:solidFill>
                  <a:srgbClr val="C00000"/>
                </a:solidFill>
              </a:rPr>
              <a:t>Standard error*</a:t>
            </a:r>
          </a:p>
          <a:p>
            <a:pPr lvl="1">
              <a:buFont typeface="Arial" panose="020B0604020202020204" pitchFamily="34" charset="0"/>
              <a:buChar char="•"/>
            </a:pPr>
            <a:r>
              <a:rPr lang="en-US" dirty="0"/>
              <a:t>A measure of the uncertainty associated with a parameter estimate that results from sampling variation</a:t>
            </a: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6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294703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a:xfrm>
            <a:off x="476843" y="1442720"/>
            <a:ext cx="11241915" cy="4509845"/>
          </a:xfrm>
        </p:spPr>
        <p:txBody>
          <a:bodyPr/>
          <a:lstStyle/>
          <a:p>
            <a:pPr>
              <a:spcBef>
                <a:spcPts val="800"/>
              </a:spcBef>
            </a:pPr>
            <a:r>
              <a:rPr lang="en-US" dirty="0"/>
              <a:t>Explain why a researcher might need to use multiple regression rather than linear regression.</a:t>
            </a:r>
          </a:p>
          <a:p>
            <a:pPr>
              <a:spcBef>
                <a:spcPts val="800"/>
              </a:spcBef>
            </a:pPr>
            <a:r>
              <a:rPr lang="en-US" dirty="0"/>
              <a:t>Understand the advantages of a natural experiment.</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F778C-00EB-4268-8296-3E2C899D1C4A}"/>
              </a:ext>
            </a:extLst>
          </p:cNvPr>
          <p:cNvSpPr>
            <a:spLocks noGrp="1"/>
          </p:cNvSpPr>
          <p:nvPr>
            <p:ph type="title"/>
          </p:nvPr>
        </p:nvSpPr>
        <p:spPr/>
        <p:txBody>
          <a:bodyPr/>
          <a:lstStyle/>
          <a:p>
            <a:r>
              <a:rPr lang="en-US" dirty="0"/>
              <a:t>Gauging Uncertainty (3 of 3)</a:t>
            </a:r>
          </a:p>
        </p:txBody>
      </p:sp>
      <p:sp>
        <p:nvSpPr>
          <p:cNvPr id="3" name="Content Placeholder 2">
            <a:extLst>
              <a:ext uri="{FF2B5EF4-FFF2-40B4-BE49-F238E27FC236}">
                <a16:creationId xmlns:a16="http://schemas.microsoft.com/office/drawing/2014/main" id="{54C31B39-0AAF-4F45-BA40-1FC197EBD16F}"/>
              </a:ext>
            </a:extLst>
          </p:cNvPr>
          <p:cNvSpPr>
            <a:spLocks noGrp="1"/>
          </p:cNvSpPr>
          <p:nvPr>
            <p:ph sz="half" idx="1"/>
          </p:nvPr>
        </p:nvSpPr>
        <p:spPr>
          <a:xfrm>
            <a:off x="476844" y="1825625"/>
            <a:ext cx="11237976" cy="888840"/>
          </a:xfrm>
        </p:spPr>
        <p:txBody>
          <a:bodyPr/>
          <a:lstStyle/>
          <a:p>
            <a:pPr lvl="0">
              <a:buClr>
                <a:srgbClr val="282F7C"/>
              </a:buClr>
            </a:pPr>
            <a:r>
              <a:rPr lang="en-US" dirty="0">
                <a:solidFill>
                  <a:srgbClr val="282F7C"/>
                </a:solidFill>
              </a:rPr>
              <a:t>For example, estimated equation with the standard errors in parentheses</a:t>
            </a:r>
          </a:p>
        </p:txBody>
      </p:sp>
      <p:graphicFrame>
        <p:nvGraphicFramePr>
          <p:cNvPr id="6" name="Object 3">
            <a:extLst>
              <a:ext uri="{FF2B5EF4-FFF2-40B4-BE49-F238E27FC236}">
                <a16:creationId xmlns:a16="http://schemas.microsoft.com/office/drawing/2014/main" id="{9FE313A4-AB58-4117-B0AD-BCF1BB700BB9}"/>
              </a:ext>
              <a:ext uri="{C183D7F6-B498-43B3-948B-1728B52AA6E4}">
                <adec:decorative xmlns:adec="http://schemas.microsoft.com/office/drawing/2017/decorative" val="1"/>
              </a:ext>
            </a:extLst>
          </p:cNvPr>
          <p:cNvGraphicFramePr>
            <a:graphicFrameLocks noGrp="1" noChangeAspect="1"/>
          </p:cNvGraphicFramePr>
          <p:nvPr>
            <p:ph sz="half" idx="10"/>
            <p:extLst>
              <p:ext uri="{D42A27DB-BD31-4B8C-83A1-F6EECF244321}">
                <p14:modId xmlns:p14="http://schemas.microsoft.com/office/powerpoint/2010/main" val="723417022"/>
              </p:ext>
            </p:extLst>
          </p:nvPr>
        </p:nvGraphicFramePr>
        <p:xfrm>
          <a:off x="3651252" y="2868776"/>
          <a:ext cx="4889160" cy="888840"/>
        </p:xfrm>
        <a:graphic>
          <a:graphicData uri="http://schemas.openxmlformats.org/presentationml/2006/ole">
            <mc:AlternateContent xmlns:mc="http://schemas.openxmlformats.org/markup-compatibility/2006">
              <mc:Choice xmlns:v="urn:schemas-microsoft-com:vml" Requires="v">
                <p:oleObj spid="_x0000_s3084" name="Equation" r:id="rId3" imgW="4889160" imgH="888840" progId="Equation.DSMT4">
                  <p:embed/>
                </p:oleObj>
              </mc:Choice>
              <mc:Fallback>
                <p:oleObj name="Equation" r:id="rId3" imgW="4889160" imgH="888840" progId="Equation.DSMT4">
                  <p:embed/>
                  <p:pic>
                    <p:nvPicPr>
                      <p:cNvPr id="6" name="Object 3">
                        <a:extLst>
                          <a:ext uri="{FF2B5EF4-FFF2-40B4-BE49-F238E27FC236}">
                            <a16:creationId xmlns:a16="http://schemas.microsoft.com/office/drawing/2014/main" id="{5454C65D-78A6-4E96-8612-7CD1AA0E75B9}"/>
                          </a:ext>
                        </a:extLst>
                      </p:cNvPr>
                      <p:cNvPicPr/>
                      <p:nvPr/>
                    </p:nvPicPr>
                    <p:blipFill>
                      <a:blip r:embed="rId4"/>
                      <a:stretch>
                        <a:fillRect/>
                      </a:stretch>
                    </p:blipFill>
                    <p:spPr>
                      <a:xfrm>
                        <a:off x="3651252" y="2868776"/>
                        <a:ext cx="4889160" cy="88884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59A35E9C-FAF0-4C11-AB35-CEED1A6021AD}"/>
              </a:ext>
            </a:extLst>
          </p:cNvPr>
          <p:cNvSpPr>
            <a:spLocks noGrp="1"/>
          </p:cNvSpPr>
          <p:nvPr>
            <p:ph sz="half" idx="2"/>
          </p:nvPr>
        </p:nvSpPr>
        <p:spPr>
          <a:xfrm>
            <a:off x="477012" y="3950422"/>
            <a:ext cx="11237976" cy="1925597"/>
          </a:xfrm>
        </p:spPr>
        <p:txBody>
          <a:bodyPr/>
          <a:lstStyle/>
          <a:p>
            <a:pPr lvl="1">
              <a:buClr>
                <a:srgbClr val="282F7C"/>
              </a:buClr>
              <a:buFont typeface="Arial" panose="020B0604020202020204" pitchFamily="34" charset="0"/>
              <a:buChar char="•"/>
            </a:pPr>
            <a:r>
              <a:rPr lang="en-US" dirty="0">
                <a:solidFill>
                  <a:srgbClr val="282F7C"/>
                </a:solidFill>
              </a:rPr>
              <a:t>Estimate of $3.16 for each year of schooling is not very precise</a:t>
            </a:r>
          </a:p>
          <a:p>
            <a:pPr lvl="1">
              <a:buClr>
                <a:srgbClr val="282F7C"/>
              </a:buClr>
              <a:buFont typeface="Arial" panose="020B0604020202020204" pitchFamily="34" charset="0"/>
              <a:buChar char="•"/>
            </a:pPr>
            <a:r>
              <a:rPr lang="en-US" dirty="0">
                <a:solidFill>
                  <a:srgbClr val="282F7C"/>
                </a:solidFill>
              </a:rPr>
              <a:t>We can be 95 percent confident that the true wage benefit of a year of schooling lies between $0.46 and $5.86</a:t>
            </a:r>
          </a:p>
          <a:p>
            <a:pPr lvl="1">
              <a:buClr>
                <a:srgbClr val="282F7C"/>
              </a:buClr>
              <a:buFont typeface="Arial" panose="020B0604020202020204" pitchFamily="34" charset="0"/>
              <a:buChar char="•"/>
            </a:pPr>
            <a:r>
              <a:rPr lang="en-US" dirty="0">
                <a:solidFill>
                  <a:srgbClr val="282F7C"/>
                </a:solidFill>
              </a:rPr>
              <a:t>Estimated parameters become more precise with larger samples</a:t>
            </a:r>
          </a:p>
        </p:txBody>
      </p:sp>
    </p:spTree>
    <p:extLst>
      <p:ext uri="{BB962C8B-B14F-4D97-AF65-F5344CB8AC3E}">
        <p14:creationId xmlns:p14="http://schemas.microsoft.com/office/powerpoint/2010/main" val="35138066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84C0D-1F8E-8E29-1D51-E455555B0683}"/>
              </a:ext>
            </a:extLst>
          </p:cNvPr>
          <p:cNvSpPr>
            <a:spLocks noGrp="1"/>
          </p:cNvSpPr>
          <p:nvPr>
            <p:ph type="title"/>
          </p:nvPr>
        </p:nvSpPr>
        <p:spPr/>
        <p:txBody>
          <a:bodyPr/>
          <a:lstStyle/>
          <a:p>
            <a:r>
              <a:rPr lang="en-US" sz="3600" dirty="0"/>
              <a:t>Accounting for Confounding Variables (1 of 2)</a:t>
            </a:r>
          </a:p>
        </p:txBody>
      </p:sp>
      <p:sp>
        <p:nvSpPr>
          <p:cNvPr id="3" name="Content Placeholder 2">
            <a:extLst>
              <a:ext uri="{FF2B5EF4-FFF2-40B4-BE49-F238E27FC236}">
                <a16:creationId xmlns:a16="http://schemas.microsoft.com/office/drawing/2014/main" id="{6804C82D-F0E6-A0C0-7624-2812F3AEF2CF}"/>
              </a:ext>
            </a:extLst>
          </p:cNvPr>
          <p:cNvSpPr>
            <a:spLocks noGrp="1"/>
          </p:cNvSpPr>
          <p:nvPr>
            <p:ph idx="1"/>
          </p:nvPr>
        </p:nvSpPr>
        <p:spPr/>
        <p:txBody>
          <a:bodyPr/>
          <a:lstStyle/>
          <a:p>
            <a:r>
              <a:rPr lang="en-US" dirty="0"/>
              <a:t>When an omitted variable directly influences the dependent variable, and the omitted variable is correlated with the independent variable </a:t>
            </a:r>
            <a:r>
              <a:rPr lang="en-US" dirty="0" err="1"/>
              <a:t>OLS</a:t>
            </a:r>
            <a:r>
              <a:rPr lang="en-US" dirty="0"/>
              <a:t> yields misleading results</a:t>
            </a:r>
          </a:p>
          <a:p>
            <a:pPr lvl="1">
              <a:buFont typeface="Arial" panose="020B0604020202020204" pitchFamily="34" charset="0"/>
              <a:buChar char="•"/>
            </a:pPr>
            <a:r>
              <a:rPr lang="en-US" dirty="0"/>
              <a:t>For example, assumption that residual has a zero mean and is uncorrelated with the independent variable</a:t>
            </a:r>
          </a:p>
          <a:p>
            <a:pPr lvl="1">
              <a:buFont typeface="Arial" panose="020B0604020202020204" pitchFamily="34" charset="0"/>
              <a:buChar char="•"/>
            </a:pPr>
            <a:r>
              <a:rPr lang="en-US" dirty="0"/>
              <a:t>If correlated </a:t>
            </a:r>
            <a:r>
              <a:rPr lang="en-US" dirty="0" err="1"/>
              <a:t>OLS</a:t>
            </a:r>
            <a:r>
              <a:rPr lang="en-US" dirty="0"/>
              <a:t> will yield an incorrect estimate</a:t>
            </a:r>
          </a:p>
        </p:txBody>
      </p:sp>
    </p:spTree>
    <p:extLst>
      <p:ext uri="{BB962C8B-B14F-4D97-AF65-F5344CB8AC3E}">
        <p14:creationId xmlns:p14="http://schemas.microsoft.com/office/powerpoint/2010/main" val="7724472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84C0D-1F8E-8E29-1D51-E455555B0683}"/>
              </a:ext>
            </a:extLst>
          </p:cNvPr>
          <p:cNvSpPr>
            <a:spLocks noGrp="1"/>
          </p:cNvSpPr>
          <p:nvPr>
            <p:ph type="title"/>
          </p:nvPr>
        </p:nvSpPr>
        <p:spPr/>
        <p:txBody>
          <a:bodyPr/>
          <a:lstStyle/>
          <a:p>
            <a:r>
              <a:rPr lang="en-US" sz="3600" dirty="0"/>
              <a:t>Accounting for Confounding Variables (2 of 2)</a:t>
            </a:r>
          </a:p>
        </p:txBody>
      </p:sp>
      <p:sp>
        <p:nvSpPr>
          <p:cNvPr id="3" name="Content Placeholder 2">
            <a:extLst>
              <a:ext uri="{FF2B5EF4-FFF2-40B4-BE49-F238E27FC236}">
                <a16:creationId xmlns:a16="http://schemas.microsoft.com/office/drawing/2014/main" id="{6804C82D-F0E6-A0C0-7624-2812F3AEF2CF}"/>
              </a:ext>
            </a:extLst>
          </p:cNvPr>
          <p:cNvSpPr>
            <a:spLocks noGrp="1"/>
          </p:cNvSpPr>
          <p:nvPr>
            <p:ph idx="1"/>
          </p:nvPr>
        </p:nvSpPr>
        <p:spPr/>
        <p:txBody>
          <a:bodyPr/>
          <a:lstStyle/>
          <a:p>
            <a:r>
              <a:rPr lang="en-US" dirty="0"/>
              <a:t>One approach is to </a:t>
            </a:r>
          </a:p>
          <a:p>
            <a:pPr lvl="1">
              <a:buFont typeface="Arial" panose="020B0604020202020204" pitchFamily="34" charset="0"/>
              <a:buChar char="•"/>
            </a:pPr>
            <a:r>
              <a:rPr lang="en-US" dirty="0"/>
              <a:t>Add confounding variable to the model </a:t>
            </a:r>
          </a:p>
          <a:p>
            <a:pPr lvl="1">
              <a:buFont typeface="Arial" panose="020B0604020202020204" pitchFamily="34" charset="0"/>
              <a:buChar char="•"/>
            </a:pPr>
            <a:r>
              <a:rPr lang="en-US" dirty="0"/>
              <a:t>Use multiple regression to estimate the true effect of the independent variable of interest</a:t>
            </a:r>
          </a:p>
          <a:p>
            <a:r>
              <a:rPr lang="en-US" b="1" dirty="0">
                <a:solidFill>
                  <a:srgbClr val="C00000"/>
                </a:solidFill>
              </a:rPr>
              <a:t>Multiple regression*</a:t>
            </a:r>
          </a:p>
          <a:p>
            <a:pPr lvl="1">
              <a:buFont typeface="Arial" panose="020B0604020202020204" pitchFamily="34" charset="0"/>
              <a:buChar char="•"/>
            </a:pPr>
            <a:r>
              <a:rPr lang="en-US" dirty="0"/>
              <a:t>Linear regression model with more than one independent variable</a:t>
            </a: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23680988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F778C-00EB-4268-8296-3E2C899D1C4A}"/>
              </a:ext>
            </a:extLst>
          </p:cNvPr>
          <p:cNvSpPr>
            <a:spLocks noGrp="1"/>
          </p:cNvSpPr>
          <p:nvPr>
            <p:ph type="title"/>
          </p:nvPr>
        </p:nvSpPr>
        <p:spPr/>
        <p:txBody>
          <a:bodyPr/>
          <a:lstStyle/>
          <a:p>
            <a:r>
              <a:rPr lang="en-US" dirty="0"/>
              <a:t>Confounding Variables Example (1 of 3)</a:t>
            </a:r>
          </a:p>
        </p:txBody>
      </p:sp>
      <p:sp>
        <p:nvSpPr>
          <p:cNvPr id="3" name="Content Placeholder 2">
            <a:extLst>
              <a:ext uri="{FF2B5EF4-FFF2-40B4-BE49-F238E27FC236}">
                <a16:creationId xmlns:a16="http://schemas.microsoft.com/office/drawing/2014/main" id="{54C31B39-0AAF-4F45-BA40-1FC197EBD16F}"/>
              </a:ext>
            </a:extLst>
          </p:cNvPr>
          <p:cNvSpPr>
            <a:spLocks noGrp="1"/>
          </p:cNvSpPr>
          <p:nvPr>
            <p:ph sz="half" idx="1"/>
          </p:nvPr>
        </p:nvSpPr>
        <p:spPr>
          <a:xfrm>
            <a:off x="476844" y="1825625"/>
            <a:ext cx="11237976" cy="888840"/>
          </a:xfrm>
        </p:spPr>
        <p:txBody>
          <a:bodyPr/>
          <a:lstStyle/>
          <a:p>
            <a:r>
              <a:rPr lang="en-US" dirty="0"/>
              <a:t>Suppose cognitive ability is another determinant of a worker’s wage in the statistical model of wages and education</a:t>
            </a:r>
          </a:p>
        </p:txBody>
      </p:sp>
      <p:graphicFrame>
        <p:nvGraphicFramePr>
          <p:cNvPr id="8" name="Object 3">
            <a:extLst>
              <a:ext uri="{FF2B5EF4-FFF2-40B4-BE49-F238E27FC236}">
                <a16:creationId xmlns:a16="http://schemas.microsoft.com/office/drawing/2014/main" id="{DCC919B1-6AEB-495E-8E7F-B868D9DD9481}"/>
              </a:ext>
              <a:ext uri="{C183D7F6-B498-43B3-948B-1728B52AA6E4}">
                <adec:decorative xmlns:adec="http://schemas.microsoft.com/office/drawing/2017/decorative" val="1"/>
              </a:ext>
            </a:extLst>
          </p:cNvPr>
          <p:cNvGraphicFramePr>
            <a:graphicFrameLocks noGrp="1" noChangeAspect="1"/>
          </p:cNvGraphicFramePr>
          <p:nvPr>
            <p:ph sz="half" idx="10"/>
            <p:extLst>
              <p:ext uri="{D42A27DB-BD31-4B8C-83A1-F6EECF244321}">
                <p14:modId xmlns:p14="http://schemas.microsoft.com/office/powerpoint/2010/main" val="4041639840"/>
              </p:ext>
            </p:extLst>
          </p:nvPr>
        </p:nvGraphicFramePr>
        <p:xfrm>
          <a:off x="3905250" y="2810176"/>
          <a:ext cx="4381500" cy="419100"/>
        </p:xfrm>
        <a:graphic>
          <a:graphicData uri="http://schemas.openxmlformats.org/presentationml/2006/ole">
            <mc:AlternateContent xmlns:mc="http://schemas.openxmlformats.org/markup-compatibility/2006">
              <mc:Choice xmlns:v="urn:schemas-microsoft-com:vml" Requires="v">
                <p:oleObj spid="_x0000_s4106" name="Equation" r:id="rId3" imgW="4381200" imgH="419040" progId="Equation.DSMT4">
                  <p:embed/>
                </p:oleObj>
              </mc:Choice>
              <mc:Fallback>
                <p:oleObj name="Equation" r:id="rId3" imgW="4381200" imgH="419040" progId="Equation.DSMT4">
                  <p:embed/>
                  <p:pic>
                    <p:nvPicPr>
                      <p:cNvPr id="6" name="Object 3">
                        <a:extLst>
                          <a:ext uri="{FF2B5EF4-FFF2-40B4-BE49-F238E27FC236}">
                            <a16:creationId xmlns:a16="http://schemas.microsoft.com/office/drawing/2014/main" id="{2821AC36-13AC-46AE-A410-84819EF3EBCD}"/>
                          </a:ext>
                        </a:extLst>
                      </p:cNvPr>
                      <p:cNvPicPr/>
                      <p:nvPr/>
                    </p:nvPicPr>
                    <p:blipFill>
                      <a:blip r:embed="rId4"/>
                      <a:stretch>
                        <a:fillRect/>
                      </a:stretch>
                    </p:blipFill>
                    <p:spPr>
                      <a:xfrm>
                        <a:off x="3905250" y="2810176"/>
                        <a:ext cx="4381500" cy="4191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59A35E9C-FAF0-4C11-AB35-CEED1A6021AD}"/>
              </a:ext>
            </a:extLst>
          </p:cNvPr>
          <p:cNvSpPr>
            <a:spLocks noGrp="1"/>
          </p:cNvSpPr>
          <p:nvPr>
            <p:ph sz="half" idx="2"/>
          </p:nvPr>
        </p:nvSpPr>
        <p:spPr>
          <a:xfrm>
            <a:off x="477012" y="3499009"/>
            <a:ext cx="11237976" cy="2103137"/>
          </a:xfrm>
        </p:spPr>
        <p:txBody>
          <a:bodyPr/>
          <a:lstStyle/>
          <a:p>
            <a:pPr lvl="1">
              <a:buClr>
                <a:srgbClr val="282F7C"/>
              </a:buClr>
              <a:buFont typeface="Arial" panose="020B0604020202020204" pitchFamily="34" charset="0"/>
              <a:buChar char="•"/>
            </a:pPr>
            <a:r>
              <a:rPr lang="en-US" dirty="0">
                <a:solidFill>
                  <a:srgbClr val="282F7C"/>
                </a:solidFill>
              </a:rPr>
              <a:t>If ability is unmeasured, it will be reflected in the residual</a:t>
            </a:r>
          </a:p>
          <a:p>
            <a:pPr lvl="1">
              <a:buClr>
                <a:srgbClr val="282F7C"/>
              </a:buClr>
              <a:buFont typeface="Arial" panose="020B0604020202020204" pitchFamily="34" charset="0"/>
              <a:buChar char="•"/>
            </a:pPr>
            <a:r>
              <a:rPr lang="en-US" dirty="0">
                <a:solidFill>
                  <a:srgbClr val="282F7C"/>
                </a:solidFill>
              </a:rPr>
              <a:t>Not a problem if ability and schooling are not correlated</a:t>
            </a:r>
          </a:p>
          <a:p>
            <a:pPr lvl="1">
              <a:buClr>
                <a:srgbClr val="282F7C"/>
              </a:buClr>
              <a:buFont typeface="Arial" panose="020B0604020202020204" pitchFamily="34" charset="0"/>
              <a:buChar char="•"/>
            </a:pPr>
            <a:r>
              <a:rPr lang="en-US" dirty="0">
                <a:solidFill>
                  <a:srgbClr val="282F7C"/>
                </a:solidFill>
              </a:rPr>
              <a:t>Model would give correct estimate of the benefit of schooling</a:t>
            </a:r>
          </a:p>
          <a:p>
            <a:pPr lvl="2">
              <a:buClr>
                <a:srgbClr val="282F7C"/>
              </a:buClr>
              <a:buFont typeface="Arial" panose="020B0604020202020204" pitchFamily="34" charset="0"/>
              <a:buChar char="•"/>
            </a:pPr>
            <a:r>
              <a:rPr lang="en-US" dirty="0">
                <a:solidFill>
                  <a:srgbClr val="282F7C"/>
                </a:solidFill>
              </a:rPr>
              <a:t>Estimate of </a:t>
            </a:r>
            <a:r>
              <a:rPr lang="en-US" dirty="0">
                <a:solidFill>
                  <a:srgbClr val="282F7C"/>
                </a:solidFill>
                <a:latin typeface="Arial" panose="020B0604020202020204" pitchFamily="34" charset="0"/>
                <a:cs typeface="Arial" panose="020B0604020202020204" pitchFamily="34" charset="0"/>
              </a:rPr>
              <a:t>β</a:t>
            </a:r>
            <a:r>
              <a:rPr lang="en-US" baseline="-25000" dirty="0">
                <a:solidFill>
                  <a:srgbClr val="282F7C"/>
                </a:solidFill>
                <a:latin typeface="Arial" panose="020B0604020202020204" pitchFamily="34" charset="0"/>
                <a:cs typeface="Arial" panose="020B0604020202020204" pitchFamily="34" charset="0"/>
              </a:rPr>
              <a:t>1</a:t>
            </a:r>
            <a:r>
              <a:rPr lang="en-US" dirty="0">
                <a:solidFill>
                  <a:srgbClr val="282F7C"/>
                </a:solidFill>
                <a:latin typeface="Arial" panose="020B0604020202020204" pitchFamily="34" charset="0"/>
                <a:cs typeface="Arial" panose="020B0604020202020204" pitchFamily="34" charset="0"/>
              </a:rPr>
              <a:t> </a:t>
            </a:r>
            <a:r>
              <a:rPr lang="en-US" dirty="0">
                <a:solidFill>
                  <a:srgbClr val="282F7C"/>
                </a:solidFill>
              </a:rPr>
              <a:t>would be unbiased</a:t>
            </a:r>
          </a:p>
        </p:txBody>
      </p:sp>
    </p:spTree>
    <p:extLst>
      <p:ext uri="{BB962C8B-B14F-4D97-AF65-F5344CB8AC3E}">
        <p14:creationId xmlns:p14="http://schemas.microsoft.com/office/powerpoint/2010/main" val="19369552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2AE2F-D1F1-DEC1-EC62-47B5AB92A262}"/>
              </a:ext>
            </a:extLst>
          </p:cNvPr>
          <p:cNvSpPr>
            <a:spLocks noGrp="1"/>
          </p:cNvSpPr>
          <p:nvPr>
            <p:ph type="title"/>
          </p:nvPr>
        </p:nvSpPr>
        <p:spPr/>
        <p:txBody>
          <a:bodyPr/>
          <a:lstStyle/>
          <a:p>
            <a:r>
              <a:rPr lang="en-US" dirty="0"/>
              <a:t>Confounding Variables Example (2 of 3)</a:t>
            </a:r>
          </a:p>
        </p:txBody>
      </p:sp>
      <p:sp>
        <p:nvSpPr>
          <p:cNvPr id="3" name="Content Placeholder 2">
            <a:extLst>
              <a:ext uri="{FF2B5EF4-FFF2-40B4-BE49-F238E27FC236}">
                <a16:creationId xmlns:a16="http://schemas.microsoft.com/office/drawing/2014/main" id="{4C5A4663-FBBA-EFC9-638D-C855578E3575}"/>
              </a:ext>
            </a:extLst>
          </p:cNvPr>
          <p:cNvSpPr>
            <a:spLocks noGrp="1"/>
          </p:cNvSpPr>
          <p:nvPr>
            <p:ph idx="1"/>
          </p:nvPr>
        </p:nvSpPr>
        <p:spPr/>
        <p:txBody>
          <a:bodyPr/>
          <a:lstStyle/>
          <a:p>
            <a:r>
              <a:rPr lang="en-US" dirty="0"/>
              <a:t>But suppose residual (includes ability) is positively correlated with the independent variable (schooling)</a:t>
            </a:r>
          </a:p>
          <a:p>
            <a:pPr lvl="1">
              <a:buFont typeface="Arial" panose="020B0604020202020204" pitchFamily="34" charset="0"/>
              <a:buChar char="•"/>
            </a:pPr>
            <a:r>
              <a:rPr lang="en-US" dirty="0"/>
              <a:t>Value of </a:t>
            </a:r>
            <a:r>
              <a:rPr lang="en-US" dirty="0">
                <a:solidFill>
                  <a:srgbClr val="282F7C"/>
                </a:solidFill>
                <a:latin typeface="Arial" panose="020B0604020202020204" pitchFamily="34" charset="0"/>
                <a:cs typeface="Arial" panose="020B0604020202020204" pitchFamily="34" charset="0"/>
              </a:rPr>
              <a:t>β</a:t>
            </a:r>
            <a:r>
              <a:rPr lang="en-US" baseline="-25000" dirty="0">
                <a:solidFill>
                  <a:srgbClr val="282F7C"/>
                </a:solidFill>
                <a:latin typeface="Arial" panose="020B0604020202020204" pitchFamily="34" charset="0"/>
                <a:cs typeface="Arial" panose="020B0604020202020204" pitchFamily="34" charset="0"/>
              </a:rPr>
              <a:t>1 </a:t>
            </a:r>
            <a:r>
              <a:rPr lang="en-US" dirty="0"/>
              <a:t>estimated by </a:t>
            </a:r>
            <a:r>
              <a:rPr lang="en-US" dirty="0" err="1"/>
              <a:t>OLS</a:t>
            </a:r>
            <a:r>
              <a:rPr lang="en-US" dirty="0"/>
              <a:t> would reflect the effect of cognitive ability</a:t>
            </a:r>
          </a:p>
          <a:p>
            <a:pPr lvl="1">
              <a:buFont typeface="Arial" panose="020B0604020202020204" pitchFamily="34" charset="0"/>
              <a:buChar char="•"/>
            </a:pPr>
            <a:r>
              <a:rPr lang="en-US" dirty="0" err="1"/>
              <a:t>OLS</a:t>
            </a:r>
            <a:r>
              <a:rPr lang="en-US" dirty="0"/>
              <a:t> would confound the effect of the independent variable, schooling, with the effect of a related omitted variable, ability</a:t>
            </a:r>
          </a:p>
          <a:p>
            <a:pPr lvl="2">
              <a:buFont typeface="Arial" panose="020B0604020202020204" pitchFamily="34" charset="0"/>
              <a:buChar char="•"/>
            </a:pPr>
            <a:r>
              <a:rPr lang="en-US" dirty="0"/>
              <a:t>Estimate of </a:t>
            </a:r>
            <a:r>
              <a:rPr lang="en-US" dirty="0">
                <a:solidFill>
                  <a:srgbClr val="282F7C"/>
                </a:solidFill>
                <a:latin typeface="Arial" panose="020B0604020202020204" pitchFamily="34" charset="0"/>
                <a:cs typeface="Arial" panose="020B0604020202020204" pitchFamily="34" charset="0"/>
              </a:rPr>
              <a:t>β</a:t>
            </a:r>
            <a:r>
              <a:rPr lang="en-US" baseline="-25000" dirty="0">
                <a:solidFill>
                  <a:srgbClr val="282F7C"/>
                </a:solidFill>
                <a:latin typeface="Arial" panose="020B0604020202020204" pitchFamily="34" charset="0"/>
                <a:cs typeface="Arial" panose="020B0604020202020204" pitchFamily="34" charset="0"/>
              </a:rPr>
              <a:t>1 </a:t>
            </a:r>
            <a:r>
              <a:rPr lang="en-US" dirty="0"/>
              <a:t>would be biased upward</a:t>
            </a:r>
          </a:p>
        </p:txBody>
      </p:sp>
    </p:spTree>
    <p:extLst>
      <p:ext uri="{BB962C8B-B14F-4D97-AF65-F5344CB8AC3E}">
        <p14:creationId xmlns:p14="http://schemas.microsoft.com/office/powerpoint/2010/main" val="17630273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34DC0-0661-4941-9DFE-95E38AA254E9}"/>
              </a:ext>
            </a:extLst>
          </p:cNvPr>
          <p:cNvSpPr>
            <a:spLocks noGrp="1"/>
          </p:cNvSpPr>
          <p:nvPr>
            <p:ph type="title"/>
          </p:nvPr>
        </p:nvSpPr>
        <p:spPr/>
        <p:txBody>
          <a:bodyPr/>
          <a:lstStyle/>
          <a:p>
            <a:r>
              <a:rPr lang="en-US" dirty="0"/>
              <a:t>Confounding Variables Example (3 of 3)</a:t>
            </a:r>
          </a:p>
        </p:txBody>
      </p:sp>
      <p:sp>
        <p:nvSpPr>
          <p:cNvPr id="3" name="Content Placeholder 2">
            <a:extLst>
              <a:ext uri="{FF2B5EF4-FFF2-40B4-BE49-F238E27FC236}">
                <a16:creationId xmlns:a16="http://schemas.microsoft.com/office/drawing/2014/main" id="{FD0FA4E4-1C0C-4389-B07F-8CE3BFB66EE3}"/>
              </a:ext>
            </a:extLst>
          </p:cNvPr>
          <p:cNvSpPr>
            <a:spLocks noGrp="1"/>
          </p:cNvSpPr>
          <p:nvPr>
            <p:ph idx="1"/>
          </p:nvPr>
        </p:nvSpPr>
        <p:spPr>
          <a:xfrm>
            <a:off x="476844" y="1828625"/>
            <a:ext cx="11237976" cy="516606"/>
          </a:xfrm>
        </p:spPr>
        <p:txBody>
          <a:bodyPr/>
          <a:lstStyle/>
          <a:p>
            <a:pPr marL="228600" lvl="0" indent="-228600" algn="l">
              <a:buClr>
                <a:srgbClr val="282F7C"/>
              </a:buClr>
              <a:buFont typeface="Arial" panose="020B0604020202020204" pitchFamily="34" charset="0"/>
              <a:buChar char="•"/>
            </a:pPr>
            <a:r>
              <a:rPr lang="en-US" dirty="0">
                <a:solidFill>
                  <a:srgbClr val="282F7C"/>
                </a:solidFill>
              </a:rPr>
              <a:t>Solution: Expand statistical model</a:t>
            </a:r>
          </a:p>
        </p:txBody>
      </p:sp>
      <p:graphicFrame>
        <p:nvGraphicFramePr>
          <p:cNvPr id="11" name="Object 3">
            <a:extLst>
              <a:ext uri="{FF2B5EF4-FFF2-40B4-BE49-F238E27FC236}">
                <a16:creationId xmlns:a16="http://schemas.microsoft.com/office/drawing/2014/main" id="{FB45F92B-3685-442C-9E19-237673F1E868}"/>
              </a:ext>
              <a:ext uri="{C183D7F6-B498-43B3-948B-1728B52AA6E4}">
                <adec:decorative xmlns:adec="http://schemas.microsoft.com/office/drawing/2017/decorative" val="1"/>
              </a:ext>
            </a:extLst>
          </p:cNvPr>
          <p:cNvGraphicFramePr>
            <a:graphicFrameLocks noGrp="1" noChangeAspect="1"/>
          </p:cNvGraphicFramePr>
          <p:nvPr>
            <p:ph idx="11"/>
            <p:extLst>
              <p:ext uri="{D42A27DB-BD31-4B8C-83A1-F6EECF244321}">
                <p14:modId xmlns:p14="http://schemas.microsoft.com/office/powerpoint/2010/main" val="1702255684"/>
              </p:ext>
            </p:extLst>
          </p:nvPr>
        </p:nvGraphicFramePr>
        <p:xfrm>
          <a:off x="3270360" y="2426256"/>
          <a:ext cx="5651280" cy="419040"/>
        </p:xfrm>
        <a:graphic>
          <a:graphicData uri="http://schemas.openxmlformats.org/presentationml/2006/ole">
            <mc:AlternateContent xmlns:mc="http://schemas.openxmlformats.org/markup-compatibility/2006">
              <mc:Choice xmlns:v="urn:schemas-microsoft-com:vml" Requires="v">
                <p:oleObj spid="_x0000_s5134" name="Equation" r:id="rId3" imgW="5651280" imgH="419040" progId="Equation.DSMT4">
                  <p:embed/>
                </p:oleObj>
              </mc:Choice>
              <mc:Fallback>
                <p:oleObj name="Equation" r:id="rId3" imgW="5651280" imgH="419040" progId="Equation.DSMT4">
                  <p:embed/>
                  <p:pic>
                    <p:nvPicPr>
                      <p:cNvPr id="8" name="Object 3">
                        <a:extLst>
                          <a:ext uri="{FF2B5EF4-FFF2-40B4-BE49-F238E27FC236}">
                            <a16:creationId xmlns:a16="http://schemas.microsoft.com/office/drawing/2014/main" id="{DCC919B1-6AEB-495E-8E7F-B868D9DD9481}"/>
                          </a:ext>
                        </a:extLst>
                      </p:cNvPr>
                      <p:cNvPicPr/>
                      <p:nvPr/>
                    </p:nvPicPr>
                    <p:blipFill>
                      <a:blip r:embed="rId4"/>
                      <a:stretch>
                        <a:fillRect/>
                      </a:stretch>
                    </p:blipFill>
                    <p:spPr>
                      <a:xfrm>
                        <a:off x="3270360" y="2426256"/>
                        <a:ext cx="5651280" cy="41904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2CFEFAF5-70D3-4931-A1A6-9A6928AF08E9}"/>
              </a:ext>
            </a:extLst>
          </p:cNvPr>
          <p:cNvSpPr>
            <a:spLocks noGrp="1"/>
          </p:cNvSpPr>
          <p:nvPr>
            <p:ph idx="13"/>
          </p:nvPr>
        </p:nvSpPr>
        <p:spPr>
          <a:xfrm>
            <a:off x="477012" y="3157331"/>
            <a:ext cx="11237976" cy="878301"/>
          </a:xfrm>
        </p:spPr>
        <p:txBody>
          <a:bodyPr/>
          <a:lstStyle/>
          <a:p>
            <a:pPr marL="228600" lvl="0" indent="-228600" algn="l">
              <a:buClr>
                <a:srgbClr val="282F7C"/>
              </a:buClr>
              <a:buFont typeface="Arial" panose="020B0604020202020204" pitchFamily="34" charset="0"/>
              <a:buChar char="•"/>
            </a:pPr>
            <a:r>
              <a:rPr lang="en-US" dirty="0">
                <a:solidFill>
                  <a:srgbClr val="282F7C"/>
                </a:solidFill>
              </a:rPr>
              <a:t>A multiple regression estimated by </a:t>
            </a:r>
            <a:r>
              <a:rPr lang="en-US" dirty="0" err="1">
                <a:solidFill>
                  <a:srgbClr val="282F7C"/>
                </a:solidFill>
              </a:rPr>
              <a:t>OLS</a:t>
            </a:r>
            <a:r>
              <a:rPr lang="en-US" dirty="0">
                <a:solidFill>
                  <a:srgbClr val="282F7C"/>
                </a:solidFill>
              </a:rPr>
              <a:t> sorts out the relative importance of schooling and IQ in determining wages</a:t>
            </a:r>
          </a:p>
        </p:txBody>
      </p:sp>
      <p:graphicFrame>
        <p:nvGraphicFramePr>
          <p:cNvPr id="12" name="Object 5">
            <a:extLst>
              <a:ext uri="{FF2B5EF4-FFF2-40B4-BE49-F238E27FC236}">
                <a16:creationId xmlns:a16="http://schemas.microsoft.com/office/drawing/2014/main" id="{1C65EDB2-A695-46DC-8203-4A91D5FEEE02}"/>
              </a:ext>
              <a:ext uri="{C183D7F6-B498-43B3-948B-1728B52AA6E4}">
                <adec:decorative xmlns:adec="http://schemas.microsoft.com/office/drawing/2017/decorative" val="1"/>
              </a:ext>
            </a:extLst>
          </p:cNvPr>
          <p:cNvGraphicFramePr>
            <a:graphicFrameLocks noGrp="1" noChangeAspect="1"/>
          </p:cNvGraphicFramePr>
          <p:nvPr>
            <p:ph idx="15"/>
            <p:extLst>
              <p:ext uri="{D42A27DB-BD31-4B8C-83A1-F6EECF244321}">
                <p14:modId xmlns:p14="http://schemas.microsoft.com/office/powerpoint/2010/main" val="1520670030"/>
              </p:ext>
            </p:extLst>
          </p:nvPr>
        </p:nvGraphicFramePr>
        <p:xfrm>
          <a:off x="2794080" y="4093504"/>
          <a:ext cx="6603840" cy="888840"/>
        </p:xfrm>
        <a:graphic>
          <a:graphicData uri="http://schemas.openxmlformats.org/presentationml/2006/ole">
            <mc:AlternateContent xmlns:mc="http://schemas.openxmlformats.org/markup-compatibility/2006">
              <mc:Choice xmlns:v="urn:schemas-microsoft-com:vml" Requires="v">
                <p:oleObj spid="_x0000_s5135" name="Equation" r:id="rId5" imgW="6603840" imgH="888840" progId="Equation.DSMT4">
                  <p:embed/>
                </p:oleObj>
              </mc:Choice>
              <mc:Fallback>
                <p:oleObj name="Equation" r:id="rId5" imgW="6603840" imgH="888840" progId="Equation.DSMT4">
                  <p:embed/>
                  <p:pic>
                    <p:nvPicPr>
                      <p:cNvPr id="6" name="Object 3">
                        <a:extLst>
                          <a:ext uri="{FF2B5EF4-FFF2-40B4-BE49-F238E27FC236}">
                            <a16:creationId xmlns:a16="http://schemas.microsoft.com/office/drawing/2014/main" id="{9FE313A4-AB58-4117-B0AD-BCF1BB700BB9}"/>
                          </a:ext>
                        </a:extLst>
                      </p:cNvPr>
                      <p:cNvPicPr/>
                      <p:nvPr/>
                    </p:nvPicPr>
                    <p:blipFill>
                      <a:blip r:embed="rId6"/>
                      <a:stretch>
                        <a:fillRect/>
                      </a:stretch>
                    </p:blipFill>
                    <p:spPr>
                      <a:xfrm>
                        <a:off x="2794080" y="4093504"/>
                        <a:ext cx="6603840" cy="888840"/>
                      </a:xfrm>
                      <a:prstGeom prst="rect">
                        <a:avLst/>
                      </a:prstGeom>
                    </p:spPr>
                  </p:pic>
                </p:oleObj>
              </mc:Fallback>
            </mc:AlternateContent>
          </a:graphicData>
        </a:graphic>
      </p:graphicFrame>
      <p:sp>
        <p:nvSpPr>
          <p:cNvPr id="7" name="Content Placeholder 6">
            <a:extLst>
              <a:ext uri="{FF2B5EF4-FFF2-40B4-BE49-F238E27FC236}">
                <a16:creationId xmlns:a16="http://schemas.microsoft.com/office/drawing/2014/main" id="{F1E1DB1C-2404-4D8C-AE87-3428EFD68756}"/>
              </a:ext>
            </a:extLst>
          </p:cNvPr>
          <p:cNvSpPr>
            <a:spLocks noGrp="1"/>
          </p:cNvSpPr>
          <p:nvPr>
            <p:ph idx="10"/>
          </p:nvPr>
        </p:nvSpPr>
        <p:spPr>
          <a:xfrm>
            <a:off x="476842" y="5208598"/>
            <a:ext cx="11237976" cy="469369"/>
          </a:xfrm>
        </p:spPr>
        <p:txBody>
          <a:bodyPr/>
          <a:lstStyle/>
          <a:p>
            <a:pPr marL="228600" lvl="0" indent="-228600" algn="l">
              <a:buClr>
                <a:srgbClr val="282F7C"/>
              </a:buClr>
              <a:buFont typeface="Arial" panose="020B0604020202020204" pitchFamily="34" charset="0"/>
              <a:buChar char="•"/>
            </a:pPr>
            <a:r>
              <a:rPr lang="en-US" dirty="0">
                <a:solidFill>
                  <a:srgbClr val="282F7C"/>
                </a:solidFill>
              </a:rPr>
              <a:t>Once we control for IQ, the estimated effect of schooling decreases</a:t>
            </a:r>
          </a:p>
        </p:txBody>
      </p:sp>
    </p:spTree>
    <p:extLst>
      <p:ext uri="{BB962C8B-B14F-4D97-AF65-F5344CB8AC3E}">
        <p14:creationId xmlns:p14="http://schemas.microsoft.com/office/powerpoint/2010/main" val="3342313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BD011-8006-D77E-D573-99ECDD82BC04}"/>
              </a:ext>
            </a:extLst>
          </p:cNvPr>
          <p:cNvSpPr>
            <a:spLocks noGrp="1"/>
          </p:cNvSpPr>
          <p:nvPr>
            <p:ph type="title"/>
          </p:nvPr>
        </p:nvSpPr>
        <p:spPr/>
        <p:txBody>
          <a:bodyPr/>
          <a:lstStyle/>
          <a:p>
            <a:r>
              <a:rPr lang="en-US" dirty="0"/>
              <a:t>Table 2 Data on Wages, Education, and IQ</a:t>
            </a:r>
          </a:p>
        </p:txBody>
      </p:sp>
      <p:graphicFrame>
        <p:nvGraphicFramePr>
          <p:cNvPr id="4" name="Table 2">
            <a:extLst>
              <a:ext uri="{FF2B5EF4-FFF2-40B4-BE49-F238E27FC236}">
                <a16:creationId xmlns:a16="http://schemas.microsoft.com/office/drawing/2014/main" id="{24A6B3C8-7671-874F-CCEE-0597DB12C500}"/>
              </a:ext>
            </a:extLst>
          </p:cNvPr>
          <p:cNvGraphicFramePr>
            <a:graphicFrameLocks noGrp="1"/>
          </p:cNvGraphicFramePr>
          <p:nvPr>
            <p:ph idx="1"/>
            <p:extLst>
              <p:ext uri="{D42A27DB-BD31-4B8C-83A1-F6EECF244321}">
                <p14:modId xmlns:p14="http://schemas.microsoft.com/office/powerpoint/2010/main" val="368593226"/>
              </p:ext>
            </p:extLst>
          </p:nvPr>
        </p:nvGraphicFramePr>
        <p:xfrm>
          <a:off x="476250" y="1825625"/>
          <a:ext cx="11242676" cy="3749040"/>
        </p:xfrm>
        <a:graphic>
          <a:graphicData uri="http://schemas.openxmlformats.org/drawingml/2006/table">
            <a:tbl>
              <a:tblPr firstRow="1" bandRow="1">
                <a:tableStyleId>{5C22544A-7EE6-4342-B048-85BDC9FD1C3A}</a:tableStyleId>
              </a:tblPr>
              <a:tblGrid>
                <a:gridCol w="2810669">
                  <a:extLst>
                    <a:ext uri="{9D8B030D-6E8A-4147-A177-3AD203B41FA5}">
                      <a16:colId xmlns:a16="http://schemas.microsoft.com/office/drawing/2014/main" val="976619652"/>
                    </a:ext>
                  </a:extLst>
                </a:gridCol>
                <a:gridCol w="2810669">
                  <a:extLst>
                    <a:ext uri="{9D8B030D-6E8A-4147-A177-3AD203B41FA5}">
                      <a16:colId xmlns:a16="http://schemas.microsoft.com/office/drawing/2014/main" val="612783747"/>
                    </a:ext>
                  </a:extLst>
                </a:gridCol>
                <a:gridCol w="2810669">
                  <a:extLst>
                    <a:ext uri="{9D8B030D-6E8A-4147-A177-3AD203B41FA5}">
                      <a16:colId xmlns:a16="http://schemas.microsoft.com/office/drawing/2014/main" val="2912353487"/>
                    </a:ext>
                  </a:extLst>
                </a:gridCol>
                <a:gridCol w="2810669">
                  <a:extLst>
                    <a:ext uri="{9D8B030D-6E8A-4147-A177-3AD203B41FA5}">
                      <a16:colId xmlns:a16="http://schemas.microsoft.com/office/drawing/2014/main" val="160071254"/>
                    </a:ext>
                  </a:extLst>
                </a:gridCol>
              </a:tblGrid>
              <a:tr h="468630">
                <a:tc>
                  <a:txBody>
                    <a:bodyPr/>
                    <a:lstStyle/>
                    <a:p>
                      <a:pPr algn="ctr"/>
                      <a:r>
                        <a:rPr lang="en-CA" sz="2000" dirty="0"/>
                        <a:t>Worker</a:t>
                      </a:r>
                      <a:endParaRPr lang="en-US" sz="2000" dirty="0"/>
                    </a:p>
                  </a:txBody>
                  <a:tcPr anchor="ctr"/>
                </a:tc>
                <a:tc>
                  <a:txBody>
                    <a:bodyPr/>
                    <a:lstStyle/>
                    <a:p>
                      <a:pPr algn="ctr"/>
                      <a:r>
                        <a:rPr lang="en-US" sz="2000" dirty="0"/>
                        <a:t>Wage ($/hour)</a:t>
                      </a:r>
                    </a:p>
                  </a:txBody>
                  <a:tcPr anchor="ctr"/>
                </a:tc>
                <a:tc>
                  <a:txBody>
                    <a:bodyPr/>
                    <a:lstStyle/>
                    <a:p>
                      <a:pPr algn="ctr"/>
                      <a:r>
                        <a:rPr lang="en-US" sz="2000" dirty="0"/>
                        <a:t>Years of Schooling</a:t>
                      </a:r>
                    </a:p>
                  </a:txBody>
                  <a:tcPr anchor="ctr"/>
                </a:tc>
                <a:tc>
                  <a:txBody>
                    <a:bodyPr/>
                    <a:lstStyle/>
                    <a:p>
                      <a:pPr algn="ctr"/>
                      <a:r>
                        <a:rPr lang="en-US" sz="2000" dirty="0"/>
                        <a:t>IQ</a:t>
                      </a:r>
                    </a:p>
                  </a:txBody>
                  <a:tcPr anchor="ctr"/>
                </a:tc>
                <a:extLst>
                  <a:ext uri="{0D108BD9-81ED-4DB2-BD59-A6C34878D82A}">
                    <a16:rowId xmlns:a16="http://schemas.microsoft.com/office/drawing/2014/main" val="1007362924"/>
                  </a:ext>
                </a:extLst>
              </a:tr>
              <a:tr h="468630">
                <a:tc>
                  <a:txBody>
                    <a:bodyPr/>
                    <a:lstStyle/>
                    <a:p>
                      <a:r>
                        <a:rPr lang="en-CA" sz="2000" dirty="0"/>
                        <a:t>Andy</a:t>
                      </a:r>
                      <a:endParaRPr lang="en-US" sz="2000" dirty="0"/>
                    </a:p>
                  </a:txBody>
                  <a:tcPr marL="457200" anchor="ctr"/>
                </a:tc>
                <a:tc>
                  <a:txBody>
                    <a:bodyPr/>
                    <a:lstStyle/>
                    <a:p>
                      <a:pPr algn="ctr"/>
                      <a:r>
                        <a:rPr lang="en-CA" sz="2000" dirty="0"/>
                        <a:t>20</a:t>
                      </a:r>
                      <a:endParaRPr lang="en-US" sz="2000" dirty="0"/>
                    </a:p>
                  </a:txBody>
                  <a:tcPr anchor="ctr"/>
                </a:tc>
                <a:tc>
                  <a:txBody>
                    <a:bodyPr/>
                    <a:lstStyle/>
                    <a:p>
                      <a:pPr algn="ctr"/>
                      <a:r>
                        <a:rPr lang="en-CA" sz="2000" dirty="0"/>
                        <a:t>12</a:t>
                      </a:r>
                      <a:endParaRPr lang="en-US" sz="2000" dirty="0"/>
                    </a:p>
                  </a:txBody>
                  <a:tcPr anchor="ctr"/>
                </a:tc>
                <a:tc>
                  <a:txBody>
                    <a:bodyPr/>
                    <a:lstStyle/>
                    <a:p>
                      <a:pPr algn="ctr"/>
                      <a:r>
                        <a:rPr lang="en-CA" sz="2000" dirty="0"/>
                        <a:t>90</a:t>
                      </a:r>
                      <a:endParaRPr lang="en-US" sz="2000" dirty="0"/>
                    </a:p>
                  </a:txBody>
                  <a:tcPr anchor="ctr"/>
                </a:tc>
                <a:extLst>
                  <a:ext uri="{0D108BD9-81ED-4DB2-BD59-A6C34878D82A}">
                    <a16:rowId xmlns:a16="http://schemas.microsoft.com/office/drawing/2014/main" val="4029933019"/>
                  </a:ext>
                </a:extLst>
              </a:tr>
              <a:tr h="468630">
                <a:tc>
                  <a:txBody>
                    <a:bodyPr/>
                    <a:lstStyle/>
                    <a:p>
                      <a:r>
                        <a:rPr lang="en-CA" sz="2000" dirty="0"/>
                        <a:t>Brooke</a:t>
                      </a:r>
                      <a:endParaRPr lang="en-US" sz="2000" dirty="0"/>
                    </a:p>
                  </a:txBody>
                  <a:tcPr marL="457200" anchor="ctr"/>
                </a:tc>
                <a:tc>
                  <a:txBody>
                    <a:bodyPr/>
                    <a:lstStyle/>
                    <a:p>
                      <a:pPr algn="ctr"/>
                      <a:r>
                        <a:rPr lang="en-CA" sz="2000" dirty="0"/>
                        <a:t>30</a:t>
                      </a:r>
                      <a:endParaRPr lang="en-US" sz="2000" dirty="0"/>
                    </a:p>
                  </a:txBody>
                  <a:tcPr anchor="ctr"/>
                </a:tc>
                <a:tc>
                  <a:txBody>
                    <a:bodyPr/>
                    <a:lstStyle/>
                    <a:p>
                      <a:pPr algn="ctr"/>
                      <a:r>
                        <a:rPr lang="en-CA" sz="2000" dirty="0"/>
                        <a:t>12</a:t>
                      </a:r>
                      <a:endParaRPr lang="en-US" sz="2000" dirty="0"/>
                    </a:p>
                  </a:txBody>
                  <a:tcPr anchor="ctr"/>
                </a:tc>
                <a:tc>
                  <a:txBody>
                    <a:bodyPr/>
                    <a:lstStyle/>
                    <a:p>
                      <a:pPr algn="ctr"/>
                      <a:r>
                        <a:rPr lang="en-CA" sz="2000" dirty="0"/>
                        <a:t>100</a:t>
                      </a:r>
                      <a:endParaRPr lang="en-US" sz="2000" dirty="0"/>
                    </a:p>
                  </a:txBody>
                  <a:tcPr anchor="ctr"/>
                </a:tc>
                <a:extLst>
                  <a:ext uri="{0D108BD9-81ED-4DB2-BD59-A6C34878D82A}">
                    <a16:rowId xmlns:a16="http://schemas.microsoft.com/office/drawing/2014/main" val="3357334578"/>
                  </a:ext>
                </a:extLst>
              </a:tr>
              <a:tr h="468630">
                <a:tc>
                  <a:txBody>
                    <a:bodyPr/>
                    <a:lstStyle/>
                    <a:p>
                      <a:r>
                        <a:rPr lang="en-CA" sz="2000" dirty="0"/>
                        <a:t>Chloe</a:t>
                      </a:r>
                      <a:endParaRPr lang="en-US" sz="2000" dirty="0"/>
                    </a:p>
                  </a:txBody>
                  <a:tcPr marL="457200" anchor="ctr"/>
                </a:tc>
                <a:tc>
                  <a:txBody>
                    <a:bodyPr/>
                    <a:lstStyle/>
                    <a:p>
                      <a:pPr algn="ctr"/>
                      <a:r>
                        <a:rPr lang="en-CA" sz="2000" dirty="0"/>
                        <a:t>30</a:t>
                      </a:r>
                      <a:endParaRPr lang="en-US" sz="2000" dirty="0"/>
                    </a:p>
                  </a:txBody>
                  <a:tcPr anchor="ctr"/>
                </a:tc>
                <a:tc>
                  <a:txBody>
                    <a:bodyPr/>
                    <a:lstStyle/>
                    <a:p>
                      <a:pPr algn="ctr"/>
                      <a:r>
                        <a:rPr lang="en-CA" sz="2000" dirty="0"/>
                        <a:t>16</a:t>
                      </a:r>
                      <a:endParaRPr lang="en-US" sz="2000" dirty="0"/>
                    </a:p>
                  </a:txBody>
                  <a:tcPr anchor="ctr"/>
                </a:tc>
                <a:tc>
                  <a:txBody>
                    <a:bodyPr/>
                    <a:lstStyle/>
                    <a:p>
                      <a:pPr algn="ctr"/>
                      <a:r>
                        <a:rPr lang="en-CA" sz="2000" dirty="0"/>
                        <a:t>90</a:t>
                      </a:r>
                      <a:endParaRPr lang="en-US" sz="2000" dirty="0"/>
                    </a:p>
                  </a:txBody>
                  <a:tcPr anchor="ctr"/>
                </a:tc>
                <a:extLst>
                  <a:ext uri="{0D108BD9-81ED-4DB2-BD59-A6C34878D82A}">
                    <a16:rowId xmlns:a16="http://schemas.microsoft.com/office/drawing/2014/main" val="2984188919"/>
                  </a:ext>
                </a:extLst>
              </a:tr>
              <a:tr h="468630">
                <a:tc>
                  <a:txBody>
                    <a:bodyPr/>
                    <a:lstStyle/>
                    <a:p>
                      <a:r>
                        <a:rPr lang="en-CA" sz="2000" dirty="0"/>
                        <a:t>Diego</a:t>
                      </a:r>
                      <a:endParaRPr lang="en-US" sz="2000" dirty="0"/>
                    </a:p>
                  </a:txBody>
                  <a:tcPr marL="457200" anchor="ctr"/>
                </a:tc>
                <a:tc>
                  <a:txBody>
                    <a:bodyPr/>
                    <a:lstStyle/>
                    <a:p>
                      <a:pPr algn="ctr"/>
                      <a:r>
                        <a:rPr lang="en-CA" sz="2000" dirty="0"/>
                        <a:t>40</a:t>
                      </a:r>
                      <a:endParaRPr lang="en-US" sz="2000" dirty="0"/>
                    </a:p>
                  </a:txBody>
                  <a:tcPr anchor="ctr"/>
                </a:tc>
                <a:tc>
                  <a:txBody>
                    <a:bodyPr/>
                    <a:lstStyle/>
                    <a:p>
                      <a:pPr algn="ctr"/>
                      <a:r>
                        <a:rPr lang="en-CA" sz="2000" dirty="0"/>
                        <a:t>14</a:t>
                      </a:r>
                      <a:endParaRPr lang="en-US" sz="2000" dirty="0"/>
                    </a:p>
                  </a:txBody>
                  <a:tcPr anchor="ctr"/>
                </a:tc>
                <a:tc>
                  <a:txBody>
                    <a:bodyPr/>
                    <a:lstStyle/>
                    <a:p>
                      <a:pPr algn="ctr"/>
                      <a:r>
                        <a:rPr lang="en-CA" sz="2000" dirty="0"/>
                        <a:t>105</a:t>
                      </a:r>
                      <a:endParaRPr lang="en-US" sz="2000" dirty="0"/>
                    </a:p>
                  </a:txBody>
                  <a:tcPr anchor="ctr"/>
                </a:tc>
                <a:extLst>
                  <a:ext uri="{0D108BD9-81ED-4DB2-BD59-A6C34878D82A}">
                    <a16:rowId xmlns:a16="http://schemas.microsoft.com/office/drawing/2014/main" val="3276990075"/>
                  </a:ext>
                </a:extLst>
              </a:tr>
              <a:tr h="468630">
                <a:tc>
                  <a:txBody>
                    <a:bodyPr/>
                    <a:lstStyle/>
                    <a:p>
                      <a:r>
                        <a:rPr lang="en-CA" sz="2000" dirty="0"/>
                        <a:t>Emma</a:t>
                      </a:r>
                      <a:endParaRPr lang="en-US" sz="2000" dirty="0"/>
                    </a:p>
                  </a:txBody>
                  <a:tcPr marL="457200" anchor="ctr"/>
                </a:tc>
                <a:tc>
                  <a:txBody>
                    <a:bodyPr/>
                    <a:lstStyle/>
                    <a:p>
                      <a:pPr algn="ctr"/>
                      <a:r>
                        <a:rPr lang="en-CA" sz="2000" dirty="0"/>
                        <a:t>40</a:t>
                      </a:r>
                      <a:endParaRPr lang="en-US" sz="2000" dirty="0"/>
                    </a:p>
                  </a:txBody>
                  <a:tcPr anchor="ctr"/>
                </a:tc>
                <a:tc>
                  <a:txBody>
                    <a:bodyPr/>
                    <a:lstStyle/>
                    <a:p>
                      <a:pPr algn="ctr"/>
                      <a:r>
                        <a:rPr lang="en-CA" sz="2000" dirty="0"/>
                        <a:t>18</a:t>
                      </a:r>
                      <a:endParaRPr lang="en-US" sz="2000" dirty="0"/>
                    </a:p>
                  </a:txBody>
                  <a:tcPr anchor="ctr"/>
                </a:tc>
                <a:tc>
                  <a:txBody>
                    <a:bodyPr/>
                    <a:lstStyle/>
                    <a:p>
                      <a:pPr algn="ctr"/>
                      <a:r>
                        <a:rPr lang="en-CA" sz="2000" dirty="0"/>
                        <a:t>105</a:t>
                      </a:r>
                      <a:endParaRPr lang="en-US" sz="2000" dirty="0"/>
                    </a:p>
                  </a:txBody>
                  <a:tcPr anchor="ctr"/>
                </a:tc>
                <a:extLst>
                  <a:ext uri="{0D108BD9-81ED-4DB2-BD59-A6C34878D82A}">
                    <a16:rowId xmlns:a16="http://schemas.microsoft.com/office/drawing/2014/main" val="3132602641"/>
                  </a:ext>
                </a:extLst>
              </a:tr>
              <a:tr h="468630">
                <a:tc>
                  <a:txBody>
                    <a:bodyPr/>
                    <a:lstStyle/>
                    <a:p>
                      <a:r>
                        <a:rPr lang="en-CA" sz="2000" dirty="0"/>
                        <a:t>Flynn</a:t>
                      </a:r>
                      <a:endParaRPr lang="en-US" sz="2000" dirty="0"/>
                    </a:p>
                  </a:txBody>
                  <a:tcPr marL="457200" anchor="ctr"/>
                </a:tc>
                <a:tc>
                  <a:txBody>
                    <a:bodyPr/>
                    <a:lstStyle/>
                    <a:p>
                      <a:pPr algn="ctr"/>
                      <a:r>
                        <a:rPr lang="en-CA" sz="2000" dirty="0"/>
                        <a:t>50</a:t>
                      </a:r>
                      <a:endParaRPr lang="en-US" sz="2000" dirty="0"/>
                    </a:p>
                  </a:txBody>
                  <a:tcPr anchor="ctr"/>
                </a:tc>
                <a:tc>
                  <a:txBody>
                    <a:bodyPr/>
                    <a:lstStyle/>
                    <a:p>
                      <a:pPr algn="ctr"/>
                      <a:r>
                        <a:rPr lang="en-CA" sz="2000" dirty="0"/>
                        <a:t>16</a:t>
                      </a:r>
                      <a:endParaRPr lang="en-US" sz="2000" dirty="0"/>
                    </a:p>
                  </a:txBody>
                  <a:tcPr anchor="ctr"/>
                </a:tc>
                <a:tc>
                  <a:txBody>
                    <a:bodyPr/>
                    <a:lstStyle/>
                    <a:p>
                      <a:pPr algn="ctr"/>
                      <a:r>
                        <a:rPr lang="en-CA" sz="2000" dirty="0"/>
                        <a:t>100</a:t>
                      </a:r>
                      <a:endParaRPr lang="en-US" sz="2000" dirty="0"/>
                    </a:p>
                  </a:txBody>
                  <a:tcPr anchor="ctr"/>
                </a:tc>
                <a:extLst>
                  <a:ext uri="{0D108BD9-81ED-4DB2-BD59-A6C34878D82A}">
                    <a16:rowId xmlns:a16="http://schemas.microsoft.com/office/drawing/2014/main" val="452384336"/>
                  </a:ext>
                </a:extLst>
              </a:tr>
              <a:tr h="468630">
                <a:tc>
                  <a:txBody>
                    <a:bodyPr/>
                    <a:lstStyle/>
                    <a:p>
                      <a:r>
                        <a:rPr lang="en-CA" sz="2000" dirty="0"/>
                        <a:t>Gina</a:t>
                      </a:r>
                      <a:endParaRPr lang="en-US" sz="2000" dirty="0"/>
                    </a:p>
                  </a:txBody>
                  <a:tcPr marL="457200" anchor="ctr"/>
                </a:tc>
                <a:tc>
                  <a:txBody>
                    <a:bodyPr/>
                    <a:lstStyle/>
                    <a:p>
                      <a:pPr algn="ctr"/>
                      <a:r>
                        <a:rPr lang="en-CA" sz="2000" dirty="0"/>
                        <a:t>50</a:t>
                      </a:r>
                      <a:endParaRPr lang="en-US" sz="2000" dirty="0"/>
                    </a:p>
                  </a:txBody>
                  <a:tcPr anchor="ctr"/>
                </a:tc>
                <a:tc>
                  <a:txBody>
                    <a:bodyPr/>
                    <a:lstStyle/>
                    <a:p>
                      <a:pPr algn="ctr"/>
                      <a:r>
                        <a:rPr lang="en-CA" sz="2000" dirty="0"/>
                        <a:t>18</a:t>
                      </a:r>
                      <a:endParaRPr lang="en-US" sz="2000" dirty="0"/>
                    </a:p>
                  </a:txBody>
                  <a:tcPr anchor="ctr"/>
                </a:tc>
                <a:tc>
                  <a:txBody>
                    <a:bodyPr/>
                    <a:lstStyle/>
                    <a:p>
                      <a:pPr algn="ctr"/>
                      <a:r>
                        <a:rPr lang="en-CA" sz="2000" dirty="0"/>
                        <a:t>120</a:t>
                      </a:r>
                      <a:endParaRPr lang="en-US" sz="2000" dirty="0"/>
                    </a:p>
                  </a:txBody>
                  <a:tcPr anchor="ctr"/>
                </a:tc>
                <a:extLst>
                  <a:ext uri="{0D108BD9-81ED-4DB2-BD59-A6C34878D82A}">
                    <a16:rowId xmlns:a16="http://schemas.microsoft.com/office/drawing/2014/main" val="4206014576"/>
                  </a:ext>
                </a:extLst>
              </a:tr>
            </a:tbl>
          </a:graphicData>
        </a:graphic>
      </p:graphicFrame>
    </p:spTree>
    <p:extLst>
      <p:ext uri="{BB962C8B-B14F-4D97-AF65-F5344CB8AC3E}">
        <p14:creationId xmlns:p14="http://schemas.microsoft.com/office/powerpoint/2010/main" val="26015635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BA744-E047-057A-4007-B686C1E58ADD}"/>
              </a:ext>
            </a:extLst>
          </p:cNvPr>
          <p:cNvSpPr>
            <a:spLocks noGrp="1"/>
          </p:cNvSpPr>
          <p:nvPr>
            <p:ph type="title"/>
          </p:nvPr>
        </p:nvSpPr>
        <p:spPr/>
        <p:txBody>
          <a:bodyPr/>
          <a:lstStyle/>
          <a:p>
            <a:r>
              <a:rPr lang="en-US" dirty="0"/>
              <a:t>Establishing Causal Effects</a:t>
            </a:r>
          </a:p>
        </p:txBody>
      </p:sp>
      <p:sp>
        <p:nvSpPr>
          <p:cNvPr id="3" name="Content Placeholder 2">
            <a:extLst>
              <a:ext uri="{FF2B5EF4-FFF2-40B4-BE49-F238E27FC236}">
                <a16:creationId xmlns:a16="http://schemas.microsoft.com/office/drawing/2014/main" id="{47D824C1-C05E-A29D-43DC-A38FAD1AB9BB}"/>
              </a:ext>
            </a:extLst>
          </p:cNvPr>
          <p:cNvSpPr>
            <a:spLocks noGrp="1"/>
          </p:cNvSpPr>
          <p:nvPr>
            <p:ph idx="1"/>
          </p:nvPr>
        </p:nvSpPr>
        <p:spPr/>
        <p:txBody>
          <a:bodyPr/>
          <a:lstStyle/>
          <a:p>
            <a:pPr>
              <a:spcBef>
                <a:spcPts val="500"/>
              </a:spcBef>
              <a:spcAft>
                <a:spcPts val="500"/>
              </a:spcAft>
            </a:pPr>
            <a:r>
              <a:rPr lang="en-US" dirty="0"/>
              <a:t>To estimate the causal effect of one variable on another, data analysts need to be careful about </a:t>
            </a:r>
          </a:p>
          <a:p>
            <a:pPr lvl="1">
              <a:spcAft>
                <a:spcPts val="500"/>
              </a:spcAft>
              <a:buFont typeface="Arial" panose="020B0604020202020204" pitchFamily="34" charset="0"/>
              <a:buChar char="•"/>
            </a:pPr>
            <a:r>
              <a:rPr lang="en-US" dirty="0"/>
              <a:t>Confounding variables</a:t>
            </a:r>
          </a:p>
          <a:p>
            <a:pPr lvl="1">
              <a:spcAft>
                <a:spcPts val="500"/>
              </a:spcAft>
              <a:buFont typeface="Arial" panose="020B0604020202020204" pitchFamily="34" charset="0"/>
              <a:buChar char="•"/>
            </a:pPr>
            <a:r>
              <a:rPr lang="en-US" dirty="0"/>
              <a:t>Reverse causality</a:t>
            </a:r>
          </a:p>
          <a:p>
            <a:pPr lvl="1">
              <a:spcAft>
                <a:spcPts val="500"/>
              </a:spcAft>
              <a:buFont typeface="Arial" panose="020B0604020202020204" pitchFamily="34" charset="0"/>
              <a:buChar char="•"/>
            </a:pPr>
            <a:r>
              <a:rPr lang="en-US" dirty="0"/>
              <a:t>Solution: Exploit a natural experiment</a:t>
            </a:r>
          </a:p>
          <a:p>
            <a:pPr>
              <a:spcBef>
                <a:spcPts val="500"/>
              </a:spcBef>
              <a:spcAft>
                <a:spcPts val="500"/>
              </a:spcAft>
            </a:pPr>
            <a:r>
              <a:rPr lang="en-US" b="1" dirty="0">
                <a:solidFill>
                  <a:srgbClr val="C00000"/>
                </a:solidFill>
              </a:rPr>
              <a:t>Natural experiment*</a:t>
            </a:r>
          </a:p>
          <a:p>
            <a:pPr lvl="1">
              <a:spcAft>
                <a:spcPts val="500"/>
              </a:spcAft>
              <a:buFont typeface="Arial" panose="020B0604020202020204" pitchFamily="34" charset="0"/>
              <a:buChar char="•"/>
            </a:pPr>
            <a:r>
              <a:rPr lang="en-US" dirty="0"/>
              <a:t>A chance event that causes variation in the data similar to that generated by a randomized controlled trial</a:t>
            </a: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19241904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962C7-6200-3D80-536F-E6882EE13434}"/>
              </a:ext>
            </a:extLst>
          </p:cNvPr>
          <p:cNvSpPr>
            <a:spLocks noGrp="1"/>
          </p:cNvSpPr>
          <p:nvPr>
            <p:ph type="title"/>
          </p:nvPr>
        </p:nvSpPr>
        <p:spPr/>
        <p:txBody>
          <a:bodyPr/>
          <a:lstStyle/>
          <a:p>
            <a:r>
              <a:rPr lang="en-US" dirty="0"/>
              <a:t>Instrumental Variables Method</a:t>
            </a:r>
          </a:p>
        </p:txBody>
      </p:sp>
      <p:sp>
        <p:nvSpPr>
          <p:cNvPr id="3" name="Content Placeholder 2">
            <a:extLst>
              <a:ext uri="{FF2B5EF4-FFF2-40B4-BE49-F238E27FC236}">
                <a16:creationId xmlns:a16="http://schemas.microsoft.com/office/drawing/2014/main" id="{BBF5ADDC-C520-4278-492D-5345A7C2060A}"/>
              </a:ext>
            </a:extLst>
          </p:cNvPr>
          <p:cNvSpPr>
            <a:spLocks noGrp="1"/>
          </p:cNvSpPr>
          <p:nvPr>
            <p:ph idx="1"/>
          </p:nvPr>
        </p:nvSpPr>
        <p:spPr/>
        <p:txBody>
          <a:bodyPr/>
          <a:lstStyle/>
          <a:p>
            <a:r>
              <a:rPr lang="en-US" dirty="0"/>
              <a:t>Instrumental variables method</a:t>
            </a:r>
          </a:p>
          <a:p>
            <a:pPr lvl="1">
              <a:buFont typeface="Arial" panose="020B0604020202020204" pitchFamily="34" charset="0"/>
              <a:buChar char="•"/>
            </a:pPr>
            <a:r>
              <a:rPr lang="en-US" dirty="0"/>
              <a:t>Statistical approach to measure causal effects in data from natural experiments</a:t>
            </a:r>
          </a:p>
          <a:p>
            <a:r>
              <a:rPr lang="en-US" dirty="0"/>
              <a:t>Find some random variable (the instrument) that meets two conditions</a:t>
            </a:r>
          </a:p>
          <a:p>
            <a:pPr marL="914400" lvl="1" indent="-457200">
              <a:buFont typeface="+mj-lt"/>
              <a:buAutoNum type="arabicPeriod"/>
            </a:pPr>
            <a:r>
              <a:rPr lang="en-US" dirty="0"/>
              <a:t>The instrument is correlated with the independent variable of interest</a:t>
            </a:r>
          </a:p>
          <a:p>
            <a:pPr marL="914400" lvl="1" indent="-457200">
              <a:buFont typeface="+mj-lt"/>
              <a:buAutoNum type="arabicPeriod"/>
            </a:pPr>
            <a:r>
              <a:rPr lang="en-US" dirty="0"/>
              <a:t>The instrument does not affect the dependent variable other than through its effect on the independent variable</a:t>
            </a:r>
          </a:p>
        </p:txBody>
      </p:sp>
    </p:spTree>
    <p:extLst>
      <p:ext uri="{BB962C8B-B14F-4D97-AF65-F5344CB8AC3E}">
        <p14:creationId xmlns:p14="http://schemas.microsoft.com/office/powerpoint/2010/main" val="26910690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38-4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38-1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The Data That Economists Gather and Study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BB433-D6BF-2DA6-520E-B3EDA1FAB8B8}"/>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4EB94794-996E-C251-79CE-773B98B05723}"/>
              </a:ext>
            </a:extLst>
          </p:cNvPr>
          <p:cNvSpPr>
            <a:spLocks noGrp="1"/>
          </p:cNvSpPr>
          <p:nvPr>
            <p:ph idx="1"/>
          </p:nvPr>
        </p:nvSpPr>
        <p:spPr/>
        <p:txBody>
          <a:bodyPr/>
          <a:lstStyle/>
          <a:p>
            <a:r>
              <a:rPr lang="en-US" dirty="0"/>
              <a:t>This chapter has been a whirlwind tour of the large and often technical field of econometrics</a:t>
            </a:r>
          </a:p>
          <a:p>
            <a:r>
              <a:rPr lang="en-US" dirty="0"/>
              <a:t>It discussed </a:t>
            </a:r>
          </a:p>
          <a:p>
            <a:pPr lvl="1">
              <a:buFont typeface="Arial" panose="020B0604020202020204" pitchFamily="34" charset="0"/>
              <a:buChar char="•"/>
            </a:pPr>
            <a:r>
              <a:rPr lang="en-US" dirty="0"/>
              <a:t>The kinds of data that economists use </a:t>
            </a:r>
          </a:p>
          <a:p>
            <a:pPr lvl="1">
              <a:buFont typeface="Arial" panose="020B0604020202020204" pitchFamily="34" charset="0"/>
              <a:buChar char="•"/>
            </a:pPr>
            <a:r>
              <a:rPr lang="en-US" dirty="0"/>
              <a:t>What they aim to achieve with their data analysis</a:t>
            </a:r>
          </a:p>
          <a:p>
            <a:pPr lvl="1">
              <a:buFont typeface="Arial" panose="020B0604020202020204" pitchFamily="34" charset="0"/>
              <a:buChar char="•"/>
            </a:pPr>
            <a:r>
              <a:rPr lang="en-US" dirty="0"/>
              <a:t>How various statistical methods help in drawing reliable inferences from the data</a:t>
            </a:r>
          </a:p>
        </p:txBody>
      </p:sp>
    </p:spTree>
    <p:extLst>
      <p:ext uri="{BB962C8B-B14F-4D97-AF65-F5344CB8AC3E}">
        <p14:creationId xmlns:p14="http://schemas.microsoft.com/office/powerpoint/2010/main" val="25866687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sz="2200" dirty="0">
                <a:ea typeface="+mn-lt"/>
                <a:cs typeface="+mn-lt"/>
              </a:rPr>
              <a:t>Jay-Z gives the graduation speech at your high school and makes a surprise announcement: Jay-Z will pay four years of college tuition for all the students who graduate from that school and go on to college. Across town, there is another high school, similar to the first, but without a generous philanthropist. </a:t>
            </a:r>
          </a:p>
          <a:p>
            <a:pPr marL="457200" indent="-457200">
              <a:buFont typeface="+mj-lt"/>
              <a:buAutoNum type="alphaUcPeriod"/>
            </a:pPr>
            <a:r>
              <a:rPr lang="en-US" sz="2200" dirty="0">
                <a:ea typeface="+mn-lt"/>
                <a:cs typeface="+mn-lt"/>
              </a:rPr>
              <a:t>Explain the natural experiment and what quantitative questions your model may answer.</a:t>
            </a:r>
          </a:p>
          <a:p>
            <a:pPr marL="457200" indent="-457200">
              <a:buFont typeface="+mj-lt"/>
              <a:buAutoNum type="alphaUcPeriod"/>
            </a:pPr>
            <a:r>
              <a:rPr lang="en-US" sz="2200" dirty="0">
                <a:ea typeface="+mn-lt"/>
                <a:cs typeface="+mn-lt"/>
              </a:rPr>
              <a:t>What’s the instrument? Explain. </a:t>
            </a:r>
          </a:p>
          <a:p>
            <a:pPr marL="457200" indent="-457200">
              <a:buFont typeface="+mj-lt"/>
              <a:buAutoNum type="alphaUcPeriod"/>
            </a:pPr>
            <a:r>
              <a:rPr lang="en-US" sz="2200" dirty="0">
                <a:ea typeface="+mn-lt"/>
                <a:cs typeface="+mn-lt"/>
              </a:rPr>
              <a:t>What are some potential issues with the natural experiment?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t>Why don’t economists always use experimental data?</a:t>
            </a:r>
          </a:p>
        </p:txBody>
      </p:sp>
    </p:spTree>
    <p:extLst>
      <p:ext uri="{BB962C8B-B14F-4D97-AF65-F5344CB8AC3E}">
        <p14:creationId xmlns:p14="http://schemas.microsoft.com/office/powerpoint/2010/main" val="38271167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a:buNone/>
            </a:pPr>
            <a:r>
              <a:rPr lang="en-US" dirty="0"/>
              <a:t>Click the link to review the objectives for this presentation.</a:t>
            </a:r>
          </a:p>
          <a:p>
            <a:pPr>
              <a:buNone/>
            </a:pPr>
            <a:r>
              <a:rPr lang="en-US" dirty="0">
                <a:hlinkClick r:id="rId4" action="ppaction://hlinksldjump"/>
              </a:rPr>
              <a:t>Link to Objectives</a:t>
            </a:r>
            <a:endParaRPr lang="en-US" dirty="0"/>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0F149-F624-3BB6-92FD-836E93670D39}"/>
              </a:ext>
            </a:extLst>
          </p:cNvPr>
          <p:cNvSpPr>
            <a:spLocks noGrp="1"/>
          </p:cNvSpPr>
          <p:nvPr>
            <p:ph type="title"/>
          </p:nvPr>
        </p:nvSpPr>
        <p:spPr/>
        <p:txBody>
          <a:bodyPr/>
          <a:lstStyle/>
          <a:p>
            <a:r>
              <a:rPr lang="en-US" dirty="0"/>
              <a:t>Data Analysis (1 of 2)</a:t>
            </a:r>
          </a:p>
        </p:txBody>
      </p:sp>
      <p:sp>
        <p:nvSpPr>
          <p:cNvPr id="3" name="Content Placeholder 2">
            <a:extLst>
              <a:ext uri="{FF2B5EF4-FFF2-40B4-BE49-F238E27FC236}">
                <a16:creationId xmlns:a16="http://schemas.microsoft.com/office/drawing/2014/main" id="{081622EA-1158-E7AE-92F5-C25E83C6FC00}"/>
              </a:ext>
            </a:extLst>
          </p:cNvPr>
          <p:cNvSpPr>
            <a:spLocks noGrp="1"/>
          </p:cNvSpPr>
          <p:nvPr>
            <p:ph idx="1"/>
          </p:nvPr>
        </p:nvSpPr>
        <p:spPr>
          <a:xfrm>
            <a:off x="476843" y="1558924"/>
            <a:ext cx="11241915" cy="4549775"/>
          </a:xfrm>
        </p:spPr>
        <p:txBody>
          <a:bodyPr vert="horz" lIns="91440" tIns="45720" rIns="91440" bIns="45720" rtlCol="0" anchor="t">
            <a:noAutofit/>
          </a:bodyPr>
          <a:lstStyle/>
          <a:p>
            <a:pPr>
              <a:spcBef>
                <a:spcPts val="500"/>
              </a:spcBef>
              <a:spcAft>
                <a:spcPts val="500"/>
              </a:spcAft>
            </a:pPr>
            <a:r>
              <a:rPr lang="en-US" b="1" dirty="0">
                <a:solidFill>
                  <a:srgbClr val="C00000"/>
                </a:solidFill>
              </a:rPr>
              <a:t>Data*</a:t>
            </a:r>
          </a:p>
          <a:p>
            <a:pPr lvl="1">
              <a:spcAft>
                <a:spcPts val="500"/>
              </a:spcAft>
              <a:buFont typeface="Arial" panose="020B0604020202020204" pitchFamily="34" charset="0"/>
              <a:buChar char="•"/>
            </a:pPr>
            <a:r>
              <a:rPr lang="en-US" dirty="0"/>
              <a:t>Factual information, often quantitative, that provides the basis for reasoning and discussion</a:t>
            </a:r>
          </a:p>
          <a:p>
            <a:pPr>
              <a:spcBef>
                <a:spcPts val="500"/>
              </a:spcBef>
              <a:spcAft>
                <a:spcPts val="500"/>
              </a:spcAft>
            </a:pPr>
            <a:r>
              <a:rPr lang="en-US" dirty="0"/>
              <a:t>Data analysis </a:t>
            </a:r>
          </a:p>
          <a:p>
            <a:pPr lvl="1">
              <a:spcAft>
                <a:spcPts val="500"/>
              </a:spcAft>
              <a:buFont typeface="Arial" panose="020B0604020202020204" pitchFamily="34" charset="0"/>
              <a:buChar char="•"/>
            </a:pPr>
            <a:r>
              <a:rPr lang="en-US" dirty="0"/>
              <a:t>Increasingly central to modern economics</a:t>
            </a:r>
          </a:p>
          <a:p>
            <a:pPr>
              <a:spcBef>
                <a:spcPts val="500"/>
              </a:spcBef>
              <a:spcAft>
                <a:spcPts val="500"/>
              </a:spcAft>
            </a:pPr>
            <a:r>
              <a:rPr lang="en-US" b="1" dirty="0">
                <a:solidFill>
                  <a:srgbClr val="C00000"/>
                </a:solidFill>
              </a:rPr>
              <a:t>Econometrics*</a:t>
            </a:r>
          </a:p>
          <a:p>
            <a:pPr lvl="1">
              <a:spcAft>
                <a:spcPts val="500"/>
              </a:spcAft>
              <a:buFont typeface="Arial" panose="020B0604020202020204" pitchFamily="34" charset="0"/>
              <a:buChar char="•"/>
            </a:pPr>
            <a:r>
              <a:rPr lang="en-US" dirty="0"/>
              <a:t>The subfield of economics that develops tools to analyze data</a:t>
            </a:r>
          </a:p>
          <a:p>
            <a:pPr lvl="1">
              <a:spcAft>
                <a:spcPts val="500"/>
              </a:spcAft>
              <a:buFont typeface="Arial" panose="020B0604020202020204" pitchFamily="34" charset="0"/>
              <a:buChar char="•"/>
            </a:pPr>
            <a:r>
              <a:rPr lang="en-US" dirty="0"/>
              <a:t>The study of the statistical methods that are useful for understanding the economy</a:t>
            </a:r>
            <a:endParaRPr lang="en-US" b="0" i="0" u="none" strike="noStrike" kern="1200" cap="none" spc="0" normalizeH="0" baseline="0" noProof="0" dirty="0">
              <a:ln>
                <a:noFill/>
              </a:ln>
              <a:solidFill>
                <a:srgbClr val="282F7C"/>
              </a:solidFill>
              <a:effectLst/>
              <a:uLnTx/>
              <a:uFillTx/>
              <a:latin typeface="Work Sans"/>
            </a:endParaRPr>
          </a:p>
          <a:p>
            <a:pPr marL="228600" marR="0" lvl="0" indent="-228600" algn="l" defTabSz="914400" rtl="0" eaLnBrk="1" fontAlgn="auto" latinLnBrk="0" hangingPunct="1">
              <a:lnSpc>
                <a:spcPct val="100000"/>
              </a:lnSpc>
              <a:spcBef>
                <a:spcPts val="6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endParaRPr lang="en-US" dirty="0"/>
          </a:p>
        </p:txBody>
      </p:sp>
    </p:spTree>
    <p:extLst>
      <p:ext uri="{BB962C8B-B14F-4D97-AF65-F5344CB8AC3E}">
        <p14:creationId xmlns:p14="http://schemas.microsoft.com/office/powerpoint/2010/main" val="2811915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0F149-F624-3BB6-92FD-836E93670D39}"/>
              </a:ext>
            </a:extLst>
          </p:cNvPr>
          <p:cNvSpPr>
            <a:spLocks noGrp="1"/>
          </p:cNvSpPr>
          <p:nvPr>
            <p:ph type="title"/>
          </p:nvPr>
        </p:nvSpPr>
        <p:spPr/>
        <p:txBody>
          <a:bodyPr/>
          <a:lstStyle/>
          <a:p>
            <a:r>
              <a:rPr lang="en-US" dirty="0"/>
              <a:t>Data Analysis (2 of 2)</a:t>
            </a:r>
          </a:p>
        </p:txBody>
      </p:sp>
      <p:sp>
        <p:nvSpPr>
          <p:cNvPr id="3" name="Content Placeholder 2">
            <a:extLst>
              <a:ext uri="{FF2B5EF4-FFF2-40B4-BE49-F238E27FC236}">
                <a16:creationId xmlns:a16="http://schemas.microsoft.com/office/drawing/2014/main" id="{081622EA-1158-E7AE-92F5-C25E83C6FC00}"/>
              </a:ext>
            </a:extLst>
          </p:cNvPr>
          <p:cNvSpPr>
            <a:spLocks noGrp="1"/>
          </p:cNvSpPr>
          <p:nvPr>
            <p:ph idx="1"/>
          </p:nvPr>
        </p:nvSpPr>
        <p:spPr/>
        <p:txBody>
          <a:bodyPr/>
          <a:lstStyle/>
          <a:p>
            <a:pPr>
              <a:spcBef>
                <a:spcPts val="500"/>
              </a:spcBef>
              <a:spcAft>
                <a:spcPts val="500"/>
              </a:spcAft>
            </a:pPr>
            <a:r>
              <a:rPr lang="en-US" dirty="0"/>
              <a:t>Economists use two kinds of data to study how the world works</a:t>
            </a:r>
          </a:p>
          <a:p>
            <a:pPr lvl="1">
              <a:spcAft>
                <a:spcPts val="500"/>
              </a:spcAft>
              <a:buFont typeface="Arial" panose="020B0604020202020204" pitchFamily="34" charset="0"/>
              <a:buChar char="•"/>
            </a:pPr>
            <a:r>
              <a:rPr lang="en-US" dirty="0"/>
              <a:t>Experimental data obtained from randomized controlled trials</a:t>
            </a:r>
          </a:p>
          <a:p>
            <a:pPr lvl="1">
              <a:spcAft>
                <a:spcPts val="500"/>
              </a:spcAft>
              <a:buFont typeface="Arial" panose="020B0604020202020204" pitchFamily="34" charset="0"/>
              <a:buChar char="•"/>
            </a:pPr>
            <a:r>
              <a:rPr lang="en-US" dirty="0"/>
              <a:t>Observational data obtained from surveys and administrative records</a:t>
            </a:r>
          </a:p>
        </p:txBody>
      </p:sp>
    </p:spTree>
    <p:extLst>
      <p:ext uri="{BB962C8B-B14F-4D97-AF65-F5344CB8AC3E}">
        <p14:creationId xmlns:p14="http://schemas.microsoft.com/office/powerpoint/2010/main" val="4105602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85651-DE01-892E-9E8D-0DEFB73AC472}"/>
              </a:ext>
            </a:extLst>
          </p:cNvPr>
          <p:cNvSpPr>
            <a:spLocks noGrp="1"/>
          </p:cNvSpPr>
          <p:nvPr>
            <p:ph type="title"/>
          </p:nvPr>
        </p:nvSpPr>
        <p:spPr/>
        <p:txBody>
          <a:bodyPr/>
          <a:lstStyle/>
          <a:p>
            <a:r>
              <a:rPr lang="en-US" dirty="0"/>
              <a:t>Randomized Controlled Trial</a:t>
            </a:r>
          </a:p>
        </p:txBody>
      </p:sp>
      <p:sp>
        <p:nvSpPr>
          <p:cNvPr id="3" name="Content Placeholder 2">
            <a:extLst>
              <a:ext uri="{FF2B5EF4-FFF2-40B4-BE49-F238E27FC236}">
                <a16:creationId xmlns:a16="http://schemas.microsoft.com/office/drawing/2014/main" id="{427E219E-F45C-C847-0FF3-EB06494B863C}"/>
              </a:ext>
            </a:extLst>
          </p:cNvPr>
          <p:cNvSpPr>
            <a:spLocks noGrp="1"/>
          </p:cNvSpPr>
          <p:nvPr>
            <p:ph idx="1"/>
          </p:nvPr>
        </p:nvSpPr>
        <p:spPr>
          <a:xfrm>
            <a:off x="476843" y="1546224"/>
            <a:ext cx="11241915" cy="4498975"/>
          </a:xfrm>
        </p:spPr>
        <p:txBody>
          <a:bodyPr/>
          <a:lstStyle/>
          <a:p>
            <a:pPr>
              <a:spcBef>
                <a:spcPts val="500"/>
              </a:spcBef>
              <a:spcAft>
                <a:spcPts val="500"/>
              </a:spcAft>
            </a:pPr>
            <a:r>
              <a:rPr lang="en-US" b="1" dirty="0">
                <a:solidFill>
                  <a:srgbClr val="C00000"/>
                </a:solidFill>
              </a:rPr>
              <a:t>Randomized controlled trial*</a:t>
            </a:r>
          </a:p>
          <a:p>
            <a:pPr lvl="1">
              <a:buFont typeface="Arial" panose="020B0604020202020204" pitchFamily="34" charset="0"/>
              <a:buChar char="•"/>
            </a:pPr>
            <a:r>
              <a:rPr lang="en-US" dirty="0"/>
              <a:t>An experiment in which a researcher randomly divides subjects into groups, treats the groups differently, and compares their outcomes</a:t>
            </a:r>
          </a:p>
          <a:p>
            <a:pPr lvl="1">
              <a:buFont typeface="Arial" panose="020B0604020202020204" pitchFamily="34" charset="0"/>
              <a:buChar char="•"/>
            </a:pPr>
            <a:r>
              <a:rPr lang="en-US" dirty="0"/>
              <a:t>Controlled trials are a reliable way to draw inferences </a:t>
            </a:r>
          </a:p>
          <a:p>
            <a:pPr lvl="1">
              <a:buFont typeface="Arial" panose="020B0604020202020204" pitchFamily="34" charset="0"/>
              <a:buChar char="•"/>
            </a:pPr>
            <a:r>
              <a:rPr lang="en-US" dirty="0"/>
              <a:t>Usefulness is limited in economics because of feasibility</a:t>
            </a:r>
          </a:p>
          <a:p>
            <a:pPr lvl="2">
              <a:buFont typeface="Arial" panose="020B0604020202020204" pitchFamily="34" charset="0"/>
              <a:buChar char="•"/>
            </a:pPr>
            <a:r>
              <a:rPr lang="en-US" dirty="0"/>
              <a:t>Experiments can be expensive to run</a:t>
            </a:r>
          </a:p>
          <a:p>
            <a:pPr lvl="2">
              <a:buFont typeface="Arial" panose="020B0604020202020204" pitchFamily="34" charset="0"/>
              <a:buChar char="•"/>
            </a:pPr>
            <a:r>
              <a:rPr lang="en-US" dirty="0"/>
              <a:t>Policymakers may object to the unfairness of treating people differently</a:t>
            </a: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1963997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85651-DE01-892E-9E8D-0DEFB73AC472}"/>
              </a:ext>
            </a:extLst>
          </p:cNvPr>
          <p:cNvSpPr>
            <a:spLocks noGrp="1"/>
          </p:cNvSpPr>
          <p:nvPr>
            <p:ph type="title"/>
          </p:nvPr>
        </p:nvSpPr>
        <p:spPr/>
        <p:txBody>
          <a:bodyPr/>
          <a:lstStyle/>
          <a:p>
            <a:r>
              <a:rPr lang="en-US" dirty="0"/>
              <a:t>Experimental Data</a:t>
            </a:r>
          </a:p>
        </p:txBody>
      </p:sp>
      <p:sp>
        <p:nvSpPr>
          <p:cNvPr id="3" name="Content Placeholder 2">
            <a:extLst>
              <a:ext uri="{FF2B5EF4-FFF2-40B4-BE49-F238E27FC236}">
                <a16:creationId xmlns:a16="http://schemas.microsoft.com/office/drawing/2014/main" id="{427E219E-F45C-C847-0FF3-EB06494B863C}"/>
              </a:ext>
            </a:extLst>
          </p:cNvPr>
          <p:cNvSpPr>
            <a:spLocks noGrp="1"/>
          </p:cNvSpPr>
          <p:nvPr>
            <p:ph idx="1"/>
          </p:nvPr>
        </p:nvSpPr>
        <p:spPr/>
        <p:txBody>
          <a:bodyPr/>
          <a:lstStyle/>
          <a:p>
            <a:pPr>
              <a:spcBef>
                <a:spcPts val="500"/>
              </a:spcBef>
              <a:spcAft>
                <a:spcPts val="500"/>
              </a:spcAft>
            </a:pPr>
            <a:r>
              <a:rPr lang="en-US" b="1" dirty="0">
                <a:solidFill>
                  <a:srgbClr val="C00000"/>
                </a:solidFill>
              </a:rPr>
              <a:t>Experimental data*</a:t>
            </a:r>
          </a:p>
          <a:p>
            <a:pPr lvl="1">
              <a:buFont typeface="Arial" panose="020B0604020202020204" pitchFamily="34" charset="0"/>
              <a:buChar char="•"/>
            </a:pPr>
            <a:r>
              <a:rPr lang="en-US" dirty="0"/>
              <a:t>Data that come from a researcher running a randomized controlled trial</a:t>
            </a: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Work Sans"/>
              <a:ea typeface="+mn-ea"/>
              <a:cs typeface="+mn-cs"/>
            </a:endParaRPr>
          </a:p>
        </p:txBody>
      </p:sp>
    </p:spTree>
    <p:extLst>
      <p:ext uri="{BB962C8B-B14F-4D97-AF65-F5344CB8AC3E}">
        <p14:creationId xmlns:p14="http://schemas.microsoft.com/office/powerpoint/2010/main" val="37438136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A2218-F3CB-05BC-7EC5-1DD9BB688213}"/>
              </a:ext>
            </a:extLst>
          </p:cNvPr>
          <p:cNvSpPr>
            <a:spLocks noGrp="1"/>
          </p:cNvSpPr>
          <p:nvPr>
            <p:ph type="title"/>
          </p:nvPr>
        </p:nvSpPr>
        <p:spPr/>
        <p:txBody>
          <a:bodyPr/>
          <a:lstStyle/>
          <a:p>
            <a:r>
              <a:rPr lang="en-US" dirty="0"/>
              <a:t>Observational Data (1 of 2)</a:t>
            </a:r>
          </a:p>
        </p:txBody>
      </p:sp>
      <p:sp>
        <p:nvSpPr>
          <p:cNvPr id="3" name="Content Placeholder 2">
            <a:extLst>
              <a:ext uri="{FF2B5EF4-FFF2-40B4-BE49-F238E27FC236}">
                <a16:creationId xmlns:a16="http://schemas.microsoft.com/office/drawing/2014/main" id="{3AB3B5AF-5D3E-8722-170B-93D4EA21D139}"/>
              </a:ext>
            </a:extLst>
          </p:cNvPr>
          <p:cNvSpPr>
            <a:spLocks noGrp="1"/>
          </p:cNvSpPr>
          <p:nvPr>
            <p:ph idx="1"/>
          </p:nvPr>
        </p:nvSpPr>
        <p:spPr>
          <a:xfrm>
            <a:off x="540343" y="1584324"/>
            <a:ext cx="11241915" cy="4537075"/>
          </a:xfrm>
        </p:spPr>
        <p:txBody>
          <a:bodyPr/>
          <a:lstStyle/>
          <a:p>
            <a:pPr>
              <a:spcBef>
                <a:spcPts val="500"/>
              </a:spcBef>
              <a:spcAft>
                <a:spcPts val="500"/>
              </a:spcAft>
            </a:pPr>
            <a:r>
              <a:rPr lang="en-US" b="1" dirty="0">
                <a:solidFill>
                  <a:srgbClr val="C00000"/>
                </a:solidFill>
              </a:rPr>
              <a:t>Observational data*</a:t>
            </a:r>
          </a:p>
          <a:p>
            <a:pPr lvl="1">
              <a:buFont typeface="Arial" panose="020B0604020202020204" pitchFamily="34" charset="0"/>
              <a:buChar char="•"/>
            </a:pPr>
            <a:r>
              <a:rPr lang="en-US" dirty="0"/>
              <a:t>Data that come from a researcher observing the world as it presents itself</a:t>
            </a:r>
          </a:p>
          <a:p>
            <a:pPr lvl="1">
              <a:buFont typeface="Arial" panose="020B0604020202020204" pitchFamily="34" charset="0"/>
              <a:buChar char="•"/>
            </a:pPr>
            <a:r>
              <a:rPr lang="en-US" dirty="0"/>
              <a:t>Advantages</a:t>
            </a:r>
          </a:p>
          <a:p>
            <a:pPr lvl="2">
              <a:buFont typeface="Arial" panose="020B0604020202020204" pitchFamily="34" charset="0"/>
              <a:buChar char="•"/>
            </a:pPr>
            <a:r>
              <a:rPr lang="en-US" dirty="0"/>
              <a:t>More easily produced and more widely available</a:t>
            </a:r>
          </a:p>
          <a:p>
            <a:pPr lvl="1">
              <a:buFont typeface="Arial" panose="020B0604020202020204" pitchFamily="34" charset="0"/>
              <a:buChar char="•"/>
            </a:pPr>
            <a:r>
              <a:rPr lang="en-US" dirty="0"/>
              <a:t>Challenges </a:t>
            </a:r>
          </a:p>
          <a:p>
            <a:pPr lvl="2">
              <a:buFont typeface="Arial" panose="020B0604020202020204" pitchFamily="34" charset="0"/>
              <a:buChar char="•"/>
            </a:pPr>
            <a:r>
              <a:rPr lang="en-US" dirty="0"/>
              <a:t>Confounding variables</a:t>
            </a:r>
          </a:p>
          <a:p>
            <a:pPr lvl="2">
              <a:buFont typeface="Arial" panose="020B0604020202020204" pitchFamily="34" charset="0"/>
              <a:buChar char="•"/>
            </a:pPr>
            <a:r>
              <a:rPr lang="en-US" dirty="0"/>
              <a:t>Reverse causality</a:t>
            </a:r>
            <a:endParaRPr kumimoji="0" lang="en-US" altLang="en-US" sz="1400" b="0" i="0" u="none" strike="noStrike" kern="1200" cap="none" spc="0" normalizeH="0" baseline="0" noProof="0" dirty="0">
              <a:ln>
                <a:noFill/>
              </a:ln>
              <a:solidFill>
                <a:srgbClr val="282F7C"/>
              </a:solidFill>
              <a:effectLst/>
              <a:uLnTx/>
              <a:uFillTx/>
              <a:ea typeface="+mn-ea"/>
              <a:cs typeface="+mn-cs"/>
            </a:endParaRPr>
          </a:p>
          <a:p>
            <a:pPr marL="228600" marR="0" lvl="0" indent="-228600" algn="l" defTabSz="914400" rtl="0" eaLnBrk="1" fontAlgn="auto" latinLnBrk="0" hangingPunct="1">
              <a:lnSpc>
                <a:spcPct val="100000"/>
              </a:lnSpc>
              <a:spcBef>
                <a:spcPts val="1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26094793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2384</Words>
  <Application>Microsoft Office PowerPoint</Application>
  <PresentationFormat>Widescreen</PresentationFormat>
  <Paragraphs>327</Paragraphs>
  <Slides>43</Slides>
  <Notes>10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51" baseType="lpstr">
      <vt:lpstr>Arial</vt:lpstr>
      <vt:lpstr>Calibri</vt:lpstr>
      <vt:lpstr>Courier New</vt:lpstr>
      <vt:lpstr>Wingdings</vt:lpstr>
      <vt:lpstr>Work Sans</vt:lpstr>
      <vt:lpstr>Work Sans </vt:lpstr>
      <vt:lpstr>Optimized Template Master</vt:lpstr>
      <vt:lpstr>Equation</vt:lpstr>
      <vt:lpstr>Principles of Economics, 10e</vt:lpstr>
      <vt:lpstr>Chapter Objectives (1 of 2)</vt:lpstr>
      <vt:lpstr>Chapter Objectives (2 of 2)</vt:lpstr>
      <vt:lpstr>38-1</vt:lpstr>
      <vt:lpstr>Data Analysis (1 of 2)</vt:lpstr>
      <vt:lpstr>Data Analysis (2 of 2)</vt:lpstr>
      <vt:lpstr>Randomized Controlled Trial</vt:lpstr>
      <vt:lpstr>Experimental Data</vt:lpstr>
      <vt:lpstr>Observational Data (1 of 2)</vt:lpstr>
      <vt:lpstr>Observational Data (2 of 2)</vt:lpstr>
      <vt:lpstr>Three Types of Data</vt:lpstr>
      <vt:lpstr>Active Learning: What Type of Data?</vt:lpstr>
      <vt:lpstr>Active Learning: Answers</vt:lpstr>
      <vt:lpstr>38-2</vt:lpstr>
      <vt:lpstr>Using Data</vt:lpstr>
      <vt:lpstr>Describing the Economy</vt:lpstr>
      <vt:lpstr>Quantifying Relationships</vt:lpstr>
      <vt:lpstr>Testing Hypotheses</vt:lpstr>
      <vt:lpstr>Predicting the Future</vt:lpstr>
      <vt:lpstr>38-3</vt:lpstr>
      <vt:lpstr>Finding the Best Estimate</vt:lpstr>
      <vt:lpstr>Table 1 Data on Wages and Education</vt:lpstr>
      <vt:lpstr>Figure 1 A Scatterplot of the Data</vt:lpstr>
      <vt:lpstr>Statistical Model</vt:lpstr>
      <vt:lpstr>Linear Regression</vt:lpstr>
      <vt:lpstr>Ordinary Least Squares (OLS)</vt:lpstr>
      <vt:lpstr>Figure 2 Estimating the Best-Fitting Line</vt:lpstr>
      <vt:lpstr>Gauging Uncertainty (1 of 3)</vt:lpstr>
      <vt:lpstr>Gauging Uncertainty (2 of 3)</vt:lpstr>
      <vt:lpstr>Gauging Uncertainty (3 of 3)</vt:lpstr>
      <vt:lpstr>Accounting for Confounding Variables (1 of 2)</vt:lpstr>
      <vt:lpstr>Accounting for Confounding Variables (2 of 2)</vt:lpstr>
      <vt:lpstr>Confounding Variables Example (1 of 3)</vt:lpstr>
      <vt:lpstr>Confounding Variables Example (2 of 3)</vt:lpstr>
      <vt:lpstr>Confounding Variables Example (3 of 3)</vt:lpstr>
      <vt:lpstr>Table 2 Data on Wages, Education, and IQ</vt:lpstr>
      <vt:lpstr>Establishing Causal Effects</vt:lpstr>
      <vt:lpstr>Instrumental Variables Method</vt:lpstr>
      <vt:lpstr>38-4</vt:lpstr>
      <vt:lpstr>Conclusion</vt:lpstr>
      <vt:lpstr>Think-Pair-Share Activity</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38: Appendix: How Economists Use Data</dc:subject>
  <dc:creator/>
  <cp:lastModifiedBy/>
  <cp:revision>23</cp:revision>
  <dcterms:created xsi:type="dcterms:W3CDTF">2022-07-21T17:39:44Z</dcterms:created>
  <dcterms:modified xsi:type="dcterms:W3CDTF">2023-02-27T09:26:02Z</dcterms:modified>
  <cp:category>Accessible PPT</cp:category>
</cp:coreProperties>
</file>