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Lst>
  <p:notesMasterIdLst>
    <p:notesMasterId r:id="rId35"/>
  </p:notesMasterIdLst>
  <p:handoutMasterIdLst>
    <p:handoutMasterId r:id="rId36"/>
  </p:handoutMasterIdLst>
  <p:sldIdLst>
    <p:sldId id="268" r:id="rId2"/>
    <p:sldId id="417" r:id="rId3"/>
    <p:sldId id="370" r:id="rId4"/>
    <p:sldId id="373" r:id="rId5"/>
    <p:sldId id="660" r:id="rId6"/>
    <p:sldId id="661" r:id="rId7"/>
    <p:sldId id="687" r:id="rId8"/>
    <p:sldId id="671" r:id="rId9"/>
    <p:sldId id="688" r:id="rId10"/>
    <p:sldId id="685" r:id="rId11"/>
    <p:sldId id="663" r:id="rId12"/>
    <p:sldId id="678" r:id="rId13"/>
    <p:sldId id="679" r:id="rId14"/>
    <p:sldId id="680" r:id="rId15"/>
    <p:sldId id="689" r:id="rId16"/>
    <p:sldId id="665" r:id="rId17"/>
    <p:sldId id="664" r:id="rId18"/>
    <p:sldId id="682" r:id="rId19"/>
    <p:sldId id="683" r:id="rId20"/>
    <p:sldId id="684" r:id="rId21"/>
    <p:sldId id="667" r:id="rId22"/>
    <p:sldId id="657" r:id="rId23"/>
    <p:sldId id="398" r:id="rId24"/>
    <p:sldId id="668" r:id="rId25"/>
    <p:sldId id="690" r:id="rId26"/>
    <p:sldId id="669" r:id="rId27"/>
    <p:sldId id="670" r:id="rId28"/>
    <p:sldId id="691" r:id="rId29"/>
    <p:sldId id="400" r:id="rId30"/>
    <p:sldId id="656" r:id="rId31"/>
    <p:sldId id="653" r:id="rId32"/>
    <p:sldId id="654" r:id="rId33"/>
    <p:sldId id="368" r:id="rId34"/>
  </p:sldIdLst>
  <p:sldSz cx="12192000" cy="6858000"/>
  <p:notesSz cx="6858000" cy="9144000"/>
  <p:custDataLst>
    <p:tags r:id="rId37"/>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2F8A15-5367-6FB6-A43F-4FFE1742854E}" v="40" dt="2023-01-28T18:27:12.8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50" autoAdjust="0"/>
    <p:restoredTop sz="90779" autoAdjust="0"/>
  </p:normalViewPr>
  <p:slideViewPr>
    <p:cSldViewPr snapToGrid="0" snapToObjects="1">
      <p:cViewPr varScale="1">
        <p:scale>
          <a:sx n="61" d="100"/>
          <a:sy n="61" d="100"/>
        </p:scale>
        <p:origin x="92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NUL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endParaRPr lang="en-US" dirty="0">
              <a:solidFill>
                <a:srgbClr val="002060"/>
              </a:solidFill>
            </a:endParaRPr>
          </a:p>
          <a:p>
            <a:r>
              <a:rPr lang="en-US" dirty="0">
                <a:solidFill>
                  <a:srgbClr val="002060"/>
                </a:solidFill>
              </a:rPr>
              <a:t>Discussion points:  </a:t>
            </a:r>
          </a:p>
          <a:p>
            <a:pPr marL="237127" indent="-237127">
              <a:buFont typeface="+mj-lt"/>
              <a:buAutoNum type="alphaUcPeriod"/>
            </a:pPr>
            <a:r>
              <a:rPr lang="en-US" dirty="0">
                <a:solidFill>
                  <a:srgbClr val="002060"/>
                </a:solidFill>
              </a:rPr>
              <a:t>Grandpa is only looking at the cost of cigarettes uncorrected for inflation. It is likely that the real cost has not risen as much as first appears or maybe even gone down.</a:t>
            </a:r>
          </a:p>
          <a:p>
            <a:pPr marL="237127" indent="-237127">
              <a:buFont typeface="+mj-lt"/>
              <a:buAutoNum type="alphaUcPeriod"/>
            </a:pPr>
            <a:r>
              <a:rPr lang="en-US" dirty="0">
                <a:solidFill>
                  <a:srgbClr val="002060"/>
                </a:solidFill>
              </a:rPr>
              <a:t>$0.45 × (152.4/31.5) = $2.18 &gt; $2.00</a:t>
            </a:r>
          </a:p>
          <a:p>
            <a:pPr marL="237127" indent="-237127">
              <a:buFont typeface="+mj-lt"/>
              <a:buAutoNum type="alphaUcPeriod"/>
            </a:pPr>
            <a:r>
              <a:rPr lang="en-US" dirty="0">
                <a:solidFill>
                  <a:srgbClr val="002060"/>
                </a:solidFill>
              </a:rPr>
              <a:t>$2.00 × (31.5/152.4) = $0.41 &lt; $0.45</a:t>
            </a:r>
          </a:p>
          <a:p>
            <a:pPr marL="237127" indent="-237127">
              <a:buFont typeface="+mj-lt"/>
              <a:buAutoNum type="alphaUcPeriod"/>
            </a:pPr>
            <a:r>
              <a:rPr lang="en-US" dirty="0">
                <a:solidFill>
                  <a:srgbClr val="002060"/>
                </a:solidFill>
              </a:rPr>
              <a:t>Yes, each method suggests that, after correcting for inflation, cigarettes </a:t>
            </a:r>
            <a:r>
              <a:rPr lang="en-US" dirty="0" err="1">
                <a:solidFill>
                  <a:srgbClr val="002060"/>
                </a:solidFill>
              </a:rPr>
              <a:t>wre</a:t>
            </a:r>
            <a:r>
              <a:rPr lang="en-US" dirty="0">
                <a:solidFill>
                  <a:srgbClr val="002060"/>
                </a:solidFill>
              </a:rPr>
              <a:t> actually more expensive in 1965.</a:t>
            </a:r>
          </a:p>
          <a:p>
            <a:pPr marL="0" indent="0">
              <a:buFont typeface="+mj-lt"/>
              <a:buNone/>
            </a:pPr>
            <a:endParaRPr lang="en-US" dirty="0">
              <a:solidFill>
                <a:srgbClr val="002060"/>
              </a:solidFill>
            </a:endParaRPr>
          </a:p>
          <a:p>
            <a:pPr defTabSz="948507"/>
            <a:endParaRPr lang="en-US" baseline="0" dirty="0"/>
          </a:p>
          <a:p>
            <a:endParaRPr lang="en-US"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Give your students a few minutes</a:t>
            </a:r>
            <a:r>
              <a:rPr lang="en-US" baseline="0" dirty="0"/>
              <a:t> to calculate the cost of the basket for each year and the </a:t>
            </a:r>
            <a:r>
              <a:rPr lang="en-US" altLang="en-US" b="1" i="1" dirty="0"/>
              <a:t>CPI</a:t>
            </a:r>
            <a:r>
              <a:rPr lang="en-US" baseline="0" dirty="0"/>
              <a:t>.</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862481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0" dirty="0"/>
              <a:t>Give your students a few minutes</a:t>
            </a:r>
            <a:r>
              <a:rPr lang="en-US" i="0" baseline="0" dirty="0"/>
              <a:t> to calculate the cost of the basket for each year and the </a:t>
            </a:r>
            <a:r>
              <a:rPr lang="en-US" altLang="en-US" b="1" i="0" dirty="0"/>
              <a:t>CPI</a:t>
            </a:r>
            <a:r>
              <a:rPr lang="en-US" i="0" baseline="0" dirty="0"/>
              <a:t>.</a:t>
            </a:r>
          </a:p>
          <a:p>
            <a:r>
              <a:rPr lang="en-US" altLang="en-US" b="1" i="0" dirty="0"/>
              <a:t>CPI</a:t>
            </a:r>
            <a:r>
              <a:rPr lang="en-US" i="0" baseline="0" dirty="0"/>
              <a:t> in a year = [cost of basket in current year/cost of basket in base year ]*100</a:t>
            </a:r>
          </a:p>
          <a:p>
            <a:r>
              <a:rPr lang="en-US" i="0" baseline="0" dirty="0"/>
              <a:t>Inflation rate = [(new – old)/old]*100</a:t>
            </a:r>
            <a:endParaRPr lang="en-US" i="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13</a:t>
            </a:fld>
            <a:endParaRPr lang="en-US" dirty="0"/>
          </a:p>
        </p:txBody>
      </p:sp>
    </p:spTree>
    <p:extLst>
      <p:ext uri="{BB962C8B-B14F-4D97-AF65-F5344CB8AC3E}">
        <p14:creationId xmlns:p14="http://schemas.microsoft.com/office/powerpoint/2010/main" val="3094279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a:t>Consumers buy 10 </a:t>
            </a:r>
            <a:r>
              <a:rPr lang="en-US" i="0" dirty="0" err="1"/>
              <a:t>lbs</a:t>
            </a:r>
            <a:r>
              <a:rPr lang="en-US" i="0" dirty="0"/>
              <a:t> beef and 20 </a:t>
            </a:r>
            <a:r>
              <a:rPr lang="en-US" i="0" dirty="0" err="1"/>
              <a:t>lbs</a:t>
            </a:r>
            <a:r>
              <a:rPr lang="en-US" i="0" dirty="0"/>
              <a:t> chicken in 2021 and 2022. But in 2023 they buy the new basket. </a:t>
            </a:r>
            <a:r>
              <a:rPr lang="en-US" i="0" baseline="0" dirty="0"/>
              <a:t>Point out to your students that consumers still purchase 30 </a:t>
            </a:r>
            <a:r>
              <a:rPr lang="en-US" i="0" baseline="0" dirty="0" err="1"/>
              <a:t>lbs</a:t>
            </a:r>
            <a:r>
              <a:rPr lang="en-US" i="0" baseline="0" dirty="0"/>
              <a:t> of chicken and beef, but they buy more chicken in 2023. </a:t>
            </a:r>
            <a:endParaRPr lang="en-US" i="0" dirty="0"/>
          </a:p>
          <a:p>
            <a:endParaRPr lang="en-US" i="0" dirty="0"/>
          </a:p>
          <a:p>
            <a:pPr eaLnBrk="1" hangingPunct="1"/>
            <a:r>
              <a:rPr lang="en-US" i="0" dirty="0"/>
              <a:t>In this exercise, we are changing the market basket to</a:t>
            </a:r>
            <a:r>
              <a:rPr lang="en-US" i="0" baseline="0" dirty="0"/>
              <a:t> show the substitution bias, one of the problems with the </a:t>
            </a:r>
            <a:r>
              <a:rPr lang="en-US" altLang="en-US" b="1" i="0" dirty="0"/>
              <a:t>CPI</a:t>
            </a:r>
            <a:r>
              <a:rPr lang="en-US" i="0" baseline="0" dirty="0"/>
              <a:t>. S</a:t>
            </a:r>
            <a:r>
              <a:rPr lang="en-US" sz="1200" i="0" dirty="0"/>
              <a:t>tudents understand substitution bias better if they work a concrete example like the one on this slide.  </a:t>
            </a:r>
          </a:p>
          <a:p>
            <a:pPr eaLnBrk="1" hangingPunct="1"/>
            <a:endParaRPr lang="en-US" sz="1200" i="0" dirty="0"/>
          </a:p>
          <a:p>
            <a:pPr eaLnBrk="1" hangingPunct="1"/>
            <a:r>
              <a:rPr lang="en-US" sz="1200" i="0" dirty="0"/>
              <a:t>You might want to ask your class </a:t>
            </a:r>
            <a:r>
              <a:rPr lang="en-US" sz="1200" i="0" u="sng" dirty="0"/>
              <a:t>why</a:t>
            </a:r>
            <a:r>
              <a:rPr lang="en-US" sz="1200" i="0" dirty="0"/>
              <a:t> households bought different quantities of beef and chicken in 2023 than they did in 2022.  Or if that seems too easy, just mention that households are responding to the change in relative prices:  beef has become a lot more expensive relative to chicken, so households buy less beef and more chicken.</a:t>
            </a:r>
          </a:p>
          <a:p>
            <a:endParaRPr lang="en-US" baseline="0"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14</a:t>
            </a:fld>
            <a:endParaRPr lang="en-US" dirty="0"/>
          </a:p>
        </p:txBody>
      </p:sp>
    </p:spTree>
    <p:extLst>
      <p:ext uri="{BB962C8B-B14F-4D97-AF65-F5344CB8AC3E}">
        <p14:creationId xmlns:p14="http://schemas.microsoft.com/office/powerpoint/2010/main" val="3477400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0" dirty="0"/>
              <a:t>Give your students a few minutes</a:t>
            </a:r>
            <a:r>
              <a:rPr lang="en-US" i="0" baseline="0" dirty="0"/>
              <a:t> to calculate the cost of the basket for each year and the </a:t>
            </a:r>
            <a:r>
              <a:rPr lang="en-US" altLang="en-US" b="1" i="0" dirty="0"/>
              <a:t>CPI</a:t>
            </a:r>
            <a:r>
              <a:rPr lang="en-US" i="0" baseline="0" dirty="0"/>
              <a:t>.</a:t>
            </a:r>
          </a:p>
          <a:p>
            <a:r>
              <a:rPr lang="en-US" altLang="en-US" b="1" i="0" dirty="0"/>
              <a:t>CPI</a:t>
            </a:r>
            <a:r>
              <a:rPr lang="en-US" i="0" baseline="0" dirty="0"/>
              <a:t> in a year = [cost of basket in current year/cost of basket in base year ]*100</a:t>
            </a:r>
          </a:p>
          <a:p>
            <a:r>
              <a:rPr lang="en-US" i="0" baseline="0" dirty="0"/>
              <a:t>Inflation rate = [(new – old)/old]*100</a:t>
            </a:r>
            <a:endParaRPr lang="en-US" i="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15</a:t>
            </a:fld>
            <a:endParaRPr lang="en-US" dirty="0"/>
          </a:p>
        </p:txBody>
      </p:sp>
    </p:spTree>
    <p:extLst>
      <p:ext uri="{BB962C8B-B14F-4D97-AF65-F5344CB8AC3E}">
        <p14:creationId xmlns:p14="http://schemas.microsoft.com/office/powerpoint/2010/main" val="313001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23</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1808560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1526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77D5979F-F48B-47EA-8D1B-32849F777CC4}"/>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0C33E663-D4E5-4263-9A7F-642D916E8D42}"/>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68"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8.w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9.wmf"/><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11.wmf"/></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25: </a:t>
            </a:r>
            <a:r>
              <a:rPr lang="en-US" dirty="0">
                <a:latin typeface="+mn-lt"/>
              </a:rPr>
              <a:t>Measuring the Cost of Living</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A4A15-86F9-75DE-DB7B-B2CC9D5E4DF8}"/>
              </a:ext>
            </a:extLst>
          </p:cNvPr>
          <p:cNvSpPr>
            <a:spLocks noGrp="1"/>
          </p:cNvSpPr>
          <p:nvPr>
            <p:ph type="title"/>
          </p:nvPr>
        </p:nvSpPr>
        <p:spPr/>
        <p:txBody>
          <a:bodyPr/>
          <a:lstStyle/>
          <a:p>
            <a:r>
              <a:rPr lang="en-US" sz="3800" dirty="0">
                <a:latin typeface="+mn-lt"/>
              </a:rPr>
              <a:t>Table 1 Calculating the Consumer Price Index and the Inflation Rate: An Example (3 of 3)</a:t>
            </a:r>
          </a:p>
        </p:txBody>
      </p:sp>
      <p:sp>
        <p:nvSpPr>
          <p:cNvPr id="3" name="Content Placeholder 2">
            <a:extLst>
              <a:ext uri="{FF2B5EF4-FFF2-40B4-BE49-F238E27FC236}">
                <a16:creationId xmlns:a16="http://schemas.microsoft.com/office/drawing/2014/main" id="{B0F0C0D1-177E-770A-52F9-2692813B94C5}"/>
              </a:ext>
            </a:extLst>
          </p:cNvPr>
          <p:cNvSpPr>
            <a:spLocks noGrp="1"/>
          </p:cNvSpPr>
          <p:nvPr>
            <p:ph sz="half" idx="1"/>
          </p:nvPr>
        </p:nvSpPr>
        <p:spPr>
          <a:xfrm>
            <a:off x="476843" y="1887674"/>
            <a:ext cx="11241915" cy="492669"/>
          </a:xfrm>
        </p:spPr>
        <p:txBody>
          <a:bodyPr/>
          <a:lstStyle/>
          <a:p>
            <a:pPr>
              <a:spcBef>
                <a:spcPts val="0"/>
              </a:spcBef>
              <a:spcAft>
                <a:spcPts val="0"/>
              </a:spcAft>
            </a:pPr>
            <a:r>
              <a:rPr lang="en-US" sz="2400" dirty="0">
                <a:latin typeface="+mn-lt"/>
              </a:rPr>
              <a:t>Step 5: Use the CPI to Compute the Inflation Rate from Previous Year</a:t>
            </a:r>
          </a:p>
        </p:txBody>
      </p:sp>
      <p:graphicFrame>
        <p:nvGraphicFramePr>
          <p:cNvPr id="7" name="Table 3">
            <a:extLst>
              <a:ext uri="{FF2B5EF4-FFF2-40B4-BE49-F238E27FC236}">
                <a16:creationId xmlns:a16="http://schemas.microsoft.com/office/drawing/2014/main" id="{705094C3-E4DE-4D6E-97C4-46BED6F3A11A}"/>
              </a:ext>
            </a:extLst>
          </p:cNvPr>
          <p:cNvGraphicFramePr>
            <a:graphicFrameLocks noGrp="1"/>
          </p:cNvGraphicFramePr>
          <p:nvPr>
            <p:ph sz="half" idx="2"/>
            <p:extLst>
              <p:ext uri="{D42A27DB-BD31-4B8C-83A1-F6EECF244321}">
                <p14:modId xmlns:p14="http://schemas.microsoft.com/office/powerpoint/2010/main" val="1391512700"/>
              </p:ext>
            </p:extLst>
          </p:nvPr>
        </p:nvGraphicFramePr>
        <p:xfrm>
          <a:off x="476249" y="2547486"/>
          <a:ext cx="10859408" cy="1217447"/>
        </p:xfrm>
        <a:graphic>
          <a:graphicData uri="http://schemas.openxmlformats.org/drawingml/2006/table">
            <a:tbl>
              <a:tblPr firstRow="1" bandRow="1">
                <a:tableStyleId>{69CF1AB2-1976-4502-BF36-3FF5EA218861}</a:tableStyleId>
              </a:tblPr>
              <a:tblGrid>
                <a:gridCol w="1766456">
                  <a:extLst>
                    <a:ext uri="{9D8B030D-6E8A-4147-A177-3AD203B41FA5}">
                      <a16:colId xmlns:a16="http://schemas.microsoft.com/office/drawing/2014/main" val="1341567538"/>
                    </a:ext>
                  </a:extLst>
                </a:gridCol>
                <a:gridCol w="9092952">
                  <a:extLst>
                    <a:ext uri="{9D8B030D-6E8A-4147-A177-3AD203B41FA5}">
                      <a16:colId xmlns:a16="http://schemas.microsoft.com/office/drawing/2014/main" val="2051790574"/>
                    </a:ext>
                  </a:extLst>
                </a:gridCol>
              </a:tblGrid>
              <a:tr h="604526">
                <a:tc>
                  <a:txBody>
                    <a:bodyPr/>
                    <a:lstStyle/>
                    <a:p>
                      <a:r>
                        <a:rPr lang="en-CA" sz="2400" b="0" dirty="0">
                          <a:latin typeface="+mn-lt"/>
                        </a:rPr>
                        <a:t>2023</a:t>
                      </a:r>
                      <a:endParaRPr lang="en-US" sz="2400" b="0" dirty="0">
                        <a:latin typeface="+mn-lt"/>
                      </a:endParaRPr>
                    </a:p>
                  </a:txBody>
                  <a:tcPr/>
                </a:tc>
                <a:tc>
                  <a:txBody>
                    <a:bodyPr/>
                    <a:lstStyle/>
                    <a:p>
                      <a:r>
                        <a:rPr lang="sv-SE" sz="2400" b="0" dirty="0">
                          <a:latin typeface="+mn-lt"/>
                        </a:rPr>
                        <a:t>(175 − 100)/100 × 100 = 75%</a:t>
                      </a:r>
                      <a:endParaRPr lang="en-US" sz="2400" b="0" dirty="0">
                        <a:latin typeface="+mn-lt"/>
                      </a:endParaRPr>
                    </a:p>
                  </a:txBody>
                  <a:tcPr/>
                </a:tc>
                <a:extLst>
                  <a:ext uri="{0D108BD9-81ED-4DB2-BD59-A6C34878D82A}">
                    <a16:rowId xmlns:a16="http://schemas.microsoft.com/office/drawing/2014/main" val="41586869"/>
                  </a:ext>
                </a:extLst>
              </a:tr>
              <a:tr h="612921">
                <a:tc>
                  <a:txBody>
                    <a:bodyPr/>
                    <a:lstStyle/>
                    <a:p>
                      <a:r>
                        <a:rPr lang="en-CA" sz="2400" b="0" dirty="0">
                          <a:latin typeface="+mn-lt"/>
                        </a:rPr>
                        <a:t>2024</a:t>
                      </a:r>
                      <a:endParaRPr lang="en-US" sz="2400" b="0" dirty="0">
                        <a:latin typeface="+mn-lt"/>
                      </a:endParaRPr>
                    </a:p>
                  </a:txBody>
                  <a:tcPr/>
                </a:tc>
                <a:tc>
                  <a:txBody>
                    <a:bodyPr/>
                    <a:lstStyle/>
                    <a:p>
                      <a:r>
                        <a:rPr lang="sv-SE" sz="2400" b="0" dirty="0">
                          <a:latin typeface="+mn-lt"/>
                        </a:rPr>
                        <a:t>(250 − 175)/175 × 100 = 43%</a:t>
                      </a:r>
                      <a:endParaRPr lang="en-US" sz="2400" b="0" dirty="0">
                        <a:latin typeface="+mn-lt"/>
                      </a:endParaRPr>
                    </a:p>
                  </a:txBody>
                  <a:tcPr/>
                </a:tc>
                <a:extLst>
                  <a:ext uri="{0D108BD9-81ED-4DB2-BD59-A6C34878D82A}">
                    <a16:rowId xmlns:a16="http://schemas.microsoft.com/office/drawing/2014/main" val="3286909862"/>
                  </a:ext>
                </a:extLst>
              </a:tr>
            </a:tbl>
          </a:graphicData>
        </a:graphic>
      </p:graphicFrame>
    </p:spTree>
    <p:extLst>
      <p:ext uri="{BB962C8B-B14F-4D97-AF65-F5344CB8AC3E}">
        <p14:creationId xmlns:p14="http://schemas.microsoft.com/office/powerpoint/2010/main" val="747959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1 The Typical Basket of Goods and Services</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887674"/>
            <a:ext cx="11241915" cy="1005840"/>
          </a:xfrm>
        </p:spPr>
        <p:txBody>
          <a:bodyPr/>
          <a:lstStyle/>
          <a:p>
            <a:r>
              <a:rPr lang="en-US" sz="2000" b="0" dirty="0">
                <a:latin typeface="+mn-lt"/>
              </a:rPr>
              <a:t>This figure shows how the typical consumer divides spending among various categories of goods and services. The Bureau of Labor Statistics calls each percentage the “relative importance” of the category.</a:t>
            </a:r>
          </a:p>
        </p:txBody>
      </p:sp>
      <p:pic>
        <p:nvPicPr>
          <p:cNvPr id="9" name="Picture 3" descr="The figure shows a pie chart shows the following percentages of consumer spending on various categories goods and services, as follows: housing, 42%; transportation, 18%; food and beverages, 14%; medical care, 8%; education and communication, 6%; recreation, 5%; apparel, 2%; and other goods and services, 3%.">
            <a:extLst>
              <a:ext uri="{FF2B5EF4-FFF2-40B4-BE49-F238E27FC236}">
                <a16:creationId xmlns:a16="http://schemas.microsoft.com/office/drawing/2014/main" id="{F0D78AAC-BE12-9FE5-4B73-13F731CC3AA1}"/>
              </a:ext>
            </a:extLst>
          </p:cNvPr>
          <p:cNvPicPr>
            <a:picLocks noGrp="1" noChangeAspect="1"/>
          </p:cNvPicPr>
          <p:nvPr>
            <p:ph sz="half" idx="2"/>
          </p:nvPr>
        </p:nvPicPr>
        <p:blipFill>
          <a:blip r:embed="rId2"/>
          <a:stretch>
            <a:fillRect/>
          </a:stretch>
        </p:blipFill>
        <p:spPr>
          <a:xfrm>
            <a:off x="4781476" y="2968399"/>
            <a:ext cx="2629048" cy="2743200"/>
          </a:xfrm>
        </p:spPr>
      </p:pic>
      <p:sp>
        <p:nvSpPr>
          <p:cNvPr id="5" name="Text Placeholder 4">
            <a:extLst>
              <a:ext uri="{FF2B5EF4-FFF2-40B4-BE49-F238E27FC236}">
                <a16:creationId xmlns:a16="http://schemas.microsoft.com/office/drawing/2014/main" id="{0B28EEF6-F38E-FBA0-DAC6-83DE26E60AD7}"/>
              </a:ext>
            </a:extLst>
          </p:cNvPr>
          <p:cNvSpPr>
            <a:spLocks noGrp="1"/>
          </p:cNvSpPr>
          <p:nvPr>
            <p:ph type="body" sz="quarter" idx="13"/>
          </p:nvPr>
        </p:nvSpPr>
        <p:spPr>
          <a:xfrm>
            <a:off x="2415190" y="5805714"/>
            <a:ext cx="7361621" cy="274320"/>
          </a:xfrm>
        </p:spPr>
        <p:txBody>
          <a:bodyPr/>
          <a:lstStyle/>
          <a:p>
            <a:pPr marL="0" indent="0" algn="ctr">
              <a:buNone/>
            </a:pPr>
            <a:r>
              <a:rPr lang="en-US" sz="1600" dirty="0">
                <a:latin typeface="+mn-lt"/>
              </a:rPr>
              <a:t>Source: U.S. Department of Labor; U.S. Department of Commerce.</a:t>
            </a:r>
          </a:p>
        </p:txBody>
      </p:sp>
    </p:spTree>
    <p:extLst>
      <p:ext uri="{BB962C8B-B14F-4D97-AF65-F5344CB8AC3E}">
        <p14:creationId xmlns:p14="http://schemas.microsoft.com/office/powerpoint/2010/main" val="1552741926"/>
      </p:ext>
    </p:extLst>
  </p:cSld>
  <p:clrMapOvr>
    <a:masterClrMapping/>
  </p:clrMapOvr>
  <p:extLst mod="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8ABDA-18F0-D9C7-9429-64C511D0D23C}"/>
              </a:ext>
            </a:extLst>
          </p:cNvPr>
          <p:cNvSpPr>
            <a:spLocks noGrp="1"/>
          </p:cNvSpPr>
          <p:nvPr>
            <p:ph type="title"/>
          </p:nvPr>
        </p:nvSpPr>
        <p:spPr/>
        <p:txBody>
          <a:bodyPr/>
          <a:lstStyle/>
          <a:p>
            <a:r>
              <a:rPr lang="en-US" dirty="0">
                <a:latin typeface="+mn-lt"/>
              </a:rPr>
              <a:t>Active Learning 1: CPI &amp; Inflation Rate</a:t>
            </a:r>
          </a:p>
        </p:txBody>
      </p:sp>
      <p:graphicFrame>
        <p:nvGraphicFramePr>
          <p:cNvPr id="7" name="Table 2">
            <a:extLst>
              <a:ext uri="{FF2B5EF4-FFF2-40B4-BE49-F238E27FC236}">
                <a16:creationId xmlns:a16="http://schemas.microsoft.com/office/drawing/2014/main" id="{B112EC72-70F6-44FA-BF63-2DA0C2C8D272}"/>
              </a:ext>
            </a:extLst>
          </p:cNvPr>
          <p:cNvGraphicFramePr>
            <a:graphicFrameLocks noGrp="1"/>
          </p:cNvGraphicFramePr>
          <p:nvPr>
            <p:ph sz="half" idx="2"/>
            <p:extLst>
              <p:ext uri="{D42A27DB-BD31-4B8C-83A1-F6EECF244321}">
                <p14:modId xmlns:p14="http://schemas.microsoft.com/office/powerpoint/2010/main" val="4074926792"/>
              </p:ext>
            </p:extLst>
          </p:nvPr>
        </p:nvGraphicFramePr>
        <p:xfrm>
          <a:off x="1197429" y="1753775"/>
          <a:ext cx="9797142" cy="1828800"/>
        </p:xfrm>
        <a:graphic>
          <a:graphicData uri="http://schemas.openxmlformats.org/drawingml/2006/table">
            <a:tbl>
              <a:tblPr firstRow="1" bandRow="1">
                <a:tableStyleId>{5C22544A-7EE6-4342-B048-85BDC9FD1C3A}</a:tableStyleId>
              </a:tblPr>
              <a:tblGrid>
                <a:gridCol w="3265714">
                  <a:extLst>
                    <a:ext uri="{9D8B030D-6E8A-4147-A177-3AD203B41FA5}">
                      <a16:colId xmlns:a16="http://schemas.microsoft.com/office/drawing/2014/main" val="3204702979"/>
                    </a:ext>
                  </a:extLst>
                </a:gridCol>
                <a:gridCol w="3265714">
                  <a:extLst>
                    <a:ext uri="{9D8B030D-6E8A-4147-A177-3AD203B41FA5}">
                      <a16:colId xmlns:a16="http://schemas.microsoft.com/office/drawing/2014/main" val="1988099282"/>
                    </a:ext>
                  </a:extLst>
                </a:gridCol>
                <a:gridCol w="3265714">
                  <a:extLst>
                    <a:ext uri="{9D8B030D-6E8A-4147-A177-3AD203B41FA5}">
                      <a16:colId xmlns:a16="http://schemas.microsoft.com/office/drawing/2014/main" val="3483240250"/>
                    </a:ext>
                  </a:extLst>
                </a:gridCol>
              </a:tblGrid>
              <a:tr h="370840">
                <a:tc>
                  <a:txBody>
                    <a:bodyPr/>
                    <a:lstStyle/>
                    <a:p>
                      <a:pPr algn="ctr"/>
                      <a:r>
                        <a:rPr lang="en-CA" sz="2400" dirty="0"/>
                        <a:t>Year</a:t>
                      </a:r>
                      <a:endParaRPr lang="en-US" sz="2400" dirty="0"/>
                    </a:p>
                  </a:txBody>
                  <a:tcPr/>
                </a:tc>
                <a:tc>
                  <a:txBody>
                    <a:bodyPr/>
                    <a:lstStyle/>
                    <a:p>
                      <a:pPr algn="ctr"/>
                      <a:r>
                        <a:rPr lang="en-CA" sz="2400" dirty="0"/>
                        <a:t>Price of Beef</a:t>
                      </a:r>
                      <a:endParaRPr lang="en-US" sz="2400" dirty="0"/>
                    </a:p>
                  </a:txBody>
                  <a:tcPr/>
                </a:tc>
                <a:tc>
                  <a:txBody>
                    <a:bodyPr/>
                    <a:lstStyle/>
                    <a:p>
                      <a:pPr algn="ctr"/>
                      <a:r>
                        <a:rPr lang="en-CA" sz="2400" dirty="0"/>
                        <a:t>Price of Chicken</a:t>
                      </a:r>
                      <a:endParaRPr lang="en-US" sz="2400" dirty="0"/>
                    </a:p>
                  </a:txBody>
                  <a:tcPr/>
                </a:tc>
                <a:extLst>
                  <a:ext uri="{0D108BD9-81ED-4DB2-BD59-A6C34878D82A}">
                    <a16:rowId xmlns:a16="http://schemas.microsoft.com/office/drawing/2014/main" val="477180783"/>
                  </a:ext>
                </a:extLst>
              </a:tr>
              <a:tr h="370840">
                <a:tc>
                  <a:txBody>
                    <a:bodyPr/>
                    <a:lstStyle/>
                    <a:p>
                      <a:pPr algn="ctr"/>
                      <a:r>
                        <a:rPr lang="en-CA" sz="2400" dirty="0"/>
                        <a:t>2021</a:t>
                      </a:r>
                      <a:endParaRPr lang="en-US" sz="2400" dirty="0"/>
                    </a:p>
                  </a:txBody>
                  <a:tcPr/>
                </a:tc>
                <a:tc>
                  <a:txBody>
                    <a:bodyPr/>
                    <a:lstStyle/>
                    <a:p>
                      <a:pPr algn="ctr"/>
                      <a:r>
                        <a:rPr lang="en-CA" sz="2400" dirty="0"/>
                        <a:t>$3</a:t>
                      </a:r>
                      <a:endParaRPr lang="en-US" sz="2400" dirty="0"/>
                    </a:p>
                  </a:txBody>
                  <a:tcPr/>
                </a:tc>
                <a:tc>
                  <a:txBody>
                    <a:bodyPr/>
                    <a:lstStyle/>
                    <a:p>
                      <a:pPr algn="ctr"/>
                      <a:r>
                        <a:rPr lang="en-CA" sz="2400" dirty="0"/>
                        <a:t>$3</a:t>
                      </a:r>
                      <a:endParaRPr lang="en-US" sz="2400" dirty="0"/>
                    </a:p>
                  </a:txBody>
                  <a:tcPr/>
                </a:tc>
                <a:extLst>
                  <a:ext uri="{0D108BD9-81ED-4DB2-BD59-A6C34878D82A}">
                    <a16:rowId xmlns:a16="http://schemas.microsoft.com/office/drawing/2014/main" val="3623050834"/>
                  </a:ext>
                </a:extLst>
              </a:tr>
              <a:tr h="370840">
                <a:tc>
                  <a:txBody>
                    <a:bodyPr/>
                    <a:lstStyle/>
                    <a:p>
                      <a:pPr algn="ctr"/>
                      <a:r>
                        <a:rPr lang="en-CA" sz="2400" dirty="0"/>
                        <a:t>2022</a:t>
                      </a:r>
                      <a:endParaRPr lang="en-US" sz="2400" dirty="0"/>
                    </a:p>
                  </a:txBody>
                  <a:tcPr/>
                </a:tc>
                <a:tc>
                  <a:txBody>
                    <a:bodyPr/>
                    <a:lstStyle/>
                    <a:p>
                      <a:pPr algn="ctr"/>
                      <a:r>
                        <a:rPr lang="en-CA" sz="2400" dirty="0"/>
                        <a:t>$4</a:t>
                      </a:r>
                      <a:endParaRPr lang="en-US" sz="2400" dirty="0"/>
                    </a:p>
                  </a:txBody>
                  <a:tcPr/>
                </a:tc>
                <a:tc>
                  <a:txBody>
                    <a:bodyPr/>
                    <a:lstStyle/>
                    <a:p>
                      <a:pPr algn="ctr"/>
                      <a:r>
                        <a:rPr lang="en-CA" sz="2400" dirty="0"/>
                        <a:t>$4</a:t>
                      </a:r>
                      <a:endParaRPr lang="en-US" sz="2400" dirty="0"/>
                    </a:p>
                  </a:txBody>
                  <a:tcPr/>
                </a:tc>
                <a:extLst>
                  <a:ext uri="{0D108BD9-81ED-4DB2-BD59-A6C34878D82A}">
                    <a16:rowId xmlns:a16="http://schemas.microsoft.com/office/drawing/2014/main" val="4146408866"/>
                  </a:ext>
                </a:extLst>
              </a:tr>
              <a:tr h="370840">
                <a:tc>
                  <a:txBody>
                    <a:bodyPr/>
                    <a:lstStyle/>
                    <a:p>
                      <a:pPr algn="ctr"/>
                      <a:r>
                        <a:rPr lang="en-CA" sz="2400" dirty="0"/>
                        <a:t>2023</a:t>
                      </a:r>
                      <a:endParaRPr lang="en-US" sz="2400" dirty="0"/>
                    </a:p>
                  </a:txBody>
                  <a:tcPr/>
                </a:tc>
                <a:tc>
                  <a:txBody>
                    <a:bodyPr/>
                    <a:lstStyle/>
                    <a:p>
                      <a:pPr algn="ctr"/>
                      <a:r>
                        <a:rPr lang="en-CA" sz="2400" dirty="0"/>
                        <a:t>$8</a:t>
                      </a:r>
                      <a:endParaRPr lang="en-US" sz="2400" dirty="0"/>
                    </a:p>
                  </a:txBody>
                  <a:tcPr/>
                </a:tc>
                <a:tc>
                  <a:txBody>
                    <a:bodyPr/>
                    <a:lstStyle/>
                    <a:p>
                      <a:pPr algn="ctr"/>
                      <a:r>
                        <a:rPr lang="en-CA" sz="2400" dirty="0"/>
                        <a:t>$5</a:t>
                      </a:r>
                      <a:endParaRPr lang="en-US" sz="2400" dirty="0"/>
                    </a:p>
                  </a:txBody>
                  <a:tcPr/>
                </a:tc>
                <a:extLst>
                  <a:ext uri="{0D108BD9-81ED-4DB2-BD59-A6C34878D82A}">
                    <a16:rowId xmlns:a16="http://schemas.microsoft.com/office/drawing/2014/main" val="367110897"/>
                  </a:ext>
                </a:extLst>
              </a:tr>
            </a:tbl>
          </a:graphicData>
        </a:graphic>
      </p:graphicFrame>
      <p:sp>
        <p:nvSpPr>
          <p:cNvPr id="3" name="Content Placeholder 3">
            <a:extLst>
              <a:ext uri="{FF2B5EF4-FFF2-40B4-BE49-F238E27FC236}">
                <a16:creationId xmlns:a16="http://schemas.microsoft.com/office/drawing/2014/main" id="{E21324D0-F8F7-63A5-1A0D-7707610B0900}"/>
              </a:ext>
            </a:extLst>
          </p:cNvPr>
          <p:cNvSpPr>
            <a:spLocks noGrp="1"/>
          </p:cNvSpPr>
          <p:nvPr>
            <p:ph sz="half" idx="1"/>
          </p:nvPr>
        </p:nvSpPr>
        <p:spPr>
          <a:xfrm>
            <a:off x="476843" y="3947886"/>
            <a:ext cx="11241915" cy="2075543"/>
          </a:xfrm>
        </p:spPr>
        <p:txBody>
          <a:bodyPr/>
          <a:lstStyle/>
          <a:p>
            <a:pPr marL="0" indent="0">
              <a:spcBef>
                <a:spcPts val="600"/>
              </a:spcBef>
              <a:spcAft>
                <a:spcPts val="600"/>
              </a:spcAft>
              <a:buNone/>
            </a:pPr>
            <a:r>
              <a:rPr lang="en-US" sz="2400" b="0" dirty="0">
                <a:latin typeface="+mn-lt"/>
              </a:rPr>
              <a:t>CPI basket: 10 </a:t>
            </a:r>
            <a:r>
              <a:rPr lang="en-US" sz="2400" b="0" dirty="0" err="1">
                <a:latin typeface="+mn-lt"/>
              </a:rPr>
              <a:t>lbs</a:t>
            </a:r>
            <a:r>
              <a:rPr lang="en-US" sz="2400" b="0" dirty="0">
                <a:latin typeface="+mn-lt"/>
              </a:rPr>
              <a:t> of beef, 20 </a:t>
            </a:r>
            <a:r>
              <a:rPr lang="en-US" sz="2400" b="0" dirty="0" err="1">
                <a:latin typeface="+mn-lt"/>
              </a:rPr>
              <a:t>lbs</a:t>
            </a:r>
            <a:r>
              <a:rPr lang="en-US" sz="2400" b="0" dirty="0">
                <a:latin typeface="+mn-lt"/>
              </a:rPr>
              <a:t> of chicken</a:t>
            </a:r>
          </a:p>
          <a:p>
            <a:pPr marL="0" indent="0">
              <a:spcBef>
                <a:spcPts val="600"/>
              </a:spcBef>
              <a:spcAft>
                <a:spcPts val="600"/>
              </a:spcAft>
              <a:buNone/>
            </a:pPr>
            <a:r>
              <a:rPr lang="en-US" sz="2400" b="0" dirty="0">
                <a:latin typeface="+mn-lt"/>
              </a:rPr>
              <a:t>Base year: 2021</a:t>
            </a:r>
          </a:p>
          <a:p>
            <a:pPr marL="457200" indent="-457200">
              <a:spcBef>
                <a:spcPts val="600"/>
              </a:spcBef>
              <a:spcAft>
                <a:spcPts val="600"/>
              </a:spcAft>
              <a:buFont typeface="+mj-lt"/>
              <a:buAutoNum type="alphaUcPeriod"/>
            </a:pPr>
            <a:r>
              <a:rPr lang="en-US" sz="2400" b="0" dirty="0">
                <a:latin typeface="+mn-lt"/>
              </a:rPr>
              <a:t>Calculate CPI for all years.</a:t>
            </a:r>
          </a:p>
          <a:p>
            <a:pPr marL="457200" indent="-457200">
              <a:spcBef>
                <a:spcPts val="600"/>
              </a:spcBef>
              <a:spcAft>
                <a:spcPts val="600"/>
              </a:spcAft>
              <a:buFont typeface="+mj-lt"/>
              <a:buAutoNum type="alphaUcPeriod"/>
            </a:pPr>
            <a:r>
              <a:rPr lang="en-US" sz="2400" b="0" dirty="0">
                <a:latin typeface="+mn-lt"/>
              </a:rPr>
              <a:t>What was the inflation rate from 2022-2023?</a:t>
            </a:r>
          </a:p>
        </p:txBody>
      </p:sp>
    </p:spTree>
    <p:extLst>
      <p:ext uri="{BB962C8B-B14F-4D97-AF65-F5344CB8AC3E}">
        <p14:creationId xmlns:p14="http://schemas.microsoft.com/office/powerpoint/2010/main" val="399043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8ABDA-18F0-D9C7-9429-64C511D0D23C}"/>
              </a:ext>
            </a:extLst>
          </p:cNvPr>
          <p:cNvSpPr>
            <a:spLocks noGrp="1"/>
          </p:cNvSpPr>
          <p:nvPr>
            <p:ph type="title"/>
          </p:nvPr>
        </p:nvSpPr>
        <p:spPr/>
        <p:txBody>
          <a:bodyPr/>
          <a:lstStyle/>
          <a:p>
            <a:r>
              <a:rPr lang="en-US" dirty="0">
                <a:latin typeface="+mn-lt"/>
              </a:rPr>
              <a:t>Active Learning 1: Answers</a:t>
            </a:r>
          </a:p>
        </p:txBody>
      </p:sp>
      <p:graphicFrame>
        <p:nvGraphicFramePr>
          <p:cNvPr id="7" name="Table 2">
            <a:extLst>
              <a:ext uri="{FF2B5EF4-FFF2-40B4-BE49-F238E27FC236}">
                <a16:creationId xmlns:a16="http://schemas.microsoft.com/office/drawing/2014/main" id="{04DE4C7B-6851-4FC4-9930-1DEC71AAB7E0}"/>
              </a:ext>
            </a:extLst>
          </p:cNvPr>
          <p:cNvGraphicFramePr>
            <a:graphicFrameLocks noGrp="1"/>
          </p:cNvGraphicFramePr>
          <p:nvPr>
            <p:ph sz="half" idx="2"/>
            <p:extLst>
              <p:ext uri="{D42A27DB-BD31-4B8C-83A1-F6EECF244321}">
                <p14:modId xmlns:p14="http://schemas.microsoft.com/office/powerpoint/2010/main" val="3815512067"/>
              </p:ext>
            </p:extLst>
          </p:nvPr>
        </p:nvGraphicFramePr>
        <p:xfrm>
          <a:off x="474256" y="1494971"/>
          <a:ext cx="11243488" cy="1749107"/>
        </p:xfrm>
        <a:graphic>
          <a:graphicData uri="http://schemas.openxmlformats.org/drawingml/2006/table">
            <a:tbl>
              <a:tblPr firstRow="1" bandRow="1">
                <a:tableStyleId>{5C22544A-7EE6-4342-B048-85BDC9FD1C3A}</a:tableStyleId>
              </a:tblPr>
              <a:tblGrid>
                <a:gridCol w="2260910">
                  <a:extLst>
                    <a:ext uri="{9D8B030D-6E8A-4147-A177-3AD203B41FA5}">
                      <a16:colId xmlns:a16="http://schemas.microsoft.com/office/drawing/2014/main" val="3204702979"/>
                    </a:ext>
                  </a:extLst>
                </a:gridCol>
                <a:gridCol w="2260910">
                  <a:extLst>
                    <a:ext uri="{9D8B030D-6E8A-4147-A177-3AD203B41FA5}">
                      <a16:colId xmlns:a16="http://schemas.microsoft.com/office/drawing/2014/main" val="1988099282"/>
                    </a:ext>
                  </a:extLst>
                </a:gridCol>
                <a:gridCol w="2797745">
                  <a:extLst>
                    <a:ext uri="{9D8B030D-6E8A-4147-A177-3AD203B41FA5}">
                      <a16:colId xmlns:a16="http://schemas.microsoft.com/office/drawing/2014/main" val="3483240250"/>
                    </a:ext>
                  </a:extLst>
                </a:gridCol>
                <a:gridCol w="3923923">
                  <a:extLst>
                    <a:ext uri="{9D8B030D-6E8A-4147-A177-3AD203B41FA5}">
                      <a16:colId xmlns:a16="http://schemas.microsoft.com/office/drawing/2014/main" val="3039814526"/>
                    </a:ext>
                  </a:extLst>
                </a:gridCol>
              </a:tblGrid>
              <a:tr h="458477">
                <a:tc>
                  <a:txBody>
                    <a:bodyPr/>
                    <a:lstStyle/>
                    <a:p>
                      <a:pPr algn="ctr"/>
                      <a:r>
                        <a:rPr lang="en-CA" sz="2000" dirty="0"/>
                        <a:t>Year</a:t>
                      </a:r>
                      <a:endParaRPr lang="en-US" sz="2000" dirty="0"/>
                    </a:p>
                  </a:txBody>
                  <a:tcPr marL="99919" marR="99919"/>
                </a:tc>
                <a:tc>
                  <a:txBody>
                    <a:bodyPr/>
                    <a:lstStyle/>
                    <a:p>
                      <a:pPr algn="ctr"/>
                      <a:r>
                        <a:rPr lang="en-CA" sz="2000" dirty="0"/>
                        <a:t>Price of Beef</a:t>
                      </a:r>
                      <a:endParaRPr lang="en-US" sz="2000" dirty="0"/>
                    </a:p>
                  </a:txBody>
                  <a:tcPr marL="99919" marR="99919"/>
                </a:tc>
                <a:tc>
                  <a:txBody>
                    <a:bodyPr/>
                    <a:lstStyle/>
                    <a:p>
                      <a:pPr algn="ctr"/>
                      <a:r>
                        <a:rPr lang="en-CA" sz="2000" dirty="0"/>
                        <a:t>Price of Chicken</a:t>
                      </a:r>
                      <a:endParaRPr lang="en-US" sz="2000" dirty="0"/>
                    </a:p>
                  </a:txBody>
                  <a:tcPr marL="99919" marR="99919"/>
                </a:tc>
                <a:tc>
                  <a:txBody>
                    <a:bodyPr/>
                    <a:lstStyle/>
                    <a:p>
                      <a:pPr algn="ctr"/>
                      <a:r>
                        <a:rPr lang="en-CA" sz="2000" dirty="0"/>
                        <a:t>Cost of Basket</a:t>
                      </a:r>
                      <a:endParaRPr lang="en-US" sz="2000" dirty="0"/>
                    </a:p>
                  </a:txBody>
                  <a:tcPr marL="99919" marR="99919"/>
                </a:tc>
                <a:extLst>
                  <a:ext uri="{0D108BD9-81ED-4DB2-BD59-A6C34878D82A}">
                    <a16:rowId xmlns:a16="http://schemas.microsoft.com/office/drawing/2014/main" val="477180783"/>
                  </a:ext>
                </a:extLst>
              </a:tr>
              <a:tr h="430210">
                <a:tc>
                  <a:txBody>
                    <a:bodyPr/>
                    <a:lstStyle/>
                    <a:p>
                      <a:pPr algn="ctr"/>
                      <a:r>
                        <a:rPr lang="en-CA" sz="2000" dirty="0"/>
                        <a:t>2021</a:t>
                      </a:r>
                      <a:endParaRPr lang="en-US" sz="2000" dirty="0"/>
                    </a:p>
                  </a:txBody>
                  <a:tcPr marL="99919" marR="99919"/>
                </a:tc>
                <a:tc>
                  <a:txBody>
                    <a:bodyPr/>
                    <a:lstStyle/>
                    <a:p>
                      <a:pPr algn="ctr"/>
                      <a:r>
                        <a:rPr lang="en-CA" sz="2000" dirty="0"/>
                        <a:t>$3</a:t>
                      </a:r>
                      <a:endParaRPr lang="en-US" sz="2000" dirty="0"/>
                    </a:p>
                  </a:txBody>
                  <a:tcPr marL="99919" marR="99919"/>
                </a:tc>
                <a:tc>
                  <a:txBody>
                    <a:bodyPr/>
                    <a:lstStyle/>
                    <a:p>
                      <a:pPr algn="ctr"/>
                      <a:r>
                        <a:rPr lang="en-CA" sz="2000" dirty="0"/>
                        <a:t>$3</a:t>
                      </a:r>
                      <a:endParaRPr lang="en-US" sz="2000" dirty="0"/>
                    </a:p>
                  </a:txBody>
                  <a:tcPr marL="99919" marR="99919"/>
                </a:tc>
                <a:tc>
                  <a:txBody>
                    <a:bodyPr/>
                    <a:lstStyle/>
                    <a:p>
                      <a:pPr algn="ctr"/>
                      <a:r>
                        <a:rPr lang="en-CA" sz="2000" dirty="0"/>
                        <a:t>($3 × 10) + ($3 × 20) = $90</a:t>
                      </a:r>
                      <a:endParaRPr lang="en-US" sz="2000" dirty="0"/>
                    </a:p>
                  </a:txBody>
                  <a:tcPr marL="99919" marR="99919"/>
                </a:tc>
                <a:extLst>
                  <a:ext uri="{0D108BD9-81ED-4DB2-BD59-A6C34878D82A}">
                    <a16:rowId xmlns:a16="http://schemas.microsoft.com/office/drawing/2014/main" val="3623050834"/>
                  </a:ext>
                </a:extLst>
              </a:tr>
              <a:tr h="430210">
                <a:tc>
                  <a:txBody>
                    <a:bodyPr/>
                    <a:lstStyle/>
                    <a:p>
                      <a:pPr algn="ctr"/>
                      <a:r>
                        <a:rPr lang="en-CA" sz="2000" dirty="0"/>
                        <a:t>2022</a:t>
                      </a:r>
                      <a:endParaRPr lang="en-US" sz="2000" dirty="0"/>
                    </a:p>
                  </a:txBody>
                  <a:tcPr marL="99919" marR="99919"/>
                </a:tc>
                <a:tc>
                  <a:txBody>
                    <a:bodyPr/>
                    <a:lstStyle/>
                    <a:p>
                      <a:pPr algn="ctr"/>
                      <a:r>
                        <a:rPr lang="en-CA" sz="2000" dirty="0"/>
                        <a:t>$4</a:t>
                      </a:r>
                      <a:endParaRPr lang="en-US" sz="2000" dirty="0"/>
                    </a:p>
                  </a:txBody>
                  <a:tcPr marL="99919" marR="99919"/>
                </a:tc>
                <a:tc>
                  <a:txBody>
                    <a:bodyPr/>
                    <a:lstStyle/>
                    <a:p>
                      <a:pPr algn="ctr"/>
                      <a:r>
                        <a:rPr lang="en-CA" sz="2000" dirty="0"/>
                        <a:t>$4</a:t>
                      </a:r>
                      <a:endParaRPr lang="en-US" sz="2000" dirty="0"/>
                    </a:p>
                  </a:txBody>
                  <a:tcPr marL="99919" marR="99919"/>
                </a:tc>
                <a:tc>
                  <a:txBody>
                    <a:bodyPr/>
                    <a:lstStyle/>
                    <a:p>
                      <a:pPr algn="ctr"/>
                      <a:r>
                        <a:rPr lang="en-US" sz="2000" dirty="0"/>
                        <a:t>($4 </a:t>
                      </a:r>
                      <a:r>
                        <a:rPr lang="en-CA" sz="2000" dirty="0"/>
                        <a:t>×</a:t>
                      </a:r>
                      <a:r>
                        <a:rPr lang="en-US" sz="2000" dirty="0"/>
                        <a:t> 10) + ($4 </a:t>
                      </a:r>
                      <a:r>
                        <a:rPr lang="en-CA" sz="2000" dirty="0"/>
                        <a:t>×</a:t>
                      </a:r>
                      <a:r>
                        <a:rPr lang="en-US" sz="2000" dirty="0"/>
                        <a:t> 20) = $120</a:t>
                      </a:r>
                    </a:p>
                  </a:txBody>
                  <a:tcPr marL="99919" marR="99919"/>
                </a:tc>
                <a:extLst>
                  <a:ext uri="{0D108BD9-81ED-4DB2-BD59-A6C34878D82A}">
                    <a16:rowId xmlns:a16="http://schemas.microsoft.com/office/drawing/2014/main" val="4146408866"/>
                  </a:ext>
                </a:extLst>
              </a:tr>
              <a:tr h="430210">
                <a:tc>
                  <a:txBody>
                    <a:bodyPr/>
                    <a:lstStyle/>
                    <a:p>
                      <a:pPr algn="ctr"/>
                      <a:r>
                        <a:rPr lang="en-CA" sz="2000" dirty="0"/>
                        <a:t>2023</a:t>
                      </a:r>
                      <a:endParaRPr lang="en-US" sz="2000" dirty="0"/>
                    </a:p>
                  </a:txBody>
                  <a:tcPr marL="99919" marR="99919"/>
                </a:tc>
                <a:tc>
                  <a:txBody>
                    <a:bodyPr/>
                    <a:lstStyle/>
                    <a:p>
                      <a:pPr algn="ctr"/>
                      <a:r>
                        <a:rPr lang="en-CA" sz="2000" dirty="0"/>
                        <a:t>$8</a:t>
                      </a:r>
                      <a:endParaRPr lang="en-US" sz="2000" dirty="0"/>
                    </a:p>
                  </a:txBody>
                  <a:tcPr marL="99919" marR="99919"/>
                </a:tc>
                <a:tc>
                  <a:txBody>
                    <a:bodyPr/>
                    <a:lstStyle/>
                    <a:p>
                      <a:pPr algn="ctr"/>
                      <a:r>
                        <a:rPr lang="en-CA" sz="2000" dirty="0"/>
                        <a:t>$5</a:t>
                      </a:r>
                      <a:endParaRPr lang="en-US" sz="2000" dirty="0"/>
                    </a:p>
                  </a:txBody>
                  <a:tcPr marL="99919" marR="99919"/>
                </a:tc>
                <a:tc>
                  <a:txBody>
                    <a:bodyPr/>
                    <a:lstStyle/>
                    <a:p>
                      <a:pPr algn="ctr"/>
                      <a:r>
                        <a:rPr lang="en-US" sz="2000" dirty="0"/>
                        <a:t>($8 </a:t>
                      </a:r>
                      <a:r>
                        <a:rPr lang="en-CA" sz="2000" dirty="0"/>
                        <a:t>×</a:t>
                      </a:r>
                      <a:r>
                        <a:rPr lang="en-US" sz="2000" dirty="0"/>
                        <a:t> 10) + ($5 </a:t>
                      </a:r>
                      <a:r>
                        <a:rPr lang="en-CA" sz="2000" dirty="0"/>
                        <a:t>×</a:t>
                      </a:r>
                      <a:r>
                        <a:rPr lang="en-US" sz="2000" dirty="0"/>
                        <a:t> 20) = $180</a:t>
                      </a:r>
                    </a:p>
                  </a:txBody>
                  <a:tcPr marL="99919" marR="99919"/>
                </a:tc>
                <a:extLst>
                  <a:ext uri="{0D108BD9-81ED-4DB2-BD59-A6C34878D82A}">
                    <a16:rowId xmlns:a16="http://schemas.microsoft.com/office/drawing/2014/main" val="367110897"/>
                  </a:ext>
                </a:extLst>
              </a:tr>
            </a:tbl>
          </a:graphicData>
        </a:graphic>
      </p:graphicFrame>
      <p:sp>
        <p:nvSpPr>
          <p:cNvPr id="3" name="Content Placeholder 3">
            <a:extLst>
              <a:ext uri="{FF2B5EF4-FFF2-40B4-BE49-F238E27FC236}">
                <a16:creationId xmlns:a16="http://schemas.microsoft.com/office/drawing/2014/main" id="{E21324D0-F8F7-63A5-1A0D-7707610B0900}"/>
              </a:ext>
            </a:extLst>
          </p:cNvPr>
          <p:cNvSpPr>
            <a:spLocks noGrp="1"/>
          </p:cNvSpPr>
          <p:nvPr>
            <p:ph sz="half" idx="1"/>
          </p:nvPr>
        </p:nvSpPr>
        <p:spPr>
          <a:xfrm>
            <a:off x="476843" y="3516084"/>
            <a:ext cx="11241915" cy="2492829"/>
          </a:xfrm>
        </p:spPr>
        <p:txBody>
          <a:bodyPr/>
          <a:lstStyle/>
          <a:p>
            <a:pPr marL="457200" indent="-457200">
              <a:spcBef>
                <a:spcPts val="700"/>
              </a:spcBef>
              <a:spcAft>
                <a:spcPts val="700"/>
              </a:spcAft>
              <a:buFont typeface="+mj-lt"/>
              <a:buAutoNum type="alphaUcPeriod"/>
            </a:pPr>
            <a:r>
              <a:rPr lang="en-US" sz="2000" b="0" dirty="0">
                <a:latin typeface="+mn-lt"/>
              </a:rPr>
              <a:t>CPI </a:t>
            </a:r>
          </a:p>
          <a:p>
            <a:pPr marL="457200" lvl="1" indent="0">
              <a:spcBef>
                <a:spcPts val="700"/>
              </a:spcBef>
              <a:spcAft>
                <a:spcPts val="700"/>
              </a:spcAft>
              <a:buNone/>
            </a:pPr>
            <a:r>
              <a:rPr lang="en-US" sz="2000" dirty="0">
                <a:latin typeface="+mn-lt"/>
              </a:rPr>
              <a:t>2021: 100 × (90/90) = 100</a:t>
            </a:r>
          </a:p>
          <a:p>
            <a:pPr marL="457200" lvl="1" indent="0">
              <a:spcBef>
                <a:spcPts val="700"/>
              </a:spcBef>
              <a:spcAft>
                <a:spcPts val="700"/>
              </a:spcAft>
              <a:buNone/>
            </a:pPr>
            <a:r>
              <a:rPr lang="en-US" sz="2000" dirty="0">
                <a:latin typeface="+mn-lt"/>
              </a:rPr>
              <a:t>2022: 100 × (120/90) = 133.3</a:t>
            </a:r>
          </a:p>
          <a:p>
            <a:pPr marL="457200" lvl="1" indent="0">
              <a:spcBef>
                <a:spcPts val="700"/>
              </a:spcBef>
              <a:spcAft>
                <a:spcPts val="700"/>
              </a:spcAft>
              <a:buNone/>
            </a:pPr>
            <a:r>
              <a:rPr lang="en-US" sz="2000" dirty="0">
                <a:latin typeface="+mn-lt"/>
              </a:rPr>
              <a:t>2023: 100 × (180/90) = 200</a:t>
            </a:r>
          </a:p>
          <a:p>
            <a:pPr marL="457200" indent="-457200">
              <a:spcBef>
                <a:spcPts val="700"/>
              </a:spcBef>
              <a:spcAft>
                <a:spcPts val="700"/>
              </a:spcAft>
              <a:buFont typeface="+mj-lt"/>
              <a:buAutoNum type="alphaUcPeriod"/>
            </a:pPr>
            <a:r>
              <a:rPr lang="en-US" sz="2000" b="0" dirty="0">
                <a:latin typeface="+mn-lt"/>
              </a:rPr>
              <a:t>Inflation rate 2022–2023:</a:t>
            </a:r>
            <a:endParaRPr lang="en-US" b="0" dirty="0">
              <a:latin typeface="+mn-lt"/>
            </a:endParaRPr>
          </a:p>
        </p:txBody>
      </p:sp>
      <p:graphicFrame>
        <p:nvGraphicFramePr>
          <p:cNvPr id="13" name="Object 4">
            <a:extLst>
              <a:ext uri="{FF2B5EF4-FFF2-40B4-BE49-F238E27FC236}">
                <a16:creationId xmlns:a16="http://schemas.microsoft.com/office/drawing/2014/main" id="{EBCEDD6C-6AD5-4CF7-8F62-F867503074A6}"/>
              </a:ext>
              <a:ext uri="{C183D7F6-B498-43B3-948B-1728B52AA6E4}">
                <adec:decorative xmlns:adec="http://schemas.microsoft.com/office/drawing/2017/decorative" xmlns="" val="1"/>
              </a:ext>
            </a:extLst>
          </p:cNvPr>
          <p:cNvGraphicFramePr>
            <a:graphicFrameLocks noGrp="1" noChangeAspect="1"/>
          </p:cNvGraphicFramePr>
          <p:nvPr>
            <p:ph idx="15"/>
            <p:extLst>
              <p:ext uri="{D42A27DB-BD31-4B8C-83A1-F6EECF244321}">
                <p14:modId xmlns:p14="http://schemas.microsoft.com/office/powerpoint/2010/main" val="2983088555"/>
              </p:ext>
            </p:extLst>
          </p:nvPr>
        </p:nvGraphicFramePr>
        <p:xfrm>
          <a:off x="4378325" y="5324475"/>
          <a:ext cx="2933700" cy="660400"/>
        </p:xfrm>
        <a:graphic>
          <a:graphicData uri="http://schemas.openxmlformats.org/presentationml/2006/ole">
            <mc:AlternateContent xmlns:mc="http://schemas.openxmlformats.org/markup-compatibility/2006">
              <mc:Choice xmlns:v="urn:schemas-microsoft-com:vml" Requires="v">
                <p:oleObj spid="_x0000_s2061" name="Equation" r:id="rId4" imgW="2933640" imgH="660240" progId="Equation.DSMT4">
                  <p:embed/>
                </p:oleObj>
              </mc:Choice>
              <mc:Fallback>
                <p:oleObj name="Equation" r:id="rId4" imgW="2933640" imgH="660240" progId="Equation.DSMT4">
                  <p:embed/>
                  <p:pic>
                    <p:nvPicPr>
                      <p:cNvPr id="12" name="Object 11">
                        <a:extLst>
                          <a:ext uri="{FF2B5EF4-FFF2-40B4-BE49-F238E27FC236}">
                            <a16:creationId xmlns:a16="http://schemas.microsoft.com/office/drawing/2014/main" id="{3D2CB1A3-0FA6-45FF-9118-12560E492B0F}"/>
                          </a:ext>
                        </a:extLst>
                      </p:cNvPr>
                      <p:cNvPicPr/>
                      <p:nvPr/>
                    </p:nvPicPr>
                    <p:blipFill>
                      <a:blip r:embed="rId5"/>
                      <a:stretch>
                        <a:fillRect/>
                      </a:stretch>
                    </p:blipFill>
                    <p:spPr>
                      <a:xfrm>
                        <a:off x="4378325" y="5324475"/>
                        <a:ext cx="2933700" cy="660400"/>
                      </a:xfrm>
                      <a:prstGeom prst="rect">
                        <a:avLst/>
                      </a:prstGeom>
                    </p:spPr>
                  </p:pic>
                </p:oleObj>
              </mc:Fallback>
            </mc:AlternateContent>
          </a:graphicData>
        </a:graphic>
      </p:graphicFrame>
    </p:spTree>
    <p:extLst>
      <p:ext uri="{BB962C8B-B14F-4D97-AF65-F5344CB8AC3E}">
        <p14:creationId xmlns:p14="http://schemas.microsoft.com/office/powerpoint/2010/main" val="848254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8ABDA-18F0-D9C7-9429-64C511D0D23C}"/>
              </a:ext>
            </a:extLst>
          </p:cNvPr>
          <p:cNvSpPr>
            <a:spLocks noGrp="1"/>
          </p:cNvSpPr>
          <p:nvPr>
            <p:ph type="title"/>
          </p:nvPr>
        </p:nvSpPr>
        <p:spPr/>
        <p:txBody>
          <a:bodyPr/>
          <a:lstStyle/>
          <a:p>
            <a:r>
              <a:rPr lang="en-US" dirty="0">
                <a:latin typeface="+mn-lt"/>
              </a:rPr>
              <a:t>Active Learning 2: New Basket, CPI &amp; Inflation Rate</a:t>
            </a:r>
          </a:p>
        </p:txBody>
      </p:sp>
      <p:sp>
        <p:nvSpPr>
          <p:cNvPr id="3" name="Content Placeholder 2">
            <a:extLst>
              <a:ext uri="{FF2B5EF4-FFF2-40B4-BE49-F238E27FC236}">
                <a16:creationId xmlns:a16="http://schemas.microsoft.com/office/drawing/2014/main" id="{E21324D0-F8F7-63A5-1A0D-7707610B0900}"/>
              </a:ext>
            </a:extLst>
          </p:cNvPr>
          <p:cNvSpPr>
            <a:spLocks noGrp="1"/>
          </p:cNvSpPr>
          <p:nvPr>
            <p:ph sz="half" idx="1"/>
          </p:nvPr>
        </p:nvSpPr>
        <p:spPr>
          <a:xfrm>
            <a:off x="476843" y="4183743"/>
            <a:ext cx="11241915" cy="1828801"/>
          </a:xfrm>
        </p:spPr>
        <p:txBody>
          <a:bodyPr/>
          <a:lstStyle/>
          <a:p>
            <a:pPr marL="0" indent="0">
              <a:spcBef>
                <a:spcPts val="600"/>
              </a:spcBef>
              <a:spcAft>
                <a:spcPts val="600"/>
              </a:spcAft>
              <a:buNone/>
            </a:pPr>
            <a:r>
              <a:rPr lang="en-US" sz="2000" b="0" dirty="0">
                <a:latin typeface="+mn-lt"/>
              </a:rPr>
              <a:t>New CPI basket for 2023: 5 </a:t>
            </a:r>
            <a:r>
              <a:rPr lang="en-US" sz="2000" b="0" dirty="0" err="1">
                <a:latin typeface="+mn-lt"/>
              </a:rPr>
              <a:t>lbs</a:t>
            </a:r>
            <a:r>
              <a:rPr lang="en-US" sz="2000" b="0" dirty="0">
                <a:latin typeface="+mn-lt"/>
              </a:rPr>
              <a:t> of beef, 25 </a:t>
            </a:r>
            <a:r>
              <a:rPr lang="en-US" sz="2000" b="0" dirty="0" err="1">
                <a:latin typeface="+mn-lt"/>
              </a:rPr>
              <a:t>lbs</a:t>
            </a:r>
            <a:r>
              <a:rPr lang="en-US" sz="2000" b="0" dirty="0">
                <a:latin typeface="+mn-lt"/>
              </a:rPr>
              <a:t> of chicken</a:t>
            </a:r>
          </a:p>
          <a:p>
            <a:pPr marL="0" indent="0">
              <a:spcBef>
                <a:spcPts val="600"/>
              </a:spcBef>
              <a:spcAft>
                <a:spcPts val="600"/>
              </a:spcAft>
              <a:buNone/>
            </a:pPr>
            <a:r>
              <a:rPr lang="en-US" sz="2000" b="0" dirty="0">
                <a:latin typeface="+mn-lt"/>
              </a:rPr>
              <a:t>Base year: 2021</a:t>
            </a:r>
          </a:p>
          <a:p>
            <a:pPr marL="457200" indent="-457200">
              <a:spcBef>
                <a:spcPts val="600"/>
              </a:spcBef>
              <a:spcAft>
                <a:spcPts val="600"/>
              </a:spcAft>
              <a:buFont typeface="+mj-lt"/>
              <a:buAutoNum type="alphaUcPeriod"/>
            </a:pPr>
            <a:r>
              <a:rPr lang="en-US" sz="2000" b="0" dirty="0">
                <a:latin typeface="+mn-lt"/>
              </a:rPr>
              <a:t>Calculate cost of new basket for 2023 and CPI for 2023.</a:t>
            </a:r>
          </a:p>
          <a:p>
            <a:pPr marL="457200" indent="-457200">
              <a:spcBef>
                <a:spcPts val="600"/>
              </a:spcBef>
              <a:spcAft>
                <a:spcPts val="600"/>
              </a:spcAft>
              <a:buFont typeface="+mj-lt"/>
              <a:buAutoNum type="alphaUcPeriod"/>
            </a:pPr>
            <a:r>
              <a:rPr lang="en-US" sz="2000" b="0" dirty="0">
                <a:latin typeface="+mn-lt"/>
              </a:rPr>
              <a:t>What is the new inflation rate from 2022-2023?</a:t>
            </a:r>
          </a:p>
        </p:txBody>
      </p:sp>
      <p:graphicFrame>
        <p:nvGraphicFramePr>
          <p:cNvPr id="7" name="Table 3">
            <a:extLst>
              <a:ext uri="{FF2B5EF4-FFF2-40B4-BE49-F238E27FC236}">
                <a16:creationId xmlns:a16="http://schemas.microsoft.com/office/drawing/2014/main" id="{7A91B5E8-BB3A-4217-BA86-9798CE33719B}"/>
              </a:ext>
            </a:extLst>
          </p:cNvPr>
          <p:cNvGraphicFramePr>
            <a:graphicFrameLocks noGrp="1"/>
          </p:cNvGraphicFramePr>
          <p:nvPr>
            <p:ph sz="half" idx="2"/>
            <p:extLst>
              <p:ext uri="{D42A27DB-BD31-4B8C-83A1-F6EECF244321}">
                <p14:modId xmlns:p14="http://schemas.microsoft.com/office/powerpoint/2010/main" val="315621452"/>
              </p:ext>
            </p:extLst>
          </p:nvPr>
        </p:nvGraphicFramePr>
        <p:xfrm>
          <a:off x="677309" y="1967639"/>
          <a:ext cx="10837383" cy="1828800"/>
        </p:xfrm>
        <a:graphic>
          <a:graphicData uri="http://schemas.openxmlformats.org/drawingml/2006/table">
            <a:tbl>
              <a:tblPr firstRow="1" bandRow="1">
                <a:tableStyleId>{5C22544A-7EE6-4342-B048-85BDC9FD1C3A}</a:tableStyleId>
              </a:tblPr>
              <a:tblGrid>
                <a:gridCol w="3612461">
                  <a:extLst>
                    <a:ext uri="{9D8B030D-6E8A-4147-A177-3AD203B41FA5}">
                      <a16:colId xmlns:a16="http://schemas.microsoft.com/office/drawing/2014/main" val="3204702979"/>
                    </a:ext>
                  </a:extLst>
                </a:gridCol>
                <a:gridCol w="3612461">
                  <a:extLst>
                    <a:ext uri="{9D8B030D-6E8A-4147-A177-3AD203B41FA5}">
                      <a16:colId xmlns:a16="http://schemas.microsoft.com/office/drawing/2014/main" val="1988099282"/>
                    </a:ext>
                  </a:extLst>
                </a:gridCol>
                <a:gridCol w="3612461">
                  <a:extLst>
                    <a:ext uri="{9D8B030D-6E8A-4147-A177-3AD203B41FA5}">
                      <a16:colId xmlns:a16="http://schemas.microsoft.com/office/drawing/2014/main" val="3483240250"/>
                    </a:ext>
                  </a:extLst>
                </a:gridCol>
              </a:tblGrid>
              <a:tr h="370840">
                <a:tc>
                  <a:txBody>
                    <a:bodyPr/>
                    <a:lstStyle/>
                    <a:p>
                      <a:pPr algn="ctr"/>
                      <a:r>
                        <a:rPr lang="en-CA" sz="2400" dirty="0"/>
                        <a:t>Year</a:t>
                      </a:r>
                      <a:endParaRPr lang="en-US" sz="2400" dirty="0"/>
                    </a:p>
                  </a:txBody>
                  <a:tcPr/>
                </a:tc>
                <a:tc>
                  <a:txBody>
                    <a:bodyPr/>
                    <a:lstStyle/>
                    <a:p>
                      <a:pPr algn="ctr"/>
                      <a:r>
                        <a:rPr lang="en-CA" sz="2400" dirty="0"/>
                        <a:t>Price of Beef</a:t>
                      </a:r>
                      <a:endParaRPr lang="en-US" sz="2400" dirty="0"/>
                    </a:p>
                  </a:txBody>
                  <a:tcPr/>
                </a:tc>
                <a:tc>
                  <a:txBody>
                    <a:bodyPr/>
                    <a:lstStyle/>
                    <a:p>
                      <a:pPr algn="ctr"/>
                      <a:r>
                        <a:rPr lang="en-CA" sz="2400" dirty="0"/>
                        <a:t>Price of Chicken</a:t>
                      </a:r>
                      <a:endParaRPr lang="en-US" sz="2400" dirty="0"/>
                    </a:p>
                  </a:txBody>
                  <a:tcPr/>
                </a:tc>
                <a:extLst>
                  <a:ext uri="{0D108BD9-81ED-4DB2-BD59-A6C34878D82A}">
                    <a16:rowId xmlns:a16="http://schemas.microsoft.com/office/drawing/2014/main" val="477180783"/>
                  </a:ext>
                </a:extLst>
              </a:tr>
              <a:tr h="370840">
                <a:tc>
                  <a:txBody>
                    <a:bodyPr/>
                    <a:lstStyle/>
                    <a:p>
                      <a:pPr algn="ctr"/>
                      <a:r>
                        <a:rPr lang="en-CA" sz="2400" dirty="0"/>
                        <a:t>2021</a:t>
                      </a:r>
                      <a:endParaRPr lang="en-US" sz="2400" dirty="0"/>
                    </a:p>
                  </a:txBody>
                  <a:tcPr/>
                </a:tc>
                <a:tc>
                  <a:txBody>
                    <a:bodyPr/>
                    <a:lstStyle/>
                    <a:p>
                      <a:pPr algn="ctr"/>
                      <a:r>
                        <a:rPr lang="en-CA" sz="2400" dirty="0"/>
                        <a:t>$3</a:t>
                      </a:r>
                      <a:endParaRPr lang="en-US" sz="2400" dirty="0"/>
                    </a:p>
                  </a:txBody>
                  <a:tcPr/>
                </a:tc>
                <a:tc>
                  <a:txBody>
                    <a:bodyPr/>
                    <a:lstStyle/>
                    <a:p>
                      <a:pPr algn="ctr"/>
                      <a:r>
                        <a:rPr lang="en-CA" sz="2400" dirty="0"/>
                        <a:t>$3</a:t>
                      </a:r>
                      <a:endParaRPr lang="en-US" sz="2400" dirty="0"/>
                    </a:p>
                  </a:txBody>
                  <a:tcPr/>
                </a:tc>
                <a:extLst>
                  <a:ext uri="{0D108BD9-81ED-4DB2-BD59-A6C34878D82A}">
                    <a16:rowId xmlns:a16="http://schemas.microsoft.com/office/drawing/2014/main" val="3623050834"/>
                  </a:ext>
                </a:extLst>
              </a:tr>
              <a:tr h="370840">
                <a:tc>
                  <a:txBody>
                    <a:bodyPr/>
                    <a:lstStyle/>
                    <a:p>
                      <a:pPr algn="ctr"/>
                      <a:r>
                        <a:rPr lang="en-CA" sz="2400" dirty="0"/>
                        <a:t>2022</a:t>
                      </a:r>
                      <a:endParaRPr lang="en-US" sz="2400" dirty="0"/>
                    </a:p>
                  </a:txBody>
                  <a:tcPr/>
                </a:tc>
                <a:tc>
                  <a:txBody>
                    <a:bodyPr/>
                    <a:lstStyle/>
                    <a:p>
                      <a:pPr algn="ctr"/>
                      <a:r>
                        <a:rPr lang="en-CA" sz="2400" dirty="0"/>
                        <a:t>$4</a:t>
                      </a:r>
                      <a:endParaRPr lang="en-US" sz="2400" dirty="0"/>
                    </a:p>
                  </a:txBody>
                  <a:tcPr/>
                </a:tc>
                <a:tc>
                  <a:txBody>
                    <a:bodyPr/>
                    <a:lstStyle/>
                    <a:p>
                      <a:pPr algn="ctr"/>
                      <a:r>
                        <a:rPr lang="en-CA" sz="2400" dirty="0"/>
                        <a:t>$4</a:t>
                      </a:r>
                      <a:endParaRPr lang="en-US" sz="2400" dirty="0"/>
                    </a:p>
                  </a:txBody>
                  <a:tcPr/>
                </a:tc>
                <a:extLst>
                  <a:ext uri="{0D108BD9-81ED-4DB2-BD59-A6C34878D82A}">
                    <a16:rowId xmlns:a16="http://schemas.microsoft.com/office/drawing/2014/main" val="4146408866"/>
                  </a:ext>
                </a:extLst>
              </a:tr>
              <a:tr h="370840">
                <a:tc>
                  <a:txBody>
                    <a:bodyPr/>
                    <a:lstStyle/>
                    <a:p>
                      <a:pPr algn="ctr"/>
                      <a:r>
                        <a:rPr lang="en-CA" sz="2400" dirty="0"/>
                        <a:t>2023</a:t>
                      </a:r>
                      <a:endParaRPr lang="en-US" sz="2400" dirty="0"/>
                    </a:p>
                  </a:txBody>
                  <a:tcPr/>
                </a:tc>
                <a:tc>
                  <a:txBody>
                    <a:bodyPr/>
                    <a:lstStyle/>
                    <a:p>
                      <a:pPr algn="ctr"/>
                      <a:r>
                        <a:rPr lang="en-CA" sz="2400" dirty="0"/>
                        <a:t>$8</a:t>
                      </a:r>
                      <a:endParaRPr lang="en-US" sz="2400" dirty="0"/>
                    </a:p>
                  </a:txBody>
                  <a:tcPr/>
                </a:tc>
                <a:tc>
                  <a:txBody>
                    <a:bodyPr/>
                    <a:lstStyle/>
                    <a:p>
                      <a:pPr algn="ctr"/>
                      <a:r>
                        <a:rPr lang="en-CA" sz="2400" dirty="0"/>
                        <a:t>$5</a:t>
                      </a:r>
                      <a:endParaRPr lang="en-US" sz="2400" dirty="0"/>
                    </a:p>
                  </a:txBody>
                  <a:tcPr/>
                </a:tc>
                <a:extLst>
                  <a:ext uri="{0D108BD9-81ED-4DB2-BD59-A6C34878D82A}">
                    <a16:rowId xmlns:a16="http://schemas.microsoft.com/office/drawing/2014/main" val="367110897"/>
                  </a:ext>
                </a:extLst>
              </a:tr>
            </a:tbl>
          </a:graphicData>
        </a:graphic>
      </p:graphicFrame>
    </p:spTree>
    <p:extLst>
      <p:ext uri="{BB962C8B-B14F-4D97-AF65-F5344CB8AC3E}">
        <p14:creationId xmlns:p14="http://schemas.microsoft.com/office/powerpoint/2010/main" val="1264008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8ABDA-18F0-D9C7-9429-64C511D0D23C}"/>
              </a:ext>
            </a:extLst>
          </p:cNvPr>
          <p:cNvSpPr>
            <a:spLocks noGrp="1"/>
          </p:cNvSpPr>
          <p:nvPr>
            <p:ph type="title"/>
          </p:nvPr>
        </p:nvSpPr>
        <p:spPr/>
        <p:txBody>
          <a:bodyPr/>
          <a:lstStyle/>
          <a:p>
            <a:r>
              <a:rPr lang="en-US" dirty="0">
                <a:latin typeface="+mn-lt"/>
              </a:rPr>
              <a:t>Active Learning 2: Answers</a:t>
            </a:r>
          </a:p>
        </p:txBody>
      </p:sp>
      <p:graphicFrame>
        <p:nvGraphicFramePr>
          <p:cNvPr id="8" name="Table 2">
            <a:extLst>
              <a:ext uri="{FF2B5EF4-FFF2-40B4-BE49-F238E27FC236}">
                <a16:creationId xmlns:a16="http://schemas.microsoft.com/office/drawing/2014/main" id="{7D326583-5AD0-418A-A4C8-6745166181D1}"/>
              </a:ext>
            </a:extLst>
          </p:cNvPr>
          <p:cNvGraphicFramePr>
            <a:graphicFrameLocks noGrp="1"/>
          </p:cNvGraphicFramePr>
          <p:nvPr>
            <p:ph sz="half" idx="2"/>
            <p:extLst>
              <p:ext uri="{D42A27DB-BD31-4B8C-83A1-F6EECF244321}">
                <p14:modId xmlns:p14="http://schemas.microsoft.com/office/powerpoint/2010/main" val="2109468921"/>
              </p:ext>
            </p:extLst>
          </p:nvPr>
        </p:nvGraphicFramePr>
        <p:xfrm>
          <a:off x="590861" y="1531482"/>
          <a:ext cx="11010278" cy="1610995"/>
        </p:xfrm>
        <a:graphic>
          <a:graphicData uri="http://schemas.openxmlformats.org/drawingml/2006/table">
            <a:tbl>
              <a:tblPr firstRow="1" bandRow="1">
                <a:tableStyleId>{5C22544A-7EE6-4342-B048-85BDC9FD1C3A}</a:tableStyleId>
              </a:tblPr>
              <a:tblGrid>
                <a:gridCol w="2325026">
                  <a:extLst>
                    <a:ext uri="{9D8B030D-6E8A-4147-A177-3AD203B41FA5}">
                      <a16:colId xmlns:a16="http://schemas.microsoft.com/office/drawing/2014/main" val="3204702979"/>
                    </a:ext>
                  </a:extLst>
                </a:gridCol>
                <a:gridCol w="2325026">
                  <a:extLst>
                    <a:ext uri="{9D8B030D-6E8A-4147-A177-3AD203B41FA5}">
                      <a16:colId xmlns:a16="http://schemas.microsoft.com/office/drawing/2014/main" val="1988099282"/>
                    </a:ext>
                  </a:extLst>
                </a:gridCol>
                <a:gridCol w="2325026">
                  <a:extLst>
                    <a:ext uri="{9D8B030D-6E8A-4147-A177-3AD203B41FA5}">
                      <a16:colId xmlns:a16="http://schemas.microsoft.com/office/drawing/2014/main" val="3483240250"/>
                    </a:ext>
                  </a:extLst>
                </a:gridCol>
                <a:gridCol w="4035200">
                  <a:extLst>
                    <a:ext uri="{9D8B030D-6E8A-4147-A177-3AD203B41FA5}">
                      <a16:colId xmlns:a16="http://schemas.microsoft.com/office/drawing/2014/main" val="3039814526"/>
                    </a:ext>
                  </a:extLst>
                </a:gridCol>
              </a:tblGrid>
              <a:tr h="422275">
                <a:tc>
                  <a:txBody>
                    <a:bodyPr/>
                    <a:lstStyle/>
                    <a:p>
                      <a:pPr algn="ctr"/>
                      <a:r>
                        <a:rPr lang="en-CA" sz="2000" dirty="0"/>
                        <a:t>Year</a:t>
                      </a:r>
                      <a:endParaRPr lang="en-US" sz="2000" dirty="0"/>
                    </a:p>
                  </a:txBody>
                  <a:tcPr/>
                </a:tc>
                <a:tc>
                  <a:txBody>
                    <a:bodyPr/>
                    <a:lstStyle/>
                    <a:p>
                      <a:pPr algn="ctr"/>
                      <a:r>
                        <a:rPr lang="en-CA" sz="2000" dirty="0"/>
                        <a:t>Price of Beef</a:t>
                      </a:r>
                      <a:endParaRPr lang="en-US" sz="2000" dirty="0"/>
                    </a:p>
                  </a:txBody>
                  <a:tcPr/>
                </a:tc>
                <a:tc>
                  <a:txBody>
                    <a:bodyPr/>
                    <a:lstStyle/>
                    <a:p>
                      <a:pPr algn="ctr"/>
                      <a:r>
                        <a:rPr lang="en-CA" sz="2000" dirty="0"/>
                        <a:t>Price of Chicken</a:t>
                      </a:r>
                      <a:endParaRPr lang="en-US" sz="2000" dirty="0"/>
                    </a:p>
                  </a:txBody>
                  <a:tcPr/>
                </a:tc>
                <a:tc>
                  <a:txBody>
                    <a:bodyPr/>
                    <a:lstStyle/>
                    <a:p>
                      <a:pPr algn="ctr"/>
                      <a:r>
                        <a:rPr lang="en-CA" sz="2000" dirty="0"/>
                        <a:t>Cost of Basket</a:t>
                      </a:r>
                      <a:endParaRPr lang="en-US" sz="2000" dirty="0"/>
                    </a:p>
                  </a:txBody>
                  <a:tcPr/>
                </a:tc>
                <a:extLst>
                  <a:ext uri="{0D108BD9-81ED-4DB2-BD59-A6C34878D82A}">
                    <a16:rowId xmlns:a16="http://schemas.microsoft.com/office/drawing/2014/main" val="477180783"/>
                  </a:ext>
                </a:extLst>
              </a:tr>
              <a:tr h="370840">
                <a:tc>
                  <a:txBody>
                    <a:bodyPr/>
                    <a:lstStyle/>
                    <a:p>
                      <a:pPr algn="ctr"/>
                      <a:r>
                        <a:rPr lang="en-CA" sz="2000" dirty="0"/>
                        <a:t>2021</a:t>
                      </a:r>
                      <a:endParaRPr lang="en-US" sz="2000" dirty="0"/>
                    </a:p>
                  </a:txBody>
                  <a:tcPr/>
                </a:tc>
                <a:tc>
                  <a:txBody>
                    <a:bodyPr/>
                    <a:lstStyle/>
                    <a:p>
                      <a:pPr algn="ctr"/>
                      <a:r>
                        <a:rPr lang="en-CA" sz="2000" dirty="0"/>
                        <a:t>$3</a:t>
                      </a:r>
                      <a:endParaRPr lang="en-US" sz="2000" dirty="0"/>
                    </a:p>
                  </a:txBody>
                  <a:tcPr/>
                </a:tc>
                <a:tc>
                  <a:txBody>
                    <a:bodyPr/>
                    <a:lstStyle/>
                    <a:p>
                      <a:pPr algn="ctr"/>
                      <a:r>
                        <a:rPr lang="en-CA" sz="2000" dirty="0"/>
                        <a:t>$3</a:t>
                      </a:r>
                      <a:endParaRPr lang="en-US" sz="2000" dirty="0"/>
                    </a:p>
                  </a:txBody>
                  <a:tcPr/>
                </a:tc>
                <a:tc>
                  <a:txBody>
                    <a:bodyPr/>
                    <a:lstStyle/>
                    <a:p>
                      <a:pPr algn="ctr"/>
                      <a:r>
                        <a:rPr lang="en-CA" sz="2000" dirty="0"/>
                        <a:t>$90</a:t>
                      </a:r>
                      <a:endParaRPr lang="en-US" sz="2000" dirty="0"/>
                    </a:p>
                  </a:txBody>
                  <a:tcPr/>
                </a:tc>
                <a:extLst>
                  <a:ext uri="{0D108BD9-81ED-4DB2-BD59-A6C34878D82A}">
                    <a16:rowId xmlns:a16="http://schemas.microsoft.com/office/drawing/2014/main" val="3623050834"/>
                  </a:ext>
                </a:extLst>
              </a:tr>
              <a:tr h="370840">
                <a:tc>
                  <a:txBody>
                    <a:bodyPr/>
                    <a:lstStyle/>
                    <a:p>
                      <a:pPr algn="ctr"/>
                      <a:r>
                        <a:rPr lang="en-CA" sz="2000" dirty="0"/>
                        <a:t>2022</a:t>
                      </a:r>
                      <a:endParaRPr lang="en-US" sz="2000" dirty="0"/>
                    </a:p>
                  </a:txBody>
                  <a:tcPr/>
                </a:tc>
                <a:tc>
                  <a:txBody>
                    <a:bodyPr/>
                    <a:lstStyle/>
                    <a:p>
                      <a:pPr algn="ctr"/>
                      <a:r>
                        <a:rPr lang="en-CA" sz="2000" dirty="0"/>
                        <a:t>$4</a:t>
                      </a:r>
                      <a:endParaRPr lang="en-US" sz="2000" dirty="0"/>
                    </a:p>
                  </a:txBody>
                  <a:tcPr/>
                </a:tc>
                <a:tc>
                  <a:txBody>
                    <a:bodyPr/>
                    <a:lstStyle/>
                    <a:p>
                      <a:pPr algn="ctr"/>
                      <a:r>
                        <a:rPr lang="en-CA" sz="2000" dirty="0"/>
                        <a:t>$4</a:t>
                      </a:r>
                      <a:endParaRPr lang="en-US" sz="2000" dirty="0"/>
                    </a:p>
                  </a:txBody>
                  <a:tcPr/>
                </a:tc>
                <a:tc>
                  <a:txBody>
                    <a:bodyPr/>
                    <a:lstStyle/>
                    <a:p>
                      <a:pPr algn="ctr"/>
                      <a:r>
                        <a:rPr lang="en-US" sz="2000" dirty="0"/>
                        <a:t>$120</a:t>
                      </a:r>
                    </a:p>
                  </a:txBody>
                  <a:tcPr/>
                </a:tc>
                <a:extLst>
                  <a:ext uri="{0D108BD9-81ED-4DB2-BD59-A6C34878D82A}">
                    <a16:rowId xmlns:a16="http://schemas.microsoft.com/office/drawing/2014/main" val="4146408866"/>
                  </a:ext>
                </a:extLst>
              </a:tr>
              <a:tr h="370840">
                <a:tc>
                  <a:txBody>
                    <a:bodyPr/>
                    <a:lstStyle/>
                    <a:p>
                      <a:pPr algn="ctr"/>
                      <a:r>
                        <a:rPr lang="en-CA" sz="2000" dirty="0"/>
                        <a:t>2023</a:t>
                      </a:r>
                      <a:endParaRPr lang="en-US" sz="2000" dirty="0"/>
                    </a:p>
                  </a:txBody>
                  <a:tcPr/>
                </a:tc>
                <a:tc>
                  <a:txBody>
                    <a:bodyPr/>
                    <a:lstStyle/>
                    <a:p>
                      <a:pPr algn="ctr"/>
                      <a:r>
                        <a:rPr lang="en-CA" sz="2000" dirty="0"/>
                        <a:t>$8</a:t>
                      </a:r>
                      <a:endParaRPr lang="en-US" sz="2000" dirty="0"/>
                    </a:p>
                  </a:txBody>
                  <a:tcPr/>
                </a:tc>
                <a:tc>
                  <a:txBody>
                    <a:bodyPr/>
                    <a:lstStyle/>
                    <a:p>
                      <a:pPr algn="ctr"/>
                      <a:r>
                        <a:rPr lang="en-CA" sz="2000" dirty="0"/>
                        <a:t>$5</a:t>
                      </a:r>
                      <a:endParaRPr lang="en-US" sz="2000" dirty="0"/>
                    </a:p>
                  </a:txBody>
                  <a:tcPr/>
                </a:tc>
                <a:tc>
                  <a:txBody>
                    <a:bodyPr/>
                    <a:lstStyle/>
                    <a:p>
                      <a:pPr algn="ctr"/>
                      <a:r>
                        <a:rPr lang="en-US" sz="2000" dirty="0"/>
                        <a:t>($8 × 5) + ($5 × 25) = $165</a:t>
                      </a:r>
                    </a:p>
                  </a:txBody>
                  <a:tcPr/>
                </a:tc>
                <a:extLst>
                  <a:ext uri="{0D108BD9-81ED-4DB2-BD59-A6C34878D82A}">
                    <a16:rowId xmlns:a16="http://schemas.microsoft.com/office/drawing/2014/main" val="367110897"/>
                  </a:ext>
                </a:extLst>
              </a:tr>
            </a:tbl>
          </a:graphicData>
        </a:graphic>
      </p:graphicFrame>
      <p:sp>
        <p:nvSpPr>
          <p:cNvPr id="3" name="Content Placeholder 3">
            <a:extLst>
              <a:ext uri="{FF2B5EF4-FFF2-40B4-BE49-F238E27FC236}">
                <a16:creationId xmlns:a16="http://schemas.microsoft.com/office/drawing/2014/main" id="{E21324D0-F8F7-63A5-1A0D-7707610B0900}"/>
              </a:ext>
            </a:extLst>
          </p:cNvPr>
          <p:cNvSpPr>
            <a:spLocks noGrp="1"/>
          </p:cNvSpPr>
          <p:nvPr>
            <p:ph sz="half" idx="1"/>
          </p:nvPr>
        </p:nvSpPr>
        <p:spPr>
          <a:xfrm>
            <a:off x="476843" y="3516084"/>
            <a:ext cx="11241915" cy="2492829"/>
          </a:xfrm>
        </p:spPr>
        <p:txBody>
          <a:bodyPr/>
          <a:lstStyle/>
          <a:p>
            <a:pPr marL="457200" indent="-457200">
              <a:spcBef>
                <a:spcPts val="700"/>
              </a:spcBef>
              <a:spcAft>
                <a:spcPts val="700"/>
              </a:spcAft>
              <a:buFont typeface="+mj-lt"/>
              <a:buAutoNum type="alphaUcPeriod"/>
            </a:pPr>
            <a:r>
              <a:rPr lang="en-US" sz="2000" b="0" dirty="0">
                <a:latin typeface="+mn-lt"/>
              </a:rPr>
              <a:t>CPI </a:t>
            </a:r>
          </a:p>
          <a:p>
            <a:pPr marL="457200" lvl="1" indent="0">
              <a:spcBef>
                <a:spcPts val="700"/>
              </a:spcBef>
              <a:spcAft>
                <a:spcPts val="700"/>
              </a:spcAft>
              <a:buNone/>
            </a:pPr>
            <a:r>
              <a:rPr lang="en-US" sz="2000" dirty="0">
                <a:latin typeface="+mn-lt"/>
              </a:rPr>
              <a:t>2021: 100</a:t>
            </a:r>
          </a:p>
          <a:p>
            <a:pPr marL="457200" lvl="1" indent="0">
              <a:spcBef>
                <a:spcPts val="700"/>
              </a:spcBef>
              <a:spcAft>
                <a:spcPts val="700"/>
              </a:spcAft>
              <a:buNone/>
            </a:pPr>
            <a:r>
              <a:rPr lang="en-US" sz="2000" dirty="0">
                <a:latin typeface="+mn-lt"/>
              </a:rPr>
              <a:t>2022: 133.3</a:t>
            </a:r>
          </a:p>
          <a:p>
            <a:pPr marL="457200" lvl="1" indent="0">
              <a:spcBef>
                <a:spcPts val="700"/>
              </a:spcBef>
              <a:spcAft>
                <a:spcPts val="700"/>
              </a:spcAft>
              <a:buNone/>
            </a:pPr>
            <a:r>
              <a:rPr lang="en-US" sz="2000" dirty="0">
                <a:latin typeface="+mn-lt"/>
              </a:rPr>
              <a:t>2023: 100 × (165/90) = 183.3</a:t>
            </a:r>
          </a:p>
          <a:p>
            <a:pPr marL="457200" indent="-457200">
              <a:spcBef>
                <a:spcPts val="700"/>
              </a:spcBef>
              <a:spcAft>
                <a:spcPts val="700"/>
              </a:spcAft>
              <a:buFont typeface="+mj-lt"/>
              <a:buAutoNum type="alphaUcPeriod"/>
            </a:pPr>
            <a:r>
              <a:rPr lang="en-US" sz="2000" b="0" dirty="0">
                <a:latin typeface="+mn-lt"/>
              </a:rPr>
              <a:t>Inflation rate 2022–2023:</a:t>
            </a:r>
            <a:endParaRPr lang="en-US" b="0" dirty="0">
              <a:latin typeface="+mn-lt"/>
            </a:endParaRPr>
          </a:p>
        </p:txBody>
      </p:sp>
      <p:graphicFrame>
        <p:nvGraphicFramePr>
          <p:cNvPr id="13" name="Object 4">
            <a:extLst>
              <a:ext uri="{FF2B5EF4-FFF2-40B4-BE49-F238E27FC236}">
                <a16:creationId xmlns:a16="http://schemas.microsoft.com/office/drawing/2014/main" id="{EBCEDD6C-6AD5-4CF7-8F62-F867503074A6}"/>
              </a:ext>
              <a:ext uri="{C183D7F6-B498-43B3-948B-1728B52AA6E4}">
                <adec:decorative xmlns:adec="http://schemas.microsoft.com/office/drawing/2017/decorative" xmlns="" val="1"/>
              </a:ext>
            </a:extLst>
          </p:cNvPr>
          <p:cNvGraphicFramePr>
            <a:graphicFrameLocks noGrp="1" noChangeAspect="1"/>
          </p:cNvGraphicFramePr>
          <p:nvPr>
            <p:ph idx="15"/>
            <p:extLst>
              <p:ext uri="{D42A27DB-BD31-4B8C-83A1-F6EECF244321}">
                <p14:modId xmlns:p14="http://schemas.microsoft.com/office/powerpoint/2010/main" val="148987782"/>
              </p:ext>
            </p:extLst>
          </p:nvPr>
        </p:nvGraphicFramePr>
        <p:xfrm>
          <a:off x="4320269" y="5359400"/>
          <a:ext cx="2933700" cy="588963"/>
        </p:xfrm>
        <a:graphic>
          <a:graphicData uri="http://schemas.openxmlformats.org/presentationml/2006/ole">
            <mc:AlternateContent xmlns:mc="http://schemas.openxmlformats.org/markup-compatibility/2006">
              <mc:Choice xmlns:v="urn:schemas-microsoft-com:vml" Requires="v">
                <p:oleObj spid="_x0000_s3084" name="Equation" r:id="rId4" imgW="3288960" imgH="660240" progId="Equation.DSMT4">
                  <p:embed/>
                </p:oleObj>
              </mc:Choice>
              <mc:Fallback>
                <p:oleObj name="Equation" r:id="rId4" imgW="3288960" imgH="660240" progId="Equation.DSMT4">
                  <p:embed/>
                  <p:pic>
                    <p:nvPicPr>
                      <p:cNvPr id="13" name="Object 4">
                        <a:extLst>
                          <a:ext uri="{FF2B5EF4-FFF2-40B4-BE49-F238E27FC236}">
                            <a16:creationId xmlns:a16="http://schemas.microsoft.com/office/drawing/2014/main" id="{EBCEDD6C-6AD5-4CF7-8F62-F867503074A6}"/>
                          </a:ext>
                        </a:extLst>
                      </p:cNvPr>
                      <p:cNvPicPr/>
                      <p:nvPr/>
                    </p:nvPicPr>
                    <p:blipFill>
                      <a:blip r:embed="rId5"/>
                      <a:stretch>
                        <a:fillRect/>
                      </a:stretch>
                    </p:blipFill>
                    <p:spPr>
                      <a:xfrm>
                        <a:off x="4320269" y="5359400"/>
                        <a:ext cx="2933700" cy="588963"/>
                      </a:xfrm>
                      <a:prstGeom prst="rect">
                        <a:avLst/>
                      </a:prstGeom>
                    </p:spPr>
                  </p:pic>
                </p:oleObj>
              </mc:Fallback>
            </mc:AlternateContent>
          </a:graphicData>
        </a:graphic>
      </p:graphicFrame>
    </p:spTree>
    <p:extLst>
      <p:ext uri="{BB962C8B-B14F-4D97-AF65-F5344CB8AC3E}">
        <p14:creationId xmlns:p14="http://schemas.microsoft.com/office/powerpoint/2010/main" val="1966727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837D-EA87-7965-EDDE-7824525EFB81}"/>
              </a:ext>
            </a:extLst>
          </p:cNvPr>
          <p:cNvSpPr>
            <a:spLocks noGrp="1"/>
          </p:cNvSpPr>
          <p:nvPr>
            <p:ph type="title"/>
          </p:nvPr>
        </p:nvSpPr>
        <p:spPr/>
        <p:txBody>
          <a:bodyPr/>
          <a:lstStyle/>
          <a:p>
            <a:r>
              <a:rPr lang="en-US" dirty="0">
                <a:latin typeface="+mn-lt"/>
              </a:rPr>
              <a:t>Measures of Inflation</a:t>
            </a:r>
          </a:p>
        </p:txBody>
      </p:sp>
      <p:sp>
        <p:nvSpPr>
          <p:cNvPr id="3" name="Content Placeholder 2">
            <a:extLst>
              <a:ext uri="{FF2B5EF4-FFF2-40B4-BE49-F238E27FC236}">
                <a16:creationId xmlns:a16="http://schemas.microsoft.com/office/drawing/2014/main" id="{50A11A3D-3C6C-F743-1702-B8C84190E22B}"/>
              </a:ext>
            </a:extLst>
          </p:cNvPr>
          <p:cNvSpPr>
            <a:spLocks noGrp="1"/>
          </p:cNvSpPr>
          <p:nvPr>
            <p:ph idx="1"/>
          </p:nvPr>
        </p:nvSpPr>
        <p:spPr>
          <a:xfrm>
            <a:off x="476843" y="1825625"/>
            <a:ext cx="11497443" cy="4351338"/>
          </a:xfrm>
        </p:spPr>
        <p:txBody>
          <a:bodyPr/>
          <a:lstStyle/>
          <a:p>
            <a:pPr>
              <a:spcBef>
                <a:spcPts val="500"/>
              </a:spcBef>
              <a:spcAft>
                <a:spcPts val="0"/>
              </a:spcAft>
            </a:pPr>
            <a:r>
              <a:rPr lang="en-US" b="1" dirty="0">
                <a:solidFill>
                  <a:srgbClr val="C00000"/>
                </a:solidFill>
                <a:latin typeface="+mn-lt"/>
              </a:rPr>
              <a:t>Inflation rate*</a:t>
            </a:r>
          </a:p>
          <a:p>
            <a:pPr lvl="1">
              <a:spcAft>
                <a:spcPts val="0"/>
              </a:spcAft>
              <a:buFont typeface="Arial" panose="020B0604020202020204" pitchFamily="34" charset="0"/>
              <a:buChar char="•"/>
            </a:pPr>
            <a:r>
              <a:rPr lang="en-US" dirty="0">
                <a:latin typeface="+mn-lt"/>
              </a:rPr>
              <a:t>The percentage change in the price index from the preceding period</a:t>
            </a:r>
          </a:p>
          <a:p>
            <a:pPr>
              <a:spcBef>
                <a:spcPts val="500"/>
              </a:spcBef>
              <a:spcAft>
                <a:spcPts val="0"/>
              </a:spcAft>
            </a:pPr>
            <a:r>
              <a:rPr lang="en-US" b="1" dirty="0">
                <a:solidFill>
                  <a:srgbClr val="C00000"/>
                </a:solidFill>
                <a:latin typeface="+mn-lt"/>
              </a:rPr>
              <a:t>Core CPI*</a:t>
            </a:r>
          </a:p>
          <a:p>
            <a:pPr lvl="1">
              <a:spcAft>
                <a:spcPts val="0"/>
              </a:spcAft>
              <a:buFont typeface="Arial" panose="020B0604020202020204" pitchFamily="34" charset="0"/>
              <a:buChar char="•"/>
            </a:pPr>
            <a:r>
              <a:rPr lang="en-US" dirty="0">
                <a:latin typeface="+mn-lt"/>
              </a:rPr>
              <a:t>Measure of the overall cost of consumer goods and services excluding food and energy</a:t>
            </a:r>
          </a:p>
          <a:p>
            <a:pPr>
              <a:spcBef>
                <a:spcPts val="500"/>
              </a:spcBef>
              <a:spcAft>
                <a:spcPts val="0"/>
              </a:spcAft>
            </a:pPr>
            <a:r>
              <a:rPr lang="en-US" altLang="en-US" b="1" dirty="0">
                <a:solidFill>
                  <a:srgbClr val="C00000"/>
                </a:solidFill>
                <a:latin typeface="+mn-lt"/>
              </a:rPr>
              <a:t>Producer price index (PPI)*</a:t>
            </a:r>
          </a:p>
          <a:p>
            <a:pPr lvl="1">
              <a:spcAft>
                <a:spcPts val="0"/>
              </a:spcAft>
              <a:buFont typeface="Arial" panose="020B0604020202020204" pitchFamily="34" charset="0"/>
              <a:buChar char="•"/>
            </a:pPr>
            <a:r>
              <a:rPr lang="en-US" altLang="en-US" dirty="0">
                <a:latin typeface="+mn-lt"/>
              </a:rPr>
              <a:t>Measure of the cost of a basket of goods and services bought by firms</a:t>
            </a:r>
          </a:p>
          <a:p>
            <a:pPr lvl="1">
              <a:spcAft>
                <a:spcPts val="0"/>
              </a:spcAft>
              <a:buFont typeface="Arial" panose="020B0604020202020204" pitchFamily="34" charset="0"/>
              <a:buChar char="•"/>
            </a:pPr>
            <a:r>
              <a:rPr lang="en-US" altLang="en-US" dirty="0">
                <a:latin typeface="+mn-lt"/>
              </a:rPr>
              <a:t>Changes in PPI are often thought to be useful in predicting changes in CPI</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2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27865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DA135-07A9-E809-AD1B-BFDCA8B60132}"/>
              </a:ext>
            </a:extLst>
          </p:cNvPr>
          <p:cNvSpPr>
            <a:spLocks noGrp="1"/>
          </p:cNvSpPr>
          <p:nvPr>
            <p:ph type="title"/>
          </p:nvPr>
        </p:nvSpPr>
        <p:spPr/>
        <p:txBody>
          <a:bodyPr/>
          <a:lstStyle/>
          <a:p>
            <a:r>
              <a:rPr lang="en-US" dirty="0">
                <a:latin typeface="+mn-lt"/>
              </a:rPr>
              <a:t>Problems in Measuring the Cost of Living</a:t>
            </a:r>
          </a:p>
        </p:txBody>
      </p:sp>
      <p:sp>
        <p:nvSpPr>
          <p:cNvPr id="3" name="Content Placeholder 2">
            <a:extLst>
              <a:ext uri="{FF2B5EF4-FFF2-40B4-BE49-F238E27FC236}">
                <a16:creationId xmlns:a16="http://schemas.microsoft.com/office/drawing/2014/main" id="{17E7DDBF-66D7-DF52-6528-9E3FD1A2854D}"/>
              </a:ext>
            </a:extLst>
          </p:cNvPr>
          <p:cNvSpPr>
            <a:spLocks noGrp="1"/>
          </p:cNvSpPr>
          <p:nvPr>
            <p:ph idx="1"/>
          </p:nvPr>
        </p:nvSpPr>
        <p:spPr/>
        <p:txBody>
          <a:bodyPr/>
          <a:lstStyle/>
          <a:p>
            <a:r>
              <a:rPr lang="en-US" dirty="0">
                <a:latin typeface="+mn-lt"/>
              </a:rPr>
              <a:t>Substitution bias</a:t>
            </a:r>
          </a:p>
          <a:p>
            <a:r>
              <a:rPr lang="en-US" dirty="0">
                <a:latin typeface="+mn-lt"/>
              </a:rPr>
              <a:t>Introduction of new goods</a:t>
            </a:r>
          </a:p>
          <a:p>
            <a:r>
              <a:rPr lang="en-US" dirty="0">
                <a:latin typeface="+mn-lt"/>
              </a:rPr>
              <a:t>Unmeasured quality change</a:t>
            </a:r>
          </a:p>
        </p:txBody>
      </p:sp>
    </p:spTree>
    <p:extLst>
      <p:ext uri="{BB962C8B-B14F-4D97-AF65-F5344CB8AC3E}">
        <p14:creationId xmlns:p14="http://schemas.microsoft.com/office/powerpoint/2010/main" val="4160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DB04A-E745-AD4D-6227-3FAFAE8E776F}"/>
              </a:ext>
            </a:extLst>
          </p:cNvPr>
          <p:cNvSpPr>
            <a:spLocks noGrp="1"/>
          </p:cNvSpPr>
          <p:nvPr>
            <p:ph type="title"/>
          </p:nvPr>
        </p:nvSpPr>
        <p:spPr/>
        <p:txBody>
          <a:bodyPr/>
          <a:lstStyle/>
          <a:p>
            <a:r>
              <a:rPr lang="en-US" dirty="0">
                <a:latin typeface="+mn-lt"/>
              </a:rPr>
              <a:t>Substitution Bias</a:t>
            </a:r>
          </a:p>
        </p:txBody>
      </p:sp>
      <p:sp>
        <p:nvSpPr>
          <p:cNvPr id="3" name="Content Placeholder 2">
            <a:extLst>
              <a:ext uri="{FF2B5EF4-FFF2-40B4-BE49-F238E27FC236}">
                <a16:creationId xmlns:a16="http://schemas.microsoft.com/office/drawing/2014/main" id="{DA1A12EE-C1ED-85CA-9E08-EF9AF06EDA81}"/>
              </a:ext>
            </a:extLst>
          </p:cNvPr>
          <p:cNvSpPr>
            <a:spLocks noGrp="1"/>
          </p:cNvSpPr>
          <p:nvPr>
            <p:ph idx="1"/>
          </p:nvPr>
        </p:nvSpPr>
        <p:spPr/>
        <p:txBody>
          <a:bodyPr/>
          <a:lstStyle/>
          <a:p>
            <a:r>
              <a:rPr lang="en-US" dirty="0">
                <a:latin typeface="+mn-lt"/>
              </a:rPr>
              <a:t>Over time, some prices rise faster than others</a:t>
            </a:r>
          </a:p>
          <a:p>
            <a:r>
              <a:rPr lang="en-US" dirty="0">
                <a:latin typeface="+mn-lt"/>
              </a:rPr>
              <a:t>Consumers substitute toward goods that become relatively cheaper, mitigating the effects of price increases</a:t>
            </a:r>
          </a:p>
          <a:p>
            <a:r>
              <a:rPr lang="en-US" dirty="0">
                <a:latin typeface="+mn-lt"/>
              </a:rPr>
              <a:t>The CPI misses this substitution because it uses a fixed basket of goods</a:t>
            </a:r>
          </a:p>
          <a:p>
            <a:r>
              <a:rPr lang="en-US" dirty="0">
                <a:latin typeface="+mn-lt"/>
              </a:rPr>
              <a:t>Thus, the CPI overstates increases in the cost of living</a:t>
            </a:r>
          </a:p>
        </p:txBody>
      </p:sp>
    </p:spTree>
    <p:extLst>
      <p:ext uri="{BB962C8B-B14F-4D97-AF65-F5344CB8AC3E}">
        <p14:creationId xmlns:p14="http://schemas.microsoft.com/office/powerpoint/2010/main" val="2345193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C07D4-1A5B-39B4-625F-200136ACF16E}"/>
              </a:ext>
            </a:extLst>
          </p:cNvPr>
          <p:cNvSpPr>
            <a:spLocks noGrp="1"/>
          </p:cNvSpPr>
          <p:nvPr>
            <p:ph type="title"/>
          </p:nvPr>
        </p:nvSpPr>
        <p:spPr/>
        <p:txBody>
          <a:bodyPr/>
          <a:lstStyle/>
          <a:p>
            <a:r>
              <a:rPr lang="en-US" dirty="0">
                <a:latin typeface="+mn-lt"/>
              </a:rPr>
              <a:t>Introduction of New Goods</a:t>
            </a:r>
          </a:p>
        </p:txBody>
      </p:sp>
      <p:sp>
        <p:nvSpPr>
          <p:cNvPr id="3" name="Content Placeholder 2">
            <a:extLst>
              <a:ext uri="{FF2B5EF4-FFF2-40B4-BE49-F238E27FC236}">
                <a16:creationId xmlns:a16="http://schemas.microsoft.com/office/drawing/2014/main" id="{905451A3-995B-8EBE-DF96-402B0887AF96}"/>
              </a:ext>
            </a:extLst>
          </p:cNvPr>
          <p:cNvSpPr>
            <a:spLocks noGrp="1"/>
          </p:cNvSpPr>
          <p:nvPr>
            <p:ph idx="1"/>
          </p:nvPr>
        </p:nvSpPr>
        <p:spPr/>
        <p:txBody>
          <a:bodyPr/>
          <a:lstStyle/>
          <a:p>
            <a:r>
              <a:rPr lang="en-US" dirty="0">
                <a:latin typeface="+mn-lt"/>
              </a:rPr>
              <a:t>The introduction of new goods increases variety, allows consumers to find products that more closely meet their needs</a:t>
            </a:r>
          </a:p>
          <a:p>
            <a:r>
              <a:rPr lang="en-US" dirty="0">
                <a:latin typeface="+mn-lt"/>
              </a:rPr>
              <a:t>In effect, dollars become more valuable</a:t>
            </a:r>
          </a:p>
          <a:p>
            <a:r>
              <a:rPr lang="en-US" dirty="0">
                <a:latin typeface="+mn-lt"/>
              </a:rPr>
              <a:t>The CPI misses this effect because it uses a fixed basket of goods</a:t>
            </a:r>
          </a:p>
          <a:p>
            <a:r>
              <a:rPr lang="en-US" dirty="0">
                <a:latin typeface="+mn-lt"/>
              </a:rPr>
              <a:t>Thus, the CPI overstates increases in the cost of living</a:t>
            </a:r>
          </a:p>
        </p:txBody>
      </p:sp>
    </p:spTree>
    <p:extLst>
      <p:ext uri="{BB962C8B-B14F-4D97-AF65-F5344CB8AC3E}">
        <p14:creationId xmlns:p14="http://schemas.microsoft.com/office/powerpoint/2010/main" val="1218597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Explain the welfare effects of inflation in a given scenario.</a:t>
            </a:r>
          </a:p>
          <a:p>
            <a:pPr>
              <a:spcBef>
                <a:spcPts val="800"/>
              </a:spcBef>
            </a:pPr>
            <a:r>
              <a:rPr lang="en-US" dirty="0">
                <a:latin typeface="+mn-lt"/>
              </a:rPr>
              <a:t>Calculate the annual inflation rate for a specified year, given CPI data.</a:t>
            </a:r>
          </a:p>
          <a:p>
            <a:pPr>
              <a:spcBef>
                <a:spcPts val="800"/>
              </a:spcBef>
            </a:pPr>
            <a:r>
              <a:rPr lang="en-US" dirty="0">
                <a:latin typeface="+mn-lt"/>
              </a:rPr>
              <a:t>Explain the differences between the GDP deflator and the CPI.</a:t>
            </a:r>
          </a:p>
          <a:p>
            <a:pPr>
              <a:spcBef>
                <a:spcPts val="800"/>
              </a:spcBef>
            </a:pPr>
            <a:r>
              <a:rPr lang="en-US" dirty="0">
                <a:latin typeface="+mn-lt"/>
              </a:rPr>
              <a:t>Calculate the CPI, given pricing and consumption data on a fixed basket of goods.</a:t>
            </a:r>
          </a:p>
          <a:p>
            <a:pPr>
              <a:spcBef>
                <a:spcPts val="800"/>
              </a:spcBef>
            </a:pPr>
            <a:r>
              <a:rPr lang="en-US" dirty="0">
                <a:latin typeface="+mn-lt"/>
              </a:rPr>
              <a:t>Explain why the producer price index is useful in predicting changes in the consumer price index.</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8099C-0459-EF40-4C11-3D5BC887E718}"/>
              </a:ext>
            </a:extLst>
          </p:cNvPr>
          <p:cNvSpPr>
            <a:spLocks noGrp="1"/>
          </p:cNvSpPr>
          <p:nvPr>
            <p:ph type="title"/>
          </p:nvPr>
        </p:nvSpPr>
        <p:spPr/>
        <p:txBody>
          <a:bodyPr/>
          <a:lstStyle/>
          <a:p>
            <a:r>
              <a:rPr lang="en-US" dirty="0">
                <a:latin typeface="+mn-lt"/>
              </a:rPr>
              <a:t>Unmeasured Quality Change</a:t>
            </a:r>
          </a:p>
        </p:txBody>
      </p:sp>
      <p:sp>
        <p:nvSpPr>
          <p:cNvPr id="3" name="Content Placeholder 2">
            <a:extLst>
              <a:ext uri="{FF2B5EF4-FFF2-40B4-BE49-F238E27FC236}">
                <a16:creationId xmlns:a16="http://schemas.microsoft.com/office/drawing/2014/main" id="{3765A82B-1F6C-0F08-AF3E-14C5B2B9B981}"/>
              </a:ext>
            </a:extLst>
          </p:cNvPr>
          <p:cNvSpPr>
            <a:spLocks noGrp="1"/>
          </p:cNvSpPr>
          <p:nvPr>
            <p:ph idx="1"/>
          </p:nvPr>
        </p:nvSpPr>
        <p:spPr/>
        <p:txBody>
          <a:bodyPr/>
          <a:lstStyle/>
          <a:p>
            <a:r>
              <a:rPr lang="en-US" dirty="0">
                <a:latin typeface="+mn-lt"/>
              </a:rPr>
              <a:t>Improvements in the quality of goods in the basket increase the value of each dollar</a:t>
            </a:r>
          </a:p>
          <a:p>
            <a:r>
              <a:rPr lang="en-US" dirty="0">
                <a:latin typeface="+mn-lt"/>
              </a:rPr>
              <a:t>The BLS tries to account for quality changes but probably misses some, as quality is hard to measure</a:t>
            </a:r>
          </a:p>
          <a:p>
            <a:r>
              <a:rPr lang="en-US" dirty="0">
                <a:latin typeface="+mn-lt"/>
              </a:rPr>
              <a:t>Thus, the CPI overstates increases in the cost of living</a:t>
            </a:r>
          </a:p>
        </p:txBody>
      </p:sp>
    </p:spTree>
    <p:extLst>
      <p:ext uri="{BB962C8B-B14F-4D97-AF65-F5344CB8AC3E}">
        <p14:creationId xmlns:p14="http://schemas.microsoft.com/office/powerpoint/2010/main" val="3475752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384CC-2767-5F91-E98E-311C8F9C3D44}"/>
              </a:ext>
            </a:extLst>
          </p:cNvPr>
          <p:cNvSpPr>
            <a:spLocks noGrp="1"/>
          </p:cNvSpPr>
          <p:nvPr>
            <p:ph type="title"/>
          </p:nvPr>
        </p:nvSpPr>
        <p:spPr/>
        <p:txBody>
          <a:bodyPr/>
          <a:lstStyle/>
          <a:p>
            <a:r>
              <a:rPr lang="en-US" dirty="0">
                <a:latin typeface="+mn-lt"/>
              </a:rPr>
              <a:t>The GDP Deflator versus the Consumer Price Index</a:t>
            </a:r>
          </a:p>
        </p:txBody>
      </p:sp>
      <p:sp>
        <p:nvSpPr>
          <p:cNvPr id="3" name="Content Placeholder 2">
            <a:extLst>
              <a:ext uri="{FF2B5EF4-FFF2-40B4-BE49-F238E27FC236}">
                <a16:creationId xmlns:a16="http://schemas.microsoft.com/office/drawing/2014/main" id="{DC58BAA5-C993-2B86-2F00-A108DEA69423}"/>
              </a:ext>
            </a:extLst>
          </p:cNvPr>
          <p:cNvSpPr>
            <a:spLocks noGrp="1"/>
          </p:cNvSpPr>
          <p:nvPr>
            <p:ph sz="half" idx="1"/>
          </p:nvPr>
        </p:nvSpPr>
        <p:spPr/>
        <p:txBody>
          <a:bodyPr/>
          <a:lstStyle/>
          <a:p>
            <a:r>
              <a:rPr lang="en-US" dirty="0">
                <a:latin typeface="+mn-lt"/>
              </a:rPr>
              <a:t>GDP deflator</a:t>
            </a:r>
          </a:p>
          <a:p>
            <a:pPr lvl="1">
              <a:buFont typeface="Arial" panose="020B0604020202020204" pitchFamily="34" charset="0"/>
              <a:buChar char="•"/>
            </a:pPr>
            <a:r>
              <a:rPr lang="en-US" dirty="0">
                <a:latin typeface="+mn-lt"/>
              </a:rPr>
              <a:t>Ratio of nominal GDP to real GDP</a:t>
            </a:r>
          </a:p>
          <a:p>
            <a:pPr lvl="1">
              <a:buFont typeface="Arial" panose="020B0604020202020204" pitchFamily="34" charset="0"/>
              <a:buChar char="•"/>
            </a:pPr>
            <a:r>
              <a:rPr lang="en-US" dirty="0">
                <a:latin typeface="+mn-lt"/>
              </a:rPr>
              <a:t>Reflects prices of all goods &amp; services produced domestically</a:t>
            </a:r>
          </a:p>
          <a:p>
            <a:pPr lvl="1">
              <a:buFont typeface="Arial" panose="020B0604020202020204" pitchFamily="34" charset="0"/>
              <a:buChar char="•"/>
            </a:pPr>
            <a:r>
              <a:rPr lang="en-US" altLang="en-US" dirty="0">
                <a:latin typeface="+mn-lt"/>
              </a:rPr>
              <a:t>Compares price of currently produced goods and services to price of the same goods and services in the base year</a:t>
            </a:r>
          </a:p>
        </p:txBody>
      </p:sp>
      <p:sp>
        <p:nvSpPr>
          <p:cNvPr id="4" name="Content Placeholder 3">
            <a:extLst>
              <a:ext uri="{FF2B5EF4-FFF2-40B4-BE49-F238E27FC236}">
                <a16:creationId xmlns:a16="http://schemas.microsoft.com/office/drawing/2014/main" id="{92938A75-A8E4-18F1-DC15-56C0481D29D0}"/>
              </a:ext>
            </a:extLst>
          </p:cNvPr>
          <p:cNvSpPr>
            <a:spLocks noGrp="1"/>
          </p:cNvSpPr>
          <p:nvPr>
            <p:ph sz="half" idx="2"/>
          </p:nvPr>
        </p:nvSpPr>
        <p:spPr/>
        <p:txBody>
          <a:bodyPr/>
          <a:lstStyle/>
          <a:p>
            <a:r>
              <a:rPr lang="en-US" dirty="0">
                <a:latin typeface="+mn-lt"/>
              </a:rPr>
              <a:t>CPI</a:t>
            </a:r>
          </a:p>
          <a:p>
            <a:pPr lvl="1">
              <a:buFont typeface="Arial" panose="020B0604020202020204" pitchFamily="34" charset="0"/>
              <a:buChar char="•"/>
            </a:pPr>
            <a:r>
              <a:rPr lang="en-US" dirty="0">
                <a:latin typeface="+mn-lt"/>
              </a:rPr>
              <a:t>Reflects prices of goods &amp; services bought by consumers</a:t>
            </a:r>
          </a:p>
          <a:p>
            <a:pPr lvl="1">
              <a:buFont typeface="Arial" panose="020B0604020202020204" pitchFamily="34" charset="0"/>
              <a:buChar char="•"/>
            </a:pPr>
            <a:r>
              <a:rPr lang="en-US" dirty="0">
                <a:latin typeface="+mn-lt"/>
              </a:rPr>
              <a:t>Compares price of a fixed basket of goods and services to price of the basket in the base year</a:t>
            </a:r>
          </a:p>
        </p:txBody>
      </p:sp>
    </p:spTree>
    <p:extLst>
      <p:ext uri="{BB962C8B-B14F-4D97-AF65-F5344CB8AC3E}">
        <p14:creationId xmlns:p14="http://schemas.microsoft.com/office/powerpoint/2010/main" val="1799540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4FD8-811D-C04B-81FD-305D3568F6FB}"/>
              </a:ext>
            </a:extLst>
          </p:cNvPr>
          <p:cNvSpPr>
            <a:spLocks noGrp="1"/>
          </p:cNvSpPr>
          <p:nvPr>
            <p:ph type="title"/>
          </p:nvPr>
        </p:nvSpPr>
        <p:spPr/>
        <p:txBody>
          <a:bodyPr/>
          <a:lstStyle/>
          <a:p>
            <a:r>
              <a:rPr lang="en-US" dirty="0">
                <a:latin typeface="+mn-lt"/>
              </a:rPr>
              <a:t>Figure 2 Two Measures of Inflation</a:t>
            </a:r>
          </a:p>
        </p:txBody>
      </p:sp>
      <p:sp>
        <p:nvSpPr>
          <p:cNvPr id="3" name="Content Placeholder 2">
            <a:extLst>
              <a:ext uri="{FF2B5EF4-FFF2-40B4-BE49-F238E27FC236}">
                <a16:creationId xmlns:a16="http://schemas.microsoft.com/office/drawing/2014/main" id="{41D17C71-9629-B262-4B34-881E920892E5}"/>
              </a:ext>
            </a:extLst>
          </p:cNvPr>
          <p:cNvSpPr>
            <a:spLocks noGrp="1"/>
          </p:cNvSpPr>
          <p:nvPr>
            <p:ph sz="half" idx="1"/>
          </p:nvPr>
        </p:nvSpPr>
        <p:spPr>
          <a:xfrm>
            <a:off x="476843" y="1335255"/>
            <a:ext cx="11241915" cy="1090446"/>
          </a:xfrm>
        </p:spPr>
        <p:txBody>
          <a:bodyPr/>
          <a:lstStyle/>
          <a:p>
            <a:r>
              <a:rPr lang="en-US" sz="2200" b="0" dirty="0">
                <a:latin typeface="+mn-lt"/>
              </a:rPr>
              <a:t>This figure shows the inflation rate—the percentage change in the level of prices— as measured by the GDP deflator and the CPI using annual data since 1965. Notice that the two measures of inflation generally move together.</a:t>
            </a:r>
          </a:p>
        </p:txBody>
      </p:sp>
      <p:pic>
        <p:nvPicPr>
          <p:cNvPr id="7" name="Picture 3" descr="The figure shows a line graph, with two plots showing nominal and real interest rates, using annual data since 1965.  The nominal interest rate is the rate on the three-month Treasury bill; the real interest rate is the nominal interest rate minus the inflation rate, as measured using the CPI.  The horizontal axis is the calendar year over the period 1965 to 2020, in yearly increments, with five-year segments noted.  The vertical axis is the interest rate, measured in percent per year.  The approximate nominal interest rate and real interest rate, in that order, for every 5 years, are as follows: 1965, 4%, 2.5%; 1970, 7%, 1%; 1975, 5.5%, negative 3%; 1980, 11.5%, negative 2%; 1985, 7.5%, 4%; 1990, 7.5%, 2%; 1995, 5.5%, 2.5%; 2000, 5.5%, 2.5%; 2005, 3%, negative 0.5%; and 2010, 0%, negative 1%, 2015, 0%, negative 4%, 2020, 2%, negative 1%. Note that the nominal and real interest rates do not always move together.">
            <a:extLst>
              <a:ext uri="{FF2B5EF4-FFF2-40B4-BE49-F238E27FC236}">
                <a16:creationId xmlns:a16="http://schemas.microsoft.com/office/drawing/2014/main" id="{44817D36-6B55-47A0-5BE8-335DC67B9733}"/>
              </a:ext>
            </a:extLst>
          </p:cNvPr>
          <p:cNvPicPr>
            <a:picLocks noGrp="1" noChangeAspect="1"/>
          </p:cNvPicPr>
          <p:nvPr>
            <p:ph sz="half" idx="2"/>
          </p:nvPr>
        </p:nvPicPr>
        <p:blipFill>
          <a:blip r:embed="rId2"/>
          <a:stretch>
            <a:fillRect/>
          </a:stretch>
        </p:blipFill>
        <p:spPr>
          <a:xfrm>
            <a:off x="3453848" y="2539946"/>
            <a:ext cx="5284305" cy="3200400"/>
          </a:xfrm>
        </p:spPr>
      </p:pic>
      <p:sp>
        <p:nvSpPr>
          <p:cNvPr id="5" name="Text Placeholder 4">
            <a:extLst>
              <a:ext uri="{FF2B5EF4-FFF2-40B4-BE49-F238E27FC236}">
                <a16:creationId xmlns:a16="http://schemas.microsoft.com/office/drawing/2014/main" id="{0B28EEF6-F38E-FBA0-DAC6-83DE26E60AD7}"/>
              </a:ext>
            </a:extLst>
          </p:cNvPr>
          <p:cNvSpPr>
            <a:spLocks noGrp="1"/>
          </p:cNvSpPr>
          <p:nvPr>
            <p:ph type="body" sz="quarter" idx="13"/>
          </p:nvPr>
        </p:nvSpPr>
        <p:spPr>
          <a:xfrm>
            <a:off x="2522233" y="5763626"/>
            <a:ext cx="7147535" cy="370473"/>
          </a:xfrm>
        </p:spPr>
        <p:txBody>
          <a:bodyPr/>
          <a:lstStyle/>
          <a:p>
            <a:pPr marL="0" indent="0" algn="ctr">
              <a:buNone/>
            </a:pPr>
            <a:r>
              <a:rPr lang="en-US" sz="1600" dirty="0">
                <a:latin typeface="+mn-lt"/>
              </a:rPr>
              <a:t>Source: U.S. Department of Labor; U.S. Department of Commerce.</a:t>
            </a:r>
          </a:p>
        </p:txBody>
      </p:sp>
    </p:spTree>
    <p:extLst>
      <p:ext uri="{BB962C8B-B14F-4D97-AF65-F5344CB8AC3E}">
        <p14:creationId xmlns:p14="http://schemas.microsoft.com/office/powerpoint/2010/main" val="1304061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25-2</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Correcting Economic Variables for the Effects of Inflation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58A5B-895C-5290-CCE3-8CC051E25567}"/>
              </a:ext>
            </a:extLst>
          </p:cNvPr>
          <p:cNvSpPr>
            <a:spLocks noGrp="1"/>
          </p:cNvSpPr>
          <p:nvPr>
            <p:ph type="title"/>
          </p:nvPr>
        </p:nvSpPr>
        <p:spPr/>
        <p:txBody>
          <a:bodyPr/>
          <a:lstStyle/>
          <a:p>
            <a:r>
              <a:rPr lang="en-US" dirty="0">
                <a:latin typeface="+mn-lt"/>
              </a:rPr>
              <a:t>Dollar Figures from Different Times</a:t>
            </a:r>
          </a:p>
        </p:txBody>
      </p:sp>
      <p:sp>
        <p:nvSpPr>
          <p:cNvPr id="3" name="Content Placeholder 2">
            <a:extLst>
              <a:ext uri="{FF2B5EF4-FFF2-40B4-BE49-F238E27FC236}">
                <a16:creationId xmlns:a16="http://schemas.microsoft.com/office/drawing/2014/main" id="{429602B6-52E3-9B5A-8760-ACB5FD241369}"/>
              </a:ext>
            </a:extLst>
          </p:cNvPr>
          <p:cNvSpPr>
            <a:spLocks noGrp="1"/>
          </p:cNvSpPr>
          <p:nvPr>
            <p:ph sz="half" idx="1"/>
          </p:nvPr>
        </p:nvSpPr>
        <p:spPr>
          <a:xfrm>
            <a:off x="476843" y="1887674"/>
            <a:ext cx="11241915" cy="1711346"/>
          </a:xfrm>
        </p:spPr>
        <p:txBody>
          <a:bodyPr/>
          <a:lstStyle/>
          <a:p>
            <a:r>
              <a:rPr lang="en-US" sz="2400" b="0" dirty="0">
                <a:latin typeface="+mn-lt"/>
              </a:rPr>
              <a:t>A price index such as the CPI measures the price level and thus determines the size of the inflation correction</a:t>
            </a:r>
          </a:p>
        </p:txBody>
      </p:sp>
      <p:graphicFrame>
        <p:nvGraphicFramePr>
          <p:cNvPr id="7" name="Object 3">
            <a:extLst>
              <a:ext uri="{FF2B5EF4-FFF2-40B4-BE49-F238E27FC236}">
                <a16:creationId xmlns:a16="http://schemas.microsoft.com/office/drawing/2014/main" id="{0B52C389-CD1E-4021-A00A-33B2D6547EFA}"/>
              </a:ext>
              <a:ext uri="{C183D7F6-B498-43B3-948B-1728B52AA6E4}">
                <adec:decorative xmlns:adec="http://schemas.microsoft.com/office/drawing/2017/decorative" xmlns="" val="1"/>
              </a:ext>
            </a:extLst>
          </p:cNvPr>
          <p:cNvGraphicFramePr>
            <a:graphicFrameLocks noGrp="1" noChangeAspect="1"/>
          </p:cNvGraphicFramePr>
          <p:nvPr>
            <p:ph sz="half" idx="2"/>
            <p:extLst>
              <p:ext uri="{D42A27DB-BD31-4B8C-83A1-F6EECF244321}">
                <p14:modId xmlns:p14="http://schemas.microsoft.com/office/powerpoint/2010/main" val="880675244"/>
              </p:ext>
            </p:extLst>
          </p:nvPr>
        </p:nvGraphicFramePr>
        <p:xfrm>
          <a:off x="1120094" y="2775799"/>
          <a:ext cx="9055100" cy="711200"/>
        </p:xfrm>
        <a:graphic>
          <a:graphicData uri="http://schemas.openxmlformats.org/presentationml/2006/ole">
            <mc:AlternateContent xmlns:mc="http://schemas.openxmlformats.org/markup-compatibility/2006">
              <mc:Choice xmlns:v="urn:schemas-microsoft-com:vml" Requires="v">
                <p:oleObj spid="_x0000_s4109" name="Equation" r:id="rId3" imgW="9055080" imgH="711000" progId="Equation.DSMT4">
                  <p:embed/>
                </p:oleObj>
              </mc:Choice>
              <mc:Fallback>
                <p:oleObj name="Equation" r:id="rId3" imgW="9055080" imgH="711000" progId="Equation.DSMT4">
                  <p:embed/>
                  <p:pic>
                    <p:nvPicPr>
                      <p:cNvPr id="6" name="Object 5">
                        <a:extLst>
                          <a:ext uri="{FF2B5EF4-FFF2-40B4-BE49-F238E27FC236}">
                            <a16:creationId xmlns:a16="http://schemas.microsoft.com/office/drawing/2014/main" id="{CA6F3D09-060B-4745-A98B-C6AF3C3B4318}"/>
                          </a:ext>
                        </a:extLst>
                      </p:cNvPr>
                      <p:cNvPicPr/>
                      <p:nvPr/>
                    </p:nvPicPr>
                    <p:blipFill>
                      <a:blip r:embed="rId4"/>
                      <a:stretch>
                        <a:fillRect/>
                      </a:stretch>
                    </p:blipFill>
                    <p:spPr>
                      <a:xfrm>
                        <a:off x="1120094" y="2775799"/>
                        <a:ext cx="9055100" cy="711200"/>
                      </a:xfrm>
                      <a:prstGeom prst="rect">
                        <a:avLst/>
                      </a:prstGeom>
                    </p:spPr>
                  </p:pic>
                </p:oleObj>
              </mc:Fallback>
            </mc:AlternateContent>
          </a:graphicData>
        </a:graphic>
      </p:graphicFrame>
    </p:spTree>
    <p:extLst>
      <p:ext uri="{BB962C8B-B14F-4D97-AF65-F5344CB8AC3E}">
        <p14:creationId xmlns:p14="http://schemas.microsoft.com/office/powerpoint/2010/main" val="17520181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8549E-AC36-4424-B130-55E0347272E7}"/>
              </a:ext>
            </a:extLst>
          </p:cNvPr>
          <p:cNvSpPr>
            <a:spLocks noGrp="1"/>
          </p:cNvSpPr>
          <p:nvPr>
            <p:ph type="title"/>
          </p:nvPr>
        </p:nvSpPr>
        <p:spPr>
          <a:xfrm>
            <a:off x="476843" y="193845"/>
            <a:ext cx="11241915" cy="606255"/>
          </a:xfrm>
        </p:spPr>
        <p:txBody>
          <a:bodyPr/>
          <a:lstStyle/>
          <a:p>
            <a:r>
              <a:rPr lang="en-US" sz="3600" dirty="0"/>
              <a:t>Figure 3 Regional Variation in the Cost of Living</a:t>
            </a:r>
            <a:endParaRPr lang="en-IN" sz="3600" dirty="0"/>
          </a:p>
        </p:txBody>
      </p:sp>
      <p:sp>
        <p:nvSpPr>
          <p:cNvPr id="3" name="Content Placeholder 2">
            <a:extLst>
              <a:ext uri="{FF2B5EF4-FFF2-40B4-BE49-F238E27FC236}">
                <a16:creationId xmlns:a16="http://schemas.microsoft.com/office/drawing/2014/main" id="{3364E312-631F-42EA-9CB3-55A84AA4A067}"/>
              </a:ext>
            </a:extLst>
          </p:cNvPr>
          <p:cNvSpPr>
            <a:spLocks noGrp="1"/>
          </p:cNvSpPr>
          <p:nvPr>
            <p:ph sz="half" idx="1"/>
          </p:nvPr>
        </p:nvSpPr>
        <p:spPr>
          <a:xfrm>
            <a:off x="476844" y="1330325"/>
            <a:ext cx="3752256" cy="2682875"/>
          </a:xfrm>
        </p:spPr>
        <p:txBody>
          <a:bodyPr/>
          <a:lstStyle/>
          <a:p>
            <a:pPr marL="0" indent="0">
              <a:buNone/>
            </a:pPr>
            <a:r>
              <a:rPr lang="en-US" dirty="0"/>
              <a:t>This figure shows how the costs of living in the 50 U.S. states and the District of Columbia compare to the U.S. average.</a:t>
            </a:r>
          </a:p>
        </p:txBody>
      </p:sp>
      <p:pic>
        <p:nvPicPr>
          <p:cNvPr id="6" name="Picture 3" descr="The figure shows a bar graph that plots regional price parities by state (where the US = 100) showing the cost of living relative to the US average for 2020.   The horizontal average shows the value of the relative cost of living, with values from 80 up to 120 in 5 unit increments.  The vertical axis is the states, ranked from highest to lowest.  The figures for the 50 states and the District of Columbia are as follows. Those above the national average are: Hawaii, 112.0; District of Columbia, 111.5; New Jersey, 111.2; California, 110.4; New York, 110.2; Massachusetts, 107.4; Washington, 107.4; Maryland, 106.5; New Hampshire, 103.7; Connecticut, 103.4; Alaska, 103.2; Colorado, 102.9; Oregon, 102.6; Rhode Island, 101.8; Virginia, 101.0; Florida, 100.7; Illinois, 100.5.  Those below the national average are Texas, 99.5; Vermont, 99.3; Arizona, 99.1; Minnesota, 98.6; Delaware, 97.9; Pennsylvania, 97.6; Nevada, 97.1; Maine, 96.8; Utah, 95.3; Georgia, 94.5; Michigan, 94.0; Wisconsin, 93.2; Nebraska, 92.9;Louisiana, 92.7; Indiana, 92.5; Missouri, 92.5; Montana, 92.4; Kansas, 92.4; Wyoming, 92.3; Tennessee, 92.2; North Dakota, 92.0; North Carolina, 91.8; Ohio, 91.7; South Carolina, 91.6; New Mexico, 91.6; South Dakota, 91.5; Oklahoma, 91.3; Idaho, 91.2; Iowa, 91.0; Kentucky, 89.8; Alabama, 89.3; Arkansas, 89.2; West Virginia, 88.0; Mississippi, 87.8.">
            <a:extLst>
              <a:ext uri="{FF2B5EF4-FFF2-40B4-BE49-F238E27FC236}">
                <a16:creationId xmlns:a16="http://schemas.microsoft.com/office/drawing/2014/main" id="{889CBA0E-B42F-4EB0-BBCD-09D95B1B679F}"/>
              </a:ext>
            </a:extLst>
          </p:cNvPr>
          <p:cNvPicPr>
            <a:picLocks noGrp="1" noChangeAspect="1"/>
          </p:cNvPicPr>
          <p:nvPr>
            <p:ph sz="half" idx="10"/>
          </p:nvPr>
        </p:nvPicPr>
        <p:blipFill>
          <a:blip r:embed="rId2"/>
          <a:stretch>
            <a:fillRect/>
          </a:stretch>
        </p:blipFill>
        <p:spPr>
          <a:xfrm>
            <a:off x="4513262" y="800100"/>
            <a:ext cx="4209860" cy="5303520"/>
          </a:xfrm>
        </p:spPr>
      </p:pic>
      <p:sp>
        <p:nvSpPr>
          <p:cNvPr id="5" name="Content Placeholder 4">
            <a:extLst>
              <a:ext uri="{FF2B5EF4-FFF2-40B4-BE49-F238E27FC236}">
                <a16:creationId xmlns:a16="http://schemas.microsoft.com/office/drawing/2014/main" id="{92D0CBC3-63DE-4D1D-8DF1-94832A2E7987}"/>
              </a:ext>
            </a:extLst>
          </p:cNvPr>
          <p:cNvSpPr>
            <a:spLocks noGrp="1"/>
          </p:cNvSpPr>
          <p:nvPr>
            <p:ph sz="half" idx="2"/>
          </p:nvPr>
        </p:nvSpPr>
        <p:spPr>
          <a:xfrm>
            <a:off x="8815126" y="5448299"/>
            <a:ext cx="2703774" cy="606255"/>
          </a:xfrm>
        </p:spPr>
        <p:txBody>
          <a:bodyPr/>
          <a:lstStyle/>
          <a:p>
            <a:pPr marL="0" indent="0">
              <a:buNone/>
            </a:pPr>
            <a:r>
              <a:rPr lang="en-US" sz="1600" dirty="0"/>
              <a:t>Source: U.S. Department of Commerce</a:t>
            </a:r>
          </a:p>
        </p:txBody>
      </p:sp>
    </p:spTree>
    <p:extLst>
      <p:ext uri="{BB962C8B-B14F-4D97-AF65-F5344CB8AC3E}">
        <p14:creationId xmlns:p14="http://schemas.microsoft.com/office/powerpoint/2010/main" val="247797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83F49-4186-2D9D-720F-1F7865ABDEFA}"/>
              </a:ext>
            </a:extLst>
          </p:cNvPr>
          <p:cNvSpPr>
            <a:spLocks noGrp="1"/>
          </p:cNvSpPr>
          <p:nvPr>
            <p:ph type="title"/>
          </p:nvPr>
        </p:nvSpPr>
        <p:spPr/>
        <p:txBody>
          <a:bodyPr/>
          <a:lstStyle/>
          <a:p>
            <a:r>
              <a:rPr lang="en-US" dirty="0">
                <a:latin typeface="+mn-lt"/>
              </a:rPr>
              <a:t>Indexation</a:t>
            </a:r>
          </a:p>
        </p:txBody>
      </p:sp>
      <p:sp>
        <p:nvSpPr>
          <p:cNvPr id="3" name="Content Placeholder 2">
            <a:extLst>
              <a:ext uri="{FF2B5EF4-FFF2-40B4-BE49-F238E27FC236}">
                <a16:creationId xmlns:a16="http://schemas.microsoft.com/office/drawing/2014/main" id="{27812B18-E5DC-80D6-9C9C-65309044402A}"/>
              </a:ext>
            </a:extLst>
          </p:cNvPr>
          <p:cNvSpPr>
            <a:spLocks noGrp="1"/>
          </p:cNvSpPr>
          <p:nvPr>
            <p:ph idx="1"/>
          </p:nvPr>
        </p:nvSpPr>
        <p:spPr/>
        <p:txBody>
          <a:bodyPr/>
          <a:lstStyle/>
          <a:p>
            <a:pPr algn="l"/>
            <a:r>
              <a:rPr lang="en-US" b="1" dirty="0">
                <a:solidFill>
                  <a:srgbClr val="C00000"/>
                </a:solidFill>
                <a:latin typeface="+mn-lt"/>
              </a:rPr>
              <a:t>Indexation*</a:t>
            </a:r>
          </a:p>
          <a:p>
            <a:pPr lvl="1">
              <a:buFont typeface="Arial" panose="020B0604020202020204" pitchFamily="34" charset="0"/>
              <a:buChar char="•"/>
            </a:pPr>
            <a:r>
              <a:rPr lang="en-US" dirty="0">
                <a:latin typeface="+mn-lt"/>
              </a:rPr>
              <a:t>The automatic correction by law or contract of a dollar amount for the effects of inflation</a:t>
            </a:r>
          </a:p>
          <a:p>
            <a:pPr algn="l"/>
            <a:r>
              <a:rPr lang="en-US" dirty="0">
                <a:latin typeface="+mn-lt"/>
              </a:rPr>
              <a:t>The increase in CPI automatically determines</a:t>
            </a:r>
          </a:p>
          <a:p>
            <a:pPr lvl="1">
              <a:buFont typeface="Arial" panose="020B0604020202020204" pitchFamily="34" charset="0"/>
              <a:buChar char="•"/>
            </a:pPr>
            <a:r>
              <a:rPr lang="en-US" dirty="0">
                <a:latin typeface="+mn-lt"/>
              </a:rPr>
              <a:t>The COLA (cost-of-living-allowance) in many multi-year labor contracts</a:t>
            </a:r>
          </a:p>
          <a:p>
            <a:pPr lvl="1">
              <a:buFont typeface="Arial" panose="020B0604020202020204" pitchFamily="34" charset="0"/>
              <a:buChar char="•"/>
            </a:pPr>
            <a:r>
              <a:rPr lang="en-US" dirty="0">
                <a:latin typeface="+mn-lt"/>
              </a:rPr>
              <a:t>Adjustments in Social Security payments and federal income tax brackets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8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2800" dirty="0">
              <a:latin typeface="+mn-lt"/>
            </a:endParaRPr>
          </a:p>
        </p:txBody>
      </p:sp>
    </p:spTree>
    <p:extLst>
      <p:ext uri="{BB962C8B-B14F-4D97-AF65-F5344CB8AC3E}">
        <p14:creationId xmlns:p14="http://schemas.microsoft.com/office/powerpoint/2010/main" val="1782263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E9A0-77A6-4A67-9128-D9D821C68382}"/>
              </a:ext>
            </a:extLst>
          </p:cNvPr>
          <p:cNvSpPr>
            <a:spLocks noGrp="1"/>
          </p:cNvSpPr>
          <p:nvPr>
            <p:ph type="title"/>
          </p:nvPr>
        </p:nvSpPr>
        <p:spPr/>
        <p:txBody>
          <a:bodyPr/>
          <a:lstStyle/>
          <a:p>
            <a:r>
              <a:rPr lang="en-US" dirty="0">
                <a:latin typeface="+mn-lt"/>
              </a:rPr>
              <a:t>Real and Nominal Interest Rates</a:t>
            </a:r>
          </a:p>
        </p:txBody>
      </p:sp>
      <p:sp>
        <p:nvSpPr>
          <p:cNvPr id="3" name="Content Placeholder 2">
            <a:extLst>
              <a:ext uri="{FF2B5EF4-FFF2-40B4-BE49-F238E27FC236}">
                <a16:creationId xmlns:a16="http://schemas.microsoft.com/office/drawing/2014/main" id="{B4ACD413-C4E3-0A7A-99E9-77E2525E9583}"/>
              </a:ext>
            </a:extLst>
          </p:cNvPr>
          <p:cNvSpPr>
            <a:spLocks noGrp="1"/>
          </p:cNvSpPr>
          <p:nvPr>
            <p:ph idx="1"/>
          </p:nvPr>
        </p:nvSpPr>
        <p:spPr/>
        <p:txBody>
          <a:bodyPr/>
          <a:lstStyle/>
          <a:p>
            <a:r>
              <a:rPr lang="en-US" b="1" dirty="0">
                <a:solidFill>
                  <a:srgbClr val="C00000"/>
                </a:solidFill>
                <a:latin typeface="+mn-lt"/>
              </a:rPr>
              <a:t>Nominal interest rate*</a:t>
            </a:r>
          </a:p>
          <a:p>
            <a:pPr lvl="1">
              <a:buFont typeface="Arial" panose="020B0604020202020204" pitchFamily="34" charset="0"/>
              <a:buChar char="•"/>
            </a:pPr>
            <a:r>
              <a:rPr lang="en-US" dirty="0">
                <a:latin typeface="+mn-lt"/>
              </a:rPr>
              <a:t>Interest rate as usually reported without a correction for the effects of inflation</a:t>
            </a:r>
          </a:p>
          <a:p>
            <a:r>
              <a:rPr lang="en-US" b="1" dirty="0">
                <a:solidFill>
                  <a:srgbClr val="C00000"/>
                </a:solidFill>
                <a:latin typeface="+mn-lt"/>
              </a:rPr>
              <a:t>Real interest rate*</a:t>
            </a:r>
          </a:p>
          <a:p>
            <a:pPr lvl="1">
              <a:buFont typeface="Arial" panose="020B0604020202020204" pitchFamily="34" charset="0"/>
              <a:buChar char="•"/>
            </a:pPr>
            <a:r>
              <a:rPr lang="en-US" dirty="0">
                <a:latin typeface="+mn-lt"/>
              </a:rPr>
              <a:t>Interest rate corrected for the effects of inflation</a:t>
            </a:r>
          </a:p>
          <a:p>
            <a:pPr marL="0" indent="0" algn="ctr">
              <a:buNone/>
            </a:pPr>
            <a:r>
              <a:rPr lang="en-US" sz="2000" dirty="0">
                <a:latin typeface="+mn-lt"/>
              </a:rPr>
              <a:t>Real interest rate = Nominal interest rate - Inflation rate</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7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5648092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39804-D1C1-4E66-A569-DA79414AF3C0}"/>
              </a:ext>
            </a:extLst>
          </p:cNvPr>
          <p:cNvSpPr>
            <a:spLocks noGrp="1"/>
          </p:cNvSpPr>
          <p:nvPr>
            <p:ph type="title"/>
          </p:nvPr>
        </p:nvSpPr>
        <p:spPr/>
        <p:txBody>
          <a:bodyPr/>
          <a:lstStyle/>
          <a:p>
            <a:r>
              <a:rPr lang="en-US" dirty="0"/>
              <a:t>Figure 4 Real and Nominal Interest Rates</a:t>
            </a:r>
            <a:endParaRPr lang="en-IN" dirty="0"/>
          </a:p>
        </p:txBody>
      </p:sp>
      <p:sp>
        <p:nvSpPr>
          <p:cNvPr id="3" name="Content Placeholder 2">
            <a:extLst>
              <a:ext uri="{FF2B5EF4-FFF2-40B4-BE49-F238E27FC236}">
                <a16:creationId xmlns:a16="http://schemas.microsoft.com/office/drawing/2014/main" id="{E1E3AC33-0B2E-4C1B-8DCF-DE1AEFFC04ED}"/>
              </a:ext>
            </a:extLst>
          </p:cNvPr>
          <p:cNvSpPr>
            <a:spLocks noGrp="1"/>
          </p:cNvSpPr>
          <p:nvPr>
            <p:ph sz="half" idx="1"/>
          </p:nvPr>
        </p:nvSpPr>
        <p:spPr>
          <a:xfrm>
            <a:off x="476844" y="1368425"/>
            <a:ext cx="4933356" cy="4168775"/>
          </a:xfrm>
        </p:spPr>
        <p:txBody>
          <a:bodyPr/>
          <a:lstStyle/>
          <a:p>
            <a:pPr marL="0" indent="0">
              <a:buNone/>
            </a:pPr>
            <a:r>
              <a:rPr lang="en-US" dirty="0"/>
              <a:t>This figure shows nominal and real interest rates using annual data since 1965. The nominal interest rate is the rate on a three-month Treasury bill. The real interest rate is the nominal interest rate minus the inflation rate as measured by the CPI. Notice that nominal and real interest rates often do not move together.</a:t>
            </a:r>
            <a:endParaRPr lang="en-US" dirty="0">
              <a:solidFill>
                <a:srgbClr val="282F7C"/>
              </a:solidFill>
            </a:endParaRPr>
          </a:p>
        </p:txBody>
      </p:sp>
      <p:pic>
        <p:nvPicPr>
          <p:cNvPr id="6" name="Picture 3" descr="The figure shows a line graph, with two plots showing nominal and real interest rates, using annual data since 1965.  The nominal interest rate is the rate on the three-month Treasury bill; the real interest rate is the nominal interest rate minus the inflation rate, as measured using the CPI.  The horizontal axis is the calendar year over the period 1965 to 2020, in yearly increments, with five-year segments noted.  The vertical axis is the interest rate, measured in percent per year.  The approximate nominal interest rate and real interest rate, in that order, for every 5 years, are as follows: 1965, 4%, 2.5%; 1970, 7%, 1%; 1975, 5.5%, negative 3%; 1980, 11.5%, negative 2%; 1985, 7.5%, 4%; 1990, 7.5%, 2%; 1995, 5.5%, 2.5%; 2000, 5.5%, 2.5%; 2005, 3%, negative 0.5%; and 2010, 0%, negative 1%, 2015, 0%, negative 4%, 2020, 2%, negative 1%. Note that the nominal and real interest rates do not always move together.">
            <a:extLst>
              <a:ext uri="{FF2B5EF4-FFF2-40B4-BE49-F238E27FC236}">
                <a16:creationId xmlns:a16="http://schemas.microsoft.com/office/drawing/2014/main" id="{B8310134-BAF6-4632-86E0-77376CF705DE}"/>
              </a:ext>
            </a:extLst>
          </p:cNvPr>
          <p:cNvPicPr>
            <a:picLocks noGrp="1" noChangeAspect="1"/>
          </p:cNvPicPr>
          <p:nvPr>
            <p:ph sz="half" idx="10"/>
          </p:nvPr>
        </p:nvPicPr>
        <p:blipFill>
          <a:blip r:embed="rId2"/>
          <a:stretch>
            <a:fillRect/>
          </a:stretch>
        </p:blipFill>
        <p:spPr>
          <a:xfrm>
            <a:off x="5686562" y="1397448"/>
            <a:ext cx="6147796" cy="4297680"/>
          </a:xfrm>
          <a:prstGeom prst="rect">
            <a:avLst/>
          </a:prstGeom>
        </p:spPr>
      </p:pic>
      <p:sp>
        <p:nvSpPr>
          <p:cNvPr id="5" name="Content Placeholder 4">
            <a:extLst>
              <a:ext uri="{FF2B5EF4-FFF2-40B4-BE49-F238E27FC236}">
                <a16:creationId xmlns:a16="http://schemas.microsoft.com/office/drawing/2014/main" id="{F1C3381E-48E2-4EB0-BB7E-683B92A859CF}"/>
              </a:ext>
            </a:extLst>
          </p:cNvPr>
          <p:cNvSpPr>
            <a:spLocks noGrp="1"/>
          </p:cNvSpPr>
          <p:nvPr>
            <p:ph sz="half" idx="2"/>
          </p:nvPr>
        </p:nvSpPr>
        <p:spPr>
          <a:xfrm>
            <a:off x="5422900" y="5778500"/>
            <a:ext cx="6675120" cy="398462"/>
          </a:xfrm>
        </p:spPr>
        <p:txBody>
          <a:bodyPr/>
          <a:lstStyle/>
          <a:p>
            <a:pPr marL="0" indent="0" algn="ctr">
              <a:buNone/>
            </a:pPr>
            <a:r>
              <a:rPr lang="en-US" sz="1600" dirty="0">
                <a:solidFill>
                  <a:srgbClr val="282F7C"/>
                </a:solidFill>
              </a:rPr>
              <a:t>Source: U.S. Department of Labor; U.S. Department of Treasury.</a:t>
            </a:r>
          </a:p>
        </p:txBody>
      </p:sp>
    </p:spTree>
    <p:extLst>
      <p:ext uri="{BB962C8B-B14F-4D97-AF65-F5344CB8AC3E}">
        <p14:creationId xmlns:p14="http://schemas.microsoft.com/office/powerpoint/2010/main" val="19684362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smtClean="0">
                <a:latin typeface="+mn-lt"/>
              </a:rPr>
              <a:t>25-3</a:t>
            </a:r>
            <a:endParaRPr lang="en-US" dirty="0">
              <a:latin typeface="+mn-lt"/>
            </a:endParaRP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Determine how a scenario will cause the CPI to bias the true cost of living.</a:t>
            </a:r>
          </a:p>
          <a:p>
            <a:pPr>
              <a:spcBef>
                <a:spcPts val="800"/>
              </a:spcBef>
            </a:pPr>
            <a:r>
              <a:rPr lang="en-US" dirty="0">
                <a:latin typeface="+mn-lt"/>
              </a:rPr>
              <a:t>Compare the value of a dollar in the past to the value of a dollar today.</a:t>
            </a:r>
          </a:p>
          <a:p>
            <a:pPr>
              <a:spcBef>
                <a:spcPts val="800"/>
              </a:spcBef>
            </a:pPr>
            <a:r>
              <a:rPr lang="en-US" dirty="0">
                <a:latin typeface="+mn-lt"/>
              </a:rPr>
              <a:t>Describe the relationship between the nominal interest rate, inflation, and the real interest rate. </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8870F-E462-21CD-FABC-9E2CAFECA0F4}"/>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BE0E5F02-7104-E46D-5CC3-1C774D9C7850}"/>
              </a:ext>
            </a:extLst>
          </p:cNvPr>
          <p:cNvSpPr>
            <a:spLocks noGrp="1"/>
          </p:cNvSpPr>
          <p:nvPr>
            <p:ph idx="1"/>
          </p:nvPr>
        </p:nvSpPr>
        <p:spPr/>
        <p:txBody>
          <a:bodyPr/>
          <a:lstStyle/>
          <a:p>
            <a:r>
              <a:rPr lang="en-US" dirty="0">
                <a:latin typeface="+mn-lt"/>
              </a:rPr>
              <a:t>Persistent increases in the overall level of prices have been the norm</a:t>
            </a:r>
          </a:p>
          <a:p>
            <a:r>
              <a:rPr lang="en-US" dirty="0">
                <a:latin typeface="+mn-lt"/>
              </a:rPr>
              <a:t>Such inflation reduces the purchasing power of each unit of money</a:t>
            </a:r>
          </a:p>
          <a:p>
            <a:r>
              <a:rPr lang="en-US" dirty="0">
                <a:latin typeface="+mn-lt"/>
              </a:rPr>
              <a:t>Price indexes allow us to compare dollar figures from different points in time and, therefore, get a better sense of how the economy is changing</a:t>
            </a:r>
          </a:p>
        </p:txBody>
      </p:sp>
    </p:spTree>
    <p:extLst>
      <p:ext uri="{BB962C8B-B14F-4D97-AF65-F5344CB8AC3E}">
        <p14:creationId xmlns:p14="http://schemas.microsoft.com/office/powerpoint/2010/main" val="34739095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spcBef>
                <a:spcPts val="600"/>
              </a:spcBef>
              <a:buNone/>
            </a:pPr>
            <a:r>
              <a:rPr lang="en-US" sz="2000" dirty="0">
                <a:latin typeface="+mn-lt"/>
                <a:ea typeface="+mn-lt"/>
                <a:cs typeface="+mn-lt"/>
              </a:rPr>
              <a:t>Your grandfather quit smoking cigarettes in 1995. When you ask him why he quit, you get a surprising answer. Instead of reciting the health benefits of quitting smoking, he says, “I quit because it was just getting too expensive. I started smoking in 1965 in Vietnam and cigarettes were only 45 cents a pack. The last pack I bought was $2.00 and I just couldn’t justify spending more than four times as much on cigarettes as I used to.”</a:t>
            </a:r>
          </a:p>
          <a:p>
            <a:pPr marL="457200" indent="-457200">
              <a:spcBef>
                <a:spcPts val="1200"/>
              </a:spcBef>
              <a:buFont typeface="+mj-lt"/>
              <a:buAutoNum type="alphaUcPeriod"/>
            </a:pPr>
            <a:r>
              <a:rPr lang="en-US" sz="2000" dirty="0">
                <a:latin typeface="+mn-lt"/>
                <a:ea typeface="+mn-lt"/>
                <a:cs typeface="+mn-lt"/>
              </a:rPr>
              <a:t>In 1965, the CPI was 31.5. In 1995, the CPI was 152.4. While it is commendable that your grandfather quit smoking, what is wrong with his explanation?</a:t>
            </a:r>
          </a:p>
          <a:p>
            <a:pPr marL="457200" indent="-457200">
              <a:spcBef>
                <a:spcPts val="600"/>
              </a:spcBef>
              <a:buFont typeface="+mj-lt"/>
              <a:buAutoNum type="alphaUcPeriod"/>
            </a:pPr>
            <a:r>
              <a:rPr lang="en-US" sz="2000" dirty="0">
                <a:latin typeface="+mn-lt"/>
                <a:ea typeface="+mn-lt"/>
                <a:cs typeface="+mn-lt"/>
              </a:rPr>
              <a:t>What is the equivalent cost of a 1965 pack of cigarettes measured in 1995 prices?  </a:t>
            </a:r>
          </a:p>
          <a:p>
            <a:pPr marL="457200" indent="-457200">
              <a:spcBef>
                <a:spcPts val="600"/>
              </a:spcBef>
              <a:buFont typeface="+mj-lt"/>
              <a:buAutoNum type="alphaUcPeriod"/>
            </a:pPr>
            <a:r>
              <a:rPr lang="en-US" sz="2000" dirty="0">
                <a:latin typeface="+mn-lt"/>
                <a:ea typeface="+mn-lt"/>
                <a:cs typeface="+mn-lt"/>
              </a:rPr>
              <a:t>What is the equivalent cost of a 1995 pack of cigarettes measured in 1965 prices? </a:t>
            </a:r>
          </a:p>
          <a:p>
            <a:pPr marL="457200" indent="-457200">
              <a:spcBef>
                <a:spcPts val="600"/>
              </a:spcBef>
              <a:buFont typeface="+mj-lt"/>
              <a:buAutoNum type="alphaUcPeriod"/>
            </a:pPr>
            <a:r>
              <a:rPr lang="en-US" sz="2000" dirty="0">
                <a:latin typeface="+mn-lt"/>
                <a:ea typeface="+mn-lt"/>
                <a:cs typeface="+mn-lt"/>
              </a:rPr>
              <a:t>Do both methods give you the same conclusion?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Does an increase in the price of imported goods affect the CPI or the GDP deflator more? Why?</a:t>
            </a:r>
          </a:p>
        </p:txBody>
      </p:sp>
    </p:spTree>
    <p:extLst>
      <p:ext uri="{BB962C8B-B14F-4D97-AF65-F5344CB8AC3E}">
        <p14:creationId xmlns:p14="http://schemas.microsoft.com/office/powerpoint/2010/main" val="38271167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marL="0" indent="0">
              <a:buNone/>
            </a:pPr>
            <a:r>
              <a:rPr lang="en-US" dirty="0">
                <a:latin typeface="+mn-lt"/>
              </a:rPr>
              <a:t>Click the link to review the objectives for this presentation.</a:t>
            </a:r>
          </a:p>
          <a:p>
            <a:pPr marL="0" indent="0">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25-1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Consumer Price Index</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58FA0-06E9-AAEE-F6B5-207C4A556C66}"/>
              </a:ext>
            </a:extLst>
          </p:cNvPr>
          <p:cNvSpPr>
            <a:spLocks noGrp="1"/>
          </p:cNvSpPr>
          <p:nvPr>
            <p:ph type="title"/>
          </p:nvPr>
        </p:nvSpPr>
        <p:spPr/>
        <p:txBody>
          <a:bodyPr/>
          <a:lstStyle/>
          <a:p>
            <a:r>
              <a:rPr lang="en-US" dirty="0">
                <a:latin typeface="+mn-lt"/>
              </a:rPr>
              <a:t>The Consumer Price Index (CPI)</a:t>
            </a:r>
          </a:p>
        </p:txBody>
      </p:sp>
      <p:sp>
        <p:nvSpPr>
          <p:cNvPr id="3" name="Content Placeholder 2">
            <a:extLst>
              <a:ext uri="{FF2B5EF4-FFF2-40B4-BE49-F238E27FC236}">
                <a16:creationId xmlns:a16="http://schemas.microsoft.com/office/drawing/2014/main" id="{0D894781-687A-C682-8D42-484DFAE19A18}"/>
              </a:ext>
            </a:extLst>
          </p:cNvPr>
          <p:cNvSpPr>
            <a:spLocks noGrp="1"/>
          </p:cNvSpPr>
          <p:nvPr>
            <p:ph idx="1"/>
          </p:nvPr>
        </p:nvSpPr>
        <p:spPr/>
        <p:txBody>
          <a:bodyPr/>
          <a:lstStyle/>
          <a:p>
            <a:r>
              <a:rPr lang="en-US" b="1" dirty="0">
                <a:solidFill>
                  <a:srgbClr val="C00000"/>
                </a:solidFill>
                <a:latin typeface="+mn-lt"/>
              </a:rPr>
              <a:t>Consumer price index*</a:t>
            </a:r>
            <a:endParaRPr lang="en-US" dirty="0">
              <a:solidFill>
                <a:srgbClr val="C00000"/>
              </a:solidFill>
              <a:latin typeface="+mn-lt"/>
            </a:endParaRPr>
          </a:p>
          <a:p>
            <a:pPr lvl="1">
              <a:buFont typeface="Arial" panose="020B0604020202020204" pitchFamily="34" charset="0"/>
              <a:buChar char="•"/>
            </a:pPr>
            <a:r>
              <a:rPr lang="en-US" dirty="0">
                <a:latin typeface="+mn-lt"/>
              </a:rPr>
              <a:t>A measure of the overall cost of the goods and services bought by a typical consumer</a:t>
            </a:r>
          </a:p>
          <a:p>
            <a:pPr lvl="1">
              <a:buFont typeface="Arial" panose="020B0604020202020204" pitchFamily="34" charset="0"/>
              <a:buChar char="•"/>
            </a:pPr>
            <a:r>
              <a:rPr lang="en-US" dirty="0">
                <a:latin typeface="+mn-lt"/>
              </a:rPr>
              <a:t>Monitors changes in the cost of living over time</a:t>
            </a:r>
          </a:p>
          <a:p>
            <a:pPr lvl="1">
              <a:buFont typeface="Arial" panose="020B0604020202020204" pitchFamily="34" charset="0"/>
              <a:buChar char="•"/>
            </a:pPr>
            <a:r>
              <a:rPr lang="en-US" altLang="en-US" dirty="0">
                <a:latin typeface="+mn-lt"/>
              </a:rPr>
              <a:t>Computed and reported every month by the Bureau of Labor Statistics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90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altLang="en-US" sz="2800" dirty="0">
              <a:latin typeface="+mn-lt"/>
            </a:endParaRPr>
          </a:p>
        </p:txBody>
      </p:sp>
    </p:spTree>
    <p:extLst>
      <p:ext uri="{BB962C8B-B14F-4D97-AF65-F5344CB8AC3E}">
        <p14:creationId xmlns:p14="http://schemas.microsoft.com/office/powerpoint/2010/main" val="952481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5E8D1-9B5D-3EB9-15B6-AAFD42014746}"/>
              </a:ext>
            </a:extLst>
          </p:cNvPr>
          <p:cNvSpPr>
            <a:spLocks noGrp="1"/>
          </p:cNvSpPr>
          <p:nvPr>
            <p:ph type="title"/>
          </p:nvPr>
        </p:nvSpPr>
        <p:spPr/>
        <p:txBody>
          <a:bodyPr/>
          <a:lstStyle/>
          <a:p>
            <a:r>
              <a:rPr lang="en-US" dirty="0">
                <a:latin typeface="+mn-lt"/>
              </a:rPr>
              <a:t>How the CPI Is Calculated (1 of 2)</a:t>
            </a:r>
          </a:p>
        </p:txBody>
      </p:sp>
      <p:sp>
        <p:nvSpPr>
          <p:cNvPr id="3" name="Content Placeholder 2">
            <a:extLst>
              <a:ext uri="{FF2B5EF4-FFF2-40B4-BE49-F238E27FC236}">
                <a16:creationId xmlns:a16="http://schemas.microsoft.com/office/drawing/2014/main" id="{08594399-39A7-E570-789F-DBBED4C47718}"/>
              </a:ext>
            </a:extLst>
          </p:cNvPr>
          <p:cNvSpPr>
            <a:spLocks noGrp="1"/>
          </p:cNvSpPr>
          <p:nvPr>
            <p:ph idx="1"/>
          </p:nvPr>
        </p:nvSpPr>
        <p:spPr/>
        <p:txBody>
          <a:bodyPr/>
          <a:lstStyle/>
          <a:p>
            <a:pPr marL="457200" indent="-457200">
              <a:buFont typeface="+mj-lt"/>
              <a:buAutoNum type="arabicPeriod"/>
            </a:pPr>
            <a:r>
              <a:rPr lang="en-US" dirty="0">
                <a:latin typeface="+mn-lt"/>
              </a:rPr>
              <a:t>Fix the basket</a:t>
            </a:r>
          </a:p>
          <a:p>
            <a:pPr lvl="1">
              <a:buFont typeface="Arial" panose="020B0604020202020204" pitchFamily="34" charset="0"/>
              <a:buChar char="•"/>
            </a:pPr>
            <a:r>
              <a:rPr lang="en-US" dirty="0">
                <a:latin typeface="+mn-lt"/>
              </a:rPr>
              <a:t>The Bureau of Labor Statistics (BLS) surveys consumers to find the basket of goods and services bought by the typical consumer</a:t>
            </a:r>
          </a:p>
          <a:p>
            <a:pPr marL="457200" indent="-457200">
              <a:buFont typeface="+mj-lt"/>
              <a:buAutoNum type="arabicPeriod"/>
            </a:pPr>
            <a:r>
              <a:rPr lang="en-US" dirty="0">
                <a:latin typeface="+mn-lt"/>
              </a:rPr>
              <a:t>Find the prices</a:t>
            </a:r>
          </a:p>
          <a:p>
            <a:pPr lvl="1">
              <a:buFont typeface="Arial" panose="020B0604020202020204" pitchFamily="34" charset="0"/>
              <a:buChar char="•"/>
            </a:pPr>
            <a:r>
              <a:rPr lang="en-US" dirty="0">
                <a:latin typeface="+mn-lt"/>
              </a:rPr>
              <a:t>The BLS collects data on the prices of all the goods in the basket</a:t>
            </a:r>
          </a:p>
          <a:p>
            <a:pPr marL="457200" indent="-457200">
              <a:buFont typeface="+mj-lt"/>
              <a:buAutoNum type="arabicPeriod"/>
            </a:pPr>
            <a:r>
              <a:rPr lang="en-US" dirty="0">
                <a:latin typeface="+mn-lt"/>
              </a:rPr>
              <a:t>Compute the basket’s cost</a:t>
            </a:r>
          </a:p>
          <a:p>
            <a:pPr lvl="1">
              <a:buFont typeface="Arial" panose="020B0604020202020204" pitchFamily="34" charset="0"/>
              <a:buChar char="•"/>
            </a:pPr>
            <a:r>
              <a:rPr lang="en-US" dirty="0">
                <a:latin typeface="+mn-lt"/>
              </a:rPr>
              <a:t>Use the prices to compute the total cost of the basket</a:t>
            </a:r>
          </a:p>
          <a:p>
            <a:pPr lvl="1">
              <a:buFont typeface="Arial" panose="020B0604020202020204" pitchFamily="34" charset="0"/>
              <a:buChar char="•"/>
            </a:pPr>
            <a:r>
              <a:rPr lang="en-US" dirty="0">
                <a:latin typeface="+mn-lt"/>
              </a:rPr>
              <a:t>Isolate the effects of price changes</a:t>
            </a:r>
          </a:p>
        </p:txBody>
      </p:sp>
    </p:spTree>
    <p:extLst>
      <p:ext uri="{BB962C8B-B14F-4D97-AF65-F5344CB8AC3E}">
        <p14:creationId xmlns:p14="http://schemas.microsoft.com/office/powerpoint/2010/main" val="3530065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B6F9E-4C62-4117-B17F-A7F201810F1F}"/>
              </a:ext>
            </a:extLst>
          </p:cNvPr>
          <p:cNvSpPr>
            <a:spLocks noGrp="1"/>
          </p:cNvSpPr>
          <p:nvPr>
            <p:ph type="title"/>
          </p:nvPr>
        </p:nvSpPr>
        <p:spPr/>
        <p:txBody>
          <a:bodyPr/>
          <a:lstStyle/>
          <a:p>
            <a:r>
              <a:rPr lang="en-US" dirty="0">
                <a:latin typeface="+mn-lt"/>
              </a:rPr>
              <a:t>How the CPI Is Calculated (2 of 2)</a:t>
            </a:r>
          </a:p>
        </p:txBody>
      </p:sp>
      <p:sp>
        <p:nvSpPr>
          <p:cNvPr id="3" name="Content Placeholder 2">
            <a:extLst>
              <a:ext uri="{FF2B5EF4-FFF2-40B4-BE49-F238E27FC236}">
                <a16:creationId xmlns:a16="http://schemas.microsoft.com/office/drawing/2014/main" id="{9B3F08A3-967B-15E7-26CA-FFEF9FB4ED22}"/>
              </a:ext>
            </a:extLst>
          </p:cNvPr>
          <p:cNvSpPr>
            <a:spLocks noGrp="1"/>
          </p:cNvSpPr>
          <p:nvPr>
            <p:ph sz="half" idx="1"/>
          </p:nvPr>
        </p:nvSpPr>
        <p:spPr>
          <a:xfrm>
            <a:off x="476843" y="1857694"/>
            <a:ext cx="11241915" cy="1071533"/>
          </a:xfrm>
        </p:spPr>
        <p:txBody>
          <a:bodyPr/>
          <a:lstStyle/>
          <a:p>
            <a:pPr marL="457200" indent="-457200">
              <a:buFont typeface="+mj-lt"/>
              <a:buAutoNum type="arabicPeriod" startAt="4"/>
            </a:pPr>
            <a:r>
              <a:rPr lang="en-US" sz="2400" b="0" dirty="0">
                <a:latin typeface="+mn-lt"/>
              </a:rPr>
              <a:t>Chose a base year and compute the index</a:t>
            </a:r>
          </a:p>
          <a:p>
            <a:pPr lvl="1">
              <a:buFont typeface="Arial" panose="020B0604020202020204" pitchFamily="34" charset="0"/>
              <a:buChar char="•"/>
            </a:pPr>
            <a:r>
              <a:rPr lang="en-US" sz="2400" dirty="0">
                <a:latin typeface="+mn-lt"/>
              </a:rPr>
              <a:t>Designate a year as base year (benchmark)</a:t>
            </a:r>
          </a:p>
        </p:txBody>
      </p:sp>
      <p:graphicFrame>
        <p:nvGraphicFramePr>
          <p:cNvPr id="9" name="Object 3">
            <a:extLst>
              <a:ext uri="{FF2B5EF4-FFF2-40B4-BE49-F238E27FC236}">
                <a16:creationId xmlns:a16="http://schemas.microsoft.com/office/drawing/2014/main" id="{2716CFCC-FDFB-409C-A801-E5B61342DA39}"/>
              </a:ext>
              <a:ext uri="{C183D7F6-B498-43B3-948B-1728B52AA6E4}">
                <adec:decorative xmlns:adec="http://schemas.microsoft.com/office/drawing/2017/decorative" xmlns="" val="1"/>
              </a:ext>
            </a:extLst>
          </p:cNvPr>
          <p:cNvGraphicFramePr>
            <a:graphicFrameLocks noGrp="1" noChangeAspect="1"/>
          </p:cNvGraphicFramePr>
          <p:nvPr>
            <p:ph idx="10"/>
            <p:extLst>
              <p:ext uri="{D42A27DB-BD31-4B8C-83A1-F6EECF244321}">
                <p14:modId xmlns:p14="http://schemas.microsoft.com/office/powerpoint/2010/main" val="144655685"/>
              </p:ext>
            </p:extLst>
          </p:nvPr>
        </p:nvGraphicFramePr>
        <p:xfrm>
          <a:off x="2133600" y="3048000"/>
          <a:ext cx="7924800" cy="808038"/>
        </p:xfrm>
        <a:graphic>
          <a:graphicData uri="http://schemas.openxmlformats.org/presentationml/2006/ole">
            <mc:AlternateContent xmlns:mc="http://schemas.openxmlformats.org/markup-compatibility/2006">
              <mc:Choice xmlns:v="urn:schemas-microsoft-com:vml" Requires="v">
                <p:oleObj spid="_x0000_s1048" name="Equation" r:id="rId3" imgW="8089560" imgH="825480" progId="Equation.DSMT4">
                  <p:embed/>
                </p:oleObj>
              </mc:Choice>
              <mc:Fallback>
                <p:oleObj name="Equation" r:id="rId3" imgW="8089560" imgH="825480" progId="Equation.DSMT4">
                  <p:embed/>
                  <p:pic>
                    <p:nvPicPr>
                      <p:cNvPr id="4" name="Object 3">
                        <a:extLst>
                          <a:ext uri="{FF2B5EF4-FFF2-40B4-BE49-F238E27FC236}">
                            <a16:creationId xmlns:a16="http://schemas.microsoft.com/office/drawing/2014/main" id="{07784648-9813-4DB9-89FB-0EEDF8433C2F}"/>
                          </a:ext>
                        </a:extLst>
                      </p:cNvPr>
                      <p:cNvPicPr/>
                      <p:nvPr/>
                    </p:nvPicPr>
                    <p:blipFill>
                      <a:blip r:embed="rId4"/>
                      <a:stretch>
                        <a:fillRect/>
                      </a:stretch>
                    </p:blipFill>
                    <p:spPr>
                      <a:xfrm>
                        <a:off x="2133600" y="3048000"/>
                        <a:ext cx="7924800" cy="808038"/>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920B1ECE-FD12-4821-82F6-6DA68D571697}"/>
              </a:ext>
            </a:extLst>
          </p:cNvPr>
          <p:cNvSpPr>
            <a:spLocks noGrp="1"/>
          </p:cNvSpPr>
          <p:nvPr>
            <p:ph sz="half" idx="2"/>
          </p:nvPr>
        </p:nvSpPr>
        <p:spPr>
          <a:xfrm>
            <a:off x="476843" y="4354287"/>
            <a:ext cx="11241915" cy="467723"/>
          </a:xfrm>
        </p:spPr>
        <p:txBody>
          <a:bodyPr/>
          <a:lstStyle/>
          <a:p>
            <a:pPr marL="457200" indent="-457200">
              <a:buFont typeface="+mj-lt"/>
              <a:buAutoNum type="arabicPeriod" startAt="5"/>
            </a:pPr>
            <a:r>
              <a:rPr lang="en-US" dirty="0">
                <a:latin typeface="+mn-lt"/>
              </a:rPr>
              <a:t>Compute the inflation rate</a:t>
            </a:r>
          </a:p>
        </p:txBody>
      </p:sp>
      <p:graphicFrame>
        <p:nvGraphicFramePr>
          <p:cNvPr id="10" name="Object 5">
            <a:extLst>
              <a:ext uri="{FF2B5EF4-FFF2-40B4-BE49-F238E27FC236}">
                <a16:creationId xmlns:a16="http://schemas.microsoft.com/office/drawing/2014/main" id="{13AF4920-A8CE-48C5-BB20-96BFA1F72E40}"/>
              </a:ext>
              <a:ext uri="{C183D7F6-B498-43B3-948B-1728B52AA6E4}">
                <adec:decorative xmlns:adec="http://schemas.microsoft.com/office/drawing/2017/decorative" xmlns="" val="1"/>
              </a:ext>
            </a:extLst>
          </p:cNvPr>
          <p:cNvGraphicFramePr>
            <a:graphicFrameLocks noGrp="1" noChangeAspect="1"/>
          </p:cNvGraphicFramePr>
          <p:nvPr>
            <p:ph idx="11"/>
            <p:extLst>
              <p:ext uri="{D42A27DB-BD31-4B8C-83A1-F6EECF244321}">
                <p14:modId xmlns:p14="http://schemas.microsoft.com/office/powerpoint/2010/main" val="2017049151"/>
              </p:ext>
            </p:extLst>
          </p:nvPr>
        </p:nvGraphicFramePr>
        <p:xfrm>
          <a:off x="1828920" y="5027865"/>
          <a:ext cx="8534160" cy="825480"/>
        </p:xfrm>
        <a:graphic>
          <a:graphicData uri="http://schemas.openxmlformats.org/presentationml/2006/ole">
            <mc:AlternateContent xmlns:mc="http://schemas.openxmlformats.org/markup-compatibility/2006">
              <mc:Choice xmlns:v="urn:schemas-microsoft-com:vml" Requires="v">
                <p:oleObj spid="_x0000_s1049" name="Equation" r:id="rId5" imgW="8534160" imgH="825480" progId="Equation.DSMT4">
                  <p:embed/>
                </p:oleObj>
              </mc:Choice>
              <mc:Fallback>
                <p:oleObj name="Equation" r:id="rId5" imgW="8534160" imgH="825480" progId="Equation.DSMT4">
                  <p:embed/>
                  <p:pic>
                    <p:nvPicPr>
                      <p:cNvPr id="5" name="Object 4">
                        <a:extLst>
                          <a:ext uri="{FF2B5EF4-FFF2-40B4-BE49-F238E27FC236}">
                            <a16:creationId xmlns:a16="http://schemas.microsoft.com/office/drawing/2014/main" id="{05F39EC0-E715-41B9-BF45-2C1CC299A188}"/>
                          </a:ext>
                        </a:extLst>
                      </p:cNvPr>
                      <p:cNvPicPr/>
                      <p:nvPr/>
                    </p:nvPicPr>
                    <p:blipFill>
                      <a:blip r:embed="rId6"/>
                      <a:stretch>
                        <a:fillRect/>
                      </a:stretch>
                    </p:blipFill>
                    <p:spPr>
                      <a:xfrm>
                        <a:off x="1828920" y="5027865"/>
                        <a:ext cx="8534160" cy="825480"/>
                      </a:xfrm>
                      <a:prstGeom prst="rect">
                        <a:avLst/>
                      </a:prstGeom>
                    </p:spPr>
                  </p:pic>
                </p:oleObj>
              </mc:Fallback>
            </mc:AlternateContent>
          </a:graphicData>
        </a:graphic>
      </p:graphicFrame>
    </p:spTree>
    <p:extLst>
      <p:ext uri="{BB962C8B-B14F-4D97-AF65-F5344CB8AC3E}">
        <p14:creationId xmlns:p14="http://schemas.microsoft.com/office/powerpoint/2010/main" val="1378572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5CE3E-AD21-489E-B05C-5235642DF5D2}"/>
              </a:ext>
            </a:extLst>
          </p:cNvPr>
          <p:cNvSpPr>
            <a:spLocks noGrp="1"/>
          </p:cNvSpPr>
          <p:nvPr>
            <p:ph type="title"/>
          </p:nvPr>
        </p:nvSpPr>
        <p:spPr/>
        <p:txBody>
          <a:bodyPr/>
          <a:lstStyle/>
          <a:p>
            <a:r>
              <a:rPr lang="en-US" sz="3800" dirty="0">
                <a:latin typeface="+mn-lt"/>
              </a:rPr>
              <a:t>Table 1 Calculating the Consumer Price Index and the Inflation Rate: An Example (1 of 3)</a:t>
            </a:r>
          </a:p>
        </p:txBody>
      </p:sp>
      <p:sp>
        <p:nvSpPr>
          <p:cNvPr id="3" name="Content Placeholder 2">
            <a:extLst>
              <a:ext uri="{FF2B5EF4-FFF2-40B4-BE49-F238E27FC236}">
                <a16:creationId xmlns:a16="http://schemas.microsoft.com/office/drawing/2014/main" id="{72F3BC6A-CFB4-F7E5-E036-FFC121406808}"/>
              </a:ext>
            </a:extLst>
          </p:cNvPr>
          <p:cNvSpPr>
            <a:spLocks noGrp="1"/>
          </p:cNvSpPr>
          <p:nvPr>
            <p:ph sz="half" idx="1"/>
          </p:nvPr>
        </p:nvSpPr>
        <p:spPr>
          <a:xfrm>
            <a:off x="476843" y="1887673"/>
            <a:ext cx="11241915" cy="2011680"/>
          </a:xfrm>
        </p:spPr>
        <p:txBody>
          <a:bodyPr/>
          <a:lstStyle/>
          <a:p>
            <a:r>
              <a:rPr lang="en-US" sz="2200" b="0" dirty="0">
                <a:latin typeface="+mn-lt"/>
              </a:rPr>
              <a:t>This table shows how to calculate the CPI and the inflation rate for a hypothetical economy in which consumers buy only hot dogs and hamburgers.</a:t>
            </a:r>
          </a:p>
          <a:p>
            <a:pPr lvl="0">
              <a:spcBef>
                <a:spcPts val="0"/>
              </a:spcBef>
              <a:spcAft>
                <a:spcPts val="0"/>
              </a:spcAft>
              <a:buClrTx/>
              <a:defRPr/>
            </a:pPr>
            <a:r>
              <a:rPr lang="en-US" sz="2200" dirty="0">
                <a:latin typeface="+mn-lt"/>
              </a:rPr>
              <a:t>Step 1: Survey Consumers to Determine a Fixed </a:t>
            </a:r>
          </a:p>
          <a:p>
            <a:pPr lvl="1">
              <a:spcBef>
                <a:spcPts val="0"/>
              </a:spcBef>
              <a:spcAft>
                <a:spcPts val="0"/>
              </a:spcAft>
              <a:buClrTx/>
              <a:buFont typeface="Arial" panose="020B0604020202020204" pitchFamily="34" charset="0"/>
              <a:buChar char="•"/>
              <a:defRPr/>
            </a:pPr>
            <a:r>
              <a:rPr lang="en-US" sz="2200" dirty="0">
                <a:latin typeface="+mn-lt"/>
              </a:rPr>
              <a:t>Basket of Goods</a:t>
            </a:r>
            <a:r>
              <a:rPr lang="en-US" sz="2200" dirty="0">
                <a:solidFill>
                  <a:srgbClr val="282F7C"/>
                </a:solidFill>
                <a:latin typeface="+mn-lt"/>
              </a:rPr>
              <a:t> Basket = 4 hot dogs, 2 hamburgers</a:t>
            </a:r>
            <a:endParaRPr lang="en-US" sz="2200" b="1" dirty="0">
              <a:latin typeface="+mn-lt"/>
            </a:endParaRPr>
          </a:p>
          <a:p>
            <a:r>
              <a:rPr lang="en-US" sz="2200" dirty="0">
                <a:latin typeface="+mn-lt"/>
              </a:rPr>
              <a:t>Step 2: Find the Price of Each Good in Each Year</a:t>
            </a:r>
          </a:p>
        </p:txBody>
      </p:sp>
      <p:graphicFrame>
        <p:nvGraphicFramePr>
          <p:cNvPr id="14" name="Table 3">
            <a:extLst>
              <a:ext uri="{FF2B5EF4-FFF2-40B4-BE49-F238E27FC236}">
                <a16:creationId xmlns:a16="http://schemas.microsoft.com/office/drawing/2014/main" id="{C6C873B9-7BEA-431C-ABF5-24B886B02DF6}"/>
              </a:ext>
            </a:extLst>
          </p:cNvPr>
          <p:cNvGraphicFramePr>
            <a:graphicFrameLocks noGrp="1"/>
          </p:cNvGraphicFramePr>
          <p:nvPr>
            <p:ph sz="half" idx="2"/>
            <p:extLst>
              <p:ext uri="{D42A27DB-BD31-4B8C-83A1-F6EECF244321}">
                <p14:modId xmlns:p14="http://schemas.microsoft.com/office/powerpoint/2010/main" val="4214702984"/>
              </p:ext>
            </p:extLst>
          </p:nvPr>
        </p:nvGraphicFramePr>
        <p:xfrm>
          <a:off x="1798320" y="4031248"/>
          <a:ext cx="8595360" cy="2011681"/>
        </p:xfrm>
        <a:graphic>
          <a:graphicData uri="http://schemas.openxmlformats.org/drawingml/2006/table">
            <a:tbl>
              <a:tblPr firstRow="1" bandRow="1">
                <a:tableStyleId>{5C22544A-7EE6-4342-B048-85BDC9FD1C3A}</a:tableStyleId>
              </a:tblPr>
              <a:tblGrid>
                <a:gridCol w="2865120">
                  <a:extLst>
                    <a:ext uri="{9D8B030D-6E8A-4147-A177-3AD203B41FA5}">
                      <a16:colId xmlns:a16="http://schemas.microsoft.com/office/drawing/2014/main" val="1130616499"/>
                    </a:ext>
                  </a:extLst>
                </a:gridCol>
                <a:gridCol w="2865120">
                  <a:extLst>
                    <a:ext uri="{9D8B030D-6E8A-4147-A177-3AD203B41FA5}">
                      <a16:colId xmlns:a16="http://schemas.microsoft.com/office/drawing/2014/main" val="3073400406"/>
                    </a:ext>
                  </a:extLst>
                </a:gridCol>
                <a:gridCol w="2865120">
                  <a:extLst>
                    <a:ext uri="{9D8B030D-6E8A-4147-A177-3AD203B41FA5}">
                      <a16:colId xmlns:a16="http://schemas.microsoft.com/office/drawing/2014/main" val="3510428446"/>
                    </a:ext>
                  </a:extLst>
                </a:gridCol>
              </a:tblGrid>
              <a:tr h="734701">
                <a:tc>
                  <a:txBody>
                    <a:bodyPr/>
                    <a:lstStyle/>
                    <a:p>
                      <a:pPr algn="ctr"/>
                      <a:r>
                        <a:rPr lang="en-CA" sz="2000" dirty="0"/>
                        <a:t>Year</a:t>
                      </a:r>
                    </a:p>
                  </a:txBody>
                  <a:tcPr anchor="ctr"/>
                </a:tc>
                <a:tc>
                  <a:txBody>
                    <a:bodyPr/>
                    <a:lstStyle/>
                    <a:p>
                      <a:pPr algn="ctr"/>
                      <a:r>
                        <a:rPr lang="en-US" sz="2000" dirty="0"/>
                        <a:t>Price of Hot Dogs</a:t>
                      </a:r>
                    </a:p>
                  </a:txBody>
                  <a:tcPr anchor="ctr"/>
                </a:tc>
                <a:tc>
                  <a:txBody>
                    <a:bodyPr/>
                    <a:lstStyle/>
                    <a:p>
                      <a:pPr algn="ctr"/>
                      <a:r>
                        <a:rPr lang="en-US" sz="2000" dirty="0"/>
                        <a:t>Price of Hamburgers</a:t>
                      </a:r>
                    </a:p>
                  </a:txBody>
                  <a:tcPr anchor="ctr"/>
                </a:tc>
                <a:extLst>
                  <a:ext uri="{0D108BD9-81ED-4DB2-BD59-A6C34878D82A}">
                    <a16:rowId xmlns:a16="http://schemas.microsoft.com/office/drawing/2014/main" val="2796786432"/>
                  </a:ext>
                </a:extLst>
              </a:tr>
              <a:tr h="425660">
                <a:tc>
                  <a:txBody>
                    <a:bodyPr/>
                    <a:lstStyle/>
                    <a:p>
                      <a:r>
                        <a:rPr lang="en-CA" sz="2000" dirty="0"/>
                        <a:t>2022</a:t>
                      </a:r>
                      <a:endParaRPr lang="en-US" sz="2000" dirty="0"/>
                    </a:p>
                  </a:txBody>
                  <a:tcPr/>
                </a:tc>
                <a:tc>
                  <a:txBody>
                    <a:bodyPr/>
                    <a:lstStyle/>
                    <a:p>
                      <a:pPr algn="ctr"/>
                      <a:r>
                        <a:rPr lang="en-CA" sz="2000" dirty="0"/>
                        <a:t>$1</a:t>
                      </a:r>
                      <a:endParaRPr lang="en-US" sz="2000" dirty="0"/>
                    </a:p>
                  </a:txBody>
                  <a:tcPr marL="548640"/>
                </a:tc>
                <a:tc>
                  <a:txBody>
                    <a:bodyPr/>
                    <a:lstStyle/>
                    <a:p>
                      <a:pPr algn="ctr"/>
                      <a:r>
                        <a:rPr lang="en-CA" sz="2000" dirty="0"/>
                        <a:t>$2</a:t>
                      </a:r>
                      <a:endParaRPr lang="en-US" sz="2000" dirty="0"/>
                    </a:p>
                  </a:txBody>
                  <a:tcPr marL="548640"/>
                </a:tc>
                <a:extLst>
                  <a:ext uri="{0D108BD9-81ED-4DB2-BD59-A6C34878D82A}">
                    <a16:rowId xmlns:a16="http://schemas.microsoft.com/office/drawing/2014/main" val="3594492935"/>
                  </a:ext>
                </a:extLst>
              </a:tr>
              <a:tr h="425660">
                <a:tc>
                  <a:txBody>
                    <a:bodyPr/>
                    <a:lstStyle/>
                    <a:p>
                      <a:r>
                        <a:rPr lang="en-CA" sz="2000" dirty="0"/>
                        <a:t>2023</a:t>
                      </a:r>
                      <a:endParaRPr lang="en-US" sz="2000" dirty="0"/>
                    </a:p>
                  </a:txBody>
                  <a:tcPr/>
                </a:tc>
                <a:tc>
                  <a:txBody>
                    <a:bodyPr/>
                    <a:lstStyle/>
                    <a:p>
                      <a:pPr algn="ctr"/>
                      <a:r>
                        <a:rPr lang="en-CA" sz="2000" dirty="0"/>
                        <a:t>$2</a:t>
                      </a:r>
                      <a:endParaRPr lang="en-US" sz="2000" dirty="0"/>
                    </a:p>
                  </a:txBody>
                  <a:tcPr marL="548640"/>
                </a:tc>
                <a:tc>
                  <a:txBody>
                    <a:bodyPr/>
                    <a:lstStyle/>
                    <a:p>
                      <a:pPr algn="ctr"/>
                      <a:r>
                        <a:rPr lang="en-CA" sz="2000" dirty="0"/>
                        <a:t>$3</a:t>
                      </a:r>
                      <a:endParaRPr lang="en-US" sz="2000" dirty="0"/>
                    </a:p>
                  </a:txBody>
                  <a:tcPr marL="548640"/>
                </a:tc>
                <a:extLst>
                  <a:ext uri="{0D108BD9-81ED-4DB2-BD59-A6C34878D82A}">
                    <a16:rowId xmlns:a16="http://schemas.microsoft.com/office/drawing/2014/main" val="2845649263"/>
                  </a:ext>
                </a:extLst>
              </a:tr>
              <a:tr h="425660">
                <a:tc>
                  <a:txBody>
                    <a:bodyPr/>
                    <a:lstStyle/>
                    <a:p>
                      <a:r>
                        <a:rPr lang="en-CA" sz="2000" dirty="0"/>
                        <a:t>2024</a:t>
                      </a:r>
                      <a:endParaRPr lang="en-US" sz="2000" dirty="0"/>
                    </a:p>
                  </a:txBody>
                  <a:tcPr/>
                </a:tc>
                <a:tc>
                  <a:txBody>
                    <a:bodyPr/>
                    <a:lstStyle/>
                    <a:p>
                      <a:pPr algn="ctr"/>
                      <a:r>
                        <a:rPr lang="en-CA" sz="2000" dirty="0"/>
                        <a:t>$3</a:t>
                      </a:r>
                      <a:endParaRPr lang="en-US" sz="2000" dirty="0"/>
                    </a:p>
                  </a:txBody>
                  <a:tcPr marL="548640"/>
                </a:tc>
                <a:tc>
                  <a:txBody>
                    <a:bodyPr/>
                    <a:lstStyle/>
                    <a:p>
                      <a:pPr algn="ctr"/>
                      <a:r>
                        <a:rPr lang="en-CA" sz="2000" dirty="0"/>
                        <a:t>$4</a:t>
                      </a:r>
                      <a:endParaRPr lang="en-US" sz="2000" dirty="0"/>
                    </a:p>
                  </a:txBody>
                  <a:tcPr marL="548640"/>
                </a:tc>
                <a:extLst>
                  <a:ext uri="{0D108BD9-81ED-4DB2-BD59-A6C34878D82A}">
                    <a16:rowId xmlns:a16="http://schemas.microsoft.com/office/drawing/2014/main" val="3790797634"/>
                  </a:ext>
                </a:extLst>
              </a:tr>
            </a:tbl>
          </a:graphicData>
        </a:graphic>
      </p:graphicFrame>
    </p:spTree>
    <p:extLst>
      <p:ext uri="{BB962C8B-B14F-4D97-AF65-F5344CB8AC3E}">
        <p14:creationId xmlns:p14="http://schemas.microsoft.com/office/powerpoint/2010/main" val="2538861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A4A15-86F9-75DE-DB7B-B2CC9D5E4DF8}"/>
              </a:ext>
            </a:extLst>
          </p:cNvPr>
          <p:cNvSpPr>
            <a:spLocks noGrp="1"/>
          </p:cNvSpPr>
          <p:nvPr>
            <p:ph type="title"/>
          </p:nvPr>
        </p:nvSpPr>
        <p:spPr/>
        <p:txBody>
          <a:bodyPr/>
          <a:lstStyle/>
          <a:p>
            <a:r>
              <a:rPr lang="en-US" sz="3800" dirty="0">
                <a:latin typeface="+mn-lt"/>
              </a:rPr>
              <a:t>Table 1 Calculating the Consumer Price Index and the Inflation Rate: An Example (2 of 3)</a:t>
            </a:r>
          </a:p>
        </p:txBody>
      </p:sp>
      <p:sp>
        <p:nvSpPr>
          <p:cNvPr id="3" name="Content Placeholder 2">
            <a:extLst>
              <a:ext uri="{FF2B5EF4-FFF2-40B4-BE49-F238E27FC236}">
                <a16:creationId xmlns:a16="http://schemas.microsoft.com/office/drawing/2014/main" id="{B0F0C0D1-177E-770A-52F9-2692813B94C5}"/>
              </a:ext>
            </a:extLst>
          </p:cNvPr>
          <p:cNvSpPr>
            <a:spLocks noGrp="1"/>
          </p:cNvSpPr>
          <p:nvPr>
            <p:ph sz="half" idx="1"/>
          </p:nvPr>
        </p:nvSpPr>
        <p:spPr>
          <a:xfrm>
            <a:off x="476843" y="1857694"/>
            <a:ext cx="11241915" cy="414019"/>
          </a:xfrm>
        </p:spPr>
        <p:txBody>
          <a:bodyPr vert="horz" lIns="91440" tIns="45720" rIns="91440" bIns="45720" rtlCol="0" anchor="t">
            <a:noAutofit/>
          </a:bodyPr>
          <a:lstStyle/>
          <a:p>
            <a:pPr>
              <a:spcBef>
                <a:spcPts val="0"/>
              </a:spcBef>
              <a:spcAft>
                <a:spcPts val="0"/>
              </a:spcAft>
            </a:pPr>
            <a:r>
              <a:rPr lang="en-US" sz="2000" dirty="0">
                <a:latin typeface="+mn-lt"/>
              </a:rPr>
              <a:t>Step 3: Compute the Cost of the Basket of Goods in Each Year</a:t>
            </a:r>
            <a:endParaRPr lang="en-US" sz="3200" dirty="0">
              <a:latin typeface="+mn-lt"/>
            </a:endParaRPr>
          </a:p>
        </p:txBody>
      </p:sp>
      <p:graphicFrame>
        <p:nvGraphicFramePr>
          <p:cNvPr id="7" name="Table 3">
            <a:extLst>
              <a:ext uri="{FF2B5EF4-FFF2-40B4-BE49-F238E27FC236}">
                <a16:creationId xmlns:a16="http://schemas.microsoft.com/office/drawing/2014/main" id="{52E6904B-01B5-CC0D-AD19-6181134CE2FE}"/>
              </a:ext>
            </a:extLst>
          </p:cNvPr>
          <p:cNvGraphicFramePr>
            <a:graphicFrameLocks noGrp="1"/>
          </p:cNvGraphicFramePr>
          <p:nvPr>
            <p:ph sz="half" idx="2"/>
            <p:extLst>
              <p:ext uri="{D42A27DB-BD31-4B8C-83A1-F6EECF244321}">
                <p14:modId xmlns:p14="http://schemas.microsoft.com/office/powerpoint/2010/main" val="2779474509"/>
              </p:ext>
            </p:extLst>
          </p:nvPr>
        </p:nvGraphicFramePr>
        <p:xfrm>
          <a:off x="476250" y="2329769"/>
          <a:ext cx="11338560" cy="1112520"/>
        </p:xfrm>
        <a:graphic>
          <a:graphicData uri="http://schemas.openxmlformats.org/drawingml/2006/table">
            <a:tbl>
              <a:tblPr firstRow="1" bandRow="1">
                <a:tableStyleId>{69CF1AB2-1976-4502-BF36-3FF5EA218861}</a:tableStyleId>
              </a:tblPr>
              <a:tblGrid>
                <a:gridCol w="1463040">
                  <a:extLst>
                    <a:ext uri="{9D8B030D-6E8A-4147-A177-3AD203B41FA5}">
                      <a16:colId xmlns:a16="http://schemas.microsoft.com/office/drawing/2014/main" val="1341567538"/>
                    </a:ext>
                  </a:extLst>
                </a:gridCol>
                <a:gridCol w="9875520">
                  <a:extLst>
                    <a:ext uri="{9D8B030D-6E8A-4147-A177-3AD203B41FA5}">
                      <a16:colId xmlns:a16="http://schemas.microsoft.com/office/drawing/2014/main" val="2051790574"/>
                    </a:ext>
                  </a:extLst>
                </a:gridCol>
              </a:tblGrid>
              <a:tr h="370840">
                <a:tc>
                  <a:txBody>
                    <a:bodyPr/>
                    <a:lstStyle/>
                    <a:p>
                      <a:r>
                        <a:rPr lang="en-CA" b="0" dirty="0"/>
                        <a:t>2022</a:t>
                      </a:r>
                      <a:endParaRPr lang="en-US" b="0" dirty="0"/>
                    </a:p>
                  </a:txBody>
                  <a:tcPr marL="102352" marR="102352"/>
                </a:tc>
                <a:tc>
                  <a:txBody>
                    <a:bodyPr/>
                    <a:lstStyle/>
                    <a:p>
                      <a:r>
                        <a:rPr lang="sv-SE" b="0" dirty="0"/>
                        <a:t>($1 per hot dog × 4 hot dogs) + ($2 per hamburger × 2 hamburgers) = $8 per basket</a:t>
                      </a:r>
                      <a:endParaRPr lang="en-US" b="0" dirty="0"/>
                    </a:p>
                  </a:txBody>
                  <a:tcPr marL="102352" marR="102352"/>
                </a:tc>
                <a:extLst>
                  <a:ext uri="{0D108BD9-81ED-4DB2-BD59-A6C34878D82A}">
                    <a16:rowId xmlns:a16="http://schemas.microsoft.com/office/drawing/2014/main" val="41586869"/>
                  </a:ext>
                </a:extLst>
              </a:tr>
              <a:tr h="370840">
                <a:tc>
                  <a:txBody>
                    <a:bodyPr/>
                    <a:lstStyle/>
                    <a:p>
                      <a:r>
                        <a:rPr lang="en-CA" b="0" dirty="0"/>
                        <a:t>2023</a:t>
                      </a:r>
                      <a:endParaRPr lang="en-US" b="0" dirty="0"/>
                    </a:p>
                  </a:txBody>
                  <a:tcPr marL="102352" marR="102352"/>
                </a:tc>
                <a:tc>
                  <a:txBody>
                    <a:bodyPr/>
                    <a:lstStyle/>
                    <a:p>
                      <a:r>
                        <a:rPr lang="sv-SE" b="0" dirty="0"/>
                        <a:t>($2 per hot dog × 4 hot dogs) + ($3 per hamburger × 2 hamburgers) = $14 per basket</a:t>
                      </a:r>
                      <a:endParaRPr lang="en-US" b="0" dirty="0"/>
                    </a:p>
                  </a:txBody>
                  <a:tcPr marL="102352" marR="102352"/>
                </a:tc>
                <a:extLst>
                  <a:ext uri="{0D108BD9-81ED-4DB2-BD59-A6C34878D82A}">
                    <a16:rowId xmlns:a16="http://schemas.microsoft.com/office/drawing/2014/main" val="3286909862"/>
                  </a:ext>
                </a:extLst>
              </a:tr>
              <a:tr h="370840">
                <a:tc>
                  <a:txBody>
                    <a:bodyPr/>
                    <a:lstStyle/>
                    <a:p>
                      <a:r>
                        <a:rPr lang="en-CA" b="0" dirty="0"/>
                        <a:t>2024</a:t>
                      </a:r>
                      <a:endParaRPr lang="en-US" b="0" dirty="0"/>
                    </a:p>
                  </a:txBody>
                  <a:tcPr marL="102352" marR="102352"/>
                </a:tc>
                <a:tc>
                  <a:txBody>
                    <a:bodyPr/>
                    <a:lstStyle/>
                    <a:p>
                      <a:r>
                        <a:rPr lang="sv-SE" b="0" dirty="0"/>
                        <a:t>($3 per hot dog × 4 hot dogs) + ($4 per hamburger × 2 hamburgers) = $20 per basket</a:t>
                      </a:r>
                      <a:endParaRPr lang="en-US" b="0" dirty="0"/>
                    </a:p>
                  </a:txBody>
                  <a:tcPr marL="102352" marR="102352"/>
                </a:tc>
                <a:extLst>
                  <a:ext uri="{0D108BD9-81ED-4DB2-BD59-A6C34878D82A}">
                    <a16:rowId xmlns:a16="http://schemas.microsoft.com/office/drawing/2014/main" val="2227691020"/>
                  </a:ext>
                </a:extLst>
              </a:tr>
            </a:tbl>
          </a:graphicData>
        </a:graphic>
      </p:graphicFrame>
      <p:sp>
        <p:nvSpPr>
          <p:cNvPr id="4" name="Content Placeholder 4">
            <a:extLst>
              <a:ext uri="{FF2B5EF4-FFF2-40B4-BE49-F238E27FC236}">
                <a16:creationId xmlns:a16="http://schemas.microsoft.com/office/drawing/2014/main" id="{B4926D75-4D98-49C5-B372-4C845091DB2C}"/>
              </a:ext>
            </a:extLst>
          </p:cNvPr>
          <p:cNvSpPr>
            <a:spLocks noGrp="1"/>
          </p:cNvSpPr>
          <p:nvPr>
            <p:ph idx="10"/>
          </p:nvPr>
        </p:nvSpPr>
        <p:spPr>
          <a:xfrm>
            <a:off x="476843" y="3715301"/>
            <a:ext cx="11337966" cy="457200"/>
          </a:xfrm>
        </p:spPr>
        <p:txBody>
          <a:bodyPr/>
          <a:lstStyle/>
          <a:p>
            <a:pPr algn="l"/>
            <a:r>
              <a:rPr lang="en-US" sz="2000" b="1" dirty="0">
                <a:latin typeface="+mn-lt"/>
              </a:rPr>
              <a:t>Step 4: Choose One Year as a Base Year (2022) and Compute the CPI in Each Year</a:t>
            </a:r>
          </a:p>
        </p:txBody>
      </p:sp>
      <p:graphicFrame>
        <p:nvGraphicFramePr>
          <p:cNvPr id="11" name="Table 5">
            <a:extLst>
              <a:ext uri="{FF2B5EF4-FFF2-40B4-BE49-F238E27FC236}">
                <a16:creationId xmlns:a16="http://schemas.microsoft.com/office/drawing/2014/main" id="{AEC28209-34E9-4C8A-BF81-8B413C64C8BE}"/>
              </a:ext>
            </a:extLst>
          </p:cNvPr>
          <p:cNvGraphicFramePr>
            <a:graphicFrameLocks noGrp="1"/>
          </p:cNvGraphicFramePr>
          <p:nvPr>
            <p:ph idx="11"/>
            <p:extLst>
              <p:ext uri="{D42A27DB-BD31-4B8C-83A1-F6EECF244321}">
                <p14:modId xmlns:p14="http://schemas.microsoft.com/office/powerpoint/2010/main" val="1418136665"/>
              </p:ext>
            </p:extLst>
          </p:nvPr>
        </p:nvGraphicFramePr>
        <p:xfrm>
          <a:off x="476844" y="4193951"/>
          <a:ext cx="11337966" cy="1112520"/>
        </p:xfrm>
        <a:graphic>
          <a:graphicData uri="http://schemas.openxmlformats.org/drawingml/2006/table">
            <a:tbl>
              <a:tblPr firstRow="1" bandRow="1">
                <a:tableStyleId>{69CF1AB2-1976-4502-BF36-3FF5EA218861}</a:tableStyleId>
              </a:tblPr>
              <a:tblGrid>
                <a:gridCol w="1844301">
                  <a:extLst>
                    <a:ext uri="{9D8B030D-6E8A-4147-A177-3AD203B41FA5}">
                      <a16:colId xmlns:a16="http://schemas.microsoft.com/office/drawing/2014/main" val="1341567538"/>
                    </a:ext>
                  </a:extLst>
                </a:gridCol>
                <a:gridCol w="9493665">
                  <a:extLst>
                    <a:ext uri="{9D8B030D-6E8A-4147-A177-3AD203B41FA5}">
                      <a16:colId xmlns:a16="http://schemas.microsoft.com/office/drawing/2014/main" val="2051790574"/>
                    </a:ext>
                  </a:extLst>
                </a:gridCol>
              </a:tblGrid>
              <a:tr h="370840">
                <a:tc>
                  <a:txBody>
                    <a:bodyPr/>
                    <a:lstStyle/>
                    <a:p>
                      <a:r>
                        <a:rPr lang="en-CA" b="0" dirty="0"/>
                        <a:t>2022</a:t>
                      </a:r>
                      <a:endParaRPr lang="en-US" b="0" dirty="0"/>
                    </a:p>
                  </a:txBody>
                  <a:tcPr/>
                </a:tc>
                <a:tc>
                  <a:txBody>
                    <a:bodyPr/>
                    <a:lstStyle/>
                    <a:p>
                      <a:r>
                        <a:rPr lang="sv-SE" b="0" dirty="0"/>
                        <a:t>($8/$8) × 100 = 100</a:t>
                      </a:r>
                      <a:endParaRPr lang="en-US" b="0" dirty="0"/>
                    </a:p>
                  </a:txBody>
                  <a:tcPr/>
                </a:tc>
                <a:extLst>
                  <a:ext uri="{0D108BD9-81ED-4DB2-BD59-A6C34878D82A}">
                    <a16:rowId xmlns:a16="http://schemas.microsoft.com/office/drawing/2014/main" val="41586869"/>
                  </a:ext>
                </a:extLst>
              </a:tr>
              <a:tr h="370840">
                <a:tc>
                  <a:txBody>
                    <a:bodyPr/>
                    <a:lstStyle/>
                    <a:p>
                      <a:r>
                        <a:rPr lang="en-CA" b="0" dirty="0"/>
                        <a:t>2023</a:t>
                      </a:r>
                      <a:endParaRPr lang="en-US" b="0" dirty="0"/>
                    </a:p>
                  </a:txBody>
                  <a:tcPr/>
                </a:tc>
                <a:tc>
                  <a:txBody>
                    <a:bodyPr/>
                    <a:lstStyle/>
                    <a:p>
                      <a:r>
                        <a:rPr lang="sv-SE" b="0" dirty="0"/>
                        <a:t>($14/$8) × 100 = 175</a:t>
                      </a:r>
                      <a:endParaRPr lang="en-US" b="0" dirty="0"/>
                    </a:p>
                  </a:txBody>
                  <a:tcPr/>
                </a:tc>
                <a:extLst>
                  <a:ext uri="{0D108BD9-81ED-4DB2-BD59-A6C34878D82A}">
                    <a16:rowId xmlns:a16="http://schemas.microsoft.com/office/drawing/2014/main" val="3286909862"/>
                  </a:ext>
                </a:extLst>
              </a:tr>
              <a:tr h="370840">
                <a:tc>
                  <a:txBody>
                    <a:bodyPr/>
                    <a:lstStyle/>
                    <a:p>
                      <a:r>
                        <a:rPr lang="en-CA" b="0" dirty="0"/>
                        <a:t>2024</a:t>
                      </a:r>
                      <a:endParaRPr lang="en-US" b="0" dirty="0"/>
                    </a:p>
                  </a:txBody>
                  <a:tcPr/>
                </a:tc>
                <a:tc>
                  <a:txBody>
                    <a:bodyPr/>
                    <a:lstStyle/>
                    <a:p>
                      <a:r>
                        <a:rPr lang="sv-SE" b="0" dirty="0"/>
                        <a:t>($20/$8) × 100 = 250</a:t>
                      </a:r>
                      <a:endParaRPr lang="en-US" b="0" dirty="0"/>
                    </a:p>
                  </a:txBody>
                  <a:tcPr/>
                </a:tc>
                <a:extLst>
                  <a:ext uri="{0D108BD9-81ED-4DB2-BD59-A6C34878D82A}">
                    <a16:rowId xmlns:a16="http://schemas.microsoft.com/office/drawing/2014/main" val="2227691020"/>
                  </a:ext>
                </a:extLst>
              </a:tr>
            </a:tbl>
          </a:graphicData>
        </a:graphic>
      </p:graphicFrame>
    </p:spTree>
    <p:extLst>
      <p:ext uri="{BB962C8B-B14F-4D97-AF65-F5344CB8AC3E}">
        <p14:creationId xmlns:p14="http://schemas.microsoft.com/office/powerpoint/2010/main" val="39463666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2346</Words>
  <Application>Microsoft Office PowerPoint</Application>
  <PresentationFormat>Widescreen</PresentationFormat>
  <Paragraphs>264</Paragraphs>
  <Slides>33</Slides>
  <Notes>11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1" baseType="lpstr">
      <vt:lpstr>Arial</vt:lpstr>
      <vt:lpstr>Calibri</vt:lpstr>
      <vt:lpstr>Courier New</vt:lpstr>
      <vt:lpstr>Wingdings</vt:lpstr>
      <vt:lpstr>Work Sans</vt:lpstr>
      <vt:lpstr>Work Sans </vt:lpstr>
      <vt:lpstr>Optimized Template Master</vt:lpstr>
      <vt:lpstr>Equation</vt:lpstr>
      <vt:lpstr>Principles of Economics, 10e</vt:lpstr>
      <vt:lpstr>Chapter Objectives (1 of 2)</vt:lpstr>
      <vt:lpstr>Chapter Objectives (2 of 2)</vt:lpstr>
      <vt:lpstr>25-1</vt:lpstr>
      <vt:lpstr>The Consumer Price Index (CPI)</vt:lpstr>
      <vt:lpstr>How the CPI Is Calculated (1 of 2)</vt:lpstr>
      <vt:lpstr>How the CPI Is Calculated (2 of 2)</vt:lpstr>
      <vt:lpstr>Table 1 Calculating the Consumer Price Index and the Inflation Rate: An Example (1 of 3)</vt:lpstr>
      <vt:lpstr>Table 1 Calculating the Consumer Price Index and the Inflation Rate: An Example (2 of 3)</vt:lpstr>
      <vt:lpstr>Table 1 Calculating the Consumer Price Index and the Inflation Rate: An Example (3 of 3)</vt:lpstr>
      <vt:lpstr>Figure 1 The Typical Basket of Goods and Services</vt:lpstr>
      <vt:lpstr>Active Learning 1: CPI &amp; Inflation Rate</vt:lpstr>
      <vt:lpstr>Active Learning 1: Answers</vt:lpstr>
      <vt:lpstr>Active Learning 2: New Basket, CPI &amp; Inflation Rate</vt:lpstr>
      <vt:lpstr>Active Learning 2: Answers</vt:lpstr>
      <vt:lpstr>Measures of Inflation</vt:lpstr>
      <vt:lpstr>Problems in Measuring the Cost of Living</vt:lpstr>
      <vt:lpstr>Substitution Bias</vt:lpstr>
      <vt:lpstr>Introduction of New Goods</vt:lpstr>
      <vt:lpstr>Unmeasured Quality Change</vt:lpstr>
      <vt:lpstr>The GDP Deflator versus the Consumer Price Index</vt:lpstr>
      <vt:lpstr>Figure 2 Two Measures of Inflation</vt:lpstr>
      <vt:lpstr>25-2</vt:lpstr>
      <vt:lpstr>Dollar Figures from Different Times</vt:lpstr>
      <vt:lpstr>Figure 3 Regional Variation in the Cost of Living</vt:lpstr>
      <vt:lpstr>Indexation</vt:lpstr>
      <vt:lpstr>Real and Nominal Interest Rates</vt:lpstr>
      <vt:lpstr>Figure 4 Real and Nominal Interest Rates</vt:lpstr>
      <vt:lpstr>25-3</vt:lpstr>
      <vt:lpstr>Conclusion</vt:lpstr>
      <vt:lpstr>Think-Pair-Share Activity</vt:lpstr>
      <vt:lpstr>Self-Assessment </vt:lpstr>
      <vt:lpstr>Summary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25: Measuring the Cost of Living</dc:subject>
  <dc:creator/>
  <cp:lastModifiedBy/>
  <cp:revision>29</cp:revision>
  <dcterms:created xsi:type="dcterms:W3CDTF">2022-07-21T17:39:44Z</dcterms:created>
  <dcterms:modified xsi:type="dcterms:W3CDTF">2023-02-26T14:33:12Z</dcterms:modified>
  <cp:category>Accessible PPT</cp:category>
</cp:coreProperties>
</file>