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1"/>
  </p:notesMasterIdLst>
  <p:handoutMasterIdLst>
    <p:handoutMasterId r:id="rId42"/>
  </p:handoutMasterIdLst>
  <p:sldIdLst>
    <p:sldId id="268" r:id="rId2"/>
    <p:sldId id="370" r:id="rId3"/>
    <p:sldId id="417" r:id="rId4"/>
    <p:sldId id="373" r:id="rId5"/>
    <p:sldId id="492" r:id="rId6"/>
    <p:sldId id="493" r:id="rId7"/>
    <p:sldId id="494" r:id="rId8"/>
    <p:sldId id="495" r:id="rId9"/>
    <p:sldId id="496" r:id="rId10"/>
    <p:sldId id="497" r:id="rId11"/>
    <p:sldId id="498" r:id="rId12"/>
    <p:sldId id="499" r:id="rId13"/>
    <p:sldId id="502" r:id="rId14"/>
    <p:sldId id="500" r:id="rId15"/>
    <p:sldId id="398" r:id="rId16"/>
    <p:sldId id="503" r:id="rId17"/>
    <p:sldId id="523" r:id="rId18"/>
    <p:sldId id="504" r:id="rId19"/>
    <p:sldId id="505" r:id="rId20"/>
    <p:sldId id="525" r:id="rId21"/>
    <p:sldId id="506" r:id="rId22"/>
    <p:sldId id="507" r:id="rId23"/>
    <p:sldId id="537" r:id="rId24"/>
    <p:sldId id="530" r:id="rId25"/>
    <p:sldId id="653" r:id="rId26"/>
    <p:sldId id="508" r:id="rId27"/>
    <p:sldId id="573" r:id="rId28"/>
    <p:sldId id="509" r:id="rId29"/>
    <p:sldId id="510" r:id="rId30"/>
    <p:sldId id="522" r:id="rId31"/>
    <p:sldId id="399" r:id="rId32"/>
    <p:sldId id="511" r:id="rId33"/>
    <p:sldId id="512" r:id="rId34"/>
    <p:sldId id="513" r:id="rId35"/>
    <p:sldId id="400" r:id="rId36"/>
    <p:sldId id="514" r:id="rId37"/>
    <p:sldId id="519" r:id="rId38"/>
    <p:sldId id="652" r:id="rId39"/>
    <p:sldId id="368" r:id="rId40"/>
  </p:sldIdLst>
  <p:sldSz cx="12192000" cy="6858000"/>
  <p:notesSz cx="6858000" cy="9144000"/>
  <p:custDataLst>
    <p:tags r:id="rId43"/>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9A7256-0112-A02B-3E90-C172C4110428}" v="18" dt="2023-01-18T16:09:18.6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4" autoAdjust="0"/>
    <p:restoredTop sz="92724" autoAdjust="0"/>
  </p:normalViewPr>
  <p:slideViewPr>
    <p:cSldViewPr snapToGrid="0" snapToObjects="1">
      <p:cViewPr varScale="1">
        <p:scale>
          <a:sx n="81" d="100"/>
          <a:sy n="81" d="100"/>
        </p:scale>
        <p:origin x="114" y="492"/>
      </p:cViewPr>
      <p:guideLst>
        <p:guide orient="horz" pos="2160"/>
        <p:guide pos="3840"/>
      </p:guideLst>
    </p:cSldViewPr>
  </p:slideViewPr>
  <p:outlineViewPr>
    <p:cViewPr>
      <p:scale>
        <a:sx n="33" d="100"/>
        <a:sy n="33" d="100"/>
      </p:scale>
      <p:origin x="0" y="-3283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heme" Target="theme/theme1.xml"/><Relationship Id="rId50" Type="http://schemas.microsoft.com/office/2018/10/relationships/authors" Target="NUL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97193"/>
            <a:r>
              <a:rPr lang="en-US" dirty="0"/>
              <a:t>Suggestion:</a:t>
            </a:r>
            <a:r>
              <a:rPr lang="en-US" baseline="0" dirty="0"/>
              <a:t> For the Think-Pair-Share activities, if time allows, allow students to work in small groups for 5</a:t>
            </a:r>
            <a:r>
              <a:rPr lang="en-US" baseline="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r>
              <a:rPr lang="en-US" dirty="0">
                <a:solidFill>
                  <a:srgbClr val="002060"/>
                </a:solidFill>
              </a:rPr>
              <a:t>Discussion points:</a:t>
            </a:r>
          </a:p>
          <a:p>
            <a:pPr marL="216233" indent="-216233">
              <a:buAutoNum type="alphaUcPeriod"/>
            </a:pPr>
            <a:r>
              <a:rPr lang="en-US" sz="1200" kern="1200" dirty="0">
                <a:solidFill>
                  <a:schemeClr val="tx1"/>
                </a:solidFill>
                <a:latin typeface="Arial" panose="020B0604020202020204" pitchFamily="34" charset="0"/>
                <a:ea typeface="+mn-ea"/>
                <a:cs typeface="Arial" panose="020B0604020202020204" pitchFamily="34" charset="0"/>
              </a:rPr>
              <a:t>The city is trying to subsidize expenditures on landscaping, because the city would be better off with more landscaping.</a:t>
            </a:r>
          </a:p>
          <a:p>
            <a:pPr marL="216233" indent="-216233">
              <a:buAutoNum type="alphaUcPeriod"/>
            </a:pPr>
            <a:r>
              <a:rPr lang="en-US" sz="1200" kern="1200" dirty="0">
                <a:solidFill>
                  <a:schemeClr val="tx1"/>
                </a:solidFill>
                <a:latin typeface="Arial" panose="020B0604020202020204" pitchFamily="34" charset="0"/>
                <a:ea typeface="+mn-ea"/>
                <a:cs typeface="Arial" panose="020B0604020202020204" pitchFamily="34" charset="0"/>
              </a:rPr>
              <a:t>When your house is well maintained, with beautiful landscaping, it raises the value (or fails to reduce the value) of your property and that of the nearby properties. Your father does not consider the external benefit on the neighborhood when choosing the quantity of landscaping to undertake, so he doesn’t do enough landscaping (he does the equilibrium quantity, which is &lt; socially optimal quantity). </a:t>
            </a:r>
          </a:p>
          <a:p>
            <a:pPr marL="216233" indent="-216233">
              <a:buAutoNum type="alphaUcPeriod"/>
            </a:pPr>
            <a:r>
              <a:rPr lang="en-US" sz="1200" kern="1200" dirty="0">
                <a:solidFill>
                  <a:schemeClr val="tx1"/>
                </a:solidFill>
                <a:latin typeface="Arial" panose="020B0604020202020204" pitchFamily="34" charset="0"/>
                <a:ea typeface="+mn-ea"/>
                <a:cs typeface="Arial" panose="020B0604020202020204" pitchFamily="34" charset="0"/>
              </a:rPr>
              <a:t>No. Appropriate corrective taxes and subsidies move a market closer to efficiency because the market equilibrium is inefficient to begin with. </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 (there are three parts to this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 (there are three parts to this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23</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The cost of pollution abatement (the</a:t>
            </a:r>
            <a:r>
              <a:rPr lang="en-US" baseline="0" dirty="0"/>
              <a:t> cost of reducing pollution) can be cleaning the green glowing glop from the Blue River or using special filters to reduce the amount of emissions.</a:t>
            </a:r>
          </a:p>
          <a:p>
            <a:r>
              <a:rPr lang="en-US" baseline="0" dirty="0"/>
              <a:t>Allow your students a few minutes to formulate an answer and consult with their classmates, and then use the next slide to look at the numerical calculations.</a:t>
            </a:r>
            <a:endParaRPr lang="en-US" dirty="0"/>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24</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Give your students a few minutes to figure out the answers.</a:t>
            </a:r>
            <a:r>
              <a:rPr lang="en-US" baseline="0" dirty="0"/>
              <a:t> </a:t>
            </a:r>
            <a:endParaRPr lang="en-US" dirty="0"/>
          </a:p>
          <a:p>
            <a:r>
              <a:rPr lang="en-US" dirty="0"/>
              <a:t>Regulation: The problem requires the reduction in overall pollution from 200 tons/month (each</a:t>
            </a:r>
            <a:r>
              <a:rPr lang="en-US" baseline="0" dirty="0"/>
              <a:t> firm emits 100 tons/month of green glowing glop) to 140 tons. </a:t>
            </a:r>
          </a:p>
          <a:p>
            <a:r>
              <a:rPr lang="en-US" baseline="0" dirty="0"/>
              <a:t>So, the government (trying to be fair) requires each firm to reduce pollution by the same amount. Since we need a reduction of 60 tons, each firm must reduce pollution by 30 tons.</a:t>
            </a:r>
          </a:p>
          <a:p>
            <a:r>
              <a:rPr lang="en-US" baseline="0" dirty="0"/>
              <a:t>Each firm pollutes 70 tons/month, so total pollution is reduced at 140 tons/month at a cost of $9,000/month.</a:t>
            </a:r>
          </a:p>
          <a:p>
            <a:endParaRPr lang="en-US" baseline="0" dirty="0"/>
          </a:p>
          <a:p>
            <a:r>
              <a:rPr lang="en-US" dirty="0"/>
              <a:t>Tradable</a:t>
            </a:r>
            <a:r>
              <a:rPr lang="en-US" baseline="0" dirty="0"/>
              <a:t> pollution permits: </a:t>
            </a:r>
            <a:r>
              <a:rPr lang="en-US" dirty="0"/>
              <a:t>The government issues 140 tradable</a:t>
            </a:r>
            <a:r>
              <a:rPr lang="en-US" baseline="0" dirty="0"/>
              <a:t> pollution permits because the government believes that 140 tons of green glowing glop is the efficient amount of pollution (and each firm emits 100 tons). </a:t>
            </a:r>
          </a:p>
          <a:p>
            <a:r>
              <a:rPr lang="en-US" baseline="0" dirty="0"/>
              <a:t>The government can give the permits to the polluter, or they can sell them, or they can auction them off.</a:t>
            </a:r>
          </a:p>
          <a:p>
            <a:r>
              <a:rPr lang="en-US" dirty="0">
                <a:solidFill>
                  <a:schemeClr val="tx1"/>
                </a:solidFill>
              </a:rPr>
              <a:t>Cost of reducing pollution: $100/ton for Tiana’s Paper Mill; $200/ton for Jordan’s Tire Factory. </a:t>
            </a:r>
          </a:p>
          <a:p>
            <a:endParaRPr lang="en-US" dirty="0">
              <a:solidFill>
                <a:schemeClr val="tx1"/>
              </a:solidFill>
            </a:endParaRPr>
          </a:p>
          <a:p>
            <a:r>
              <a:rPr lang="en-US" dirty="0">
                <a:solidFill>
                  <a:schemeClr val="tx1"/>
                </a:solidFill>
              </a:rPr>
              <a:t>The</a:t>
            </a:r>
            <a:r>
              <a:rPr lang="en-US" baseline="0" dirty="0">
                <a:solidFill>
                  <a:schemeClr val="tx1"/>
                </a:solidFill>
              </a:rPr>
              <a:t> total cost of cleaning pollution using tradable pollution permits is only $6,000 (which is less than the cost of reducing pollution to the same level by direct regulation of $9,000). </a:t>
            </a:r>
            <a:r>
              <a:rPr lang="en-US" sz="1200" dirty="0">
                <a:solidFill>
                  <a:schemeClr val="tx1"/>
                </a:solidFill>
              </a:rPr>
              <a:t>Using tradable permits, the goal is achieved at a lower total cost and lower cost to each firm than using regulation.</a:t>
            </a:r>
            <a:endParaRPr lang="en-US" dirty="0">
              <a:solidFill>
                <a:schemeClr val="tx1"/>
              </a:solidFill>
            </a:endParaRPr>
          </a:p>
          <a:p>
            <a:endParaRPr lang="en-US" baseline="0"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1432986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35701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C5E933D3-F1DE-4E00-AE59-0558EA5550E1}"/>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48790E99-B804-4428-B335-C22940BD1C9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10: </a:t>
            </a:r>
            <a:r>
              <a:rPr lang="en-US" dirty="0">
                <a:latin typeface="+mn-lt"/>
              </a:rPr>
              <a:t>Externalities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Pollution and the Social Optimum</a:t>
            </a:r>
          </a:p>
        </p:txBody>
      </p:sp>
      <p:sp>
        <p:nvSpPr>
          <p:cNvPr id="3" name="Content Placeholder 2"/>
          <p:cNvSpPr>
            <a:spLocks noGrp="1"/>
          </p:cNvSpPr>
          <p:nvPr>
            <p:ph sz="half" idx="1"/>
          </p:nvPr>
        </p:nvSpPr>
        <p:spPr/>
        <p:txBody>
          <a:bodyPr/>
          <a:lstStyle/>
          <a:p>
            <a:pPr>
              <a:spcBef>
                <a:spcPts val="1200"/>
              </a:spcBef>
              <a:spcAft>
                <a:spcPts val="1200"/>
              </a:spcAft>
            </a:pPr>
            <a:r>
              <a:rPr lang="en-US" dirty="0">
                <a:latin typeface="+mn-lt"/>
              </a:rPr>
              <a:t>In the presence of a negative externality, such as pollution, the social cost of the good exceeds the private cost.</a:t>
            </a:r>
          </a:p>
          <a:p>
            <a:pPr>
              <a:spcBef>
                <a:spcPts val="1200"/>
              </a:spcBef>
              <a:spcAft>
                <a:spcPts val="1200"/>
              </a:spcAft>
            </a:pPr>
            <a:r>
              <a:rPr lang="en-US" dirty="0">
                <a:latin typeface="+mn-lt"/>
              </a:rPr>
              <a:t>The optimal quantity, </a:t>
            </a:r>
            <a:r>
              <a:rPr lang="en-US" i="1" dirty="0">
                <a:latin typeface="+mn-lt"/>
              </a:rPr>
              <a:t>Q</a:t>
            </a:r>
            <a:r>
              <a:rPr lang="en-US" baseline="-25000" dirty="0">
                <a:latin typeface="+mn-lt"/>
              </a:rPr>
              <a:t>OPTIMUM</a:t>
            </a:r>
            <a:r>
              <a:rPr lang="en-US" dirty="0">
                <a:latin typeface="+mn-lt"/>
              </a:rPr>
              <a:t>,</a:t>
            </a:r>
            <a:r>
              <a:rPr lang="en-US" i="1" dirty="0">
                <a:latin typeface="+mn-lt"/>
              </a:rPr>
              <a:t> </a:t>
            </a:r>
            <a:r>
              <a:rPr lang="en-US" dirty="0">
                <a:latin typeface="+mn-lt"/>
              </a:rPr>
              <a:t>is therefore smaller than the equilibrium quantity, </a:t>
            </a:r>
            <a:r>
              <a:rPr lang="en-US" i="1" dirty="0">
                <a:latin typeface="+mn-lt"/>
              </a:rPr>
              <a:t>Q</a:t>
            </a:r>
            <a:r>
              <a:rPr lang="en-US" baseline="-25000" dirty="0">
                <a:latin typeface="+mn-lt"/>
              </a:rPr>
              <a:t>MARKET</a:t>
            </a:r>
            <a:r>
              <a:rPr lang="en-US" dirty="0">
                <a:latin typeface="+mn-lt"/>
              </a:rPr>
              <a:t>.</a:t>
            </a:r>
          </a:p>
        </p:txBody>
      </p:sp>
      <p:pic>
        <p:nvPicPr>
          <p:cNvPr id="5" name="Picture 3" descr="A graph plots the relationship between quantity of Steel on the horizontal axis and price of Steel on the vertical axis. A downward sloping demand (private value) curve is intersected by two upward sloping, parallel curves, one for supply (private cost), whose intersection with the demand curve is labeled &quot;equilibrium,&quot; and the other for social cost (private cost and external cost), whose intersection with the demand curve is up and to the left of the other equilibrium and is labeled &quot;optimum.&quot; The shift from the supply curve to the social cost curve is marked by an arrow labeled &quot;External cost.&quot; Perpendiculars are dropped from the equilibrium and optimum points to the horizontal axis at Qmarket and Qoptimum, respectively."/>
          <p:cNvPicPr>
            <a:picLocks noGrp="1" noChangeAspect="1"/>
          </p:cNvPicPr>
          <p:nvPr>
            <p:ph sz="half" idx="2"/>
          </p:nvPr>
        </p:nvPicPr>
        <p:blipFill>
          <a:blip r:embed="rId2"/>
          <a:stretch>
            <a:fillRect/>
          </a:stretch>
        </p:blipFill>
        <p:spPr>
          <a:xfrm>
            <a:off x="6186948" y="1963732"/>
            <a:ext cx="5787665" cy="3890867"/>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Internalizing the Externality</a:t>
            </a:r>
          </a:p>
        </p:txBody>
      </p:sp>
      <p:sp>
        <p:nvSpPr>
          <p:cNvPr id="3" name="Content Placeholder 2"/>
          <p:cNvSpPr>
            <a:spLocks noGrp="1"/>
          </p:cNvSpPr>
          <p:nvPr>
            <p:ph idx="1"/>
          </p:nvPr>
        </p:nvSpPr>
        <p:spPr/>
        <p:txBody>
          <a:bodyPr/>
          <a:lstStyle/>
          <a:p>
            <a:r>
              <a:rPr lang="en-US" b="1" dirty="0">
                <a:solidFill>
                  <a:srgbClr val="C00000"/>
                </a:solidFill>
                <a:latin typeface="+mn-lt"/>
              </a:rPr>
              <a:t>Internalizing the externality*</a:t>
            </a:r>
          </a:p>
          <a:p>
            <a:pPr lvl="1">
              <a:buFont typeface="Arial" panose="020B0604020202020204" pitchFamily="34" charset="0"/>
              <a:buChar char="•"/>
            </a:pPr>
            <a:r>
              <a:rPr lang="en-US" dirty="0">
                <a:latin typeface="+mn-lt"/>
              </a:rPr>
              <a:t>Altering incentives so that people take into account the external effects of their actions</a:t>
            </a:r>
          </a:p>
          <a:p>
            <a:r>
              <a:rPr lang="en-US" dirty="0">
                <a:latin typeface="+mn-lt"/>
              </a:rPr>
              <a:t>If market participants pay social costs (tax on producers)</a:t>
            </a:r>
          </a:p>
          <a:p>
            <a:pPr lvl="1">
              <a:buFont typeface="Arial" panose="020B0604020202020204" pitchFamily="34" charset="0"/>
              <a:buChar char="•"/>
            </a:pPr>
            <a:r>
              <a:rPr lang="en-US" dirty="0">
                <a:latin typeface="+mn-lt"/>
              </a:rPr>
              <a:t>Tax shifts supply curve upward by the size of the tax</a:t>
            </a:r>
          </a:p>
          <a:p>
            <a:pPr lvl="1">
              <a:buFont typeface="Arial" panose="020B0604020202020204" pitchFamily="34" charset="0"/>
              <a:buChar char="•"/>
            </a:pPr>
            <a:r>
              <a:rPr lang="en-US" dirty="0">
                <a:latin typeface="+mn-lt"/>
              </a:rPr>
              <a:t>New supply curve would coincide with the social-cost curve</a:t>
            </a:r>
          </a:p>
          <a:p>
            <a:pPr lvl="1">
              <a:buFont typeface="Arial" panose="020B0604020202020204" pitchFamily="34" charset="0"/>
              <a:buChar char="•"/>
            </a:pPr>
            <a:r>
              <a:rPr lang="en-US" dirty="0">
                <a:latin typeface="+mn-lt"/>
              </a:rPr>
              <a:t>Market equilibrium = Socially optimal quantity</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Positive Externalities</a:t>
            </a:r>
          </a:p>
        </p:txBody>
      </p:sp>
      <p:sp>
        <p:nvSpPr>
          <p:cNvPr id="3" name="Content Placeholder 2"/>
          <p:cNvSpPr>
            <a:spLocks noGrp="1"/>
          </p:cNvSpPr>
          <p:nvPr>
            <p:ph idx="1"/>
          </p:nvPr>
        </p:nvSpPr>
        <p:spPr/>
        <p:txBody>
          <a:bodyPr/>
          <a:lstStyle/>
          <a:p>
            <a:r>
              <a:rPr lang="en-US" dirty="0">
                <a:latin typeface="+mn-lt"/>
              </a:rPr>
              <a:t>With a positive externality</a:t>
            </a:r>
          </a:p>
          <a:p>
            <a:pPr lvl="1">
              <a:buFont typeface="Arial" panose="020B0604020202020204" pitchFamily="34" charset="0"/>
              <a:buChar char="•"/>
            </a:pPr>
            <a:r>
              <a:rPr lang="en-US" dirty="0">
                <a:latin typeface="+mn-lt"/>
              </a:rPr>
              <a:t>Demand curve does not reflect the value to society of the good</a:t>
            </a:r>
          </a:p>
          <a:p>
            <a:pPr lvl="1">
              <a:buFont typeface="Arial" panose="020B0604020202020204" pitchFamily="34" charset="0"/>
              <a:buChar char="•"/>
            </a:pPr>
            <a:r>
              <a:rPr lang="en-US" dirty="0">
                <a:latin typeface="+mn-lt"/>
              </a:rPr>
              <a:t>Social-value curve lies above the demand curve</a:t>
            </a:r>
          </a:p>
          <a:p>
            <a:pPr lvl="1">
              <a:buFont typeface="Arial" panose="020B0604020202020204" pitchFamily="34" charset="0"/>
              <a:buChar char="•"/>
            </a:pPr>
            <a:r>
              <a:rPr lang="en-US" dirty="0">
                <a:latin typeface="+mn-lt"/>
              </a:rPr>
              <a:t>Socially optimal quantity exceeds the </a:t>
            </a:r>
            <a:r>
              <a:rPr lang="en-US" altLang="en-US" dirty="0">
                <a:latin typeface="+mn-lt"/>
              </a:rPr>
              <a:t>market equilibrium quantity</a:t>
            </a:r>
          </a:p>
          <a:p>
            <a:r>
              <a:rPr lang="en-US" altLang="en-US" dirty="0">
                <a:latin typeface="+mn-lt"/>
              </a:rPr>
              <a:t>Government can correct market failure</a:t>
            </a:r>
          </a:p>
          <a:p>
            <a:pPr lvl="1">
              <a:buFont typeface="Arial" panose="020B0604020202020204" pitchFamily="34" charset="0"/>
              <a:buChar char="•"/>
            </a:pPr>
            <a:r>
              <a:rPr lang="en-US" altLang="en-US" dirty="0">
                <a:latin typeface="+mn-lt"/>
              </a:rPr>
              <a:t>Internalize the externality</a:t>
            </a:r>
          </a:p>
          <a:p>
            <a:pPr lvl="1">
              <a:buFont typeface="Arial" panose="020B0604020202020204" pitchFamily="34" charset="0"/>
              <a:buChar char="•"/>
            </a:pPr>
            <a:r>
              <a:rPr lang="en-US" altLang="en-US" dirty="0">
                <a:latin typeface="+mn-lt"/>
              </a:rPr>
              <a:t>Subsidy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3 Education and the Social Optimum</a:t>
            </a:r>
          </a:p>
        </p:txBody>
      </p:sp>
      <p:sp>
        <p:nvSpPr>
          <p:cNvPr id="3" name="Content Placeholder 2"/>
          <p:cNvSpPr>
            <a:spLocks noGrp="1"/>
          </p:cNvSpPr>
          <p:nvPr>
            <p:ph sz="half" idx="1"/>
          </p:nvPr>
        </p:nvSpPr>
        <p:spPr>
          <a:xfrm>
            <a:off x="476843" y="1825625"/>
            <a:ext cx="5542957" cy="4351338"/>
          </a:xfrm>
        </p:spPr>
        <p:txBody>
          <a:bodyPr/>
          <a:lstStyle/>
          <a:p>
            <a:r>
              <a:rPr lang="en-US" dirty="0">
                <a:latin typeface="+mn-lt"/>
              </a:rPr>
              <a:t>In the presence of a positive externality, the social value of the good exceeds the private value.</a:t>
            </a:r>
          </a:p>
          <a:p>
            <a:r>
              <a:rPr lang="en-US" dirty="0">
                <a:latin typeface="+mn-lt"/>
              </a:rPr>
              <a:t>The optimal quantity, </a:t>
            </a:r>
            <a:r>
              <a:rPr lang="en-US" i="1" dirty="0">
                <a:latin typeface="+mn-lt"/>
              </a:rPr>
              <a:t>Q</a:t>
            </a:r>
            <a:r>
              <a:rPr lang="en-US" baseline="-25000" dirty="0">
                <a:latin typeface="+mn-lt"/>
              </a:rPr>
              <a:t>OPTIMUM</a:t>
            </a:r>
            <a:r>
              <a:rPr lang="en-US" i="1" dirty="0">
                <a:latin typeface="+mn-lt"/>
              </a:rPr>
              <a:t>, </a:t>
            </a:r>
            <a:r>
              <a:rPr lang="en-US" dirty="0">
                <a:latin typeface="+mn-lt"/>
              </a:rPr>
              <a:t>is therefore larger than the equilibrium quantity, </a:t>
            </a:r>
            <a:r>
              <a:rPr lang="en-US" i="1" dirty="0">
                <a:latin typeface="+mn-lt"/>
              </a:rPr>
              <a:t>Q</a:t>
            </a:r>
            <a:r>
              <a:rPr lang="en-US" baseline="-25000" dirty="0">
                <a:latin typeface="+mn-lt"/>
              </a:rPr>
              <a:t>MARKET</a:t>
            </a:r>
            <a:r>
              <a:rPr lang="en-US" dirty="0">
                <a:latin typeface="+mn-lt"/>
              </a:rPr>
              <a:t>.</a:t>
            </a:r>
          </a:p>
        </p:txBody>
      </p:sp>
      <p:pic>
        <p:nvPicPr>
          <p:cNvPr id="5" name="Picture 3" descr="A graph plots the relationship between quantity of education on the horizontal axis and price of education on the vertical axis. An upward sloping supply (private cost) curve is intersected by two downward sloping, parallel curves, one for demand (private value), whose intersection with the supply curve is labeled &quot;equilibrium,&quot; and the other for social value (private value and external benefit), whose intersection with the demand curve is up and to the right of the other equilibrium and is labeled &quot;optimum.&quot; The shift from the demand curve to the social value curve is marked by an arrow labeled &quot;External benefit.&quot; Perpendiculars are dropped from the equilibrium and optimum points to the horizontal axis at Qmarket and Qoptimum, respectively."/>
          <p:cNvPicPr>
            <a:picLocks noGrp="1" noChangeAspect="1"/>
          </p:cNvPicPr>
          <p:nvPr>
            <p:ph sz="half" idx="2"/>
          </p:nvPr>
        </p:nvPicPr>
        <p:blipFill>
          <a:blip r:embed="rId2"/>
          <a:stretch>
            <a:fillRect/>
          </a:stretch>
        </p:blipFill>
        <p:spPr>
          <a:xfrm>
            <a:off x="6127956" y="1909669"/>
            <a:ext cx="5920887" cy="3555117"/>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Effect of Externalities Summary</a:t>
            </a:r>
          </a:p>
        </p:txBody>
      </p:sp>
      <p:sp>
        <p:nvSpPr>
          <p:cNvPr id="3" name="Content Placeholder 2"/>
          <p:cNvSpPr>
            <a:spLocks noGrp="1"/>
          </p:cNvSpPr>
          <p:nvPr>
            <p:ph idx="1"/>
          </p:nvPr>
        </p:nvSpPr>
        <p:spPr/>
        <p:txBody>
          <a:bodyPr/>
          <a:lstStyle/>
          <a:p>
            <a:r>
              <a:rPr lang="en-US" dirty="0">
                <a:latin typeface="+mn-lt"/>
              </a:rPr>
              <a:t>Negative externalities</a:t>
            </a:r>
          </a:p>
          <a:p>
            <a:pPr marL="800100" lvl="2" indent="-342900">
              <a:spcBef>
                <a:spcPts val="1000"/>
              </a:spcBef>
              <a:buSzPct val="100000"/>
              <a:buFont typeface="Arial" panose="020B0604020202020204" pitchFamily="34" charset="0"/>
              <a:buChar char="•"/>
            </a:pPr>
            <a:r>
              <a:rPr lang="en-US" dirty="0">
                <a:latin typeface="+mn-lt"/>
              </a:rPr>
              <a:t>Market quantity &gt; Socially desirable</a:t>
            </a:r>
          </a:p>
          <a:p>
            <a:r>
              <a:rPr lang="en-US" dirty="0">
                <a:latin typeface="+mn-lt"/>
              </a:rPr>
              <a:t>Positive externalities</a:t>
            </a:r>
          </a:p>
          <a:p>
            <a:pPr marL="800100" lvl="2" indent="-342900">
              <a:spcBef>
                <a:spcPts val="1000"/>
              </a:spcBef>
              <a:buSzPct val="100000"/>
              <a:buFont typeface="Arial" panose="020B0604020202020204" pitchFamily="34" charset="0"/>
              <a:buChar char="•"/>
            </a:pPr>
            <a:r>
              <a:rPr lang="en-US" dirty="0">
                <a:latin typeface="+mn-lt"/>
              </a:rPr>
              <a:t>Market quantity &lt; Socially desirable</a:t>
            </a:r>
          </a:p>
          <a:p>
            <a:r>
              <a:rPr lang="en-US" dirty="0">
                <a:latin typeface="+mn-lt"/>
              </a:rPr>
              <a:t>To remedy the problem, “internalize the externality”</a:t>
            </a:r>
          </a:p>
          <a:p>
            <a:pPr lvl="1">
              <a:buFont typeface="Arial" panose="020B0604020202020204" pitchFamily="34" charset="0"/>
              <a:buChar char="•"/>
            </a:pPr>
            <a:r>
              <a:rPr lang="en-US" dirty="0">
                <a:latin typeface="+mn-lt"/>
              </a:rPr>
              <a:t>Tax goods with negative externalities</a:t>
            </a:r>
          </a:p>
          <a:p>
            <a:pPr lvl="1">
              <a:buFont typeface="Arial" panose="020B0604020202020204" pitchFamily="34" charset="0"/>
              <a:buChar char="•"/>
            </a:pPr>
            <a:r>
              <a:rPr lang="en-US" dirty="0">
                <a:latin typeface="+mn-lt"/>
              </a:rPr>
              <a:t>Subsidize goods with positive externalities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10-2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Public Policies toward Externalities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Command-and-Control Policies: Regulation</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Government can remedy an externality by either requiring or forbidding certain behaviors</a:t>
            </a:r>
          </a:p>
          <a:p>
            <a:pPr>
              <a:spcBef>
                <a:spcPts val="600"/>
              </a:spcBef>
              <a:spcAft>
                <a:spcPts val="1200"/>
              </a:spcAft>
            </a:pPr>
            <a:r>
              <a:rPr lang="en-US" dirty="0">
                <a:latin typeface="+mn-lt"/>
              </a:rPr>
              <a:t>For example, environmental regulations </a:t>
            </a:r>
          </a:p>
          <a:p>
            <a:pPr lvl="1">
              <a:spcBef>
                <a:spcPts val="600"/>
              </a:spcBef>
              <a:spcAft>
                <a:spcPts val="1200"/>
              </a:spcAft>
              <a:buFont typeface="Arial" panose="020B0604020202020204" pitchFamily="34" charset="0"/>
              <a:buChar char="•"/>
            </a:pPr>
            <a:r>
              <a:rPr lang="en-US" dirty="0">
                <a:latin typeface="+mn-lt"/>
              </a:rPr>
              <a:t>EPA may dictate the maximum level of pollution that a factory may emit or require firms to adopt a particular technology to reduce emissions</a:t>
            </a:r>
          </a:p>
          <a:p>
            <a:pPr lvl="1">
              <a:spcBef>
                <a:spcPts val="600"/>
              </a:spcBef>
              <a:spcAft>
                <a:spcPts val="1200"/>
              </a:spcAft>
              <a:buFont typeface="Arial" panose="020B0604020202020204" pitchFamily="34" charset="0"/>
              <a:buChar char="•"/>
            </a:pPr>
            <a:r>
              <a:rPr lang="en-US" dirty="0">
                <a:latin typeface="+mn-lt"/>
              </a:rPr>
              <a:t>Profit-seeking industries often have an incentive to conceal adverse health effects and exaggerate the cost of moving toward cleaner technologies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a:t>
            </a:r>
            <a:r>
              <a:rPr lang="en-US" dirty="0" err="1">
                <a:latin typeface="+mn-lt"/>
              </a:rPr>
              <a:t>Covid</a:t>
            </a:r>
            <a:r>
              <a:rPr lang="en-US" dirty="0">
                <a:latin typeface="+mn-lt"/>
              </a:rPr>
              <a:t> Vaccines</a:t>
            </a:r>
          </a:p>
        </p:txBody>
      </p:sp>
      <p:sp>
        <p:nvSpPr>
          <p:cNvPr id="3" name="Content Placeholder 2"/>
          <p:cNvSpPr>
            <a:spLocks noGrp="1"/>
          </p:cNvSpPr>
          <p:nvPr>
            <p:ph sz="half" idx="1"/>
          </p:nvPr>
        </p:nvSpPr>
        <p:spPr>
          <a:xfrm>
            <a:off x="476843" y="1887673"/>
            <a:ext cx="11241915" cy="914400"/>
          </a:xfrm>
        </p:spPr>
        <p:txBody>
          <a:bodyPr/>
          <a:lstStyle/>
          <a:p>
            <a:r>
              <a:rPr lang="en-US" sz="1800" b="0" dirty="0">
                <a:latin typeface="+mn-lt"/>
              </a:rPr>
              <a:t>“Given the positive externalities from vaccination, an effective Covid-19 vaccine should be mandatory for every US resident (except those with health exceptions, such as infants and people with compromised immunity) with the cost covered by the federal government.”</a:t>
            </a:r>
          </a:p>
        </p:txBody>
      </p:sp>
      <p:pic>
        <p:nvPicPr>
          <p:cNvPr id="7" name="Picture 3" descr="A pie chart has three categories: disagree (5%), agree (85%), and 10% are uncertain"/>
          <p:cNvPicPr>
            <a:picLocks noGrp="1" noChangeAspect="1"/>
          </p:cNvPicPr>
          <p:nvPr>
            <p:ph sz="half" idx="2"/>
          </p:nvPr>
        </p:nvPicPr>
        <p:blipFill>
          <a:blip r:embed="rId3"/>
          <a:stretch>
            <a:fillRect/>
          </a:stretch>
        </p:blipFill>
        <p:spPr>
          <a:xfrm>
            <a:off x="3612729" y="2894859"/>
            <a:ext cx="4966541" cy="2834640"/>
          </a:xfrm>
        </p:spPr>
      </p:pic>
      <p:sp>
        <p:nvSpPr>
          <p:cNvPr id="5" name="Content Placeholder 4"/>
          <p:cNvSpPr>
            <a:spLocks noGrp="1"/>
          </p:cNvSpPr>
          <p:nvPr>
            <p:ph type="body" sz="quarter" idx="13"/>
          </p:nvPr>
        </p:nvSpPr>
        <p:spPr>
          <a:xfrm>
            <a:off x="3855720" y="5781368"/>
            <a:ext cx="4480560" cy="274320"/>
          </a:xfrm>
        </p:spPr>
        <p:txBody>
          <a:bodyPr/>
          <a:lstStyle/>
          <a:p>
            <a:pPr>
              <a:buNone/>
            </a:pPr>
            <a:r>
              <a:rPr lang="en-US" sz="1200" dirty="0">
                <a:latin typeface="+mn-lt"/>
              </a:rPr>
              <a:t>Source: IGM Economic Experts Panel, June 23, 2020.</a:t>
            </a:r>
          </a:p>
        </p:txBody>
      </p:sp>
    </p:spTree>
  </p:cSld>
  <p:clrMapOvr>
    <a:masterClrMapping/>
  </p:clrMapOvr>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Market-Based Policy 1: Corrective Taxes and Subsidies (1 of 2)</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Provide incentives so that private decision makers will choose to solve the problem on their own</a:t>
            </a:r>
          </a:p>
          <a:p>
            <a:pPr marL="342900" lvl="1" indent="-342900">
              <a:spcBef>
                <a:spcPts val="600"/>
              </a:spcBef>
              <a:spcAft>
                <a:spcPts val="1200"/>
              </a:spcAft>
              <a:buFont typeface="Arial" panose="020B0604020202020204" pitchFamily="34" charset="0"/>
              <a:buChar char="•"/>
            </a:pPr>
            <a:r>
              <a:rPr lang="en-US" altLang="en-US" dirty="0">
                <a:latin typeface="+mn-lt"/>
              </a:rPr>
              <a:t>Taxing activities with negative externalities (</a:t>
            </a:r>
            <a:r>
              <a:rPr lang="en-US" dirty="0" err="1">
                <a:latin typeface="+mn-lt"/>
              </a:rPr>
              <a:t>Pigovian</a:t>
            </a:r>
            <a:r>
              <a:rPr lang="en-US" dirty="0">
                <a:latin typeface="+mn-lt"/>
              </a:rPr>
              <a:t> taxes)</a:t>
            </a:r>
          </a:p>
          <a:p>
            <a:pPr lvl="1">
              <a:spcBef>
                <a:spcPts val="600"/>
              </a:spcBef>
              <a:spcAft>
                <a:spcPts val="1200"/>
              </a:spcAft>
              <a:buFont typeface="Arial" panose="020B0604020202020204" pitchFamily="34" charset="0"/>
              <a:buChar char="•"/>
            </a:pPr>
            <a:r>
              <a:rPr lang="en-US" dirty="0">
                <a:latin typeface="+mn-lt"/>
              </a:rPr>
              <a:t>Ideal corrective tax = External cost </a:t>
            </a:r>
          </a:p>
          <a:p>
            <a:pPr>
              <a:spcBef>
                <a:spcPts val="600"/>
              </a:spcBef>
              <a:spcAft>
                <a:spcPts val="1200"/>
              </a:spcAft>
            </a:pPr>
            <a:r>
              <a:rPr lang="en-US" altLang="en-US" dirty="0">
                <a:latin typeface="+mn-lt"/>
              </a:rPr>
              <a:t>Subsidizing activities with positive externalities</a:t>
            </a:r>
          </a:p>
          <a:p>
            <a:pPr lvl="1">
              <a:spcBef>
                <a:spcPts val="600"/>
              </a:spcBef>
              <a:spcAft>
                <a:spcPts val="1200"/>
              </a:spcAft>
              <a:buFont typeface="Arial" panose="020B0604020202020204" pitchFamily="34" charset="0"/>
              <a:buChar char="•"/>
            </a:pPr>
            <a:r>
              <a:rPr lang="en-US" dirty="0">
                <a:latin typeface="+mn-lt"/>
              </a:rPr>
              <a:t>Ideal corrective subsidy = External benefit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Market-Based Policy 1: Corrective Taxes and Subsidies (2 of 2)</a:t>
            </a:r>
          </a:p>
        </p:txBody>
      </p:sp>
      <p:sp>
        <p:nvSpPr>
          <p:cNvPr id="3" name="Content Placeholder 2"/>
          <p:cNvSpPr>
            <a:spLocks noGrp="1"/>
          </p:cNvSpPr>
          <p:nvPr>
            <p:ph idx="1"/>
          </p:nvPr>
        </p:nvSpPr>
        <p:spPr/>
        <p:txBody>
          <a:bodyPr/>
          <a:lstStyle/>
          <a:p>
            <a:r>
              <a:rPr lang="en-US" dirty="0">
                <a:latin typeface="+mn-lt"/>
              </a:rPr>
              <a:t>Economists usually prefer corrective taxes to regulations as a way to deal with pollution because they can reduce pollution at a lower cost to society</a:t>
            </a:r>
          </a:p>
          <a:p>
            <a:r>
              <a:rPr lang="en-US" b="1" dirty="0">
                <a:solidFill>
                  <a:srgbClr val="C00000"/>
                </a:solidFill>
                <a:latin typeface="+mn-lt"/>
              </a:rPr>
              <a:t>Corrective taxes*</a:t>
            </a:r>
          </a:p>
          <a:p>
            <a:pPr lvl="1">
              <a:buFont typeface="Arial" panose="020B0604020202020204" pitchFamily="34" charset="0"/>
              <a:buChar char="•"/>
            </a:pPr>
            <a:r>
              <a:rPr lang="en-US" altLang="en-US" dirty="0">
                <a:latin typeface="+mn-lt"/>
              </a:rPr>
              <a:t>Align private incentives with society’s interests</a:t>
            </a:r>
          </a:p>
          <a:p>
            <a:pPr lvl="1">
              <a:buFont typeface="Arial" panose="020B0604020202020204" pitchFamily="34" charset="0"/>
              <a:buChar char="•"/>
            </a:pPr>
            <a:r>
              <a:rPr lang="en-US" dirty="0">
                <a:latin typeface="+mn-lt"/>
              </a:rPr>
              <a:t>Move the allocation of resources closer to social optimum</a:t>
            </a:r>
          </a:p>
          <a:p>
            <a:pPr lvl="1">
              <a:buFont typeface="Arial" panose="020B0604020202020204" pitchFamily="34" charset="0"/>
              <a:buChar char="•"/>
            </a:pPr>
            <a:r>
              <a:rPr lang="en-US" dirty="0">
                <a:latin typeface="+mn-lt"/>
              </a:rPr>
              <a:t>Raise government revenue</a:t>
            </a:r>
          </a:p>
          <a:p>
            <a:pPr lvl="1">
              <a:buFont typeface="Arial" panose="020B0604020202020204" pitchFamily="34" charset="0"/>
              <a:buChar char="•"/>
            </a:pPr>
            <a:r>
              <a:rPr lang="en-US" dirty="0">
                <a:latin typeface="+mn-lt"/>
              </a:rPr>
              <a:t>Enhance economic efficiency</a:t>
            </a:r>
            <a:endParaRPr lang="en-US" altLang="en-US" dirty="0">
              <a:solidFill>
                <a:srgbClr val="282F7C"/>
              </a:solidFill>
              <a:latin typeface="+mn-lt"/>
            </a:endParaRPr>
          </a:p>
          <a:p>
            <a:pPr marL="0" marR="0" lvl="0" indent="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2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spcAft>
                <a:spcPts val="600"/>
              </a:spcAft>
              <a:buNone/>
            </a:pPr>
            <a:r>
              <a:rPr lang="en-US" dirty="0">
                <a:latin typeface="+mn-lt"/>
              </a:rPr>
              <a:t>By the end of this chapter, you should be able to:</a:t>
            </a:r>
          </a:p>
          <a:p>
            <a:pPr>
              <a:spcBef>
                <a:spcPts val="800"/>
              </a:spcBef>
              <a:spcAft>
                <a:spcPts val="600"/>
              </a:spcAft>
            </a:pPr>
            <a:r>
              <a:rPr lang="en-US" dirty="0">
                <a:latin typeface="+mn-lt"/>
              </a:rPr>
              <a:t>Describe the differences between positive and negative externalities.</a:t>
            </a:r>
          </a:p>
          <a:p>
            <a:pPr>
              <a:spcBef>
                <a:spcPts val="800"/>
              </a:spcBef>
              <a:spcAft>
                <a:spcPts val="600"/>
              </a:spcAft>
            </a:pPr>
            <a:r>
              <a:rPr lang="en-US" dirty="0">
                <a:latin typeface="+mn-lt"/>
              </a:rPr>
              <a:t>Determine how negative externalities impact market efficiency.</a:t>
            </a:r>
          </a:p>
          <a:p>
            <a:pPr>
              <a:spcBef>
                <a:spcPts val="800"/>
              </a:spcBef>
              <a:spcAft>
                <a:spcPts val="600"/>
              </a:spcAft>
            </a:pPr>
            <a:r>
              <a:rPr lang="en-US" dirty="0">
                <a:latin typeface="+mn-lt"/>
              </a:rPr>
              <a:t>Explain the impact of regulation on negative externalities.</a:t>
            </a:r>
          </a:p>
          <a:p>
            <a:pPr>
              <a:spcBef>
                <a:spcPts val="800"/>
              </a:spcBef>
              <a:spcAft>
                <a:spcPts val="600"/>
              </a:spcAft>
            </a:pPr>
            <a:r>
              <a:rPr lang="en-US" dirty="0">
                <a:latin typeface="+mn-lt"/>
              </a:rPr>
              <a:t>Explain the impact of taxes on negative externalities.</a:t>
            </a:r>
          </a:p>
          <a:p>
            <a:pPr>
              <a:spcBef>
                <a:spcPts val="800"/>
              </a:spcBef>
              <a:spcAft>
                <a:spcPts val="600"/>
              </a:spcAft>
            </a:pPr>
            <a:r>
              <a:rPr lang="en-US" dirty="0">
                <a:latin typeface="+mn-lt"/>
              </a:rPr>
              <a:t>Determine how positive externalities impact market efficiency.</a:t>
            </a:r>
          </a:p>
          <a:p>
            <a:pPr>
              <a:spcBef>
                <a:spcPts val="800"/>
              </a:spcBef>
              <a:spcAft>
                <a:spcPts val="600"/>
              </a:spcAft>
            </a:pPr>
            <a:r>
              <a:rPr lang="en-US" dirty="0">
                <a:latin typeface="+mn-lt"/>
              </a:rPr>
              <a:t>Explain the impact of subsidies on positive externalities.</a:t>
            </a:r>
          </a:p>
          <a:p>
            <a:pPr>
              <a:spcBef>
                <a:spcPts val="800"/>
              </a:spcBef>
              <a:spcAft>
                <a:spcPts val="600"/>
              </a:spcAft>
            </a:pPr>
            <a:r>
              <a:rPr lang="en-US" dirty="0">
                <a:latin typeface="+mn-lt"/>
              </a:rPr>
              <a:t>Explain the impact of tradable permits on negative externalities.</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Carbon Taxes—A</a:t>
            </a:r>
          </a:p>
        </p:txBody>
      </p:sp>
      <p:sp>
        <p:nvSpPr>
          <p:cNvPr id="3" name="Content Placeholder 2"/>
          <p:cNvSpPr>
            <a:spLocks noGrp="1"/>
          </p:cNvSpPr>
          <p:nvPr>
            <p:ph sz="half" idx="1"/>
          </p:nvPr>
        </p:nvSpPr>
        <p:spPr>
          <a:xfrm>
            <a:off x="476843" y="1887674"/>
            <a:ext cx="11241915" cy="1342223"/>
          </a:xfrm>
        </p:spPr>
        <p:txBody>
          <a:bodyPr/>
          <a:lstStyle/>
          <a:p>
            <a:r>
              <a:rPr lang="en-US" sz="1600" b="0" dirty="0">
                <a:latin typeface="+mn-lt"/>
              </a:rPr>
              <a:t>“The Brookings Institution recently described a U.S. Carbon tax of $20 per ton, increasing at 4 percent per year, which would raise an estimated $150 billion per year in federal revenues over the next decade. Given the negative externalities created by carbon dioxide emissions, a federal carbon tax at this rate would involve fewer harmful net distortions to the U.S. economy than a tax increase that generated the same revenue by raising marginal tax rates on labor income across the board.”</a:t>
            </a:r>
          </a:p>
        </p:txBody>
      </p:sp>
      <p:pic>
        <p:nvPicPr>
          <p:cNvPr id="9" name="Picture 3" descr="A pie chart titled “What do economists say?” plots three values. They are 98% agree, 0% disagree, and 2% uncertain."/>
          <p:cNvPicPr>
            <a:picLocks noGrp="1" noChangeAspect="1"/>
          </p:cNvPicPr>
          <p:nvPr>
            <p:ph sz="half" idx="2"/>
          </p:nvPr>
        </p:nvPicPr>
        <p:blipFill>
          <a:blip r:embed="rId3"/>
          <a:stretch>
            <a:fillRect/>
          </a:stretch>
        </p:blipFill>
        <p:spPr>
          <a:xfrm>
            <a:off x="4336839" y="3268837"/>
            <a:ext cx="3518322" cy="2468880"/>
          </a:xfrm>
        </p:spPr>
      </p:pic>
      <p:sp>
        <p:nvSpPr>
          <p:cNvPr id="5" name="Content Placeholder 4"/>
          <p:cNvSpPr>
            <a:spLocks noGrp="1"/>
          </p:cNvSpPr>
          <p:nvPr>
            <p:ph type="body" sz="quarter" idx="13"/>
          </p:nvPr>
        </p:nvSpPr>
        <p:spPr>
          <a:xfrm>
            <a:off x="2072640" y="5840362"/>
            <a:ext cx="8046720" cy="235975"/>
          </a:xfrm>
        </p:spPr>
        <p:txBody>
          <a:bodyPr/>
          <a:lstStyle/>
          <a:p>
            <a:pPr>
              <a:buNone/>
            </a:pPr>
            <a:r>
              <a:rPr lang="en-US" sz="1200" dirty="0">
                <a:latin typeface="+mn-lt"/>
              </a:rPr>
              <a:t>Source: IGM Economic Experts Panel, December 4, 2012, December 20, 2011, and November 13, 2018.</a:t>
            </a:r>
          </a:p>
        </p:txBody>
      </p:sp>
    </p:spTree>
  </p:cSld>
  <p:clrMapOvr>
    <a:masterClrMapping/>
  </p:clrMapOvr>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Market-Based Policy 2: Tradable Pollution Permits (1 of 2)</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Tradable pollution permits</a:t>
            </a:r>
          </a:p>
          <a:p>
            <a:pPr lvl="1">
              <a:spcBef>
                <a:spcPts val="600"/>
              </a:spcBef>
              <a:spcAft>
                <a:spcPts val="1200"/>
              </a:spcAft>
              <a:buFont typeface="Arial" panose="020B0604020202020204" pitchFamily="34" charset="0"/>
              <a:buChar char="•"/>
            </a:pPr>
            <a:r>
              <a:rPr lang="en-US" altLang="en-US" dirty="0">
                <a:latin typeface="+mn-lt"/>
              </a:rPr>
              <a:t>Voluntary transfer of the right to pollute from one firm to another</a:t>
            </a:r>
          </a:p>
          <a:p>
            <a:pPr lvl="1">
              <a:spcBef>
                <a:spcPts val="600"/>
              </a:spcBef>
              <a:spcAft>
                <a:spcPts val="1200"/>
              </a:spcAft>
              <a:buFont typeface="Arial" panose="020B0604020202020204" pitchFamily="34" charset="0"/>
              <a:buChar char="•"/>
            </a:pPr>
            <a:r>
              <a:rPr lang="en-US" altLang="en-US" dirty="0">
                <a:latin typeface="+mn-lt"/>
              </a:rPr>
              <a:t>New scarce resource: pollution permits</a:t>
            </a:r>
          </a:p>
          <a:p>
            <a:pPr lvl="1">
              <a:spcBef>
                <a:spcPts val="600"/>
              </a:spcBef>
              <a:spcAft>
                <a:spcPts val="1200"/>
              </a:spcAft>
              <a:buFont typeface="Arial" panose="020B0604020202020204" pitchFamily="34" charset="0"/>
              <a:buChar char="•"/>
            </a:pPr>
            <a:r>
              <a:rPr lang="en-US" altLang="en-US" dirty="0">
                <a:latin typeface="+mn-lt"/>
              </a:rPr>
              <a:t>Market to trade permits develops</a:t>
            </a:r>
          </a:p>
          <a:p>
            <a:pPr lvl="1">
              <a:spcBef>
                <a:spcPts val="600"/>
              </a:spcBef>
              <a:spcAft>
                <a:spcPts val="1200"/>
              </a:spcAft>
              <a:buFont typeface="Arial" panose="020B0604020202020204" pitchFamily="34" charset="0"/>
              <a:buChar char="•"/>
            </a:pPr>
            <a:r>
              <a:rPr lang="en-US" altLang="en-US" dirty="0">
                <a:latin typeface="+mn-lt"/>
              </a:rPr>
              <a:t>Firm’s willingness to pay depends on its cost of reducing pollution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Market-Based Policy 2: Tradable Pollution Permits (2 of 2)</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Advantage of a market for pollution permits</a:t>
            </a:r>
          </a:p>
          <a:p>
            <a:pPr lvl="1">
              <a:spcBef>
                <a:spcPts val="600"/>
              </a:spcBef>
              <a:spcAft>
                <a:spcPts val="1200"/>
              </a:spcAft>
              <a:buFont typeface="Arial" panose="020B0604020202020204" pitchFamily="34" charset="0"/>
              <a:buChar char="•"/>
            </a:pPr>
            <a:r>
              <a:rPr lang="en-US" dirty="0">
                <a:latin typeface="+mn-lt"/>
              </a:rPr>
              <a:t>Firms that can reduce pollution at a low cost will sell whatever permits they get</a:t>
            </a:r>
          </a:p>
          <a:p>
            <a:pPr lvl="1">
              <a:spcBef>
                <a:spcPts val="600"/>
              </a:spcBef>
              <a:spcAft>
                <a:spcPts val="1200"/>
              </a:spcAft>
              <a:buFont typeface="Arial" panose="020B0604020202020204" pitchFamily="34" charset="0"/>
              <a:buChar char="•"/>
            </a:pPr>
            <a:r>
              <a:rPr lang="en-US" dirty="0">
                <a:latin typeface="+mn-lt"/>
              </a:rPr>
              <a:t>Firms that can reduce pollution at a high cost will buy whatever permits they need</a:t>
            </a:r>
          </a:p>
          <a:p>
            <a:pPr>
              <a:spcBef>
                <a:spcPts val="600"/>
              </a:spcBef>
              <a:spcAft>
                <a:spcPts val="1200"/>
              </a:spcAft>
            </a:pPr>
            <a:r>
              <a:rPr lang="en-US" dirty="0">
                <a:latin typeface="+mn-lt"/>
              </a:rPr>
              <a:t>Final allocation will be efficient regardless of initial allocation</a:t>
            </a:r>
            <a:endParaRPr lang="en-US" altLang="en-US" dirty="0">
              <a:latin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Carbon Taxes—B</a:t>
            </a:r>
          </a:p>
        </p:txBody>
      </p:sp>
      <p:sp>
        <p:nvSpPr>
          <p:cNvPr id="3" name="Content Placeholder 2"/>
          <p:cNvSpPr>
            <a:spLocks noGrp="1"/>
          </p:cNvSpPr>
          <p:nvPr>
            <p:ph sz="half" idx="1"/>
          </p:nvPr>
        </p:nvSpPr>
        <p:spPr>
          <a:xfrm>
            <a:off x="476843" y="1887673"/>
            <a:ext cx="11241915" cy="1005840"/>
          </a:xfrm>
        </p:spPr>
        <p:txBody>
          <a:bodyPr/>
          <a:lstStyle/>
          <a:p>
            <a:r>
              <a:rPr lang="en-US" sz="2000" b="0" dirty="0">
                <a:latin typeface="+mn-lt"/>
              </a:rPr>
              <a:t>“A tax on the carbon content of fuels would be a less expensive way to reduce carbon dioxide emissions than would a collection of policies such as ‘corporate average fuel economy’ requirements for automobiles.”</a:t>
            </a:r>
          </a:p>
        </p:txBody>
      </p:sp>
      <p:pic>
        <p:nvPicPr>
          <p:cNvPr id="7" name="Picture 3" descr="A pie chart titled “What do economists say?” plots three values. They are 95% agree, 2% disagree, and 3% uncertain."/>
          <p:cNvPicPr>
            <a:picLocks noGrp="1" noChangeAspect="1"/>
          </p:cNvPicPr>
          <p:nvPr>
            <p:ph sz="half" idx="2"/>
          </p:nvPr>
        </p:nvPicPr>
        <p:blipFill>
          <a:blip r:embed="rId3"/>
          <a:stretch>
            <a:fillRect/>
          </a:stretch>
        </p:blipFill>
        <p:spPr>
          <a:xfrm>
            <a:off x="4113470" y="2933247"/>
            <a:ext cx="3965060" cy="2789111"/>
          </a:xfrm>
        </p:spPr>
      </p:pic>
      <p:sp>
        <p:nvSpPr>
          <p:cNvPr id="5" name="Content Placeholder 4"/>
          <p:cNvSpPr>
            <a:spLocks noGrp="1"/>
          </p:cNvSpPr>
          <p:nvPr>
            <p:ph type="body" sz="quarter" idx="13"/>
          </p:nvPr>
        </p:nvSpPr>
        <p:spPr>
          <a:xfrm>
            <a:off x="2895600" y="5825615"/>
            <a:ext cx="6400800" cy="228600"/>
          </a:xfrm>
        </p:spPr>
        <p:txBody>
          <a:bodyPr/>
          <a:lstStyle/>
          <a:p>
            <a:pPr>
              <a:buNone/>
            </a:pPr>
            <a:r>
              <a:rPr lang="en-US" dirty="0">
                <a:latin typeface="+mn-lt"/>
              </a:rPr>
              <a:t>Source: IGM Economic Experts Panel, December 4, 2012, December 20, 2011, and November 13, 2018.</a:t>
            </a:r>
          </a:p>
        </p:txBody>
      </p:sp>
    </p:spTree>
  </p:cSld>
  <p:clrMapOvr>
    <a:masterClrMapping/>
  </p:clrMapOvr>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1: Reducing Pollution</a:t>
            </a:r>
          </a:p>
        </p:txBody>
      </p:sp>
      <p:sp>
        <p:nvSpPr>
          <p:cNvPr id="3" name="Content Placeholder 2"/>
          <p:cNvSpPr>
            <a:spLocks noGrp="1"/>
          </p:cNvSpPr>
          <p:nvPr>
            <p:ph idx="1"/>
          </p:nvPr>
        </p:nvSpPr>
        <p:spPr/>
        <p:txBody>
          <a:bodyPr/>
          <a:lstStyle/>
          <a:p>
            <a:pPr marL="0" indent="-514350">
              <a:buClrTx/>
              <a:buNone/>
              <a:defRPr/>
            </a:pPr>
            <a:r>
              <a:rPr lang="en-US" sz="2000" dirty="0">
                <a:latin typeface="+mn-lt"/>
              </a:rPr>
              <a:t>Tiana’s Paper Mill and Jordan’s Tire Factory are both polluting the Blue River with 100 tons of green glowing glop per month (each).</a:t>
            </a:r>
          </a:p>
          <a:p>
            <a:pPr marL="971550" lvl="1" indent="-514350">
              <a:buClrTx/>
              <a:buNone/>
              <a:defRPr/>
            </a:pPr>
            <a:r>
              <a:rPr lang="en-US" sz="2000" dirty="0">
                <a:latin typeface="+mn-lt"/>
              </a:rPr>
              <a:t>Goal</a:t>
            </a:r>
          </a:p>
          <a:p>
            <a:pPr lvl="1">
              <a:buClrTx/>
              <a:buFont typeface="Arial" panose="020B0604020202020204" pitchFamily="34" charset="0"/>
              <a:buChar char="•"/>
              <a:defRPr/>
            </a:pPr>
            <a:r>
              <a:rPr lang="en-US" sz="2000" dirty="0">
                <a:latin typeface="+mn-lt"/>
              </a:rPr>
              <a:t>Reduce total green glowing glop pollution to 140 tons/month</a:t>
            </a:r>
          </a:p>
          <a:p>
            <a:pPr marL="971550" lvl="1" indent="-514350">
              <a:buClrTx/>
              <a:buNone/>
              <a:defRPr/>
            </a:pPr>
            <a:r>
              <a:rPr lang="en-US" sz="2000" dirty="0">
                <a:latin typeface="+mn-lt"/>
              </a:rPr>
              <a:t>Cost of reducing pollution</a:t>
            </a:r>
          </a:p>
          <a:p>
            <a:pPr lvl="1">
              <a:buClrTx/>
              <a:buFont typeface="Arial" panose="020B0604020202020204" pitchFamily="34" charset="0"/>
              <a:buChar char="•"/>
              <a:defRPr/>
            </a:pPr>
            <a:r>
              <a:rPr lang="en-US" sz="2000" dirty="0">
                <a:latin typeface="+mn-lt"/>
              </a:rPr>
              <a:t>$100/ton for Tiana’s Paper Mill</a:t>
            </a:r>
          </a:p>
          <a:p>
            <a:pPr lvl="1">
              <a:buClrTx/>
              <a:buFont typeface="Arial" panose="020B0604020202020204" pitchFamily="34" charset="0"/>
              <a:buChar char="•"/>
              <a:defRPr/>
            </a:pPr>
            <a:r>
              <a:rPr lang="en-US" sz="2000" dirty="0">
                <a:latin typeface="+mn-lt"/>
              </a:rPr>
              <a:t>$200/ton for Jordan’s Tire Factory</a:t>
            </a:r>
          </a:p>
          <a:p>
            <a:pPr marL="0" indent="-514350">
              <a:buClrTx/>
              <a:buNone/>
              <a:defRPr/>
            </a:pPr>
            <a:r>
              <a:rPr lang="en-US" sz="2000" dirty="0">
                <a:latin typeface="+mn-lt"/>
              </a:rPr>
              <a:t>Which is more efficient, regulation or tradable pollution permits? Compute the cost of achieving the goal if Tiana’s Paper Mill uses 40 permits and sells 30 to Jordan’s Tire Factory for $150 each. </a:t>
            </a:r>
            <a:endParaRPr lang="en-US" dirty="0">
              <a:latin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3B1A1-FF2C-1F94-DECA-E62BB67736BA}"/>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F63148B5-04F9-73DD-2694-B8885BCE2C61}"/>
              </a:ext>
            </a:extLst>
          </p:cNvPr>
          <p:cNvSpPr>
            <a:spLocks noGrp="1"/>
          </p:cNvSpPr>
          <p:nvPr>
            <p:ph sz="half" idx="1"/>
          </p:nvPr>
        </p:nvSpPr>
        <p:spPr/>
        <p:txBody>
          <a:bodyPr/>
          <a:lstStyle/>
          <a:p>
            <a:pPr>
              <a:spcBef>
                <a:spcPts val="500"/>
              </a:spcBef>
              <a:spcAft>
                <a:spcPts val="500"/>
              </a:spcAft>
              <a:buNone/>
            </a:pPr>
            <a:r>
              <a:rPr lang="en-US" altLang="en-US" sz="2000" dirty="0">
                <a:latin typeface="+mn-lt"/>
              </a:rPr>
              <a:t>Policy option 1: Regulation </a:t>
            </a:r>
          </a:p>
          <a:p>
            <a:pPr>
              <a:spcBef>
                <a:spcPts val="500"/>
              </a:spcBef>
              <a:spcAft>
                <a:spcPts val="500"/>
              </a:spcAft>
            </a:pPr>
            <a:r>
              <a:rPr lang="en-US" altLang="en-US" sz="2000" dirty="0">
                <a:latin typeface="+mn-lt"/>
              </a:rPr>
              <a:t>Each firm must cut its pollution by 30 tons</a:t>
            </a:r>
          </a:p>
          <a:p>
            <a:pPr>
              <a:spcBef>
                <a:spcPts val="500"/>
              </a:spcBef>
              <a:spcAft>
                <a:spcPts val="500"/>
              </a:spcAft>
            </a:pPr>
            <a:r>
              <a:rPr lang="en-US" sz="2000" dirty="0">
                <a:latin typeface="+mn-lt"/>
              </a:rPr>
              <a:t>Cost to Tiana: 30 tons × ($100/ton) = $3,000</a:t>
            </a:r>
          </a:p>
          <a:p>
            <a:pPr marL="228600" lvl="1">
              <a:spcAft>
                <a:spcPts val="500"/>
              </a:spcAft>
              <a:buFont typeface="Arial" panose="020B0604020202020204" pitchFamily="34" charset="0"/>
              <a:buChar char="•"/>
            </a:pPr>
            <a:r>
              <a:rPr lang="en-US" sz="2000" dirty="0">
                <a:latin typeface="+mn-lt"/>
              </a:rPr>
              <a:t>Cost to Jordan: 30 tons × ($200/ton) = $6,000 </a:t>
            </a:r>
          </a:p>
          <a:p>
            <a:pPr>
              <a:spcAft>
                <a:spcPts val="500"/>
              </a:spcAft>
            </a:pPr>
            <a:r>
              <a:rPr lang="en-US" sz="2000" dirty="0">
                <a:latin typeface="+mn-lt"/>
              </a:rPr>
              <a:t>Total cost of reducing pollution = $9,000 per month</a:t>
            </a:r>
          </a:p>
        </p:txBody>
      </p:sp>
      <p:sp>
        <p:nvSpPr>
          <p:cNvPr id="4" name="Content Placeholder 3">
            <a:extLst>
              <a:ext uri="{FF2B5EF4-FFF2-40B4-BE49-F238E27FC236}">
                <a16:creationId xmlns:a16="http://schemas.microsoft.com/office/drawing/2014/main" id="{B0FBE2BB-DF6B-21CF-8224-9F550FD60E7D}"/>
              </a:ext>
            </a:extLst>
          </p:cNvPr>
          <p:cNvSpPr>
            <a:spLocks noGrp="1"/>
          </p:cNvSpPr>
          <p:nvPr>
            <p:ph sz="half" idx="2"/>
          </p:nvPr>
        </p:nvSpPr>
        <p:spPr>
          <a:xfrm>
            <a:off x="6172199" y="1825625"/>
            <a:ext cx="5759245" cy="4351338"/>
          </a:xfrm>
        </p:spPr>
        <p:txBody>
          <a:bodyPr/>
          <a:lstStyle/>
          <a:p>
            <a:pPr>
              <a:spcBef>
                <a:spcPts val="500"/>
              </a:spcBef>
              <a:spcAft>
                <a:spcPts val="500"/>
              </a:spcAft>
              <a:buNone/>
            </a:pPr>
            <a:r>
              <a:rPr lang="en-US" altLang="en-US" sz="2000" dirty="0">
                <a:latin typeface="+mn-lt"/>
              </a:rPr>
              <a:t>Policy option 2: Tradable pollution permits</a:t>
            </a:r>
          </a:p>
          <a:p>
            <a:pPr>
              <a:spcBef>
                <a:spcPts val="500"/>
              </a:spcBef>
              <a:spcAft>
                <a:spcPts val="500"/>
              </a:spcAft>
            </a:pPr>
            <a:r>
              <a:rPr lang="en-US" altLang="en-US" sz="2000" dirty="0">
                <a:latin typeface="+mn-lt"/>
              </a:rPr>
              <a:t>The government issues 140 permits</a:t>
            </a:r>
          </a:p>
          <a:p>
            <a:pPr lvl="1">
              <a:spcAft>
                <a:spcPts val="500"/>
              </a:spcAft>
              <a:buFont typeface="Arial" panose="020B0604020202020204" pitchFamily="34" charset="0"/>
              <a:buChar char="•"/>
            </a:pPr>
            <a:r>
              <a:rPr lang="en-US" sz="2000" dirty="0">
                <a:latin typeface="+mn-lt"/>
              </a:rPr>
              <a:t>Gives 70 permits to each firm</a:t>
            </a:r>
          </a:p>
          <a:p>
            <a:pPr lvl="1">
              <a:spcAft>
                <a:spcPts val="500"/>
              </a:spcAft>
              <a:buFont typeface="Arial" panose="020B0604020202020204" pitchFamily="34" charset="0"/>
              <a:buChar char="•"/>
            </a:pPr>
            <a:r>
              <a:rPr lang="en-US" sz="2000" dirty="0">
                <a:latin typeface="+mn-lt"/>
              </a:rPr>
              <a:t>Establish a market for trading permits</a:t>
            </a:r>
          </a:p>
          <a:p>
            <a:pPr lvl="1">
              <a:spcAft>
                <a:spcPts val="500"/>
              </a:spcAft>
              <a:buFont typeface="Arial" panose="020B0604020202020204" pitchFamily="34" charset="0"/>
              <a:buChar char="•"/>
            </a:pPr>
            <a:r>
              <a:rPr lang="en-US" sz="2000" dirty="0">
                <a:latin typeface="+mn-lt"/>
              </a:rPr>
              <a:t>Tiana must clean 100 – 40 = 60 tons</a:t>
            </a:r>
          </a:p>
          <a:p>
            <a:pPr>
              <a:spcAft>
                <a:spcPts val="500"/>
              </a:spcAft>
            </a:pPr>
            <a:r>
              <a:rPr lang="en-US" sz="2000" dirty="0">
                <a:latin typeface="+mn-lt"/>
              </a:rPr>
              <a:t>Cost to Tiana: $6,000 – $4,500 = $1,500 </a:t>
            </a:r>
          </a:p>
          <a:p>
            <a:pPr>
              <a:spcAft>
                <a:spcPts val="500"/>
              </a:spcAft>
            </a:pPr>
            <a:r>
              <a:rPr lang="en-US" sz="2000" dirty="0">
                <a:latin typeface="+mn-lt"/>
              </a:rPr>
              <a:t>Cost to Jordan: 30 × $150 = $4,500 </a:t>
            </a:r>
          </a:p>
          <a:p>
            <a:pPr>
              <a:spcBef>
                <a:spcPts val="500"/>
              </a:spcBef>
              <a:spcAft>
                <a:spcPts val="500"/>
              </a:spcAft>
            </a:pPr>
            <a:r>
              <a:rPr lang="en-US" sz="2000" dirty="0">
                <a:latin typeface="+mn-lt"/>
              </a:rPr>
              <a:t>Total cost of reducing pollution </a:t>
            </a:r>
          </a:p>
          <a:p>
            <a:pPr marL="457200" lvl="1" indent="0">
              <a:spcAft>
                <a:spcPts val="500"/>
              </a:spcAft>
              <a:buNone/>
            </a:pPr>
            <a:r>
              <a:rPr lang="en-US" sz="2000" dirty="0">
                <a:latin typeface="+mn-lt"/>
              </a:rPr>
              <a:t>= $1,500 + $4,500 = $6,000 per month</a:t>
            </a:r>
          </a:p>
        </p:txBody>
      </p:sp>
    </p:spTree>
    <p:extLst>
      <p:ext uri="{BB962C8B-B14F-4D97-AF65-F5344CB8AC3E}">
        <p14:creationId xmlns:p14="http://schemas.microsoft.com/office/powerpoint/2010/main" val="3841200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4 The Equivalence of Corrective Taxes and Pollution Permits</a:t>
            </a:r>
          </a:p>
        </p:txBody>
      </p:sp>
      <p:sp>
        <p:nvSpPr>
          <p:cNvPr id="3" name="Content Placeholder 2"/>
          <p:cNvSpPr>
            <a:spLocks noGrp="1"/>
          </p:cNvSpPr>
          <p:nvPr>
            <p:ph sz="half" idx="1"/>
          </p:nvPr>
        </p:nvSpPr>
        <p:spPr>
          <a:xfrm>
            <a:off x="476843" y="1887674"/>
            <a:ext cx="11241915" cy="1217447"/>
          </a:xfrm>
        </p:spPr>
        <p:txBody>
          <a:bodyPr/>
          <a:lstStyle/>
          <a:p>
            <a:r>
              <a:rPr lang="en-US" sz="1800" b="0" dirty="0">
                <a:latin typeface="+mn-lt"/>
              </a:rPr>
              <a:t>In panel (a), the EPA sets a price on pollution by levying a corrective tax, and the demand curve determines the quantity of pollution. In panel (b), the EPA limits the quantity of pollution by limiting the number of pollution permits, and the demand curve determines the price of pollution. The price and quantity of pollution are the same in the two cases.</a:t>
            </a:r>
          </a:p>
        </p:txBody>
      </p:sp>
      <p:pic>
        <p:nvPicPr>
          <p:cNvPr id="6" name="Picture 3" descr="Two graphs, plotting the relationship between quantity of pollution on the horizontal axis and price of pollution on the vertical axis, show the equivalence of (a) a corrective tax and (b) pollution permits. Graph (a), titled Corrective Tax, shows a downward sloping demand curve for pollution rights. From point P on the vertical axis, the corrective tax line runs parallel to the horizontal axis; from where it intersects the demand curve, a perpendicular is dropped to the horizontal axis at point Q. Two callouts referring to the points P and Q together read, “A corrective tax sets the price of pollution … which, together with the demand curve, determines the quantity of pollution.” Graph (b), titled Pollution Permits, shows a downward sloping demand curve for pollution rights. From point Q on the horizontal axis, the line for supply of pollution permits runs parallel to the vertical axis; from where it intersects the demand curve a perpendicular is dropped to the vertical axis at point P. Two callouts referring to the points Q and P together read, “Pollution permits set the quantity of pollution … which, together with the demand curve, determines the price of pollution.”"/>
          <p:cNvPicPr>
            <a:picLocks noGrp="1" noChangeAspect="1"/>
          </p:cNvPicPr>
          <p:nvPr>
            <p:ph sz="half" idx="2"/>
          </p:nvPr>
        </p:nvPicPr>
        <p:blipFill>
          <a:blip r:embed="rId2"/>
          <a:stretch>
            <a:fillRect/>
          </a:stretch>
        </p:blipFill>
        <p:spPr>
          <a:xfrm>
            <a:off x="2968380" y="3157989"/>
            <a:ext cx="6255241" cy="2910229"/>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Pollution Permits or Corrective Taxes?</a:t>
            </a:r>
            <a:endParaRPr lang="en-US"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Firms pay for their pollution</a:t>
            </a:r>
          </a:p>
          <a:p>
            <a:pPr lvl="1">
              <a:spcBef>
                <a:spcPts val="600"/>
              </a:spcBef>
              <a:spcAft>
                <a:spcPts val="1200"/>
              </a:spcAft>
              <a:buFont typeface="Arial" panose="020B0604020202020204" pitchFamily="34" charset="0"/>
              <a:buChar char="•"/>
            </a:pPr>
            <a:r>
              <a:rPr lang="en-US" altLang="en-US" dirty="0">
                <a:latin typeface="+mn-lt"/>
              </a:rPr>
              <a:t>Corrective taxes: pay a tax to the government</a:t>
            </a:r>
          </a:p>
          <a:p>
            <a:pPr lvl="2">
              <a:spcBef>
                <a:spcPts val="600"/>
              </a:spcBef>
              <a:spcAft>
                <a:spcPts val="1200"/>
              </a:spcAft>
              <a:buSzPct val="100000"/>
              <a:buFont typeface="Arial" panose="020B0604020202020204" pitchFamily="34" charset="0"/>
              <a:buChar char="•"/>
            </a:pPr>
            <a:r>
              <a:rPr lang="en-US" altLang="en-US" dirty="0">
                <a:latin typeface="+mn-lt"/>
              </a:rPr>
              <a:t>Firms can pollute as much as they want by paying the tax</a:t>
            </a:r>
          </a:p>
          <a:p>
            <a:pPr lvl="1">
              <a:spcBef>
                <a:spcPts val="600"/>
              </a:spcBef>
              <a:spcAft>
                <a:spcPts val="1200"/>
              </a:spcAft>
              <a:buFont typeface="Arial" panose="020B0604020202020204" pitchFamily="34" charset="0"/>
              <a:buChar char="•"/>
            </a:pPr>
            <a:r>
              <a:rPr lang="en-US" altLang="en-US" dirty="0">
                <a:latin typeface="+mn-lt"/>
              </a:rPr>
              <a:t>Pollution permits: pay to buy permits</a:t>
            </a:r>
          </a:p>
          <a:p>
            <a:pPr lvl="1">
              <a:spcBef>
                <a:spcPts val="600"/>
              </a:spcBef>
              <a:spcAft>
                <a:spcPts val="1200"/>
              </a:spcAft>
              <a:buFont typeface="Arial" panose="020B0604020202020204" pitchFamily="34" charset="0"/>
              <a:buChar char="•"/>
            </a:pPr>
            <a:r>
              <a:rPr lang="en-US" altLang="en-US" dirty="0">
                <a:latin typeface="+mn-lt"/>
              </a:rPr>
              <a:t>Internalize the externality of pollution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Objections to the Economic Analysis of Pollution (1 of 2)</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“We cannot give anyone the option of polluting for a fee” </a:t>
            </a:r>
          </a:p>
          <a:p>
            <a:pPr lvl="1">
              <a:spcBef>
                <a:spcPts val="600"/>
              </a:spcBef>
              <a:spcAft>
                <a:spcPts val="1200"/>
              </a:spcAft>
              <a:buFont typeface="Arial" panose="020B0604020202020204" pitchFamily="34" charset="0"/>
              <a:buChar char="•"/>
            </a:pPr>
            <a:r>
              <a:rPr lang="en-US" altLang="en-US" dirty="0">
                <a:latin typeface="+mn-lt"/>
              </a:rPr>
              <a:t>Late Senator Edmund Muskie</a:t>
            </a:r>
          </a:p>
          <a:p>
            <a:pPr>
              <a:spcBef>
                <a:spcPts val="600"/>
              </a:spcBef>
              <a:spcAft>
                <a:spcPts val="1200"/>
              </a:spcAft>
            </a:pPr>
            <a:r>
              <a:rPr lang="en-US" altLang="en-US" dirty="0">
                <a:latin typeface="+mn-lt"/>
              </a:rPr>
              <a:t>People face trade-offs</a:t>
            </a:r>
          </a:p>
          <a:p>
            <a:pPr lvl="1">
              <a:spcBef>
                <a:spcPts val="600"/>
              </a:spcBef>
              <a:spcAft>
                <a:spcPts val="1200"/>
              </a:spcAft>
              <a:buFont typeface="Arial" panose="020B0604020202020204" pitchFamily="34" charset="0"/>
              <a:buChar char="•"/>
            </a:pPr>
            <a:r>
              <a:rPr lang="en-US" altLang="en-US" dirty="0">
                <a:latin typeface="+mn-lt"/>
              </a:rPr>
              <a:t>Eliminating all pollution is impossible </a:t>
            </a:r>
          </a:p>
          <a:p>
            <a:pPr lvl="1">
              <a:spcBef>
                <a:spcPts val="600"/>
              </a:spcBef>
              <a:spcAft>
                <a:spcPts val="1200"/>
              </a:spcAft>
              <a:buFont typeface="Arial" panose="020B0604020202020204" pitchFamily="34" charset="0"/>
              <a:buChar char="•"/>
            </a:pPr>
            <a:r>
              <a:rPr lang="en-US" altLang="en-US" dirty="0">
                <a:latin typeface="+mn-lt"/>
              </a:rPr>
              <a:t>Value of environmental measures must be compared with their opportunity cost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Objections to the Economic Analysis of Pollution (2 of 2)</a:t>
            </a:r>
          </a:p>
        </p:txBody>
      </p:sp>
      <p:sp>
        <p:nvSpPr>
          <p:cNvPr id="3" name="Content Placeholder 2"/>
          <p:cNvSpPr>
            <a:spLocks noGrp="1"/>
          </p:cNvSpPr>
          <p:nvPr>
            <p:ph idx="1"/>
          </p:nvPr>
        </p:nvSpPr>
        <p:spPr/>
        <p:txBody>
          <a:bodyPr/>
          <a:lstStyle/>
          <a:p>
            <a:r>
              <a:rPr lang="en-US" altLang="en-US" dirty="0">
                <a:latin typeface="+mn-lt"/>
              </a:rPr>
              <a:t>Clean environment is a normal good</a:t>
            </a:r>
          </a:p>
          <a:p>
            <a:pPr lvl="1">
              <a:buFont typeface="Arial" panose="020B0604020202020204" pitchFamily="34" charset="0"/>
              <a:buChar char="•"/>
            </a:pPr>
            <a:r>
              <a:rPr lang="en-US" altLang="en-US" dirty="0">
                <a:latin typeface="+mn-lt"/>
              </a:rPr>
              <a:t>Positive income elasticity</a:t>
            </a:r>
          </a:p>
          <a:p>
            <a:pPr lvl="1">
              <a:buFont typeface="Arial" panose="020B0604020202020204" pitchFamily="34" charset="0"/>
              <a:buChar char="•"/>
            </a:pPr>
            <a:r>
              <a:rPr lang="en-US" altLang="en-US" dirty="0">
                <a:latin typeface="+mn-lt"/>
              </a:rPr>
              <a:t>Rich countries can afford a cleaner environment, have more rigorous environmental protection</a:t>
            </a:r>
          </a:p>
          <a:p>
            <a:r>
              <a:rPr lang="en-US" altLang="en-US" dirty="0">
                <a:latin typeface="+mn-lt"/>
              </a:rPr>
              <a:t>Clean air and clean water obey the law of demand</a:t>
            </a:r>
          </a:p>
          <a:p>
            <a:pPr lvl="1">
              <a:buFont typeface="Arial" panose="020B0604020202020204" pitchFamily="34" charset="0"/>
              <a:buChar char="•"/>
            </a:pPr>
            <a:r>
              <a:rPr lang="en-US" altLang="en-US" dirty="0">
                <a:latin typeface="+mn-lt"/>
              </a:rPr>
              <a:t>The lower the price of environmental protection, the more the public will want it</a:t>
            </a:r>
          </a:p>
          <a:p>
            <a:pPr lvl="1">
              <a:buFont typeface="Arial" panose="020B0604020202020204" pitchFamily="34" charset="0"/>
              <a:buChar char="•"/>
            </a:pPr>
            <a:r>
              <a:rPr lang="en-US" dirty="0">
                <a:latin typeface="+mn-lt"/>
              </a:rPr>
              <a:t>Using pollution permits and corrective taxes reduces the cost of environmental protection</a:t>
            </a:r>
            <a:endParaRPr lang="en-US" altLang="en-US"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how private solutions can correct for negative externalities.</a:t>
            </a:r>
          </a:p>
          <a:p>
            <a:pPr>
              <a:spcBef>
                <a:spcPts val="800"/>
              </a:spcBef>
            </a:pPr>
            <a:r>
              <a:rPr lang="en-US" dirty="0">
                <a:latin typeface="+mn-lt"/>
              </a:rPr>
              <a:t>Explain the application of the Coase theorem, given a scenario.</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Carbon Taxes—C</a:t>
            </a:r>
          </a:p>
        </p:txBody>
      </p:sp>
      <p:sp>
        <p:nvSpPr>
          <p:cNvPr id="3" name="Content Placeholder 2"/>
          <p:cNvSpPr>
            <a:spLocks noGrp="1"/>
          </p:cNvSpPr>
          <p:nvPr>
            <p:ph sz="half" idx="1"/>
          </p:nvPr>
        </p:nvSpPr>
        <p:spPr>
          <a:xfrm>
            <a:off x="476843" y="1887675"/>
            <a:ext cx="11241915" cy="413074"/>
          </a:xfrm>
        </p:spPr>
        <p:txBody>
          <a:bodyPr/>
          <a:lstStyle/>
          <a:p>
            <a:r>
              <a:rPr lang="en-US" sz="2000" b="0" dirty="0">
                <a:latin typeface="+mn-lt"/>
              </a:rPr>
              <a:t>“Carbon taxes are a better way to implement climate policy than cap-and-trade.”</a:t>
            </a:r>
          </a:p>
        </p:txBody>
      </p:sp>
      <p:pic>
        <p:nvPicPr>
          <p:cNvPr id="10" name="Picture 3" descr="A pie chart titled “What do economists say?” plots three values. They are 79% agree, 0% disagree, and 21% uncertain."/>
          <p:cNvPicPr>
            <a:picLocks noGrp="1" noChangeAspect="1"/>
          </p:cNvPicPr>
          <p:nvPr>
            <p:ph sz="half" idx="2"/>
          </p:nvPr>
        </p:nvPicPr>
        <p:blipFill>
          <a:blip r:embed="rId3"/>
          <a:stretch>
            <a:fillRect/>
          </a:stretch>
        </p:blipFill>
        <p:spPr>
          <a:xfrm>
            <a:off x="3650655" y="2438739"/>
            <a:ext cx="4890691" cy="3200400"/>
          </a:xfrm>
        </p:spPr>
      </p:pic>
      <p:sp>
        <p:nvSpPr>
          <p:cNvPr id="5" name="Content Placeholder 4"/>
          <p:cNvSpPr>
            <a:spLocks noGrp="1"/>
          </p:cNvSpPr>
          <p:nvPr>
            <p:ph type="body" sz="quarter" idx="13"/>
          </p:nvPr>
        </p:nvSpPr>
        <p:spPr>
          <a:xfrm>
            <a:off x="2392680" y="5781368"/>
            <a:ext cx="7406640" cy="274320"/>
          </a:xfrm>
        </p:spPr>
        <p:txBody>
          <a:bodyPr/>
          <a:lstStyle/>
          <a:p>
            <a:pPr>
              <a:buNone/>
            </a:pPr>
            <a:r>
              <a:rPr lang="en-US" sz="1100" dirty="0">
                <a:latin typeface="+mn-lt"/>
              </a:rPr>
              <a:t>Source: IGM Economic Experts Panel, December 4, 2012, December 20, 2011, and November 13, 2018.</a:t>
            </a:r>
          </a:p>
        </p:txBody>
      </p:sp>
    </p:spTree>
  </p:cSld>
  <p:clrMapOvr>
    <a:masterClrMapping/>
  </p:clrMapOvr>
  <p:extLst mod="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10-3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Private Solutions to Externalities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Types of Private Solutions</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Moral codes and social sanctions</a:t>
            </a:r>
          </a:p>
          <a:p>
            <a:pPr>
              <a:spcBef>
                <a:spcPts val="600"/>
              </a:spcBef>
              <a:spcAft>
                <a:spcPts val="1200"/>
              </a:spcAft>
            </a:pPr>
            <a:r>
              <a:rPr lang="en-US" altLang="en-US" dirty="0">
                <a:latin typeface="+mn-lt"/>
              </a:rPr>
              <a:t>Charities</a:t>
            </a:r>
          </a:p>
          <a:p>
            <a:pPr>
              <a:spcBef>
                <a:spcPts val="600"/>
              </a:spcBef>
              <a:spcAft>
                <a:spcPts val="1200"/>
              </a:spcAft>
            </a:pPr>
            <a:r>
              <a:rPr lang="en-US" altLang="en-US" dirty="0">
                <a:latin typeface="+mn-lt"/>
              </a:rPr>
              <a:t>Self-interest of the relevant parties</a:t>
            </a:r>
          </a:p>
          <a:p>
            <a:pPr lvl="1">
              <a:spcBef>
                <a:spcPts val="600"/>
              </a:spcBef>
              <a:spcAft>
                <a:spcPts val="1200"/>
              </a:spcAft>
              <a:buFont typeface="Arial" panose="020B0604020202020204" pitchFamily="34" charset="0"/>
              <a:buChar char="•"/>
            </a:pPr>
            <a:r>
              <a:rPr lang="en-US" altLang="en-US" dirty="0">
                <a:latin typeface="+mn-lt"/>
              </a:rPr>
              <a:t>Integrating different types of businesses</a:t>
            </a:r>
          </a:p>
          <a:p>
            <a:pPr lvl="1">
              <a:spcBef>
                <a:spcPts val="600"/>
              </a:spcBef>
              <a:spcAft>
                <a:spcPts val="1200"/>
              </a:spcAft>
              <a:buFont typeface="Arial" panose="020B0604020202020204" pitchFamily="34" charset="0"/>
              <a:buChar char="•"/>
            </a:pPr>
            <a:r>
              <a:rPr lang="en-US" altLang="en-US" dirty="0">
                <a:latin typeface="+mn-lt"/>
              </a:rPr>
              <a:t>Negotiating a contract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Coase Theorem</a:t>
            </a:r>
          </a:p>
        </p:txBody>
      </p:sp>
      <p:sp>
        <p:nvSpPr>
          <p:cNvPr id="3" name="Content Placeholder 2"/>
          <p:cNvSpPr>
            <a:spLocks noGrp="1"/>
          </p:cNvSpPr>
          <p:nvPr>
            <p:ph idx="1"/>
          </p:nvPr>
        </p:nvSpPr>
        <p:spPr/>
        <p:txBody>
          <a:bodyPr/>
          <a:lstStyle/>
          <a:p>
            <a:r>
              <a:rPr lang="en-US" b="1" dirty="0">
                <a:solidFill>
                  <a:srgbClr val="C00000"/>
                </a:solidFill>
                <a:latin typeface="+mn-lt"/>
              </a:rPr>
              <a:t>Coase theorem*</a:t>
            </a:r>
          </a:p>
          <a:p>
            <a:pPr lvl="1">
              <a:buFont typeface="Arial" panose="020B0604020202020204" pitchFamily="34" charset="0"/>
              <a:buChar char="•"/>
            </a:pPr>
            <a:r>
              <a:rPr lang="en-US" dirty="0">
                <a:latin typeface="+mn-lt"/>
              </a:rPr>
              <a:t>Private economic actors can potentially solve the problem of externalities among themselves</a:t>
            </a:r>
          </a:p>
          <a:p>
            <a:r>
              <a:rPr lang="en-US" altLang="en-US" dirty="0">
                <a:latin typeface="+mn-lt"/>
              </a:rPr>
              <a:t>Whatever the initial distribution of rights</a:t>
            </a:r>
          </a:p>
          <a:p>
            <a:pPr lvl="1">
              <a:buFont typeface="Arial" panose="020B0604020202020204" pitchFamily="34" charset="0"/>
              <a:buChar char="•"/>
            </a:pPr>
            <a:r>
              <a:rPr lang="en-US" altLang="en-US" dirty="0">
                <a:latin typeface="+mn-lt"/>
              </a:rPr>
              <a:t>Interested parties can reach a bargain</a:t>
            </a:r>
          </a:p>
          <a:p>
            <a:pPr lvl="1">
              <a:buFont typeface="Arial" panose="020B0604020202020204" pitchFamily="34" charset="0"/>
              <a:buChar char="•"/>
            </a:pPr>
            <a:r>
              <a:rPr lang="en-US" altLang="en-US" dirty="0">
                <a:latin typeface="+mn-lt"/>
              </a:rPr>
              <a:t>Everyone is better off</a:t>
            </a:r>
          </a:p>
          <a:p>
            <a:pPr lvl="1">
              <a:buFont typeface="Arial" panose="020B0604020202020204" pitchFamily="34" charset="0"/>
              <a:buChar char="•"/>
            </a:pPr>
            <a:r>
              <a:rPr lang="en-US" altLang="en-US" dirty="0">
                <a:latin typeface="+mn-lt"/>
              </a:rPr>
              <a:t>Outcome is efficient</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Why Private Solutions Do Not Always Work</a:t>
            </a:r>
          </a:p>
        </p:txBody>
      </p:sp>
      <p:sp>
        <p:nvSpPr>
          <p:cNvPr id="3" name="Content Placeholder 2"/>
          <p:cNvSpPr>
            <a:spLocks noGrp="1"/>
          </p:cNvSpPr>
          <p:nvPr>
            <p:ph idx="1"/>
          </p:nvPr>
        </p:nvSpPr>
        <p:spPr/>
        <p:txBody>
          <a:bodyPr/>
          <a:lstStyle/>
          <a:p>
            <a:r>
              <a:rPr lang="en-US" altLang="en-US" b="1" dirty="0">
                <a:solidFill>
                  <a:srgbClr val="C00000"/>
                </a:solidFill>
                <a:latin typeface="+mn-lt"/>
              </a:rPr>
              <a:t>Transaction costs*</a:t>
            </a:r>
          </a:p>
          <a:p>
            <a:pPr lvl="1">
              <a:buFont typeface="Arial" panose="020B0604020202020204" pitchFamily="34" charset="0"/>
              <a:buChar char="•"/>
            </a:pPr>
            <a:r>
              <a:rPr lang="en-US" altLang="en-US" dirty="0">
                <a:latin typeface="+mn-lt"/>
              </a:rPr>
              <a:t>Costs that parties incur in the process of agreeing to and following through on a bargain</a:t>
            </a:r>
          </a:p>
          <a:p>
            <a:r>
              <a:rPr lang="en-US" altLang="en-US" dirty="0">
                <a:latin typeface="+mn-lt"/>
              </a:rPr>
              <a:t>Bargaining simply breaks down</a:t>
            </a:r>
          </a:p>
          <a:p>
            <a:r>
              <a:rPr lang="en-US" altLang="en-US" dirty="0">
                <a:latin typeface="+mn-lt"/>
              </a:rPr>
              <a:t>Coordination problems </a:t>
            </a:r>
          </a:p>
          <a:p>
            <a:pPr lvl="1">
              <a:buFont typeface="Arial" panose="020B0604020202020204" pitchFamily="34" charset="0"/>
              <a:buChar char="•"/>
            </a:pPr>
            <a:r>
              <a:rPr lang="en-US" altLang="en-US" dirty="0">
                <a:latin typeface="+mn-lt"/>
              </a:rPr>
              <a:t>Large number of interested parties</a:t>
            </a:r>
          </a:p>
          <a:p>
            <a:pPr lvl="1">
              <a:buFont typeface="Arial" panose="020B0604020202020204" pitchFamily="34" charset="0"/>
              <a:buChar char="•"/>
            </a:pPr>
            <a:r>
              <a:rPr lang="en-US" altLang="en-US" dirty="0">
                <a:latin typeface="+mn-lt"/>
              </a:rPr>
              <a:t>Coordinating everyone is costly</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10-4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Conclusion</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The invisible hand of the marketplace may fail to allocate resources efficiently</a:t>
            </a:r>
          </a:p>
          <a:p>
            <a:pPr>
              <a:spcBef>
                <a:spcPts val="600"/>
              </a:spcBef>
              <a:spcAft>
                <a:spcPts val="1200"/>
              </a:spcAft>
            </a:pPr>
            <a:r>
              <a:rPr lang="en-US" dirty="0">
                <a:latin typeface="+mn-lt"/>
              </a:rPr>
              <a:t>When people cannot solve the problem of externalities privately, government intervenes</a:t>
            </a:r>
          </a:p>
          <a:p>
            <a:pPr>
              <a:spcBef>
                <a:spcPts val="600"/>
              </a:spcBef>
              <a:spcAft>
                <a:spcPts val="1200"/>
              </a:spcAft>
            </a:pPr>
            <a:r>
              <a:rPr lang="en-US" dirty="0">
                <a:latin typeface="+mn-lt"/>
              </a:rPr>
              <a:t>Government can require market participants to bear the full costs of their actions by internalizing the externality</a:t>
            </a:r>
          </a:p>
          <a:p>
            <a:pPr>
              <a:spcBef>
                <a:spcPts val="600"/>
              </a:spcBef>
              <a:spcAft>
                <a:spcPts val="1200"/>
              </a:spcAft>
            </a:pPr>
            <a:r>
              <a:rPr lang="en-US" dirty="0">
                <a:latin typeface="+mn-lt"/>
              </a:rPr>
              <a:t>Market forces, properly redirected, are often the best remedy for market failure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endParaRPr lang="en-US" dirty="0">
              <a:latin typeface="+mn-lt"/>
            </a:endParaRPr>
          </a:p>
        </p:txBody>
      </p:sp>
      <p:sp>
        <p:nvSpPr>
          <p:cNvPr id="3" name="Content Placeholder 2"/>
          <p:cNvSpPr>
            <a:spLocks noGrp="1"/>
          </p:cNvSpPr>
          <p:nvPr>
            <p:ph idx="1"/>
          </p:nvPr>
        </p:nvSpPr>
        <p:spPr/>
        <p:txBody>
          <a:bodyPr/>
          <a:lstStyle/>
          <a:p>
            <a:pPr marL="0" indent="0">
              <a:spcBef>
                <a:spcPts val="500"/>
              </a:spcBef>
              <a:spcAft>
                <a:spcPts val="500"/>
              </a:spcAft>
              <a:buNone/>
            </a:pPr>
            <a:r>
              <a:rPr lang="en-US" sz="2000" dirty="0">
                <a:latin typeface="+mn-lt"/>
              </a:rPr>
              <a:t>Your father is reading your parents’ property tax bill. On the property tax bill, there is a deduction if the property owner has done anything to beautify his property. For example, if your parents spent $2,000 on landscaping, they can reduce their tax bill by 0.50 × $2,000 = $1,000 so that the true cost of the landscaping was only $1,000. </a:t>
            </a:r>
          </a:p>
          <a:p>
            <a:pPr marL="0" indent="0">
              <a:spcBef>
                <a:spcPts val="500"/>
              </a:spcBef>
              <a:spcAft>
                <a:spcPts val="500"/>
              </a:spcAft>
              <a:buNone/>
            </a:pPr>
            <a:r>
              <a:rPr lang="en-US" sz="2000" dirty="0">
                <a:latin typeface="+mn-lt"/>
              </a:rPr>
              <a:t>Your father announces, “This is an outrage. If someone wants to improve his house, it is no one’s business but his own. I remember some of my college economics and I know that taxes and subsidies are always inefficient.”</a:t>
            </a:r>
          </a:p>
          <a:p>
            <a:pPr marL="514350" indent="-514350">
              <a:buAutoNum type="alphaUcPeriod"/>
            </a:pPr>
            <a:r>
              <a:rPr lang="en-US" sz="2000" dirty="0">
                <a:latin typeface="+mn-lt"/>
              </a:rPr>
              <a:t>What is the city government trying to subsidize with this tax break?</a:t>
            </a:r>
          </a:p>
          <a:p>
            <a:pPr marL="514350" indent="-514350">
              <a:buAutoNum type="alphaUcPeriod"/>
            </a:pPr>
            <a:r>
              <a:rPr lang="en-US" sz="2000" dirty="0">
                <a:latin typeface="+mn-lt"/>
              </a:rPr>
              <a:t>What is the externality that this subsidy is trying to internalize?</a:t>
            </a:r>
          </a:p>
          <a:p>
            <a:pPr marL="514350" indent="-514350">
              <a:buAutoNum type="alphaUcPeriod"/>
            </a:pPr>
            <a:r>
              <a:rPr lang="en-US" sz="2000" dirty="0">
                <a:latin typeface="+mn-lt"/>
              </a:rPr>
              <a:t>Although taxes and subsidies usually create inefficiencies, are taxes and subsidies always inefficient? Why or why not?</a:t>
            </a:r>
            <a:endParaRPr lang="en-US" dirty="0">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are some of the ways that the problems caused by externalities can be solved without government intervention?</a:t>
            </a:r>
          </a:p>
        </p:txBody>
      </p:sp>
    </p:spTree>
    <p:extLst>
      <p:ext uri="{BB962C8B-B14F-4D97-AF65-F5344CB8AC3E}">
        <p14:creationId xmlns:p14="http://schemas.microsoft.com/office/powerpoint/2010/main" val="596177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10-1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Externalities and Market Inefficiency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Externalities (1 of 2)</a:t>
            </a:r>
          </a:p>
        </p:txBody>
      </p:sp>
      <p:sp>
        <p:nvSpPr>
          <p:cNvPr id="3" name="Content Placeholder 2"/>
          <p:cNvSpPr>
            <a:spLocks noGrp="1"/>
          </p:cNvSpPr>
          <p:nvPr>
            <p:ph idx="1"/>
          </p:nvPr>
        </p:nvSpPr>
        <p:spPr/>
        <p:txBody>
          <a:bodyPr/>
          <a:lstStyle/>
          <a:p>
            <a:r>
              <a:rPr lang="en-US" altLang="en-US" dirty="0">
                <a:latin typeface="+mn-lt"/>
              </a:rPr>
              <a:t>“</a:t>
            </a:r>
            <a:r>
              <a:rPr lang="en-US" dirty="0">
                <a:latin typeface="+mn-lt"/>
              </a:rPr>
              <a:t>Governments can sometimes improve market outcomes</a:t>
            </a:r>
            <a:r>
              <a:rPr lang="en-US" altLang="en-US" dirty="0">
                <a:latin typeface="+mn-lt"/>
              </a:rPr>
              <a:t>”</a:t>
            </a:r>
          </a:p>
          <a:p>
            <a:pPr lvl="1">
              <a:buFont typeface="Arial" panose="020B0604020202020204" pitchFamily="34" charset="0"/>
              <a:buChar char="•"/>
            </a:pPr>
            <a:r>
              <a:rPr lang="en-US" altLang="en-US" dirty="0">
                <a:latin typeface="+mn-lt"/>
              </a:rPr>
              <a:t>One of the Ten Principles of Economics</a:t>
            </a:r>
          </a:p>
          <a:p>
            <a:r>
              <a:rPr lang="en-US" altLang="en-US" b="1" dirty="0">
                <a:solidFill>
                  <a:srgbClr val="C00000"/>
                </a:solidFill>
                <a:latin typeface="+mn-lt"/>
              </a:rPr>
              <a:t>Externality*</a:t>
            </a:r>
          </a:p>
          <a:p>
            <a:pPr lvl="1">
              <a:buFont typeface="Arial" panose="020B0604020202020204" pitchFamily="34" charset="0"/>
              <a:buChar char="•"/>
            </a:pPr>
            <a:r>
              <a:rPr lang="en-US" altLang="en-US" dirty="0">
                <a:latin typeface="+mn-lt"/>
              </a:rPr>
              <a:t>The uncompensated impact of one person’s actions on the well-being of a bystander</a:t>
            </a:r>
          </a:p>
          <a:p>
            <a:r>
              <a:rPr lang="en-US" altLang="en-US" dirty="0">
                <a:latin typeface="+mn-lt"/>
              </a:rPr>
              <a:t>Negative externality: Impact is adverse</a:t>
            </a:r>
          </a:p>
          <a:p>
            <a:r>
              <a:rPr lang="en-US" altLang="en-US" dirty="0">
                <a:latin typeface="+mn-lt"/>
              </a:rPr>
              <a:t>Positive externality: Impact is beneficial</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Externalities (2 of 2)</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When externalities are present, society’s interest in a market outcome includes the well-being of bystanders</a:t>
            </a:r>
          </a:p>
          <a:p>
            <a:pPr>
              <a:spcBef>
                <a:spcPts val="600"/>
              </a:spcBef>
              <a:spcAft>
                <a:spcPts val="1200"/>
              </a:spcAft>
            </a:pPr>
            <a:r>
              <a:rPr lang="en-US" dirty="0">
                <a:latin typeface="+mn-lt"/>
              </a:rPr>
              <a:t>The market equilibrium is not efficient</a:t>
            </a:r>
          </a:p>
          <a:p>
            <a:pPr lvl="1">
              <a:spcBef>
                <a:spcPts val="600"/>
              </a:spcBef>
              <a:spcAft>
                <a:spcPts val="1200"/>
              </a:spcAft>
              <a:buFont typeface="Arial" panose="020B0604020202020204" pitchFamily="34" charset="0"/>
              <a:buChar char="•"/>
            </a:pPr>
            <a:r>
              <a:rPr lang="en-US" dirty="0">
                <a:latin typeface="+mn-lt"/>
              </a:rPr>
              <a:t>Societal well-being is not maximized and government policies can potentially correct the market failure</a:t>
            </a:r>
            <a:endParaRPr lang="en-US" altLang="en-US" dirty="0">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Welfare Economics: A Recap</a:t>
            </a:r>
          </a:p>
        </p:txBody>
      </p:sp>
      <p:sp>
        <p:nvSpPr>
          <p:cNvPr id="3" name="Content Placeholder 2"/>
          <p:cNvSpPr>
            <a:spLocks noGrp="1"/>
          </p:cNvSpPr>
          <p:nvPr>
            <p:ph idx="1"/>
          </p:nvPr>
        </p:nvSpPr>
        <p:spPr>
          <a:xfrm>
            <a:off x="476843" y="1825625"/>
            <a:ext cx="11425105" cy="4351338"/>
          </a:xfrm>
        </p:spPr>
        <p:txBody>
          <a:bodyPr/>
          <a:lstStyle/>
          <a:p>
            <a:pPr>
              <a:spcBef>
                <a:spcPts val="600"/>
              </a:spcBef>
              <a:spcAft>
                <a:spcPts val="1200"/>
              </a:spcAft>
            </a:pPr>
            <a:r>
              <a:rPr lang="en-US" dirty="0">
                <a:latin typeface="+mn-lt"/>
              </a:rPr>
              <a:t>Supply and demand curves contain important information about costs and benefits</a:t>
            </a:r>
          </a:p>
          <a:p>
            <a:pPr lvl="1">
              <a:spcBef>
                <a:spcPts val="600"/>
              </a:spcBef>
              <a:spcAft>
                <a:spcPts val="1200"/>
              </a:spcAft>
              <a:buFont typeface="Arial" panose="020B0604020202020204" pitchFamily="34" charset="0"/>
              <a:buChar char="•"/>
            </a:pPr>
            <a:r>
              <a:rPr lang="en-US" dirty="0">
                <a:latin typeface="+mn-lt"/>
              </a:rPr>
              <a:t>Demand curve reflects the value to consumers</a:t>
            </a:r>
          </a:p>
          <a:p>
            <a:pPr lvl="1">
              <a:spcBef>
                <a:spcPts val="600"/>
              </a:spcBef>
              <a:spcAft>
                <a:spcPts val="1200"/>
              </a:spcAft>
              <a:buFont typeface="Arial" panose="020B0604020202020204" pitchFamily="34" charset="0"/>
              <a:buChar char="•"/>
            </a:pPr>
            <a:r>
              <a:rPr lang="en-US" dirty="0">
                <a:latin typeface="+mn-lt"/>
              </a:rPr>
              <a:t>Supply curve reflects the cost to producers</a:t>
            </a:r>
          </a:p>
          <a:p>
            <a:pPr lvl="1">
              <a:spcBef>
                <a:spcPts val="600"/>
              </a:spcBef>
              <a:spcAft>
                <a:spcPts val="1200"/>
              </a:spcAft>
              <a:buFont typeface="Arial" panose="020B0604020202020204" pitchFamily="34" charset="0"/>
              <a:buChar char="•"/>
            </a:pPr>
            <a:r>
              <a:rPr lang="en-US" dirty="0">
                <a:latin typeface="+mn-lt"/>
              </a:rPr>
              <a:t>Market equilibrium maximizes sum of producer and consumer surplus</a:t>
            </a:r>
          </a:p>
          <a:p>
            <a:pPr>
              <a:spcBef>
                <a:spcPts val="600"/>
              </a:spcBef>
              <a:spcAft>
                <a:spcPts val="1200"/>
              </a:spcAft>
            </a:pPr>
            <a:r>
              <a:rPr lang="en-US" dirty="0">
                <a:latin typeface="+mn-lt"/>
              </a:rPr>
              <a:t>The market allocates resources in a way that maximizes the total value to the consumers minus the total costs to the producers</a:t>
            </a:r>
            <a:endParaRPr lang="en-US" altLang="en-US" dirty="0">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 The Market for Steel</a:t>
            </a:r>
          </a:p>
        </p:txBody>
      </p:sp>
      <p:sp>
        <p:nvSpPr>
          <p:cNvPr id="3" name="Content Placeholder 2"/>
          <p:cNvSpPr>
            <a:spLocks noGrp="1"/>
          </p:cNvSpPr>
          <p:nvPr>
            <p:ph sz="half" idx="1"/>
          </p:nvPr>
        </p:nvSpPr>
        <p:spPr/>
        <p:txBody>
          <a:bodyPr/>
          <a:lstStyle/>
          <a:p>
            <a:r>
              <a:rPr lang="en-US" sz="2200" dirty="0">
                <a:latin typeface="+mn-lt"/>
              </a:rPr>
              <a:t>The demand curve reflects the value to buyers, and the supply curve reflects the costs of sellers.</a:t>
            </a:r>
          </a:p>
          <a:p>
            <a:r>
              <a:rPr lang="en-US" sz="2200" dirty="0">
                <a:latin typeface="+mn-lt"/>
              </a:rPr>
              <a:t>The equilibrium quantity, </a:t>
            </a:r>
            <a:r>
              <a:rPr lang="en-US" sz="2200" i="1" dirty="0">
                <a:latin typeface="+mn-lt"/>
              </a:rPr>
              <a:t>Q</a:t>
            </a:r>
            <a:r>
              <a:rPr lang="en-US" sz="2200" baseline="-25000" dirty="0">
                <a:latin typeface="+mn-lt"/>
              </a:rPr>
              <a:t>MARKET</a:t>
            </a:r>
            <a:r>
              <a:rPr lang="en-US" sz="2200" i="1" dirty="0">
                <a:latin typeface="+mn-lt"/>
              </a:rPr>
              <a:t>, </a:t>
            </a:r>
            <a:r>
              <a:rPr lang="en-US" sz="2200" dirty="0">
                <a:latin typeface="+mn-lt"/>
              </a:rPr>
              <a:t>maximizes the total value to buyers minus the total costs of sellers.</a:t>
            </a:r>
          </a:p>
          <a:p>
            <a:r>
              <a:rPr lang="en-US" sz="2200" dirty="0">
                <a:latin typeface="+mn-lt"/>
              </a:rPr>
              <a:t>In the absence of externalities, the market equilibrium is efficient.</a:t>
            </a:r>
          </a:p>
        </p:txBody>
      </p:sp>
      <p:pic>
        <p:nvPicPr>
          <p:cNvPr id="7" name="Picture 3" descr="A graph shows an upward sloping supply (private cost) curve and a downward sloping demand (private value) curve plotting the relationship between quantity of Steel on the horizontal axis and price of Steel on the vertical axis. The intersection of the two curves is labeled &quot;Equilibrium.&quot; From the intersection a perpendicular is dropped to the horizontal axis at a point marked Q market."/>
          <p:cNvPicPr>
            <a:picLocks noGrp="1" noChangeAspect="1"/>
          </p:cNvPicPr>
          <p:nvPr>
            <p:ph sz="half" idx="2"/>
          </p:nvPr>
        </p:nvPicPr>
        <p:blipFill>
          <a:blip r:embed="rId2"/>
          <a:stretch>
            <a:fillRect/>
          </a:stretch>
        </p:blipFill>
        <p:spPr>
          <a:xfrm>
            <a:off x="6110748" y="1883700"/>
            <a:ext cx="5893321" cy="4023749"/>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Negative Externalities</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Cost to society exceeds the cost to the good producers</a:t>
            </a:r>
          </a:p>
          <a:p>
            <a:pPr>
              <a:spcBef>
                <a:spcPts val="600"/>
              </a:spcBef>
              <a:spcAft>
                <a:spcPts val="1200"/>
              </a:spcAft>
            </a:pPr>
            <a:r>
              <a:rPr lang="en-US" altLang="en-US" dirty="0">
                <a:latin typeface="+mn-lt"/>
              </a:rPr>
              <a:t>Social cost</a:t>
            </a:r>
          </a:p>
          <a:p>
            <a:pPr lvl="1">
              <a:spcBef>
                <a:spcPts val="600"/>
              </a:spcBef>
              <a:spcAft>
                <a:spcPts val="1200"/>
              </a:spcAft>
              <a:buFont typeface="Arial" panose="020B0604020202020204" pitchFamily="34" charset="0"/>
              <a:buChar char="•"/>
            </a:pPr>
            <a:r>
              <a:rPr lang="en-US" altLang="en-US" dirty="0">
                <a:latin typeface="+mn-lt"/>
              </a:rPr>
              <a:t>Private costs of the producers</a:t>
            </a:r>
          </a:p>
          <a:p>
            <a:pPr lvl="1">
              <a:spcBef>
                <a:spcPts val="600"/>
              </a:spcBef>
              <a:spcAft>
                <a:spcPts val="1200"/>
              </a:spcAft>
              <a:buFont typeface="Arial" panose="020B0604020202020204" pitchFamily="34" charset="0"/>
              <a:buChar char="•"/>
            </a:pPr>
            <a:r>
              <a:rPr lang="en-US" altLang="en-US" dirty="0">
                <a:latin typeface="+mn-lt"/>
              </a:rPr>
              <a:t>Plus the costs to those bystanders harmed by the negative externality</a:t>
            </a:r>
          </a:p>
          <a:p>
            <a:pPr lvl="1">
              <a:spcBef>
                <a:spcPts val="600"/>
              </a:spcBef>
              <a:spcAft>
                <a:spcPts val="1200"/>
              </a:spcAft>
              <a:buFont typeface="Arial" panose="020B0604020202020204" pitchFamily="34" charset="0"/>
              <a:buChar char="•"/>
            </a:pPr>
            <a:r>
              <a:rPr lang="en-US" altLang="en-US" dirty="0">
                <a:latin typeface="+mn-lt"/>
              </a:rPr>
              <a:t>Social-cost curve is above the supply curve</a:t>
            </a:r>
          </a:p>
          <a:p>
            <a:pPr lvl="2">
              <a:spcBef>
                <a:spcPts val="600"/>
              </a:spcBef>
              <a:spcAft>
                <a:spcPts val="1200"/>
              </a:spcAft>
              <a:buSzPct val="100000"/>
              <a:buFont typeface="Arial" panose="020B0604020202020204" pitchFamily="34" charset="0"/>
              <a:buChar char="•"/>
            </a:pPr>
            <a:r>
              <a:rPr lang="en-US" altLang="en-US" dirty="0">
                <a:latin typeface="+mn-lt"/>
              </a:rPr>
              <a:t>Takes into account the external costs imposed on society</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3052</Words>
  <Application>Microsoft Office PowerPoint</Application>
  <PresentationFormat>Widescreen</PresentationFormat>
  <Paragraphs>256</Paragraphs>
  <Slides>39</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10-1</vt:lpstr>
      <vt:lpstr>Externalities (1 of 2)</vt:lpstr>
      <vt:lpstr>Externalities (2 of 2)</vt:lpstr>
      <vt:lpstr>Welfare Economics: A Recap</vt:lpstr>
      <vt:lpstr>Figure 1 The Market for Steel</vt:lpstr>
      <vt:lpstr>Negative Externalities</vt:lpstr>
      <vt:lpstr>Figure 2 Pollution and the Social Optimum</vt:lpstr>
      <vt:lpstr>Internalizing the Externality</vt:lpstr>
      <vt:lpstr>Positive Externalities</vt:lpstr>
      <vt:lpstr>Figure 3 Education and the Social Optimum</vt:lpstr>
      <vt:lpstr>Effect of Externalities Summary</vt:lpstr>
      <vt:lpstr>10-2</vt:lpstr>
      <vt:lpstr>Command-and-Control Policies: Regulation</vt:lpstr>
      <vt:lpstr>Ask the Experts: Covid Vaccines</vt:lpstr>
      <vt:lpstr>Market-Based Policy 1: Corrective Taxes and Subsidies (1 of 2)</vt:lpstr>
      <vt:lpstr>Market-Based Policy 1: Corrective Taxes and Subsidies (2 of 2)</vt:lpstr>
      <vt:lpstr>Ask the Experts: Carbon Taxes—A</vt:lpstr>
      <vt:lpstr>Market-Based Policy 2: Tradable Pollution Permits (1 of 2)</vt:lpstr>
      <vt:lpstr>Market-Based Policy 2: Tradable Pollution Permits (2 of 2)</vt:lpstr>
      <vt:lpstr>Ask the Experts: Carbon Taxes—B</vt:lpstr>
      <vt:lpstr>Active Learning 1: Reducing Pollution</vt:lpstr>
      <vt:lpstr>Active Learning 1: Answers</vt:lpstr>
      <vt:lpstr>Figure 4 The Equivalence of Corrective Taxes and Pollution Permits</vt:lpstr>
      <vt:lpstr>Pollution Permits or Corrective Taxes?</vt:lpstr>
      <vt:lpstr>Objections to the Economic Analysis of Pollution (1 of 2)</vt:lpstr>
      <vt:lpstr>Objections to the Economic Analysis of Pollution (2 of 2)</vt:lpstr>
      <vt:lpstr>Ask the Experts: Carbon Taxes—C</vt:lpstr>
      <vt:lpstr>10-3</vt:lpstr>
      <vt:lpstr>The Types of Private Solutions</vt:lpstr>
      <vt:lpstr>The Coase Theorem</vt:lpstr>
      <vt:lpstr>Why Private Solutions Do Not Always Work</vt:lpstr>
      <vt:lpstr>10-4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10: Externalities</dc:subject>
  <dc:creator/>
  <cp:lastModifiedBy/>
  <cp:revision>9</cp:revision>
  <dcterms:created xsi:type="dcterms:W3CDTF">2022-07-21T17:39:44Z</dcterms:created>
  <dcterms:modified xsi:type="dcterms:W3CDTF">2023-02-07T12:23:03Z</dcterms:modified>
  <cp:category>Accessible PPT</cp:category>
</cp:coreProperties>
</file>