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heme/themeOverride1.xml" ContentType="application/vnd.openxmlformats-officedocument.themeOverr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7"/>
  </p:notesMasterIdLst>
  <p:handoutMasterIdLst>
    <p:handoutMasterId r:id="rId48"/>
  </p:handoutMasterIdLst>
  <p:sldIdLst>
    <p:sldId id="268" r:id="rId2"/>
    <p:sldId id="370" r:id="rId3"/>
    <p:sldId id="417" r:id="rId4"/>
    <p:sldId id="373" r:id="rId5"/>
    <p:sldId id="709" r:id="rId6"/>
    <p:sldId id="713" r:id="rId7"/>
    <p:sldId id="677" r:id="rId8"/>
    <p:sldId id="658" r:id="rId9"/>
    <p:sldId id="679" r:id="rId10"/>
    <p:sldId id="681" r:id="rId11"/>
    <p:sldId id="680" r:id="rId12"/>
    <p:sldId id="708" r:id="rId13"/>
    <p:sldId id="682" r:id="rId14"/>
    <p:sldId id="683" r:id="rId15"/>
    <p:sldId id="684" r:id="rId16"/>
    <p:sldId id="710" r:id="rId17"/>
    <p:sldId id="685" r:id="rId18"/>
    <p:sldId id="711" r:id="rId19"/>
    <p:sldId id="687" r:id="rId20"/>
    <p:sldId id="712" r:id="rId21"/>
    <p:sldId id="688" r:id="rId22"/>
    <p:sldId id="690" r:id="rId23"/>
    <p:sldId id="691" r:id="rId24"/>
    <p:sldId id="398" r:id="rId25"/>
    <p:sldId id="693" r:id="rId26"/>
    <p:sldId id="692" r:id="rId27"/>
    <p:sldId id="695" r:id="rId28"/>
    <p:sldId id="694" r:id="rId29"/>
    <p:sldId id="696" r:id="rId30"/>
    <p:sldId id="697" r:id="rId31"/>
    <p:sldId id="698" r:id="rId32"/>
    <p:sldId id="399" r:id="rId33"/>
    <p:sldId id="699" r:id="rId34"/>
    <p:sldId id="700" r:id="rId35"/>
    <p:sldId id="701" r:id="rId36"/>
    <p:sldId id="702" r:id="rId37"/>
    <p:sldId id="703" r:id="rId38"/>
    <p:sldId id="704" r:id="rId39"/>
    <p:sldId id="705" r:id="rId40"/>
    <p:sldId id="706" r:id="rId41"/>
    <p:sldId id="400" r:id="rId42"/>
    <p:sldId id="707" r:id="rId43"/>
    <p:sldId id="653" r:id="rId44"/>
    <p:sldId id="654" r:id="rId45"/>
    <p:sldId id="368" r:id="rId46"/>
  </p:sldIdLst>
  <p:sldSz cx="12192000" cy="6858000"/>
  <p:notesSz cx="6858000" cy="91440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B10CD0-8EBF-524B-4EA5-E6CDC4B0A4CA}" v="9" dt="2023-01-28T17:45:19.0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92078" autoAdjust="0"/>
  </p:normalViewPr>
  <p:slideViewPr>
    <p:cSldViewPr snapToGrid="0" snapToObjects="1">
      <p:cViewPr varScale="1">
        <p:scale>
          <a:sx n="62" d="100"/>
          <a:sy n="62" d="100"/>
        </p:scale>
        <p:origin x="828" y="48"/>
      </p:cViewPr>
      <p:guideLst>
        <p:guide orient="horz" pos="2160"/>
        <p:guide pos="3840"/>
      </p:guideLst>
    </p:cSldViewPr>
  </p:slideViewPr>
  <p:outlineViewPr>
    <p:cViewPr>
      <p:scale>
        <a:sx n="33" d="100"/>
        <a:sy n="33" d="100"/>
      </p:scale>
      <p:origin x="0" y="-4093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24409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pPr defTabSz="948507"/>
            <a:r>
              <a:rPr lang="en-US" baseline="0" dirty="0"/>
              <a:t> </a:t>
            </a:r>
            <a:r>
              <a:rPr lang="en-US" dirty="0">
                <a:solidFill>
                  <a:srgbClr val="002060"/>
                </a:solidFill>
              </a:rPr>
              <a:t>Discussion points:  </a:t>
            </a:r>
          </a:p>
          <a:p>
            <a:pPr marL="228600" indent="-228600">
              <a:buAutoNum type="alphaUcPeriod"/>
            </a:pPr>
            <a:r>
              <a:rPr lang="en-US" sz="1200" kern="1200" dirty="0">
                <a:solidFill>
                  <a:schemeClr val="tx1"/>
                </a:solidFill>
                <a:effectLst/>
                <a:latin typeface="+mn-lt"/>
                <a:ea typeface="+mn-ea"/>
                <a:cs typeface="+mn-cs"/>
              </a:rPr>
              <a:t>They tend to lose benefits at a very high rate.</a:t>
            </a:r>
          </a:p>
          <a:p>
            <a:pPr marL="228600" indent="-228600">
              <a:buAutoNum type="alphaUcPeriod"/>
            </a:pPr>
            <a:r>
              <a:rPr lang="en-US" sz="1200" kern="1200" dirty="0">
                <a:solidFill>
                  <a:schemeClr val="tx1"/>
                </a:solidFill>
                <a:effectLst/>
                <a:latin typeface="+mn-lt"/>
                <a:ea typeface="+mn-ea"/>
                <a:cs typeface="+mn-cs"/>
              </a:rPr>
              <a:t>The tax rate would be 100 percent on the addi­tional income. </a:t>
            </a:r>
          </a:p>
          <a:p>
            <a:pPr marL="228600" indent="-228600">
              <a:buAutoNum type="alphaUcPeriod"/>
            </a:pPr>
            <a:r>
              <a:rPr lang="en-US" sz="1200" kern="1200" dirty="0">
                <a:solidFill>
                  <a:schemeClr val="tx1"/>
                </a:solidFill>
                <a:effectLst/>
                <a:latin typeface="+mn-lt"/>
                <a:ea typeface="+mn-ea"/>
                <a:cs typeface="+mn-cs"/>
              </a:rPr>
              <a:t>Once one is on welfare, there is little or no in­centive to work. Once on welfare, one need not be lazy to remain on it. It may be rational to re­main on welfare if every time a person makes a dollar, the person loses a dollar in benefits. </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494513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6D3C5C0D-4432-4D9B-95A1-9B8A32F274D7}"/>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0077C40E-FF2D-458F-83A9-AB45BB9576E2}"/>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21: </a:t>
            </a:r>
            <a:r>
              <a:rPr lang="en-US" dirty="0">
                <a:latin typeface="+mn-lt"/>
              </a:rPr>
              <a:t>Income Inequality and Poverty</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BC633-B583-9217-1F0F-51A7C529081F}"/>
              </a:ext>
            </a:extLst>
          </p:cNvPr>
          <p:cNvSpPr>
            <a:spLocks noGrp="1"/>
          </p:cNvSpPr>
          <p:nvPr>
            <p:ph type="title"/>
          </p:nvPr>
        </p:nvSpPr>
        <p:spPr/>
        <p:txBody>
          <a:bodyPr/>
          <a:lstStyle/>
          <a:p>
            <a:r>
              <a:rPr lang="en-US" dirty="0">
                <a:latin typeface="+mn-lt"/>
              </a:rPr>
              <a:t>U.S. Income Inequality</a:t>
            </a:r>
          </a:p>
        </p:txBody>
      </p:sp>
      <p:sp>
        <p:nvSpPr>
          <p:cNvPr id="3" name="Content Placeholder 2">
            <a:extLst>
              <a:ext uri="{FF2B5EF4-FFF2-40B4-BE49-F238E27FC236}">
                <a16:creationId xmlns:a16="http://schemas.microsoft.com/office/drawing/2014/main" id="{11FC179B-CC00-4F2A-FB43-1AE48B2FD4C3}"/>
              </a:ext>
            </a:extLst>
          </p:cNvPr>
          <p:cNvSpPr>
            <a:spLocks noGrp="1"/>
          </p:cNvSpPr>
          <p:nvPr>
            <p:ph idx="1"/>
          </p:nvPr>
        </p:nvSpPr>
        <p:spPr/>
        <p:txBody>
          <a:bodyPr/>
          <a:lstStyle/>
          <a:p>
            <a:r>
              <a:rPr lang="en-US" dirty="0">
                <a:latin typeface="+mn-lt"/>
              </a:rPr>
              <a:t>Trends in income distribution</a:t>
            </a:r>
          </a:p>
          <a:p>
            <a:pPr lvl="1">
              <a:buFont typeface="Arial" panose="020B0604020202020204" pitchFamily="34" charset="0"/>
              <a:buChar char="•"/>
            </a:pPr>
            <a:r>
              <a:rPr lang="en-US" dirty="0">
                <a:latin typeface="+mn-lt"/>
              </a:rPr>
              <a:t>1935–1970: More equal distribution</a:t>
            </a:r>
          </a:p>
          <a:p>
            <a:pPr lvl="1">
              <a:buFont typeface="Arial" panose="020B0604020202020204" pitchFamily="34" charset="0"/>
              <a:buChar char="•"/>
            </a:pPr>
            <a:r>
              <a:rPr lang="en-US" dirty="0">
                <a:latin typeface="+mn-lt"/>
              </a:rPr>
              <a:t>1970–2019: More unequal distribution</a:t>
            </a:r>
          </a:p>
          <a:p>
            <a:r>
              <a:rPr lang="en-US" dirty="0">
                <a:latin typeface="+mn-lt"/>
              </a:rPr>
              <a:t>Reasons</a:t>
            </a:r>
          </a:p>
          <a:p>
            <a:pPr lvl="1">
              <a:buFont typeface="Arial" panose="020B0604020202020204" pitchFamily="34" charset="0"/>
              <a:buChar char="•"/>
            </a:pPr>
            <a:r>
              <a:rPr lang="en-US" dirty="0">
                <a:latin typeface="+mn-lt"/>
              </a:rPr>
              <a:t>Decrease in demand for unskilled labor and increase the demand for skilled labor</a:t>
            </a:r>
          </a:p>
          <a:p>
            <a:pPr lvl="2">
              <a:buSzPct val="100000"/>
              <a:buFont typeface="Arial" panose="020B0604020202020204" pitchFamily="34" charset="0"/>
              <a:buChar char="•"/>
            </a:pPr>
            <a:r>
              <a:rPr lang="en-US" dirty="0">
                <a:latin typeface="+mn-lt"/>
              </a:rPr>
              <a:t>Increased trade with low-wage countries (such as China)</a:t>
            </a:r>
          </a:p>
          <a:p>
            <a:pPr lvl="2">
              <a:buSzPct val="100000"/>
              <a:buFont typeface="Arial" panose="020B0604020202020204" pitchFamily="34" charset="0"/>
              <a:buChar char="•"/>
            </a:pPr>
            <a:r>
              <a:rPr lang="en-US" dirty="0">
                <a:latin typeface="+mn-lt"/>
              </a:rPr>
              <a:t>Skill-biased technological changes</a:t>
            </a:r>
          </a:p>
        </p:txBody>
      </p:sp>
    </p:spTree>
    <p:extLst>
      <p:ext uri="{BB962C8B-B14F-4D97-AF65-F5344CB8AC3E}">
        <p14:creationId xmlns:p14="http://schemas.microsoft.com/office/powerpoint/2010/main" val="133539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497A3-99DC-841C-E2C8-BB56FDBF202E}"/>
              </a:ext>
            </a:extLst>
          </p:cNvPr>
          <p:cNvSpPr>
            <a:spLocks noGrp="1"/>
          </p:cNvSpPr>
          <p:nvPr>
            <p:ph type="title"/>
          </p:nvPr>
        </p:nvSpPr>
        <p:spPr/>
        <p:txBody>
          <a:bodyPr/>
          <a:lstStyle/>
          <a:p>
            <a:r>
              <a:rPr lang="en-US" dirty="0">
                <a:latin typeface="+mn-lt"/>
              </a:rPr>
              <a:t>Inequality around the World</a:t>
            </a:r>
          </a:p>
        </p:txBody>
      </p:sp>
      <p:sp>
        <p:nvSpPr>
          <p:cNvPr id="3" name="Content Placeholder 2">
            <a:extLst>
              <a:ext uri="{FF2B5EF4-FFF2-40B4-BE49-F238E27FC236}">
                <a16:creationId xmlns:a16="http://schemas.microsoft.com/office/drawing/2014/main" id="{3C0FCCA1-4D2B-71B7-1DE1-B702262609A2}"/>
              </a:ext>
            </a:extLst>
          </p:cNvPr>
          <p:cNvSpPr>
            <a:spLocks noGrp="1"/>
          </p:cNvSpPr>
          <p:nvPr>
            <p:ph idx="1"/>
          </p:nvPr>
        </p:nvSpPr>
        <p:spPr/>
        <p:txBody>
          <a:bodyPr/>
          <a:lstStyle/>
          <a:p>
            <a:r>
              <a:rPr lang="en-US" dirty="0">
                <a:latin typeface="+mn-lt"/>
              </a:rPr>
              <a:t>Inequality measure: Quintile ratio</a:t>
            </a:r>
          </a:p>
          <a:p>
            <a:pPr lvl="1">
              <a:buFont typeface="Arial" panose="020B0604020202020204" pitchFamily="34" charset="0"/>
              <a:buChar char="•"/>
            </a:pPr>
            <a:r>
              <a:rPr lang="en-US" dirty="0">
                <a:latin typeface="+mn-lt"/>
              </a:rPr>
              <a:t>Income received by the richest quintile of the population</a:t>
            </a:r>
          </a:p>
          <a:p>
            <a:pPr lvl="1">
              <a:buFont typeface="Arial" panose="020B0604020202020204" pitchFamily="34" charset="0"/>
              <a:buChar char="•"/>
            </a:pPr>
            <a:r>
              <a:rPr lang="en-US" dirty="0">
                <a:latin typeface="+mn-lt"/>
              </a:rPr>
              <a:t>Divided by the income of the poorest quintile</a:t>
            </a:r>
          </a:p>
          <a:p>
            <a:r>
              <a:rPr lang="en-US" dirty="0">
                <a:latin typeface="+mn-lt"/>
              </a:rPr>
              <a:t>Degree of inequality varies substantially around the world</a:t>
            </a:r>
          </a:p>
        </p:txBody>
      </p:sp>
    </p:spTree>
    <p:extLst>
      <p:ext uri="{BB962C8B-B14F-4D97-AF65-F5344CB8AC3E}">
        <p14:creationId xmlns:p14="http://schemas.microsoft.com/office/powerpoint/2010/main" val="293719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3CA37-C2E1-04C7-E7DC-3D27466B3336}"/>
              </a:ext>
            </a:extLst>
          </p:cNvPr>
          <p:cNvSpPr>
            <a:spLocks noGrp="1"/>
          </p:cNvSpPr>
          <p:nvPr>
            <p:ph type="title"/>
          </p:nvPr>
        </p:nvSpPr>
        <p:spPr/>
        <p:txBody>
          <a:bodyPr/>
          <a:lstStyle/>
          <a:p>
            <a:r>
              <a:rPr lang="en-US" dirty="0">
                <a:latin typeface="+mn-lt"/>
              </a:rPr>
              <a:t>Figure 1 Inequality around the World</a:t>
            </a:r>
          </a:p>
        </p:txBody>
      </p:sp>
      <p:sp>
        <p:nvSpPr>
          <p:cNvPr id="3" name="Content Placeholder 2">
            <a:extLst>
              <a:ext uri="{FF2B5EF4-FFF2-40B4-BE49-F238E27FC236}">
                <a16:creationId xmlns:a16="http://schemas.microsoft.com/office/drawing/2014/main" id="{D208199A-3A55-8728-D71D-FA685795F696}"/>
              </a:ext>
            </a:extLst>
          </p:cNvPr>
          <p:cNvSpPr>
            <a:spLocks noGrp="1"/>
          </p:cNvSpPr>
          <p:nvPr>
            <p:ph sz="half" idx="1"/>
          </p:nvPr>
        </p:nvSpPr>
        <p:spPr>
          <a:xfrm>
            <a:off x="476843" y="1887674"/>
            <a:ext cx="11241915" cy="1062003"/>
          </a:xfrm>
        </p:spPr>
        <p:txBody>
          <a:bodyPr/>
          <a:lstStyle/>
          <a:p>
            <a:r>
              <a:rPr lang="en-US" sz="2000" b="0" dirty="0">
                <a:latin typeface="+mn-lt"/>
              </a:rPr>
              <a:t>This figure shows the ratio of the income of the highest quintile to the income of the lowest quintile. Among these nations, Sweden and Pakistan have the most equal income distribution, while South Africa and Venezuela have the least equal.</a:t>
            </a:r>
          </a:p>
        </p:txBody>
      </p:sp>
      <p:pic>
        <p:nvPicPr>
          <p:cNvPr id="7" name="Picture 3" descr="The figure shows a bar graphs that plots an inequality measure for 25 nations, as measured by the ratio of the income of the highest quintile to the income of the lowest quintile.  The data is for the year 2018.  The horizontal axis shows these nations from a more equal to a less equal distribution.  The vertical axis measures the income ratio.  The values for each nation are as follows: Pakistan, 4.4; Sweden, 4.6; Egypt, 4.6; Bangladesh, 4.8; Germany, 5.1; France, 5.2; India, 5.3; Japan, 5.4; United Kingdom, 5.4; Vietnam, 5.9; Canada, 6.2; Italy, 6.6; Russia, 6.6; Indonesia, 6.6;  Ethiopia, 7.1; Philippines, 7.2; Turkey, 8.5; Mexico, 8.8; Nigeria, 9.1; China, 9.2; United States, 9.4; Brazil, 15.6; Venezuela, 15.8 and South Africa, 28.4.">
            <a:extLst>
              <a:ext uri="{FF2B5EF4-FFF2-40B4-BE49-F238E27FC236}">
                <a16:creationId xmlns:a16="http://schemas.microsoft.com/office/drawing/2014/main" id="{909A8CF2-61D7-5F76-F9EE-E61EF1917675}"/>
              </a:ext>
            </a:extLst>
          </p:cNvPr>
          <p:cNvPicPr>
            <a:picLocks noGrp="1" noChangeAspect="1"/>
          </p:cNvPicPr>
          <p:nvPr>
            <p:ph sz="half" idx="2"/>
          </p:nvPr>
        </p:nvPicPr>
        <p:blipFill>
          <a:blip r:embed="rId2"/>
          <a:stretch>
            <a:fillRect/>
          </a:stretch>
        </p:blipFill>
        <p:spPr>
          <a:xfrm>
            <a:off x="3340650" y="2958326"/>
            <a:ext cx="5510700" cy="2743200"/>
          </a:xfrm>
        </p:spPr>
      </p:pic>
      <p:sp>
        <p:nvSpPr>
          <p:cNvPr id="5" name="Text Placeholder 4">
            <a:extLst>
              <a:ext uri="{FF2B5EF4-FFF2-40B4-BE49-F238E27FC236}">
                <a16:creationId xmlns:a16="http://schemas.microsoft.com/office/drawing/2014/main" id="{DE39B353-D358-441F-CACF-ABBE3D6AB5A7}"/>
              </a:ext>
            </a:extLst>
          </p:cNvPr>
          <p:cNvSpPr>
            <a:spLocks noGrp="1"/>
          </p:cNvSpPr>
          <p:nvPr>
            <p:ph type="body" sz="quarter" idx="13"/>
          </p:nvPr>
        </p:nvSpPr>
        <p:spPr>
          <a:xfrm>
            <a:off x="2712720" y="5766619"/>
            <a:ext cx="6766560" cy="274320"/>
          </a:xfrm>
        </p:spPr>
        <p:txBody>
          <a:bodyPr/>
          <a:lstStyle/>
          <a:p>
            <a:pPr marL="0" indent="0">
              <a:spcBef>
                <a:spcPts val="0"/>
              </a:spcBef>
              <a:spcAft>
                <a:spcPts val="0"/>
              </a:spcAft>
              <a:buNone/>
            </a:pPr>
            <a:r>
              <a:rPr lang="en-US" sz="1600" dirty="0">
                <a:latin typeface="+mn-lt"/>
              </a:rPr>
              <a:t>Source: Human Development Report 2018 Statistical Update.</a:t>
            </a:r>
          </a:p>
        </p:txBody>
      </p:sp>
    </p:spTree>
    <p:extLst>
      <p:ext uri="{BB962C8B-B14F-4D97-AF65-F5344CB8AC3E}">
        <p14:creationId xmlns:p14="http://schemas.microsoft.com/office/powerpoint/2010/main" val="884444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A960-35F9-D254-1AB9-536388B773DA}"/>
              </a:ext>
            </a:extLst>
          </p:cNvPr>
          <p:cNvSpPr>
            <a:spLocks noGrp="1"/>
          </p:cNvSpPr>
          <p:nvPr>
            <p:ph type="title"/>
          </p:nvPr>
        </p:nvSpPr>
        <p:spPr/>
        <p:txBody>
          <a:bodyPr/>
          <a:lstStyle/>
          <a:p>
            <a:r>
              <a:rPr lang="en-US" dirty="0">
                <a:latin typeface="+mn-lt"/>
              </a:rPr>
              <a:t>Poverty Rate and Poverty Line</a:t>
            </a:r>
          </a:p>
        </p:txBody>
      </p:sp>
      <p:sp>
        <p:nvSpPr>
          <p:cNvPr id="3" name="Content Placeholder 2">
            <a:extLst>
              <a:ext uri="{FF2B5EF4-FFF2-40B4-BE49-F238E27FC236}">
                <a16:creationId xmlns:a16="http://schemas.microsoft.com/office/drawing/2014/main" id="{560EF136-47F5-632D-A231-891A805F18F1}"/>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Poverty rate*</a:t>
            </a:r>
          </a:p>
          <a:p>
            <a:pPr lvl="1">
              <a:spcAft>
                <a:spcPts val="500"/>
              </a:spcAft>
              <a:buFont typeface="Arial" panose="020B0604020202020204" pitchFamily="34" charset="0"/>
              <a:buChar char="•"/>
            </a:pPr>
            <a:r>
              <a:rPr lang="en-US" dirty="0">
                <a:latin typeface="+mn-lt"/>
              </a:rPr>
              <a:t>Percentage of the population whose family income falls below an absolute level (poverty line)</a:t>
            </a:r>
          </a:p>
          <a:p>
            <a:pPr>
              <a:spcBef>
                <a:spcPts val="500"/>
              </a:spcBef>
              <a:spcAft>
                <a:spcPts val="500"/>
              </a:spcAft>
            </a:pPr>
            <a:r>
              <a:rPr lang="en-US" b="1" dirty="0">
                <a:solidFill>
                  <a:srgbClr val="C00000"/>
                </a:solidFill>
                <a:latin typeface="+mn-lt"/>
              </a:rPr>
              <a:t>Poverty line*</a:t>
            </a:r>
          </a:p>
          <a:p>
            <a:pPr lvl="1">
              <a:spcAft>
                <a:spcPts val="500"/>
              </a:spcAft>
              <a:buFont typeface="Arial" panose="020B0604020202020204" pitchFamily="34" charset="0"/>
              <a:buChar char="•"/>
            </a:pPr>
            <a:r>
              <a:rPr lang="en-US" dirty="0">
                <a:latin typeface="+mn-lt"/>
              </a:rPr>
              <a:t>An absolute level of income set by the federal government for each family size below which a family is deemed to be in poverty</a:t>
            </a:r>
          </a:p>
          <a:p>
            <a:pPr lvl="2">
              <a:spcAft>
                <a:spcPts val="500"/>
              </a:spcAft>
              <a:buSzPct val="100000"/>
              <a:buFont typeface="Arial" panose="020B0604020202020204" pitchFamily="34" charset="0"/>
              <a:buChar char="•"/>
            </a:pPr>
            <a:r>
              <a:rPr lang="en-US" dirty="0">
                <a:latin typeface="+mn-lt"/>
              </a:rPr>
              <a:t>Depends on family size </a:t>
            </a:r>
          </a:p>
          <a:p>
            <a:pPr lvl="2">
              <a:spcAft>
                <a:spcPts val="500"/>
              </a:spcAft>
              <a:buSzPct val="100000"/>
              <a:buFont typeface="Arial" panose="020B0604020202020204" pitchFamily="34" charset="0"/>
              <a:buChar char="•"/>
            </a:pPr>
            <a:r>
              <a:rPr lang="en-US" dirty="0">
                <a:latin typeface="+mn-lt"/>
              </a:rPr>
              <a:t>Adjusted every year to account for changes in the level of prices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585127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E6417-8DF9-F4CB-6DA2-6EF022143972}"/>
              </a:ext>
            </a:extLst>
          </p:cNvPr>
          <p:cNvSpPr>
            <a:spLocks noGrp="1"/>
          </p:cNvSpPr>
          <p:nvPr>
            <p:ph type="title"/>
          </p:nvPr>
        </p:nvSpPr>
        <p:spPr/>
        <p:txBody>
          <a:bodyPr/>
          <a:lstStyle/>
          <a:p>
            <a:r>
              <a:rPr lang="en-US" dirty="0">
                <a:latin typeface="+mn-lt"/>
              </a:rPr>
              <a:t>Figure 2 The Poverty Rate</a:t>
            </a:r>
          </a:p>
        </p:txBody>
      </p:sp>
      <p:sp>
        <p:nvSpPr>
          <p:cNvPr id="3" name="Content Placeholder 2">
            <a:extLst>
              <a:ext uri="{FF2B5EF4-FFF2-40B4-BE49-F238E27FC236}">
                <a16:creationId xmlns:a16="http://schemas.microsoft.com/office/drawing/2014/main" id="{6F75688E-2F0A-DAF4-86F4-7877EDF26738}"/>
              </a:ext>
            </a:extLst>
          </p:cNvPr>
          <p:cNvSpPr>
            <a:spLocks noGrp="1"/>
          </p:cNvSpPr>
          <p:nvPr>
            <p:ph sz="half" idx="1"/>
          </p:nvPr>
        </p:nvSpPr>
        <p:spPr>
          <a:xfrm>
            <a:off x="476844" y="1825625"/>
            <a:ext cx="4729337" cy="2259678"/>
          </a:xfrm>
        </p:spPr>
        <p:txBody>
          <a:bodyPr/>
          <a:lstStyle/>
          <a:p>
            <a:pPr>
              <a:spcAft>
                <a:spcPts val="4200"/>
              </a:spcAft>
            </a:pPr>
            <a:r>
              <a:rPr lang="en-US" dirty="0">
                <a:latin typeface="+mn-lt"/>
              </a:rPr>
              <a:t>The poverty rate measures the percentage of the population with incomes below an absolute level called the poverty line.</a:t>
            </a:r>
          </a:p>
        </p:txBody>
      </p:sp>
      <p:pic>
        <p:nvPicPr>
          <p:cNvPr id="7" name="Picture 3" descr="The figure plots a line graph that shows the percentage of the US population whose income is below the poverty line, over the period 1960 to 2020.  The poverty line is a measure defined by the US government that is set at an income below which a family is deemed to be in poverty.  The horizontal axis is time in years.  The vertical axis measures the poverty rate in percentage terms.  The values on this axis range from 0 up to 25%.  The poverty rate was 22.5% in 1960 and fell steadily until 1973, when the poverty rate was 11.1%.  Since that time, the poverty rate has fluctuated but has not changed substantially over the period up through 2020.  Some representative poverty rates include 13.5% in 1980; 13.5% in 1990; 12% in 2000; 15% in 2010; and 11.4% in 2020.">
            <a:extLst>
              <a:ext uri="{FF2B5EF4-FFF2-40B4-BE49-F238E27FC236}">
                <a16:creationId xmlns:a16="http://schemas.microsoft.com/office/drawing/2014/main" id="{2109BC94-8479-4569-8C77-DA414B235CE0}"/>
              </a:ext>
            </a:extLst>
          </p:cNvPr>
          <p:cNvPicPr>
            <a:picLocks noGrp="1" noChangeAspect="1"/>
          </p:cNvPicPr>
          <p:nvPr>
            <p:ph sz="half" idx="10"/>
          </p:nvPr>
        </p:nvPicPr>
        <p:blipFill>
          <a:blip r:embed="rId2"/>
          <a:stretch>
            <a:fillRect/>
          </a:stretch>
        </p:blipFill>
        <p:spPr>
          <a:xfrm>
            <a:off x="5751874" y="1825625"/>
            <a:ext cx="6270175" cy="2743200"/>
          </a:xfrm>
        </p:spPr>
      </p:pic>
      <p:sp>
        <p:nvSpPr>
          <p:cNvPr id="5" name="Content Placeholder 4">
            <a:extLst>
              <a:ext uri="{FF2B5EF4-FFF2-40B4-BE49-F238E27FC236}">
                <a16:creationId xmlns:a16="http://schemas.microsoft.com/office/drawing/2014/main" id="{F6100837-00E0-4EA8-A97D-C3AEC8F441E3}"/>
              </a:ext>
            </a:extLst>
          </p:cNvPr>
          <p:cNvSpPr>
            <a:spLocks noGrp="1"/>
          </p:cNvSpPr>
          <p:nvPr>
            <p:ph sz="half" idx="2"/>
          </p:nvPr>
        </p:nvSpPr>
        <p:spPr>
          <a:xfrm>
            <a:off x="6096000" y="5109145"/>
            <a:ext cx="4378978" cy="365760"/>
          </a:xfrm>
        </p:spPr>
        <p:txBody>
          <a:bodyPr/>
          <a:lstStyle/>
          <a:p>
            <a:pPr marL="0" indent="0">
              <a:buNone/>
            </a:pPr>
            <a:r>
              <a:rPr lang="en-US" sz="1800" dirty="0"/>
              <a:t>Source: U.S. Bureau of the Census.</a:t>
            </a:r>
          </a:p>
        </p:txBody>
      </p:sp>
    </p:spTree>
    <p:extLst>
      <p:ext uri="{BB962C8B-B14F-4D97-AF65-F5344CB8AC3E}">
        <p14:creationId xmlns:p14="http://schemas.microsoft.com/office/powerpoint/2010/main" val="3571929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FED31-5CC0-8C87-F15A-16226E2F6BB4}"/>
              </a:ext>
            </a:extLst>
          </p:cNvPr>
          <p:cNvSpPr>
            <a:spLocks noGrp="1"/>
          </p:cNvSpPr>
          <p:nvPr>
            <p:ph type="title"/>
          </p:nvPr>
        </p:nvSpPr>
        <p:spPr/>
        <p:txBody>
          <a:bodyPr/>
          <a:lstStyle/>
          <a:p>
            <a:r>
              <a:rPr lang="en-US" dirty="0">
                <a:latin typeface="+mn-lt"/>
              </a:rPr>
              <a:t>Who Lives in Poverty? (1 of 2)</a:t>
            </a:r>
          </a:p>
        </p:txBody>
      </p:sp>
      <p:sp>
        <p:nvSpPr>
          <p:cNvPr id="3" name="Content Placeholder 2">
            <a:extLst>
              <a:ext uri="{FF2B5EF4-FFF2-40B4-BE49-F238E27FC236}">
                <a16:creationId xmlns:a16="http://schemas.microsoft.com/office/drawing/2014/main" id="{E9335424-35A3-5D69-F272-F4112DA316BF}"/>
              </a:ext>
            </a:extLst>
          </p:cNvPr>
          <p:cNvSpPr>
            <a:spLocks noGrp="1"/>
          </p:cNvSpPr>
          <p:nvPr>
            <p:ph idx="1"/>
          </p:nvPr>
        </p:nvSpPr>
        <p:spPr/>
        <p:txBody>
          <a:bodyPr/>
          <a:lstStyle/>
          <a:p>
            <a:r>
              <a:rPr lang="en-US" dirty="0">
                <a:latin typeface="+mn-lt"/>
              </a:rPr>
              <a:t>Poverty is correlated with race</a:t>
            </a:r>
          </a:p>
          <a:p>
            <a:pPr lvl="1">
              <a:buFont typeface="Arial" panose="020B0604020202020204" pitchFamily="34" charset="0"/>
              <a:buChar char="•"/>
            </a:pPr>
            <a:r>
              <a:rPr lang="en-US" dirty="0">
                <a:latin typeface="+mn-lt"/>
              </a:rPr>
              <a:t>Blacks and Hispanics are more than twice as likely to live in poverty </a:t>
            </a:r>
          </a:p>
          <a:p>
            <a:r>
              <a:rPr lang="en-US" dirty="0">
                <a:latin typeface="+mn-lt"/>
              </a:rPr>
              <a:t>Poverty is correlated with age</a:t>
            </a:r>
          </a:p>
          <a:p>
            <a:pPr lvl="1">
              <a:buFont typeface="Arial" panose="020B0604020202020204" pitchFamily="34" charset="0"/>
              <a:buChar char="•"/>
            </a:pPr>
            <a:r>
              <a:rPr lang="en-US" dirty="0">
                <a:latin typeface="+mn-lt"/>
              </a:rPr>
              <a:t>Children are more likely than average to be members of poor families</a:t>
            </a:r>
          </a:p>
          <a:p>
            <a:pPr lvl="1">
              <a:buFont typeface="Arial" panose="020B0604020202020204" pitchFamily="34" charset="0"/>
              <a:buChar char="•"/>
            </a:pPr>
            <a:r>
              <a:rPr lang="en-US" dirty="0">
                <a:latin typeface="+mn-lt"/>
              </a:rPr>
              <a:t>Older adults are less likely than average to be poor</a:t>
            </a:r>
          </a:p>
        </p:txBody>
      </p:sp>
    </p:spTree>
    <p:extLst>
      <p:ext uri="{BB962C8B-B14F-4D97-AF65-F5344CB8AC3E}">
        <p14:creationId xmlns:p14="http://schemas.microsoft.com/office/powerpoint/2010/main" val="3013843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FED31-5CC0-8C87-F15A-16226E2F6BB4}"/>
              </a:ext>
            </a:extLst>
          </p:cNvPr>
          <p:cNvSpPr>
            <a:spLocks noGrp="1"/>
          </p:cNvSpPr>
          <p:nvPr>
            <p:ph type="title"/>
          </p:nvPr>
        </p:nvSpPr>
        <p:spPr/>
        <p:txBody>
          <a:bodyPr/>
          <a:lstStyle/>
          <a:p>
            <a:r>
              <a:rPr lang="en-US" dirty="0">
                <a:latin typeface="+mn-lt"/>
              </a:rPr>
              <a:t>Who Lives in Poverty? (2 of 2)</a:t>
            </a:r>
          </a:p>
        </p:txBody>
      </p:sp>
      <p:sp>
        <p:nvSpPr>
          <p:cNvPr id="3" name="Content Placeholder 2">
            <a:extLst>
              <a:ext uri="{FF2B5EF4-FFF2-40B4-BE49-F238E27FC236}">
                <a16:creationId xmlns:a16="http://schemas.microsoft.com/office/drawing/2014/main" id="{E9335424-35A3-5D69-F272-F4112DA316BF}"/>
              </a:ext>
            </a:extLst>
          </p:cNvPr>
          <p:cNvSpPr>
            <a:spLocks noGrp="1"/>
          </p:cNvSpPr>
          <p:nvPr>
            <p:ph idx="1"/>
          </p:nvPr>
        </p:nvSpPr>
        <p:spPr/>
        <p:txBody>
          <a:bodyPr/>
          <a:lstStyle/>
          <a:p>
            <a:r>
              <a:rPr lang="en-US" dirty="0">
                <a:latin typeface="+mn-lt"/>
              </a:rPr>
              <a:t>Poverty is correlated with family composition</a:t>
            </a:r>
          </a:p>
          <a:p>
            <a:pPr lvl="1">
              <a:buFont typeface="Arial" panose="020B0604020202020204" pitchFamily="34" charset="0"/>
              <a:buChar char="•"/>
            </a:pPr>
            <a:r>
              <a:rPr lang="en-US" dirty="0">
                <a:latin typeface="+mn-lt"/>
              </a:rPr>
              <a:t>Families headed by a single mother are about five times as likely to live in poverty as families headed by a married couple</a:t>
            </a:r>
          </a:p>
        </p:txBody>
      </p:sp>
    </p:spTree>
    <p:extLst>
      <p:ext uri="{BB962C8B-B14F-4D97-AF65-F5344CB8AC3E}">
        <p14:creationId xmlns:p14="http://schemas.microsoft.com/office/powerpoint/2010/main" val="2522027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D769F-213A-669F-DCD8-11A0F1115ED3}"/>
              </a:ext>
            </a:extLst>
          </p:cNvPr>
          <p:cNvSpPr>
            <a:spLocks noGrp="1"/>
          </p:cNvSpPr>
          <p:nvPr>
            <p:ph type="title"/>
          </p:nvPr>
        </p:nvSpPr>
        <p:spPr/>
        <p:txBody>
          <a:bodyPr/>
          <a:lstStyle/>
          <a:p>
            <a:r>
              <a:rPr lang="en-US" dirty="0">
                <a:latin typeface="+mn-lt"/>
              </a:rPr>
              <a:t>Table 3 Who Lives in Poverty?</a:t>
            </a:r>
          </a:p>
        </p:txBody>
      </p:sp>
      <p:sp>
        <p:nvSpPr>
          <p:cNvPr id="3" name="Content Placeholder 2">
            <a:extLst>
              <a:ext uri="{FF2B5EF4-FFF2-40B4-BE49-F238E27FC236}">
                <a16:creationId xmlns:a16="http://schemas.microsoft.com/office/drawing/2014/main" id="{87B79DA6-3990-E149-EC42-7A642B0EC368}"/>
              </a:ext>
            </a:extLst>
          </p:cNvPr>
          <p:cNvSpPr>
            <a:spLocks noGrp="1"/>
          </p:cNvSpPr>
          <p:nvPr>
            <p:ph sz="half" idx="1"/>
          </p:nvPr>
        </p:nvSpPr>
        <p:spPr>
          <a:xfrm>
            <a:off x="476845" y="1825624"/>
            <a:ext cx="4168898" cy="2362917"/>
          </a:xfrm>
        </p:spPr>
        <p:txBody>
          <a:bodyPr/>
          <a:lstStyle/>
          <a:p>
            <a:pPr>
              <a:spcAft>
                <a:spcPts val="3600"/>
              </a:spcAft>
            </a:pPr>
            <a:r>
              <a:rPr lang="en-US" dirty="0">
                <a:latin typeface="+mn-lt"/>
              </a:rPr>
              <a:t>This table shows that the poverty rate varies greatly among different groups within the population. </a:t>
            </a:r>
          </a:p>
        </p:txBody>
      </p:sp>
      <p:graphicFrame>
        <p:nvGraphicFramePr>
          <p:cNvPr id="7" name="Table 3">
            <a:extLst>
              <a:ext uri="{FF2B5EF4-FFF2-40B4-BE49-F238E27FC236}">
                <a16:creationId xmlns:a16="http://schemas.microsoft.com/office/drawing/2014/main" id="{4E3579A4-6F9C-4791-B492-77CFD9CBA202}"/>
              </a:ext>
            </a:extLst>
          </p:cNvPr>
          <p:cNvGraphicFramePr>
            <a:graphicFrameLocks noGrp="1"/>
          </p:cNvGraphicFramePr>
          <p:nvPr>
            <p:ph sz="half" idx="10"/>
            <p:extLst>
              <p:ext uri="{D42A27DB-BD31-4B8C-83A1-F6EECF244321}">
                <p14:modId xmlns:p14="http://schemas.microsoft.com/office/powerpoint/2010/main" val="1329179893"/>
              </p:ext>
            </p:extLst>
          </p:nvPr>
        </p:nvGraphicFramePr>
        <p:xfrm>
          <a:off x="5161777" y="1755060"/>
          <a:ext cx="6784833" cy="3818412"/>
        </p:xfrm>
        <a:graphic>
          <a:graphicData uri="http://schemas.openxmlformats.org/drawingml/2006/table">
            <a:tbl>
              <a:tblPr firstRow="1" bandRow="1">
                <a:tableStyleId>{5C22544A-7EE6-4342-B048-85BDC9FD1C3A}</a:tableStyleId>
              </a:tblPr>
              <a:tblGrid>
                <a:gridCol w="4681713">
                  <a:extLst>
                    <a:ext uri="{9D8B030D-6E8A-4147-A177-3AD203B41FA5}">
                      <a16:colId xmlns:a16="http://schemas.microsoft.com/office/drawing/2014/main" val="1926123667"/>
                    </a:ext>
                  </a:extLst>
                </a:gridCol>
                <a:gridCol w="2103120">
                  <a:extLst>
                    <a:ext uri="{9D8B030D-6E8A-4147-A177-3AD203B41FA5}">
                      <a16:colId xmlns:a16="http://schemas.microsoft.com/office/drawing/2014/main" val="3827348545"/>
                    </a:ext>
                  </a:extLst>
                </a:gridCol>
              </a:tblGrid>
              <a:tr h="383628">
                <a:tc>
                  <a:txBody>
                    <a:bodyPr/>
                    <a:lstStyle/>
                    <a:p>
                      <a:pPr algn="ctr"/>
                      <a:r>
                        <a:rPr lang="en-US" dirty="0"/>
                        <a:t>Group</a:t>
                      </a:r>
                    </a:p>
                  </a:txBody>
                  <a:tcPr marL="53697" marR="53697"/>
                </a:tc>
                <a:tc>
                  <a:txBody>
                    <a:bodyPr/>
                    <a:lstStyle/>
                    <a:p>
                      <a:pPr algn="ctr"/>
                      <a:r>
                        <a:rPr lang="en-US" dirty="0"/>
                        <a:t>Poverty Rate</a:t>
                      </a:r>
                    </a:p>
                  </a:txBody>
                  <a:tcPr marL="53697" marR="53697"/>
                </a:tc>
                <a:extLst>
                  <a:ext uri="{0D108BD9-81ED-4DB2-BD59-A6C34878D82A}">
                    <a16:rowId xmlns:a16="http://schemas.microsoft.com/office/drawing/2014/main" val="3359443093"/>
                  </a:ext>
                </a:extLst>
              </a:tr>
              <a:tr h="383628">
                <a:tc>
                  <a:txBody>
                    <a:bodyPr/>
                    <a:lstStyle/>
                    <a:p>
                      <a:r>
                        <a:rPr lang="en-CA" dirty="0"/>
                        <a:t>All persons</a:t>
                      </a:r>
                      <a:endParaRPr lang="en-US" dirty="0"/>
                    </a:p>
                  </a:txBody>
                  <a:tcPr marL="107394" marR="53697"/>
                </a:tc>
                <a:tc>
                  <a:txBody>
                    <a:bodyPr/>
                    <a:lstStyle/>
                    <a:p>
                      <a:pPr algn="r"/>
                      <a:r>
                        <a:rPr lang="en-US" dirty="0"/>
                        <a:t>10.5%</a:t>
                      </a:r>
                    </a:p>
                  </a:txBody>
                  <a:tcPr marL="53697" marR="397356"/>
                </a:tc>
                <a:extLst>
                  <a:ext uri="{0D108BD9-81ED-4DB2-BD59-A6C34878D82A}">
                    <a16:rowId xmlns:a16="http://schemas.microsoft.com/office/drawing/2014/main" val="4162175894"/>
                  </a:ext>
                </a:extLst>
              </a:tr>
              <a:tr h="383628">
                <a:tc>
                  <a:txBody>
                    <a:bodyPr/>
                    <a:lstStyle/>
                    <a:p>
                      <a:r>
                        <a:rPr lang="en-US" dirty="0"/>
                        <a:t>White, not Hispanic</a:t>
                      </a:r>
                    </a:p>
                  </a:txBody>
                  <a:tcPr marL="107394" marR="53697"/>
                </a:tc>
                <a:tc>
                  <a:txBody>
                    <a:bodyPr/>
                    <a:lstStyle/>
                    <a:p>
                      <a:pPr algn="r"/>
                      <a:r>
                        <a:rPr lang="en-US" dirty="0"/>
                        <a:t>7.3</a:t>
                      </a:r>
                    </a:p>
                  </a:txBody>
                  <a:tcPr marL="53697" marR="483271"/>
                </a:tc>
                <a:extLst>
                  <a:ext uri="{0D108BD9-81ED-4DB2-BD59-A6C34878D82A}">
                    <a16:rowId xmlns:a16="http://schemas.microsoft.com/office/drawing/2014/main" val="4226332108"/>
                  </a:ext>
                </a:extLst>
              </a:tr>
              <a:tr h="383628">
                <a:tc>
                  <a:txBody>
                    <a:bodyPr/>
                    <a:lstStyle/>
                    <a:p>
                      <a:r>
                        <a:rPr lang="en-US" dirty="0"/>
                        <a:t>Black</a:t>
                      </a:r>
                    </a:p>
                  </a:txBody>
                  <a:tcPr marL="107394" marR="53697"/>
                </a:tc>
                <a:tc>
                  <a:txBody>
                    <a:bodyPr/>
                    <a:lstStyle/>
                    <a:p>
                      <a:pPr algn="r"/>
                      <a:r>
                        <a:rPr lang="en-US" dirty="0"/>
                        <a:t>18.8</a:t>
                      </a:r>
                    </a:p>
                  </a:txBody>
                  <a:tcPr marL="53697" marR="483271"/>
                </a:tc>
                <a:extLst>
                  <a:ext uri="{0D108BD9-81ED-4DB2-BD59-A6C34878D82A}">
                    <a16:rowId xmlns:a16="http://schemas.microsoft.com/office/drawing/2014/main" val="3222936882"/>
                  </a:ext>
                </a:extLst>
              </a:tr>
              <a:tr h="383628">
                <a:tc>
                  <a:txBody>
                    <a:bodyPr/>
                    <a:lstStyle/>
                    <a:p>
                      <a:r>
                        <a:rPr lang="en-US" dirty="0"/>
                        <a:t>Hispanic</a:t>
                      </a:r>
                    </a:p>
                  </a:txBody>
                  <a:tcPr marL="107394" marR="53697"/>
                </a:tc>
                <a:tc>
                  <a:txBody>
                    <a:bodyPr/>
                    <a:lstStyle/>
                    <a:p>
                      <a:pPr algn="r"/>
                      <a:r>
                        <a:rPr lang="en-US" dirty="0"/>
                        <a:t>15.7</a:t>
                      </a:r>
                    </a:p>
                  </a:txBody>
                  <a:tcPr marL="53697" marR="483271"/>
                </a:tc>
                <a:extLst>
                  <a:ext uri="{0D108BD9-81ED-4DB2-BD59-A6C34878D82A}">
                    <a16:rowId xmlns:a16="http://schemas.microsoft.com/office/drawing/2014/main" val="386056241"/>
                  </a:ext>
                </a:extLst>
              </a:tr>
              <a:tr h="383628">
                <a:tc>
                  <a:txBody>
                    <a:bodyPr/>
                    <a:lstStyle/>
                    <a:p>
                      <a:r>
                        <a:rPr lang="en-US" dirty="0"/>
                        <a:t>Asian</a:t>
                      </a:r>
                    </a:p>
                  </a:txBody>
                  <a:tcPr marL="107394" marR="53697"/>
                </a:tc>
                <a:tc>
                  <a:txBody>
                    <a:bodyPr/>
                    <a:lstStyle/>
                    <a:p>
                      <a:pPr algn="r"/>
                      <a:r>
                        <a:rPr lang="en-US" dirty="0"/>
                        <a:t>7.3</a:t>
                      </a:r>
                    </a:p>
                  </a:txBody>
                  <a:tcPr marL="53697" marR="483271"/>
                </a:tc>
                <a:extLst>
                  <a:ext uri="{0D108BD9-81ED-4DB2-BD59-A6C34878D82A}">
                    <a16:rowId xmlns:a16="http://schemas.microsoft.com/office/drawing/2014/main" val="2802429422"/>
                  </a:ext>
                </a:extLst>
              </a:tr>
              <a:tr h="383628">
                <a:tc>
                  <a:txBody>
                    <a:bodyPr/>
                    <a:lstStyle/>
                    <a:p>
                      <a:r>
                        <a:rPr lang="en-CA" dirty="0"/>
                        <a:t>Children (under age 18)</a:t>
                      </a:r>
                      <a:endParaRPr lang="en-US" dirty="0"/>
                    </a:p>
                  </a:txBody>
                  <a:tcPr marL="107394" marR="53697"/>
                </a:tc>
                <a:tc>
                  <a:txBody>
                    <a:bodyPr/>
                    <a:lstStyle/>
                    <a:p>
                      <a:pPr algn="r"/>
                      <a:r>
                        <a:rPr lang="en-US" dirty="0"/>
                        <a:t>14.4</a:t>
                      </a:r>
                    </a:p>
                  </a:txBody>
                  <a:tcPr marL="53697" marR="483271"/>
                </a:tc>
                <a:extLst>
                  <a:ext uri="{0D108BD9-81ED-4DB2-BD59-A6C34878D82A}">
                    <a16:rowId xmlns:a16="http://schemas.microsoft.com/office/drawing/2014/main" val="2137103165"/>
                  </a:ext>
                </a:extLst>
              </a:tr>
              <a:tr h="383628">
                <a:tc>
                  <a:txBody>
                    <a:bodyPr/>
                    <a:lstStyle/>
                    <a:p>
                      <a:r>
                        <a:rPr lang="en-CA" dirty="0"/>
                        <a:t>Older adults (over age 64)</a:t>
                      </a:r>
                      <a:endParaRPr lang="en-US" dirty="0"/>
                    </a:p>
                  </a:txBody>
                  <a:tcPr marL="107394" marR="53697"/>
                </a:tc>
                <a:tc>
                  <a:txBody>
                    <a:bodyPr/>
                    <a:lstStyle/>
                    <a:p>
                      <a:pPr algn="r"/>
                      <a:r>
                        <a:rPr lang="en-US" dirty="0"/>
                        <a:t>8.9</a:t>
                      </a:r>
                    </a:p>
                  </a:txBody>
                  <a:tcPr marL="53697" marR="483271"/>
                </a:tc>
                <a:extLst>
                  <a:ext uri="{0D108BD9-81ED-4DB2-BD59-A6C34878D82A}">
                    <a16:rowId xmlns:a16="http://schemas.microsoft.com/office/drawing/2014/main" val="4097844208"/>
                  </a:ext>
                </a:extLst>
              </a:tr>
              <a:tr h="383628">
                <a:tc>
                  <a:txBody>
                    <a:bodyPr/>
                    <a:lstStyle/>
                    <a:p>
                      <a:r>
                        <a:rPr lang="en-US" dirty="0"/>
                        <a:t>Married-couple families</a:t>
                      </a:r>
                    </a:p>
                  </a:txBody>
                  <a:tcPr marL="107394" marR="53697"/>
                </a:tc>
                <a:tc>
                  <a:txBody>
                    <a:bodyPr/>
                    <a:lstStyle/>
                    <a:p>
                      <a:pPr algn="r"/>
                      <a:r>
                        <a:rPr lang="en-US" dirty="0"/>
                        <a:t>4.6</a:t>
                      </a:r>
                    </a:p>
                  </a:txBody>
                  <a:tcPr marL="53697" marR="483271"/>
                </a:tc>
                <a:extLst>
                  <a:ext uri="{0D108BD9-81ED-4DB2-BD59-A6C34878D82A}">
                    <a16:rowId xmlns:a16="http://schemas.microsoft.com/office/drawing/2014/main" val="330773093"/>
                  </a:ext>
                </a:extLst>
              </a:tr>
              <a:tr h="182880">
                <a:tc>
                  <a:txBody>
                    <a:bodyPr/>
                    <a:lstStyle/>
                    <a:p>
                      <a:r>
                        <a:rPr lang="en-CA" dirty="0"/>
                        <a:t>Female household, no spouse present</a:t>
                      </a:r>
                      <a:endParaRPr lang="en-US" dirty="0"/>
                    </a:p>
                  </a:txBody>
                  <a:tcPr marL="107394" marR="53697"/>
                </a:tc>
                <a:tc>
                  <a:txBody>
                    <a:bodyPr/>
                    <a:lstStyle/>
                    <a:p>
                      <a:pPr algn="r"/>
                      <a:r>
                        <a:rPr lang="en-US" dirty="0"/>
                        <a:t>24.3</a:t>
                      </a:r>
                    </a:p>
                  </a:txBody>
                  <a:tcPr marL="53697" marR="483271"/>
                </a:tc>
                <a:extLst>
                  <a:ext uri="{0D108BD9-81ED-4DB2-BD59-A6C34878D82A}">
                    <a16:rowId xmlns:a16="http://schemas.microsoft.com/office/drawing/2014/main" val="2398111670"/>
                  </a:ext>
                </a:extLst>
              </a:tr>
            </a:tbl>
          </a:graphicData>
        </a:graphic>
      </p:graphicFrame>
      <p:sp>
        <p:nvSpPr>
          <p:cNvPr id="6" name="Content Placeholder 4">
            <a:extLst>
              <a:ext uri="{FF2B5EF4-FFF2-40B4-BE49-F238E27FC236}">
                <a16:creationId xmlns:a16="http://schemas.microsoft.com/office/drawing/2014/main" id="{391827CC-6F87-4E8C-8C71-8426A0337070}"/>
              </a:ext>
            </a:extLst>
          </p:cNvPr>
          <p:cNvSpPr>
            <a:spLocks noGrp="1"/>
          </p:cNvSpPr>
          <p:nvPr>
            <p:ph sz="half" idx="2"/>
          </p:nvPr>
        </p:nvSpPr>
        <p:spPr>
          <a:xfrm>
            <a:off x="5161777" y="5678127"/>
            <a:ext cx="6627074" cy="365760"/>
          </a:xfrm>
        </p:spPr>
        <p:txBody>
          <a:bodyPr/>
          <a:lstStyle/>
          <a:p>
            <a:pPr marL="0" indent="0">
              <a:buNone/>
            </a:pPr>
            <a:r>
              <a:rPr lang="en-US" sz="1600" dirty="0"/>
              <a:t>Source: U.S. Bureau of the Census. Data are for 2019.</a:t>
            </a:r>
          </a:p>
        </p:txBody>
      </p:sp>
    </p:spTree>
    <p:extLst>
      <p:ext uri="{BB962C8B-B14F-4D97-AF65-F5344CB8AC3E}">
        <p14:creationId xmlns:p14="http://schemas.microsoft.com/office/powerpoint/2010/main" val="34824103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0F48B-7E7B-4B52-4EBB-A794F78C2E40}"/>
              </a:ext>
            </a:extLst>
          </p:cNvPr>
          <p:cNvSpPr>
            <a:spLocks noGrp="1"/>
          </p:cNvSpPr>
          <p:nvPr>
            <p:ph type="title"/>
          </p:nvPr>
        </p:nvSpPr>
        <p:spPr/>
        <p:txBody>
          <a:bodyPr/>
          <a:lstStyle/>
          <a:p>
            <a:r>
              <a:rPr lang="en-US" dirty="0">
                <a:latin typeface="+mn-lt"/>
              </a:rPr>
              <a:t>Problems in Measuring Inequality</a:t>
            </a:r>
          </a:p>
        </p:txBody>
      </p:sp>
      <p:sp>
        <p:nvSpPr>
          <p:cNvPr id="3" name="Content Placeholder 2">
            <a:extLst>
              <a:ext uri="{FF2B5EF4-FFF2-40B4-BE49-F238E27FC236}">
                <a16:creationId xmlns:a16="http://schemas.microsoft.com/office/drawing/2014/main" id="{8F8D29F6-4B82-9114-D38E-BF906C7C4F63}"/>
              </a:ext>
            </a:extLst>
          </p:cNvPr>
          <p:cNvSpPr>
            <a:spLocks noGrp="1"/>
          </p:cNvSpPr>
          <p:nvPr>
            <p:ph idx="1"/>
          </p:nvPr>
        </p:nvSpPr>
        <p:spPr/>
        <p:txBody>
          <a:bodyPr/>
          <a:lstStyle/>
          <a:p>
            <a:r>
              <a:rPr lang="en-US" dirty="0">
                <a:latin typeface="+mn-lt"/>
              </a:rPr>
              <a:t>Data on income distribution &amp; poverty rate</a:t>
            </a:r>
          </a:p>
          <a:p>
            <a:pPr lvl="1">
              <a:buFont typeface="Arial" panose="020B0604020202020204" pitchFamily="34" charset="0"/>
              <a:buChar char="•"/>
            </a:pPr>
            <a:r>
              <a:rPr lang="en-US" dirty="0">
                <a:latin typeface="+mn-lt"/>
              </a:rPr>
              <a:t>Give us some idea about the degree of inequality in our society</a:t>
            </a:r>
          </a:p>
          <a:p>
            <a:pPr lvl="1">
              <a:buFont typeface="Arial" panose="020B0604020202020204" pitchFamily="34" charset="0"/>
              <a:buChar char="•"/>
            </a:pPr>
            <a:r>
              <a:rPr lang="en-US" dirty="0">
                <a:latin typeface="+mn-lt"/>
              </a:rPr>
              <a:t>Based on annual incomes families earn</a:t>
            </a:r>
          </a:p>
          <a:p>
            <a:pPr lvl="2">
              <a:buSzPct val="100000"/>
              <a:buFont typeface="Arial" panose="020B0604020202020204" pitchFamily="34" charset="0"/>
              <a:buChar char="•"/>
            </a:pPr>
            <a:r>
              <a:rPr lang="en-US" dirty="0">
                <a:latin typeface="+mn-lt"/>
              </a:rPr>
              <a:t>People care about their ability to maintain a good standard of living</a:t>
            </a:r>
          </a:p>
          <a:p>
            <a:pPr lvl="1">
              <a:buFont typeface="Arial" panose="020B0604020202020204" pitchFamily="34" charset="0"/>
              <a:buChar char="•"/>
            </a:pPr>
            <a:r>
              <a:rPr lang="en-US" dirty="0">
                <a:latin typeface="+mn-lt"/>
              </a:rPr>
              <a:t>Incomplete picture of inequality in living standards</a:t>
            </a:r>
          </a:p>
        </p:txBody>
      </p:sp>
    </p:spTree>
    <p:extLst>
      <p:ext uri="{BB962C8B-B14F-4D97-AF65-F5344CB8AC3E}">
        <p14:creationId xmlns:p14="http://schemas.microsoft.com/office/powerpoint/2010/main" val="1761688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31EA-706D-07CC-E970-3199FFBAD109}"/>
              </a:ext>
            </a:extLst>
          </p:cNvPr>
          <p:cNvSpPr>
            <a:spLocks noGrp="1"/>
          </p:cNvSpPr>
          <p:nvPr>
            <p:ph type="title"/>
          </p:nvPr>
        </p:nvSpPr>
        <p:spPr/>
        <p:txBody>
          <a:bodyPr/>
          <a:lstStyle/>
          <a:p>
            <a:r>
              <a:rPr lang="en-US" dirty="0">
                <a:latin typeface="+mn-lt"/>
              </a:rPr>
              <a:t>Taxes and In-Kind Transfers </a:t>
            </a:r>
          </a:p>
        </p:txBody>
      </p:sp>
      <p:sp>
        <p:nvSpPr>
          <p:cNvPr id="3" name="Content Placeholder 2">
            <a:extLst>
              <a:ext uri="{FF2B5EF4-FFF2-40B4-BE49-F238E27FC236}">
                <a16:creationId xmlns:a16="http://schemas.microsoft.com/office/drawing/2014/main" id="{87D75507-8ADB-3901-84F7-B160D9821FF2}"/>
              </a:ext>
            </a:extLst>
          </p:cNvPr>
          <p:cNvSpPr>
            <a:spLocks noGrp="1"/>
          </p:cNvSpPr>
          <p:nvPr>
            <p:ph idx="1"/>
          </p:nvPr>
        </p:nvSpPr>
        <p:spPr/>
        <p:txBody>
          <a:bodyPr/>
          <a:lstStyle/>
          <a:p>
            <a:pPr>
              <a:spcBef>
                <a:spcPts val="500"/>
              </a:spcBef>
              <a:spcAft>
                <a:spcPts val="500"/>
              </a:spcAft>
            </a:pPr>
            <a:r>
              <a:rPr lang="en-US" dirty="0">
                <a:latin typeface="+mn-lt"/>
              </a:rPr>
              <a:t>Standard measures of income distribution and poverty </a:t>
            </a:r>
          </a:p>
          <a:p>
            <a:pPr lvl="1">
              <a:spcAft>
                <a:spcPts val="500"/>
              </a:spcAft>
              <a:buFont typeface="Arial" panose="020B0604020202020204" pitchFamily="34" charset="0"/>
              <a:buChar char="•"/>
            </a:pPr>
            <a:r>
              <a:rPr lang="en-US" dirty="0">
                <a:latin typeface="+mn-lt"/>
              </a:rPr>
              <a:t>Based on families’ pre-tax incomes</a:t>
            </a:r>
          </a:p>
          <a:p>
            <a:pPr lvl="1">
              <a:spcAft>
                <a:spcPts val="500"/>
              </a:spcAft>
              <a:buFont typeface="Arial" panose="020B0604020202020204" pitchFamily="34" charset="0"/>
              <a:buChar char="•"/>
            </a:pPr>
            <a:r>
              <a:rPr lang="en-US" dirty="0">
                <a:latin typeface="+mn-lt"/>
              </a:rPr>
              <a:t>Earned income tax credit: Cash payments to many low-wage workers are not included</a:t>
            </a:r>
          </a:p>
          <a:p>
            <a:pPr lvl="1">
              <a:spcAft>
                <a:spcPts val="500"/>
              </a:spcAft>
              <a:buFont typeface="Arial" panose="020B0604020202020204" pitchFamily="34" charset="0"/>
              <a:buChar char="•"/>
            </a:pPr>
            <a:r>
              <a:rPr lang="en-US" dirty="0">
                <a:latin typeface="+mn-lt"/>
              </a:rPr>
              <a:t>Based on monetary incomes </a:t>
            </a:r>
          </a:p>
          <a:p>
            <a:pPr lvl="2">
              <a:spcAft>
                <a:spcPts val="500"/>
              </a:spcAft>
              <a:buSzPct val="100000"/>
              <a:buFont typeface="Arial" panose="020B0604020202020204" pitchFamily="34" charset="0"/>
              <a:buChar char="•"/>
            </a:pPr>
            <a:r>
              <a:rPr lang="en-US" dirty="0">
                <a:latin typeface="+mn-lt"/>
              </a:rPr>
              <a:t>In-kind transfers are not included</a:t>
            </a:r>
          </a:p>
          <a:p>
            <a:pPr>
              <a:spcBef>
                <a:spcPts val="500"/>
              </a:spcBef>
              <a:spcAft>
                <a:spcPts val="500"/>
              </a:spcAft>
            </a:pPr>
            <a:r>
              <a:rPr lang="en-US" b="1" dirty="0">
                <a:solidFill>
                  <a:srgbClr val="C00000"/>
                </a:solidFill>
                <a:latin typeface="+mn-lt"/>
              </a:rPr>
              <a:t>In-kind transfers*</a:t>
            </a:r>
          </a:p>
          <a:p>
            <a:pPr lvl="1">
              <a:spcAft>
                <a:spcPts val="500"/>
              </a:spcAft>
              <a:buFont typeface="Arial" panose="020B0604020202020204" pitchFamily="34" charset="0"/>
              <a:buChar char="•"/>
            </a:pPr>
            <a:r>
              <a:rPr lang="en-US" dirty="0">
                <a:latin typeface="+mn-lt"/>
              </a:rPr>
              <a:t>Transfers given in the form of goods and services rather than cash</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607033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buNone/>
            </a:pPr>
            <a:r>
              <a:rPr lang="en-US" dirty="0">
                <a:latin typeface="+mn-lt"/>
              </a:rPr>
              <a:t>By the end of this chapter, you should be able to:</a:t>
            </a:r>
          </a:p>
          <a:p>
            <a:pPr>
              <a:spcBef>
                <a:spcPts val="600"/>
              </a:spcBef>
            </a:pPr>
            <a:r>
              <a:rPr lang="en-US" dirty="0">
                <a:latin typeface="+mn-lt"/>
              </a:rPr>
              <a:t>Explain the difference between experimental data and observational data.</a:t>
            </a:r>
          </a:p>
          <a:p>
            <a:pPr>
              <a:spcBef>
                <a:spcPts val="600"/>
              </a:spcBef>
            </a:pPr>
            <a:r>
              <a:rPr lang="en-US" dirty="0">
                <a:latin typeface="+mn-lt"/>
              </a:rPr>
              <a:t>Describe the two problems associated with observational data.</a:t>
            </a:r>
          </a:p>
          <a:p>
            <a:pPr>
              <a:spcBef>
                <a:spcPts val="600"/>
              </a:spcBef>
            </a:pPr>
            <a:r>
              <a:rPr lang="en-US" dirty="0">
                <a:latin typeface="+mn-lt"/>
              </a:rPr>
              <a:t>Explain the difference between cross-sectional data, time-series data, and panel data.</a:t>
            </a:r>
          </a:p>
          <a:p>
            <a:pPr>
              <a:spcBef>
                <a:spcPts val="600"/>
              </a:spcBef>
            </a:pPr>
            <a:r>
              <a:rPr lang="en-US" dirty="0">
                <a:latin typeface="+mn-lt"/>
              </a:rPr>
              <a:t>Identify the parameters in a linear regression model.</a:t>
            </a:r>
          </a:p>
          <a:p>
            <a:pPr>
              <a:spcBef>
                <a:spcPts val="600"/>
              </a:spcBef>
            </a:pPr>
            <a:r>
              <a:rPr lang="en-US" dirty="0">
                <a:latin typeface="+mn-lt"/>
              </a:rPr>
              <a:t>Explain how ordinary least squares (OLS) generates the best fitting line through a scatter plot.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31EA-706D-07CC-E970-3199FFBAD109}"/>
              </a:ext>
            </a:extLst>
          </p:cNvPr>
          <p:cNvSpPr>
            <a:spLocks noGrp="1"/>
          </p:cNvSpPr>
          <p:nvPr>
            <p:ph type="title"/>
          </p:nvPr>
        </p:nvSpPr>
        <p:spPr/>
        <p:txBody>
          <a:bodyPr/>
          <a:lstStyle/>
          <a:p>
            <a:r>
              <a:rPr lang="en-US" dirty="0">
                <a:latin typeface="+mn-lt"/>
              </a:rPr>
              <a:t>The Economic Life Cycle</a:t>
            </a:r>
          </a:p>
        </p:txBody>
      </p:sp>
      <p:sp>
        <p:nvSpPr>
          <p:cNvPr id="3" name="Content Placeholder 2">
            <a:extLst>
              <a:ext uri="{FF2B5EF4-FFF2-40B4-BE49-F238E27FC236}">
                <a16:creationId xmlns:a16="http://schemas.microsoft.com/office/drawing/2014/main" id="{87D75507-8ADB-3901-84F7-B160D9821FF2}"/>
              </a:ext>
            </a:extLst>
          </p:cNvPr>
          <p:cNvSpPr>
            <a:spLocks noGrp="1"/>
          </p:cNvSpPr>
          <p:nvPr>
            <p:ph idx="1"/>
          </p:nvPr>
        </p:nvSpPr>
        <p:spPr/>
        <p:txBody>
          <a:bodyPr/>
          <a:lstStyle/>
          <a:p>
            <a:r>
              <a:rPr lang="en-US" b="1" dirty="0">
                <a:solidFill>
                  <a:srgbClr val="C00000"/>
                </a:solidFill>
                <a:latin typeface="+mn-lt"/>
              </a:rPr>
              <a:t>Life cycle*</a:t>
            </a:r>
          </a:p>
          <a:p>
            <a:pPr lvl="1">
              <a:buFont typeface="Arial" panose="020B0604020202020204" pitchFamily="34" charset="0"/>
              <a:buChar char="•"/>
            </a:pPr>
            <a:r>
              <a:rPr lang="en-US" dirty="0">
                <a:latin typeface="+mn-lt"/>
              </a:rPr>
              <a:t>The regular pattern of income variation over a person’s life</a:t>
            </a:r>
          </a:p>
          <a:p>
            <a:r>
              <a:rPr lang="en-US" dirty="0">
                <a:latin typeface="+mn-lt"/>
              </a:rPr>
              <a:t>Young adults have low incomes; incomes tend to rise and peak at around age 50; then fall sharply around age 65 when many people retire</a:t>
            </a:r>
          </a:p>
          <a:p>
            <a:r>
              <a:rPr lang="en-US" dirty="0">
                <a:latin typeface="+mn-lt"/>
              </a:rPr>
              <a:t>Causes inequality in the distribution of annual income</a:t>
            </a:r>
          </a:p>
          <a:p>
            <a:r>
              <a:rPr lang="en-US" dirty="0">
                <a:latin typeface="+mn-lt"/>
              </a:rPr>
              <a:t>May not represent true inequality in living standards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3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26851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31EA-706D-07CC-E970-3199FFBAD109}"/>
              </a:ext>
            </a:extLst>
          </p:cNvPr>
          <p:cNvSpPr>
            <a:spLocks noGrp="1"/>
          </p:cNvSpPr>
          <p:nvPr>
            <p:ph type="title"/>
          </p:nvPr>
        </p:nvSpPr>
        <p:spPr/>
        <p:txBody>
          <a:bodyPr/>
          <a:lstStyle/>
          <a:p>
            <a:r>
              <a:rPr lang="en-US" dirty="0">
                <a:latin typeface="+mn-lt"/>
              </a:rPr>
              <a:t>Transitory versus Permanent Income</a:t>
            </a:r>
          </a:p>
        </p:txBody>
      </p:sp>
      <p:sp>
        <p:nvSpPr>
          <p:cNvPr id="3" name="Content Placeholder 2">
            <a:extLst>
              <a:ext uri="{FF2B5EF4-FFF2-40B4-BE49-F238E27FC236}">
                <a16:creationId xmlns:a16="http://schemas.microsoft.com/office/drawing/2014/main" id="{87D75507-8ADB-3901-84F7-B160D9821FF2}"/>
              </a:ext>
            </a:extLst>
          </p:cNvPr>
          <p:cNvSpPr>
            <a:spLocks noGrp="1"/>
          </p:cNvSpPr>
          <p:nvPr>
            <p:ph idx="1"/>
          </p:nvPr>
        </p:nvSpPr>
        <p:spPr/>
        <p:txBody>
          <a:bodyPr/>
          <a:lstStyle/>
          <a:p>
            <a:r>
              <a:rPr lang="en-US" b="1" dirty="0">
                <a:solidFill>
                  <a:srgbClr val="C00000"/>
                </a:solidFill>
                <a:latin typeface="+mn-lt"/>
              </a:rPr>
              <a:t>Permanent income*</a:t>
            </a:r>
          </a:p>
          <a:p>
            <a:pPr lvl="1">
              <a:buFont typeface="Arial" panose="020B0604020202020204" pitchFamily="34" charset="0"/>
              <a:buChar char="•"/>
            </a:pPr>
            <a:r>
              <a:rPr lang="en-US" dirty="0">
                <a:latin typeface="+mn-lt"/>
              </a:rPr>
              <a:t>A person’s normal income</a:t>
            </a:r>
          </a:p>
          <a:p>
            <a:pPr lvl="1">
              <a:buFont typeface="Arial" panose="020B0604020202020204" pitchFamily="34" charset="0"/>
              <a:buChar char="•"/>
            </a:pPr>
            <a:r>
              <a:rPr lang="en-US" dirty="0">
                <a:latin typeface="+mn-lt"/>
              </a:rPr>
              <a:t>Normal, or average, income over several years</a:t>
            </a:r>
          </a:p>
          <a:p>
            <a:r>
              <a:rPr lang="en-US" dirty="0">
                <a:latin typeface="+mn-lt"/>
              </a:rPr>
              <a:t>Transitory changes need not affect standard of living</a:t>
            </a:r>
          </a:p>
          <a:p>
            <a:pPr lvl="1">
              <a:buFont typeface="Arial" panose="020B0604020202020204" pitchFamily="34" charset="0"/>
              <a:buChar char="•"/>
            </a:pPr>
            <a:r>
              <a:rPr lang="en-US" dirty="0">
                <a:latin typeface="+mn-lt"/>
              </a:rPr>
              <a:t>A family’s ability to buy goods and services depends largely on its permanent income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246703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F6759-7006-65C8-C062-98736F81262C}"/>
              </a:ext>
            </a:extLst>
          </p:cNvPr>
          <p:cNvSpPr>
            <a:spLocks noGrp="1"/>
          </p:cNvSpPr>
          <p:nvPr>
            <p:ph type="title"/>
          </p:nvPr>
        </p:nvSpPr>
        <p:spPr/>
        <p:txBody>
          <a:bodyPr/>
          <a:lstStyle/>
          <a:p>
            <a:r>
              <a:rPr lang="en-US" dirty="0">
                <a:latin typeface="+mn-lt"/>
              </a:rPr>
              <a:t>Economic Mobility</a:t>
            </a:r>
          </a:p>
        </p:txBody>
      </p:sp>
      <p:sp>
        <p:nvSpPr>
          <p:cNvPr id="3" name="Content Placeholder 2">
            <a:extLst>
              <a:ext uri="{FF2B5EF4-FFF2-40B4-BE49-F238E27FC236}">
                <a16:creationId xmlns:a16="http://schemas.microsoft.com/office/drawing/2014/main" id="{45ECA6DB-5468-D8D3-A4C3-81C41F2F6909}"/>
              </a:ext>
            </a:extLst>
          </p:cNvPr>
          <p:cNvSpPr>
            <a:spLocks noGrp="1"/>
          </p:cNvSpPr>
          <p:nvPr>
            <p:ph idx="1"/>
          </p:nvPr>
        </p:nvSpPr>
        <p:spPr/>
        <p:txBody>
          <a:bodyPr/>
          <a:lstStyle/>
          <a:p>
            <a:r>
              <a:rPr lang="en-US" dirty="0">
                <a:latin typeface="+mn-lt"/>
              </a:rPr>
              <a:t>Economic mobility</a:t>
            </a:r>
          </a:p>
          <a:p>
            <a:pPr lvl="1">
              <a:buFont typeface="Arial" panose="020B0604020202020204" pitchFamily="34" charset="0"/>
              <a:buChar char="•"/>
            </a:pPr>
            <a:r>
              <a:rPr lang="en-US" dirty="0">
                <a:latin typeface="+mn-lt"/>
              </a:rPr>
              <a:t>Movement of people among income classes</a:t>
            </a:r>
          </a:p>
          <a:p>
            <a:pPr lvl="1">
              <a:buFont typeface="Arial" panose="020B0604020202020204" pitchFamily="34" charset="0"/>
              <a:buChar char="•"/>
            </a:pPr>
            <a:r>
              <a:rPr lang="en-US" dirty="0">
                <a:latin typeface="+mn-lt"/>
              </a:rPr>
              <a:t>Some reflects transitory variation in income, others more persistent changes in income</a:t>
            </a:r>
          </a:p>
          <a:p>
            <a:pPr lvl="1">
              <a:buFont typeface="Arial" panose="020B0604020202020204" pitchFamily="34" charset="0"/>
              <a:buChar char="•"/>
            </a:pPr>
            <a:r>
              <a:rPr lang="en-US" dirty="0">
                <a:latin typeface="+mn-lt"/>
              </a:rPr>
              <a:t>Many of those below the poverty line are there only temporarily</a:t>
            </a:r>
          </a:p>
          <a:p>
            <a:pPr lvl="2">
              <a:buSzPct val="100000"/>
              <a:buFont typeface="Arial" panose="020B0604020202020204" pitchFamily="34" charset="0"/>
              <a:buChar char="•"/>
            </a:pPr>
            <a:r>
              <a:rPr lang="en-US" dirty="0">
                <a:latin typeface="+mn-lt"/>
              </a:rPr>
              <a:t>Temporary poverty is more common than the poverty rate suggests, but persistent poverty is less common </a:t>
            </a:r>
          </a:p>
        </p:txBody>
      </p:sp>
    </p:spTree>
    <p:extLst>
      <p:ext uri="{BB962C8B-B14F-4D97-AF65-F5344CB8AC3E}">
        <p14:creationId xmlns:p14="http://schemas.microsoft.com/office/powerpoint/2010/main" val="229463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F6759-7006-65C8-C062-98736F81262C}"/>
              </a:ext>
            </a:extLst>
          </p:cNvPr>
          <p:cNvSpPr>
            <a:spLocks noGrp="1"/>
          </p:cNvSpPr>
          <p:nvPr>
            <p:ph type="title"/>
          </p:nvPr>
        </p:nvSpPr>
        <p:spPr/>
        <p:txBody>
          <a:bodyPr/>
          <a:lstStyle/>
          <a:p>
            <a:r>
              <a:rPr lang="en-US" dirty="0">
                <a:latin typeface="+mn-lt"/>
              </a:rPr>
              <a:t>Intergenerational Mobility</a:t>
            </a:r>
          </a:p>
        </p:txBody>
      </p:sp>
      <p:sp>
        <p:nvSpPr>
          <p:cNvPr id="3" name="Content Placeholder 2">
            <a:extLst>
              <a:ext uri="{FF2B5EF4-FFF2-40B4-BE49-F238E27FC236}">
                <a16:creationId xmlns:a16="http://schemas.microsoft.com/office/drawing/2014/main" id="{45ECA6DB-5468-D8D3-A4C3-81C41F2F6909}"/>
              </a:ext>
            </a:extLst>
          </p:cNvPr>
          <p:cNvSpPr>
            <a:spLocks noGrp="1"/>
          </p:cNvSpPr>
          <p:nvPr>
            <p:ph idx="1"/>
          </p:nvPr>
        </p:nvSpPr>
        <p:spPr/>
        <p:txBody>
          <a:bodyPr/>
          <a:lstStyle/>
          <a:p>
            <a:r>
              <a:rPr lang="en-US" dirty="0">
                <a:latin typeface="+mn-lt"/>
              </a:rPr>
              <a:t>Persistence of economic success from generation to generation </a:t>
            </a:r>
          </a:p>
          <a:p>
            <a:r>
              <a:rPr lang="en-US" dirty="0">
                <a:latin typeface="+mn-lt"/>
              </a:rPr>
              <a:t>Millionaires</a:t>
            </a:r>
          </a:p>
          <a:p>
            <a:pPr lvl="1">
              <a:buFont typeface="Arial" panose="020B0604020202020204" pitchFamily="34" charset="0"/>
              <a:buChar char="•"/>
            </a:pPr>
            <a:r>
              <a:rPr lang="en-US" dirty="0">
                <a:latin typeface="+mn-lt"/>
              </a:rPr>
              <a:t>Four of five millionaires made their money on their own</a:t>
            </a:r>
          </a:p>
          <a:p>
            <a:r>
              <a:rPr lang="en-US" dirty="0">
                <a:latin typeface="+mn-lt"/>
              </a:rPr>
              <a:t>Intergenerational mobility</a:t>
            </a:r>
          </a:p>
          <a:p>
            <a:pPr lvl="1">
              <a:buFont typeface="Arial" panose="020B0604020202020204" pitchFamily="34" charset="0"/>
              <a:buChar char="•"/>
            </a:pPr>
            <a:r>
              <a:rPr lang="en-US" dirty="0">
                <a:latin typeface="+mn-lt"/>
              </a:rPr>
              <a:t>Varies from country to country</a:t>
            </a:r>
          </a:p>
          <a:p>
            <a:pPr lvl="1">
              <a:buFont typeface="Arial" panose="020B0604020202020204" pitchFamily="34" charset="0"/>
              <a:buChar char="•"/>
            </a:pPr>
            <a:r>
              <a:rPr lang="en-US" dirty="0">
                <a:latin typeface="+mn-lt"/>
              </a:rPr>
              <a:t>Negatively correlated with inequality</a:t>
            </a:r>
          </a:p>
        </p:txBody>
      </p:sp>
    </p:spTree>
    <p:extLst>
      <p:ext uri="{BB962C8B-B14F-4D97-AF65-F5344CB8AC3E}">
        <p14:creationId xmlns:p14="http://schemas.microsoft.com/office/powerpoint/2010/main" val="1566566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21-2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Political Philosophy of Redistributing Income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EB36E-EBF0-1917-C1F0-BBCD911E0B10}"/>
              </a:ext>
            </a:extLst>
          </p:cNvPr>
          <p:cNvSpPr>
            <a:spLocks noGrp="1"/>
          </p:cNvSpPr>
          <p:nvPr>
            <p:ph type="title"/>
          </p:nvPr>
        </p:nvSpPr>
        <p:spPr/>
        <p:txBody>
          <a:bodyPr/>
          <a:lstStyle/>
          <a:p>
            <a:r>
              <a:rPr lang="en-US" dirty="0">
                <a:latin typeface="+mn-lt"/>
              </a:rPr>
              <a:t>Political Philosophy</a:t>
            </a:r>
          </a:p>
        </p:txBody>
      </p:sp>
      <p:sp>
        <p:nvSpPr>
          <p:cNvPr id="3" name="Content Placeholder 2">
            <a:extLst>
              <a:ext uri="{FF2B5EF4-FFF2-40B4-BE49-F238E27FC236}">
                <a16:creationId xmlns:a16="http://schemas.microsoft.com/office/drawing/2014/main" id="{C1F16813-B800-3517-80FA-5A2E9C2B3A5F}"/>
              </a:ext>
            </a:extLst>
          </p:cNvPr>
          <p:cNvSpPr>
            <a:spLocks noGrp="1"/>
          </p:cNvSpPr>
          <p:nvPr>
            <p:ph idx="1"/>
          </p:nvPr>
        </p:nvSpPr>
        <p:spPr/>
        <p:txBody>
          <a:bodyPr/>
          <a:lstStyle/>
          <a:p>
            <a:r>
              <a:rPr lang="en-US" dirty="0">
                <a:latin typeface="+mn-lt"/>
              </a:rPr>
              <a:t>What should society do about economic inequality?</a:t>
            </a:r>
          </a:p>
          <a:p>
            <a:r>
              <a:rPr lang="en-US" dirty="0">
                <a:latin typeface="+mn-lt"/>
              </a:rPr>
              <a:t>Political philosophies of redistributing income</a:t>
            </a:r>
          </a:p>
          <a:p>
            <a:pPr lvl="1">
              <a:buFont typeface="Arial" panose="020B0604020202020204" pitchFamily="34" charset="0"/>
              <a:buChar char="•"/>
            </a:pPr>
            <a:r>
              <a:rPr lang="en-US" dirty="0">
                <a:latin typeface="+mn-lt"/>
              </a:rPr>
              <a:t>Utilitarianism</a:t>
            </a:r>
          </a:p>
          <a:p>
            <a:pPr lvl="1">
              <a:buFont typeface="Arial" panose="020B0604020202020204" pitchFamily="34" charset="0"/>
              <a:buChar char="•"/>
            </a:pPr>
            <a:r>
              <a:rPr lang="en-US" dirty="0">
                <a:latin typeface="+mn-lt"/>
              </a:rPr>
              <a:t>Liberalism</a:t>
            </a:r>
          </a:p>
          <a:p>
            <a:pPr lvl="1">
              <a:buFont typeface="Arial" panose="020B0604020202020204" pitchFamily="34" charset="0"/>
              <a:buChar char="•"/>
            </a:pPr>
            <a:r>
              <a:rPr lang="en-US" dirty="0">
                <a:latin typeface="+mn-lt"/>
              </a:rPr>
              <a:t>Libertarianism</a:t>
            </a:r>
          </a:p>
        </p:txBody>
      </p:sp>
    </p:spTree>
    <p:extLst>
      <p:ext uri="{BB962C8B-B14F-4D97-AF65-F5344CB8AC3E}">
        <p14:creationId xmlns:p14="http://schemas.microsoft.com/office/powerpoint/2010/main" val="3603807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C7296-12A8-1E27-27E3-96CA15EA2767}"/>
              </a:ext>
            </a:extLst>
          </p:cNvPr>
          <p:cNvSpPr>
            <a:spLocks noGrp="1"/>
          </p:cNvSpPr>
          <p:nvPr>
            <p:ph type="title"/>
          </p:nvPr>
        </p:nvSpPr>
        <p:spPr/>
        <p:txBody>
          <a:bodyPr/>
          <a:lstStyle/>
          <a:p>
            <a:r>
              <a:rPr lang="en-US" dirty="0">
                <a:latin typeface="+mn-lt"/>
              </a:rPr>
              <a:t>The Utilitarian Tradition (1 of 2)</a:t>
            </a:r>
          </a:p>
        </p:txBody>
      </p:sp>
      <p:sp>
        <p:nvSpPr>
          <p:cNvPr id="3" name="Content Placeholder 2">
            <a:extLst>
              <a:ext uri="{FF2B5EF4-FFF2-40B4-BE49-F238E27FC236}">
                <a16:creationId xmlns:a16="http://schemas.microsoft.com/office/drawing/2014/main" id="{B61CFB06-EDA1-68A4-3D06-E4DB4257BFD3}"/>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Utilitarianism*</a:t>
            </a:r>
          </a:p>
          <a:p>
            <a:pPr lvl="1">
              <a:spcAft>
                <a:spcPts val="500"/>
              </a:spcAft>
              <a:buFont typeface="Arial" panose="020B0604020202020204" pitchFamily="34" charset="0"/>
              <a:buChar char="•"/>
            </a:pPr>
            <a:r>
              <a:rPr lang="en-US" dirty="0">
                <a:latin typeface="+mn-lt"/>
              </a:rPr>
              <a:t>The political philosophy according to which the government should choose policies to maximize the total utility of everyone in society</a:t>
            </a:r>
          </a:p>
          <a:p>
            <a:pPr>
              <a:spcBef>
                <a:spcPts val="500"/>
              </a:spcBef>
              <a:spcAft>
                <a:spcPts val="500"/>
              </a:spcAft>
            </a:pPr>
            <a:r>
              <a:rPr lang="en-US" b="1" dirty="0">
                <a:solidFill>
                  <a:srgbClr val="C00000"/>
                </a:solidFill>
                <a:latin typeface="+mn-lt"/>
              </a:rPr>
              <a:t>Utility*</a:t>
            </a:r>
          </a:p>
          <a:p>
            <a:pPr lvl="1">
              <a:spcAft>
                <a:spcPts val="500"/>
              </a:spcAft>
              <a:buFont typeface="Arial" panose="020B0604020202020204" pitchFamily="34" charset="0"/>
              <a:buChar char="•"/>
            </a:pPr>
            <a:r>
              <a:rPr lang="en-US" dirty="0">
                <a:latin typeface="+mn-lt"/>
              </a:rPr>
              <a:t>A measure of satisfaction</a:t>
            </a:r>
          </a:p>
          <a:p>
            <a:pPr>
              <a:spcBef>
                <a:spcPts val="500"/>
              </a:spcBef>
              <a:spcAft>
                <a:spcPts val="500"/>
              </a:spcAft>
            </a:pPr>
            <a:r>
              <a:rPr lang="en-US" dirty="0">
                <a:latin typeface="+mn-lt"/>
              </a:rPr>
              <a:t>Diminishing marginal utility</a:t>
            </a:r>
          </a:p>
          <a:p>
            <a:pPr lvl="1">
              <a:spcAft>
                <a:spcPts val="500"/>
              </a:spcAft>
              <a:buFont typeface="Arial" panose="020B0604020202020204" pitchFamily="34" charset="0"/>
              <a:buChar char="•"/>
            </a:pPr>
            <a:r>
              <a:rPr lang="en-US" dirty="0">
                <a:latin typeface="+mn-lt"/>
              </a:rPr>
              <a:t>As a person’s income rises, the extra well-being derived from an additional dollar of income falls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893368103"/>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6B958-B7A4-5C0A-6150-88A1BBC1C517}"/>
              </a:ext>
            </a:extLst>
          </p:cNvPr>
          <p:cNvSpPr>
            <a:spLocks noGrp="1"/>
          </p:cNvSpPr>
          <p:nvPr>
            <p:ph type="title"/>
          </p:nvPr>
        </p:nvSpPr>
        <p:spPr/>
        <p:txBody>
          <a:bodyPr/>
          <a:lstStyle/>
          <a:p>
            <a:r>
              <a:rPr lang="en-US" dirty="0">
                <a:latin typeface="+mn-lt"/>
              </a:rPr>
              <a:t>The Utilitarian Tradition (2 of 2)</a:t>
            </a:r>
          </a:p>
        </p:txBody>
      </p:sp>
      <p:sp>
        <p:nvSpPr>
          <p:cNvPr id="3" name="Content Placeholder 2">
            <a:extLst>
              <a:ext uri="{FF2B5EF4-FFF2-40B4-BE49-F238E27FC236}">
                <a16:creationId xmlns:a16="http://schemas.microsoft.com/office/drawing/2014/main" id="{0A4A818B-E13F-476B-C396-D56A18E2A962}"/>
              </a:ext>
            </a:extLst>
          </p:cNvPr>
          <p:cNvSpPr>
            <a:spLocks noGrp="1"/>
          </p:cNvSpPr>
          <p:nvPr>
            <p:ph idx="1"/>
          </p:nvPr>
        </p:nvSpPr>
        <p:spPr/>
        <p:txBody>
          <a:bodyPr/>
          <a:lstStyle/>
          <a:p>
            <a:r>
              <a:rPr lang="en-US" dirty="0">
                <a:latin typeface="+mn-lt"/>
              </a:rPr>
              <a:t>Utilitarian case for redistributing income </a:t>
            </a:r>
          </a:p>
          <a:p>
            <a:pPr lvl="1">
              <a:buFont typeface="Arial" panose="020B0604020202020204" pitchFamily="34" charset="0"/>
              <a:buChar char="•"/>
            </a:pPr>
            <a:r>
              <a:rPr lang="en-US" dirty="0">
                <a:latin typeface="+mn-lt"/>
              </a:rPr>
              <a:t>Based on diminishing marginal utility</a:t>
            </a:r>
          </a:p>
          <a:p>
            <a:pPr lvl="1">
              <a:buFont typeface="Arial" panose="020B0604020202020204" pitchFamily="34" charset="0"/>
              <a:buChar char="•"/>
            </a:pPr>
            <a:r>
              <a:rPr lang="en-US" dirty="0">
                <a:latin typeface="+mn-lt"/>
              </a:rPr>
              <a:t>Extra dollar of income has more utility to poor person than to rich person</a:t>
            </a:r>
          </a:p>
          <a:p>
            <a:r>
              <a:rPr lang="en-US" dirty="0" err="1">
                <a:latin typeface="+mn-lt"/>
              </a:rPr>
              <a:t>Utilitarians</a:t>
            </a:r>
            <a:r>
              <a:rPr lang="en-US" dirty="0">
                <a:latin typeface="+mn-lt"/>
              </a:rPr>
              <a:t> do not advocate equalizing incomes</a:t>
            </a:r>
          </a:p>
          <a:p>
            <a:pPr lvl="1">
              <a:buFont typeface="Arial" panose="020B0604020202020204" pitchFamily="34" charset="0"/>
              <a:buChar char="•"/>
            </a:pPr>
            <a:r>
              <a:rPr lang="en-US" dirty="0">
                <a:latin typeface="+mn-lt"/>
              </a:rPr>
              <a:t>Would reduce total income of everyone due to incentive effects and efficiency losses</a:t>
            </a:r>
          </a:p>
          <a:p>
            <a:r>
              <a:rPr lang="en-US" dirty="0">
                <a:latin typeface="+mn-lt"/>
              </a:rPr>
              <a:t>Maximize total utility: Stops short of making society fully egalitarian</a:t>
            </a:r>
          </a:p>
        </p:txBody>
      </p:sp>
    </p:spTree>
    <p:extLst>
      <p:ext uri="{BB962C8B-B14F-4D97-AF65-F5344CB8AC3E}">
        <p14:creationId xmlns:p14="http://schemas.microsoft.com/office/powerpoint/2010/main" val="2874300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4BBD1-13E4-498B-8253-4BB9C7C21152}"/>
              </a:ext>
            </a:extLst>
          </p:cNvPr>
          <p:cNvSpPr>
            <a:spLocks noGrp="1"/>
          </p:cNvSpPr>
          <p:nvPr>
            <p:ph type="title"/>
          </p:nvPr>
        </p:nvSpPr>
        <p:spPr/>
        <p:txBody>
          <a:bodyPr/>
          <a:lstStyle/>
          <a:p>
            <a:r>
              <a:rPr lang="en-US" dirty="0">
                <a:latin typeface="+mn-lt"/>
              </a:rPr>
              <a:t>The Liberal Contractarian Tradition (1 of 3)</a:t>
            </a:r>
          </a:p>
        </p:txBody>
      </p:sp>
      <p:sp>
        <p:nvSpPr>
          <p:cNvPr id="3" name="Content Placeholder 2">
            <a:extLst>
              <a:ext uri="{FF2B5EF4-FFF2-40B4-BE49-F238E27FC236}">
                <a16:creationId xmlns:a16="http://schemas.microsoft.com/office/drawing/2014/main" id="{C11A0F7C-C2EB-559E-56A5-45CFADC4335D}"/>
              </a:ext>
            </a:extLst>
          </p:cNvPr>
          <p:cNvSpPr>
            <a:spLocks noGrp="1"/>
          </p:cNvSpPr>
          <p:nvPr>
            <p:ph idx="1"/>
          </p:nvPr>
        </p:nvSpPr>
        <p:spPr/>
        <p:txBody>
          <a:bodyPr/>
          <a:lstStyle/>
          <a:p>
            <a:r>
              <a:rPr lang="en-US" b="1" dirty="0">
                <a:solidFill>
                  <a:srgbClr val="C00000"/>
                </a:solidFill>
                <a:latin typeface="+mn-lt"/>
              </a:rPr>
              <a:t>Liberal contractarianism*</a:t>
            </a:r>
          </a:p>
          <a:p>
            <a:pPr lvl="1">
              <a:buFont typeface="Arial" panose="020B0604020202020204" pitchFamily="34" charset="0"/>
              <a:buChar char="•"/>
            </a:pPr>
            <a:r>
              <a:rPr lang="en-US" dirty="0">
                <a:latin typeface="+mn-lt"/>
              </a:rPr>
              <a:t>The political philosophy according to which the government should choose policies deemed just, as evaluated by impartial observers behind a “veil of ignorance”</a:t>
            </a:r>
          </a:p>
          <a:p>
            <a:r>
              <a:rPr lang="en-US" altLang="en-US" dirty="0">
                <a:latin typeface="+mn-lt"/>
              </a:rPr>
              <a:t>Society’s institutions, laws, and policies should be just</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12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142162691"/>
      </p:ext>
    </p:extLst>
  </p:cSld>
  <p:clrMapOvr>
    <a:masterClrMapping/>
  </p:clrMapOvr>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4BBD1-13E4-498B-8253-4BB9C7C21152}"/>
              </a:ext>
            </a:extLst>
          </p:cNvPr>
          <p:cNvSpPr>
            <a:spLocks noGrp="1"/>
          </p:cNvSpPr>
          <p:nvPr>
            <p:ph type="title"/>
          </p:nvPr>
        </p:nvSpPr>
        <p:spPr/>
        <p:txBody>
          <a:bodyPr/>
          <a:lstStyle/>
          <a:p>
            <a:r>
              <a:rPr lang="en-US" dirty="0">
                <a:latin typeface="+mn-lt"/>
              </a:rPr>
              <a:t>The Liberal Contractarian Tradition (2 of 3)</a:t>
            </a:r>
          </a:p>
        </p:txBody>
      </p:sp>
      <p:sp>
        <p:nvSpPr>
          <p:cNvPr id="3" name="Content Placeholder 2">
            <a:extLst>
              <a:ext uri="{FF2B5EF4-FFF2-40B4-BE49-F238E27FC236}">
                <a16:creationId xmlns:a16="http://schemas.microsoft.com/office/drawing/2014/main" id="{C11A0F7C-C2EB-559E-56A5-45CFADC4335D}"/>
              </a:ext>
            </a:extLst>
          </p:cNvPr>
          <p:cNvSpPr>
            <a:spLocks noGrp="1"/>
          </p:cNvSpPr>
          <p:nvPr>
            <p:ph idx="1"/>
          </p:nvPr>
        </p:nvSpPr>
        <p:spPr/>
        <p:txBody>
          <a:bodyPr/>
          <a:lstStyle/>
          <a:p>
            <a:r>
              <a:rPr lang="en-US" b="1" dirty="0">
                <a:solidFill>
                  <a:srgbClr val="C00000"/>
                </a:solidFill>
                <a:latin typeface="+mn-lt"/>
              </a:rPr>
              <a:t>Maximin criterion*</a:t>
            </a:r>
          </a:p>
          <a:p>
            <a:pPr lvl="1">
              <a:buFont typeface="Arial" panose="020B0604020202020204" pitchFamily="34" charset="0"/>
              <a:buChar char="•"/>
            </a:pPr>
            <a:r>
              <a:rPr lang="en-US" dirty="0">
                <a:latin typeface="+mn-lt"/>
              </a:rPr>
              <a:t>Claim that the government should aim to maximize the well-being of the worst-off person in society</a:t>
            </a:r>
          </a:p>
          <a:p>
            <a:pPr lvl="1">
              <a:buFont typeface="Arial" panose="020B0604020202020204" pitchFamily="34" charset="0"/>
              <a:buChar char="•"/>
            </a:pPr>
            <a:r>
              <a:rPr lang="en-US" dirty="0">
                <a:latin typeface="+mn-lt"/>
              </a:rPr>
              <a:t>Emphasizes the lot of the least fortunate, but it does not lead to a completely egalitarian society</a:t>
            </a:r>
          </a:p>
          <a:p>
            <a:pPr lvl="1">
              <a:buFont typeface="Arial" panose="020B0604020202020204" pitchFamily="34" charset="0"/>
              <a:buChar char="•"/>
            </a:pPr>
            <a:r>
              <a:rPr lang="en-US" dirty="0">
                <a:latin typeface="+mn-lt"/>
              </a:rPr>
              <a:t>Allows disparities in income if they improve incentives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666573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why a researcher might need to use multiple regression rather than linear regression.</a:t>
            </a:r>
          </a:p>
          <a:p>
            <a:pPr>
              <a:spcBef>
                <a:spcPts val="800"/>
              </a:spcBef>
            </a:pPr>
            <a:r>
              <a:rPr lang="en-US" dirty="0">
                <a:latin typeface="+mn-lt"/>
              </a:rPr>
              <a:t>Understand the advantages of a natural experiment.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4BBD1-13E4-498B-8253-4BB9C7C21152}"/>
              </a:ext>
            </a:extLst>
          </p:cNvPr>
          <p:cNvSpPr>
            <a:spLocks noGrp="1"/>
          </p:cNvSpPr>
          <p:nvPr>
            <p:ph type="title"/>
          </p:nvPr>
        </p:nvSpPr>
        <p:spPr/>
        <p:txBody>
          <a:bodyPr/>
          <a:lstStyle/>
          <a:p>
            <a:r>
              <a:rPr lang="en-US" dirty="0">
                <a:latin typeface="+mn-lt"/>
              </a:rPr>
              <a:t>The Liberal Contractarian Tradition (3 of 3)</a:t>
            </a:r>
          </a:p>
        </p:txBody>
      </p:sp>
      <p:sp>
        <p:nvSpPr>
          <p:cNvPr id="3" name="Content Placeholder 2">
            <a:extLst>
              <a:ext uri="{FF2B5EF4-FFF2-40B4-BE49-F238E27FC236}">
                <a16:creationId xmlns:a16="http://schemas.microsoft.com/office/drawing/2014/main" id="{C11A0F7C-C2EB-559E-56A5-45CFADC4335D}"/>
              </a:ext>
            </a:extLst>
          </p:cNvPr>
          <p:cNvSpPr>
            <a:spLocks noGrp="1"/>
          </p:cNvSpPr>
          <p:nvPr>
            <p:ph idx="1"/>
          </p:nvPr>
        </p:nvSpPr>
        <p:spPr/>
        <p:txBody>
          <a:bodyPr/>
          <a:lstStyle/>
          <a:p>
            <a:r>
              <a:rPr lang="en-US" dirty="0">
                <a:latin typeface="+mn-lt"/>
              </a:rPr>
              <a:t>Income redistribution is a form of social insurance</a:t>
            </a:r>
          </a:p>
          <a:p>
            <a:r>
              <a:rPr lang="en-US" b="1" dirty="0">
                <a:solidFill>
                  <a:srgbClr val="C00000"/>
                </a:solidFill>
                <a:latin typeface="+mn-lt"/>
              </a:rPr>
              <a:t>Social insurance*</a:t>
            </a:r>
          </a:p>
          <a:p>
            <a:pPr lvl="1">
              <a:spcAft>
                <a:spcPts val="1800"/>
              </a:spcAft>
              <a:buFont typeface="Arial" panose="020B0604020202020204" pitchFamily="34" charset="0"/>
              <a:buChar char="•"/>
            </a:pPr>
            <a:r>
              <a:rPr lang="en-US" dirty="0">
                <a:latin typeface="+mn-lt"/>
              </a:rPr>
              <a:t>Government policy aimed at protecting people against the risk of adverse events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4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036950400"/>
      </p:ext>
    </p:extLst>
  </p:cSld>
  <p:clrMapOvr>
    <a:masterClrMapping/>
  </p:clrMapOvr>
  <p:extLst mod="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DB1C-83CE-43FC-C46F-DAA030F441D8}"/>
              </a:ext>
            </a:extLst>
          </p:cNvPr>
          <p:cNvSpPr>
            <a:spLocks noGrp="1"/>
          </p:cNvSpPr>
          <p:nvPr>
            <p:ph type="title"/>
          </p:nvPr>
        </p:nvSpPr>
        <p:spPr/>
        <p:txBody>
          <a:bodyPr/>
          <a:lstStyle/>
          <a:p>
            <a:r>
              <a:rPr lang="en-US" dirty="0">
                <a:latin typeface="+mn-lt"/>
              </a:rPr>
              <a:t>The Libertarian Tradition</a:t>
            </a:r>
          </a:p>
        </p:txBody>
      </p:sp>
      <p:sp>
        <p:nvSpPr>
          <p:cNvPr id="3" name="Content Placeholder 2">
            <a:extLst>
              <a:ext uri="{FF2B5EF4-FFF2-40B4-BE49-F238E27FC236}">
                <a16:creationId xmlns:a16="http://schemas.microsoft.com/office/drawing/2014/main" id="{5EAEF71D-1FB5-A466-1D10-B94112B31972}"/>
              </a:ext>
            </a:extLst>
          </p:cNvPr>
          <p:cNvSpPr>
            <a:spLocks noGrp="1"/>
          </p:cNvSpPr>
          <p:nvPr>
            <p:ph idx="1"/>
          </p:nvPr>
        </p:nvSpPr>
        <p:spPr/>
        <p:txBody>
          <a:bodyPr/>
          <a:lstStyle/>
          <a:p>
            <a:pPr>
              <a:spcBef>
                <a:spcPts val="300"/>
              </a:spcBef>
              <a:spcAft>
                <a:spcPts val="300"/>
              </a:spcAft>
            </a:pPr>
            <a:r>
              <a:rPr lang="en-US" b="1" dirty="0">
                <a:solidFill>
                  <a:srgbClr val="C00000"/>
                </a:solidFill>
                <a:latin typeface="+mn-lt"/>
              </a:rPr>
              <a:t>Libertarianism*</a:t>
            </a:r>
          </a:p>
          <a:p>
            <a:pPr lvl="1">
              <a:spcBef>
                <a:spcPts val="300"/>
              </a:spcBef>
              <a:spcAft>
                <a:spcPts val="300"/>
              </a:spcAft>
              <a:buFont typeface="Arial" panose="020B0604020202020204" pitchFamily="34" charset="0"/>
              <a:buChar char="•"/>
            </a:pPr>
            <a:r>
              <a:rPr lang="en-US" dirty="0">
                <a:latin typeface="+mn-lt"/>
              </a:rPr>
              <a:t>The political philosophy according to which the government should punish crimes and enforce voluntary agreements but not redistribute income</a:t>
            </a:r>
          </a:p>
          <a:p>
            <a:pPr>
              <a:spcBef>
                <a:spcPts val="300"/>
              </a:spcBef>
              <a:spcAft>
                <a:spcPts val="300"/>
              </a:spcAft>
            </a:pPr>
            <a:r>
              <a:rPr lang="en-US" altLang="en-US" dirty="0">
                <a:latin typeface="+mn-lt"/>
              </a:rPr>
              <a:t>Libertarians focus on the process not outcome</a:t>
            </a:r>
          </a:p>
          <a:p>
            <a:pPr lvl="1">
              <a:spcBef>
                <a:spcPts val="300"/>
              </a:spcBef>
              <a:spcAft>
                <a:spcPts val="300"/>
              </a:spcAft>
              <a:buFont typeface="Arial" panose="020B0604020202020204" pitchFamily="34" charset="0"/>
              <a:buChar char="•"/>
            </a:pPr>
            <a:r>
              <a:rPr lang="en-US" altLang="en-US" dirty="0">
                <a:latin typeface="+mn-lt"/>
              </a:rPr>
              <a:t>Government should enforce individual rights, should try to equalize opportunities</a:t>
            </a:r>
          </a:p>
          <a:p>
            <a:pPr lvl="1">
              <a:spcBef>
                <a:spcPts val="300"/>
              </a:spcBef>
              <a:spcAft>
                <a:spcPts val="300"/>
              </a:spcAft>
              <a:buFont typeface="Arial" panose="020B0604020202020204" pitchFamily="34" charset="0"/>
              <a:buChar char="•"/>
            </a:pPr>
            <a:r>
              <a:rPr lang="en-US" altLang="en-US" dirty="0">
                <a:latin typeface="+mn-lt"/>
              </a:rPr>
              <a:t>If the income distribution is achieved fairly, government should not interfere, even if unequal</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3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442980243"/>
      </p:ext>
    </p:extLst>
  </p:cSld>
  <p:clrMapOvr>
    <a:masterClrMapping/>
  </p:clrMapOvr>
  <p:extLst mod="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21-3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Policies to Reduce Poverty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86C49-7B94-7FAB-0EED-56B9058ECA6D}"/>
              </a:ext>
            </a:extLst>
          </p:cNvPr>
          <p:cNvSpPr>
            <a:spLocks noGrp="1"/>
          </p:cNvSpPr>
          <p:nvPr>
            <p:ph type="title"/>
          </p:nvPr>
        </p:nvSpPr>
        <p:spPr/>
        <p:txBody>
          <a:bodyPr/>
          <a:lstStyle/>
          <a:p>
            <a:r>
              <a:rPr lang="en-US" dirty="0">
                <a:latin typeface="+mn-lt"/>
              </a:rPr>
              <a:t>Safety Net</a:t>
            </a:r>
          </a:p>
        </p:txBody>
      </p:sp>
      <p:sp>
        <p:nvSpPr>
          <p:cNvPr id="3" name="Content Placeholder 2">
            <a:extLst>
              <a:ext uri="{FF2B5EF4-FFF2-40B4-BE49-F238E27FC236}">
                <a16:creationId xmlns:a16="http://schemas.microsoft.com/office/drawing/2014/main" id="{2DF7A852-AFB8-B7BE-46AF-0FFAD4621004}"/>
              </a:ext>
            </a:extLst>
          </p:cNvPr>
          <p:cNvSpPr>
            <a:spLocks noGrp="1"/>
          </p:cNvSpPr>
          <p:nvPr>
            <p:ph idx="1"/>
          </p:nvPr>
        </p:nvSpPr>
        <p:spPr/>
        <p:txBody>
          <a:bodyPr/>
          <a:lstStyle/>
          <a:p>
            <a:r>
              <a:rPr lang="en-US" dirty="0">
                <a:latin typeface="+mn-lt"/>
              </a:rPr>
              <a:t>Government should provide a “safety net”</a:t>
            </a:r>
          </a:p>
          <a:p>
            <a:pPr lvl="1">
              <a:buFont typeface="Arial" panose="020B0604020202020204" pitchFamily="34" charset="0"/>
              <a:buChar char="•"/>
            </a:pPr>
            <a:r>
              <a:rPr lang="en-US" dirty="0">
                <a:latin typeface="+mn-lt"/>
              </a:rPr>
              <a:t>Poverty is associated with various economic and social ills</a:t>
            </a:r>
          </a:p>
          <a:p>
            <a:r>
              <a:rPr lang="en-US" dirty="0">
                <a:latin typeface="+mn-lt"/>
              </a:rPr>
              <a:t>Policies to reduce number of people living in poverty</a:t>
            </a:r>
          </a:p>
          <a:p>
            <a:pPr lvl="1">
              <a:buFont typeface="Arial" panose="020B0604020202020204" pitchFamily="34" charset="0"/>
              <a:buChar char="•"/>
            </a:pPr>
            <a:r>
              <a:rPr lang="en-US" dirty="0">
                <a:latin typeface="+mn-lt"/>
              </a:rPr>
              <a:t>Minimum-wage laws</a:t>
            </a:r>
          </a:p>
          <a:p>
            <a:pPr lvl="1">
              <a:buFont typeface="Arial" panose="020B0604020202020204" pitchFamily="34" charset="0"/>
              <a:buChar char="•"/>
            </a:pPr>
            <a:r>
              <a:rPr lang="en-US" dirty="0">
                <a:latin typeface="+mn-lt"/>
              </a:rPr>
              <a:t>Welfare</a:t>
            </a:r>
          </a:p>
          <a:p>
            <a:pPr lvl="1">
              <a:buFont typeface="Arial" panose="020B0604020202020204" pitchFamily="34" charset="0"/>
              <a:buChar char="•"/>
            </a:pPr>
            <a:r>
              <a:rPr lang="en-US" dirty="0">
                <a:latin typeface="+mn-lt"/>
              </a:rPr>
              <a:t>Negative income tax</a:t>
            </a:r>
          </a:p>
          <a:p>
            <a:pPr lvl="1">
              <a:buFont typeface="Arial" panose="020B0604020202020204" pitchFamily="34" charset="0"/>
              <a:buChar char="•"/>
            </a:pPr>
            <a:r>
              <a:rPr lang="en-US" dirty="0">
                <a:latin typeface="+mn-lt"/>
              </a:rPr>
              <a:t>In-kind transfers</a:t>
            </a:r>
          </a:p>
        </p:txBody>
      </p:sp>
    </p:spTree>
    <p:extLst>
      <p:ext uri="{BB962C8B-B14F-4D97-AF65-F5344CB8AC3E}">
        <p14:creationId xmlns:p14="http://schemas.microsoft.com/office/powerpoint/2010/main" val="1317777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E6933-34C7-D9A4-4F98-2C557E771A22}"/>
              </a:ext>
            </a:extLst>
          </p:cNvPr>
          <p:cNvSpPr>
            <a:spLocks noGrp="1"/>
          </p:cNvSpPr>
          <p:nvPr>
            <p:ph type="title"/>
          </p:nvPr>
        </p:nvSpPr>
        <p:spPr/>
        <p:txBody>
          <a:bodyPr/>
          <a:lstStyle/>
          <a:p>
            <a:r>
              <a:rPr lang="en-US" dirty="0">
                <a:latin typeface="+mn-lt"/>
              </a:rPr>
              <a:t>Minimum-Wage Laws</a:t>
            </a:r>
          </a:p>
        </p:txBody>
      </p:sp>
      <p:sp>
        <p:nvSpPr>
          <p:cNvPr id="3" name="Content Placeholder 2">
            <a:extLst>
              <a:ext uri="{FF2B5EF4-FFF2-40B4-BE49-F238E27FC236}">
                <a16:creationId xmlns:a16="http://schemas.microsoft.com/office/drawing/2014/main" id="{595B7586-2AFB-BF76-2846-12B55A4E9EA2}"/>
              </a:ext>
            </a:extLst>
          </p:cNvPr>
          <p:cNvSpPr>
            <a:spLocks noGrp="1"/>
          </p:cNvSpPr>
          <p:nvPr>
            <p:ph idx="1"/>
          </p:nvPr>
        </p:nvSpPr>
        <p:spPr/>
        <p:txBody>
          <a:bodyPr/>
          <a:lstStyle/>
          <a:p>
            <a:r>
              <a:rPr lang="en-US" dirty="0">
                <a:latin typeface="+mn-lt"/>
              </a:rPr>
              <a:t>Arguments for</a:t>
            </a:r>
          </a:p>
          <a:p>
            <a:pPr lvl="1">
              <a:buFont typeface="Arial" panose="020B0604020202020204" pitchFamily="34" charset="0"/>
              <a:buChar char="•"/>
            </a:pPr>
            <a:r>
              <a:rPr lang="en-US" dirty="0">
                <a:latin typeface="+mn-lt"/>
              </a:rPr>
              <a:t>Helps the working poor without any cost to government</a:t>
            </a:r>
          </a:p>
          <a:p>
            <a:pPr lvl="1">
              <a:buFont typeface="Arial" panose="020B0604020202020204" pitchFamily="34" charset="0"/>
              <a:buChar char="•"/>
            </a:pPr>
            <a:r>
              <a:rPr lang="en-US" dirty="0">
                <a:latin typeface="+mn-lt"/>
              </a:rPr>
              <a:t>Little impact on employment (inelastic demand)</a:t>
            </a:r>
          </a:p>
          <a:p>
            <a:r>
              <a:rPr lang="en-US" dirty="0">
                <a:latin typeface="+mn-lt"/>
              </a:rPr>
              <a:t>Arguments against</a:t>
            </a:r>
          </a:p>
          <a:p>
            <a:pPr lvl="1">
              <a:buFont typeface="Arial" panose="020B0604020202020204" pitchFamily="34" charset="0"/>
              <a:buChar char="•"/>
            </a:pPr>
            <a:r>
              <a:rPr lang="en-US" dirty="0">
                <a:latin typeface="+mn-lt"/>
              </a:rPr>
              <a:t>Elastic labor demand in the long run: high unemployment  </a:t>
            </a:r>
          </a:p>
          <a:p>
            <a:pPr lvl="1">
              <a:buFont typeface="Arial" panose="020B0604020202020204" pitchFamily="34" charset="0"/>
              <a:buChar char="•"/>
            </a:pPr>
            <a:r>
              <a:rPr lang="en-US" dirty="0">
                <a:latin typeface="+mn-lt"/>
              </a:rPr>
              <a:t>Those helped by minimum wage are more likely to be teens from middle-income families than low-income adult workers</a:t>
            </a:r>
          </a:p>
        </p:txBody>
      </p:sp>
    </p:spTree>
    <p:extLst>
      <p:ext uri="{BB962C8B-B14F-4D97-AF65-F5344CB8AC3E}">
        <p14:creationId xmlns:p14="http://schemas.microsoft.com/office/powerpoint/2010/main" val="3545368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33CA1-15BF-D0C6-23A4-C1E2C9FD130C}"/>
              </a:ext>
            </a:extLst>
          </p:cNvPr>
          <p:cNvSpPr>
            <a:spLocks noGrp="1"/>
          </p:cNvSpPr>
          <p:nvPr>
            <p:ph type="title"/>
          </p:nvPr>
        </p:nvSpPr>
        <p:spPr/>
        <p:txBody>
          <a:bodyPr/>
          <a:lstStyle/>
          <a:p>
            <a:r>
              <a:rPr lang="en-US" dirty="0">
                <a:latin typeface="+mn-lt"/>
              </a:rPr>
              <a:t>Welfare (1 of 2)</a:t>
            </a:r>
          </a:p>
        </p:txBody>
      </p:sp>
      <p:sp>
        <p:nvSpPr>
          <p:cNvPr id="3" name="Content Placeholder 2">
            <a:extLst>
              <a:ext uri="{FF2B5EF4-FFF2-40B4-BE49-F238E27FC236}">
                <a16:creationId xmlns:a16="http://schemas.microsoft.com/office/drawing/2014/main" id="{F1C86B22-2A0B-74D0-3BA2-73A127EBFC8C}"/>
              </a:ext>
            </a:extLst>
          </p:cNvPr>
          <p:cNvSpPr>
            <a:spLocks noGrp="1"/>
          </p:cNvSpPr>
          <p:nvPr>
            <p:ph idx="1"/>
          </p:nvPr>
        </p:nvSpPr>
        <p:spPr/>
        <p:txBody>
          <a:bodyPr/>
          <a:lstStyle/>
          <a:p>
            <a:r>
              <a:rPr lang="en-US" b="1" dirty="0">
                <a:solidFill>
                  <a:srgbClr val="C00000"/>
                </a:solidFill>
                <a:latin typeface="+mn-lt"/>
              </a:rPr>
              <a:t>Welfare*</a:t>
            </a:r>
          </a:p>
          <a:p>
            <a:pPr lvl="1">
              <a:buFont typeface="Arial" panose="020B0604020202020204" pitchFamily="34" charset="0"/>
              <a:buChar char="•"/>
            </a:pPr>
            <a:r>
              <a:rPr lang="en-US" dirty="0">
                <a:latin typeface="+mn-lt"/>
              </a:rPr>
              <a:t>Government programs that supplement the incomes of the needy</a:t>
            </a:r>
          </a:p>
          <a:p>
            <a:r>
              <a:rPr lang="en-US" dirty="0">
                <a:latin typeface="+mn-lt"/>
              </a:rPr>
              <a:t>Temporary Assistance for Needy Families (TANF)</a:t>
            </a:r>
          </a:p>
          <a:p>
            <a:pPr lvl="1">
              <a:buFont typeface="Arial" panose="020B0604020202020204" pitchFamily="34" charset="0"/>
              <a:buChar char="•"/>
            </a:pPr>
            <a:r>
              <a:rPr lang="en-US" dirty="0">
                <a:latin typeface="+mn-lt"/>
              </a:rPr>
              <a:t>Assists families with children and no adult able to support the family</a:t>
            </a:r>
          </a:p>
          <a:p>
            <a:r>
              <a:rPr lang="en-US" dirty="0">
                <a:latin typeface="+mn-lt"/>
              </a:rPr>
              <a:t>Supplemental Security Income (SSI)</a:t>
            </a:r>
          </a:p>
          <a:p>
            <a:pPr lvl="1">
              <a:buFont typeface="Arial" panose="020B0604020202020204" pitchFamily="34" charset="0"/>
              <a:buChar char="•"/>
            </a:pPr>
            <a:r>
              <a:rPr lang="en-US" dirty="0">
                <a:latin typeface="+mn-lt"/>
              </a:rPr>
              <a:t>Assists the poor who are sick or disabled</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60332781"/>
      </p:ext>
    </p:extLst>
  </p:cSld>
  <p:clrMapOvr>
    <a:masterClrMapping/>
  </p:clrMapOvr>
  <p:extLst mod="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33CA1-15BF-D0C6-23A4-C1E2C9FD130C}"/>
              </a:ext>
            </a:extLst>
          </p:cNvPr>
          <p:cNvSpPr>
            <a:spLocks noGrp="1"/>
          </p:cNvSpPr>
          <p:nvPr>
            <p:ph type="title"/>
          </p:nvPr>
        </p:nvSpPr>
        <p:spPr/>
        <p:txBody>
          <a:bodyPr/>
          <a:lstStyle/>
          <a:p>
            <a:r>
              <a:rPr lang="en-US" dirty="0">
                <a:latin typeface="+mn-lt"/>
              </a:rPr>
              <a:t>Welfare (2 of 2)</a:t>
            </a:r>
          </a:p>
        </p:txBody>
      </p:sp>
      <p:sp>
        <p:nvSpPr>
          <p:cNvPr id="3" name="Content Placeholder 2">
            <a:extLst>
              <a:ext uri="{FF2B5EF4-FFF2-40B4-BE49-F238E27FC236}">
                <a16:creationId xmlns:a16="http://schemas.microsoft.com/office/drawing/2014/main" id="{F1C86B22-2A0B-74D0-3BA2-73A127EBFC8C}"/>
              </a:ext>
            </a:extLst>
          </p:cNvPr>
          <p:cNvSpPr>
            <a:spLocks noGrp="1"/>
          </p:cNvSpPr>
          <p:nvPr>
            <p:ph idx="1"/>
          </p:nvPr>
        </p:nvSpPr>
        <p:spPr/>
        <p:txBody>
          <a:bodyPr/>
          <a:lstStyle/>
          <a:p>
            <a:pPr>
              <a:spcAft>
                <a:spcPts val="600"/>
              </a:spcAft>
            </a:pPr>
            <a:r>
              <a:rPr lang="en-US" dirty="0">
                <a:latin typeface="+mn-lt"/>
              </a:rPr>
              <a:t>Critics</a:t>
            </a:r>
          </a:p>
          <a:p>
            <a:pPr lvl="1">
              <a:spcAft>
                <a:spcPts val="600"/>
              </a:spcAft>
              <a:buFont typeface="Arial" panose="020B0604020202020204" pitchFamily="34" charset="0"/>
              <a:buChar char="•"/>
            </a:pPr>
            <a:r>
              <a:rPr lang="en-US" dirty="0">
                <a:latin typeface="+mn-lt"/>
              </a:rPr>
              <a:t>Programs create perverse incentives  </a:t>
            </a:r>
          </a:p>
          <a:p>
            <a:pPr lvl="1">
              <a:spcAft>
                <a:spcPts val="600"/>
              </a:spcAft>
              <a:buFont typeface="Arial" panose="020B0604020202020204" pitchFamily="34" charset="0"/>
              <a:buChar char="•"/>
            </a:pPr>
            <a:r>
              <a:rPr lang="en-US" dirty="0">
                <a:latin typeface="+mn-lt"/>
              </a:rPr>
              <a:t>Encourage families to break up</a:t>
            </a:r>
          </a:p>
          <a:p>
            <a:pPr lvl="1">
              <a:spcAft>
                <a:spcPts val="600"/>
              </a:spcAft>
              <a:buFont typeface="Arial" panose="020B0604020202020204" pitchFamily="34" charset="0"/>
              <a:buChar char="•"/>
            </a:pPr>
            <a:r>
              <a:rPr lang="en-US" dirty="0">
                <a:latin typeface="+mn-lt"/>
              </a:rPr>
              <a:t>Encourage women to give birth out of wedlock</a:t>
            </a:r>
          </a:p>
          <a:p>
            <a:pPr>
              <a:spcAft>
                <a:spcPts val="600"/>
              </a:spcAft>
            </a:pPr>
            <a:r>
              <a:rPr lang="en-US" dirty="0">
                <a:latin typeface="+mn-lt"/>
              </a:rPr>
              <a:t>Proponents</a:t>
            </a:r>
          </a:p>
          <a:p>
            <a:pPr lvl="1">
              <a:spcAft>
                <a:spcPts val="600"/>
              </a:spcAft>
              <a:buFont typeface="Arial" panose="020B0604020202020204" pitchFamily="34" charset="0"/>
              <a:buChar char="•"/>
            </a:pPr>
            <a:r>
              <a:rPr lang="en-US" dirty="0">
                <a:latin typeface="+mn-lt"/>
              </a:rPr>
              <a:t>Being a poor, single mother on welfare is a difficult existence at best</a:t>
            </a:r>
          </a:p>
          <a:p>
            <a:pPr lvl="1">
              <a:spcAft>
                <a:spcPts val="600"/>
              </a:spcAft>
              <a:buFont typeface="Arial" panose="020B0604020202020204" pitchFamily="34" charset="0"/>
              <a:buChar char="•"/>
            </a:pPr>
            <a:r>
              <a:rPr lang="en-US" dirty="0">
                <a:latin typeface="+mn-lt"/>
              </a:rPr>
              <a:t>Inflation-adjusted welfare benefits fell as single-parent families increased</a:t>
            </a:r>
          </a:p>
        </p:txBody>
      </p:sp>
    </p:spTree>
    <p:extLst>
      <p:ext uri="{BB962C8B-B14F-4D97-AF65-F5344CB8AC3E}">
        <p14:creationId xmlns:p14="http://schemas.microsoft.com/office/powerpoint/2010/main" val="2375588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19130-65D4-C207-DE3F-D4FBC974F526}"/>
              </a:ext>
            </a:extLst>
          </p:cNvPr>
          <p:cNvSpPr>
            <a:spLocks noGrp="1"/>
          </p:cNvSpPr>
          <p:nvPr>
            <p:ph type="title"/>
          </p:nvPr>
        </p:nvSpPr>
        <p:spPr/>
        <p:txBody>
          <a:bodyPr/>
          <a:lstStyle/>
          <a:p>
            <a:r>
              <a:rPr lang="en-US" dirty="0">
                <a:latin typeface="+mn-lt"/>
              </a:rPr>
              <a:t>Negative Income Tax</a:t>
            </a:r>
          </a:p>
        </p:txBody>
      </p:sp>
      <p:sp>
        <p:nvSpPr>
          <p:cNvPr id="3" name="Content Placeholder 2">
            <a:extLst>
              <a:ext uri="{FF2B5EF4-FFF2-40B4-BE49-F238E27FC236}">
                <a16:creationId xmlns:a16="http://schemas.microsoft.com/office/drawing/2014/main" id="{C7DF2860-90BD-FD9A-218D-66EAC9C3FAA5}"/>
              </a:ext>
            </a:extLst>
          </p:cNvPr>
          <p:cNvSpPr>
            <a:spLocks noGrp="1"/>
          </p:cNvSpPr>
          <p:nvPr>
            <p:ph idx="1"/>
          </p:nvPr>
        </p:nvSpPr>
        <p:spPr/>
        <p:txBody>
          <a:bodyPr/>
          <a:lstStyle/>
          <a:p>
            <a:r>
              <a:rPr lang="en-US" b="1" dirty="0">
                <a:solidFill>
                  <a:srgbClr val="C00000"/>
                </a:solidFill>
                <a:latin typeface="+mn-lt"/>
              </a:rPr>
              <a:t>Negative income tax*</a:t>
            </a:r>
          </a:p>
          <a:p>
            <a:pPr lvl="1">
              <a:buFont typeface="Arial" panose="020B0604020202020204" pitchFamily="34" charset="0"/>
              <a:buChar char="•"/>
            </a:pPr>
            <a:r>
              <a:rPr lang="en-US" dirty="0">
                <a:latin typeface="+mn-lt"/>
              </a:rPr>
              <a:t>A tax system that collects revenue from high-income households and gives subsidies to low-income households</a:t>
            </a:r>
          </a:p>
          <a:p>
            <a:pPr lvl="1">
              <a:buFont typeface="Arial" panose="020B0604020202020204" pitchFamily="34" charset="0"/>
              <a:buChar char="•"/>
            </a:pPr>
            <a:r>
              <a:rPr lang="en-US" dirty="0">
                <a:latin typeface="+mn-lt"/>
              </a:rPr>
              <a:t>Provides a universal basic income </a:t>
            </a:r>
          </a:p>
          <a:p>
            <a:r>
              <a:rPr lang="en-US" altLang="en-US" dirty="0">
                <a:latin typeface="+mn-lt"/>
              </a:rPr>
              <a:t>Earned Income Tax Credit (EITC)</a:t>
            </a:r>
          </a:p>
          <a:p>
            <a:pPr lvl="1">
              <a:buFont typeface="Arial" panose="020B0604020202020204" pitchFamily="34" charset="0"/>
              <a:buChar char="•"/>
            </a:pPr>
            <a:r>
              <a:rPr lang="en-US" altLang="en-US" dirty="0">
                <a:latin typeface="+mn-lt"/>
              </a:rPr>
              <a:t>Allows poor working families to receive income tax refunds greater than taxes paid during the year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517469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13175-385E-62B6-2112-018AD73CA558}"/>
              </a:ext>
            </a:extLst>
          </p:cNvPr>
          <p:cNvSpPr>
            <a:spLocks noGrp="1"/>
          </p:cNvSpPr>
          <p:nvPr>
            <p:ph type="title"/>
          </p:nvPr>
        </p:nvSpPr>
        <p:spPr/>
        <p:txBody>
          <a:bodyPr/>
          <a:lstStyle/>
          <a:p>
            <a:r>
              <a:rPr lang="en-US" dirty="0">
                <a:latin typeface="+mn-lt"/>
              </a:rPr>
              <a:t>In-Kind Transfers</a:t>
            </a:r>
          </a:p>
        </p:txBody>
      </p:sp>
      <p:sp>
        <p:nvSpPr>
          <p:cNvPr id="3" name="Content Placeholder 2">
            <a:extLst>
              <a:ext uri="{FF2B5EF4-FFF2-40B4-BE49-F238E27FC236}">
                <a16:creationId xmlns:a16="http://schemas.microsoft.com/office/drawing/2014/main" id="{8A4B0032-23C2-4055-FD60-7136195ACBE0}"/>
              </a:ext>
            </a:extLst>
          </p:cNvPr>
          <p:cNvSpPr>
            <a:spLocks noGrp="1"/>
          </p:cNvSpPr>
          <p:nvPr>
            <p:ph idx="1"/>
          </p:nvPr>
        </p:nvSpPr>
        <p:spPr>
          <a:xfrm>
            <a:off x="476843" y="1825625"/>
            <a:ext cx="11366112" cy="4351338"/>
          </a:xfrm>
        </p:spPr>
        <p:txBody>
          <a:bodyPr/>
          <a:lstStyle/>
          <a:p>
            <a:r>
              <a:rPr lang="en-US" dirty="0">
                <a:latin typeface="+mn-lt"/>
              </a:rPr>
              <a:t>Goods or services provided to the needy</a:t>
            </a:r>
          </a:p>
          <a:p>
            <a:pPr lvl="1">
              <a:buFont typeface="Arial" panose="020B0604020202020204" pitchFamily="34" charset="0"/>
              <a:buChar char="•"/>
            </a:pPr>
            <a:r>
              <a:rPr lang="en-US" dirty="0">
                <a:latin typeface="+mn-lt"/>
              </a:rPr>
              <a:t>Homeless shelters, soup kitchens</a:t>
            </a:r>
          </a:p>
          <a:p>
            <a:pPr lvl="1">
              <a:buFont typeface="Arial" panose="020B0604020202020204" pitchFamily="34" charset="0"/>
              <a:buChar char="•"/>
            </a:pPr>
            <a:r>
              <a:rPr lang="en-US" dirty="0">
                <a:latin typeface="+mn-lt"/>
              </a:rPr>
              <a:t>Supplemental Nutrition Assistance Program (SNAP): Gives low-income families a plastic card that can be used to buy food at stores</a:t>
            </a:r>
          </a:p>
          <a:p>
            <a:pPr lvl="1">
              <a:buFont typeface="Arial" panose="020B0604020202020204" pitchFamily="34" charset="0"/>
              <a:buChar char="•"/>
            </a:pPr>
            <a:r>
              <a:rPr lang="en-US" dirty="0">
                <a:latin typeface="+mn-lt"/>
              </a:rPr>
              <a:t>Medicaid: Government-provided healthcare for the poor</a:t>
            </a:r>
          </a:p>
          <a:p>
            <a:r>
              <a:rPr lang="en-US" dirty="0">
                <a:latin typeface="+mn-lt"/>
              </a:rPr>
              <a:t>An alternative: Cash payments</a:t>
            </a:r>
          </a:p>
          <a:p>
            <a:pPr lvl="1">
              <a:buFont typeface="Arial" panose="020B0604020202020204" pitchFamily="34" charset="0"/>
              <a:buChar char="•"/>
            </a:pPr>
            <a:r>
              <a:rPr lang="en-US" dirty="0">
                <a:latin typeface="+mn-lt"/>
              </a:rPr>
              <a:t>People buy what they most need; but critics argue could be used for drugs, alcohol</a:t>
            </a:r>
          </a:p>
        </p:txBody>
      </p:sp>
    </p:spTree>
    <p:extLst>
      <p:ext uri="{BB962C8B-B14F-4D97-AF65-F5344CB8AC3E}">
        <p14:creationId xmlns:p14="http://schemas.microsoft.com/office/powerpoint/2010/main" val="40821391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EB827-E8E5-7F0E-B20D-194E42522760}"/>
              </a:ext>
            </a:extLst>
          </p:cNvPr>
          <p:cNvSpPr>
            <a:spLocks noGrp="1"/>
          </p:cNvSpPr>
          <p:nvPr>
            <p:ph type="title"/>
          </p:nvPr>
        </p:nvSpPr>
        <p:spPr>
          <a:xfrm>
            <a:off x="565079" y="473245"/>
            <a:ext cx="11153679" cy="1217447"/>
          </a:xfrm>
        </p:spPr>
        <p:txBody>
          <a:bodyPr/>
          <a:lstStyle/>
          <a:p>
            <a:r>
              <a:rPr lang="en-US" dirty="0">
                <a:latin typeface="+mn-lt"/>
              </a:rPr>
              <a:t>Antipoverty Programs and Work Incentives (1 of 2)</a:t>
            </a:r>
          </a:p>
        </p:txBody>
      </p:sp>
      <p:sp>
        <p:nvSpPr>
          <p:cNvPr id="3" name="Content Placeholder 2">
            <a:extLst>
              <a:ext uri="{FF2B5EF4-FFF2-40B4-BE49-F238E27FC236}">
                <a16:creationId xmlns:a16="http://schemas.microsoft.com/office/drawing/2014/main" id="{D0FAB320-2520-0113-A1AC-4EB7D952FF69}"/>
              </a:ext>
            </a:extLst>
          </p:cNvPr>
          <p:cNvSpPr>
            <a:spLocks noGrp="1"/>
          </p:cNvSpPr>
          <p:nvPr>
            <p:ph idx="1"/>
          </p:nvPr>
        </p:nvSpPr>
        <p:spPr/>
        <p:txBody>
          <a:bodyPr/>
          <a:lstStyle/>
          <a:p>
            <a:r>
              <a:rPr lang="en-US" dirty="0">
                <a:latin typeface="+mn-lt"/>
              </a:rPr>
              <a:t>Many policies aimed at helping the poor have unintended effects</a:t>
            </a:r>
          </a:p>
          <a:p>
            <a:pPr lvl="1">
              <a:buFont typeface="Arial" panose="020B0604020202020204" pitchFamily="34" charset="0"/>
              <a:buChar char="•"/>
            </a:pPr>
            <a:r>
              <a:rPr lang="en-US" dirty="0">
                <a:latin typeface="+mn-lt"/>
              </a:rPr>
              <a:t>Discourage the poor from escaping poverty on their own</a:t>
            </a:r>
          </a:p>
          <a:p>
            <a:pPr lvl="1">
              <a:buFont typeface="Arial" panose="020B0604020202020204" pitchFamily="34" charset="0"/>
              <a:buChar char="•"/>
            </a:pPr>
            <a:r>
              <a:rPr lang="en-US" dirty="0">
                <a:latin typeface="+mn-lt"/>
              </a:rPr>
              <a:t>Very high effective marginal tax rates</a:t>
            </a:r>
          </a:p>
          <a:p>
            <a:pPr lvl="1">
              <a:buFont typeface="Arial" panose="020B0604020202020204" pitchFamily="34" charset="0"/>
              <a:buChar char="•"/>
            </a:pPr>
            <a:r>
              <a:rPr lang="en-US" dirty="0">
                <a:latin typeface="+mn-lt"/>
              </a:rPr>
              <a:t>Discourage families from working</a:t>
            </a:r>
          </a:p>
        </p:txBody>
      </p:sp>
    </p:spTree>
    <p:extLst>
      <p:ext uri="{BB962C8B-B14F-4D97-AF65-F5344CB8AC3E}">
        <p14:creationId xmlns:p14="http://schemas.microsoft.com/office/powerpoint/2010/main" val="161901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21-1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Measuring Inequality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59B43-29B5-1F12-E127-3B1CF087B432}"/>
              </a:ext>
            </a:extLst>
          </p:cNvPr>
          <p:cNvSpPr>
            <a:spLocks noGrp="1"/>
          </p:cNvSpPr>
          <p:nvPr>
            <p:ph type="title"/>
          </p:nvPr>
        </p:nvSpPr>
        <p:spPr>
          <a:xfrm>
            <a:off x="606175" y="473245"/>
            <a:ext cx="11112583" cy="1217447"/>
          </a:xfrm>
        </p:spPr>
        <p:txBody>
          <a:bodyPr/>
          <a:lstStyle/>
          <a:p>
            <a:r>
              <a:rPr lang="en-US" dirty="0">
                <a:latin typeface="+mn-lt"/>
              </a:rPr>
              <a:t>Antipoverty Programs and Work Incentives (2 of 2)</a:t>
            </a:r>
          </a:p>
        </p:txBody>
      </p:sp>
      <p:sp>
        <p:nvSpPr>
          <p:cNvPr id="3" name="Content Placeholder 2">
            <a:extLst>
              <a:ext uri="{FF2B5EF4-FFF2-40B4-BE49-F238E27FC236}">
                <a16:creationId xmlns:a16="http://schemas.microsoft.com/office/drawing/2014/main" id="{0BB4576D-21FF-4535-2554-5DFE2ED8A15B}"/>
              </a:ext>
            </a:extLst>
          </p:cNvPr>
          <p:cNvSpPr>
            <a:spLocks noGrp="1"/>
          </p:cNvSpPr>
          <p:nvPr>
            <p:ph idx="1"/>
          </p:nvPr>
        </p:nvSpPr>
        <p:spPr>
          <a:xfrm>
            <a:off x="476843" y="1825625"/>
            <a:ext cx="11395609" cy="4351338"/>
          </a:xfrm>
        </p:spPr>
        <p:txBody>
          <a:bodyPr/>
          <a:lstStyle/>
          <a:p>
            <a:r>
              <a:rPr lang="en-US" dirty="0">
                <a:latin typeface="+mn-lt"/>
              </a:rPr>
              <a:t>Reduce the work disincentive of antipoverty programs</a:t>
            </a:r>
          </a:p>
          <a:p>
            <a:pPr lvl="1">
              <a:buFont typeface="Arial" panose="020B0604020202020204" pitchFamily="34" charset="0"/>
              <a:buChar char="•"/>
            </a:pPr>
            <a:r>
              <a:rPr lang="en-US" dirty="0">
                <a:latin typeface="+mn-lt"/>
              </a:rPr>
              <a:t>Reduce benefits to poor families more gradually as their incomes rise </a:t>
            </a:r>
          </a:p>
          <a:p>
            <a:pPr lvl="1">
              <a:buFont typeface="Arial" panose="020B0604020202020204" pitchFamily="34" charset="0"/>
              <a:buChar char="•"/>
            </a:pPr>
            <a:r>
              <a:rPr lang="en-US" dirty="0">
                <a:latin typeface="+mn-lt"/>
              </a:rPr>
              <a:t>“Workfare”: System requiring people to accept government jobs while collecting benefits</a:t>
            </a:r>
          </a:p>
          <a:p>
            <a:pPr lvl="1">
              <a:buFont typeface="Arial" panose="020B0604020202020204" pitchFamily="34" charset="0"/>
              <a:buChar char="•"/>
            </a:pPr>
            <a:r>
              <a:rPr lang="en-US" dirty="0">
                <a:latin typeface="+mn-lt"/>
              </a:rPr>
              <a:t>Provide benefits for only a limited period of time</a:t>
            </a:r>
          </a:p>
          <a:p>
            <a:pPr lvl="1">
              <a:buFont typeface="Arial" panose="020B0604020202020204" pitchFamily="34" charset="0"/>
              <a:buChar char="•"/>
            </a:pPr>
            <a:r>
              <a:rPr lang="en-US" dirty="0">
                <a:latin typeface="+mn-lt"/>
              </a:rPr>
              <a:t>1996 welfare reform bill: 5-year lifetime limit</a:t>
            </a:r>
          </a:p>
        </p:txBody>
      </p:sp>
    </p:spTree>
    <p:extLst>
      <p:ext uri="{BB962C8B-B14F-4D97-AF65-F5344CB8AC3E}">
        <p14:creationId xmlns:p14="http://schemas.microsoft.com/office/powerpoint/2010/main" val="22974426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21-4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979D5-A21F-238D-631D-8F19B3FDD204}"/>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C08D8376-6F8C-095A-2170-AC0CF70D86D9}"/>
              </a:ext>
            </a:extLst>
          </p:cNvPr>
          <p:cNvSpPr>
            <a:spLocks noGrp="1"/>
          </p:cNvSpPr>
          <p:nvPr>
            <p:ph idx="1"/>
          </p:nvPr>
        </p:nvSpPr>
        <p:spPr/>
        <p:txBody>
          <a:bodyPr/>
          <a:lstStyle/>
          <a:p>
            <a:r>
              <a:rPr lang="en-US" dirty="0">
                <a:latin typeface="+mn-lt"/>
              </a:rPr>
              <a:t>Measuring inequality is difficult</a:t>
            </a:r>
          </a:p>
          <a:p>
            <a:r>
              <a:rPr lang="en-US" dirty="0">
                <a:latin typeface="+mn-lt"/>
              </a:rPr>
              <a:t>No broad consensus about what fairness means or how much government should redistribute income</a:t>
            </a:r>
          </a:p>
          <a:p>
            <a:r>
              <a:rPr lang="en-US" dirty="0">
                <a:latin typeface="+mn-lt"/>
              </a:rPr>
              <a:t>Government policies to partly equalize incomes may distort incentives, alter behavior, and make the allocation of resources less efficient</a:t>
            </a:r>
          </a:p>
          <a:p>
            <a:r>
              <a:rPr lang="en-US" dirty="0">
                <a:latin typeface="+mn-lt"/>
              </a:rPr>
              <a:t>Policymakers face a trade-off between equality and efficiency</a:t>
            </a:r>
          </a:p>
        </p:txBody>
      </p:sp>
    </p:spTree>
    <p:extLst>
      <p:ext uri="{BB962C8B-B14F-4D97-AF65-F5344CB8AC3E}">
        <p14:creationId xmlns:p14="http://schemas.microsoft.com/office/powerpoint/2010/main" val="1881178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Suppose a friend comments to you, “I think welfare recipients are simply lazy. I have a friend who receives Temporary Assistance for Needy Families and when she was offered a part-time job, she turned it down.”</a:t>
            </a:r>
          </a:p>
          <a:p>
            <a:pPr marL="457200" indent="-457200">
              <a:buFont typeface="+mj-lt"/>
              <a:buAutoNum type="alphaUcPeriod"/>
            </a:pPr>
            <a:r>
              <a:rPr lang="en-US" sz="2200" dirty="0">
                <a:latin typeface="+mn-lt"/>
                <a:ea typeface="+mn-lt"/>
                <a:cs typeface="+mn-lt"/>
              </a:rPr>
              <a:t>What happens to a welfare recipient’s benefits if they increase their earnings?</a:t>
            </a:r>
          </a:p>
          <a:p>
            <a:pPr marL="457200" indent="-457200">
              <a:buFont typeface="+mj-lt"/>
              <a:buAutoNum type="alphaUcPeriod"/>
            </a:pPr>
            <a:r>
              <a:rPr lang="en-US" sz="2200" dirty="0">
                <a:latin typeface="+mn-lt"/>
                <a:ea typeface="+mn-lt"/>
                <a:cs typeface="+mn-lt"/>
              </a:rPr>
              <a:t>What is the effective tax rate on their additional income if they were to lose $1 in benefits for each dollar of additional income?</a:t>
            </a:r>
          </a:p>
          <a:p>
            <a:pPr marL="457200" indent="-457200">
              <a:buFont typeface="+mj-lt"/>
              <a:buAutoNum type="alphaUcPeriod"/>
            </a:pPr>
            <a:r>
              <a:rPr lang="en-US" sz="2200" dirty="0">
                <a:latin typeface="+mn-lt"/>
                <a:ea typeface="+mn-lt"/>
                <a:cs typeface="+mn-lt"/>
              </a:rPr>
              <a:t>How does this system affect a welfare recipient’s incentive to work? Are welfare recipients necessarily lazy if they turn down part-time jobs?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How can antipoverty programs discourage people from working? How might you reduce this disincentive? What are the disadvantages of your proposed policy?</a:t>
            </a:r>
          </a:p>
        </p:txBody>
      </p:sp>
    </p:spTree>
    <p:extLst>
      <p:ext uri="{BB962C8B-B14F-4D97-AF65-F5344CB8AC3E}">
        <p14:creationId xmlns:p14="http://schemas.microsoft.com/office/powerpoint/2010/main" val="38271167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9665-B430-5487-1901-9D5F3B446958}"/>
              </a:ext>
            </a:extLst>
          </p:cNvPr>
          <p:cNvSpPr>
            <a:spLocks noGrp="1"/>
          </p:cNvSpPr>
          <p:nvPr>
            <p:ph type="title"/>
          </p:nvPr>
        </p:nvSpPr>
        <p:spPr/>
        <p:txBody>
          <a:bodyPr/>
          <a:lstStyle/>
          <a:p>
            <a:r>
              <a:rPr lang="en-US" dirty="0">
                <a:latin typeface="+mn-lt"/>
              </a:rPr>
              <a:t>Introduction</a:t>
            </a:r>
          </a:p>
        </p:txBody>
      </p:sp>
      <p:sp>
        <p:nvSpPr>
          <p:cNvPr id="3" name="Content Placeholder 2">
            <a:extLst>
              <a:ext uri="{FF2B5EF4-FFF2-40B4-BE49-F238E27FC236}">
                <a16:creationId xmlns:a16="http://schemas.microsoft.com/office/drawing/2014/main" id="{7B89FF1D-54DD-8481-ED5C-2F7795B4812A}"/>
              </a:ext>
            </a:extLst>
          </p:cNvPr>
          <p:cNvSpPr>
            <a:spLocks noGrp="1"/>
          </p:cNvSpPr>
          <p:nvPr>
            <p:ph idx="1"/>
          </p:nvPr>
        </p:nvSpPr>
        <p:spPr/>
        <p:txBody>
          <a:bodyPr/>
          <a:lstStyle/>
          <a:p>
            <a:pPr>
              <a:spcBef>
                <a:spcPts val="500"/>
              </a:spcBef>
              <a:spcAft>
                <a:spcPts val="500"/>
              </a:spcAft>
            </a:pPr>
            <a:r>
              <a:rPr lang="en-US" dirty="0">
                <a:latin typeface="+mn-lt"/>
              </a:rPr>
              <a:t>Market economies</a:t>
            </a:r>
          </a:p>
          <a:p>
            <a:pPr lvl="1">
              <a:spcAft>
                <a:spcPts val="500"/>
              </a:spcAft>
              <a:buFont typeface="Arial" panose="020B0604020202020204" pitchFamily="34" charset="0"/>
              <a:buChar char="•"/>
            </a:pPr>
            <a:r>
              <a:rPr lang="en-US" dirty="0">
                <a:latin typeface="+mn-lt"/>
              </a:rPr>
              <a:t>Usually achieve greater prosperity </a:t>
            </a:r>
          </a:p>
          <a:p>
            <a:pPr lvl="1">
              <a:spcAft>
                <a:spcPts val="500"/>
              </a:spcAft>
              <a:buFont typeface="Arial" panose="020B0604020202020204" pitchFamily="34" charset="0"/>
              <a:buChar char="•"/>
            </a:pPr>
            <a:r>
              <a:rPr lang="en-US" dirty="0">
                <a:latin typeface="+mn-lt"/>
              </a:rPr>
              <a:t>But prosperity is not shared equally</a:t>
            </a:r>
          </a:p>
          <a:p>
            <a:pPr>
              <a:spcBef>
                <a:spcPts val="500"/>
              </a:spcBef>
              <a:spcAft>
                <a:spcPts val="500"/>
              </a:spcAft>
            </a:pPr>
            <a:r>
              <a:rPr lang="en-US" dirty="0">
                <a:latin typeface="+mn-lt"/>
              </a:rPr>
              <a:t>Labor </a:t>
            </a:r>
          </a:p>
          <a:p>
            <a:pPr lvl="1">
              <a:spcAft>
                <a:spcPts val="500"/>
              </a:spcAft>
              <a:buFont typeface="Arial" panose="020B0604020202020204" pitchFamily="34" charset="0"/>
              <a:buChar char="•"/>
            </a:pPr>
            <a:r>
              <a:rPr lang="en-US" dirty="0">
                <a:latin typeface="+mn-lt"/>
              </a:rPr>
              <a:t>The most important factor for determining households’ standard of living</a:t>
            </a:r>
          </a:p>
        </p:txBody>
      </p:sp>
    </p:spTree>
    <p:extLst>
      <p:ext uri="{BB962C8B-B14F-4D97-AF65-F5344CB8AC3E}">
        <p14:creationId xmlns:p14="http://schemas.microsoft.com/office/powerpoint/2010/main" val="3578690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9665-B430-5487-1901-9D5F3B446958}"/>
              </a:ext>
            </a:extLst>
          </p:cNvPr>
          <p:cNvSpPr>
            <a:spLocks noGrp="1"/>
          </p:cNvSpPr>
          <p:nvPr>
            <p:ph type="title"/>
          </p:nvPr>
        </p:nvSpPr>
        <p:spPr/>
        <p:txBody>
          <a:bodyPr/>
          <a:lstStyle/>
          <a:p>
            <a:r>
              <a:rPr lang="en-US" dirty="0">
                <a:latin typeface="+mn-lt"/>
              </a:rPr>
              <a:t>Labor Earnings</a:t>
            </a:r>
          </a:p>
        </p:txBody>
      </p:sp>
      <p:sp>
        <p:nvSpPr>
          <p:cNvPr id="3" name="Content Placeholder 2">
            <a:extLst>
              <a:ext uri="{FF2B5EF4-FFF2-40B4-BE49-F238E27FC236}">
                <a16:creationId xmlns:a16="http://schemas.microsoft.com/office/drawing/2014/main" id="{7B89FF1D-54DD-8481-ED5C-2F7795B4812A}"/>
              </a:ext>
            </a:extLst>
          </p:cNvPr>
          <p:cNvSpPr>
            <a:spLocks noGrp="1"/>
          </p:cNvSpPr>
          <p:nvPr>
            <p:ph idx="1"/>
          </p:nvPr>
        </p:nvSpPr>
        <p:spPr/>
        <p:txBody>
          <a:bodyPr/>
          <a:lstStyle/>
          <a:p>
            <a:pPr>
              <a:spcAft>
                <a:spcPts val="500"/>
              </a:spcAft>
            </a:pPr>
            <a:r>
              <a:rPr lang="en-US" dirty="0">
                <a:latin typeface="+mn-lt"/>
              </a:rPr>
              <a:t>Labor earnings</a:t>
            </a:r>
          </a:p>
          <a:p>
            <a:pPr lvl="1">
              <a:spcAft>
                <a:spcPts val="500"/>
              </a:spcAft>
              <a:buFont typeface="Arial" panose="020B0604020202020204" pitchFamily="34" charset="0"/>
              <a:buChar char="•"/>
            </a:pPr>
            <a:r>
              <a:rPr lang="en-US" dirty="0">
                <a:latin typeface="+mn-lt"/>
              </a:rPr>
              <a:t>2/3 of all income (U.S. economy)</a:t>
            </a:r>
          </a:p>
          <a:p>
            <a:pPr lvl="1">
              <a:spcAft>
                <a:spcPts val="500"/>
              </a:spcAft>
              <a:buFont typeface="Arial" panose="020B0604020202020204" pitchFamily="34" charset="0"/>
              <a:buChar char="•"/>
            </a:pPr>
            <a:r>
              <a:rPr lang="en-US" dirty="0">
                <a:latin typeface="+mn-lt"/>
              </a:rPr>
              <a:t>Depend on ability, effort, human capital, compensating differentials, discrimination, minimum wage laws, unions, efficiency wages, and monopsony power</a:t>
            </a:r>
          </a:p>
        </p:txBody>
      </p:sp>
    </p:spTree>
    <p:extLst>
      <p:ext uri="{BB962C8B-B14F-4D97-AF65-F5344CB8AC3E}">
        <p14:creationId xmlns:p14="http://schemas.microsoft.com/office/powerpoint/2010/main" val="4092790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B75A3-36B7-5485-B1AC-B32443AB2886}"/>
              </a:ext>
            </a:extLst>
          </p:cNvPr>
          <p:cNvSpPr>
            <a:spLocks noGrp="1"/>
          </p:cNvSpPr>
          <p:nvPr>
            <p:ph type="title"/>
          </p:nvPr>
        </p:nvSpPr>
        <p:spPr/>
        <p:txBody>
          <a:bodyPr/>
          <a:lstStyle/>
          <a:p>
            <a:r>
              <a:rPr lang="en-US" dirty="0">
                <a:latin typeface="+mn-lt"/>
              </a:rPr>
              <a:t>Measuring Inequality </a:t>
            </a:r>
          </a:p>
        </p:txBody>
      </p:sp>
      <p:sp>
        <p:nvSpPr>
          <p:cNvPr id="3" name="Content Placeholder 2">
            <a:extLst>
              <a:ext uri="{FF2B5EF4-FFF2-40B4-BE49-F238E27FC236}">
                <a16:creationId xmlns:a16="http://schemas.microsoft.com/office/drawing/2014/main" id="{B2DEFD34-C2CC-0094-B47C-B8BCD9690FD7}"/>
              </a:ext>
            </a:extLst>
          </p:cNvPr>
          <p:cNvSpPr>
            <a:spLocks noGrp="1"/>
          </p:cNvSpPr>
          <p:nvPr>
            <p:ph idx="1"/>
          </p:nvPr>
        </p:nvSpPr>
        <p:spPr/>
        <p:txBody>
          <a:bodyPr/>
          <a:lstStyle/>
          <a:p>
            <a:r>
              <a:rPr lang="en-US" dirty="0">
                <a:latin typeface="+mn-lt"/>
              </a:rPr>
              <a:t>Four questions of measurement</a:t>
            </a:r>
          </a:p>
          <a:p>
            <a:pPr lvl="1">
              <a:buFont typeface="Arial" panose="020B0604020202020204" pitchFamily="34" charset="0"/>
              <a:buChar char="•"/>
            </a:pPr>
            <a:r>
              <a:rPr lang="en-US" dirty="0">
                <a:latin typeface="+mn-lt"/>
              </a:rPr>
              <a:t>How much inequality is there in our society?</a:t>
            </a:r>
          </a:p>
          <a:p>
            <a:pPr lvl="1">
              <a:buFont typeface="Arial" panose="020B0604020202020204" pitchFamily="34" charset="0"/>
              <a:buChar char="•"/>
            </a:pPr>
            <a:r>
              <a:rPr lang="en-US" dirty="0">
                <a:latin typeface="+mn-lt"/>
              </a:rPr>
              <a:t>How many people live in poverty?</a:t>
            </a:r>
          </a:p>
          <a:p>
            <a:pPr lvl="1">
              <a:buFont typeface="Arial" panose="020B0604020202020204" pitchFamily="34" charset="0"/>
              <a:buChar char="•"/>
            </a:pPr>
            <a:r>
              <a:rPr lang="en-US" dirty="0">
                <a:latin typeface="+mn-lt"/>
              </a:rPr>
              <a:t>What problems arise in measuring the amount of inequality?</a:t>
            </a:r>
          </a:p>
          <a:p>
            <a:pPr lvl="1">
              <a:buFont typeface="Arial" panose="020B0604020202020204" pitchFamily="34" charset="0"/>
              <a:buChar char="•"/>
            </a:pPr>
            <a:r>
              <a:rPr lang="en-US" dirty="0">
                <a:latin typeface="+mn-lt"/>
              </a:rPr>
              <a:t>How often do people move among income classes?</a:t>
            </a:r>
          </a:p>
        </p:txBody>
      </p:sp>
    </p:spTree>
    <p:extLst>
      <p:ext uri="{BB962C8B-B14F-4D97-AF65-F5344CB8AC3E}">
        <p14:creationId xmlns:p14="http://schemas.microsoft.com/office/powerpoint/2010/main" val="2413346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2CB22-F53B-5C66-94AA-1E43658D4830}"/>
              </a:ext>
            </a:extLst>
          </p:cNvPr>
          <p:cNvSpPr>
            <a:spLocks noGrp="1"/>
          </p:cNvSpPr>
          <p:nvPr>
            <p:ph type="title"/>
          </p:nvPr>
        </p:nvSpPr>
        <p:spPr/>
        <p:txBody>
          <a:bodyPr/>
          <a:lstStyle/>
          <a:p>
            <a:r>
              <a:rPr lang="en-US" dirty="0">
                <a:latin typeface="+mn-lt"/>
              </a:rPr>
              <a:t>Table 1 The Distribution of Family Income in the United States: 2019</a:t>
            </a:r>
          </a:p>
        </p:txBody>
      </p:sp>
      <p:sp>
        <p:nvSpPr>
          <p:cNvPr id="3" name="Content Placeholder 2">
            <a:extLst>
              <a:ext uri="{FF2B5EF4-FFF2-40B4-BE49-F238E27FC236}">
                <a16:creationId xmlns:a16="http://schemas.microsoft.com/office/drawing/2014/main" id="{A5471CFC-D55E-A725-ABE9-DA2186EC9178}"/>
              </a:ext>
            </a:extLst>
          </p:cNvPr>
          <p:cNvSpPr>
            <a:spLocks noGrp="1"/>
          </p:cNvSpPr>
          <p:nvPr>
            <p:ph sz="half" idx="1"/>
          </p:nvPr>
        </p:nvSpPr>
        <p:spPr/>
        <p:txBody>
          <a:bodyPr/>
          <a:lstStyle/>
          <a:p>
            <a:pPr>
              <a:spcBef>
                <a:spcPts val="0"/>
              </a:spcBef>
              <a:spcAft>
                <a:spcPts val="0"/>
              </a:spcAft>
            </a:pPr>
            <a:r>
              <a:rPr lang="en-US" dirty="0">
                <a:latin typeface="+mn-lt"/>
              </a:rPr>
              <a:t>Distribution of income</a:t>
            </a:r>
          </a:p>
          <a:p>
            <a:pPr lvl="1">
              <a:spcBef>
                <a:spcPts val="0"/>
              </a:spcBef>
              <a:spcAft>
                <a:spcPts val="0"/>
              </a:spcAft>
              <a:buFont typeface="Arial" panose="020B0604020202020204" pitchFamily="34" charset="0"/>
              <a:buChar char="•"/>
            </a:pPr>
            <a:r>
              <a:rPr lang="en-US" dirty="0">
                <a:latin typeface="+mn-lt"/>
              </a:rPr>
              <a:t>Align families by income</a:t>
            </a:r>
          </a:p>
          <a:p>
            <a:pPr lvl="1">
              <a:spcBef>
                <a:spcPts val="0"/>
              </a:spcBef>
              <a:spcAft>
                <a:spcPts val="0"/>
              </a:spcAft>
              <a:buFont typeface="Arial" panose="020B0604020202020204" pitchFamily="34" charset="0"/>
              <a:buChar char="•"/>
            </a:pPr>
            <a:r>
              <a:rPr lang="en-US" dirty="0">
                <a:latin typeface="+mn-lt"/>
              </a:rPr>
              <a:t>Divide all families into five equal groups (quintiles)</a:t>
            </a:r>
          </a:p>
          <a:p>
            <a:pPr lvl="1">
              <a:spcBef>
                <a:spcPts val="0"/>
              </a:spcBef>
              <a:spcAft>
                <a:spcPts val="0"/>
              </a:spcAft>
              <a:buFont typeface="Arial" panose="020B0604020202020204" pitchFamily="34" charset="0"/>
              <a:buChar char="•"/>
            </a:pPr>
            <a:r>
              <a:rPr lang="en-US" dirty="0">
                <a:latin typeface="+mn-lt"/>
              </a:rPr>
              <a:t>Same number of families in each </a:t>
            </a:r>
            <a:r>
              <a:rPr lang="en-US" dirty="0" smtClean="0">
                <a:latin typeface="+mn-lt"/>
              </a:rPr>
              <a:t>group</a:t>
            </a:r>
            <a:endParaRPr lang="en-US" dirty="0">
              <a:latin typeface="+mn-lt"/>
            </a:endParaRPr>
          </a:p>
          <a:p>
            <a:pPr algn="l">
              <a:spcBef>
                <a:spcPts val="9000"/>
              </a:spcBef>
              <a:spcAft>
                <a:spcPts val="0"/>
              </a:spcAft>
            </a:pPr>
            <a:r>
              <a:rPr lang="en-US" sz="1400" b="0" i="0" u="none" strike="noStrike" baseline="0" dirty="0">
                <a:latin typeface="+mn-lt"/>
              </a:rPr>
              <a:t>Source: U.S. Bureau of the Census, Historical Income Tables, Table F-1.</a:t>
            </a:r>
            <a:endParaRPr lang="en-US" sz="1400" dirty="0">
              <a:latin typeface="+mn-lt"/>
            </a:endParaRPr>
          </a:p>
        </p:txBody>
      </p:sp>
      <p:graphicFrame>
        <p:nvGraphicFramePr>
          <p:cNvPr id="7" name="Table 3">
            <a:extLst>
              <a:ext uri="{FF2B5EF4-FFF2-40B4-BE49-F238E27FC236}">
                <a16:creationId xmlns:a16="http://schemas.microsoft.com/office/drawing/2014/main" id="{97AEF0D2-2359-5249-5724-6706939CC3BA}"/>
              </a:ext>
            </a:extLst>
          </p:cNvPr>
          <p:cNvGraphicFramePr>
            <a:graphicFrameLocks noGrp="1"/>
          </p:cNvGraphicFramePr>
          <p:nvPr>
            <p:ph sz="half" idx="2"/>
            <p:extLst>
              <p:ext uri="{D42A27DB-BD31-4B8C-83A1-F6EECF244321}">
                <p14:modId xmlns:p14="http://schemas.microsoft.com/office/powerpoint/2010/main" val="4285102118"/>
              </p:ext>
            </p:extLst>
          </p:nvPr>
        </p:nvGraphicFramePr>
        <p:xfrm>
          <a:off x="6219452" y="1722389"/>
          <a:ext cx="5669280" cy="4252932"/>
        </p:xfrm>
        <a:graphic>
          <a:graphicData uri="http://schemas.openxmlformats.org/drawingml/2006/table">
            <a:tbl>
              <a:tblPr firstRow="1" bandRow="1">
                <a:tableStyleId>{5C22544A-7EE6-4342-B048-85BDC9FD1C3A}</a:tableStyleId>
              </a:tblPr>
              <a:tblGrid>
                <a:gridCol w="2468880">
                  <a:extLst>
                    <a:ext uri="{9D8B030D-6E8A-4147-A177-3AD203B41FA5}">
                      <a16:colId xmlns:a16="http://schemas.microsoft.com/office/drawing/2014/main" val="2238574350"/>
                    </a:ext>
                  </a:extLst>
                </a:gridCol>
                <a:gridCol w="3200400">
                  <a:extLst>
                    <a:ext uri="{9D8B030D-6E8A-4147-A177-3AD203B41FA5}">
                      <a16:colId xmlns:a16="http://schemas.microsoft.com/office/drawing/2014/main" val="3862015554"/>
                    </a:ext>
                  </a:extLst>
                </a:gridCol>
              </a:tblGrid>
              <a:tr h="387809">
                <a:tc>
                  <a:txBody>
                    <a:bodyPr/>
                    <a:lstStyle/>
                    <a:p>
                      <a:pPr algn="ctr"/>
                      <a:r>
                        <a:rPr lang="en-US" sz="2000" b="1" i="0" u="none" strike="noStrike" baseline="0" dirty="0">
                          <a:latin typeface="+mn-lt"/>
                        </a:rPr>
                        <a:t>Group</a:t>
                      </a:r>
                      <a:endParaRPr lang="en-US" sz="2000" b="1" dirty="0">
                        <a:latin typeface="+mn-lt"/>
                      </a:endParaRPr>
                    </a:p>
                  </a:txBody>
                  <a:tcPr marL="99287" marR="99287"/>
                </a:tc>
                <a:tc>
                  <a:txBody>
                    <a:bodyPr/>
                    <a:lstStyle/>
                    <a:p>
                      <a:pPr algn="ctr"/>
                      <a:r>
                        <a:rPr lang="en-CA" sz="2000" dirty="0">
                          <a:latin typeface="+mn-lt"/>
                        </a:rPr>
                        <a:t>Annual Family Income</a:t>
                      </a:r>
                      <a:endParaRPr lang="en-US" sz="2000" dirty="0">
                        <a:latin typeface="+mn-lt"/>
                      </a:endParaRPr>
                    </a:p>
                  </a:txBody>
                  <a:tcPr marL="99287" marR="99287"/>
                </a:tc>
                <a:extLst>
                  <a:ext uri="{0D108BD9-81ED-4DB2-BD59-A6C34878D82A}">
                    <a16:rowId xmlns:a16="http://schemas.microsoft.com/office/drawing/2014/main" val="956304211"/>
                  </a:ext>
                </a:extLst>
              </a:tr>
              <a:tr h="686124">
                <a:tc>
                  <a:txBody>
                    <a:bodyPr/>
                    <a:lstStyle/>
                    <a:p>
                      <a:r>
                        <a:rPr lang="en-CA" sz="2000" b="0" dirty="0">
                          <a:latin typeface="+mn-lt"/>
                        </a:rPr>
                        <a:t>Lowest Quintile</a:t>
                      </a:r>
                    </a:p>
                  </a:txBody>
                  <a:tcPr marL="198575" marR="496437"/>
                </a:tc>
                <a:tc>
                  <a:txBody>
                    <a:bodyPr/>
                    <a:lstStyle/>
                    <a:p>
                      <a:pPr algn="l"/>
                      <a:r>
                        <a:rPr lang="en-US" sz="2000" dirty="0">
                          <a:latin typeface="+mn-lt"/>
                        </a:rPr>
                        <a:t>$40,000 and below</a:t>
                      </a:r>
                    </a:p>
                  </a:txBody>
                  <a:tcPr marL="198575" marR="496437"/>
                </a:tc>
                <a:extLst>
                  <a:ext uri="{0D108BD9-81ED-4DB2-BD59-A6C34878D82A}">
                    <a16:rowId xmlns:a16="http://schemas.microsoft.com/office/drawing/2014/main" val="3678740060"/>
                  </a:ext>
                </a:extLst>
              </a:tr>
              <a:tr h="686124">
                <a:tc>
                  <a:txBody>
                    <a:bodyPr/>
                    <a:lstStyle/>
                    <a:p>
                      <a:r>
                        <a:rPr lang="en-US" sz="2000" b="0" dirty="0">
                          <a:latin typeface="+mn-lt"/>
                        </a:rPr>
                        <a:t>Second Quintile </a:t>
                      </a:r>
                    </a:p>
                  </a:txBody>
                  <a:tcPr marL="198575" marR="496437"/>
                </a:tc>
                <a:tc>
                  <a:txBody>
                    <a:bodyPr/>
                    <a:lstStyle/>
                    <a:p>
                      <a:pPr algn="l"/>
                      <a:r>
                        <a:rPr lang="en-US" sz="2000" dirty="0">
                          <a:latin typeface="+mn-lt"/>
                        </a:rPr>
                        <a:t>$40,001–$69,000</a:t>
                      </a:r>
                    </a:p>
                  </a:txBody>
                  <a:tcPr marL="198575" marR="496437"/>
                </a:tc>
                <a:extLst>
                  <a:ext uri="{0D108BD9-81ED-4DB2-BD59-A6C34878D82A}">
                    <a16:rowId xmlns:a16="http://schemas.microsoft.com/office/drawing/2014/main" val="1987728647"/>
                  </a:ext>
                </a:extLst>
              </a:tr>
              <a:tr h="686124">
                <a:tc>
                  <a:txBody>
                    <a:bodyPr/>
                    <a:lstStyle/>
                    <a:p>
                      <a:r>
                        <a:rPr lang="en-US" sz="2000" b="0" dirty="0">
                          <a:latin typeface="+mn-lt"/>
                        </a:rPr>
                        <a:t>Middle Quintile</a:t>
                      </a:r>
                    </a:p>
                  </a:txBody>
                  <a:tcPr marL="198575" marR="496437"/>
                </a:tc>
                <a:tc>
                  <a:txBody>
                    <a:bodyPr/>
                    <a:lstStyle/>
                    <a:p>
                      <a:pPr algn="l"/>
                      <a:r>
                        <a:rPr lang="en-US" sz="2000" dirty="0">
                          <a:latin typeface="+mn-lt"/>
                        </a:rPr>
                        <a:t>$69,001–$105,038</a:t>
                      </a:r>
                    </a:p>
                  </a:txBody>
                  <a:tcPr marL="198575" marR="496437"/>
                </a:tc>
                <a:extLst>
                  <a:ext uri="{0D108BD9-81ED-4DB2-BD59-A6C34878D82A}">
                    <a16:rowId xmlns:a16="http://schemas.microsoft.com/office/drawing/2014/main" val="2229275099"/>
                  </a:ext>
                </a:extLst>
              </a:tr>
              <a:tr h="686124">
                <a:tc>
                  <a:txBody>
                    <a:bodyPr/>
                    <a:lstStyle/>
                    <a:p>
                      <a:r>
                        <a:rPr lang="en-CA" sz="2000" b="0" dirty="0">
                          <a:latin typeface="+mn-lt"/>
                        </a:rPr>
                        <a:t>Fourth Quintile</a:t>
                      </a:r>
                      <a:endParaRPr lang="en-US" sz="2000" b="0" dirty="0">
                        <a:latin typeface="+mn-lt"/>
                      </a:endParaRPr>
                    </a:p>
                  </a:txBody>
                  <a:tcPr marL="198575" marR="496437"/>
                </a:tc>
                <a:tc>
                  <a:txBody>
                    <a:bodyPr/>
                    <a:lstStyle/>
                    <a:p>
                      <a:pPr algn="l"/>
                      <a:r>
                        <a:rPr lang="en-US" sz="2000" dirty="0">
                          <a:latin typeface="+mn-lt"/>
                        </a:rPr>
                        <a:t>$105,039–$164,930</a:t>
                      </a:r>
                    </a:p>
                  </a:txBody>
                  <a:tcPr marL="198575" marR="496437"/>
                </a:tc>
                <a:extLst>
                  <a:ext uri="{0D108BD9-81ED-4DB2-BD59-A6C34878D82A}">
                    <a16:rowId xmlns:a16="http://schemas.microsoft.com/office/drawing/2014/main" val="1198226347"/>
                  </a:ext>
                </a:extLst>
              </a:tr>
              <a:tr h="686124">
                <a:tc>
                  <a:txBody>
                    <a:bodyPr/>
                    <a:lstStyle/>
                    <a:p>
                      <a:r>
                        <a:rPr lang="en-CA" sz="2000" b="0" dirty="0">
                          <a:latin typeface="+mn-lt"/>
                        </a:rPr>
                        <a:t>Highest Quintile</a:t>
                      </a:r>
                      <a:endParaRPr lang="en-US" sz="2000" b="0" dirty="0">
                        <a:latin typeface="+mn-lt"/>
                      </a:endParaRPr>
                    </a:p>
                  </a:txBody>
                  <a:tcPr marL="198575" marR="496437"/>
                </a:tc>
                <a:tc>
                  <a:txBody>
                    <a:bodyPr/>
                    <a:lstStyle/>
                    <a:p>
                      <a:pPr algn="l"/>
                      <a:r>
                        <a:rPr lang="en-US" sz="2000" dirty="0">
                          <a:latin typeface="+mn-lt"/>
                        </a:rPr>
                        <a:t>$164,931 and above</a:t>
                      </a:r>
                    </a:p>
                  </a:txBody>
                  <a:tcPr marL="198575" marR="496437"/>
                </a:tc>
                <a:extLst>
                  <a:ext uri="{0D108BD9-81ED-4DB2-BD59-A6C34878D82A}">
                    <a16:rowId xmlns:a16="http://schemas.microsoft.com/office/drawing/2014/main" val="365882362"/>
                  </a:ext>
                </a:extLst>
              </a:tr>
              <a:tr h="387809">
                <a:tc>
                  <a:txBody>
                    <a:bodyPr/>
                    <a:lstStyle/>
                    <a:p>
                      <a:r>
                        <a:rPr lang="en-CA" sz="2000" b="0" dirty="0">
                          <a:latin typeface="+mn-lt"/>
                        </a:rPr>
                        <a:t>Top 5 percent</a:t>
                      </a:r>
                      <a:endParaRPr lang="en-US" sz="2000" b="0" dirty="0">
                        <a:latin typeface="+mn-lt"/>
                      </a:endParaRPr>
                    </a:p>
                  </a:txBody>
                  <a:tcPr marL="198575" marR="496437"/>
                </a:tc>
                <a:tc>
                  <a:txBody>
                    <a:bodyPr/>
                    <a:lstStyle/>
                    <a:p>
                      <a:pPr algn="l"/>
                      <a:r>
                        <a:rPr lang="en-US" sz="2000" dirty="0">
                          <a:latin typeface="+mn-lt"/>
                        </a:rPr>
                        <a:t>$304,153 and above</a:t>
                      </a:r>
                    </a:p>
                  </a:txBody>
                  <a:tcPr marL="198575" marR="496437"/>
                </a:tc>
                <a:extLst>
                  <a:ext uri="{0D108BD9-81ED-4DB2-BD59-A6C34878D82A}">
                    <a16:rowId xmlns:a16="http://schemas.microsoft.com/office/drawing/2014/main" val="1710661135"/>
                  </a:ext>
                </a:extLst>
              </a:tr>
            </a:tbl>
          </a:graphicData>
        </a:graphic>
      </p:graphicFrame>
    </p:spTree>
    <p:extLst>
      <p:ext uri="{BB962C8B-B14F-4D97-AF65-F5344CB8AC3E}">
        <p14:creationId xmlns:p14="http://schemas.microsoft.com/office/powerpoint/2010/main" val="177383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25AC5-7D5F-7F1F-3EE3-CA4C60BAAD81}"/>
              </a:ext>
            </a:extLst>
          </p:cNvPr>
          <p:cNvSpPr>
            <a:spLocks noGrp="1"/>
          </p:cNvSpPr>
          <p:nvPr>
            <p:ph type="title"/>
          </p:nvPr>
        </p:nvSpPr>
        <p:spPr>
          <a:xfrm>
            <a:off x="84093" y="473246"/>
            <a:ext cx="12023815" cy="761296"/>
          </a:xfrm>
        </p:spPr>
        <p:txBody>
          <a:bodyPr/>
          <a:lstStyle/>
          <a:p>
            <a:r>
              <a:rPr lang="en-US" dirty="0">
                <a:latin typeface="+mn-lt"/>
              </a:rPr>
              <a:t>Table 2 Income Inequality in the United States</a:t>
            </a:r>
          </a:p>
        </p:txBody>
      </p:sp>
      <p:sp>
        <p:nvSpPr>
          <p:cNvPr id="3" name="Content Placeholder 2">
            <a:extLst>
              <a:ext uri="{FF2B5EF4-FFF2-40B4-BE49-F238E27FC236}">
                <a16:creationId xmlns:a16="http://schemas.microsoft.com/office/drawing/2014/main" id="{6C3D4C9D-AA9B-A3D3-A025-B48B0BF1B92A}"/>
              </a:ext>
            </a:extLst>
          </p:cNvPr>
          <p:cNvSpPr>
            <a:spLocks noGrp="1"/>
          </p:cNvSpPr>
          <p:nvPr>
            <p:ph sz="half" idx="1"/>
          </p:nvPr>
        </p:nvSpPr>
        <p:spPr>
          <a:xfrm>
            <a:off x="476844" y="1825625"/>
            <a:ext cx="3771065" cy="3741798"/>
          </a:xfrm>
        </p:spPr>
        <p:txBody>
          <a:bodyPr/>
          <a:lstStyle/>
          <a:p>
            <a:r>
              <a:rPr lang="en-US" dirty="0">
                <a:latin typeface="+mn-lt"/>
              </a:rPr>
              <a:t>This table shows the percentage of total before-tax income received</a:t>
            </a:r>
          </a:p>
          <a:p>
            <a:pPr lvl="1">
              <a:buFont typeface="Arial" panose="020B0604020202020204" pitchFamily="34" charset="0"/>
              <a:buChar char="•"/>
            </a:pPr>
            <a:r>
              <a:rPr lang="en-US" dirty="0">
                <a:latin typeface="+mn-lt"/>
              </a:rPr>
              <a:t>By families in each fifth of the income distribution</a:t>
            </a:r>
          </a:p>
          <a:p>
            <a:pPr lvl="1">
              <a:buFont typeface="Arial" panose="020B0604020202020204" pitchFamily="34" charset="0"/>
              <a:buChar char="•"/>
            </a:pPr>
            <a:r>
              <a:rPr lang="en-US" dirty="0">
                <a:latin typeface="+mn-lt"/>
              </a:rPr>
              <a:t>By families in the top 5 percent</a:t>
            </a:r>
          </a:p>
        </p:txBody>
      </p:sp>
      <p:graphicFrame>
        <p:nvGraphicFramePr>
          <p:cNvPr id="5" name="Table 3">
            <a:extLst>
              <a:ext uri="{FF2B5EF4-FFF2-40B4-BE49-F238E27FC236}">
                <a16:creationId xmlns:a16="http://schemas.microsoft.com/office/drawing/2014/main" id="{FF821A0A-B50B-491D-78A0-C35DFF7E5E41}"/>
              </a:ext>
            </a:extLst>
          </p:cNvPr>
          <p:cNvGraphicFramePr>
            <a:graphicFrameLocks noGrp="1"/>
          </p:cNvGraphicFramePr>
          <p:nvPr>
            <p:ph sz="half" idx="2"/>
            <p:extLst>
              <p:ext uri="{D42A27DB-BD31-4B8C-83A1-F6EECF244321}">
                <p14:modId xmlns:p14="http://schemas.microsoft.com/office/powerpoint/2010/main" val="2590367246"/>
              </p:ext>
            </p:extLst>
          </p:nvPr>
        </p:nvGraphicFramePr>
        <p:xfrm>
          <a:off x="4591810" y="1579121"/>
          <a:ext cx="7223760" cy="4022088"/>
        </p:xfrm>
        <a:graphic>
          <a:graphicData uri="http://schemas.openxmlformats.org/drawingml/2006/table">
            <a:tbl>
              <a:tblPr firstRow="1" bandRow="1">
                <a:tableStyleId>{5C22544A-7EE6-4342-B048-85BDC9FD1C3A}</a:tableStyleId>
              </a:tblPr>
              <a:tblGrid>
                <a:gridCol w="822960">
                  <a:extLst>
                    <a:ext uri="{9D8B030D-6E8A-4147-A177-3AD203B41FA5}">
                      <a16:colId xmlns:a16="http://schemas.microsoft.com/office/drawing/2014/main" val="2031436690"/>
                    </a:ext>
                  </a:extLst>
                </a:gridCol>
                <a:gridCol w="1097280">
                  <a:extLst>
                    <a:ext uri="{9D8B030D-6E8A-4147-A177-3AD203B41FA5}">
                      <a16:colId xmlns:a16="http://schemas.microsoft.com/office/drawing/2014/main" val="660417909"/>
                    </a:ext>
                  </a:extLst>
                </a:gridCol>
                <a:gridCol w="1097280">
                  <a:extLst>
                    <a:ext uri="{9D8B030D-6E8A-4147-A177-3AD203B41FA5}">
                      <a16:colId xmlns:a16="http://schemas.microsoft.com/office/drawing/2014/main" val="2423185613"/>
                    </a:ext>
                  </a:extLst>
                </a:gridCol>
                <a:gridCol w="1097280">
                  <a:extLst>
                    <a:ext uri="{9D8B030D-6E8A-4147-A177-3AD203B41FA5}">
                      <a16:colId xmlns:a16="http://schemas.microsoft.com/office/drawing/2014/main" val="3363351136"/>
                    </a:ext>
                  </a:extLst>
                </a:gridCol>
                <a:gridCol w="1097280">
                  <a:extLst>
                    <a:ext uri="{9D8B030D-6E8A-4147-A177-3AD203B41FA5}">
                      <a16:colId xmlns:a16="http://schemas.microsoft.com/office/drawing/2014/main" val="279462309"/>
                    </a:ext>
                  </a:extLst>
                </a:gridCol>
                <a:gridCol w="1097280">
                  <a:extLst>
                    <a:ext uri="{9D8B030D-6E8A-4147-A177-3AD203B41FA5}">
                      <a16:colId xmlns:a16="http://schemas.microsoft.com/office/drawing/2014/main" val="2382823788"/>
                    </a:ext>
                  </a:extLst>
                </a:gridCol>
                <a:gridCol w="914400">
                  <a:extLst>
                    <a:ext uri="{9D8B030D-6E8A-4147-A177-3AD203B41FA5}">
                      <a16:colId xmlns:a16="http://schemas.microsoft.com/office/drawing/2014/main" val="4107404184"/>
                    </a:ext>
                  </a:extLst>
                </a:gridCol>
              </a:tblGrid>
              <a:tr h="730248">
                <a:tc>
                  <a:txBody>
                    <a:bodyPr/>
                    <a:lstStyle/>
                    <a:p>
                      <a:pPr algn="ctr"/>
                      <a:r>
                        <a:rPr lang="en-US" sz="1800" dirty="0"/>
                        <a:t>Year</a:t>
                      </a:r>
                    </a:p>
                  </a:txBody>
                  <a:tcPr marL="51132" marR="51132"/>
                </a:tc>
                <a:tc>
                  <a:txBody>
                    <a:bodyPr/>
                    <a:lstStyle/>
                    <a:p>
                      <a:pPr algn="ctr"/>
                      <a:r>
                        <a:rPr lang="en-US" sz="1800" dirty="0"/>
                        <a:t>Lowest</a:t>
                      </a:r>
                    </a:p>
                    <a:p>
                      <a:pPr algn="ctr"/>
                      <a:r>
                        <a:rPr lang="en-US" sz="1800" dirty="0"/>
                        <a:t>Quintile</a:t>
                      </a:r>
                    </a:p>
                  </a:txBody>
                  <a:tcPr marL="51132" marR="51132"/>
                </a:tc>
                <a:tc>
                  <a:txBody>
                    <a:bodyPr/>
                    <a:lstStyle/>
                    <a:p>
                      <a:pPr algn="ctr"/>
                      <a:r>
                        <a:rPr lang="en-US" sz="1800" dirty="0"/>
                        <a:t>Second</a:t>
                      </a:r>
                    </a:p>
                    <a:p>
                      <a:pPr algn="ctr"/>
                      <a:r>
                        <a:rPr lang="en-US" sz="1800" dirty="0"/>
                        <a:t>Quintile</a:t>
                      </a:r>
                    </a:p>
                  </a:txBody>
                  <a:tcPr marL="51132" marR="51132"/>
                </a:tc>
                <a:tc>
                  <a:txBody>
                    <a:bodyPr/>
                    <a:lstStyle/>
                    <a:p>
                      <a:pPr algn="ctr"/>
                      <a:r>
                        <a:rPr lang="en-US" sz="1800" dirty="0"/>
                        <a:t>Middle</a:t>
                      </a:r>
                    </a:p>
                    <a:p>
                      <a:pPr algn="ctr"/>
                      <a:r>
                        <a:rPr lang="en-US" sz="1800" dirty="0"/>
                        <a:t>Quintile</a:t>
                      </a:r>
                    </a:p>
                  </a:txBody>
                  <a:tcPr marL="51132" marR="51132"/>
                </a:tc>
                <a:tc>
                  <a:txBody>
                    <a:bodyPr/>
                    <a:lstStyle/>
                    <a:p>
                      <a:pPr algn="ctr"/>
                      <a:r>
                        <a:rPr lang="en-US" sz="1800" dirty="0"/>
                        <a:t>Fourth</a:t>
                      </a:r>
                    </a:p>
                    <a:p>
                      <a:pPr algn="ctr"/>
                      <a:r>
                        <a:rPr lang="en-US" sz="1800" dirty="0"/>
                        <a:t>Quintile</a:t>
                      </a:r>
                    </a:p>
                  </a:txBody>
                  <a:tcPr marL="51132" marR="51132"/>
                </a:tc>
                <a:tc>
                  <a:txBody>
                    <a:bodyPr/>
                    <a:lstStyle/>
                    <a:p>
                      <a:pPr algn="ctr"/>
                      <a:r>
                        <a:rPr lang="en-US" sz="1800" dirty="0"/>
                        <a:t>Highest</a:t>
                      </a:r>
                    </a:p>
                    <a:p>
                      <a:pPr algn="ctr"/>
                      <a:r>
                        <a:rPr lang="en-US" sz="1800" dirty="0"/>
                        <a:t>Quintile</a:t>
                      </a:r>
                    </a:p>
                  </a:txBody>
                  <a:tcPr marL="51132" marR="51132"/>
                </a:tc>
                <a:tc>
                  <a:txBody>
                    <a:bodyPr/>
                    <a:lstStyle/>
                    <a:p>
                      <a:pPr algn="ctr"/>
                      <a:r>
                        <a:rPr lang="en-US" sz="1800" dirty="0"/>
                        <a:t>Top 5%</a:t>
                      </a:r>
                    </a:p>
                  </a:txBody>
                  <a:tcPr marL="51132" marR="51132"/>
                </a:tc>
                <a:extLst>
                  <a:ext uri="{0D108BD9-81ED-4DB2-BD59-A6C34878D82A}">
                    <a16:rowId xmlns:a16="http://schemas.microsoft.com/office/drawing/2014/main" val="2356410276"/>
                  </a:ext>
                </a:extLst>
              </a:tr>
              <a:tr h="328074">
                <a:tc>
                  <a:txBody>
                    <a:bodyPr/>
                    <a:lstStyle/>
                    <a:p>
                      <a:pPr algn="ctr"/>
                      <a:r>
                        <a:rPr lang="en-CA" sz="1800" dirty="0"/>
                        <a:t>2019</a:t>
                      </a:r>
                      <a:endParaRPr lang="en-US" sz="1800" dirty="0"/>
                    </a:p>
                  </a:txBody>
                  <a:tcPr marL="51132" marR="51132"/>
                </a:tc>
                <a:tc>
                  <a:txBody>
                    <a:bodyPr/>
                    <a:lstStyle/>
                    <a:p>
                      <a:pPr algn="ctr"/>
                      <a:r>
                        <a:rPr lang="en-US" sz="1800" dirty="0"/>
                        <a:t>3.9%</a:t>
                      </a:r>
                    </a:p>
                  </a:txBody>
                  <a:tcPr marL="51132" marR="51132"/>
                </a:tc>
                <a:tc>
                  <a:txBody>
                    <a:bodyPr/>
                    <a:lstStyle/>
                    <a:p>
                      <a:pPr algn="ctr"/>
                      <a:r>
                        <a:rPr lang="en-US" sz="1800" dirty="0"/>
                        <a:t>9.2%</a:t>
                      </a:r>
                    </a:p>
                  </a:txBody>
                  <a:tcPr marL="51132" marR="51132"/>
                </a:tc>
                <a:tc>
                  <a:txBody>
                    <a:bodyPr/>
                    <a:lstStyle/>
                    <a:p>
                      <a:pPr algn="ctr"/>
                      <a:r>
                        <a:rPr lang="en-US" sz="1800" dirty="0"/>
                        <a:t>14.8%</a:t>
                      </a:r>
                    </a:p>
                  </a:txBody>
                  <a:tcPr marL="51132" marR="51132"/>
                </a:tc>
                <a:tc>
                  <a:txBody>
                    <a:bodyPr/>
                    <a:lstStyle/>
                    <a:p>
                      <a:pPr algn="ctr"/>
                      <a:r>
                        <a:rPr lang="en-US" sz="1800" dirty="0"/>
                        <a:t>22.5%</a:t>
                      </a:r>
                    </a:p>
                  </a:txBody>
                  <a:tcPr marL="51132" marR="51132"/>
                </a:tc>
                <a:tc>
                  <a:txBody>
                    <a:bodyPr/>
                    <a:lstStyle/>
                    <a:p>
                      <a:pPr algn="ctr"/>
                      <a:r>
                        <a:rPr lang="en-US" sz="1800" dirty="0"/>
                        <a:t>49.5%</a:t>
                      </a:r>
                    </a:p>
                  </a:txBody>
                  <a:tcPr marL="51132" marR="51132"/>
                </a:tc>
                <a:tc>
                  <a:txBody>
                    <a:bodyPr/>
                    <a:lstStyle/>
                    <a:p>
                      <a:pPr algn="ctr"/>
                      <a:r>
                        <a:rPr lang="en-US" sz="1800" dirty="0"/>
                        <a:t>21.9%</a:t>
                      </a:r>
                    </a:p>
                  </a:txBody>
                  <a:tcPr marL="51132" marR="51132"/>
                </a:tc>
                <a:extLst>
                  <a:ext uri="{0D108BD9-81ED-4DB2-BD59-A6C34878D82A}">
                    <a16:rowId xmlns:a16="http://schemas.microsoft.com/office/drawing/2014/main" val="215648448"/>
                  </a:ext>
                </a:extLst>
              </a:tr>
              <a:tr h="328074">
                <a:tc>
                  <a:txBody>
                    <a:bodyPr/>
                    <a:lstStyle/>
                    <a:p>
                      <a:pPr algn="ctr"/>
                      <a:r>
                        <a:rPr lang="en-CA" sz="1800" dirty="0"/>
                        <a:t>2010</a:t>
                      </a:r>
                      <a:endParaRPr lang="en-US" sz="1800" dirty="0"/>
                    </a:p>
                  </a:txBody>
                  <a:tcPr marL="51132" marR="51132"/>
                </a:tc>
                <a:tc>
                  <a:txBody>
                    <a:bodyPr/>
                    <a:lstStyle/>
                    <a:p>
                      <a:pPr algn="r"/>
                      <a:r>
                        <a:rPr lang="en-CA" sz="1800" dirty="0"/>
                        <a:t>3.8</a:t>
                      </a:r>
                      <a:endParaRPr lang="en-US" sz="1800" dirty="0"/>
                    </a:p>
                  </a:txBody>
                  <a:tcPr marL="51132" marR="475488"/>
                </a:tc>
                <a:tc>
                  <a:txBody>
                    <a:bodyPr/>
                    <a:lstStyle/>
                    <a:p>
                      <a:pPr algn="r"/>
                      <a:r>
                        <a:rPr lang="en-CA" sz="1800" dirty="0"/>
                        <a:t>9.4</a:t>
                      </a:r>
                      <a:endParaRPr lang="en-US" sz="1800" dirty="0"/>
                    </a:p>
                  </a:txBody>
                  <a:tcPr marL="51132" marR="475488"/>
                </a:tc>
                <a:tc>
                  <a:txBody>
                    <a:bodyPr/>
                    <a:lstStyle/>
                    <a:p>
                      <a:pPr algn="r"/>
                      <a:r>
                        <a:rPr lang="en-CA" sz="1800" dirty="0"/>
                        <a:t>15.4</a:t>
                      </a:r>
                      <a:endParaRPr lang="en-US" sz="1800" dirty="0"/>
                    </a:p>
                  </a:txBody>
                  <a:tcPr marL="51132" marR="429768"/>
                </a:tc>
                <a:tc>
                  <a:txBody>
                    <a:bodyPr/>
                    <a:lstStyle/>
                    <a:p>
                      <a:pPr algn="r"/>
                      <a:r>
                        <a:rPr lang="en-CA" sz="1800" dirty="0"/>
                        <a:t>23.5</a:t>
                      </a:r>
                      <a:endParaRPr lang="en-US" sz="1800" dirty="0"/>
                    </a:p>
                  </a:txBody>
                  <a:tcPr marL="51132" marR="420624"/>
                </a:tc>
                <a:tc>
                  <a:txBody>
                    <a:bodyPr/>
                    <a:lstStyle/>
                    <a:p>
                      <a:pPr algn="r"/>
                      <a:r>
                        <a:rPr lang="en-CA" sz="1800" dirty="0"/>
                        <a:t>47.9</a:t>
                      </a:r>
                      <a:endParaRPr lang="en-US" sz="1800" dirty="0"/>
                    </a:p>
                  </a:txBody>
                  <a:tcPr marL="51132" marR="420624"/>
                </a:tc>
                <a:tc>
                  <a:txBody>
                    <a:bodyPr/>
                    <a:lstStyle/>
                    <a:p>
                      <a:pPr algn="r"/>
                      <a:r>
                        <a:rPr lang="en-CA" sz="1800" dirty="0"/>
                        <a:t>20.0</a:t>
                      </a:r>
                      <a:endParaRPr lang="en-US" sz="1800" dirty="0"/>
                    </a:p>
                  </a:txBody>
                  <a:tcPr marL="51132" marR="347472"/>
                </a:tc>
                <a:extLst>
                  <a:ext uri="{0D108BD9-81ED-4DB2-BD59-A6C34878D82A}">
                    <a16:rowId xmlns:a16="http://schemas.microsoft.com/office/drawing/2014/main" val="3782029141"/>
                  </a:ext>
                </a:extLst>
              </a:tr>
              <a:tr h="328074">
                <a:tc>
                  <a:txBody>
                    <a:bodyPr/>
                    <a:lstStyle/>
                    <a:p>
                      <a:pPr algn="ctr"/>
                      <a:r>
                        <a:rPr lang="en-CA" sz="1800" dirty="0"/>
                        <a:t>2000</a:t>
                      </a:r>
                      <a:endParaRPr lang="en-US" sz="1800" dirty="0"/>
                    </a:p>
                  </a:txBody>
                  <a:tcPr marL="51132" marR="51132"/>
                </a:tc>
                <a:tc>
                  <a:txBody>
                    <a:bodyPr/>
                    <a:lstStyle/>
                    <a:p>
                      <a:pPr algn="r"/>
                      <a:r>
                        <a:rPr lang="en-CA" sz="1800" dirty="0"/>
                        <a:t>4.3</a:t>
                      </a:r>
                      <a:endParaRPr lang="en-US" sz="1800" dirty="0"/>
                    </a:p>
                  </a:txBody>
                  <a:tcPr marL="51132" marR="475488"/>
                </a:tc>
                <a:tc>
                  <a:txBody>
                    <a:bodyPr/>
                    <a:lstStyle/>
                    <a:p>
                      <a:pPr algn="r"/>
                      <a:r>
                        <a:rPr lang="en-CA" sz="1800" dirty="0"/>
                        <a:t>9.8</a:t>
                      </a:r>
                      <a:endParaRPr lang="en-US" sz="1800" dirty="0"/>
                    </a:p>
                  </a:txBody>
                  <a:tcPr marL="51132" marR="475488"/>
                </a:tc>
                <a:tc>
                  <a:txBody>
                    <a:bodyPr/>
                    <a:lstStyle/>
                    <a:p>
                      <a:pPr algn="r"/>
                      <a:r>
                        <a:rPr lang="en-CA" sz="1800" dirty="0"/>
                        <a:t>15.4</a:t>
                      </a:r>
                      <a:endParaRPr lang="en-US" sz="1800" dirty="0"/>
                    </a:p>
                  </a:txBody>
                  <a:tcPr marL="51132" marR="429768"/>
                </a:tc>
                <a:tc>
                  <a:txBody>
                    <a:bodyPr/>
                    <a:lstStyle/>
                    <a:p>
                      <a:pPr algn="r"/>
                      <a:r>
                        <a:rPr lang="en-CA" sz="1800" dirty="0"/>
                        <a:t>22.7</a:t>
                      </a:r>
                      <a:endParaRPr lang="en-US" sz="1800" dirty="0"/>
                    </a:p>
                  </a:txBody>
                  <a:tcPr marL="51132" marR="420624"/>
                </a:tc>
                <a:tc>
                  <a:txBody>
                    <a:bodyPr/>
                    <a:lstStyle/>
                    <a:p>
                      <a:pPr algn="r"/>
                      <a:r>
                        <a:rPr lang="en-CA" sz="1800" dirty="0"/>
                        <a:t>47.7</a:t>
                      </a:r>
                      <a:endParaRPr lang="en-US" sz="1800" dirty="0"/>
                    </a:p>
                  </a:txBody>
                  <a:tcPr marL="51132" marR="420624"/>
                </a:tc>
                <a:tc>
                  <a:txBody>
                    <a:bodyPr/>
                    <a:lstStyle/>
                    <a:p>
                      <a:pPr algn="r"/>
                      <a:r>
                        <a:rPr lang="en-CA" sz="1800" dirty="0"/>
                        <a:t>21.1</a:t>
                      </a:r>
                      <a:endParaRPr lang="en-US" sz="1800" dirty="0"/>
                    </a:p>
                  </a:txBody>
                  <a:tcPr marL="51132" marR="347472"/>
                </a:tc>
                <a:extLst>
                  <a:ext uri="{0D108BD9-81ED-4DB2-BD59-A6C34878D82A}">
                    <a16:rowId xmlns:a16="http://schemas.microsoft.com/office/drawing/2014/main" val="3650415427"/>
                  </a:ext>
                </a:extLst>
              </a:tr>
              <a:tr h="328074">
                <a:tc>
                  <a:txBody>
                    <a:bodyPr/>
                    <a:lstStyle/>
                    <a:p>
                      <a:pPr algn="ctr"/>
                      <a:r>
                        <a:rPr lang="en-CA" sz="1800" dirty="0"/>
                        <a:t>1990</a:t>
                      </a:r>
                      <a:endParaRPr lang="en-US" sz="1800" dirty="0"/>
                    </a:p>
                  </a:txBody>
                  <a:tcPr marL="51132" marR="51132"/>
                </a:tc>
                <a:tc>
                  <a:txBody>
                    <a:bodyPr/>
                    <a:lstStyle/>
                    <a:p>
                      <a:pPr algn="r"/>
                      <a:r>
                        <a:rPr lang="en-CA" sz="1800" dirty="0"/>
                        <a:t>4.6</a:t>
                      </a:r>
                      <a:endParaRPr lang="en-US" sz="1800" dirty="0"/>
                    </a:p>
                  </a:txBody>
                  <a:tcPr marL="51132" marR="475488"/>
                </a:tc>
                <a:tc>
                  <a:txBody>
                    <a:bodyPr/>
                    <a:lstStyle/>
                    <a:p>
                      <a:pPr algn="r"/>
                      <a:r>
                        <a:rPr lang="en-CA" sz="1800" dirty="0"/>
                        <a:t>10.8</a:t>
                      </a:r>
                      <a:endParaRPr lang="en-US" sz="1800" dirty="0"/>
                    </a:p>
                  </a:txBody>
                  <a:tcPr marL="51132" marR="475488"/>
                </a:tc>
                <a:tc>
                  <a:txBody>
                    <a:bodyPr/>
                    <a:lstStyle/>
                    <a:p>
                      <a:pPr algn="r"/>
                      <a:r>
                        <a:rPr lang="en-CA" sz="1800" dirty="0"/>
                        <a:t>16.6</a:t>
                      </a:r>
                      <a:endParaRPr lang="en-US" sz="1800" dirty="0"/>
                    </a:p>
                  </a:txBody>
                  <a:tcPr marL="51132" marR="429768"/>
                </a:tc>
                <a:tc>
                  <a:txBody>
                    <a:bodyPr/>
                    <a:lstStyle/>
                    <a:p>
                      <a:pPr algn="r"/>
                      <a:r>
                        <a:rPr lang="en-CA" sz="1800" dirty="0"/>
                        <a:t>23.8</a:t>
                      </a:r>
                      <a:endParaRPr lang="en-US" sz="1800" dirty="0"/>
                    </a:p>
                  </a:txBody>
                  <a:tcPr marL="51132" marR="420624"/>
                </a:tc>
                <a:tc>
                  <a:txBody>
                    <a:bodyPr/>
                    <a:lstStyle/>
                    <a:p>
                      <a:pPr algn="r"/>
                      <a:r>
                        <a:rPr lang="en-CA" sz="1800" dirty="0"/>
                        <a:t>44.3</a:t>
                      </a:r>
                      <a:endParaRPr lang="en-US" sz="1800" dirty="0"/>
                    </a:p>
                  </a:txBody>
                  <a:tcPr marL="51132" marR="420624"/>
                </a:tc>
                <a:tc>
                  <a:txBody>
                    <a:bodyPr/>
                    <a:lstStyle/>
                    <a:p>
                      <a:pPr algn="r"/>
                      <a:r>
                        <a:rPr lang="en-CA" sz="1800" dirty="0"/>
                        <a:t>17.4</a:t>
                      </a:r>
                      <a:endParaRPr lang="en-US" sz="1800" dirty="0"/>
                    </a:p>
                  </a:txBody>
                  <a:tcPr marL="51132" marR="347472"/>
                </a:tc>
                <a:extLst>
                  <a:ext uri="{0D108BD9-81ED-4DB2-BD59-A6C34878D82A}">
                    <a16:rowId xmlns:a16="http://schemas.microsoft.com/office/drawing/2014/main" val="3890677482"/>
                  </a:ext>
                </a:extLst>
              </a:tr>
              <a:tr h="302759">
                <a:tc>
                  <a:txBody>
                    <a:bodyPr/>
                    <a:lstStyle/>
                    <a:p>
                      <a:pPr algn="ctr"/>
                      <a:r>
                        <a:rPr lang="en-CA" sz="1800" dirty="0"/>
                        <a:t>1980</a:t>
                      </a:r>
                      <a:endParaRPr lang="en-US" sz="1800" dirty="0"/>
                    </a:p>
                  </a:txBody>
                  <a:tcPr marL="51132" marR="51132"/>
                </a:tc>
                <a:tc>
                  <a:txBody>
                    <a:bodyPr/>
                    <a:lstStyle/>
                    <a:p>
                      <a:pPr algn="r"/>
                      <a:r>
                        <a:rPr lang="en-CA" sz="1800" dirty="0"/>
                        <a:t>5.3</a:t>
                      </a:r>
                      <a:endParaRPr lang="en-US" sz="1800" dirty="0"/>
                    </a:p>
                  </a:txBody>
                  <a:tcPr marL="51132" marR="475488"/>
                </a:tc>
                <a:tc>
                  <a:txBody>
                    <a:bodyPr/>
                    <a:lstStyle/>
                    <a:p>
                      <a:pPr algn="r"/>
                      <a:r>
                        <a:rPr lang="en-CA" sz="1800" dirty="0"/>
                        <a:t>11.6</a:t>
                      </a:r>
                      <a:endParaRPr lang="en-US" sz="1800" dirty="0"/>
                    </a:p>
                  </a:txBody>
                  <a:tcPr marL="51132" marR="475488"/>
                </a:tc>
                <a:tc>
                  <a:txBody>
                    <a:bodyPr/>
                    <a:lstStyle/>
                    <a:p>
                      <a:pPr algn="r"/>
                      <a:r>
                        <a:rPr lang="en-CA" sz="1800" dirty="0"/>
                        <a:t>17.6</a:t>
                      </a:r>
                    </a:p>
                  </a:txBody>
                  <a:tcPr marL="51132" marR="429768"/>
                </a:tc>
                <a:tc>
                  <a:txBody>
                    <a:bodyPr/>
                    <a:lstStyle/>
                    <a:p>
                      <a:pPr algn="r"/>
                      <a:r>
                        <a:rPr lang="en-CA" sz="1800" dirty="0"/>
                        <a:t>24.4</a:t>
                      </a:r>
                      <a:endParaRPr lang="en-US" sz="1800" dirty="0"/>
                    </a:p>
                  </a:txBody>
                  <a:tcPr marL="51132" marR="420624"/>
                </a:tc>
                <a:tc>
                  <a:txBody>
                    <a:bodyPr/>
                    <a:lstStyle/>
                    <a:p>
                      <a:pPr algn="r"/>
                      <a:r>
                        <a:rPr lang="en-CA" sz="1800" dirty="0"/>
                        <a:t>41.1</a:t>
                      </a:r>
                      <a:endParaRPr lang="en-US" sz="1800" dirty="0"/>
                    </a:p>
                  </a:txBody>
                  <a:tcPr marL="51132" marR="420624"/>
                </a:tc>
                <a:tc>
                  <a:txBody>
                    <a:bodyPr/>
                    <a:lstStyle/>
                    <a:p>
                      <a:pPr algn="r"/>
                      <a:r>
                        <a:rPr lang="en-CA" sz="1800" dirty="0"/>
                        <a:t>14.6</a:t>
                      </a:r>
                      <a:endParaRPr lang="en-US" sz="1800" dirty="0"/>
                    </a:p>
                  </a:txBody>
                  <a:tcPr marL="51132" marR="347472"/>
                </a:tc>
                <a:extLst>
                  <a:ext uri="{0D108BD9-81ED-4DB2-BD59-A6C34878D82A}">
                    <a16:rowId xmlns:a16="http://schemas.microsoft.com/office/drawing/2014/main" val="3922298041"/>
                  </a:ext>
                </a:extLst>
              </a:tr>
              <a:tr h="328074">
                <a:tc>
                  <a:txBody>
                    <a:bodyPr/>
                    <a:lstStyle/>
                    <a:p>
                      <a:pPr algn="ctr"/>
                      <a:r>
                        <a:rPr lang="en-CA" sz="1800" dirty="0"/>
                        <a:t>1970</a:t>
                      </a:r>
                      <a:endParaRPr lang="en-US" sz="1800" dirty="0"/>
                    </a:p>
                  </a:txBody>
                  <a:tcPr marL="51132" marR="51132"/>
                </a:tc>
                <a:tc>
                  <a:txBody>
                    <a:bodyPr/>
                    <a:lstStyle/>
                    <a:p>
                      <a:pPr algn="r"/>
                      <a:r>
                        <a:rPr lang="en-CA" sz="1800" dirty="0"/>
                        <a:t>5.4</a:t>
                      </a:r>
                      <a:endParaRPr lang="en-US" sz="1800" dirty="0"/>
                    </a:p>
                  </a:txBody>
                  <a:tcPr marL="51132" marR="475488"/>
                </a:tc>
                <a:tc>
                  <a:txBody>
                    <a:bodyPr/>
                    <a:lstStyle/>
                    <a:p>
                      <a:pPr algn="r"/>
                      <a:r>
                        <a:rPr lang="en-CA" sz="1800" dirty="0"/>
                        <a:t>12.2</a:t>
                      </a:r>
                      <a:endParaRPr lang="en-US" sz="1800" dirty="0"/>
                    </a:p>
                  </a:txBody>
                  <a:tcPr marL="51132" marR="475488"/>
                </a:tc>
                <a:tc>
                  <a:txBody>
                    <a:bodyPr/>
                    <a:lstStyle/>
                    <a:p>
                      <a:pPr algn="r"/>
                      <a:r>
                        <a:rPr lang="en-CA" sz="1800" dirty="0"/>
                        <a:t>17.6</a:t>
                      </a:r>
                      <a:endParaRPr lang="en-US" sz="1800" dirty="0"/>
                    </a:p>
                  </a:txBody>
                  <a:tcPr marL="51132" marR="429768"/>
                </a:tc>
                <a:tc>
                  <a:txBody>
                    <a:bodyPr/>
                    <a:lstStyle/>
                    <a:p>
                      <a:pPr algn="r"/>
                      <a:r>
                        <a:rPr lang="en-CA" sz="1800" dirty="0"/>
                        <a:t>23.8</a:t>
                      </a:r>
                      <a:endParaRPr lang="en-US" sz="1800" dirty="0"/>
                    </a:p>
                  </a:txBody>
                  <a:tcPr marL="51132" marR="420624"/>
                </a:tc>
                <a:tc>
                  <a:txBody>
                    <a:bodyPr/>
                    <a:lstStyle/>
                    <a:p>
                      <a:pPr algn="r"/>
                      <a:r>
                        <a:rPr lang="en-CA" sz="1800" dirty="0"/>
                        <a:t>40.9</a:t>
                      </a:r>
                      <a:endParaRPr lang="en-US" sz="1800" dirty="0"/>
                    </a:p>
                  </a:txBody>
                  <a:tcPr marL="51132" marR="420624"/>
                </a:tc>
                <a:tc>
                  <a:txBody>
                    <a:bodyPr/>
                    <a:lstStyle/>
                    <a:p>
                      <a:pPr algn="r"/>
                      <a:r>
                        <a:rPr lang="en-CA" sz="1800" dirty="0"/>
                        <a:t>15.6</a:t>
                      </a:r>
                      <a:endParaRPr lang="en-US" sz="1800" dirty="0"/>
                    </a:p>
                  </a:txBody>
                  <a:tcPr marL="51132" marR="347472"/>
                </a:tc>
                <a:extLst>
                  <a:ext uri="{0D108BD9-81ED-4DB2-BD59-A6C34878D82A}">
                    <a16:rowId xmlns:a16="http://schemas.microsoft.com/office/drawing/2014/main" val="2553723721"/>
                  </a:ext>
                </a:extLst>
              </a:tr>
              <a:tr h="328074">
                <a:tc>
                  <a:txBody>
                    <a:bodyPr/>
                    <a:lstStyle/>
                    <a:p>
                      <a:pPr algn="ctr"/>
                      <a:r>
                        <a:rPr lang="en-CA" sz="1800" dirty="0"/>
                        <a:t>1960</a:t>
                      </a:r>
                      <a:endParaRPr lang="en-US" sz="1800" dirty="0"/>
                    </a:p>
                  </a:txBody>
                  <a:tcPr marL="51132" marR="51132"/>
                </a:tc>
                <a:tc>
                  <a:txBody>
                    <a:bodyPr/>
                    <a:lstStyle/>
                    <a:p>
                      <a:pPr algn="r"/>
                      <a:r>
                        <a:rPr lang="en-CA" sz="1800" dirty="0"/>
                        <a:t>4.8</a:t>
                      </a:r>
                      <a:endParaRPr lang="en-US" sz="1800" dirty="0"/>
                    </a:p>
                  </a:txBody>
                  <a:tcPr marL="51132" marR="475488"/>
                </a:tc>
                <a:tc>
                  <a:txBody>
                    <a:bodyPr/>
                    <a:lstStyle/>
                    <a:p>
                      <a:pPr algn="r"/>
                      <a:r>
                        <a:rPr lang="en-CA" sz="1800" dirty="0"/>
                        <a:t>12.2</a:t>
                      </a:r>
                      <a:endParaRPr lang="en-US" sz="1800" dirty="0"/>
                    </a:p>
                  </a:txBody>
                  <a:tcPr marL="51132" marR="475488"/>
                </a:tc>
                <a:tc>
                  <a:txBody>
                    <a:bodyPr/>
                    <a:lstStyle/>
                    <a:p>
                      <a:pPr algn="r"/>
                      <a:r>
                        <a:rPr lang="en-CA" sz="1800" dirty="0"/>
                        <a:t>17.8</a:t>
                      </a:r>
                      <a:endParaRPr lang="en-US" sz="1800" dirty="0"/>
                    </a:p>
                  </a:txBody>
                  <a:tcPr marL="51132" marR="429768"/>
                </a:tc>
                <a:tc>
                  <a:txBody>
                    <a:bodyPr/>
                    <a:lstStyle/>
                    <a:p>
                      <a:pPr algn="r"/>
                      <a:r>
                        <a:rPr lang="en-CA" sz="1800" dirty="0"/>
                        <a:t>24.0</a:t>
                      </a:r>
                      <a:endParaRPr lang="en-US" sz="1800" dirty="0"/>
                    </a:p>
                  </a:txBody>
                  <a:tcPr marL="51132" marR="420624"/>
                </a:tc>
                <a:tc>
                  <a:txBody>
                    <a:bodyPr/>
                    <a:lstStyle/>
                    <a:p>
                      <a:pPr algn="r"/>
                      <a:r>
                        <a:rPr lang="en-CA" sz="1800" dirty="0"/>
                        <a:t>41.3</a:t>
                      </a:r>
                      <a:endParaRPr lang="en-US" sz="1800" dirty="0"/>
                    </a:p>
                  </a:txBody>
                  <a:tcPr marL="51132" marR="420624"/>
                </a:tc>
                <a:tc>
                  <a:txBody>
                    <a:bodyPr/>
                    <a:lstStyle/>
                    <a:p>
                      <a:pPr algn="r"/>
                      <a:r>
                        <a:rPr lang="en-CA" sz="1800" dirty="0"/>
                        <a:t>15.9</a:t>
                      </a:r>
                      <a:endParaRPr lang="en-US" sz="1800" dirty="0"/>
                    </a:p>
                  </a:txBody>
                  <a:tcPr marL="51132" marR="347472"/>
                </a:tc>
                <a:extLst>
                  <a:ext uri="{0D108BD9-81ED-4DB2-BD59-A6C34878D82A}">
                    <a16:rowId xmlns:a16="http://schemas.microsoft.com/office/drawing/2014/main" val="2994912200"/>
                  </a:ext>
                </a:extLst>
              </a:tr>
              <a:tr h="328074">
                <a:tc>
                  <a:txBody>
                    <a:bodyPr/>
                    <a:lstStyle/>
                    <a:p>
                      <a:pPr algn="ctr"/>
                      <a:r>
                        <a:rPr lang="en-CA" sz="1800" dirty="0"/>
                        <a:t>1950</a:t>
                      </a:r>
                      <a:endParaRPr lang="en-US" sz="1800" dirty="0"/>
                    </a:p>
                  </a:txBody>
                  <a:tcPr marL="51132" marR="51132"/>
                </a:tc>
                <a:tc>
                  <a:txBody>
                    <a:bodyPr/>
                    <a:lstStyle/>
                    <a:p>
                      <a:pPr algn="r"/>
                      <a:r>
                        <a:rPr lang="en-CA" sz="1800" dirty="0"/>
                        <a:t>4.5</a:t>
                      </a:r>
                      <a:endParaRPr lang="en-US" sz="1800" dirty="0"/>
                    </a:p>
                  </a:txBody>
                  <a:tcPr marL="51132" marR="475488"/>
                </a:tc>
                <a:tc>
                  <a:txBody>
                    <a:bodyPr/>
                    <a:lstStyle/>
                    <a:p>
                      <a:pPr algn="r"/>
                      <a:r>
                        <a:rPr lang="en-CA" sz="1800" dirty="0"/>
                        <a:t>12.0</a:t>
                      </a:r>
                      <a:endParaRPr lang="en-US" sz="1800" dirty="0"/>
                    </a:p>
                  </a:txBody>
                  <a:tcPr marL="51132" marR="475488"/>
                </a:tc>
                <a:tc>
                  <a:txBody>
                    <a:bodyPr/>
                    <a:lstStyle/>
                    <a:p>
                      <a:pPr algn="r"/>
                      <a:r>
                        <a:rPr lang="en-CA" sz="1800" dirty="0"/>
                        <a:t>17.4</a:t>
                      </a:r>
                      <a:endParaRPr lang="en-US" sz="1800" dirty="0"/>
                    </a:p>
                  </a:txBody>
                  <a:tcPr marL="51132" marR="429768"/>
                </a:tc>
                <a:tc>
                  <a:txBody>
                    <a:bodyPr/>
                    <a:lstStyle/>
                    <a:p>
                      <a:pPr algn="r"/>
                      <a:r>
                        <a:rPr lang="en-CA" sz="1800" dirty="0"/>
                        <a:t>23.4</a:t>
                      </a:r>
                      <a:endParaRPr lang="en-US" sz="1800" dirty="0"/>
                    </a:p>
                  </a:txBody>
                  <a:tcPr marL="51132" marR="420624"/>
                </a:tc>
                <a:tc>
                  <a:txBody>
                    <a:bodyPr/>
                    <a:lstStyle/>
                    <a:p>
                      <a:pPr algn="r"/>
                      <a:r>
                        <a:rPr lang="en-CA" sz="1800" dirty="0"/>
                        <a:t>42.7</a:t>
                      </a:r>
                      <a:endParaRPr lang="en-US" sz="1800" dirty="0"/>
                    </a:p>
                  </a:txBody>
                  <a:tcPr marL="51132" marR="420624"/>
                </a:tc>
                <a:tc>
                  <a:txBody>
                    <a:bodyPr/>
                    <a:lstStyle/>
                    <a:p>
                      <a:pPr algn="r"/>
                      <a:r>
                        <a:rPr lang="en-CA" sz="1800" dirty="0"/>
                        <a:t>17.3</a:t>
                      </a:r>
                      <a:endParaRPr lang="en-US" sz="1800" dirty="0"/>
                    </a:p>
                  </a:txBody>
                  <a:tcPr marL="51132" marR="347472"/>
                </a:tc>
                <a:extLst>
                  <a:ext uri="{0D108BD9-81ED-4DB2-BD59-A6C34878D82A}">
                    <a16:rowId xmlns:a16="http://schemas.microsoft.com/office/drawing/2014/main" val="442782693"/>
                  </a:ext>
                </a:extLst>
              </a:tr>
              <a:tr h="328074">
                <a:tc>
                  <a:txBody>
                    <a:bodyPr/>
                    <a:lstStyle/>
                    <a:p>
                      <a:pPr algn="ctr"/>
                      <a:r>
                        <a:rPr lang="en-CA" sz="1800" dirty="0"/>
                        <a:t>1935</a:t>
                      </a:r>
                      <a:endParaRPr lang="en-US" sz="1800" dirty="0"/>
                    </a:p>
                  </a:txBody>
                  <a:tcPr marL="51132" marR="51132"/>
                </a:tc>
                <a:tc>
                  <a:txBody>
                    <a:bodyPr/>
                    <a:lstStyle/>
                    <a:p>
                      <a:pPr algn="r"/>
                      <a:r>
                        <a:rPr lang="en-CA" sz="1800" dirty="0"/>
                        <a:t>4.1</a:t>
                      </a:r>
                      <a:endParaRPr lang="en-US" sz="1800" dirty="0"/>
                    </a:p>
                  </a:txBody>
                  <a:tcPr marL="51132" marR="475488"/>
                </a:tc>
                <a:tc>
                  <a:txBody>
                    <a:bodyPr/>
                    <a:lstStyle/>
                    <a:p>
                      <a:pPr algn="r"/>
                      <a:r>
                        <a:rPr lang="en-CA" sz="1800" dirty="0"/>
                        <a:t>9.2</a:t>
                      </a:r>
                      <a:endParaRPr lang="en-US" sz="1800" dirty="0"/>
                    </a:p>
                  </a:txBody>
                  <a:tcPr marL="51132" marR="475488"/>
                </a:tc>
                <a:tc>
                  <a:txBody>
                    <a:bodyPr/>
                    <a:lstStyle/>
                    <a:p>
                      <a:pPr algn="r"/>
                      <a:r>
                        <a:rPr lang="en-CA" sz="1800" dirty="0"/>
                        <a:t>14.1</a:t>
                      </a:r>
                      <a:endParaRPr lang="en-US" sz="1800" dirty="0"/>
                    </a:p>
                  </a:txBody>
                  <a:tcPr marL="51132" marR="429768"/>
                </a:tc>
                <a:tc>
                  <a:txBody>
                    <a:bodyPr/>
                    <a:lstStyle/>
                    <a:p>
                      <a:pPr algn="r"/>
                      <a:r>
                        <a:rPr lang="en-CA" sz="1800" dirty="0"/>
                        <a:t>20.9</a:t>
                      </a:r>
                      <a:endParaRPr lang="en-US" sz="1800" dirty="0"/>
                    </a:p>
                  </a:txBody>
                  <a:tcPr marL="51132" marR="420624"/>
                </a:tc>
                <a:tc>
                  <a:txBody>
                    <a:bodyPr/>
                    <a:lstStyle/>
                    <a:p>
                      <a:pPr algn="r"/>
                      <a:r>
                        <a:rPr lang="en-CA" sz="1800" dirty="0"/>
                        <a:t>51.7</a:t>
                      </a:r>
                      <a:endParaRPr lang="en-US" sz="1800" dirty="0"/>
                    </a:p>
                  </a:txBody>
                  <a:tcPr marL="51132" marR="420624"/>
                </a:tc>
                <a:tc>
                  <a:txBody>
                    <a:bodyPr/>
                    <a:lstStyle/>
                    <a:p>
                      <a:pPr algn="r"/>
                      <a:r>
                        <a:rPr lang="en-CA" sz="1800" dirty="0"/>
                        <a:t>26.5</a:t>
                      </a:r>
                      <a:endParaRPr lang="en-US" sz="1800" dirty="0"/>
                    </a:p>
                  </a:txBody>
                  <a:tcPr marL="51132" marR="347472"/>
                </a:tc>
                <a:extLst>
                  <a:ext uri="{0D108BD9-81ED-4DB2-BD59-A6C34878D82A}">
                    <a16:rowId xmlns:a16="http://schemas.microsoft.com/office/drawing/2014/main" val="3881175790"/>
                  </a:ext>
                </a:extLst>
              </a:tr>
            </a:tbl>
          </a:graphicData>
        </a:graphic>
      </p:graphicFrame>
      <p:sp>
        <p:nvSpPr>
          <p:cNvPr id="4" name="Content Placeholder 4">
            <a:extLst>
              <a:ext uri="{FF2B5EF4-FFF2-40B4-BE49-F238E27FC236}">
                <a16:creationId xmlns:a16="http://schemas.microsoft.com/office/drawing/2014/main" id="{C0245756-3688-46AF-A5C4-0FCDD8EFD024}"/>
              </a:ext>
            </a:extLst>
          </p:cNvPr>
          <p:cNvSpPr>
            <a:spLocks noGrp="1"/>
          </p:cNvSpPr>
          <p:nvPr>
            <p:ph sz="half" idx="10"/>
          </p:nvPr>
        </p:nvSpPr>
        <p:spPr>
          <a:xfrm>
            <a:off x="4583874" y="5661656"/>
            <a:ext cx="7406640" cy="430385"/>
          </a:xfrm>
        </p:spPr>
        <p:txBody>
          <a:bodyPr/>
          <a:lstStyle/>
          <a:p>
            <a:pPr marL="0" indent="0">
              <a:buNone/>
            </a:pPr>
            <a:r>
              <a:rPr lang="en-US" sz="1600" dirty="0"/>
              <a:t>Source: U.S. Bureau of the Census, Historical Income Tables, Table F-2.</a:t>
            </a:r>
          </a:p>
        </p:txBody>
      </p:sp>
    </p:spTree>
    <p:extLst>
      <p:ext uri="{BB962C8B-B14F-4D97-AF65-F5344CB8AC3E}">
        <p14:creationId xmlns:p14="http://schemas.microsoft.com/office/powerpoint/2010/main" val="36906490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themeOverride>
</file>

<file path=docProps/app.xml><?xml version="1.0" encoding="utf-8"?>
<Properties xmlns="http://schemas.openxmlformats.org/officeDocument/2006/extended-properties" xmlns:vt="http://schemas.openxmlformats.org/officeDocument/2006/docPropsVTypes">
  <Template/>
  <TotalTime>0</TotalTime>
  <Words>2416</Words>
  <Application>Microsoft Office PowerPoint</Application>
  <PresentationFormat>Widescreen</PresentationFormat>
  <Paragraphs>368</Paragraphs>
  <Slides>45</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21-1</vt:lpstr>
      <vt:lpstr>Introduction</vt:lpstr>
      <vt:lpstr>Labor Earnings</vt:lpstr>
      <vt:lpstr>Measuring Inequality </vt:lpstr>
      <vt:lpstr>Table 1 The Distribution of Family Income in the United States: 2019</vt:lpstr>
      <vt:lpstr>Table 2 Income Inequality in the United States</vt:lpstr>
      <vt:lpstr>U.S. Income Inequality</vt:lpstr>
      <vt:lpstr>Inequality around the World</vt:lpstr>
      <vt:lpstr>Figure 1 Inequality around the World</vt:lpstr>
      <vt:lpstr>Poverty Rate and Poverty Line</vt:lpstr>
      <vt:lpstr>Figure 2 The Poverty Rate</vt:lpstr>
      <vt:lpstr>Who Lives in Poverty? (1 of 2)</vt:lpstr>
      <vt:lpstr>Who Lives in Poverty? (2 of 2)</vt:lpstr>
      <vt:lpstr>Table 3 Who Lives in Poverty?</vt:lpstr>
      <vt:lpstr>Problems in Measuring Inequality</vt:lpstr>
      <vt:lpstr>Taxes and In-Kind Transfers </vt:lpstr>
      <vt:lpstr>The Economic Life Cycle</vt:lpstr>
      <vt:lpstr>Transitory versus Permanent Income</vt:lpstr>
      <vt:lpstr>Economic Mobility</vt:lpstr>
      <vt:lpstr>Intergenerational Mobility</vt:lpstr>
      <vt:lpstr>21-2</vt:lpstr>
      <vt:lpstr>Political Philosophy</vt:lpstr>
      <vt:lpstr>The Utilitarian Tradition (1 of 2)</vt:lpstr>
      <vt:lpstr>The Utilitarian Tradition (2 of 2)</vt:lpstr>
      <vt:lpstr>The Liberal Contractarian Tradition (1 of 3)</vt:lpstr>
      <vt:lpstr>The Liberal Contractarian Tradition (2 of 3)</vt:lpstr>
      <vt:lpstr>The Liberal Contractarian Tradition (3 of 3)</vt:lpstr>
      <vt:lpstr>The Libertarian Tradition</vt:lpstr>
      <vt:lpstr>21-3</vt:lpstr>
      <vt:lpstr>Safety Net</vt:lpstr>
      <vt:lpstr>Minimum-Wage Laws</vt:lpstr>
      <vt:lpstr>Welfare (1 of 2)</vt:lpstr>
      <vt:lpstr>Welfare (2 of 2)</vt:lpstr>
      <vt:lpstr>Negative Income Tax</vt:lpstr>
      <vt:lpstr>In-Kind Transfers</vt:lpstr>
      <vt:lpstr>Antipoverty Programs and Work Incentives (1 of 2)</vt:lpstr>
      <vt:lpstr>Antipoverty Programs and Work Incentives (2 of 2)</vt:lpstr>
      <vt:lpstr>21-4</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21: Income Inequality and Poverty</dc:subject>
  <dc:creator/>
  <cp:lastModifiedBy/>
  <cp:revision>10</cp:revision>
  <dcterms:created xsi:type="dcterms:W3CDTF">2022-07-21T17:39:44Z</dcterms:created>
  <dcterms:modified xsi:type="dcterms:W3CDTF">2023-02-22T13:14:25Z</dcterms:modified>
  <cp:category>Accessible PPT</cp:category>
</cp:coreProperties>
</file>