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theme/themeOverride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5" r:id="rId1"/>
    <p:sldMasterId id="2147483769" r:id="rId2"/>
  </p:sldMasterIdLst>
  <p:notesMasterIdLst>
    <p:notesMasterId r:id="rId52"/>
  </p:notesMasterIdLst>
  <p:handoutMasterIdLst>
    <p:handoutMasterId r:id="rId53"/>
  </p:handoutMasterIdLst>
  <p:sldIdLst>
    <p:sldId id="268" r:id="rId3"/>
    <p:sldId id="370" r:id="rId4"/>
    <p:sldId id="417" r:id="rId5"/>
    <p:sldId id="373" r:id="rId6"/>
    <p:sldId id="658" r:id="rId7"/>
    <p:sldId id="659" r:id="rId8"/>
    <p:sldId id="687" r:id="rId9"/>
    <p:sldId id="688" r:id="rId10"/>
    <p:sldId id="661" r:id="rId11"/>
    <p:sldId id="660" r:id="rId12"/>
    <p:sldId id="695" r:id="rId13"/>
    <p:sldId id="398" r:id="rId14"/>
    <p:sldId id="662" r:id="rId15"/>
    <p:sldId id="663" r:id="rId16"/>
    <p:sldId id="664" r:id="rId17"/>
    <p:sldId id="665" r:id="rId18"/>
    <p:sldId id="696" r:id="rId19"/>
    <p:sldId id="666" r:id="rId20"/>
    <p:sldId id="689" r:id="rId21"/>
    <p:sldId id="690" r:id="rId22"/>
    <p:sldId id="399" r:id="rId23"/>
    <p:sldId id="667" r:id="rId24"/>
    <p:sldId id="668" r:id="rId25"/>
    <p:sldId id="669" r:id="rId26"/>
    <p:sldId id="670" r:id="rId27"/>
    <p:sldId id="671" r:id="rId28"/>
    <p:sldId id="699" r:id="rId29"/>
    <p:sldId id="691" r:id="rId30"/>
    <p:sldId id="692" r:id="rId31"/>
    <p:sldId id="400" r:id="rId32"/>
    <p:sldId id="672" r:id="rId33"/>
    <p:sldId id="676" r:id="rId34"/>
    <p:sldId id="677" r:id="rId35"/>
    <p:sldId id="678" r:id="rId36"/>
    <p:sldId id="679" r:id="rId37"/>
    <p:sldId id="698" r:id="rId38"/>
    <p:sldId id="681" r:id="rId39"/>
    <p:sldId id="693" r:id="rId40"/>
    <p:sldId id="694" r:id="rId41"/>
    <p:sldId id="655" r:id="rId42"/>
    <p:sldId id="697" r:id="rId43"/>
    <p:sldId id="682" r:id="rId44"/>
    <p:sldId id="683" r:id="rId45"/>
    <p:sldId id="684" r:id="rId46"/>
    <p:sldId id="656" r:id="rId47"/>
    <p:sldId id="685" r:id="rId48"/>
    <p:sldId id="653" r:id="rId49"/>
    <p:sldId id="654" r:id="rId50"/>
    <p:sldId id="368" r:id="rId51"/>
  </p:sldIdLst>
  <p:sldSz cx="12192000" cy="6858000"/>
  <p:notesSz cx="6858000" cy="9144000"/>
  <p:custDataLst>
    <p:tags r:id="rId54"/>
  </p:custDataLst>
  <p:defaultTextStyle>
    <a:defPPr>
      <a:defRPr lang="en-US"/>
    </a:defPPr>
    <a:lvl1pPr algn="l" rtl="0" eaLnBrk="0" fontAlgn="base" hangingPunct="0">
      <a:spcBef>
        <a:spcPct val="0"/>
      </a:spcBef>
      <a:spcAft>
        <a:spcPct val="0"/>
      </a:spcAft>
      <a:defRPr kern="1200">
        <a:solidFill>
          <a:schemeClr val="tx1"/>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F7C"/>
    <a:srgbClr val="F2F2F2"/>
    <a:srgbClr val="0098D4"/>
    <a:srgbClr val="003865"/>
    <a:srgbClr val="000000"/>
    <a:srgbClr val="004A78"/>
    <a:srgbClr val="006298"/>
    <a:srgbClr val="FF6300"/>
    <a:srgbClr val="E9255F"/>
    <a:srgbClr val="00B8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79A90F-572C-EB3C-B157-FDB829700D38}" v="55" dt="2023-01-28T18:17:50.3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9" autoAdjust="0"/>
    <p:restoredTop sz="87792" autoAdjust="0"/>
  </p:normalViewPr>
  <p:slideViewPr>
    <p:cSldViewPr snapToGrid="0" snapToObjects="1">
      <p:cViewPr varScale="1">
        <p:scale>
          <a:sx n="59" d="100"/>
          <a:sy n="59" d="100"/>
        </p:scale>
        <p:origin x="960" y="60"/>
      </p:cViewPr>
      <p:guideLst>
        <p:guide orient="horz" pos="2160"/>
        <p:guide pos="3840"/>
      </p:guideLst>
    </p:cSldViewPr>
  </p:slideViewPr>
  <p:outlineViewPr>
    <p:cViewPr>
      <p:scale>
        <a:sx n="33" d="100"/>
        <a:sy n="33" d="100"/>
      </p:scale>
      <p:origin x="0" y="-762"/>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openxmlformats.org/officeDocument/2006/relationships/theme" Target="theme/theme1.xml"/><Relationship Id="rId5" Type="http://schemas.openxmlformats.org/officeDocument/2006/relationships/slide" Target="slides/slide3.xml"/><Relationship Id="rId61" Type="http://schemas.microsoft.com/office/2018/10/relationships/authors" Target="author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60"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ags" Target="../tags/tag15.xml"/><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075504" y="8685213"/>
            <a:ext cx="646682" cy="458787"/>
          </a:xfrm>
          <a:prstGeom prst="rect">
            <a:avLst/>
          </a:prstGeom>
        </p:spPr>
        <p:txBody>
          <a:bodyPr vert="horz" lIns="91440" tIns="45720" rIns="91440" bIns="45720" rtlCol="0" anchor="b"/>
          <a:lstStyle>
            <a:lvl1pPr algn="r">
              <a:defRPr sz="1200"/>
            </a:lvl1pPr>
          </a:lstStyle>
          <a:p>
            <a:fld id="{6767803E-66EE-42CE-8DFB-98553954E472}" type="slidenum">
              <a:rPr lang="en-US" sz="1000" smtClean="0">
                <a:solidFill>
                  <a:schemeClr val="bg1">
                    <a:lumMod val="50000"/>
                  </a:schemeClr>
                </a:solidFill>
                <a:latin typeface="Arial" panose="020B0604020202020204" pitchFamily="34" charset="0"/>
                <a:cs typeface="Arial" panose="020B0604020202020204" pitchFamily="34" charset="0"/>
              </a:rPr>
              <a:pPr/>
              <a:t>‹#›</a:t>
            </a:fld>
            <a:endParaRPr lang="en-US" sz="1000" dirty="0">
              <a:solidFill>
                <a:schemeClr val="bg1">
                  <a:lumMod val="5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5392BA-16D5-4BCB-8BB3-D7B53B67DB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7FD3A-2300-48D5-81E3-9406328116EE}"/>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custDataLst>
      <p:tags r:id="rId2"/>
    </p:custDataLst>
    <p:extLst>
      <p:ext uri="{BB962C8B-B14F-4D97-AF65-F5344CB8AC3E}">
        <p14:creationId xmlns:p14="http://schemas.microsoft.com/office/powerpoint/2010/main" val="2176210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630237"/>
            <a:ext cx="3778647" cy="2125489"/>
          </a:xfrm>
          <a:prstGeom prst="rect">
            <a:avLst/>
          </a:prstGeom>
          <a:noFill/>
          <a:ln w="12700">
            <a:solidFill>
              <a:schemeClr val="bg1">
                <a:lumMod val="65000"/>
              </a:schemeClr>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2993721"/>
            <a:ext cx="5486400" cy="552004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6063017" y="8685213"/>
            <a:ext cx="684212" cy="458787"/>
          </a:xfrm>
          <a:prstGeom prst="rect">
            <a:avLst/>
          </a:prstGeom>
        </p:spPr>
        <p:txBody>
          <a:bodyPr vert="horz" lIns="91440" tIns="45720" rIns="91440" bIns="45720" rtlCol="0" anchor="b"/>
          <a:lstStyle>
            <a:lvl1pPr algn="r" eaLnBrk="1" fontAlgn="auto" hangingPunct="1">
              <a:spcBef>
                <a:spcPts val="0"/>
              </a:spcBef>
              <a:spcAft>
                <a:spcPts val="0"/>
              </a:spcAft>
              <a:defRPr sz="1000">
                <a:solidFill>
                  <a:schemeClr val="bg1">
                    <a:lumMod val="50000"/>
                  </a:schemeClr>
                </a:solidFill>
                <a:latin typeface="Arial" panose="020B0604020202020204" pitchFamily="34" charset="0"/>
                <a:cs typeface="Arial" panose="020B0604020202020204" pitchFamily="34" charset="0"/>
              </a:defRPr>
            </a:lvl1pPr>
          </a:lstStyle>
          <a:p>
            <a:pPr>
              <a:defRPr/>
            </a:pPr>
            <a:fld id="{91CAE60C-72A0-D14D-8733-C13212F694AD}" type="slidenum">
              <a:rPr lang="en-US" smtClean="0"/>
              <a:pPr>
                <a:defRPr/>
              </a:pPr>
              <a:t>‹#›</a:t>
            </a:fld>
            <a:endParaRPr lang="en-US" dirty="0"/>
          </a:p>
        </p:txBody>
      </p:sp>
      <p:pic>
        <p:nvPicPr>
          <p:cNvPr id="8" name="Picture 7">
            <a:extLst>
              <a:ext uri="{FF2B5EF4-FFF2-40B4-BE49-F238E27FC236}">
                <a16:creationId xmlns:a16="http://schemas.microsoft.com/office/drawing/2014/main" id="{A75DDB2F-32A5-4136-BC2E-0D7E0518B4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4311" y="155512"/>
            <a:ext cx="1262321" cy="2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37E5B37-4A58-4B32-B9B0-D824A69A3D97}"/>
              </a:ext>
            </a:extLst>
          </p:cNvPr>
          <p:cNvSpPr txBox="1"/>
          <p:nvPr/>
        </p:nvSpPr>
        <p:spPr>
          <a:xfrm>
            <a:off x="135896" y="8922557"/>
            <a:ext cx="6262949" cy="200055"/>
          </a:xfrm>
          <a:prstGeom prst="rect">
            <a:avLst/>
          </a:prstGeom>
          <a:noFill/>
        </p:spPr>
        <p:txBody>
          <a:bodyPr wrap="square" rtlCol="0">
            <a:spAutoFit/>
          </a:bodyPr>
          <a:lstStyle/>
          <a:p>
            <a:pPr algn="ctr"/>
            <a:r>
              <a:rPr lang="en-US" sz="700" dirty="0">
                <a:solidFill>
                  <a:schemeClr val="bg1">
                    <a:lumMod val="50000"/>
                  </a:schemeClr>
                </a:solidFill>
                <a:latin typeface="Arial" panose="020B0604020202020204" pitchFamily="34" charset="0"/>
                <a:cs typeface="Arial" panose="020B0604020202020204" pitchFamily="34" charset="0"/>
              </a:rPr>
              <a:t>©2019</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Cengage Learning. All Rights Reserved. May not be scanned, copied or duplicated, or posted to a publicly accessible website, in whole or in part.</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22542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688975" indent="-225425" algn="l" rtl="0" eaLnBrk="0" fontAlgn="base" hangingPunct="0">
      <a:spcBef>
        <a:spcPct val="30000"/>
      </a:spcBef>
      <a:spcAft>
        <a:spcPct val="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139825" indent="-225425" algn="l" rtl="0" eaLnBrk="0" fontAlgn="base" hangingPunct="0">
      <a:spcBef>
        <a:spcPct val="30000"/>
      </a:spcBef>
      <a:spcAft>
        <a:spcPct val="0"/>
      </a:spcAft>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4pPr>
    <a:lvl5pPr marL="1603375" indent="-225425"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21</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Suggestion:  Show these questions and give your students 1–3 minutes to formulate their answers.  Ask for someone to volunteer his or her response.  Then show the answers on the next two slides.</a:t>
            </a:r>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28</a:t>
            </a:fld>
            <a:endParaRPr lang="en-US" dirty="0"/>
          </a:p>
        </p:txBody>
      </p:sp>
    </p:spTree>
    <p:extLst>
      <p:ext uri="{BB962C8B-B14F-4D97-AF65-F5344CB8AC3E}">
        <p14:creationId xmlns:p14="http://schemas.microsoft.com/office/powerpoint/2010/main" val="2447608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eaLnBrk="1" hangingPunct="1"/>
            <a:r>
              <a:rPr lang="en-US" dirty="0"/>
              <a:t>For A, ask your students whether the answer would be different if Jahzara were a government employee.  The correct answer is NO.  Government employees engage in consumption, just like everyone else. </a:t>
            </a:r>
          </a:p>
          <a:p>
            <a:pPr eaLnBrk="1" hangingPunct="1"/>
            <a:endParaRPr lang="en-US" dirty="0"/>
          </a:p>
          <a:p>
            <a:pPr eaLnBrk="1" hangingPunct="1"/>
            <a:r>
              <a:rPr lang="en-US" dirty="0"/>
              <a:t>Regarding part </a:t>
            </a:r>
            <a:r>
              <a:rPr lang="en-US" i="0" dirty="0"/>
              <a:t>C: </a:t>
            </a:r>
            <a:r>
              <a:rPr lang="en-US" dirty="0"/>
              <a:t>Joseph’s purchase causes investment (for his own business) to increase by $800.  However, the computer is sold out of inventory, so inventory investment falls by $800.  The two transactions cancel each other, leaving aggregate investment and </a:t>
            </a:r>
            <a:r>
              <a:rPr lang="en-US" b="1" i="1" dirty="0"/>
              <a:t>GDP </a:t>
            </a:r>
            <a:r>
              <a:rPr lang="en-US" dirty="0"/>
              <a:t>unchanged. </a:t>
            </a:r>
          </a:p>
          <a:p>
            <a:pPr eaLnBrk="1" hangingPunct="1"/>
            <a:endParaRPr lang="en-US" dirty="0"/>
          </a:p>
          <a:p>
            <a:pPr eaLnBrk="1" hangingPunct="1"/>
            <a:r>
              <a:rPr lang="en-US" dirty="0"/>
              <a:t>Regarding part D: This problem illustrates why expenditure always equals output, even when firms don’t sell everything they produce due to lackluster demand.  The point here is that unsold output is counted in inventory investment, even when that “investment” was unintentional.</a:t>
            </a:r>
          </a:p>
          <a:p>
            <a:endParaRPr lang="en-US" dirty="0"/>
          </a:p>
          <a:p>
            <a:pPr eaLnBrk="1" hangingPunct="1"/>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29</a:t>
            </a:fld>
            <a:endParaRPr lang="en-US" dirty="0"/>
          </a:p>
        </p:txBody>
      </p:sp>
    </p:spTree>
    <p:extLst>
      <p:ext uri="{BB962C8B-B14F-4D97-AF65-F5344CB8AC3E}">
        <p14:creationId xmlns:p14="http://schemas.microsoft.com/office/powerpoint/2010/main" val="3763305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30</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48507"/>
            <a:r>
              <a:rPr lang="en-US" i="0" dirty="0"/>
              <a:t>Suggestion:  This question works well for group work and reviews nominal </a:t>
            </a:r>
            <a:r>
              <a:rPr lang="en-US" b="1" i="0" dirty="0"/>
              <a:t>GDP</a:t>
            </a:r>
            <a:r>
              <a:rPr lang="en-US" i="0" dirty="0"/>
              <a:t>, real </a:t>
            </a:r>
            <a:r>
              <a:rPr lang="en-US" b="1" i="0" dirty="0"/>
              <a:t>GDP</a:t>
            </a:r>
            <a:r>
              <a:rPr lang="en-US" i="0" dirty="0"/>
              <a:t>, and the </a:t>
            </a:r>
            <a:r>
              <a:rPr lang="en-US" b="1" i="0" dirty="0"/>
              <a:t>GDP</a:t>
            </a:r>
            <a:r>
              <a:rPr lang="en-US" i="0" dirty="0"/>
              <a:t> deflator. Show the question and give your students 3-5 minutes to work in group and formulate their answers.  Ask for someone to volunteer his or her response.  Then show the answers on the next slides.</a:t>
            </a:r>
          </a:p>
          <a:p>
            <a:pPr eaLnBrk="1" hangingPunct="1"/>
            <a:endParaRPr lang="en-US" i="0" dirty="0"/>
          </a:p>
          <a:p>
            <a:pPr eaLnBrk="1" hangingPunct="1"/>
            <a:r>
              <a:rPr lang="en-US" i="0" dirty="0"/>
              <a:t>The data in the table are for a hypothetical economy that produces two final goods, cookies and smartphones.  For all parts of this problem, use 2021 as the base year.  </a:t>
            </a:r>
          </a:p>
          <a:p>
            <a:pPr eaLnBrk="1" hangingPunct="1"/>
            <a:endParaRPr lang="en-US" i="0" dirty="0"/>
          </a:p>
          <a:p>
            <a:pPr eaLnBrk="1" hangingPunct="1"/>
            <a:r>
              <a:rPr lang="en-US" i="0" dirty="0"/>
              <a:t>If you’re running short on time, you can skip part A—it’s the least challenging.  If you only have time for one of the three, you might skip A and B, as C by itself covers all of the material:  it requires students to compute nominal and real </a:t>
            </a:r>
            <a:r>
              <a:rPr lang="en-US" b="1" i="0" dirty="0"/>
              <a:t>GDP</a:t>
            </a:r>
            <a:r>
              <a:rPr lang="en-US" i="0" dirty="0"/>
              <a:t> before they can compute the </a:t>
            </a:r>
            <a:r>
              <a:rPr lang="en-US" b="1" i="0" dirty="0"/>
              <a:t>GDP</a:t>
            </a:r>
            <a:r>
              <a:rPr lang="en-US" i="0" dirty="0"/>
              <a:t> deflator.</a:t>
            </a:r>
          </a:p>
          <a:p>
            <a:endParaRPr lang="en-US" i="0" dirty="0"/>
          </a:p>
          <a:p>
            <a:endParaRPr lang="en-US" i="0" dirty="0"/>
          </a:p>
          <a:p>
            <a:endParaRPr lang="en-US" i="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38</a:t>
            </a:fld>
            <a:endParaRPr lang="en-US" dirty="0"/>
          </a:p>
        </p:txBody>
      </p:sp>
    </p:spTree>
    <p:extLst>
      <p:ext uri="{BB962C8B-B14F-4D97-AF65-F5344CB8AC3E}">
        <p14:creationId xmlns:p14="http://schemas.microsoft.com/office/powerpoint/2010/main" val="2951925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237127" indent="-237127">
              <a:buAutoNum type="alphaUcPeriod"/>
            </a:pPr>
            <a:r>
              <a:rPr lang="en-US" i="0" dirty="0"/>
              <a:t>Nominal </a:t>
            </a:r>
            <a:r>
              <a:rPr lang="en-US" b="1" i="0" dirty="0"/>
              <a:t>GDP</a:t>
            </a:r>
            <a:r>
              <a:rPr lang="en-US" i="0" dirty="0"/>
              <a:t>:</a:t>
            </a:r>
            <a:r>
              <a:rPr lang="en-US" i="0" baseline="0" dirty="0"/>
              <a:t> current quantities and current prices </a:t>
            </a:r>
          </a:p>
          <a:p>
            <a:pPr marL="237127" indent="-237127">
              <a:buAutoNum type="alphaUcPeriod"/>
            </a:pPr>
            <a:r>
              <a:rPr lang="en-US" i="0" baseline="0" dirty="0"/>
              <a:t>Real </a:t>
            </a:r>
            <a:r>
              <a:rPr lang="en-US" b="1" i="0" dirty="0"/>
              <a:t>GDP</a:t>
            </a:r>
            <a:r>
              <a:rPr lang="en-US" i="0" baseline="0" dirty="0"/>
              <a:t>: current quantities; base=year prices</a:t>
            </a:r>
          </a:p>
          <a:p>
            <a:pPr marL="237127" marR="0" lvl="0" indent="-237127" algn="l" defTabSz="914400" rtl="0" eaLnBrk="0" fontAlgn="base" latinLnBrk="0" hangingPunct="0">
              <a:lnSpc>
                <a:spcPct val="100000"/>
              </a:lnSpc>
              <a:spcBef>
                <a:spcPct val="30000"/>
              </a:spcBef>
              <a:spcAft>
                <a:spcPct val="0"/>
              </a:spcAft>
              <a:buClrTx/>
              <a:buSzTx/>
              <a:buFontTx/>
              <a:buAutoNum type="alphaUcPeriod"/>
              <a:tabLst/>
              <a:defRPr/>
            </a:pPr>
            <a:r>
              <a:rPr lang="en-US" baseline="0" dirty="0"/>
              <a:t>Before calculating the GDP deflator for 2023 we need to calculate the Real and nominal GDP for 2023. </a:t>
            </a:r>
            <a:endParaRPr lang="en-US" i="0" dirty="0"/>
          </a:p>
          <a:p>
            <a:endParaRPr lang="en-US" i="0" dirty="0"/>
          </a:p>
          <a:p>
            <a:endParaRPr lang="en-US" i="0" dirty="0"/>
          </a:p>
          <a:p>
            <a:endParaRPr lang="en-US" i="0"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39</a:t>
            </a:fld>
            <a:endParaRPr lang="en-US" dirty="0"/>
          </a:p>
        </p:txBody>
      </p:sp>
    </p:spTree>
    <p:extLst>
      <p:ext uri="{BB962C8B-B14F-4D97-AF65-F5344CB8AC3E}">
        <p14:creationId xmlns:p14="http://schemas.microsoft.com/office/powerpoint/2010/main" val="1871629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40</a:t>
            </a:fld>
            <a:endParaRPr lang="en-US" dirty="0"/>
          </a:p>
        </p:txBody>
      </p:sp>
    </p:spTree>
    <p:extLst>
      <p:ext uri="{BB962C8B-B14F-4D97-AF65-F5344CB8AC3E}">
        <p14:creationId xmlns:p14="http://schemas.microsoft.com/office/powerpoint/2010/main" val="1235354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45</a:t>
            </a:fld>
            <a:endParaRPr lang="en-US" dirty="0"/>
          </a:p>
        </p:txBody>
      </p:sp>
    </p:spTree>
    <p:extLst>
      <p:ext uri="{BB962C8B-B14F-4D97-AF65-F5344CB8AC3E}">
        <p14:creationId xmlns:p14="http://schemas.microsoft.com/office/powerpoint/2010/main" val="323021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pPr defTabSz="948507"/>
            <a:r>
              <a:rPr lang="en-US" dirty="0"/>
              <a:t>Suggestion:</a:t>
            </a:r>
            <a:r>
              <a:rPr lang="en-US" baseline="0" dirty="0"/>
              <a:t> For the Think-Pair-Share activities, if time allows, allow students to work in small groups for 5-10 minutes. Then allow student groups to share with other groups or with the entire class</a:t>
            </a:r>
            <a:r>
              <a:rPr lang="en-US" dirty="0"/>
              <a:t>.  Or you can treat the Think-Pair-Share activity</a:t>
            </a:r>
            <a:r>
              <a:rPr lang="en-US" baseline="0" dirty="0"/>
              <a:t> as an open-to-all in–class discussion.</a:t>
            </a:r>
          </a:p>
          <a:p>
            <a:pPr defTabSz="948507"/>
            <a:endParaRPr lang="en-US" baseline="0" dirty="0"/>
          </a:p>
          <a:p>
            <a:pPr defTabSz="948507"/>
            <a:endParaRPr lang="en-US" baseline="0" dirty="0"/>
          </a:p>
          <a:p>
            <a:r>
              <a:rPr lang="en-US" dirty="0">
                <a:solidFill>
                  <a:srgbClr val="002060"/>
                </a:solidFill>
              </a:rPr>
              <a:t>Discussion points: </a:t>
            </a:r>
          </a:p>
          <a:p>
            <a:pPr marL="237127" indent="-237127">
              <a:buFont typeface="+mj-lt"/>
              <a:buAutoNum type="alphaUcPeriod"/>
            </a:pPr>
            <a:r>
              <a:rPr lang="en-US" dirty="0">
                <a:solidFill>
                  <a:srgbClr val="002060"/>
                </a:solidFill>
              </a:rPr>
              <a:t>No.</a:t>
            </a:r>
          </a:p>
          <a:p>
            <a:pPr marL="237127" indent="-237127">
              <a:buFont typeface="+mj-lt"/>
              <a:buAutoNum type="alphaUcPeriod"/>
            </a:pPr>
            <a:r>
              <a:rPr lang="en-US" dirty="0">
                <a:solidFill>
                  <a:srgbClr val="002060"/>
                </a:solidFill>
              </a:rPr>
              <a:t>Nonmarket activities such as household production. Examples: Household production done by an individual without pay such as gardening, cleaning, sew­ing, home improvement or construction, child supervision, etc.</a:t>
            </a:r>
          </a:p>
          <a:p>
            <a:pPr marL="237127" indent="-237127">
              <a:buFont typeface="+mj-lt"/>
              <a:buAutoNum type="alphaUcPeriod"/>
            </a:pPr>
            <a:r>
              <a:rPr lang="en-US" dirty="0">
                <a:solidFill>
                  <a:srgbClr val="002060"/>
                </a:solidFill>
              </a:rPr>
              <a:t>Yes. A greater proportion of the output produced by less-developed nations is nonmarket output. That is, it is not sold and recorded as a market transaction.</a:t>
            </a:r>
          </a:p>
          <a:p>
            <a:pPr marL="237127" indent="-237127">
              <a:buFont typeface="+mj-lt"/>
              <a:buAutoNum type="alphaUcPeriod"/>
            </a:pPr>
            <a:endParaRPr lang="en-US" dirty="0">
              <a:solidFill>
                <a:srgbClr val="002060"/>
              </a:solidFill>
            </a:endParaRPr>
          </a:p>
          <a:p>
            <a:r>
              <a:rPr lang="en-US" dirty="0">
                <a:solidFill>
                  <a:srgbClr val="002060"/>
                </a:solidFill>
              </a:rPr>
              <a:t>Coming back to A: Does this mean that residents of the Caribbean nation are actually as well off materially as residents in the United States? No, it just means that quantitative comparisons between nations of greatly different levels of development are very difficult to do and are of­ten inaccurate.</a:t>
            </a:r>
          </a:p>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47</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49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91CAE60C-72A0-D14D-8733-C13212F694A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4</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529">
              <a:defRPr/>
            </a:pPr>
            <a:r>
              <a:rPr lang="en-US" dirty="0"/>
              <a:t>Suggestion:  This question works well for individual work. Show the question and give your students 1–2 minutes to formulate their answers.  Ask for someone to volunteer his or her response.  Then show the answer.</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7</a:t>
            </a:fld>
            <a:endParaRPr lang="en-US" dirty="0"/>
          </a:p>
        </p:txBody>
      </p:sp>
    </p:spTree>
    <p:extLst>
      <p:ext uri="{BB962C8B-B14F-4D97-AF65-F5344CB8AC3E}">
        <p14:creationId xmlns:p14="http://schemas.microsoft.com/office/powerpoint/2010/main" val="2684573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defTabSz="966529">
              <a:defRPr/>
            </a:pPr>
            <a:endParaRPr lang="en-US" dirty="0"/>
          </a:p>
          <a:p>
            <a:pPr defTabSz="948507"/>
            <a:r>
              <a:rPr lang="en-US" dirty="0"/>
              <a:t>The transaction contributes equally to the economy’s income and to its expenditure. GDP, whether measured as total income or total expenditure, rises by $50.</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8</a:t>
            </a:fld>
            <a:endParaRPr lang="en-US" dirty="0"/>
          </a:p>
        </p:txBody>
      </p:sp>
    </p:spTree>
    <p:extLst>
      <p:ext uri="{BB962C8B-B14F-4D97-AF65-F5344CB8AC3E}">
        <p14:creationId xmlns:p14="http://schemas.microsoft.com/office/powerpoint/2010/main" val="4045933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10</a:t>
            </a:fld>
            <a:endParaRPr lang="en-US" dirty="0"/>
          </a:p>
        </p:txBody>
      </p:sp>
    </p:spTree>
    <p:extLst>
      <p:ext uri="{BB962C8B-B14F-4D97-AF65-F5344CB8AC3E}">
        <p14:creationId xmlns:p14="http://schemas.microsoft.com/office/powerpoint/2010/main" val="3554475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12</a:t>
            </a:fld>
            <a:endParaRPr lang="en-US" dirty="0"/>
          </a:p>
        </p:txBody>
      </p:sp>
    </p:spTree>
    <p:extLst>
      <p:ext uri="{BB962C8B-B14F-4D97-AF65-F5344CB8AC3E}">
        <p14:creationId xmlns:p14="http://schemas.microsoft.com/office/powerpoint/2010/main" val="180856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Suggestion:  This question works well for individual work. Show the question and give your students 1–2 minutes to formulate their answers.  Ask for someone to volunteer his or her response.  Then show the answer.</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19</a:t>
            </a:fld>
            <a:endParaRPr lang="en-US" dirty="0"/>
          </a:p>
        </p:txBody>
      </p:sp>
    </p:spTree>
    <p:extLst>
      <p:ext uri="{BB962C8B-B14F-4D97-AF65-F5344CB8AC3E}">
        <p14:creationId xmlns:p14="http://schemas.microsoft.com/office/powerpoint/2010/main" val="14731675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3778250" cy="21256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Suggestion:  This question works well for individual work. Show the question and give your students 1–2 minutes to formulate their answers.  Ask for someone to volunteer his or her response.  Then show the answer.</a:t>
            </a:r>
          </a:p>
        </p:txBody>
      </p:sp>
      <p:sp>
        <p:nvSpPr>
          <p:cNvPr id="4" name="Slide Number Placeholder 3"/>
          <p:cNvSpPr>
            <a:spLocks noGrp="1"/>
          </p:cNvSpPr>
          <p:nvPr>
            <p:ph type="sldNum" sz="quarter" idx="5"/>
          </p:nvPr>
        </p:nvSpPr>
        <p:spPr/>
        <p:txBody>
          <a:bodyPr/>
          <a:lstStyle/>
          <a:p>
            <a:pPr>
              <a:defRPr/>
            </a:pPr>
            <a:fld id="{91CAE60C-72A0-D14D-8733-C13212F694AD}" type="slidenum">
              <a:rPr lang="en-US" smtClean="0"/>
              <a:pPr>
                <a:defRPr/>
              </a:pPr>
              <a:t>20</a:t>
            </a:fld>
            <a:endParaRPr lang="en-US" dirty="0"/>
          </a:p>
        </p:txBody>
      </p:sp>
    </p:spTree>
    <p:extLst>
      <p:ext uri="{BB962C8B-B14F-4D97-AF65-F5344CB8AC3E}">
        <p14:creationId xmlns:p14="http://schemas.microsoft.com/office/powerpoint/2010/main" val="9125866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Firs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23111E-2710-4C1A-A7DB-CE3FE7C03336}"/>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5646420" y="1168663"/>
            <a:ext cx="6104302" cy="2387600"/>
          </a:xfrm>
        </p:spPr>
        <p:txBody>
          <a:bodyPr anchor="b"/>
          <a:lstStyle>
            <a:lvl1pPr algn="l">
              <a:defRPr sz="4800" baseline="0">
                <a:solidFill>
                  <a:schemeClr val="bg1"/>
                </a:solidFill>
              </a:defRPr>
            </a:lvl1pPr>
          </a:lstStyle>
          <a:p>
            <a:r>
              <a:rPr lang="en-US" dirty="0"/>
              <a:t>Title, #e</a:t>
            </a:r>
          </a:p>
        </p:txBody>
      </p:sp>
      <p:sp>
        <p:nvSpPr>
          <p:cNvPr id="3" name="Subtitle 2"/>
          <p:cNvSpPr>
            <a:spLocks noGrp="1"/>
          </p:cNvSpPr>
          <p:nvPr>
            <p:ph type="subTitle" idx="1" hasCustomPrompt="1"/>
          </p:nvPr>
        </p:nvSpPr>
        <p:spPr>
          <a:xfrm>
            <a:off x="5646420" y="3809720"/>
            <a:ext cx="6104302" cy="1424930"/>
          </a:xfrm>
          <a:noFill/>
        </p:spPr>
        <p:txBody>
          <a:bodyPr anchor="t"/>
          <a:lstStyle>
            <a:lvl1pPr marL="0" indent="0" algn="l">
              <a:lnSpc>
                <a:spcPct val="100000"/>
              </a:lnSpc>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 Chapter Title</a:t>
            </a:r>
          </a:p>
        </p:txBody>
      </p:sp>
      <p:sp>
        <p:nvSpPr>
          <p:cNvPr id="12" name="Picture Placeholder 11">
            <a:extLst>
              <a:ext uri="{FF2B5EF4-FFF2-40B4-BE49-F238E27FC236}">
                <a16:creationId xmlns:a16="http://schemas.microsoft.com/office/drawing/2014/main" id="{7BF6BBBC-452C-48FA-A1E1-E851567E5383}"/>
              </a:ext>
            </a:extLst>
          </p:cNvPr>
          <p:cNvSpPr>
            <a:spLocks noGrp="1"/>
          </p:cNvSpPr>
          <p:nvPr>
            <p:ph type="pic" sz="quarter" idx="11" hasCustomPrompt="1"/>
          </p:nvPr>
        </p:nvSpPr>
        <p:spPr>
          <a:xfrm>
            <a:off x="475250" y="808037"/>
            <a:ext cx="4713288" cy="5241925"/>
          </a:xfrm>
        </p:spPr>
        <p:txBody>
          <a:bodyPr/>
          <a:lstStyle>
            <a:lvl1pPr marL="0" indent="0">
              <a:buNone/>
              <a:defRPr b="0">
                <a:solidFill>
                  <a:schemeClr val="bg1"/>
                </a:solidFill>
              </a:defRPr>
            </a:lvl1pPr>
          </a:lstStyle>
          <a:p>
            <a:r>
              <a:rPr lang="en-US" dirty="0"/>
              <a:t>Add Image Here</a:t>
            </a:r>
          </a:p>
        </p:txBody>
      </p:sp>
      <p:sp>
        <p:nvSpPr>
          <p:cNvPr id="9" name="Slide Number Placeholder 5">
            <a:extLst>
              <a:ext uri="{FF2B5EF4-FFF2-40B4-BE49-F238E27FC236}">
                <a16:creationId xmlns:a16="http://schemas.microsoft.com/office/drawing/2014/main" id="{6B326DFF-C872-4426-8563-39BC58624663}"/>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pic>
        <p:nvPicPr>
          <p:cNvPr id="21" name="Picture 20">
            <a:extLst>
              <a:ext uri="{FF2B5EF4-FFF2-40B4-BE49-F238E27FC236}">
                <a16:creationId xmlns:a16="http://schemas.microsoft.com/office/drawing/2014/main" id="{FDE6C580-026E-426D-A0EE-BDE15B891A0A}"/>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8" name="Text Placeholder 4">
            <a:extLst>
              <a:ext uri="{FF2B5EF4-FFF2-40B4-BE49-F238E27FC236}">
                <a16:creationId xmlns:a16="http://schemas.microsoft.com/office/drawing/2014/main" id="{003D5908-6DEE-491A-B7D6-1BADE7111ED1}"/>
              </a:ext>
            </a:extLst>
          </p:cNvPr>
          <p:cNvSpPr>
            <a:spLocks noGrp="1"/>
          </p:cNvSpPr>
          <p:nvPr>
            <p:ph type="body" sz="quarter" idx="12" hasCustomPrompt="1"/>
          </p:nvPr>
        </p:nvSpPr>
        <p:spPr>
          <a:xfrm>
            <a:off x="2103120" y="6314136"/>
            <a:ext cx="8961120" cy="457200"/>
          </a:xfrm>
        </p:spPr>
        <p:txBody>
          <a:bodyPr/>
          <a:lstStyle>
            <a:lvl1pPr marL="0" indent="0">
              <a:buNone/>
              <a:defRPr sz="11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1283776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Imag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6" name="Content Placeholder Bottom">
            <a:extLst>
              <a:ext uri="{FF2B5EF4-FFF2-40B4-BE49-F238E27FC236}">
                <a16:creationId xmlns:a16="http://schemas.microsoft.com/office/drawing/2014/main" id="{4003AB72-C071-4875-8D31-00FB47092143}"/>
              </a:ext>
            </a:extLst>
          </p:cNvPr>
          <p:cNvSpPr>
            <a:spLocks noGrp="1"/>
          </p:cNvSpPr>
          <p:nvPr>
            <p:ph sz="half" idx="15" hasCustomPrompt="1"/>
          </p:nvPr>
        </p:nvSpPr>
        <p:spPr>
          <a:xfrm>
            <a:off x="3624199" y="4136860"/>
            <a:ext cx="8090957" cy="204572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72865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Imag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1217447"/>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Top"/>
          <p:cNvSpPr>
            <a:spLocks noGrp="1"/>
          </p:cNvSpPr>
          <p:nvPr>
            <p:ph sz="half" idx="2" hasCustomPrompt="1"/>
          </p:nvPr>
        </p:nvSpPr>
        <p:spPr>
          <a:xfrm>
            <a:off x="3624200" y="1825625"/>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4" name="Image Placeholder 2">
            <a:extLst>
              <a:ext uri="{FF2B5EF4-FFF2-40B4-BE49-F238E27FC236}">
                <a16:creationId xmlns:a16="http://schemas.microsoft.com/office/drawing/2014/main" id="{329BB347-70F5-49B3-A1D7-9C05C8ED5028}"/>
              </a:ext>
            </a:extLst>
          </p:cNvPr>
          <p:cNvSpPr>
            <a:spLocks noGrp="1"/>
          </p:cNvSpPr>
          <p:nvPr>
            <p:ph sz="half" idx="14" hasCustomPrompt="1"/>
          </p:nvPr>
        </p:nvSpPr>
        <p:spPr>
          <a:xfrm>
            <a:off x="479343" y="3207219"/>
            <a:ext cx="2875957" cy="121744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5" name="Content Placeholder Middle">
            <a:extLst>
              <a:ext uri="{FF2B5EF4-FFF2-40B4-BE49-F238E27FC236}">
                <a16:creationId xmlns:a16="http://schemas.microsoft.com/office/drawing/2014/main" id="{E344C337-1A6E-4BE6-8E9E-7076FBBEEFAC}"/>
              </a:ext>
            </a:extLst>
          </p:cNvPr>
          <p:cNvSpPr>
            <a:spLocks noGrp="1"/>
          </p:cNvSpPr>
          <p:nvPr>
            <p:ph sz="half" idx="15" hasCustomPrompt="1"/>
          </p:nvPr>
        </p:nvSpPr>
        <p:spPr>
          <a:xfrm>
            <a:off x="3626700" y="3207216"/>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
        <p:nvSpPr>
          <p:cNvPr id="16" name="Image Placeholder 3">
            <a:extLst>
              <a:ext uri="{FF2B5EF4-FFF2-40B4-BE49-F238E27FC236}">
                <a16:creationId xmlns:a16="http://schemas.microsoft.com/office/drawing/2014/main" id="{A70ED764-0931-4273-A125-CE2D6E0F8A8D}"/>
              </a:ext>
            </a:extLst>
          </p:cNvPr>
          <p:cNvSpPr>
            <a:spLocks noGrp="1"/>
          </p:cNvSpPr>
          <p:nvPr>
            <p:ph sz="half" idx="16" hasCustomPrompt="1"/>
          </p:nvPr>
        </p:nvSpPr>
        <p:spPr>
          <a:xfrm>
            <a:off x="479343" y="4631282"/>
            <a:ext cx="2875957" cy="1217447"/>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7" name="Content Placeholder Bottom">
            <a:extLst>
              <a:ext uri="{FF2B5EF4-FFF2-40B4-BE49-F238E27FC236}">
                <a16:creationId xmlns:a16="http://schemas.microsoft.com/office/drawing/2014/main" id="{1A924411-097F-4689-AC4D-9173B40A69F2}"/>
              </a:ext>
            </a:extLst>
          </p:cNvPr>
          <p:cNvSpPr>
            <a:spLocks noGrp="1"/>
          </p:cNvSpPr>
          <p:nvPr>
            <p:ph sz="half" idx="17" hasCustomPrompt="1"/>
          </p:nvPr>
        </p:nvSpPr>
        <p:spPr>
          <a:xfrm>
            <a:off x="3626700" y="4631279"/>
            <a:ext cx="8090957" cy="1217450"/>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95082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Image/Four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899814"/>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9" name="Content Placeholder 1"/>
          <p:cNvSpPr>
            <a:spLocks noGrp="1"/>
          </p:cNvSpPr>
          <p:nvPr>
            <p:ph sz="half" idx="2" hasCustomPrompt="1"/>
          </p:nvPr>
        </p:nvSpPr>
        <p:spPr>
          <a:xfrm>
            <a:off x="3624200" y="182562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0" name="Image Placeholder 2">
            <a:extLst>
              <a:ext uri="{FF2B5EF4-FFF2-40B4-BE49-F238E27FC236}">
                <a16:creationId xmlns:a16="http://schemas.microsoft.com/office/drawing/2014/main" id="{02C25FD2-E251-4DC4-8F30-3EDA9A61D7DC}"/>
              </a:ext>
            </a:extLst>
          </p:cNvPr>
          <p:cNvSpPr>
            <a:spLocks noGrp="1"/>
          </p:cNvSpPr>
          <p:nvPr>
            <p:ph sz="half" idx="14" hasCustomPrompt="1"/>
          </p:nvPr>
        </p:nvSpPr>
        <p:spPr>
          <a:xfrm>
            <a:off x="476843" y="2941438"/>
            <a:ext cx="2875957" cy="899814"/>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11" name="Content Placeholder 2">
            <a:extLst>
              <a:ext uri="{FF2B5EF4-FFF2-40B4-BE49-F238E27FC236}">
                <a16:creationId xmlns:a16="http://schemas.microsoft.com/office/drawing/2014/main" id="{6FFE322F-E595-4582-997C-0A06F238C8D3}"/>
              </a:ext>
            </a:extLst>
          </p:cNvPr>
          <p:cNvSpPr>
            <a:spLocks noGrp="1"/>
          </p:cNvSpPr>
          <p:nvPr>
            <p:ph sz="half" idx="15" hasCustomPrompt="1"/>
          </p:nvPr>
        </p:nvSpPr>
        <p:spPr>
          <a:xfrm>
            <a:off x="3624200" y="2941435"/>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2" name="Image Placeholder 3">
            <a:extLst>
              <a:ext uri="{FF2B5EF4-FFF2-40B4-BE49-F238E27FC236}">
                <a16:creationId xmlns:a16="http://schemas.microsoft.com/office/drawing/2014/main" id="{647E63CA-E745-4DE2-B25A-D398F113EFA6}"/>
              </a:ext>
            </a:extLst>
          </p:cNvPr>
          <p:cNvSpPr>
            <a:spLocks noGrp="1"/>
          </p:cNvSpPr>
          <p:nvPr>
            <p:ph sz="half" idx="16" hasCustomPrompt="1"/>
          </p:nvPr>
        </p:nvSpPr>
        <p:spPr>
          <a:xfrm>
            <a:off x="480444" y="4065961"/>
            <a:ext cx="2875957" cy="899814"/>
          </a:xfrm>
        </p:spPr>
        <p:txBody>
          <a:bodyPr/>
          <a:lstStyle>
            <a:lvl1pPr marL="0" indent="0" algn="l">
              <a:buNone/>
              <a:defRPr/>
            </a:lvl1pPr>
            <a:lvl2pPr marL="457200" indent="0">
              <a:buNone/>
              <a:defRPr/>
            </a:lvl2pPr>
            <a:lvl3pPr marL="914400" indent="0">
              <a:buNone/>
              <a:defRPr/>
            </a:lvl3pPr>
          </a:lstStyle>
          <a:p>
            <a:pPr lvl="0"/>
            <a:r>
              <a:rPr lang="en-US" dirty="0"/>
              <a:t>Image 3</a:t>
            </a:r>
          </a:p>
        </p:txBody>
      </p:sp>
      <p:sp>
        <p:nvSpPr>
          <p:cNvPr id="13" name="Content Placeholder 3">
            <a:extLst>
              <a:ext uri="{FF2B5EF4-FFF2-40B4-BE49-F238E27FC236}">
                <a16:creationId xmlns:a16="http://schemas.microsoft.com/office/drawing/2014/main" id="{EFE66096-5B65-4DD6-9AD6-9E55675E34CD}"/>
              </a:ext>
            </a:extLst>
          </p:cNvPr>
          <p:cNvSpPr>
            <a:spLocks noGrp="1"/>
          </p:cNvSpPr>
          <p:nvPr>
            <p:ph sz="half" idx="17" hasCustomPrompt="1"/>
          </p:nvPr>
        </p:nvSpPr>
        <p:spPr>
          <a:xfrm>
            <a:off x="3627801" y="406595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
        <p:nvSpPr>
          <p:cNvPr id="14" name="Image Placeholder 4">
            <a:extLst>
              <a:ext uri="{FF2B5EF4-FFF2-40B4-BE49-F238E27FC236}">
                <a16:creationId xmlns:a16="http://schemas.microsoft.com/office/drawing/2014/main" id="{765390A9-B975-43C8-86E6-45E636A649C5}"/>
              </a:ext>
            </a:extLst>
          </p:cNvPr>
          <p:cNvSpPr>
            <a:spLocks noGrp="1"/>
          </p:cNvSpPr>
          <p:nvPr>
            <p:ph sz="half" idx="18" hasCustomPrompt="1"/>
          </p:nvPr>
        </p:nvSpPr>
        <p:spPr>
          <a:xfrm>
            <a:off x="480444" y="5181771"/>
            <a:ext cx="2875957" cy="899814"/>
          </a:xfrm>
        </p:spPr>
        <p:txBody>
          <a:bodyPr/>
          <a:lstStyle>
            <a:lvl1pPr marL="0" indent="0" algn="l">
              <a:buNone/>
              <a:defRPr/>
            </a:lvl1pPr>
            <a:lvl2pPr marL="457200" indent="0">
              <a:buNone/>
              <a:defRPr/>
            </a:lvl2pPr>
            <a:lvl3pPr marL="914400" indent="0">
              <a:buNone/>
              <a:defRPr/>
            </a:lvl3pPr>
          </a:lstStyle>
          <a:p>
            <a:pPr lvl="0"/>
            <a:r>
              <a:rPr lang="en-US" dirty="0"/>
              <a:t>Image 4</a:t>
            </a:r>
          </a:p>
        </p:txBody>
      </p:sp>
      <p:sp>
        <p:nvSpPr>
          <p:cNvPr id="15" name="Content Placeholder 4">
            <a:extLst>
              <a:ext uri="{FF2B5EF4-FFF2-40B4-BE49-F238E27FC236}">
                <a16:creationId xmlns:a16="http://schemas.microsoft.com/office/drawing/2014/main" id="{04B6F74B-2775-4949-A70C-BCBBFE20C3A2}"/>
              </a:ext>
            </a:extLst>
          </p:cNvPr>
          <p:cNvSpPr>
            <a:spLocks noGrp="1"/>
          </p:cNvSpPr>
          <p:nvPr>
            <p:ph sz="half" idx="19" hasCustomPrompt="1"/>
          </p:nvPr>
        </p:nvSpPr>
        <p:spPr>
          <a:xfrm>
            <a:off x="3627801" y="5181768"/>
            <a:ext cx="8090957" cy="895515"/>
          </a:xfrm>
        </p:spPr>
        <p:txBody>
          <a:bodyPr/>
          <a:lstStyle>
            <a:lvl1pPr>
              <a:spcAft>
                <a:spcPts val="800"/>
              </a:spcAft>
              <a:defRPr sz="1800" b="0"/>
            </a:lvl1pPr>
            <a:lvl2pPr>
              <a:spcAft>
                <a:spcPts val="800"/>
              </a:spcAft>
              <a:defRPr sz="1800" b="0"/>
            </a:lvl2pPr>
            <a:lvl3pPr>
              <a:spcAft>
                <a:spcPts val="800"/>
              </a:spcAft>
              <a:defRPr sz="1800" b="0"/>
            </a:lvl3pPr>
          </a:lstStyle>
          <a:p>
            <a:pPr lvl="0"/>
            <a:r>
              <a:rPr lang="en-US" dirty="0"/>
              <a:t>First Level</a:t>
            </a:r>
          </a:p>
          <a:p>
            <a:pPr lvl="1"/>
            <a:r>
              <a:rPr lang="en-US" dirty="0"/>
              <a:t>Second level</a:t>
            </a:r>
          </a:p>
        </p:txBody>
      </p:sp>
    </p:spTree>
    <p:custDataLst>
      <p:tags r:id="rId1"/>
    </p:custDataLst>
    <p:extLst>
      <p:ext uri="{BB962C8B-B14F-4D97-AF65-F5344CB8AC3E}">
        <p14:creationId xmlns:p14="http://schemas.microsoft.com/office/powerpoint/2010/main" val="264567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Active Learning1">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5534025"/>
          </a:xfrm>
          <a:prstGeom prst="rect">
            <a:avLst/>
          </a:prstGeo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5" name="Footer Placeholder 4">
            <a:extLst>
              <a:ext uri="{FF2B5EF4-FFF2-40B4-BE49-F238E27FC236}">
                <a16:creationId xmlns:a16="http://schemas.microsoft.com/office/drawing/2014/main" id="{17B77F17-B778-0463-4050-5A3EDA879F7A}"/>
              </a:ext>
            </a:extLst>
          </p:cNvPr>
          <p:cNvSpPr>
            <a:spLocks noGrp="1"/>
          </p:cNvSpPr>
          <p:nvPr>
            <p:ph type="ftr" sz="quarter" idx="11"/>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3643769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4E519E"/>
                </a:solidFill>
              </a:defRPr>
            </a:lvl1pPr>
            <a:lvl2pPr>
              <a:defRPr sz="3000">
                <a:solidFill>
                  <a:srgbClr val="4E519E"/>
                </a:solidFill>
              </a:defRPr>
            </a:lvl2pPr>
            <a:lvl3pPr>
              <a:defRPr sz="2400">
                <a:solidFill>
                  <a:srgbClr val="4E519E"/>
                </a:solidFill>
              </a:defRPr>
            </a:lvl3pPr>
            <a:lvl4pPr>
              <a:defRPr sz="2000">
                <a:solidFill>
                  <a:srgbClr val="4E519E"/>
                </a:solidFill>
              </a:defRPr>
            </a:lvl4pPr>
            <a:lvl5pPr>
              <a:defRPr sz="1800">
                <a:solidFill>
                  <a:srgbClr val="4E519E"/>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9B7DD5BC-6889-55B8-E161-048CBF284B93}"/>
              </a:ext>
            </a:extLst>
          </p:cNvPr>
          <p:cNvSpPr>
            <a:spLocks noGrp="1"/>
          </p:cNvSpPr>
          <p:nvPr>
            <p:ph type="ftr" sz="quarter" idx="13"/>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752041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AL and ANS">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28C9FCF9-4C2A-8540-818D-BA23E2ACC0B6}"/>
              </a:ext>
            </a:extLst>
          </p:cNvPr>
          <p:cNvSpPr>
            <a:spLocks noGrp="1"/>
          </p:cNvSpPr>
          <p:nvPr>
            <p:ph type="ftr" sz="quarter" idx="13"/>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40109390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500"/>
                                        <p:tgtEl>
                                          <p:spTgt spid="6">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left)">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anim">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AE1221"/>
                </a:solidFill>
              </a:defRPr>
            </a:lvl1pPr>
          </a:lstStyle>
          <a:p>
            <a:r>
              <a:rPr lang="en-US" dirty="0"/>
              <a:t>Click to edit Master title style</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6" name="Content Placeholder 2"/>
          <p:cNvSpPr>
            <a:spLocks noGrp="1"/>
          </p:cNvSpPr>
          <p:nvPr>
            <p:ph idx="12"/>
          </p:nvPr>
        </p:nvSpPr>
        <p:spPr>
          <a:xfrm>
            <a:off x="508001" y="914400"/>
            <a:ext cx="11358596" cy="5257800"/>
          </a:xfrm>
          <a:prstGeom prst="rect">
            <a:avLst/>
          </a:prstGeom>
        </p:spPr>
        <p:txBody>
          <a:bodyPr/>
          <a:lstStyle>
            <a:lvl1pPr>
              <a:defRPr sz="3000">
                <a:solidFill>
                  <a:schemeClr val="tx1"/>
                </a:solidFill>
              </a:defRPr>
            </a:lvl1pPr>
            <a:lvl2pPr>
              <a:defRPr sz="3000">
                <a:solidFill>
                  <a:schemeClr val="tx1"/>
                </a:solidFill>
              </a:defRPr>
            </a:lvl2pPr>
            <a:lvl3pPr>
              <a:defRPr sz="2400">
                <a:solidFill>
                  <a:schemeClr val="tx1"/>
                </a:solidFill>
              </a:defRPr>
            </a:lvl3pPr>
            <a:lvl4pPr>
              <a:defRPr sz="2000">
                <a:solidFill>
                  <a:schemeClr val="tx1"/>
                </a:solidFill>
              </a:defRPr>
            </a:lvl4pPr>
            <a:lvl5pP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828EFF68-0D13-3713-8BC9-76BE687BDC06}"/>
              </a:ext>
            </a:extLst>
          </p:cNvPr>
          <p:cNvSpPr>
            <a:spLocks noGrp="1"/>
          </p:cNvSpPr>
          <p:nvPr>
            <p:ph type="ftr" sz="quarter" idx="13"/>
          </p:nvPr>
        </p:nvSpPr>
        <p:spPr/>
        <p:txBody>
          <a:body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118938175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n this chapter">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34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itle 1"/>
          <p:cNvSpPr>
            <a:spLocks noGrp="1"/>
          </p:cNvSpPr>
          <p:nvPr>
            <p:ph type="title" hasCustomPrompt="1"/>
          </p:nvPr>
        </p:nvSpPr>
        <p:spPr>
          <a:xfrm>
            <a:off x="406400" y="0"/>
            <a:ext cx="11582400" cy="889000"/>
          </a:xfrm>
        </p:spPr>
        <p:txBody>
          <a:bodyPr/>
          <a:lstStyle>
            <a:lvl1pPr algn="l">
              <a:defRPr sz="4800" b="1" baseline="0">
                <a:solidFill>
                  <a:srgbClr val="AD400F"/>
                </a:solidFill>
              </a:defRPr>
            </a:lvl1pPr>
          </a:lstStyle>
          <a:p>
            <a:r>
              <a:rPr lang="en-US" dirty="0"/>
              <a:t>IN THIS ****</a:t>
            </a:r>
          </a:p>
        </p:txBody>
      </p:sp>
    </p:spTree>
    <p:extLst>
      <p:ext uri="{BB962C8B-B14F-4D97-AF65-F5344CB8AC3E}">
        <p14:creationId xmlns:p14="http://schemas.microsoft.com/office/powerpoint/2010/main" val="276038812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AL or Ex and ANSW">
    <p:spTree>
      <p:nvGrpSpPr>
        <p:cNvPr id="1" name=""/>
        <p:cNvGrpSpPr/>
        <p:nvPr/>
      </p:nvGrpSpPr>
      <p:grpSpPr>
        <a:xfrm>
          <a:off x="0" y="0"/>
          <a:ext cx="0" cy="0"/>
          <a:chOff x="0" y="0"/>
          <a:chExt cx="0" cy="0"/>
        </a:xfrm>
      </p:grpSpPr>
      <p:sp>
        <p:nvSpPr>
          <p:cNvPr id="2" name="Title 1"/>
          <p:cNvSpPr>
            <a:spLocks noGrp="1"/>
          </p:cNvSpPr>
          <p:nvPr>
            <p:ph type="title"/>
          </p:nvPr>
        </p:nvSpPr>
        <p:spPr>
          <a:xfrm>
            <a:off x="101600" y="100940"/>
            <a:ext cx="11887200" cy="661061"/>
          </a:xfrm>
        </p:spPr>
        <p:txBody>
          <a:bodyPr/>
          <a:lstStyle>
            <a:lvl1pPr>
              <a:defRPr sz="3200">
                <a:solidFill>
                  <a:srgbClr val="002060"/>
                </a:solidFill>
              </a:defRPr>
            </a:lvl1pPr>
          </a:lstStyle>
          <a:p>
            <a:r>
              <a:rPr lang="en-US" dirty="0"/>
              <a:t>Click to edit Master title style</a:t>
            </a:r>
          </a:p>
        </p:txBody>
      </p:sp>
      <p:sp>
        <p:nvSpPr>
          <p:cNvPr id="3" name="Content Placeholder 2"/>
          <p:cNvSpPr>
            <a:spLocks noGrp="1"/>
          </p:cNvSpPr>
          <p:nvPr>
            <p:ph idx="1"/>
          </p:nvPr>
        </p:nvSpPr>
        <p:spPr>
          <a:xfrm>
            <a:off x="462989" y="914401"/>
            <a:ext cx="11358596" cy="2362200"/>
          </a:xfrm>
          <a:prstGeom prst="rect">
            <a:avLst/>
          </a:prstGeom>
        </p:spPr>
        <p:txBody>
          <a:bodyPr/>
          <a:lstStyle>
            <a:lvl1pPr>
              <a:defRPr sz="3200">
                <a:solidFill>
                  <a:schemeClr val="tx2"/>
                </a:solidFill>
              </a:defRPr>
            </a:lvl1pPr>
            <a:lvl2pPr>
              <a:defRPr sz="3000">
                <a:solidFill>
                  <a:schemeClr val="tx2"/>
                </a:solidFill>
              </a:defRPr>
            </a:lvl2pPr>
            <a:lvl3pPr>
              <a:defRPr sz="2400">
                <a:solidFill>
                  <a:schemeClr val="tx2"/>
                </a:solidFill>
              </a:defRPr>
            </a:lvl3pPr>
            <a:lvl4pPr>
              <a:defRPr sz="2000">
                <a:solidFill>
                  <a:schemeClr val="tx2"/>
                </a:solidFill>
              </a:defRPr>
            </a:lvl4pPr>
            <a:lvl5pPr>
              <a:defRPr sz="18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Grp="1" noChangeArrowheads="1"/>
          </p:cNvSpPr>
          <p:nvPr>
            <p:ph type="sldNum" sz="quarter" idx="10"/>
          </p:nvPr>
        </p:nvSpPr>
        <p:spPr/>
        <p:txBody>
          <a:bodyPr/>
          <a:lstStyle>
            <a:lvl1pPr>
              <a:defRPr/>
            </a:lvl1pPr>
          </a:lstStyle>
          <a:p>
            <a:pPr>
              <a:defRPr/>
            </a:pPr>
            <a:fld id="{073C29DC-2178-4274-9150-45F8EBD31C2D}" type="slidenum">
              <a:rPr lang="en-US"/>
              <a:pPr>
                <a:defRPr/>
              </a:pPr>
              <a:t>‹#›</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solidFill>
                  <a:srgbClr val="000000"/>
                </a:solidFill>
              </a:rPr>
              <a:t>Mankiw, Principles of Economics, 10th Edition. © 2024 Cengage. All Rights Reserved. May not be scanned, copied or duplicated, or posted to a publicly accessible website, in whole or in part.</a:t>
            </a:r>
          </a:p>
        </p:txBody>
      </p:sp>
      <p:sp>
        <p:nvSpPr>
          <p:cNvPr id="6" name="Content Placeholder 2"/>
          <p:cNvSpPr>
            <a:spLocks noGrp="1"/>
          </p:cNvSpPr>
          <p:nvPr>
            <p:ph idx="12"/>
          </p:nvPr>
        </p:nvSpPr>
        <p:spPr>
          <a:xfrm>
            <a:off x="508001" y="3200400"/>
            <a:ext cx="11358596" cy="2971800"/>
          </a:xfrm>
          <a:prstGeom prst="rect">
            <a:avLst/>
          </a:prstGeom>
        </p:spPr>
        <p:txBody>
          <a:bodyPr/>
          <a:lstStyle>
            <a:lvl1pPr>
              <a:defRPr sz="3000">
                <a:solidFill>
                  <a:srgbClr val="002060"/>
                </a:solidFill>
              </a:defRPr>
            </a:lvl1pPr>
            <a:lvl2pPr>
              <a:defRPr sz="3000">
                <a:solidFill>
                  <a:srgbClr val="002060"/>
                </a:solidFill>
              </a:defRPr>
            </a:lvl2pPr>
            <a:lvl3pPr>
              <a:defRPr sz="2400">
                <a:solidFill>
                  <a:srgbClr val="002060"/>
                </a:solidFill>
              </a:defRPr>
            </a:lvl3pPr>
            <a:lvl4pPr>
              <a:defRPr sz="2000">
                <a:solidFill>
                  <a:srgbClr val="002060"/>
                </a:solidFill>
              </a:defRPr>
            </a:lvl4pPr>
            <a:lvl5pPr>
              <a:defRPr sz="180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68339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ipe(left)">
                                      <p:cBhvr>
                                        <p:cTn id="32" dur="500"/>
                                        <p:tgtEl>
                                          <p:spTgt spid="6">
                                            <p:txEl>
                                              <p:pRg st="1" end="1"/>
                                            </p:txEl>
                                          </p:spTgt>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wipe(left)">
                                      <p:cBhvr>
                                        <p:cTn id="36" dur="500"/>
                                        <p:tgtEl>
                                          <p:spTgt spid="6">
                                            <p:txEl>
                                              <p:pRg st="2" end="2"/>
                                            </p:txEl>
                                          </p:spTgt>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left)">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6" grpId="0" uiExpand="1" build="p">
        <p:tmplLst>
          <p:tmpl lvl="1">
            <p:tnLst>
              <p:par>
                <p:cTn presetID="22" presetClass="entr" presetSubtype="8"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2">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3">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4">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 lvl="5">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344969-1137-4EAF-AB8A-FDA4F62A617A}"/>
              </a:ext>
              <a:ext uri="{C183D7F6-B498-43B3-948B-1728B52AA6E4}">
                <adec:decorative xmlns:adec="http://schemas.microsoft.com/office/drawing/2017/decorative" xmlns="" val="1"/>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p:cNvSpPr>
            <a:spLocks noGrp="1"/>
          </p:cNvSpPr>
          <p:nvPr>
            <p:ph type="ctrTitle" hasCustomPrompt="1"/>
          </p:nvPr>
        </p:nvSpPr>
        <p:spPr>
          <a:xfrm>
            <a:off x="914400" y="1153123"/>
            <a:ext cx="10424160" cy="2387600"/>
          </a:xfrm>
        </p:spPr>
        <p:txBody>
          <a:bodyPr anchor="b"/>
          <a:lstStyle>
            <a:lvl1pPr algn="ctr">
              <a:defRPr sz="5400" baseline="0">
                <a:solidFill>
                  <a:schemeClr val="bg1"/>
                </a:solidFill>
              </a:defRPr>
            </a:lvl1pPr>
          </a:lstStyle>
          <a:p>
            <a:r>
              <a:rPr lang="en-US" dirty="0"/>
              <a:t>Unit XX</a:t>
            </a:r>
          </a:p>
        </p:txBody>
      </p:sp>
      <p:sp>
        <p:nvSpPr>
          <p:cNvPr id="3" name="Subtitle 2"/>
          <p:cNvSpPr>
            <a:spLocks noGrp="1"/>
          </p:cNvSpPr>
          <p:nvPr>
            <p:ph type="subTitle" idx="1" hasCustomPrompt="1"/>
          </p:nvPr>
        </p:nvSpPr>
        <p:spPr>
          <a:xfrm>
            <a:off x="914400" y="3809720"/>
            <a:ext cx="10424160" cy="1424930"/>
          </a:xfrm>
          <a:noFill/>
        </p:spPr>
        <p:txBody>
          <a:bodyPr anchor="t"/>
          <a:lstStyle>
            <a:lvl1pPr marL="0" indent="0" algn="ctr">
              <a:lnSpc>
                <a:spcPct val="100000"/>
              </a:lnSpc>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Unit’s Title Here</a:t>
            </a:r>
          </a:p>
        </p:txBody>
      </p:sp>
      <p:pic>
        <p:nvPicPr>
          <p:cNvPr id="17" name="Picture 16">
            <a:extLst>
              <a:ext uri="{FF2B5EF4-FFF2-40B4-BE49-F238E27FC236}">
                <a16:creationId xmlns:a16="http://schemas.microsoft.com/office/drawing/2014/main" id="{EAF0C6CA-9F2E-439D-8A9B-5B8BD35A9360}"/>
              </a:ext>
              <a:ext uri="{C183D7F6-B498-43B3-948B-1728B52AA6E4}">
                <adec:decorative xmlns:adec="http://schemas.microsoft.com/office/drawing/2017/decorative" xmlns="" val="1"/>
              </a:ext>
            </a:extLst>
          </p:cNvPr>
          <p:cNvPicPr>
            <a:picLocks noChangeAspect="1"/>
          </p:cNvPicPr>
          <p:nvPr userDrawn="1"/>
        </p:nvPicPr>
        <p:blipFill>
          <a:blip r:embed="rId4"/>
          <a:stretch>
            <a:fillRect/>
          </a:stretch>
        </p:blipFill>
        <p:spPr>
          <a:xfrm>
            <a:off x="183087" y="6223885"/>
            <a:ext cx="1820281" cy="610675"/>
          </a:xfrm>
          <a:prstGeom prst="rect">
            <a:avLst/>
          </a:prstGeom>
        </p:spPr>
      </p:pic>
      <p:sp>
        <p:nvSpPr>
          <p:cNvPr id="15" name="Slide Number Placeholder 5">
            <a:extLst>
              <a:ext uri="{FF2B5EF4-FFF2-40B4-BE49-F238E27FC236}">
                <a16:creationId xmlns:a16="http://schemas.microsoft.com/office/drawing/2014/main" id="{8D6FEA2F-362B-4EAB-BFA4-233A863C0DE7}"/>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8" name="Copyright">
            <a:extLst>
              <a:ext uri="{FF2B5EF4-FFF2-40B4-BE49-F238E27FC236}">
                <a16:creationId xmlns:a16="http://schemas.microsoft.com/office/drawing/2014/main" id="{87EDCA3F-331F-4FE1-AE54-D4B7F207F4DE}"/>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
    </p:custDataLst>
    <p:extLst>
      <p:ext uri="{BB962C8B-B14F-4D97-AF65-F5344CB8AC3E}">
        <p14:creationId xmlns:p14="http://schemas.microsoft.com/office/powerpoint/2010/main" val="803553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p:cNvSpPr>
            <a:spLocks noGrp="1"/>
          </p:cNvSpPr>
          <p:nvPr>
            <p:ph idx="1" hasCustomPrompt="1"/>
          </p:nvPr>
        </p:nvSpPr>
        <p:spPr/>
        <p:txBody>
          <a:bodyPr/>
          <a:lstStyle>
            <a:lvl1pPr>
              <a:spcAft>
                <a:spcPts val="800"/>
              </a:spcAft>
              <a:defRPr sz="240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306619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3" y="1825625"/>
            <a:ext cx="5542957"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a:extLst>
              <a:ext uri="{C183D7F6-B498-43B3-948B-1728B52AA6E4}">
                <adec:decorative xmlns:adec="http://schemas.microsoft.com/office/drawing/2017/decorative" xmlns="" val="1"/>
              </a:ext>
            </a:extLst>
          </p:cNvPr>
          <p:cNvSpPr>
            <a:spLocks noGrp="1"/>
          </p:cNvSpPr>
          <p:nvPr>
            <p:ph sz="half" idx="2" hasCustomPrompt="1"/>
          </p:nvPr>
        </p:nvSpPr>
        <p:spPr>
          <a:xfrm>
            <a:off x="6172200" y="1825625"/>
            <a:ext cx="5542956"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83427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Left"/>
          <p:cNvSpPr>
            <a:spLocks noGrp="1"/>
          </p:cNvSpPr>
          <p:nvPr>
            <p:ph sz="half" idx="1" hasCustomPrompt="1"/>
          </p:nvPr>
        </p:nvSpPr>
        <p:spPr>
          <a:xfrm>
            <a:off x="476844"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5" name="Content Placeholder Middle">
            <a:extLst>
              <a:ext uri="{FF2B5EF4-FFF2-40B4-BE49-F238E27FC236}">
                <a16:creationId xmlns:a16="http://schemas.microsoft.com/office/drawing/2014/main" id="{1D13BCCE-AB68-426C-9401-BABA201385F3}"/>
              </a:ext>
            </a:extLst>
          </p:cNvPr>
          <p:cNvSpPr>
            <a:spLocks noGrp="1"/>
          </p:cNvSpPr>
          <p:nvPr>
            <p:ph sz="half" idx="10" hasCustomPrompt="1"/>
          </p:nvPr>
        </p:nvSpPr>
        <p:spPr>
          <a:xfrm>
            <a:off x="4423735" y="1829037"/>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4" name="Content Placeholder Right"/>
          <p:cNvSpPr>
            <a:spLocks noGrp="1"/>
          </p:cNvSpPr>
          <p:nvPr>
            <p:ph sz="half" idx="2" hasCustomPrompt="1"/>
          </p:nvPr>
        </p:nvSpPr>
        <p:spPr>
          <a:xfrm>
            <a:off x="8370626" y="1825625"/>
            <a:ext cx="3344530" cy="4351338"/>
          </a:xfrm>
        </p:spPr>
        <p:txBody>
          <a:bodyPr/>
          <a:lstStyle>
            <a:lvl1pPr>
              <a:spcAft>
                <a:spcPts val="800"/>
              </a:spcAft>
              <a:defRPr sz="2400"/>
            </a:lvl1pPr>
            <a:lvl2pPr>
              <a:spcAft>
                <a:spcPts val="800"/>
              </a:spcAft>
              <a:defRPr sz="2400" b="0"/>
            </a:lvl2pPr>
            <a:lvl3pPr>
              <a:spcAft>
                <a:spcPts val="800"/>
              </a:spcAft>
              <a:defRPr sz="2400" b="0"/>
            </a:lvl3pPr>
            <a:lvl4pPr marL="1714500" marR="0"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a:p>
            <a:pPr lvl="2"/>
            <a:endParaRPr lang="en-US" dirty="0"/>
          </a:p>
        </p:txBody>
      </p:sp>
    </p:spTree>
    <p:custDataLst>
      <p:tags r:id="rId1"/>
    </p:custDataLst>
    <p:extLst>
      <p:ext uri="{BB962C8B-B14F-4D97-AF65-F5344CB8AC3E}">
        <p14:creationId xmlns:p14="http://schemas.microsoft.com/office/powerpoint/2010/main" val="1489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8" name="Title"/>
          <p:cNvSpPr>
            <a:spLocks noGrp="1"/>
          </p:cNvSpPr>
          <p:nvPr>
            <p:ph type="title" hasCustomPrompt="1"/>
          </p:nvPr>
        </p:nvSpPr>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8767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2621900"/>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
        <p:nvSpPr>
          <p:cNvPr id="10" name="Content Placeholder Bottom"/>
          <p:cNvSpPr>
            <a:spLocks noGrp="1"/>
          </p:cNvSpPr>
          <p:nvPr>
            <p:ph type="body" sz="quarter" idx="13" hasCustomPrompt="1"/>
          </p:nvPr>
        </p:nvSpPr>
        <p:spPr>
          <a:xfrm>
            <a:off x="476844" y="5395327"/>
            <a:ext cx="11241914" cy="951787"/>
          </a:xfrm>
        </p:spPr>
        <p:txBody>
          <a:bodyPr/>
          <a:lstStyle>
            <a:lvl1pPr marL="112713" indent="-112713">
              <a:defRPr sz="900" b="0"/>
            </a:lvl1pPr>
            <a:lvl2pPr marL="336550" indent="-112713">
              <a:defRPr sz="900" b="0"/>
            </a:lvl2pPr>
            <a:lvl3pPr marL="685800" indent="-168275">
              <a:defRPr sz="900" b="0"/>
            </a:lvl3pPr>
            <a:lvl4pPr>
              <a:defRPr sz="900" b="0"/>
            </a:lvl4pPr>
            <a:lvl5pPr>
              <a:defRPr sz="900" b="0"/>
            </a:lvl5pPr>
          </a:lstStyle>
          <a:p>
            <a:pPr lvl="0"/>
            <a:r>
              <a:rPr lang="en-US" dirty="0"/>
              <a:t>Click to edit Master text styles</a:t>
            </a:r>
          </a:p>
          <a:p>
            <a:pPr lvl="1"/>
            <a:r>
              <a:rPr lang="en-US" dirty="0"/>
              <a:t>Second level</a:t>
            </a:r>
          </a:p>
          <a:p>
            <a:pPr lvl="2"/>
            <a:r>
              <a:rPr lang="en-US" dirty="0"/>
              <a:t>Third level</a:t>
            </a:r>
          </a:p>
        </p:txBody>
      </p:sp>
    </p:spTree>
    <p:custDataLst>
      <p:tags r:id="rId1"/>
    </p:custDataLst>
    <p:extLst>
      <p:ext uri="{BB962C8B-B14F-4D97-AF65-F5344CB8AC3E}">
        <p14:creationId xmlns:p14="http://schemas.microsoft.com/office/powerpoint/2010/main" val="2380733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Images">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476843" y="475488"/>
            <a:ext cx="11241915" cy="1071533"/>
          </a:xfrm>
        </p:spPr>
        <p:txBody>
          <a:bodyPr/>
          <a:lstStyle>
            <a:lvl1pPr>
              <a:defRPr/>
            </a:lvl1pPr>
          </a:lstStyle>
          <a:p>
            <a:r>
              <a:rPr lang="en-US" dirty="0"/>
              <a:t>Slide Title</a:t>
            </a:r>
          </a:p>
        </p:txBody>
      </p:sp>
      <p:sp>
        <p:nvSpPr>
          <p:cNvPr id="3" name="Subtitle"/>
          <p:cNvSpPr>
            <a:spLocks noGrp="1"/>
          </p:cNvSpPr>
          <p:nvPr>
            <p:ph sz="half" idx="1" hasCustomPrompt="1"/>
          </p:nvPr>
        </p:nvSpPr>
        <p:spPr>
          <a:xfrm>
            <a:off x="476843" y="1857694"/>
            <a:ext cx="11241915" cy="691143"/>
          </a:xfrm>
        </p:spPr>
        <p:txBody>
          <a:bodyPr/>
          <a:lstStyle>
            <a:lvl1pPr marL="0" indent="0">
              <a:buNone/>
              <a:defRPr sz="2800" b="1"/>
            </a:lvl1pPr>
            <a:lvl2pPr>
              <a:defRPr sz="2800" b="0"/>
            </a:lvl2pPr>
            <a:lvl3pPr>
              <a:defRPr sz="2400" b="0"/>
            </a:lvl3pPr>
          </a:lstStyle>
          <a:p>
            <a:pPr lvl="0"/>
            <a:r>
              <a:rPr lang="en-US" dirty="0"/>
              <a:t>Click to add subtitle</a:t>
            </a:r>
          </a:p>
        </p:txBody>
      </p:sp>
      <p:sp>
        <p:nvSpPr>
          <p:cNvPr id="4" name="Content Placeholder"/>
          <p:cNvSpPr>
            <a:spLocks noGrp="1"/>
          </p:cNvSpPr>
          <p:nvPr>
            <p:ph sz="half" idx="2" hasCustomPrompt="1"/>
          </p:nvPr>
        </p:nvSpPr>
        <p:spPr>
          <a:xfrm>
            <a:off x="476843" y="2677888"/>
            <a:ext cx="11241915" cy="1505492"/>
          </a:xfrm>
        </p:spPr>
        <p:txBody>
          <a:bodyPr/>
          <a:lstStyle>
            <a:lvl1pPr>
              <a:spcAft>
                <a:spcPts val="800"/>
              </a:spcAft>
              <a:defRPr sz="2400" b="0"/>
            </a:lvl1pPr>
            <a:lvl2pPr>
              <a:spcAft>
                <a:spcPts val="800"/>
              </a:spcAft>
              <a:defRPr sz="2400" b="0"/>
            </a:lvl2pPr>
            <a:lvl3pPr>
              <a:spcAft>
                <a:spcPts val="800"/>
              </a:spcAft>
              <a:defRPr sz="2400" b="0"/>
            </a:lvl3pPr>
          </a:lstStyle>
          <a:p>
            <a:pPr lvl="0"/>
            <a:r>
              <a:rPr lang="en-US" dirty="0"/>
              <a:t>First Level</a:t>
            </a:r>
          </a:p>
          <a:p>
            <a:pPr lvl="1"/>
            <a:r>
              <a:rPr lang="en-US" dirty="0"/>
              <a:t>Second level</a:t>
            </a:r>
          </a:p>
          <a:p>
            <a:pPr lvl="2"/>
            <a:r>
              <a:rPr lang="en-US" dirty="0"/>
              <a:t>Third level</a:t>
            </a:r>
          </a:p>
        </p:txBody>
      </p:sp>
      <p:sp>
        <p:nvSpPr>
          <p:cNvPr id="6" name="Content Placeholder 1">
            <a:extLst>
              <a:ext uri="{FF2B5EF4-FFF2-40B4-BE49-F238E27FC236}">
                <a16:creationId xmlns:a16="http://schemas.microsoft.com/office/drawing/2014/main" id="{B7E0CC24-A3CA-45F3-BF2B-B8EB09000563}"/>
              </a:ext>
            </a:extLst>
          </p:cNvPr>
          <p:cNvSpPr>
            <a:spLocks noGrp="1"/>
          </p:cNvSpPr>
          <p:nvPr>
            <p:ph idx="10" hasCustomPrompt="1"/>
          </p:nvPr>
        </p:nvSpPr>
        <p:spPr>
          <a:xfrm>
            <a:off x="476844" y="4310385"/>
            <a:ext cx="2563240" cy="2024480"/>
          </a:xfrm>
        </p:spPr>
        <p:txBody>
          <a:bodyPr/>
          <a:lstStyle>
            <a:lvl1pPr marL="0" indent="0" algn="ctr">
              <a:buNone/>
              <a:defRPr/>
            </a:lvl1pPr>
          </a:lstStyle>
          <a:p>
            <a:pPr lvl="0"/>
            <a:r>
              <a:rPr lang="en-US" dirty="0"/>
              <a:t>Insert here 1</a:t>
            </a:r>
          </a:p>
        </p:txBody>
      </p:sp>
      <p:sp>
        <p:nvSpPr>
          <p:cNvPr id="7" name="Content Placeholder 2">
            <a:extLst>
              <a:ext uri="{FF2B5EF4-FFF2-40B4-BE49-F238E27FC236}">
                <a16:creationId xmlns:a16="http://schemas.microsoft.com/office/drawing/2014/main" id="{0065DFA3-2F0A-45C7-8124-3D672EB9205A}"/>
              </a:ext>
            </a:extLst>
          </p:cNvPr>
          <p:cNvSpPr>
            <a:spLocks noGrp="1"/>
          </p:cNvSpPr>
          <p:nvPr>
            <p:ph idx="11" hasCustomPrompt="1"/>
          </p:nvPr>
        </p:nvSpPr>
        <p:spPr>
          <a:xfrm>
            <a:off x="3382488" y="4310385"/>
            <a:ext cx="2563240" cy="2024480"/>
          </a:xfrm>
        </p:spPr>
        <p:txBody>
          <a:bodyPr/>
          <a:lstStyle>
            <a:lvl1pPr marL="0" indent="0" algn="ctr">
              <a:buNone/>
              <a:defRPr/>
            </a:lvl1pPr>
          </a:lstStyle>
          <a:p>
            <a:pPr lvl="0"/>
            <a:r>
              <a:rPr lang="en-US" dirty="0"/>
              <a:t>Insert here 2</a:t>
            </a:r>
          </a:p>
        </p:txBody>
      </p:sp>
      <p:sp>
        <p:nvSpPr>
          <p:cNvPr id="9" name="Content Placeholder 3">
            <a:extLst>
              <a:ext uri="{FF2B5EF4-FFF2-40B4-BE49-F238E27FC236}">
                <a16:creationId xmlns:a16="http://schemas.microsoft.com/office/drawing/2014/main" id="{5EAAA4B2-2F70-4899-9014-89954C200D50}"/>
              </a:ext>
            </a:extLst>
          </p:cNvPr>
          <p:cNvSpPr>
            <a:spLocks noGrp="1"/>
          </p:cNvSpPr>
          <p:nvPr>
            <p:ph idx="13" hasCustomPrompt="1"/>
          </p:nvPr>
        </p:nvSpPr>
        <p:spPr>
          <a:xfrm>
            <a:off x="6281896" y="4319291"/>
            <a:ext cx="2563240" cy="2024480"/>
          </a:xfrm>
        </p:spPr>
        <p:txBody>
          <a:bodyPr/>
          <a:lstStyle>
            <a:lvl1pPr marL="0" indent="0" algn="ctr">
              <a:buNone/>
              <a:defRPr/>
            </a:lvl1pPr>
          </a:lstStyle>
          <a:p>
            <a:pPr lvl="0"/>
            <a:r>
              <a:rPr lang="en-US" dirty="0"/>
              <a:t>Insert here 3</a:t>
            </a:r>
          </a:p>
        </p:txBody>
      </p:sp>
      <p:sp>
        <p:nvSpPr>
          <p:cNvPr id="11" name="Content Placeholder 4">
            <a:extLst>
              <a:ext uri="{FF2B5EF4-FFF2-40B4-BE49-F238E27FC236}">
                <a16:creationId xmlns:a16="http://schemas.microsoft.com/office/drawing/2014/main" id="{138B1A98-C967-4B94-B1F7-E158393317F4}"/>
              </a:ext>
            </a:extLst>
          </p:cNvPr>
          <p:cNvSpPr>
            <a:spLocks noGrp="1"/>
          </p:cNvSpPr>
          <p:nvPr>
            <p:ph idx="15" hasCustomPrompt="1"/>
          </p:nvPr>
        </p:nvSpPr>
        <p:spPr>
          <a:xfrm>
            <a:off x="9151916" y="4319291"/>
            <a:ext cx="2563240" cy="2024480"/>
          </a:xfrm>
        </p:spPr>
        <p:txBody>
          <a:bodyPr/>
          <a:lstStyle>
            <a:lvl1pPr marL="0" indent="0" algn="ctr">
              <a:buNone/>
              <a:defRPr/>
            </a:lvl1pPr>
          </a:lstStyle>
          <a:p>
            <a:pPr lvl="0"/>
            <a:r>
              <a:rPr lang="en-US" dirty="0"/>
              <a:t>Insert here 4</a:t>
            </a:r>
          </a:p>
        </p:txBody>
      </p:sp>
    </p:spTree>
    <p:custDataLst>
      <p:tags r:id="rId1"/>
    </p:custDataLst>
    <p:extLst>
      <p:ext uri="{BB962C8B-B14F-4D97-AF65-F5344CB8AC3E}">
        <p14:creationId xmlns:p14="http://schemas.microsoft.com/office/powerpoint/2010/main" val="388826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 Image/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3" name="Content Placeholder 1"/>
          <p:cNvSpPr>
            <a:spLocks noGrp="1"/>
          </p:cNvSpPr>
          <p:nvPr>
            <p:ph idx="1" hasCustomPrompt="1"/>
          </p:nvPr>
        </p:nvSpPr>
        <p:spPr>
          <a:xfrm>
            <a:off x="476844" y="1944375"/>
            <a:ext cx="2563240" cy="2024480"/>
          </a:xfrm>
        </p:spPr>
        <p:txBody>
          <a:bodyPr/>
          <a:lstStyle>
            <a:lvl1pPr marL="0" indent="0" algn="ctr">
              <a:buNone/>
              <a:defRPr/>
            </a:lvl1pPr>
          </a:lstStyle>
          <a:p>
            <a:pPr lvl="0"/>
            <a:r>
              <a:rPr lang="en-US" dirty="0"/>
              <a:t>Insert here 1</a:t>
            </a:r>
          </a:p>
        </p:txBody>
      </p:sp>
      <p:sp>
        <p:nvSpPr>
          <p:cNvPr id="15" name="Content Placeholder 2">
            <a:extLst>
              <a:ext uri="{FF2B5EF4-FFF2-40B4-BE49-F238E27FC236}">
                <a16:creationId xmlns:a16="http://schemas.microsoft.com/office/drawing/2014/main" id="{A951D41C-52EA-4F3C-BC8E-A9309F4EB627}"/>
              </a:ext>
            </a:extLst>
          </p:cNvPr>
          <p:cNvSpPr>
            <a:spLocks noGrp="1"/>
          </p:cNvSpPr>
          <p:nvPr>
            <p:ph idx="11" hasCustomPrompt="1"/>
          </p:nvPr>
        </p:nvSpPr>
        <p:spPr>
          <a:xfrm>
            <a:off x="3382488" y="1944375"/>
            <a:ext cx="2563240" cy="2024480"/>
          </a:xfrm>
        </p:spPr>
        <p:txBody>
          <a:bodyPr/>
          <a:lstStyle>
            <a:lvl1pPr marL="0" indent="0" algn="ctr">
              <a:buNone/>
              <a:defRPr/>
            </a:lvl1pPr>
          </a:lstStyle>
          <a:p>
            <a:pPr lvl="0"/>
            <a:r>
              <a:rPr lang="en-US" dirty="0"/>
              <a:t>Insert here 2</a:t>
            </a:r>
          </a:p>
        </p:txBody>
      </p:sp>
      <p:sp>
        <p:nvSpPr>
          <p:cNvPr id="17" name="Content Placeholder 3">
            <a:extLst>
              <a:ext uri="{FF2B5EF4-FFF2-40B4-BE49-F238E27FC236}">
                <a16:creationId xmlns:a16="http://schemas.microsoft.com/office/drawing/2014/main" id="{1CD2ACDE-E8DF-4B19-9DBB-017510EECF31}"/>
              </a:ext>
            </a:extLst>
          </p:cNvPr>
          <p:cNvSpPr>
            <a:spLocks noGrp="1"/>
          </p:cNvSpPr>
          <p:nvPr>
            <p:ph idx="13" hasCustomPrompt="1"/>
          </p:nvPr>
        </p:nvSpPr>
        <p:spPr>
          <a:xfrm>
            <a:off x="6281896" y="1953281"/>
            <a:ext cx="2563240" cy="2024480"/>
          </a:xfrm>
        </p:spPr>
        <p:txBody>
          <a:bodyPr/>
          <a:lstStyle>
            <a:lvl1pPr marL="0" indent="0" algn="ctr">
              <a:buNone/>
              <a:defRPr/>
            </a:lvl1pPr>
          </a:lstStyle>
          <a:p>
            <a:pPr lvl="0"/>
            <a:r>
              <a:rPr lang="en-US" dirty="0"/>
              <a:t>Insert here 3</a:t>
            </a:r>
          </a:p>
        </p:txBody>
      </p:sp>
      <p:sp>
        <p:nvSpPr>
          <p:cNvPr id="19" name="Content Placeholder 4">
            <a:extLst>
              <a:ext uri="{FF2B5EF4-FFF2-40B4-BE49-F238E27FC236}">
                <a16:creationId xmlns:a16="http://schemas.microsoft.com/office/drawing/2014/main" id="{F18F8C24-8F67-4A0C-8E2F-54E8026EAD00}"/>
              </a:ext>
            </a:extLst>
          </p:cNvPr>
          <p:cNvSpPr>
            <a:spLocks noGrp="1"/>
          </p:cNvSpPr>
          <p:nvPr>
            <p:ph idx="15" hasCustomPrompt="1"/>
          </p:nvPr>
        </p:nvSpPr>
        <p:spPr>
          <a:xfrm>
            <a:off x="9151916" y="1953281"/>
            <a:ext cx="2563240" cy="2024480"/>
          </a:xfrm>
        </p:spPr>
        <p:txBody>
          <a:bodyPr/>
          <a:lstStyle>
            <a:lvl1pPr marL="0" indent="0" algn="ctr">
              <a:buNone/>
              <a:defRPr/>
            </a:lvl1pPr>
          </a:lstStyle>
          <a:p>
            <a:pPr lvl="0"/>
            <a:r>
              <a:rPr lang="en-US" dirty="0"/>
              <a:t>Insert here 4</a:t>
            </a:r>
          </a:p>
        </p:txBody>
      </p:sp>
      <p:sp>
        <p:nvSpPr>
          <p:cNvPr id="9" name="Content Placeholder 5">
            <a:extLst>
              <a:ext uri="{FF2B5EF4-FFF2-40B4-BE49-F238E27FC236}">
                <a16:creationId xmlns:a16="http://schemas.microsoft.com/office/drawing/2014/main" id="{1950DDEC-E898-4F6D-A7F2-930A23B3C11F}"/>
              </a:ext>
            </a:extLst>
          </p:cNvPr>
          <p:cNvSpPr>
            <a:spLocks noGrp="1"/>
          </p:cNvSpPr>
          <p:nvPr>
            <p:ph idx="10" hasCustomPrompt="1"/>
          </p:nvPr>
        </p:nvSpPr>
        <p:spPr>
          <a:xfrm>
            <a:off x="476843" y="4128059"/>
            <a:ext cx="2563241" cy="2024480"/>
          </a:xfrm>
        </p:spPr>
        <p:txBody>
          <a:bodyPr/>
          <a:lstStyle>
            <a:lvl1pPr marL="0" indent="0" algn="ctr">
              <a:buNone/>
              <a:defRPr/>
            </a:lvl1pPr>
          </a:lstStyle>
          <a:p>
            <a:pPr lvl="0"/>
            <a:r>
              <a:rPr lang="en-US" dirty="0"/>
              <a:t>Insert here 5</a:t>
            </a:r>
          </a:p>
        </p:txBody>
      </p:sp>
      <p:sp>
        <p:nvSpPr>
          <p:cNvPr id="16" name="Content Placeholder 6">
            <a:extLst>
              <a:ext uri="{FF2B5EF4-FFF2-40B4-BE49-F238E27FC236}">
                <a16:creationId xmlns:a16="http://schemas.microsoft.com/office/drawing/2014/main" id="{B7548D5A-3DFF-4FF5-A587-74246B76C1A7}"/>
              </a:ext>
            </a:extLst>
          </p:cNvPr>
          <p:cNvSpPr>
            <a:spLocks noGrp="1"/>
          </p:cNvSpPr>
          <p:nvPr>
            <p:ph idx="12" hasCustomPrompt="1"/>
          </p:nvPr>
        </p:nvSpPr>
        <p:spPr>
          <a:xfrm>
            <a:off x="3382487" y="4128059"/>
            <a:ext cx="2563241" cy="2024480"/>
          </a:xfrm>
        </p:spPr>
        <p:txBody>
          <a:bodyPr/>
          <a:lstStyle>
            <a:lvl1pPr marL="0" indent="0" algn="ctr">
              <a:buNone/>
              <a:defRPr/>
            </a:lvl1pPr>
          </a:lstStyle>
          <a:p>
            <a:pPr lvl="0"/>
            <a:r>
              <a:rPr lang="en-US" dirty="0"/>
              <a:t>Insert here 6</a:t>
            </a:r>
          </a:p>
        </p:txBody>
      </p:sp>
      <p:sp>
        <p:nvSpPr>
          <p:cNvPr id="18" name="Content Placeholder 7">
            <a:extLst>
              <a:ext uri="{FF2B5EF4-FFF2-40B4-BE49-F238E27FC236}">
                <a16:creationId xmlns:a16="http://schemas.microsoft.com/office/drawing/2014/main" id="{A24E382A-7ED1-49CB-8053-85276CAEB9B2}"/>
              </a:ext>
            </a:extLst>
          </p:cNvPr>
          <p:cNvSpPr>
            <a:spLocks noGrp="1"/>
          </p:cNvSpPr>
          <p:nvPr>
            <p:ph idx="14" hasCustomPrompt="1"/>
          </p:nvPr>
        </p:nvSpPr>
        <p:spPr>
          <a:xfrm>
            <a:off x="6281895" y="4136965"/>
            <a:ext cx="2563241" cy="2024480"/>
          </a:xfrm>
        </p:spPr>
        <p:txBody>
          <a:bodyPr/>
          <a:lstStyle>
            <a:lvl1pPr marL="0" indent="0" algn="ctr">
              <a:buNone/>
              <a:defRPr/>
            </a:lvl1pPr>
          </a:lstStyle>
          <a:p>
            <a:pPr lvl="0"/>
            <a:r>
              <a:rPr lang="en-US" dirty="0"/>
              <a:t>Insert here 7</a:t>
            </a:r>
          </a:p>
        </p:txBody>
      </p:sp>
      <p:sp>
        <p:nvSpPr>
          <p:cNvPr id="20" name="Content Placeholder 8">
            <a:extLst>
              <a:ext uri="{FF2B5EF4-FFF2-40B4-BE49-F238E27FC236}">
                <a16:creationId xmlns:a16="http://schemas.microsoft.com/office/drawing/2014/main" id="{AC6187B3-59CD-4356-83E5-962B5ACC4AEB}"/>
              </a:ext>
            </a:extLst>
          </p:cNvPr>
          <p:cNvSpPr>
            <a:spLocks noGrp="1"/>
          </p:cNvSpPr>
          <p:nvPr>
            <p:ph idx="16" hasCustomPrompt="1"/>
          </p:nvPr>
        </p:nvSpPr>
        <p:spPr>
          <a:xfrm>
            <a:off x="9151915" y="4136965"/>
            <a:ext cx="2563241" cy="2024480"/>
          </a:xfrm>
        </p:spPr>
        <p:txBody>
          <a:bodyPr/>
          <a:lstStyle>
            <a:lvl1pPr marL="0" indent="0" algn="ctr">
              <a:buNone/>
              <a:defRPr/>
            </a:lvl1pPr>
          </a:lstStyle>
          <a:p>
            <a:pPr lvl="0"/>
            <a:r>
              <a:rPr lang="en-US" dirty="0"/>
              <a:t>Insert here 8</a:t>
            </a:r>
          </a:p>
        </p:txBody>
      </p:sp>
    </p:spTree>
    <p:custDataLst>
      <p:tags r:id="rId1"/>
    </p:custDataLst>
    <p:extLst>
      <p:ext uri="{BB962C8B-B14F-4D97-AF65-F5344CB8AC3E}">
        <p14:creationId xmlns:p14="http://schemas.microsoft.com/office/powerpoint/2010/main" val="29587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One Conten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lvl1pPr>
          </a:lstStyle>
          <a:p>
            <a:r>
              <a:rPr lang="en-US" dirty="0"/>
              <a:t>Slide Title</a:t>
            </a:r>
          </a:p>
        </p:txBody>
      </p:sp>
      <p:sp>
        <p:nvSpPr>
          <p:cNvPr id="8" name="Image Placeholder 1"/>
          <p:cNvSpPr>
            <a:spLocks noGrp="1"/>
          </p:cNvSpPr>
          <p:nvPr>
            <p:ph sz="half" idx="13" hasCustomPrompt="1"/>
          </p:nvPr>
        </p:nvSpPr>
        <p:spPr>
          <a:xfrm>
            <a:off x="476843" y="1825628"/>
            <a:ext cx="2875957" cy="2045728"/>
          </a:xfrm>
        </p:spPr>
        <p:txBody>
          <a:bodyPr/>
          <a:lstStyle>
            <a:lvl1pPr marL="0" indent="0" algn="l">
              <a:buNone/>
              <a:defRPr/>
            </a:lvl1pPr>
            <a:lvl2pPr marL="457200" indent="0">
              <a:buNone/>
              <a:defRPr/>
            </a:lvl2pPr>
            <a:lvl3pPr marL="914400" indent="0">
              <a:buNone/>
              <a:defRPr/>
            </a:lvl3pPr>
          </a:lstStyle>
          <a:p>
            <a:pPr lvl="0"/>
            <a:r>
              <a:rPr lang="en-US" dirty="0"/>
              <a:t>Image 1</a:t>
            </a:r>
          </a:p>
        </p:txBody>
      </p:sp>
      <p:sp>
        <p:nvSpPr>
          <p:cNvPr id="7" name="Image Placeholder 2">
            <a:extLst>
              <a:ext uri="{FF2B5EF4-FFF2-40B4-BE49-F238E27FC236}">
                <a16:creationId xmlns:a16="http://schemas.microsoft.com/office/drawing/2014/main" id="{9100EECD-9921-43E0-9472-84C089BD629F}"/>
              </a:ext>
            </a:extLst>
          </p:cNvPr>
          <p:cNvSpPr>
            <a:spLocks noGrp="1"/>
          </p:cNvSpPr>
          <p:nvPr>
            <p:ph sz="half" idx="14" hasCustomPrompt="1"/>
          </p:nvPr>
        </p:nvSpPr>
        <p:spPr>
          <a:xfrm>
            <a:off x="476843" y="4132558"/>
            <a:ext cx="2875957" cy="2045727"/>
          </a:xfrm>
        </p:spPr>
        <p:txBody>
          <a:bodyPr/>
          <a:lstStyle>
            <a:lvl1pPr marL="0" indent="0" algn="l">
              <a:buNone/>
              <a:defRPr/>
            </a:lvl1pPr>
            <a:lvl2pPr marL="457200" indent="0">
              <a:buNone/>
              <a:defRPr/>
            </a:lvl2pPr>
            <a:lvl3pPr marL="914400" indent="0">
              <a:buNone/>
              <a:defRPr/>
            </a:lvl3pPr>
          </a:lstStyle>
          <a:p>
            <a:pPr lvl="0"/>
            <a:r>
              <a:rPr lang="en-US" dirty="0"/>
              <a:t>Image 2</a:t>
            </a:r>
          </a:p>
        </p:txBody>
      </p:sp>
      <p:sp>
        <p:nvSpPr>
          <p:cNvPr id="9" name="Content Placeholder"/>
          <p:cNvSpPr>
            <a:spLocks noGrp="1"/>
          </p:cNvSpPr>
          <p:nvPr>
            <p:ph sz="half" idx="2" hasCustomPrompt="1"/>
          </p:nvPr>
        </p:nvSpPr>
        <p:spPr>
          <a:xfrm>
            <a:off x="3624200" y="1825625"/>
            <a:ext cx="8090957" cy="4351338"/>
          </a:xfrm>
        </p:spPr>
        <p:txBody>
          <a:bodyPr/>
          <a:lstStyle>
            <a:lvl1pPr>
              <a:spcAft>
                <a:spcPts val="800"/>
              </a:spcAft>
              <a:defRPr sz="2400" b="0"/>
            </a:lvl1pPr>
            <a:lvl2pPr>
              <a:spcAft>
                <a:spcPts val="800"/>
              </a:spcAft>
              <a:defRPr sz="2400" b="0"/>
            </a:lvl2pPr>
            <a:lvl3pPr>
              <a:spcAft>
                <a:spcPts val="800"/>
              </a:spcAft>
              <a:defRPr sz="2400" b="0"/>
            </a:lvl3pPr>
            <a:lvl4pPr marL="1371600" marR="0" indent="0" algn="l" defTabSz="914400" rtl="0" eaLnBrk="1" fontAlgn="auto" latinLnBrk="0" hangingPunct="1">
              <a:lnSpc>
                <a:spcPct val="90000"/>
              </a:lnSpc>
              <a:spcBef>
                <a:spcPts val="500"/>
              </a:spcBef>
              <a:spcAft>
                <a:spcPts val="0"/>
              </a:spcAft>
              <a:buClrTx/>
              <a:buSzPct val="100000"/>
              <a:buFont typeface="Arial" panose="020B0604020202020204" pitchFamily="34" charset="0"/>
              <a:buNone/>
              <a:tabLst/>
              <a:defRPr/>
            </a:lvl4pPr>
          </a:lstStyle>
          <a:p>
            <a:pPr lvl="0"/>
            <a:r>
              <a:rPr lang="en-US" dirty="0"/>
              <a:t>First Level</a:t>
            </a:r>
          </a:p>
          <a:p>
            <a:pPr lvl="1"/>
            <a:r>
              <a:rPr lang="en-US" dirty="0"/>
              <a:t>Second level</a:t>
            </a:r>
          </a:p>
          <a:p>
            <a:pPr lvl="2"/>
            <a:r>
              <a:rPr lang="en-US" dirty="0"/>
              <a:t>Third level</a:t>
            </a:r>
          </a:p>
          <a:p>
            <a:pPr marL="1714500" marR="0" lvl="3" indent="-342900" algn="l" defTabSz="914400" rtl="0" eaLnBrk="1" fontAlgn="auto" latinLnBrk="0" hangingPunct="1">
              <a:lnSpc>
                <a:spcPct val="90000"/>
              </a:lnSpc>
              <a:spcBef>
                <a:spcPts val="500"/>
              </a:spcBef>
              <a:spcAft>
                <a:spcPts val="0"/>
              </a:spcAft>
              <a:buClrTx/>
              <a:buSzPct val="100000"/>
              <a:buFont typeface="Arial" panose="020B0604020202020204" pitchFamily="34" charset="0"/>
              <a:buChar char="•"/>
              <a:tabLst/>
              <a:defRPr/>
            </a:pPr>
            <a:r>
              <a:rPr lang="en-US" dirty="0"/>
              <a:t>Fourth Level</a:t>
            </a:r>
          </a:p>
          <a:p>
            <a:pPr lvl="3"/>
            <a:endParaRPr lang="en-US" dirty="0"/>
          </a:p>
        </p:txBody>
      </p:sp>
    </p:spTree>
    <p:custDataLst>
      <p:tags r:id="rId1"/>
    </p:custDataLst>
    <p:extLst>
      <p:ext uri="{BB962C8B-B14F-4D97-AF65-F5344CB8AC3E}">
        <p14:creationId xmlns:p14="http://schemas.microsoft.com/office/powerpoint/2010/main" val="228807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6.png"/><Relationship Id="rId5" Type="http://schemas.openxmlformats.org/officeDocument/2006/relationships/slideLayout" Target="../slideLayouts/slideLayout17.xml"/><Relationship Id="rId10" Type="http://schemas.openxmlformats.org/officeDocument/2006/relationships/image" Target="../media/image5.png"/><Relationship Id="rId4" Type="http://schemas.openxmlformats.org/officeDocument/2006/relationships/slideLayout" Target="../slideLayouts/slideLayout16.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4EF16C-F8E9-4C74-8268-011BE18366AF}"/>
              </a:ext>
              <a:ext uri="{C183D7F6-B498-43B3-948B-1728B52AA6E4}">
                <adec:decorative xmlns:adec="http://schemas.microsoft.com/office/drawing/2017/decorative" xmlns="" val="1"/>
              </a:ext>
            </a:extLst>
          </p:cNvPr>
          <p:cNvSpPr/>
          <p:nvPr userDrawn="1"/>
        </p:nvSpPr>
        <p:spPr>
          <a:xfrm>
            <a:off x="0" y="6176964"/>
            <a:ext cx="12192000" cy="6810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p:cNvSpPr>
            <a:spLocks noGrp="1"/>
          </p:cNvSpPr>
          <p:nvPr>
            <p:ph type="title"/>
          </p:nvPr>
        </p:nvSpPr>
        <p:spPr>
          <a:xfrm>
            <a:off x="476843" y="473245"/>
            <a:ext cx="11241915" cy="1217447"/>
          </a:xfrm>
          <a:prstGeom prst="rect">
            <a:avLst/>
          </a:prstGeom>
        </p:spPr>
        <p:txBody>
          <a:bodyPr vert="horz" lIns="91440" tIns="45720" rIns="91440" bIns="45720" rtlCol="0" anchor="t">
            <a:noAutofit/>
          </a:bodyPr>
          <a:lstStyle/>
          <a:p>
            <a:r>
              <a:rPr lang="en-US" dirty="0"/>
              <a:t>Slide Title</a:t>
            </a:r>
            <a:br>
              <a:rPr lang="en-US" dirty="0"/>
            </a:br>
            <a:endParaRPr lang="en-US" dirty="0"/>
          </a:p>
        </p:txBody>
      </p:sp>
      <p:sp>
        <p:nvSpPr>
          <p:cNvPr id="3" name="Text Placeholder 2"/>
          <p:cNvSpPr>
            <a:spLocks noGrp="1"/>
          </p:cNvSpPr>
          <p:nvPr>
            <p:ph type="body" idx="1"/>
          </p:nvPr>
        </p:nvSpPr>
        <p:spPr>
          <a:xfrm>
            <a:off x="476843" y="1825625"/>
            <a:ext cx="11241915" cy="4351338"/>
          </a:xfrm>
          <a:prstGeom prst="rect">
            <a:avLst/>
          </a:prstGeom>
        </p:spPr>
        <p:txBody>
          <a:bodyPr vert="horz" lIns="91440" tIns="45720" rIns="91440" bIns="45720" rtlCol="0">
            <a:noAutofit/>
          </a:body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4" name="Picture 13">
            <a:extLst>
              <a:ext uri="{FF2B5EF4-FFF2-40B4-BE49-F238E27FC236}">
                <a16:creationId xmlns:a16="http://schemas.microsoft.com/office/drawing/2014/main" id="{E7C5765A-7DA4-4F63-BBF6-FDB000C6FC14}"/>
              </a:ext>
              <a:ext uri="{C183D7F6-B498-43B3-948B-1728B52AA6E4}">
                <adec:decorative xmlns:adec="http://schemas.microsoft.com/office/drawing/2017/decorative" xmlns="" val="1"/>
              </a:ext>
            </a:extLst>
          </p:cNvPr>
          <p:cNvPicPr>
            <a:picLocks noChangeAspect="1"/>
          </p:cNvPicPr>
          <p:nvPr userDrawn="1"/>
        </p:nvPicPr>
        <p:blipFill>
          <a:blip r:embed="rId15"/>
          <a:stretch>
            <a:fillRect/>
          </a:stretch>
        </p:blipFill>
        <p:spPr>
          <a:xfrm>
            <a:off x="183087" y="6223885"/>
            <a:ext cx="1820281" cy="610675"/>
          </a:xfrm>
          <a:prstGeom prst="rect">
            <a:avLst/>
          </a:prstGeom>
        </p:spPr>
      </p:pic>
      <p:sp>
        <p:nvSpPr>
          <p:cNvPr id="7" name="Slide Number Placeholder 5">
            <a:extLst>
              <a:ext uri="{FF2B5EF4-FFF2-40B4-BE49-F238E27FC236}">
                <a16:creationId xmlns:a16="http://schemas.microsoft.com/office/drawing/2014/main" id="{DF3CEB08-7511-4ACD-A0D7-6D08EF1B42A9}"/>
              </a:ext>
            </a:extLst>
          </p:cNvPr>
          <p:cNvSpPr txBox="1">
            <a:spLocks/>
          </p:cNvSpPr>
          <p:nvPr userDrawn="1"/>
        </p:nvSpPr>
        <p:spPr>
          <a:xfrm>
            <a:off x="11082189" y="6449054"/>
            <a:ext cx="734291" cy="365760"/>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Calibri" charset="0"/>
                <a:ea typeface="+mn-ea"/>
                <a:cs typeface="+mn-cs"/>
              </a:defRPr>
            </a:lvl1pPr>
            <a:lvl2pPr marL="457200" algn="l" rtl="0" eaLnBrk="0" fontAlgn="base" hangingPunct="0">
              <a:spcBef>
                <a:spcPct val="0"/>
              </a:spcBef>
              <a:spcAft>
                <a:spcPct val="0"/>
              </a:spcAft>
              <a:defRPr kern="1200">
                <a:solidFill>
                  <a:schemeClr val="tx1"/>
                </a:solidFill>
                <a:latin typeface="Calibri" charset="0"/>
                <a:ea typeface="+mn-ea"/>
                <a:cs typeface="+mn-cs"/>
              </a:defRPr>
            </a:lvl2pPr>
            <a:lvl3pPr marL="914400" algn="l" rtl="0" eaLnBrk="0" fontAlgn="base" hangingPunct="0">
              <a:spcBef>
                <a:spcPct val="0"/>
              </a:spcBef>
              <a:spcAft>
                <a:spcPct val="0"/>
              </a:spcAft>
              <a:defRPr kern="1200">
                <a:solidFill>
                  <a:schemeClr val="tx1"/>
                </a:solidFill>
                <a:latin typeface="Calibri" charset="0"/>
                <a:ea typeface="+mn-ea"/>
                <a:cs typeface="+mn-cs"/>
              </a:defRPr>
            </a:lvl3pPr>
            <a:lvl4pPr marL="1371600" algn="l" rtl="0" eaLnBrk="0" fontAlgn="base" hangingPunct="0">
              <a:spcBef>
                <a:spcPct val="0"/>
              </a:spcBef>
              <a:spcAft>
                <a:spcPct val="0"/>
              </a:spcAft>
              <a:defRPr kern="1200">
                <a:solidFill>
                  <a:schemeClr val="tx1"/>
                </a:solidFill>
                <a:latin typeface="Calibri" charset="0"/>
                <a:ea typeface="+mn-ea"/>
                <a:cs typeface="+mn-cs"/>
              </a:defRPr>
            </a:lvl4pPr>
            <a:lvl5pPr marL="1828800" algn="l"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963FCBED-9BC8-44C8-B578-C394BC67F972}" type="slidenum">
              <a:rPr lang="en-US" sz="1100" smtClean="0">
                <a:solidFill>
                  <a:schemeClr val="bg1"/>
                </a:solidFill>
                <a:latin typeface="+mn-lt"/>
              </a:rPr>
              <a:pPr/>
              <a:t>‹#›</a:t>
            </a:fld>
            <a:endParaRPr lang="en-US" sz="1100" dirty="0">
              <a:solidFill>
                <a:schemeClr val="bg1"/>
              </a:solidFill>
              <a:latin typeface="+mn-lt"/>
            </a:endParaRPr>
          </a:p>
        </p:txBody>
      </p:sp>
      <p:sp>
        <p:nvSpPr>
          <p:cNvPr id="9" name="Copyright">
            <a:extLst>
              <a:ext uri="{FF2B5EF4-FFF2-40B4-BE49-F238E27FC236}">
                <a16:creationId xmlns:a16="http://schemas.microsoft.com/office/drawing/2014/main" id="{16CF909D-18DD-42B8-BDBD-5D46D417D96D}"/>
              </a:ext>
              <a:ext uri="{C183D7F6-B498-43B3-948B-1728B52AA6E4}">
                <adec:decorative xmlns:adec="http://schemas.microsoft.com/office/drawing/2017/decorative" xmlns="" val="1"/>
              </a:ext>
            </a:extLst>
          </p:cNvPr>
          <p:cNvSpPr txBox="1"/>
          <p:nvPr userDrawn="1"/>
        </p:nvSpPr>
        <p:spPr>
          <a:xfrm>
            <a:off x="2103120" y="6314136"/>
            <a:ext cx="8961120" cy="461665"/>
          </a:xfrm>
          <a:prstGeom prst="rect">
            <a:avLst/>
          </a:prstGeom>
          <a:noFill/>
        </p:spPr>
        <p:txBody>
          <a:bodyPr wrap="square" rtlCol="0">
            <a:spAutoFit/>
          </a:bodyPr>
          <a:lstStyle/>
          <a:p>
            <a:r>
              <a:rPr lang="en-GB" sz="1200" dirty="0">
                <a:solidFill>
                  <a:schemeClr val="bg1"/>
                </a:solidFill>
                <a:latin typeface="+mn-lt"/>
              </a:rPr>
              <a:t>Mankiw, Principles of Economics, Tenth Edition. © 2024 Cengage. All Rights Reserved. May not be scanned, copied or duplicated, or posted to a publicly accessible website, in whole or in part.</a:t>
            </a:r>
          </a:p>
        </p:txBody>
      </p:sp>
    </p:spTree>
    <p:custDataLst>
      <p:tags r:id="rId14"/>
    </p:custDataLst>
    <p:extLst>
      <p:ext uri="{BB962C8B-B14F-4D97-AF65-F5344CB8AC3E}">
        <p14:creationId xmlns:p14="http://schemas.microsoft.com/office/powerpoint/2010/main" val="682046013"/>
      </p:ext>
    </p:extLst>
  </p:cSld>
  <p:clrMap bg1="lt1" tx1="dk1" bg2="lt2" tx2="dk2" accent1="accent1" accent2="accent2" accent3="accent3" accent4="accent4" accent5="accent5" accent6="accent6" hlink="hlink" folHlink="folHlink"/>
  <p:sldLayoutIdLst>
    <p:sldLayoutId id="2147483776" r:id="rId1"/>
    <p:sldLayoutId id="2147483763" r:id="rId2"/>
    <p:sldLayoutId id="2147483753" r:id="rId3"/>
    <p:sldLayoutId id="2147483728" r:id="rId4"/>
    <p:sldLayoutId id="2147483736" r:id="rId5"/>
    <p:sldLayoutId id="2147483729" r:id="rId6"/>
    <p:sldLayoutId id="2147483760" r:id="rId7"/>
    <p:sldLayoutId id="2147483730" r:id="rId8"/>
    <p:sldLayoutId id="2147483732" r:id="rId9"/>
    <p:sldLayoutId id="2147483761" r:id="rId10"/>
    <p:sldLayoutId id="2147483737" r:id="rId11"/>
    <p:sldLayoutId id="2147483762" r:id="rId12"/>
  </p:sldLayoutIdLst>
  <p:hf hdr="0" ftr="0" dt="0"/>
  <p:txStyles>
    <p:titleStyle>
      <a:lvl1pPr algn="ctr"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800"/>
        </a:spcAft>
        <a:buClr>
          <a:schemeClr val="tx1"/>
        </a:buClr>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800"/>
        </a:spcAft>
        <a:buClr>
          <a:schemeClr val="tx1"/>
        </a:buClr>
        <a:buSzPct val="80000"/>
        <a:buFont typeface="Wingdings" panose="05000000000000000000" pitchFamily="2" charset="2"/>
        <a:buChar char="§"/>
        <a:defRPr sz="2400" b="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Clr>
          <a:schemeClr val="tx1"/>
        </a:buClr>
        <a:buSzPct val="100000"/>
        <a:buFont typeface="Arial" panose="020B0604020202020204" pitchFamily="34" charset="0"/>
        <a:buChar char="•"/>
        <a:defRPr sz="24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200" b="1"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F4DFE-5B5A-0F39-64B6-B61C4321E799}"/>
              </a:ext>
            </a:extLst>
          </p:cNvPr>
          <p:cNvPicPr>
            <a:picLocks noChangeAspect="1"/>
          </p:cNvPicPr>
          <p:nvPr userDrawn="1"/>
        </p:nvPicPr>
        <p:blipFill>
          <a:blip r:embed="rId8"/>
          <a:stretch>
            <a:fillRect/>
          </a:stretch>
        </p:blipFill>
        <p:spPr>
          <a:xfrm>
            <a:off x="606155" y="6462712"/>
            <a:ext cx="11179444" cy="319088"/>
          </a:xfrm>
          <a:prstGeom prst="rect">
            <a:avLst/>
          </a:prstGeom>
        </p:spPr>
      </p:pic>
      <p:pic>
        <p:nvPicPr>
          <p:cNvPr id="4" name="Picture 3">
            <a:extLst>
              <a:ext uri="{FF2B5EF4-FFF2-40B4-BE49-F238E27FC236}">
                <a16:creationId xmlns:a16="http://schemas.microsoft.com/office/drawing/2014/main" id="{849DCBD9-D40B-6CAD-1A54-E203D88E57AC}"/>
              </a:ext>
            </a:extLst>
          </p:cNvPr>
          <p:cNvPicPr>
            <a:picLocks noChangeAspect="1"/>
          </p:cNvPicPr>
          <p:nvPr userDrawn="1"/>
        </p:nvPicPr>
        <p:blipFill>
          <a:blip r:embed="rId8"/>
          <a:stretch>
            <a:fillRect/>
          </a:stretch>
        </p:blipFill>
        <p:spPr>
          <a:xfrm>
            <a:off x="0" y="1327"/>
            <a:ext cx="12185651" cy="821138"/>
          </a:xfrm>
          <a:prstGeom prst="rect">
            <a:avLst/>
          </a:prstGeom>
        </p:spPr>
      </p:pic>
      <p:pic>
        <p:nvPicPr>
          <p:cNvPr id="17" name="Picture 16">
            <a:extLst>
              <a:ext uri="{FF2B5EF4-FFF2-40B4-BE49-F238E27FC236}">
                <a16:creationId xmlns:a16="http://schemas.microsoft.com/office/drawing/2014/main" id="{4AD3E7FE-6E54-466F-EC88-F05CE3993E20}"/>
              </a:ext>
            </a:extLst>
          </p:cNvPr>
          <p:cNvPicPr>
            <a:picLocks noChangeAspect="1"/>
          </p:cNvPicPr>
          <p:nvPr userDrawn="1"/>
        </p:nvPicPr>
        <p:blipFill>
          <a:blip r:embed="rId9"/>
          <a:stretch>
            <a:fillRect/>
          </a:stretch>
        </p:blipFill>
        <p:spPr>
          <a:xfrm rot="5400000">
            <a:off x="11707179" y="6392937"/>
            <a:ext cx="365685" cy="412040"/>
          </a:xfrm>
          <a:prstGeom prst="rect">
            <a:avLst/>
          </a:prstGeom>
        </p:spPr>
      </p:pic>
      <p:sp>
        <p:nvSpPr>
          <p:cNvPr id="2053" name="Rectangle 3"/>
          <p:cNvSpPr>
            <a:spLocks noGrp="1" noChangeAspect="1" noChangeArrowheads="1"/>
          </p:cNvSpPr>
          <p:nvPr>
            <p:ph type="title"/>
          </p:nvPr>
        </p:nvSpPr>
        <p:spPr bwMode="auto">
          <a:xfrm>
            <a:off x="101601" y="153988"/>
            <a:ext cx="120904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bodyPr>
          <a:lstStyle/>
          <a:p>
            <a:pPr lvl="0"/>
            <a:r>
              <a:rPr lang="en-US" altLang="en-US" dirty="0"/>
              <a:t>Example or Active Learning</a:t>
            </a:r>
          </a:p>
        </p:txBody>
      </p:sp>
      <p:sp>
        <p:nvSpPr>
          <p:cNvPr id="37898" name="Rectangle 10"/>
          <p:cNvSpPr>
            <a:spLocks noGrp="1" noChangeArrowheads="1"/>
          </p:cNvSpPr>
          <p:nvPr>
            <p:ph type="sldNum" sz="quarter" idx="4"/>
          </p:nvPr>
        </p:nvSpPr>
        <p:spPr bwMode="auto">
          <a:xfrm>
            <a:off x="11491384" y="6470651"/>
            <a:ext cx="694267" cy="379413"/>
          </a:xfrm>
          <a:prstGeom prst="rect">
            <a:avLst/>
          </a:prstGeom>
          <a:noFill/>
          <a:ln w="19050">
            <a:noFill/>
            <a:prstDash val="sysDot"/>
            <a:bevel/>
            <a:headEnd/>
            <a:tailEnd/>
          </a:ln>
          <a:effectLst/>
        </p:spPr>
        <p:txBody>
          <a:bodyPr vert="horz" wrap="square" lIns="91440" tIns="45720" rIns="91440" bIns="45720" numCol="1" anchor="t" anchorCtr="0" compatLnSpc="1">
            <a:prstTxWarp prst="textNoShape">
              <a:avLst/>
            </a:prstTxWarp>
          </a:bodyPr>
          <a:lstStyle>
            <a:lvl1pPr algn="ctr">
              <a:spcBef>
                <a:spcPct val="0"/>
              </a:spcBef>
              <a:buFontTx/>
              <a:buNone/>
              <a:defRPr sz="1200">
                <a:solidFill>
                  <a:srgbClr val="4E519E"/>
                </a:solidFill>
              </a:defRPr>
            </a:lvl1pPr>
          </a:lstStyle>
          <a:p>
            <a:pPr fontAlgn="base">
              <a:spcAft>
                <a:spcPct val="0"/>
              </a:spcAft>
              <a:defRPr/>
            </a:pPr>
            <a:fld id="{2378B25E-053D-4AA2-A71D-1D9F2F8C0927}" type="slidenum">
              <a:rPr lang="en-US" smtClean="0"/>
              <a:pPr fontAlgn="base">
                <a:spcAft>
                  <a:spcPct val="0"/>
                </a:spcAft>
                <a:defRPr/>
              </a:pPr>
              <a:t>‹#›</a:t>
            </a:fld>
            <a:endParaRPr lang="en-US" dirty="0"/>
          </a:p>
        </p:txBody>
      </p:sp>
      <p:sp>
        <p:nvSpPr>
          <p:cNvPr id="5" name="Footer Placeholder 4"/>
          <p:cNvSpPr>
            <a:spLocks noGrp="1"/>
          </p:cNvSpPr>
          <p:nvPr>
            <p:ph type="ftr" sz="quarter" idx="3"/>
          </p:nvPr>
        </p:nvSpPr>
        <p:spPr>
          <a:xfrm>
            <a:off x="606155" y="6324601"/>
            <a:ext cx="11077845" cy="533400"/>
          </a:xfrm>
          <a:prstGeom prst="rect">
            <a:avLst/>
          </a:prstGeom>
          <a:noFill/>
        </p:spPr>
        <p:txBody>
          <a:bodyPr vert="horz" lIns="91440" tIns="45720" rIns="91440" bIns="45720" rtlCol="0" anchor="ctr"/>
          <a:lstStyle>
            <a:lvl1pPr algn="l">
              <a:buFontTx/>
              <a:buNone/>
              <a:defRPr sz="900">
                <a:solidFill>
                  <a:schemeClr val="tx1"/>
                </a:solidFill>
                <a:cs typeface="Arial" pitchFamily="34" charset="0"/>
              </a:defRPr>
            </a:lvl1pPr>
          </a:lstStyle>
          <a:p>
            <a:pPr fontAlgn="base">
              <a:spcBef>
                <a:spcPct val="20000"/>
              </a:spcBef>
              <a:spcAft>
                <a:spcPct val="0"/>
              </a:spcAft>
              <a:defRPr/>
            </a:pPr>
            <a:r>
              <a:rPr lang="en-US" dirty="0">
                <a:solidFill>
                  <a:srgbClr val="000000"/>
                </a:solidFill>
              </a:rPr>
              <a:t>Mankiw, </a:t>
            </a:r>
            <a:r>
              <a:rPr lang="en-US" i="1" dirty="0">
                <a:solidFill>
                  <a:srgbClr val="000000"/>
                </a:solidFill>
              </a:rPr>
              <a:t>Principles of Economics</a:t>
            </a:r>
            <a:r>
              <a:rPr lang="en-US" dirty="0">
                <a:solidFill>
                  <a:srgbClr val="000000"/>
                </a:solidFill>
              </a:rPr>
              <a:t>, 10th Edition. © 2024 Cengage. All Rights Reserved. May not be scanned, copied or duplicated, or posted to a publicly accessible website, in whole or in part.</a:t>
            </a:r>
          </a:p>
        </p:txBody>
      </p:sp>
      <p:sp>
        <p:nvSpPr>
          <p:cNvPr id="2" name="Text Placeholder 1"/>
          <p:cNvSpPr>
            <a:spLocks noGrp="1"/>
          </p:cNvSpPr>
          <p:nvPr>
            <p:ph type="body" idx="1"/>
          </p:nvPr>
        </p:nvSpPr>
        <p:spPr>
          <a:xfrm>
            <a:off x="609600" y="838201"/>
            <a:ext cx="10972800" cy="5287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a:extLst>
              <a:ext uri="{FF2B5EF4-FFF2-40B4-BE49-F238E27FC236}">
                <a16:creationId xmlns:a16="http://schemas.microsoft.com/office/drawing/2014/main" id="{C58E302B-FABF-FA0C-348A-455077386DAF}"/>
              </a:ext>
            </a:extLst>
          </p:cNvPr>
          <p:cNvGrpSpPr/>
          <p:nvPr userDrawn="1"/>
        </p:nvGrpSpPr>
        <p:grpSpPr>
          <a:xfrm rot="10800000">
            <a:off x="101600" y="709252"/>
            <a:ext cx="11887200" cy="205149"/>
            <a:chOff x="173212" y="914401"/>
            <a:chExt cx="8751395" cy="205149"/>
          </a:xfrm>
        </p:grpSpPr>
        <p:grpSp>
          <p:nvGrpSpPr>
            <p:cNvPr id="19" name="Group 18">
              <a:extLst>
                <a:ext uri="{FF2B5EF4-FFF2-40B4-BE49-F238E27FC236}">
                  <a16:creationId xmlns:a16="http://schemas.microsoft.com/office/drawing/2014/main" id="{7B83ED49-5D52-1702-CFDA-08FF8A8D1285}"/>
                </a:ext>
              </a:extLst>
            </p:cNvPr>
            <p:cNvGrpSpPr/>
            <p:nvPr userDrawn="1"/>
          </p:nvGrpSpPr>
          <p:grpSpPr>
            <a:xfrm>
              <a:off x="182419" y="972231"/>
              <a:ext cx="8742188" cy="147319"/>
              <a:chOff x="182419" y="972231"/>
              <a:chExt cx="8742188" cy="147319"/>
            </a:xfrm>
          </p:grpSpPr>
          <p:pic>
            <p:nvPicPr>
              <p:cNvPr id="23" name="Picture 22">
                <a:extLst>
                  <a:ext uri="{FF2B5EF4-FFF2-40B4-BE49-F238E27FC236}">
                    <a16:creationId xmlns:a16="http://schemas.microsoft.com/office/drawing/2014/main" id="{EB7CBBFE-1FD8-6695-0855-7E26EDBDF26D}"/>
                  </a:ext>
                </a:extLst>
              </p:cNvPr>
              <p:cNvPicPr>
                <a:picLocks noChangeAspect="1"/>
              </p:cNvPicPr>
              <p:nvPr userDrawn="1"/>
            </p:nvPicPr>
            <p:blipFill>
              <a:blip r:embed="rId10"/>
              <a:stretch>
                <a:fillRect/>
              </a:stretch>
            </p:blipFill>
            <p:spPr>
              <a:xfrm>
                <a:off x="182419" y="999349"/>
                <a:ext cx="8709024" cy="78106"/>
              </a:xfrm>
              <a:prstGeom prst="rect">
                <a:avLst/>
              </a:prstGeom>
            </p:spPr>
          </p:pic>
          <p:pic>
            <p:nvPicPr>
              <p:cNvPr id="24" name="Picture 23">
                <a:extLst>
                  <a:ext uri="{FF2B5EF4-FFF2-40B4-BE49-F238E27FC236}">
                    <a16:creationId xmlns:a16="http://schemas.microsoft.com/office/drawing/2014/main" id="{7BF9B322-2E99-9E6E-6BA5-3ABDEE517647}"/>
                  </a:ext>
                </a:extLst>
              </p:cNvPr>
              <p:cNvPicPr>
                <a:picLocks noChangeAspect="1"/>
              </p:cNvPicPr>
              <p:nvPr userDrawn="1"/>
            </p:nvPicPr>
            <p:blipFill>
              <a:blip r:embed="rId11"/>
              <a:stretch>
                <a:fillRect/>
              </a:stretch>
            </p:blipFill>
            <p:spPr>
              <a:xfrm>
                <a:off x="8878888" y="972231"/>
                <a:ext cx="45719" cy="147319"/>
              </a:xfrm>
              <a:prstGeom prst="rect">
                <a:avLst/>
              </a:prstGeom>
            </p:spPr>
          </p:pic>
        </p:grpSp>
        <p:grpSp>
          <p:nvGrpSpPr>
            <p:cNvPr id="20" name="Group 19">
              <a:extLst>
                <a:ext uri="{FF2B5EF4-FFF2-40B4-BE49-F238E27FC236}">
                  <a16:creationId xmlns:a16="http://schemas.microsoft.com/office/drawing/2014/main" id="{FC4DFDE6-0794-A6B7-7778-C4D905B9B37F}"/>
                </a:ext>
              </a:extLst>
            </p:cNvPr>
            <p:cNvGrpSpPr/>
            <p:nvPr userDrawn="1"/>
          </p:nvGrpSpPr>
          <p:grpSpPr>
            <a:xfrm rot="10800000">
              <a:off x="173212" y="914401"/>
              <a:ext cx="8742188" cy="147319"/>
              <a:chOff x="182419" y="972231"/>
              <a:chExt cx="8742188" cy="147319"/>
            </a:xfrm>
          </p:grpSpPr>
          <p:pic>
            <p:nvPicPr>
              <p:cNvPr id="21" name="Picture 20">
                <a:extLst>
                  <a:ext uri="{FF2B5EF4-FFF2-40B4-BE49-F238E27FC236}">
                    <a16:creationId xmlns:a16="http://schemas.microsoft.com/office/drawing/2014/main" id="{A0614DD3-6B35-A130-B108-3B73E013D137}"/>
                  </a:ext>
                </a:extLst>
              </p:cNvPr>
              <p:cNvPicPr>
                <a:picLocks noChangeAspect="1"/>
              </p:cNvPicPr>
              <p:nvPr userDrawn="1"/>
            </p:nvPicPr>
            <p:blipFill>
              <a:blip r:embed="rId10"/>
              <a:stretch>
                <a:fillRect/>
              </a:stretch>
            </p:blipFill>
            <p:spPr>
              <a:xfrm>
                <a:off x="182419" y="999349"/>
                <a:ext cx="8709024" cy="78106"/>
              </a:xfrm>
              <a:prstGeom prst="rect">
                <a:avLst/>
              </a:prstGeom>
            </p:spPr>
          </p:pic>
          <p:pic>
            <p:nvPicPr>
              <p:cNvPr id="22" name="Picture 21">
                <a:extLst>
                  <a:ext uri="{FF2B5EF4-FFF2-40B4-BE49-F238E27FC236}">
                    <a16:creationId xmlns:a16="http://schemas.microsoft.com/office/drawing/2014/main" id="{DBDB4FDD-2418-CF5A-0520-EF73D15AA112}"/>
                  </a:ext>
                </a:extLst>
              </p:cNvPr>
              <p:cNvPicPr>
                <a:picLocks noChangeAspect="1"/>
              </p:cNvPicPr>
              <p:nvPr userDrawn="1"/>
            </p:nvPicPr>
            <p:blipFill>
              <a:blip r:embed="rId11"/>
              <a:stretch>
                <a:fillRect/>
              </a:stretch>
            </p:blipFill>
            <p:spPr>
              <a:xfrm>
                <a:off x="8878888" y="972231"/>
                <a:ext cx="45719" cy="147319"/>
              </a:xfrm>
              <a:prstGeom prst="rect">
                <a:avLst/>
              </a:prstGeom>
            </p:spPr>
          </p:pic>
        </p:grpSp>
      </p:grpSp>
    </p:spTree>
    <p:extLst>
      <p:ext uri="{BB962C8B-B14F-4D97-AF65-F5344CB8AC3E}">
        <p14:creationId xmlns:p14="http://schemas.microsoft.com/office/powerpoint/2010/main" val="620923840"/>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Lst>
  <p:transition/>
  <p:hf hdr="0" dt="0"/>
  <p:txStyles>
    <p:titleStyle>
      <a:lvl1pPr algn="l" rtl="0" eaLnBrk="0" fontAlgn="base" hangingPunct="0">
        <a:spcBef>
          <a:spcPct val="0"/>
        </a:spcBef>
        <a:spcAft>
          <a:spcPct val="0"/>
        </a:spcAft>
        <a:defRPr sz="4000">
          <a:solidFill>
            <a:srgbClr val="AE1221"/>
          </a:solidFill>
          <a:latin typeface="+mj-lt"/>
          <a:ea typeface="+mj-ea"/>
          <a:cs typeface="+mj-cs"/>
        </a:defRPr>
      </a:lvl1pPr>
      <a:lvl2pPr algn="ctr" rtl="0" eaLnBrk="0" fontAlgn="base" hangingPunct="0">
        <a:spcBef>
          <a:spcPct val="0"/>
        </a:spcBef>
        <a:spcAft>
          <a:spcPct val="0"/>
        </a:spcAft>
        <a:defRPr sz="4000">
          <a:solidFill>
            <a:srgbClr val="AE1221"/>
          </a:solidFill>
          <a:latin typeface="Arial" pitchFamily="34" charset="0"/>
        </a:defRPr>
      </a:lvl2pPr>
      <a:lvl3pPr algn="ctr" rtl="0" eaLnBrk="0" fontAlgn="base" hangingPunct="0">
        <a:spcBef>
          <a:spcPct val="0"/>
        </a:spcBef>
        <a:spcAft>
          <a:spcPct val="0"/>
        </a:spcAft>
        <a:defRPr sz="4000">
          <a:solidFill>
            <a:srgbClr val="AE1221"/>
          </a:solidFill>
          <a:latin typeface="Arial" pitchFamily="34" charset="0"/>
        </a:defRPr>
      </a:lvl3pPr>
      <a:lvl4pPr algn="ctr" rtl="0" eaLnBrk="0" fontAlgn="base" hangingPunct="0">
        <a:spcBef>
          <a:spcPct val="0"/>
        </a:spcBef>
        <a:spcAft>
          <a:spcPct val="0"/>
        </a:spcAft>
        <a:defRPr sz="4000">
          <a:solidFill>
            <a:srgbClr val="AE1221"/>
          </a:solidFill>
          <a:latin typeface="Arial" pitchFamily="34" charset="0"/>
        </a:defRPr>
      </a:lvl4pPr>
      <a:lvl5pPr algn="ctr" rtl="0" eaLnBrk="0" fontAlgn="base" hangingPunct="0">
        <a:spcBef>
          <a:spcPct val="0"/>
        </a:spcBef>
        <a:spcAft>
          <a:spcPct val="0"/>
        </a:spcAft>
        <a:defRPr sz="4000">
          <a:solidFill>
            <a:srgbClr val="AE1221"/>
          </a:solidFill>
          <a:latin typeface="Arial" pitchFamily="34" charset="0"/>
        </a:defRPr>
      </a:lvl5pPr>
      <a:lvl6pPr marL="457200" algn="ctr" rtl="0" fontAlgn="base">
        <a:spcBef>
          <a:spcPct val="0"/>
        </a:spcBef>
        <a:spcAft>
          <a:spcPct val="0"/>
        </a:spcAft>
        <a:defRPr sz="4000">
          <a:solidFill>
            <a:schemeClr val="accent2"/>
          </a:solidFill>
          <a:latin typeface="Arial" pitchFamily="34" charset="0"/>
        </a:defRPr>
      </a:lvl6pPr>
      <a:lvl7pPr marL="914400" algn="ctr" rtl="0" fontAlgn="base">
        <a:spcBef>
          <a:spcPct val="0"/>
        </a:spcBef>
        <a:spcAft>
          <a:spcPct val="0"/>
        </a:spcAft>
        <a:defRPr sz="4000">
          <a:solidFill>
            <a:schemeClr val="accent2"/>
          </a:solidFill>
          <a:latin typeface="Arial" pitchFamily="34" charset="0"/>
        </a:defRPr>
      </a:lvl7pPr>
      <a:lvl8pPr marL="1371600" algn="ctr" rtl="0" fontAlgn="base">
        <a:spcBef>
          <a:spcPct val="0"/>
        </a:spcBef>
        <a:spcAft>
          <a:spcPct val="0"/>
        </a:spcAft>
        <a:defRPr sz="4000">
          <a:solidFill>
            <a:schemeClr val="accent2"/>
          </a:solidFill>
          <a:latin typeface="Arial" pitchFamily="34" charset="0"/>
        </a:defRPr>
      </a:lvl8pPr>
      <a:lvl9pPr marL="1828800" algn="ctr" rtl="0" fontAlgn="base">
        <a:spcBef>
          <a:spcPct val="0"/>
        </a:spcBef>
        <a:spcAft>
          <a:spcPct val="0"/>
        </a:spcAft>
        <a:defRPr sz="4000">
          <a:solidFill>
            <a:schemeClr val="accent2"/>
          </a:solidFill>
          <a:latin typeface="Arial" pitchFamily="34" charset="0"/>
        </a:defRPr>
      </a:lvl9pPr>
    </p:titleStyle>
    <p:bodyStyle>
      <a:lvl1pPr marL="342900" indent="-342900" algn="l" rtl="0" eaLnBrk="0" fontAlgn="base" hangingPunct="0">
        <a:spcBef>
          <a:spcPct val="20000"/>
        </a:spcBef>
        <a:spcAft>
          <a:spcPct val="0"/>
        </a:spcAft>
        <a:buChar char="•"/>
        <a:defRPr sz="3400">
          <a:solidFill>
            <a:srgbClr val="4E519E"/>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3200">
          <a:solidFill>
            <a:schemeClr val="tx1"/>
          </a:solidFill>
          <a:latin typeface="+mn-lt"/>
        </a:defRPr>
      </a:lvl2pPr>
      <a:lvl3pPr marL="1143000" indent="-228600" algn="l" rtl="0" eaLnBrk="0" fontAlgn="base" hangingPunct="0">
        <a:spcBef>
          <a:spcPct val="20000"/>
        </a:spcBef>
        <a:spcAft>
          <a:spcPct val="0"/>
        </a:spcAft>
        <a:buSzPct val="90000"/>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10.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1.wmf"/></Relationships>
</file>

<file path=ppt/slides/_rels/slide3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E149-A920-418D-BFB8-EC7E1D8232CA}"/>
              </a:ext>
            </a:extLst>
          </p:cNvPr>
          <p:cNvSpPr>
            <a:spLocks noGrp="1"/>
          </p:cNvSpPr>
          <p:nvPr>
            <p:ph type="ctrTitle"/>
          </p:nvPr>
        </p:nvSpPr>
        <p:spPr/>
        <p:txBody>
          <a:bodyPr/>
          <a:lstStyle/>
          <a:p>
            <a:r>
              <a:rPr lang="en-US" dirty="0">
                <a:latin typeface="+mn-lt"/>
              </a:rPr>
              <a:t>Principles of Economics, 10e</a:t>
            </a:r>
            <a:endParaRPr lang="en-US" sz="3600" dirty="0">
              <a:latin typeface="+mn-lt"/>
            </a:endParaRPr>
          </a:p>
        </p:txBody>
      </p:sp>
      <p:sp>
        <p:nvSpPr>
          <p:cNvPr id="3" name="Subtitle 2">
            <a:extLst>
              <a:ext uri="{FF2B5EF4-FFF2-40B4-BE49-F238E27FC236}">
                <a16:creationId xmlns:a16="http://schemas.microsoft.com/office/drawing/2014/main" id="{7DAFF3B2-14DE-4829-903E-CD928D07B323}"/>
              </a:ext>
            </a:extLst>
          </p:cNvPr>
          <p:cNvSpPr>
            <a:spLocks noGrp="1"/>
          </p:cNvSpPr>
          <p:nvPr>
            <p:ph type="subTitle" idx="1"/>
          </p:nvPr>
        </p:nvSpPr>
        <p:spPr/>
        <p:txBody>
          <a:bodyPr/>
          <a:lstStyle/>
          <a:p>
            <a:r>
              <a:rPr lang="en-US" b="1" dirty="0">
                <a:latin typeface="+mn-lt"/>
              </a:rPr>
              <a:t>Chapter 24: </a:t>
            </a:r>
            <a:r>
              <a:rPr lang="en-US" dirty="0">
                <a:latin typeface="+mn-lt"/>
              </a:rPr>
              <a:t>Measuring a Nation’s Income</a:t>
            </a:r>
          </a:p>
        </p:txBody>
      </p:sp>
      <p:pic>
        <p:nvPicPr>
          <p:cNvPr id="7" name="Picture Placeholder 3">
            <a:extLst>
              <a:ext uri="{FF2B5EF4-FFF2-40B4-BE49-F238E27FC236}">
                <a16:creationId xmlns:a16="http://schemas.microsoft.com/office/drawing/2014/main" id="{38DE40AE-0D77-4AA5-ACC6-EB415A6F4328}"/>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622139" y="619425"/>
            <a:ext cx="4221501" cy="5401865"/>
          </a:xfrm>
          <a:prstGeom prst="rect">
            <a:avLst/>
          </a:prstGeom>
        </p:spPr>
      </p:pic>
      <p:sp>
        <p:nvSpPr>
          <p:cNvPr id="5" name="Text Placeholder 4">
            <a:extLst>
              <a:ext uri="{FF2B5EF4-FFF2-40B4-BE49-F238E27FC236}">
                <a16:creationId xmlns:a16="http://schemas.microsoft.com/office/drawing/2014/main" id="{68691F3B-50A6-4E7C-8572-7E4C405A59FB}"/>
              </a:ext>
            </a:extLst>
          </p:cNvPr>
          <p:cNvSpPr>
            <a:spLocks noGrp="1"/>
          </p:cNvSpPr>
          <p:nvPr>
            <p:ph type="body" sz="quarter" idx="12"/>
          </p:nvPr>
        </p:nvSpPr>
        <p:spPr/>
        <p:txBody>
          <a:bodyPr/>
          <a:lstStyle/>
          <a:p>
            <a:r>
              <a:rPr lang="en-US" sz="1200" dirty="0">
                <a:latin typeface="+mn-lt"/>
              </a:rPr>
              <a:t>Mankiw, Principles of Economics, Tenth Edition. © 2024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822610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4E7A6-0CA4-2539-083F-C9F1232A4C13}"/>
              </a:ext>
            </a:extLst>
          </p:cNvPr>
          <p:cNvSpPr>
            <a:spLocks noGrp="1"/>
          </p:cNvSpPr>
          <p:nvPr>
            <p:ph type="title"/>
          </p:nvPr>
        </p:nvSpPr>
        <p:spPr/>
        <p:txBody>
          <a:bodyPr/>
          <a:lstStyle/>
          <a:p>
            <a:r>
              <a:rPr lang="en-US" dirty="0">
                <a:latin typeface="+mn-lt"/>
              </a:rPr>
              <a:t>Figure 1 The Circular-Flow Diagram</a:t>
            </a:r>
          </a:p>
        </p:txBody>
      </p:sp>
      <p:sp>
        <p:nvSpPr>
          <p:cNvPr id="3" name="Content Placeholder 2">
            <a:extLst>
              <a:ext uri="{FF2B5EF4-FFF2-40B4-BE49-F238E27FC236}">
                <a16:creationId xmlns:a16="http://schemas.microsoft.com/office/drawing/2014/main" id="{AAF7594F-ACA5-E3E4-A737-10A279BAB93A}"/>
              </a:ext>
            </a:extLst>
          </p:cNvPr>
          <p:cNvSpPr>
            <a:spLocks noGrp="1"/>
          </p:cNvSpPr>
          <p:nvPr>
            <p:ph sz="half" idx="1"/>
          </p:nvPr>
        </p:nvSpPr>
        <p:spPr>
          <a:xfrm>
            <a:off x="476843" y="1825625"/>
            <a:ext cx="5835467" cy="4351338"/>
          </a:xfrm>
        </p:spPr>
        <p:txBody>
          <a:bodyPr/>
          <a:lstStyle/>
          <a:p>
            <a:r>
              <a:rPr lang="en-US" sz="2200" dirty="0">
                <a:latin typeface="+mn-lt"/>
              </a:rPr>
              <a:t>Households buy goods and services from firms, and firms use their revenue from sales for wages to workers, rent to landowners, and profit to firm owners. GDP equals the total amount spent by households in the markets for goods and services. </a:t>
            </a:r>
          </a:p>
          <a:p>
            <a:r>
              <a:rPr lang="en-US" sz="2200" dirty="0">
                <a:latin typeface="+mn-lt"/>
              </a:rPr>
              <a:t>It also equals the total wages, rent, and profit paid by firms in the markets for the factors of production.</a:t>
            </a:r>
          </a:p>
        </p:txBody>
      </p:sp>
      <p:pic>
        <p:nvPicPr>
          <p:cNvPr id="6" name="Picture 3" descr="The figure shows a circular flow diagram with two loops, one inside the other, both connecting the same four items but in opposite directions. At the middle left are Firms, at the top are Markets for Goods and Services, middle right are Households, and bottom are Markets for Factors of Production. The inner loop represents the flow of inputs and outputs; the order is as follows. (1) Firms: Produce and sell goods and services; hire and use factors of production; (2) Markets for Goods and Services: Firms sell; households buy; (3) Households: Buy and consume goods and services; own and sell factors of production; (4) Markets for Factors of Production: Households sell; firms buy. Goods and services sold connect Firms to Markets for Goods and Services, which are connected to Households via goods and services bought. Labor, land, and capital connect Households to Markets for Factors of Production, which in turn connect to Firms via factors of production, closing the loop. The outer loop represents the flow of dollars, and the connection runs in the opposite direction. Wages, rent, and profit connect Firms to Markets for Factors of Production, which are connected to Households via income, which is equal to GDP. Spending, which is equal to GDP, connects Households to Markets for Goods and Services, which in turn connect to Firms via revenue, which is equal to GDP, closing this loop.  Just to emphasize the point, an economy’s GDP is equal (1) to total revenues obtained by firms, (2) by the spending by households and (3) the income received by factors of production.">
            <a:extLst>
              <a:ext uri="{FF2B5EF4-FFF2-40B4-BE49-F238E27FC236}">
                <a16:creationId xmlns:a16="http://schemas.microsoft.com/office/drawing/2014/main" id="{1914CEA3-9925-AC67-ACB9-F4003455B83D}"/>
              </a:ext>
            </a:extLst>
          </p:cNvPr>
          <p:cNvPicPr>
            <a:picLocks noGrp="1" noChangeAspect="1"/>
          </p:cNvPicPr>
          <p:nvPr>
            <p:ph sz="half" idx="2"/>
          </p:nvPr>
        </p:nvPicPr>
        <p:blipFill>
          <a:blip r:embed="rId3"/>
          <a:stretch>
            <a:fillRect/>
          </a:stretch>
        </p:blipFill>
        <p:spPr>
          <a:xfrm>
            <a:off x="6938619" y="1692891"/>
            <a:ext cx="4807124" cy="4351338"/>
          </a:xfrm>
        </p:spPr>
      </p:pic>
    </p:spTree>
    <p:extLst>
      <p:ext uri="{BB962C8B-B14F-4D97-AF65-F5344CB8AC3E}">
        <p14:creationId xmlns:p14="http://schemas.microsoft.com/office/powerpoint/2010/main" val="2898482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67E65-3C44-C822-4E92-EA1DA5B8D4E7}"/>
              </a:ext>
            </a:extLst>
          </p:cNvPr>
          <p:cNvSpPr>
            <a:spLocks noGrp="1"/>
          </p:cNvSpPr>
          <p:nvPr>
            <p:ph type="title"/>
          </p:nvPr>
        </p:nvSpPr>
        <p:spPr/>
        <p:txBody>
          <a:bodyPr/>
          <a:lstStyle/>
          <a:p>
            <a:r>
              <a:rPr lang="en-US" dirty="0">
                <a:latin typeface="+mn-lt"/>
              </a:rPr>
              <a:t>What This Diagram Omits</a:t>
            </a:r>
          </a:p>
        </p:txBody>
      </p:sp>
      <p:sp>
        <p:nvSpPr>
          <p:cNvPr id="3" name="Content Placeholder 2">
            <a:extLst>
              <a:ext uri="{FF2B5EF4-FFF2-40B4-BE49-F238E27FC236}">
                <a16:creationId xmlns:a16="http://schemas.microsoft.com/office/drawing/2014/main" id="{602934A4-1D4D-4D38-9F65-014F68E9530C}"/>
              </a:ext>
            </a:extLst>
          </p:cNvPr>
          <p:cNvSpPr>
            <a:spLocks noGrp="1"/>
          </p:cNvSpPr>
          <p:nvPr>
            <p:ph idx="1"/>
          </p:nvPr>
        </p:nvSpPr>
        <p:spPr/>
        <p:txBody>
          <a:bodyPr/>
          <a:lstStyle/>
          <a:p>
            <a:r>
              <a:rPr lang="en-US" dirty="0">
                <a:latin typeface="+mn-lt"/>
              </a:rPr>
              <a:t>The government</a:t>
            </a:r>
          </a:p>
          <a:p>
            <a:pPr lvl="1">
              <a:buFont typeface="Arial" panose="020B0604020202020204" pitchFamily="34" charset="0"/>
              <a:buChar char="•"/>
            </a:pPr>
            <a:r>
              <a:rPr lang="en-US" dirty="0">
                <a:latin typeface="+mn-lt"/>
              </a:rPr>
              <a:t>Collects taxes, buys goods and services</a:t>
            </a:r>
          </a:p>
          <a:p>
            <a:r>
              <a:rPr lang="en-US" dirty="0">
                <a:latin typeface="+mn-lt"/>
              </a:rPr>
              <a:t>The financial system</a:t>
            </a:r>
          </a:p>
          <a:p>
            <a:pPr lvl="1">
              <a:buFont typeface="Arial" panose="020B0604020202020204" pitchFamily="34" charset="0"/>
              <a:buChar char="•"/>
            </a:pPr>
            <a:r>
              <a:rPr lang="en-US" dirty="0">
                <a:latin typeface="+mn-lt"/>
              </a:rPr>
              <a:t>Matches savers’ supply of funds with borrowers’ demand for loans</a:t>
            </a:r>
          </a:p>
          <a:p>
            <a:r>
              <a:rPr lang="en-US" dirty="0">
                <a:latin typeface="+mn-lt"/>
              </a:rPr>
              <a:t>The foreign sector</a:t>
            </a:r>
          </a:p>
          <a:p>
            <a:pPr lvl="1">
              <a:buFont typeface="Arial" panose="020B0604020202020204" pitchFamily="34" charset="0"/>
              <a:buChar char="•"/>
            </a:pPr>
            <a:r>
              <a:rPr lang="en-US" dirty="0">
                <a:latin typeface="+mn-lt"/>
              </a:rPr>
              <a:t>Trades goods and services, financial assets, and currencies with the country’s residents</a:t>
            </a:r>
          </a:p>
        </p:txBody>
      </p:sp>
    </p:spTree>
    <p:extLst>
      <p:ext uri="{BB962C8B-B14F-4D97-AF65-F5344CB8AC3E}">
        <p14:creationId xmlns:p14="http://schemas.microsoft.com/office/powerpoint/2010/main" val="494331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24-2</a:t>
            </a:r>
          </a:p>
        </p:txBody>
      </p:sp>
      <p:sp>
        <p:nvSpPr>
          <p:cNvPr id="4" name="Subtitle 3">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Measurement of GDP</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64E6C-DCDA-9A67-ED02-30DD07BD2D6B}"/>
              </a:ext>
            </a:extLst>
          </p:cNvPr>
          <p:cNvSpPr>
            <a:spLocks noGrp="1"/>
          </p:cNvSpPr>
          <p:nvPr>
            <p:ph type="title"/>
          </p:nvPr>
        </p:nvSpPr>
        <p:spPr/>
        <p:txBody>
          <a:bodyPr/>
          <a:lstStyle/>
          <a:p>
            <a:r>
              <a:rPr lang="en-US" dirty="0">
                <a:latin typeface="+mn-lt"/>
              </a:rPr>
              <a:t>GDP: Expenditure Definition</a:t>
            </a:r>
          </a:p>
        </p:txBody>
      </p:sp>
      <p:sp>
        <p:nvSpPr>
          <p:cNvPr id="3" name="Content Placeholder 2">
            <a:extLst>
              <a:ext uri="{FF2B5EF4-FFF2-40B4-BE49-F238E27FC236}">
                <a16:creationId xmlns:a16="http://schemas.microsoft.com/office/drawing/2014/main" id="{6DA8AA58-3AC7-2636-58D7-5E45264DEF0C}"/>
              </a:ext>
            </a:extLst>
          </p:cNvPr>
          <p:cNvSpPr>
            <a:spLocks noGrp="1"/>
          </p:cNvSpPr>
          <p:nvPr>
            <p:ph idx="1"/>
          </p:nvPr>
        </p:nvSpPr>
        <p:spPr/>
        <p:txBody>
          <a:bodyPr/>
          <a:lstStyle/>
          <a:p>
            <a:r>
              <a:rPr lang="en-US" b="1" dirty="0">
                <a:solidFill>
                  <a:srgbClr val="C00000"/>
                </a:solidFill>
                <a:latin typeface="+mn-lt"/>
              </a:rPr>
              <a:t>Gross domestic product* </a:t>
            </a:r>
            <a:r>
              <a:rPr lang="en-US" dirty="0">
                <a:latin typeface="+mn-lt"/>
              </a:rPr>
              <a:t>(GDP)</a:t>
            </a:r>
          </a:p>
          <a:p>
            <a:pPr lvl="1">
              <a:spcAft>
                <a:spcPts val="9000"/>
              </a:spcAft>
              <a:buFont typeface="Arial" panose="020B0604020202020204" pitchFamily="34" charset="0"/>
              <a:buChar char="•"/>
            </a:pPr>
            <a:r>
              <a:rPr lang="en-US" dirty="0">
                <a:latin typeface="+mn-lt"/>
              </a:rPr>
              <a:t>The market value of all final goods and services produced within a country in a given period</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9600"/>
              </a:spcBef>
              <a:spcAft>
                <a:spcPts val="8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5786694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3CA2C-BE10-644B-ADFE-46B9D9F94FFF}"/>
              </a:ext>
            </a:extLst>
          </p:cNvPr>
          <p:cNvSpPr>
            <a:spLocks noGrp="1"/>
          </p:cNvSpPr>
          <p:nvPr>
            <p:ph type="title"/>
          </p:nvPr>
        </p:nvSpPr>
        <p:spPr/>
        <p:txBody>
          <a:bodyPr/>
          <a:lstStyle/>
          <a:p>
            <a:r>
              <a:rPr lang="en-US" dirty="0">
                <a:latin typeface="+mn-lt"/>
              </a:rPr>
              <a:t>“GDP Is the Market Value . . .”</a:t>
            </a:r>
          </a:p>
        </p:txBody>
      </p:sp>
      <p:sp>
        <p:nvSpPr>
          <p:cNvPr id="3" name="Content Placeholder 2">
            <a:extLst>
              <a:ext uri="{FF2B5EF4-FFF2-40B4-BE49-F238E27FC236}">
                <a16:creationId xmlns:a16="http://schemas.microsoft.com/office/drawing/2014/main" id="{D0643EB0-D54B-9EA5-2F2B-A9A540A09B16}"/>
              </a:ext>
            </a:extLst>
          </p:cNvPr>
          <p:cNvSpPr>
            <a:spLocks noGrp="1"/>
          </p:cNvSpPr>
          <p:nvPr>
            <p:ph idx="1"/>
          </p:nvPr>
        </p:nvSpPr>
        <p:spPr>
          <a:xfrm>
            <a:off x="476843" y="1825625"/>
            <a:ext cx="11241915" cy="4351338"/>
          </a:xfrm>
        </p:spPr>
        <p:txBody>
          <a:bodyPr/>
          <a:lstStyle/>
          <a:p>
            <a:r>
              <a:rPr lang="en-US" dirty="0">
                <a:latin typeface="+mn-lt"/>
              </a:rPr>
              <a:t>Goods are valued at their market prices</a:t>
            </a:r>
          </a:p>
          <a:p>
            <a:pPr lvl="1">
              <a:buFont typeface="Arial" panose="020B0604020202020204" pitchFamily="34" charset="0"/>
              <a:buChar char="•"/>
            </a:pPr>
            <a:r>
              <a:rPr lang="en-US" dirty="0">
                <a:latin typeface="+mn-lt"/>
              </a:rPr>
              <a:t>All goods measured in the same units (for example, dollars in the U.S.)</a:t>
            </a:r>
          </a:p>
          <a:p>
            <a:r>
              <a:rPr lang="en-US" dirty="0">
                <a:latin typeface="+mn-lt"/>
              </a:rPr>
              <a:t>Things that don’t have a market value are excluded you do for yourself (for example, housework)</a:t>
            </a:r>
          </a:p>
        </p:txBody>
      </p:sp>
    </p:spTree>
    <p:extLst>
      <p:ext uri="{BB962C8B-B14F-4D97-AF65-F5344CB8AC3E}">
        <p14:creationId xmlns:p14="http://schemas.microsoft.com/office/powerpoint/2010/main" val="1924214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04D45-5742-ABD3-2C49-D5621DD01B4B}"/>
              </a:ext>
            </a:extLst>
          </p:cNvPr>
          <p:cNvSpPr>
            <a:spLocks noGrp="1"/>
          </p:cNvSpPr>
          <p:nvPr>
            <p:ph type="title"/>
          </p:nvPr>
        </p:nvSpPr>
        <p:spPr/>
        <p:txBody>
          <a:bodyPr/>
          <a:lstStyle/>
          <a:p>
            <a:r>
              <a:rPr lang="en-US" dirty="0">
                <a:latin typeface="+mn-lt"/>
              </a:rPr>
              <a:t>“. . . of All . . .”</a:t>
            </a:r>
          </a:p>
        </p:txBody>
      </p:sp>
      <p:sp>
        <p:nvSpPr>
          <p:cNvPr id="3" name="Content Placeholder 2">
            <a:extLst>
              <a:ext uri="{FF2B5EF4-FFF2-40B4-BE49-F238E27FC236}">
                <a16:creationId xmlns:a16="http://schemas.microsoft.com/office/drawing/2014/main" id="{05A301D3-20A7-50DF-0B22-CC27BA2323B9}"/>
              </a:ext>
            </a:extLst>
          </p:cNvPr>
          <p:cNvSpPr>
            <a:spLocks noGrp="1"/>
          </p:cNvSpPr>
          <p:nvPr>
            <p:ph idx="1"/>
          </p:nvPr>
        </p:nvSpPr>
        <p:spPr/>
        <p:txBody>
          <a:bodyPr/>
          <a:lstStyle/>
          <a:p>
            <a:r>
              <a:rPr lang="en-US" dirty="0">
                <a:latin typeface="+mn-lt"/>
              </a:rPr>
              <a:t>GDP tries to be comprehensive</a:t>
            </a:r>
          </a:p>
          <a:p>
            <a:r>
              <a:rPr lang="en-US" dirty="0">
                <a:latin typeface="+mn-lt"/>
              </a:rPr>
              <a:t>Includes</a:t>
            </a:r>
          </a:p>
          <a:p>
            <a:pPr lvl="1">
              <a:buFont typeface="Arial" panose="020B0604020202020204" pitchFamily="34" charset="0"/>
              <a:buChar char="•"/>
            </a:pPr>
            <a:r>
              <a:rPr lang="en-US" dirty="0">
                <a:latin typeface="+mn-lt"/>
              </a:rPr>
              <a:t>All items produced in the economy and sold legally in markets</a:t>
            </a:r>
          </a:p>
          <a:p>
            <a:r>
              <a:rPr lang="en-US" dirty="0">
                <a:latin typeface="+mn-lt"/>
              </a:rPr>
              <a:t>Excludes </a:t>
            </a:r>
          </a:p>
          <a:p>
            <a:pPr lvl="1">
              <a:buFont typeface="Arial" panose="020B0604020202020204" pitchFamily="34" charset="0"/>
              <a:buChar char="•"/>
            </a:pPr>
            <a:r>
              <a:rPr lang="en-US" dirty="0">
                <a:latin typeface="+mn-lt"/>
              </a:rPr>
              <a:t>Most items produced and sold illicitly</a:t>
            </a:r>
          </a:p>
          <a:p>
            <a:pPr lvl="1">
              <a:buFont typeface="Arial" panose="020B0604020202020204" pitchFamily="34" charset="0"/>
              <a:buChar char="•"/>
            </a:pPr>
            <a:r>
              <a:rPr lang="en-US" dirty="0">
                <a:latin typeface="+mn-lt"/>
              </a:rPr>
              <a:t>Most items produced and consumed at home</a:t>
            </a:r>
          </a:p>
        </p:txBody>
      </p:sp>
    </p:spTree>
    <p:extLst>
      <p:ext uri="{BB962C8B-B14F-4D97-AF65-F5344CB8AC3E}">
        <p14:creationId xmlns:p14="http://schemas.microsoft.com/office/powerpoint/2010/main" val="3873627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EBF40-1BEE-4080-14E0-B856B1097B8E}"/>
              </a:ext>
            </a:extLst>
          </p:cNvPr>
          <p:cNvSpPr>
            <a:spLocks noGrp="1"/>
          </p:cNvSpPr>
          <p:nvPr>
            <p:ph type="title"/>
          </p:nvPr>
        </p:nvSpPr>
        <p:spPr/>
        <p:txBody>
          <a:bodyPr/>
          <a:lstStyle/>
          <a:p>
            <a:r>
              <a:rPr lang="en-US" dirty="0">
                <a:latin typeface="+mn-lt"/>
              </a:rPr>
              <a:t>“…Final…”</a:t>
            </a:r>
          </a:p>
        </p:txBody>
      </p:sp>
      <p:sp>
        <p:nvSpPr>
          <p:cNvPr id="3" name="Content Placeholder 2">
            <a:extLst>
              <a:ext uri="{FF2B5EF4-FFF2-40B4-BE49-F238E27FC236}">
                <a16:creationId xmlns:a16="http://schemas.microsoft.com/office/drawing/2014/main" id="{F48D6EA2-EFB1-5A5B-06BB-EB28369DD014}"/>
              </a:ext>
            </a:extLst>
          </p:cNvPr>
          <p:cNvSpPr>
            <a:spLocks noGrp="1"/>
          </p:cNvSpPr>
          <p:nvPr>
            <p:ph idx="1"/>
          </p:nvPr>
        </p:nvSpPr>
        <p:spPr/>
        <p:txBody>
          <a:bodyPr/>
          <a:lstStyle/>
          <a:p>
            <a:r>
              <a:rPr lang="en-US" dirty="0">
                <a:latin typeface="+mn-lt"/>
              </a:rPr>
              <a:t>Final goods</a:t>
            </a:r>
          </a:p>
          <a:p>
            <a:pPr lvl="1">
              <a:buFont typeface="Arial" panose="020B0604020202020204" pitchFamily="34" charset="0"/>
              <a:buChar char="•"/>
            </a:pPr>
            <a:r>
              <a:rPr lang="en-US" dirty="0">
                <a:latin typeface="+mn-lt"/>
              </a:rPr>
              <a:t>Goods intended for the end user </a:t>
            </a:r>
          </a:p>
          <a:p>
            <a:r>
              <a:rPr lang="en-US" dirty="0">
                <a:latin typeface="+mn-lt"/>
              </a:rPr>
              <a:t>Intermediate goods</a:t>
            </a:r>
          </a:p>
          <a:p>
            <a:pPr lvl="1">
              <a:buFont typeface="Arial" panose="020B0604020202020204" pitchFamily="34" charset="0"/>
              <a:buChar char="•"/>
            </a:pPr>
            <a:r>
              <a:rPr lang="en-US" dirty="0">
                <a:latin typeface="+mn-lt"/>
              </a:rPr>
              <a:t>Goods used as components or ingredients in the production of other goods  </a:t>
            </a:r>
          </a:p>
          <a:p>
            <a:r>
              <a:rPr lang="en-US" dirty="0">
                <a:latin typeface="+mn-lt"/>
              </a:rPr>
              <a:t>GDP only includes final goods</a:t>
            </a:r>
          </a:p>
          <a:p>
            <a:pPr lvl="1">
              <a:buFont typeface="Arial" panose="020B0604020202020204" pitchFamily="34" charset="0"/>
              <a:buChar char="•"/>
            </a:pPr>
            <a:r>
              <a:rPr lang="en-US" dirty="0">
                <a:latin typeface="+mn-lt"/>
              </a:rPr>
              <a:t>Final goods already embody the value of the intermediate goods used in their production</a:t>
            </a:r>
          </a:p>
        </p:txBody>
      </p:sp>
    </p:spTree>
    <p:extLst>
      <p:ext uri="{BB962C8B-B14F-4D97-AF65-F5344CB8AC3E}">
        <p14:creationId xmlns:p14="http://schemas.microsoft.com/office/powerpoint/2010/main" val="29165584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EBF40-1BEE-4080-14E0-B856B1097B8E}"/>
              </a:ext>
            </a:extLst>
          </p:cNvPr>
          <p:cNvSpPr>
            <a:spLocks noGrp="1"/>
          </p:cNvSpPr>
          <p:nvPr>
            <p:ph type="title"/>
          </p:nvPr>
        </p:nvSpPr>
        <p:spPr/>
        <p:txBody>
          <a:bodyPr/>
          <a:lstStyle/>
          <a:p>
            <a:r>
              <a:rPr lang="en-US" dirty="0">
                <a:latin typeface="+mn-lt"/>
              </a:rPr>
              <a:t>“…Goods and Services Produced…”</a:t>
            </a:r>
          </a:p>
        </p:txBody>
      </p:sp>
      <p:sp>
        <p:nvSpPr>
          <p:cNvPr id="3" name="Content Placeholder 2">
            <a:extLst>
              <a:ext uri="{FF2B5EF4-FFF2-40B4-BE49-F238E27FC236}">
                <a16:creationId xmlns:a16="http://schemas.microsoft.com/office/drawing/2014/main" id="{F48D6EA2-EFB1-5A5B-06BB-EB28369DD014}"/>
              </a:ext>
            </a:extLst>
          </p:cNvPr>
          <p:cNvSpPr>
            <a:spLocks noGrp="1"/>
          </p:cNvSpPr>
          <p:nvPr>
            <p:ph idx="1"/>
          </p:nvPr>
        </p:nvSpPr>
        <p:spPr/>
        <p:txBody>
          <a:bodyPr/>
          <a:lstStyle/>
          <a:p>
            <a:r>
              <a:rPr lang="en-US" dirty="0">
                <a:latin typeface="+mn-lt"/>
              </a:rPr>
              <a:t>GDP includes goods and services currently produced, not goods produced in the past</a:t>
            </a:r>
          </a:p>
          <a:p>
            <a:pPr lvl="1">
              <a:buFont typeface="Arial" panose="020B0604020202020204" pitchFamily="34" charset="0"/>
              <a:buChar char="•"/>
            </a:pPr>
            <a:r>
              <a:rPr lang="en-US" dirty="0">
                <a:latin typeface="+mn-lt"/>
              </a:rPr>
              <a:t>Tangible goods (for example, food, mountain bikes, beer)</a:t>
            </a:r>
          </a:p>
          <a:p>
            <a:pPr lvl="1">
              <a:buFont typeface="Arial" panose="020B0604020202020204" pitchFamily="34" charset="0"/>
              <a:buChar char="•"/>
            </a:pPr>
            <a:r>
              <a:rPr lang="en-US" dirty="0">
                <a:latin typeface="+mn-lt"/>
              </a:rPr>
              <a:t>Intangible services (for example, dry cleaning, concerts, haircuts)</a:t>
            </a:r>
          </a:p>
        </p:txBody>
      </p:sp>
    </p:spTree>
    <p:extLst>
      <p:ext uri="{BB962C8B-B14F-4D97-AF65-F5344CB8AC3E}">
        <p14:creationId xmlns:p14="http://schemas.microsoft.com/office/powerpoint/2010/main" val="1017255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77A2A-DCCC-EEC0-5107-3E98721EDCA2}"/>
              </a:ext>
            </a:extLst>
          </p:cNvPr>
          <p:cNvSpPr>
            <a:spLocks noGrp="1"/>
          </p:cNvSpPr>
          <p:nvPr>
            <p:ph type="title"/>
          </p:nvPr>
        </p:nvSpPr>
        <p:spPr/>
        <p:txBody>
          <a:bodyPr/>
          <a:lstStyle/>
          <a:p>
            <a:r>
              <a:rPr lang="en-US" dirty="0">
                <a:latin typeface="+mn-lt"/>
              </a:rPr>
              <a:t>“…Within a Country in a Given Period”</a:t>
            </a:r>
          </a:p>
        </p:txBody>
      </p:sp>
      <p:sp>
        <p:nvSpPr>
          <p:cNvPr id="3" name="Content Placeholder 2">
            <a:extLst>
              <a:ext uri="{FF2B5EF4-FFF2-40B4-BE49-F238E27FC236}">
                <a16:creationId xmlns:a16="http://schemas.microsoft.com/office/drawing/2014/main" id="{A5B2C9C2-61D8-E883-E637-1C90B8871454}"/>
              </a:ext>
            </a:extLst>
          </p:cNvPr>
          <p:cNvSpPr>
            <a:spLocks noGrp="1"/>
          </p:cNvSpPr>
          <p:nvPr>
            <p:ph idx="1"/>
          </p:nvPr>
        </p:nvSpPr>
        <p:spPr/>
        <p:txBody>
          <a:bodyPr/>
          <a:lstStyle/>
          <a:p>
            <a:pPr>
              <a:spcBef>
                <a:spcPts val="600"/>
              </a:spcBef>
              <a:spcAft>
                <a:spcPts val="1200"/>
              </a:spcAft>
            </a:pPr>
            <a:r>
              <a:rPr lang="en-US" dirty="0">
                <a:latin typeface="+mn-lt"/>
              </a:rPr>
              <a:t>GDP measures the value of production </a:t>
            </a:r>
          </a:p>
          <a:p>
            <a:pPr lvl="1">
              <a:spcBef>
                <a:spcPts val="600"/>
              </a:spcBef>
              <a:spcAft>
                <a:spcPts val="1200"/>
              </a:spcAft>
              <a:buFont typeface="Arial" panose="020B0604020202020204" pitchFamily="34" charset="0"/>
              <a:buChar char="•"/>
            </a:pPr>
            <a:r>
              <a:rPr lang="en-US" dirty="0">
                <a:latin typeface="+mn-lt"/>
              </a:rPr>
              <a:t>That occurs within a country’s borders, whether done by its own citizens or by foreigners located there</a:t>
            </a:r>
          </a:p>
          <a:p>
            <a:pPr lvl="1">
              <a:spcBef>
                <a:spcPts val="600"/>
              </a:spcBef>
              <a:spcAft>
                <a:spcPts val="1200"/>
              </a:spcAft>
              <a:buFont typeface="Arial" panose="020B0604020202020204" pitchFamily="34" charset="0"/>
              <a:buChar char="•"/>
            </a:pPr>
            <a:r>
              <a:rPr lang="en-US" dirty="0">
                <a:latin typeface="+mn-lt"/>
              </a:rPr>
              <a:t>That takes place within a specific interval of time</a:t>
            </a:r>
          </a:p>
          <a:p>
            <a:pPr lvl="2">
              <a:spcBef>
                <a:spcPts val="600"/>
              </a:spcBef>
              <a:spcAft>
                <a:spcPts val="1200"/>
              </a:spcAft>
              <a:buSzPct val="100000"/>
              <a:buFont typeface="Arial" panose="020B0604020202020204" pitchFamily="34" charset="0"/>
              <a:buChar char="•"/>
            </a:pPr>
            <a:r>
              <a:rPr lang="en-US" dirty="0">
                <a:latin typeface="+mn-lt"/>
              </a:rPr>
              <a:t>Usually a year or a quarter (3 months)</a:t>
            </a:r>
          </a:p>
        </p:txBody>
      </p:sp>
    </p:spTree>
    <p:extLst>
      <p:ext uri="{BB962C8B-B14F-4D97-AF65-F5344CB8AC3E}">
        <p14:creationId xmlns:p14="http://schemas.microsoft.com/office/powerpoint/2010/main" val="20288540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3221D-24A2-D5CD-AE3C-A95BBE17B83C}"/>
              </a:ext>
            </a:extLst>
          </p:cNvPr>
          <p:cNvSpPr>
            <a:spLocks noGrp="1"/>
          </p:cNvSpPr>
          <p:nvPr>
            <p:ph type="title"/>
          </p:nvPr>
        </p:nvSpPr>
        <p:spPr/>
        <p:txBody>
          <a:bodyPr/>
          <a:lstStyle/>
          <a:p>
            <a:r>
              <a:rPr lang="en-US" dirty="0">
                <a:latin typeface="+mn-lt"/>
              </a:rPr>
              <a:t>Active Learning 2: What Is included in GDP?</a:t>
            </a:r>
          </a:p>
        </p:txBody>
      </p:sp>
      <p:sp>
        <p:nvSpPr>
          <p:cNvPr id="3" name="Content Placeholder 2">
            <a:extLst>
              <a:ext uri="{FF2B5EF4-FFF2-40B4-BE49-F238E27FC236}">
                <a16:creationId xmlns:a16="http://schemas.microsoft.com/office/drawing/2014/main" id="{F5A25817-2690-8712-D758-5F12D2780E94}"/>
              </a:ext>
            </a:extLst>
          </p:cNvPr>
          <p:cNvSpPr>
            <a:spLocks noGrp="1"/>
          </p:cNvSpPr>
          <p:nvPr>
            <p:ph idx="1"/>
          </p:nvPr>
        </p:nvSpPr>
        <p:spPr/>
        <p:txBody>
          <a:bodyPr/>
          <a:lstStyle/>
          <a:p>
            <a:r>
              <a:rPr lang="en-US" dirty="0" err="1">
                <a:latin typeface="+mn-lt"/>
              </a:rPr>
              <a:t>Nalah</a:t>
            </a:r>
            <a:r>
              <a:rPr lang="en-US" dirty="0">
                <a:latin typeface="+mn-lt"/>
              </a:rPr>
              <a:t> pays James $50 to mow her lawn. </a:t>
            </a:r>
          </a:p>
          <a:p>
            <a:pPr marL="914400" lvl="1" indent="-457200">
              <a:buFont typeface="+mj-lt"/>
              <a:buAutoNum type="alphaUcPeriod"/>
            </a:pPr>
            <a:r>
              <a:rPr lang="en-US" dirty="0">
                <a:latin typeface="+mn-lt"/>
              </a:rPr>
              <a:t>What happens with GDP? </a:t>
            </a:r>
          </a:p>
          <a:p>
            <a:pPr marL="914400" lvl="1" indent="-457200">
              <a:buFont typeface="+mj-lt"/>
              <a:buAutoNum type="alphaUcPeriod"/>
            </a:pPr>
            <a:r>
              <a:rPr lang="en-US" dirty="0">
                <a:latin typeface="+mn-lt"/>
              </a:rPr>
              <a:t>Will your answer to the previous question change if </a:t>
            </a:r>
            <a:r>
              <a:rPr lang="en-US" dirty="0" err="1">
                <a:latin typeface="+mn-lt"/>
              </a:rPr>
              <a:t>Nalah</a:t>
            </a:r>
            <a:r>
              <a:rPr lang="en-US" dirty="0">
                <a:latin typeface="+mn-lt"/>
              </a:rPr>
              <a:t> and James get married?</a:t>
            </a:r>
          </a:p>
        </p:txBody>
      </p:sp>
    </p:spTree>
    <p:extLst>
      <p:ext uri="{BB962C8B-B14F-4D97-AF65-F5344CB8AC3E}">
        <p14:creationId xmlns:p14="http://schemas.microsoft.com/office/powerpoint/2010/main" val="293774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(1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buNone/>
            </a:pPr>
            <a:r>
              <a:rPr lang="en-US" dirty="0">
                <a:latin typeface="+mn-lt"/>
              </a:rPr>
              <a:t>By the end of this chapter, you should be able to:</a:t>
            </a:r>
          </a:p>
          <a:p>
            <a:pPr>
              <a:spcBef>
                <a:spcPts val="800"/>
              </a:spcBef>
            </a:pPr>
            <a:r>
              <a:rPr lang="en-US" dirty="0">
                <a:latin typeface="+mn-lt"/>
              </a:rPr>
              <a:t>Describe the income approach to calculating GDP.</a:t>
            </a:r>
          </a:p>
          <a:p>
            <a:pPr>
              <a:spcBef>
                <a:spcPts val="800"/>
              </a:spcBef>
            </a:pPr>
            <a:r>
              <a:rPr lang="en-US" dirty="0">
                <a:latin typeface="+mn-lt"/>
              </a:rPr>
              <a:t>Describe the expenditure approach to calculating GDP.</a:t>
            </a:r>
          </a:p>
          <a:p>
            <a:pPr>
              <a:spcBef>
                <a:spcPts val="800"/>
              </a:spcBef>
            </a:pPr>
            <a:r>
              <a:rPr lang="en-US" dirty="0">
                <a:latin typeface="+mn-lt"/>
              </a:rPr>
              <a:t>Calculate GDP, given data on a country's expenditures or income.</a:t>
            </a:r>
          </a:p>
          <a:p>
            <a:pPr>
              <a:spcBef>
                <a:spcPts val="800"/>
              </a:spcBef>
            </a:pPr>
            <a:r>
              <a:rPr lang="en-US" dirty="0">
                <a:latin typeface="+mn-lt"/>
              </a:rPr>
              <a:t>Identify which component of GDP is affected in a given scenario.</a:t>
            </a:r>
          </a:p>
          <a:p>
            <a:pPr>
              <a:spcBef>
                <a:spcPts val="800"/>
              </a:spcBef>
            </a:pPr>
            <a:r>
              <a:rPr lang="en-US" dirty="0">
                <a:latin typeface="+mn-lt"/>
              </a:rPr>
              <a:t>Compare GDP and GNP for an economy.</a:t>
            </a:r>
          </a:p>
          <a:p>
            <a:pPr>
              <a:spcBef>
                <a:spcPts val="800"/>
              </a:spcBef>
            </a:pPr>
            <a:r>
              <a:rPr lang="en-US" dirty="0">
                <a:latin typeface="+mn-lt"/>
              </a:rPr>
              <a:t>Calculate GNP, given data on a country's income.</a:t>
            </a:r>
          </a:p>
        </p:txBody>
      </p:sp>
    </p:spTree>
    <p:extLst>
      <p:ext uri="{BB962C8B-B14F-4D97-AF65-F5344CB8AC3E}">
        <p14:creationId xmlns:p14="http://schemas.microsoft.com/office/powerpoint/2010/main" val="325317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3221D-24A2-D5CD-AE3C-A95BBE17B83C}"/>
              </a:ext>
            </a:extLst>
          </p:cNvPr>
          <p:cNvSpPr>
            <a:spLocks noGrp="1"/>
          </p:cNvSpPr>
          <p:nvPr>
            <p:ph type="title"/>
          </p:nvPr>
        </p:nvSpPr>
        <p:spPr/>
        <p:txBody>
          <a:bodyPr/>
          <a:lstStyle/>
          <a:p>
            <a:r>
              <a:rPr lang="en-US" dirty="0">
                <a:latin typeface="+mn-lt"/>
              </a:rPr>
              <a:t>Active Learning 2: Answers</a:t>
            </a:r>
          </a:p>
        </p:txBody>
      </p:sp>
      <p:sp>
        <p:nvSpPr>
          <p:cNvPr id="3" name="Content Placeholder 2">
            <a:extLst>
              <a:ext uri="{FF2B5EF4-FFF2-40B4-BE49-F238E27FC236}">
                <a16:creationId xmlns:a16="http://schemas.microsoft.com/office/drawing/2014/main" id="{F5A25817-2690-8712-D758-5F12D2780E94}"/>
              </a:ext>
            </a:extLst>
          </p:cNvPr>
          <p:cNvSpPr>
            <a:spLocks noGrp="1"/>
          </p:cNvSpPr>
          <p:nvPr>
            <p:ph idx="1"/>
          </p:nvPr>
        </p:nvSpPr>
        <p:spPr/>
        <p:txBody>
          <a:bodyPr/>
          <a:lstStyle/>
          <a:p>
            <a:pPr marL="457200" indent="-457200">
              <a:buFont typeface="+mj-lt"/>
              <a:buAutoNum type="alphaUcPeriod"/>
            </a:pPr>
            <a:r>
              <a:rPr lang="en-US" dirty="0">
                <a:latin typeface="+mn-lt"/>
              </a:rPr>
              <a:t>When </a:t>
            </a:r>
            <a:r>
              <a:rPr lang="en-US" dirty="0" err="1">
                <a:latin typeface="+mn-lt"/>
              </a:rPr>
              <a:t>Nalah</a:t>
            </a:r>
            <a:r>
              <a:rPr lang="en-US" dirty="0">
                <a:latin typeface="+mn-lt"/>
              </a:rPr>
              <a:t> pays James $50 to mow her lawn, that transaction is part of GDP. </a:t>
            </a:r>
          </a:p>
          <a:p>
            <a:pPr marL="457200" indent="-457200">
              <a:buFont typeface="+mj-lt"/>
              <a:buAutoNum type="alphaUcPeriod"/>
            </a:pPr>
            <a:r>
              <a:rPr lang="en-US" dirty="0">
                <a:latin typeface="+mn-lt"/>
              </a:rPr>
              <a:t>If James and </a:t>
            </a:r>
            <a:r>
              <a:rPr lang="en-US" dirty="0" err="1">
                <a:latin typeface="+mn-lt"/>
              </a:rPr>
              <a:t>Nalah</a:t>
            </a:r>
            <a:r>
              <a:rPr lang="en-US" dirty="0">
                <a:latin typeface="+mn-lt"/>
              </a:rPr>
              <a:t> get married, and James continues to mow </a:t>
            </a:r>
            <a:r>
              <a:rPr lang="en-US" dirty="0" err="1">
                <a:latin typeface="+mn-lt"/>
              </a:rPr>
              <a:t>Nalah’s</a:t>
            </a:r>
            <a:r>
              <a:rPr lang="en-US" dirty="0">
                <a:latin typeface="+mn-lt"/>
              </a:rPr>
              <a:t> lawn, the value of the mowing is now left out of GDP because James’ service is no longer sold in a market.</a:t>
            </a:r>
          </a:p>
        </p:txBody>
      </p:sp>
    </p:spTree>
    <p:extLst>
      <p:ext uri="{BB962C8B-B14F-4D97-AF65-F5344CB8AC3E}">
        <p14:creationId xmlns:p14="http://schemas.microsoft.com/office/powerpoint/2010/main" val="31615634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24-3</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Components of GDP</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4D1E8-2B0F-DDF7-8FCD-853E2AF008D8}"/>
              </a:ext>
            </a:extLst>
          </p:cNvPr>
          <p:cNvSpPr>
            <a:spLocks noGrp="1"/>
          </p:cNvSpPr>
          <p:nvPr>
            <p:ph type="title"/>
          </p:nvPr>
        </p:nvSpPr>
        <p:spPr/>
        <p:txBody>
          <a:bodyPr/>
          <a:lstStyle/>
          <a:p>
            <a:r>
              <a:rPr lang="en-US" dirty="0">
                <a:latin typeface="+mn-lt"/>
              </a:rPr>
              <a:t>Composition of GDP</a:t>
            </a:r>
          </a:p>
        </p:txBody>
      </p:sp>
      <p:sp>
        <p:nvSpPr>
          <p:cNvPr id="3" name="Content Placeholder 2">
            <a:extLst>
              <a:ext uri="{FF2B5EF4-FFF2-40B4-BE49-F238E27FC236}">
                <a16:creationId xmlns:a16="http://schemas.microsoft.com/office/drawing/2014/main" id="{9057C5EB-C367-5F0B-1B53-F9F08837FE97}"/>
              </a:ext>
            </a:extLst>
          </p:cNvPr>
          <p:cNvSpPr>
            <a:spLocks noGrp="1"/>
          </p:cNvSpPr>
          <p:nvPr>
            <p:ph idx="1"/>
          </p:nvPr>
        </p:nvSpPr>
        <p:spPr/>
        <p:txBody>
          <a:bodyPr/>
          <a:lstStyle/>
          <a:p>
            <a:r>
              <a:rPr lang="en-US" dirty="0">
                <a:latin typeface="+mn-lt"/>
              </a:rPr>
              <a:t>Four components</a:t>
            </a:r>
          </a:p>
          <a:p>
            <a:pPr lvl="1">
              <a:buFont typeface="Arial" panose="020B0604020202020204" pitchFamily="34" charset="0"/>
              <a:buChar char="•"/>
            </a:pPr>
            <a:r>
              <a:rPr lang="en-US" dirty="0">
                <a:latin typeface="+mn-lt"/>
              </a:rPr>
              <a:t>Consumption (</a:t>
            </a:r>
            <a:r>
              <a:rPr lang="en-US" i="1" dirty="0">
                <a:latin typeface="+mn-lt"/>
              </a:rPr>
              <a:t>C</a:t>
            </a:r>
            <a:r>
              <a:rPr lang="en-US" dirty="0">
                <a:latin typeface="+mn-lt"/>
              </a:rPr>
              <a:t>)</a:t>
            </a:r>
          </a:p>
          <a:p>
            <a:pPr lvl="1">
              <a:buFont typeface="Arial" panose="020B0604020202020204" pitchFamily="34" charset="0"/>
              <a:buChar char="•"/>
            </a:pPr>
            <a:r>
              <a:rPr lang="en-US" dirty="0">
                <a:latin typeface="+mn-lt"/>
              </a:rPr>
              <a:t>Investment (</a:t>
            </a:r>
            <a:r>
              <a:rPr lang="en-US" i="1" dirty="0">
                <a:latin typeface="+mn-lt"/>
              </a:rPr>
              <a:t>I</a:t>
            </a:r>
            <a:r>
              <a:rPr lang="en-US" dirty="0">
                <a:latin typeface="+mn-lt"/>
              </a:rPr>
              <a:t>)</a:t>
            </a:r>
          </a:p>
          <a:p>
            <a:pPr lvl="1">
              <a:buFont typeface="Arial" panose="020B0604020202020204" pitchFamily="34" charset="0"/>
              <a:buChar char="•"/>
            </a:pPr>
            <a:r>
              <a:rPr lang="en-US" dirty="0">
                <a:latin typeface="+mn-lt"/>
              </a:rPr>
              <a:t>Government Purchases (</a:t>
            </a:r>
            <a:r>
              <a:rPr lang="en-US" i="1" dirty="0">
                <a:latin typeface="+mn-lt"/>
              </a:rPr>
              <a:t>G</a:t>
            </a:r>
            <a:r>
              <a:rPr lang="en-US" dirty="0">
                <a:latin typeface="+mn-lt"/>
              </a:rPr>
              <a:t>)</a:t>
            </a:r>
          </a:p>
          <a:p>
            <a:pPr lvl="1">
              <a:buFont typeface="Arial" panose="020B0604020202020204" pitchFamily="34" charset="0"/>
              <a:buChar char="•"/>
            </a:pPr>
            <a:r>
              <a:rPr lang="en-US" dirty="0">
                <a:latin typeface="+mn-lt"/>
              </a:rPr>
              <a:t>Net Exports (</a:t>
            </a:r>
            <a:r>
              <a:rPr lang="en-US" i="1" dirty="0">
                <a:latin typeface="+mn-lt"/>
              </a:rPr>
              <a:t>NX</a:t>
            </a:r>
            <a:r>
              <a:rPr lang="en-US" dirty="0">
                <a:latin typeface="+mn-lt"/>
              </a:rPr>
              <a:t>)</a:t>
            </a:r>
          </a:p>
          <a:p>
            <a:r>
              <a:rPr lang="en-US" dirty="0">
                <a:latin typeface="+mn-lt"/>
              </a:rPr>
              <a:t>Components add up to GDP (denoted Y)</a:t>
            </a:r>
          </a:p>
          <a:p>
            <a:pPr marL="457200" lvl="1" indent="0">
              <a:buNone/>
            </a:pPr>
            <a:r>
              <a:rPr lang="en-US" i="1" dirty="0">
                <a:latin typeface="+mn-lt"/>
              </a:rPr>
              <a:t>Y </a:t>
            </a:r>
            <a:r>
              <a:rPr lang="en-US" dirty="0">
                <a:latin typeface="+mn-lt"/>
              </a:rPr>
              <a:t>=</a:t>
            </a:r>
            <a:r>
              <a:rPr lang="en-US" i="1" dirty="0">
                <a:latin typeface="+mn-lt"/>
              </a:rPr>
              <a:t> C </a:t>
            </a:r>
            <a:r>
              <a:rPr lang="en-US" dirty="0">
                <a:latin typeface="+mn-lt"/>
              </a:rPr>
              <a:t>+</a:t>
            </a:r>
            <a:r>
              <a:rPr lang="en-US" i="1" dirty="0">
                <a:latin typeface="+mn-lt"/>
              </a:rPr>
              <a:t> I </a:t>
            </a:r>
            <a:r>
              <a:rPr lang="en-US" dirty="0">
                <a:latin typeface="+mn-lt"/>
              </a:rPr>
              <a:t>+</a:t>
            </a:r>
            <a:r>
              <a:rPr lang="en-US" i="1" dirty="0">
                <a:latin typeface="+mn-lt"/>
              </a:rPr>
              <a:t> G </a:t>
            </a:r>
            <a:r>
              <a:rPr lang="en-US" dirty="0">
                <a:latin typeface="+mn-lt"/>
              </a:rPr>
              <a:t>+</a:t>
            </a:r>
            <a:r>
              <a:rPr lang="en-US" i="1" dirty="0">
                <a:latin typeface="+mn-lt"/>
              </a:rPr>
              <a:t> NX</a:t>
            </a:r>
            <a:endParaRPr lang="en-US" dirty="0">
              <a:latin typeface="+mn-lt"/>
            </a:endParaRPr>
          </a:p>
        </p:txBody>
      </p:sp>
    </p:spTree>
    <p:extLst>
      <p:ext uri="{BB962C8B-B14F-4D97-AF65-F5344CB8AC3E}">
        <p14:creationId xmlns:p14="http://schemas.microsoft.com/office/powerpoint/2010/main" val="2532340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18E5F-690D-7084-1A2F-C32769E36067}"/>
              </a:ext>
            </a:extLst>
          </p:cNvPr>
          <p:cNvSpPr>
            <a:spLocks noGrp="1"/>
          </p:cNvSpPr>
          <p:nvPr>
            <p:ph type="title"/>
          </p:nvPr>
        </p:nvSpPr>
        <p:spPr/>
        <p:txBody>
          <a:bodyPr/>
          <a:lstStyle/>
          <a:p>
            <a:r>
              <a:rPr lang="en-US" dirty="0">
                <a:latin typeface="+mn-lt"/>
              </a:rPr>
              <a:t>Consumption (</a:t>
            </a:r>
            <a:r>
              <a:rPr lang="en-US" i="1" dirty="0">
                <a:latin typeface="+mn-lt"/>
              </a:rPr>
              <a:t>C</a:t>
            </a:r>
            <a:r>
              <a:rPr lang="en-US" dirty="0">
                <a:latin typeface="+mn-lt"/>
              </a:rPr>
              <a:t>)</a:t>
            </a:r>
          </a:p>
        </p:txBody>
      </p:sp>
      <p:sp>
        <p:nvSpPr>
          <p:cNvPr id="3" name="Content Placeholder 2">
            <a:extLst>
              <a:ext uri="{FF2B5EF4-FFF2-40B4-BE49-F238E27FC236}">
                <a16:creationId xmlns:a16="http://schemas.microsoft.com/office/drawing/2014/main" id="{34F0495C-2D9F-E19C-9660-96779B48DA74}"/>
              </a:ext>
            </a:extLst>
          </p:cNvPr>
          <p:cNvSpPr>
            <a:spLocks noGrp="1"/>
          </p:cNvSpPr>
          <p:nvPr>
            <p:ph idx="1"/>
          </p:nvPr>
        </p:nvSpPr>
        <p:spPr/>
        <p:txBody>
          <a:bodyPr/>
          <a:lstStyle/>
          <a:p>
            <a:r>
              <a:rPr lang="en-US" b="1" dirty="0">
                <a:solidFill>
                  <a:srgbClr val="C00000"/>
                </a:solidFill>
                <a:latin typeface="+mn-lt"/>
              </a:rPr>
              <a:t>Consumption*</a:t>
            </a:r>
          </a:p>
          <a:p>
            <a:pPr lvl="1">
              <a:buFont typeface="Arial" panose="020B0604020202020204" pitchFamily="34" charset="0"/>
              <a:buChar char="•"/>
            </a:pPr>
            <a:r>
              <a:rPr lang="en-US" dirty="0">
                <a:latin typeface="+mn-lt"/>
              </a:rPr>
              <a:t>Spending by households on goods and services, with the exception of purchases of new housing</a:t>
            </a:r>
          </a:p>
          <a:p>
            <a:r>
              <a:rPr lang="en-US" dirty="0">
                <a:latin typeface="+mn-lt"/>
              </a:rPr>
              <a:t>Housing costs</a:t>
            </a:r>
          </a:p>
          <a:p>
            <a:pPr lvl="1">
              <a:buFont typeface="Arial" panose="020B0604020202020204" pitchFamily="34" charset="0"/>
              <a:buChar char="•"/>
            </a:pPr>
            <a:r>
              <a:rPr lang="en-US" dirty="0">
                <a:latin typeface="+mn-lt"/>
              </a:rPr>
              <a:t>For renters, </a:t>
            </a:r>
            <a:r>
              <a:rPr lang="en-US" i="1" dirty="0">
                <a:latin typeface="+mn-lt"/>
              </a:rPr>
              <a:t>C</a:t>
            </a:r>
            <a:r>
              <a:rPr lang="en-US" dirty="0">
                <a:latin typeface="+mn-lt"/>
              </a:rPr>
              <a:t> includes rent payments. </a:t>
            </a:r>
          </a:p>
          <a:p>
            <a:pPr lvl="1">
              <a:spcAft>
                <a:spcPts val="0"/>
              </a:spcAft>
              <a:buFont typeface="Arial" panose="020B0604020202020204" pitchFamily="34" charset="0"/>
              <a:buChar char="•"/>
            </a:pPr>
            <a:r>
              <a:rPr lang="en-US" dirty="0">
                <a:latin typeface="+mn-lt"/>
              </a:rPr>
              <a:t>For homeowners, </a:t>
            </a:r>
            <a:r>
              <a:rPr lang="en-US" i="1" dirty="0">
                <a:latin typeface="+mn-lt"/>
              </a:rPr>
              <a:t>C </a:t>
            </a:r>
            <a:r>
              <a:rPr lang="en-US" dirty="0">
                <a:latin typeface="+mn-lt"/>
              </a:rPr>
              <a:t>includes the imputed rental value of the house, but not the purchase price or mortgage payments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54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5239617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36F0A-7C6F-F901-63FD-E1DA7CF0A76D}"/>
              </a:ext>
            </a:extLst>
          </p:cNvPr>
          <p:cNvSpPr>
            <a:spLocks noGrp="1"/>
          </p:cNvSpPr>
          <p:nvPr>
            <p:ph type="title"/>
          </p:nvPr>
        </p:nvSpPr>
        <p:spPr/>
        <p:txBody>
          <a:bodyPr/>
          <a:lstStyle/>
          <a:p>
            <a:r>
              <a:rPr lang="en-US" dirty="0">
                <a:latin typeface="+mn-lt"/>
              </a:rPr>
              <a:t>Investment (</a:t>
            </a:r>
            <a:r>
              <a:rPr lang="en-US" i="1" dirty="0">
                <a:latin typeface="+mn-lt"/>
              </a:rPr>
              <a:t>I</a:t>
            </a:r>
            <a:r>
              <a:rPr lang="en-US" dirty="0">
                <a:latin typeface="+mn-lt"/>
              </a:rPr>
              <a:t>)</a:t>
            </a:r>
          </a:p>
        </p:txBody>
      </p:sp>
      <p:sp>
        <p:nvSpPr>
          <p:cNvPr id="3" name="Content Placeholder 2">
            <a:extLst>
              <a:ext uri="{FF2B5EF4-FFF2-40B4-BE49-F238E27FC236}">
                <a16:creationId xmlns:a16="http://schemas.microsoft.com/office/drawing/2014/main" id="{C15AC2B7-77E9-2C5F-DE47-CA9E76E9E61F}"/>
              </a:ext>
            </a:extLst>
          </p:cNvPr>
          <p:cNvSpPr>
            <a:spLocks noGrp="1"/>
          </p:cNvSpPr>
          <p:nvPr>
            <p:ph idx="1"/>
          </p:nvPr>
        </p:nvSpPr>
        <p:spPr/>
        <p:txBody>
          <a:bodyPr/>
          <a:lstStyle/>
          <a:p>
            <a:pPr>
              <a:spcBef>
                <a:spcPts val="300"/>
              </a:spcBef>
              <a:spcAft>
                <a:spcPts val="300"/>
              </a:spcAft>
            </a:pPr>
            <a:r>
              <a:rPr lang="en-US" b="1" dirty="0">
                <a:solidFill>
                  <a:srgbClr val="C00000"/>
                </a:solidFill>
                <a:latin typeface="+mn-lt"/>
              </a:rPr>
              <a:t>Investment*</a:t>
            </a:r>
          </a:p>
          <a:p>
            <a:pPr lvl="1">
              <a:spcBef>
                <a:spcPts val="300"/>
              </a:spcBef>
              <a:spcAft>
                <a:spcPts val="300"/>
              </a:spcAft>
              <a:buFont typeface="Arial" panose="020B0604020202020204" pitchFamily="34" charset="0"/>
              <a:buChar char="•"/>
            </a:pPr>
            <a:r>
              <a:rPr lang="en-US" dirty="0">
                <a:latin typeface="+mn-lt"/>
              </a:rPr>
              <a:t>Spending on business capital, residential capital, and inventories</a:t>
            </a:r>
          </a:p>
          <a:p>
            <a:pPr>
              <a:spcBef>
                <a:spcPts val="300"/>
              </a:spcBef>
              <a:spcAft>
                <a:spcPts val="300"/>
              </a:spcAft>
            </a:pPr>
            <a:r>
              <a:rPr lang="en-US" dirty="0">
                <a:latin typeface="+mn-lt"/>
              </a:rPr>
              <a:t>Purchase of (capital) goods that will be used to produce other goods and services in the future</a:t>
            </a:r>
          </a:p>
          <a:p>
            <a:pPr lvl="1">
              <a:spcBef>
                <a:spcPts val="300"/>
              </a:spcBef>
              <a:spcAft>
                <a:spcPts val="300"/>
              </a:spcAft>
              <a:buFont typeface="Arial" panose="020B0604020202020204" pitchFamily="34" charset="0"/>
              <a:buChar char="•"/>
            </a:pPr>
            <a:r>
              <a:rPr lang="en-US" dirty="0">
                <a:latin typeface="+mn-lt"/>
              </a:rPr>
              <a:t>Business capital: Business structures, equipment, and intellectual property products </a:t>
            </a:r>
          </a:p>
          <a:p>
            <a:pPr lvl="1">
              <a:spcBef>
                <a:spcPts val="300"/>
              </a:spcBef>
              <a:spcAft>
                <a:spcPts val="300"/>
              </a:spcAft>
              <a:buFont typeface="Arial" panose="020B0604020202020204" pitchFamily="34" charset="0"/>
              <a:buChar char="•"/>
            </a:pPr>
            <a:r>
              <a:rPr lang="en-US" dirty="0">
                <a:latin typeface="+mn-lt"/>
              </a:rPr>
              <a:t>Residential capital: Landlord’s apartment building; homeowner’s personal residence</a:t>
            </a:r>
          </a:p>
          <a:p>
            <a:pPr lvl="1">
              <a:spcBef>
                <a:spcPts val="300"/>
              </a:spcBef>
              <a:spcAft>
                <a:spcPts val="300"/>
              </a:spcAft>
              <a:buFont typeface="Arial" panose="020B0604020202020204" pitchFamily="34" charset="0"/>
              <a:buChar char="•"/>
            </a:pPr>
            <a:r>
              <a:rPr lang="en-US" dirty="0">
                <a:latin typeface="+mn-lt"/>
              </a:rPr>
              <a:t>Inventory accumulations: Goods produced but not yet sold</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defTabSz="914400" rtl="0" eaLnBrk="1" fontAlgn="auto" latinLnBrk="0" hangingPunct="1">
              <a:lnSpc>
                <a:spcPct val="100000"/>
              </a:lnSpc>
              <a:spcBef>
                <a:spcPts val="1800"/>
              </a:spcBef>
              <a:spcAft>
                <a:spcPts val="3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endParaRPr lang="en-US" sz="2800" dirty="0">
              <a:latin typeface="+mn-lt"/>
            </a:endParaRPr>
          </a:p>
        </p:txBody>
      </p:sp>
    </p:spTree>
    <p:extLst>
      <p:ext uri="{BB962C8B-B14F-4D97-AF65-F5344CB8AC3E}">
        <p14:creationId xmlns:p14="http://schemas.microsoft.com/office/powerpoint/2010/main" val="815729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FEC5D-CDC7-B589-96B8-958E7DAAD08B}"/>
              </a:ext>
            </a:extLst>
          </p:cNvPr>
          <p:cNvSpPr>
            <a:spLocks noGrp="1"/>
          </p:cNvSpPr>
          <p:nvPr>
            <p:ph type="title"/>
          </p:nvPr>
        </p:nvSpPr>
        <p:spPr/>
        <p:txBody>
          <a:bodyPr/>
          <a:lstStyle/>
          <a:p>
            <a:r>
              <a:rPr lang="en-US" dirty="0">
                <a:latin typeface="+mn-lt"/>
              </a:rPr>
              <a:t>Government Purchases (</a:t>
            </a:r>
            <a:r>
              <a:rPr lang="en-US" i="1" dirty="0">
                <a:latin typeface="+mn-lt"/>
              </a:rPr>
              <a:t>G</a:t>
            </a:r>
            <a:r>
              <a:rPr lang="en-US" dirty="0">
                <a:latin typeface="+mn-lt"/>
              </a:rPr>
              <a:t>)</a:t>
            </a:r>
          </a:p>
        </p:txBody>
      </p:sp>
      <p:sp>
        <p:nvSpPr>
          <p:cNvPr id="3" name="Content Placeholder 2">
            <a:extLst>
              <a:ext uri="{FF2B5EF4-FFF2-40B4-BE49-F238E27FC236}">
                <a16:creationId xmlns:a16="http://schemas.microsoft.com/office/drawing/2014/main" id="{7D2E9491-CE38-DCE5-317E-DE436F4427D3}"/>
              </a:ext>
            </a:extLst>
          </p:cNvPr>
          <p:cNvSpPr>
            <a:spLocks noGrp="1"/>
          </p:cNvSpPr>
          <p:nvPr>
            <p:ph idx="1"/>
          </p:nvPr>
        </p:nvSpPr>
        <p:spPr/>
        <p:txBody>
          <a:bodyPr/>
          <a:lstStyle/>
          <a:p>
            <a:pPr>
              <a:spcBef>
                <a:spcPts val="600"/>
              </a:spcBef>
              <a:spcAft>
                <a:spcPts val="600"/>
              </a:spcAft>
            </a:pPr>
            <a:r>
              <a:rPr lang="en-US" b="1" dirty="0">
                <a:solidFill>
                  <a:srgbClr val="C00000"/>
                </a:solidFill>
                <a:latin typeface="+mn-lt"/>
              </a:rPr>
              <a:t>Government purchases*</a:t>
            </a:r>
          </a:p>
          <a:p>
            <a:pPr lvl="1">
              <a:spcBef>
                <a:spcPts val="600"/>
              </a:spcBef>
              <a:spcAft>
                <a:spcPts val="600"/>
              </a:spcAft>
              <a:buFont typeface="Arial" panose="020B0604020202020204" pitchFamily="34" charset="0"/>
              <a:buChar char="•"/>
            </a:pPr>
            <a:r>
              <a:rPr lang="en-US" dirty="0">
                <a:latin typeface="+mn-lt"/>
              </a:rPr>
              <a:t>Spending on goods and services by local, state, and federal governments</a:t>
            </a:r>
          </a:p>
          <a:p>
            <a:pPr>
              <a:spcBef>
                <a:spcPts val="600"/>
              </a:spcBef>
              <a:spcAft>
                <a:spcPts val="600"/>
              </a:spcAft>
            </a:pPr>
            <a:r>
              <a:rPr lang="en-US" altLang="en-US" dirty="0">
                <a:latin typeface="+mn-lt"/>
              </a:rPr>
              <a:t>Excludes transfer payments</a:t>
            </a:r>
          </a:p>
          <a:p>
            <a:pPr lvl="1">
              <a:spcBef>
                <a:spcPts val="600"/>
              </a:spcBef>
              <a:spcAft>
                <a:spcPts val="600"/>
              </a:spcAft>
              <a:buFont typeface="Arial" panose="020B0604020202020204" pitchFamily="34" charset="0"/>
              <a:buChar char="•"/>
            </a:pPr>
            <a:r>
              <a:rPr lang="en-US" altLang="en-US" dirty="0">
                <a:latin typeface="+mn-lt"/>
              </a:rPr>
              <a:t>Such as Social Security or unemployment insurance benefits</a:t>
            </a:r>
          </a:p>
          <a:p>
            <a:pPr lvl="1">
              <a:spcBef>
                <a:spcPts val="600"/>
              </a:spcBef>
              <a:spcAft>
                <a:spcPts val="600"/>
              </a:spcAft>
              <a:buFont typeface="Arial" panose="020B0604020202020204" pitchFamily="34" charset="0"/>
              <a:buChar char="•"/>
            </a:pPr>
            <a:r>
              <a:rPr lang="en-US" altLang="en-US" dirty="0">
                <a:latin typeface="+mn-lt"/>
              </a:rPr>
              <a:t>They are not purchases of goods and services</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7800"/>
              </a:spcBef>
              <a:spcAft>
                <a:spcPts val="6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36555871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518A0-7316-4B40-F355-BA8AD5315378}"/>
              </a:ext>
            </a:extLst>
          </p:cNvPr>
          <p:cNvSpPr>
            <a:spLocks noGrp="1"/>
          </p:cNvSpPr>
          <p:nvPr>
            <p:ph type="title"/>
          </p:nvPr>
        </p:nvSpPr>
        <p:spPr/>
        <p:txBody>
          <a:bodyPr/>
          <a:lstStyle/>
          <a:p>
            <a:r>
              <a:rPr lang="en-US" dirty="0">
                <a:latin typeface="+mn-lt"/>
              </a:rPr>
              <a:t>Net Exports (</a:t>
            </a:r>
            <a:r>
              <a:rPr lang="en-US" i="1" dirty="0">
                <a:latin typeface="+mn-lt"/>
              </a:rPr>
              <a:t>NX</a:t>
            </a:r>
            <a:r>
              <a:rPr lang="en-US" dirty="0">
                <a:latin typeface="+mn-lt"/>
              </a:rPr>
              <a:t>)</a:t>
            </a:r>
          </a:p>
        </p:txBody>
      </p:sp>
      <p:sp>
        <p:nvSpPr>
          <p:cNvPr id="3" name="Content Placeholder 2">
            <a:extLst>
              <a:ext uri="{FF2B5EF4-FFF2-40B4-BE49-F238E27FC236}">
                <a16:creationId xmlns:a16="http://schemas.microsoft.com/office/drawing/2014/main" id="{9915D2DC-D0CE-ADBF-8DE6-B1488F47304E}"/>
              </a:ext>
            </a:extLst>
          </p:cNvPr>
          <p:cNvSpPr>
            <a:spLocks noGrp="1"/>
          </p:cNvSpPr>
          <p:nvPr>
            <p:ph idx="1"/>
          </p:nvPr>
        </p:nvSpPr>
        <p:spPr/>
        <p:txBody>
          <a:bodyPr/>
          <a:lstStyle/>
          <a:p>
            <a:r>
              <a:rPr lang="en-US" b="1" dirty="0">
                <a:solidFill>
                  <a:srgbClr val="C00000"/>
                </a:solidFill>
                <a:latin typeface="+mn-lt"/>
              </a:rPr>
              <a:t>Net exports*</a:t>
            </a:r>
          </a:p>
          <a:p>
            <a:pPr lvl="1">
              <a:buFont typeface="Arial" panose="020B0604020202020204" pitchFamily="34" charset="0"/>
              <a:buChar char="•"/>
            </a:pPr>
            <a:r>
              <a:rPr lang="en-US" dirty="0">
                <a:latin typeface="+mn-lt"/>
              </a:rPr>
              <a:t>Spending on domestically produced goods by foreigners (exports) minus spending on foreign goods by domestic residents (imports)</a:t>
            </a:r>
          </a:p>
          <a:p>
            <a:pPr lvl="1">
              <a:buFont typeface="Arial" panose="020B0604020202020204" pitchFamily="34" charset="0"/>
              <a:buChar char="•"/>
            </a:pPr>
            <a:r>
              <a:rPr lang="en-US" dirty="0">
                <a:latin typeface="+mn-lt"/>
              </a:rPr>
              <a:t>Exports: Foreign spending on the economy’s goods and services  </a:t>
            </a:r>
          </a:p>
          <a:p>
            <a:pPr lvl="1">
              <a:buFont typeface="Arial" panose="020B0604020202020204" pitchFamily="34" charset="0"/>
              <a:buChar char="•"/>
            </a:pPr>
            <a:r>
              <a:rPr lang="en-US" dirty="0">
                <a:latin typeface="+mn-lt"/>
              </a:rPr>
              <a:t>Imports: Portions of </a:t>
            </a:r>
            <a:r>
              <a:rPr lang="en-US" i="1" dirty="0">
                <a:latin typeface="+mn-lt"/>
              </a:rPr>
              <a:t>C</a:t>
            </a:r>
            <a:r>
              <a:rPr lang="en-US" dirty="0">
                <a:latin typeface="+mn-lt"/>
              </a:rPr>
              <a:t>, </a:t>
            </a:r>
            <a:r>
              <a:rPr lang="en-US" i="1" dirty="0">
                <a:latin typeface="+mn-lt"/>
              </a:rPr>
              <a:t>I</a:t>
            </a:r>
            <a:r>
              <a:rPr lang="en-US" dirty="0">
                <a:latin typeface="+mn-lt"/>
              </a:rPr>
              <a:t>, and </a:t>
            </a:r>
            <a:r>
              <a:rPr lang="en-US" i="1" dirty="0">
                <a:latin typeface="+mn-lt"/>
              </a:rPr>
              <a:t>G</a:t>
            </a:r>
            <a:r>
              <a:rPr lang="en-US" dirty="0">
                <a:latin typeface="+mn-lt"/>
              </a:rPr>
              <a:t> that are spent on goods and services produced abroad</a:t>
            </a:r>
          </a:p>
          <a:p>
            <a:r>
              <a:rPr lang="en-US" i="1" dirty="0">
                <a:latin typeface="+mn-lt"/>
              </a:rPr>
              <a:t>NX</a:t>
            </a:r>
            <a:r>
              <a:rPr lang="en-US" dirty="0">
                <a:latin typeface="+mn-lt"/>
              </a:rPr>
              <a:t> = Exports – Imports</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42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378773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C8C7F-7F58-4BC6-BEE3-93D49E0542B8}"/>
              </a:ext>
            </a:extLst>
          </p:cNvPr>
          <p:cNvSpPr>
            <a:spLocks noGrp="1"/>
          </p:cNvSpPr>
          <p:nvPr>
            <p:ph type="title"/>
          </p:nvPr>
        </p:nvSpPr>
        <p:spPr/>
        <p:txBody>
          <a:bodyPr/>
          <a:lstStyle/>
          <a:p>
            <a:r>
              <a:rPr lang="en-US" dirty="0"/>
              <a:t>Table 1 GDP and Its Components</a:t>
            </a:r>
            <a:endParaRPr lang="en-IN" dirty="0"/>
          </a:p>
        </p:txBody>
      </p:sp>
      <p:sp>
        <p:nvSpPr>
          <p:cNvPr id="3" name="Content Placeholder 2">
            <a:extLst>
              <a:ext uri="{FF2B5EF4-FFF2-40B4-BE49-F238E27FC236}">
                <a16:creationId xmlns:a16="http://schemas.microsoft.com/office/drawing/2014/main" id="{BA4E5488-5A16-4C99-B4EF-F1978BAA0DDF}"/>
              </a:ext>
            </a:extLst>
          </p:cNvPr>
          <p:cNvSpPr>
            <a:spLocks noGrp="1"/>
          </p:cNvSpPr>
          <p:nvPr>
            <p:ph sz="half" idx="1"/>
          </p:nvPr>
        </p:nvSpPr>
        <p:spPr>
          <a:xfrm>
            <a:off x="476844" y="1825625"/>
            <a:ext cx="4509684" cy="3258439"/>
          </a:xfrm>
        </p:spPr>
        <p:txBody>
          <a:bodyPr/>
          <a:lstStyle/>
          <a:p>
            <a:r>
              <a:rPr lang="en-US" dirty="0"/>
              <a:t>This table shows total GDP for the U.S. economy in 2021 and the breakdown of GDP among its four components. </a:t>
            </a:r>
          </a:p>
          <a:p>
            <a:r>
              <a:rPr lang="en-US" dirty="0"/>
              <a:t>When reading this table, recall the identity </a:t>
            </a:r>
            <a:r>
              <a:rPr lang="en-US" i="1" dirty="0"/>
              <a:t>Y</a:t>
            </a:r>
            <a:r>
              <a:rPr lang="en-US" dirty="0"/>
              <a:t> = </a:t>
            </a:r>
            <a:r>
              <a:rPr lang="en-US" i="1" dirty="0"/>
              <a:t>C</a:t>
            </a:r>
            <a:r>
              <a:rPr lang="en-US" dirty="0"/>
              <a:t> + </a:t>
            </a:r>
            <a:r>
              <a:rPr lang="en-US" i="1" dirty="0"/>
              <a:t>I</a:t>
            </a:r>
            <a:r>
              <a:rPr lang="en-US" dirty="0"/>
              <a:t> + </a:t>
            </a:r>
            <a:r>
              <a:rPr lang="en-US" i="1" dirty="0"/>
              <a:t>G</a:t>
            </a:r>
            <a:r>
              <a:rPr lang="en-US" dirty="0"/>
              <a:t> + </a:t>
            </a:r>
            <a:r>
              <a:rPr lang="en-US" i="1" dirty="0" err="1"/>
              <a:t>NX</a:t>
            </a:r>
            <a:r>
              <a:rPr lang="en-US" dirty="0"/>
              <a:t>. </a:t>
            </a:r>
          </a:p>
        </p:txBody>
      </p:sp>
      <p:graphicFrame>
        <p:nvGraphicFramePr>
          <p:cNvPr id="6" name="Table 3">
            <a:extLst>
              <a:ext uri="{FF2B5EF4-FFF2-40B4-BE49-F238E27FC236}">
                <a16:creationId xmlns:a16="http://schemas.microsoft.com/office/drawing/2014/main" id="{A81795DC-B619-4AB8-A03D-2E43B65E9902}"/>
              </a:ext>
            </a:extLst>
          </p:cNvPr>
          <p:cNvGraphicFramePr>
            <a:graphicFrameLocks noGrp="1"/>
          </p:cNvGraphicFramePr>
          <p:nvPr>
            <p:ph sz="half" idx="10"/>
            <p:extLst>
              <p:ext uri="{D42A27DB-BD31-4B8C-83A1-F6EECF244321}">
                <p14:modId xmlns:p14="http://schemas.microsoft.com/office/powerpoint/2010/main" val="3234126919"/>
              </p:ext>
            </p:extLst>
          </p:nvPr>
        </p:nvGraphicFramePr>
        <p:xfrm>
          <a:off x="5266345" y="1697736"/>
          <a:ext cx="6398028" cy="3657599"/>
        </p:xfrm>
        <a:graphic>
          <a:graphicData uri="http://schemas.openxmlformats.org/drawingml/2006/table">
            <a:tbl>
              <a:tblPr firstRow="1" bandRow="1">
                <a:tableStyleId>{5C22544A-7EE6-4342-B048-85BDC9FD1C3A}</a:tableStyleId>
              </a:tblPr>
              <a:tblGrid>
                <a:gridCol w="2466108">
                  <a:extLst>
                    <a:ext uri="{9D8B030D-6E8A-4147-A177-3AD203B41FA5}">
                      <a16:colId xmlns:a16="http://schemas.microsoft.com/office/drawing/2014/main" val="1373421769"/>
                    </a:ext>
                  </a:extLst>
                </a:gridCol>
                <a:gridCol w="1371600">
                  <a:extLst>
                    <a:ext uri="{9D8B030D-6E8A-4147-A177-3AD203B41FA5}">
                      <a16:colId xmlns:a16="http://schemas.microsoft.com/office/drawing/2014/main" val="3924286530"/>
                    </a:ext>
                  </a:extLst>
                </a:gridCol>
                <a:gridCol w="1463040">
                  <a:extLst>
                    <a:ext uri="{9D8B030D-6E8A-4147-A177-3AD203B41FA5}">
                      <a16:colId xmlns:a16="http://schemas.microsoft.com/office/drawing/2014/main" val="3690550894"/>
                    </a:ext>
                  </a:extLst>
                </a:gridCol>
                <a:gridCol w="1097280">
                  <a:extLst>
                    <a:ext uri="{9D8B030D-6E8A-4147-A177-3AD203B41FA5}">
                      <a16:colId xmlns:a16="http://schemas.microsoft.com/office/drawing/2014/main" val="1779701398"/>
                    </a:ext>
                  </a:extLst>
                </a:gridCol>
              </a:tblGrid>
              <a:tr h="1007702">
                <a:tc>
                  <a:txBody>
                    <a:bodyPr/>
                    <a:lstStyle/>
                    <a:p>
                      <a:endParaRPr lang="en-US" sz="1800" dirty="0">
                        <a:latin typeface="+mn-lt"/>
                      </a:endParaRPr>
                    </a:p>
                  </a:txBody>
                  <a:tcPr/>
                </a:tc>
                <a:tc>
                  <a:txBody>
                    <a:bodyPr/>
                    <a:lstStyle/>
                    <a:p>
                      <a:pPr algn="ctr"/>
                      <a:r>
                        <a:rPr lang="en-CA" sz="1800" dirty="0">
                          <a:latin typeface="+mn-lt"/>
                        </a:rPr>
                        <a:t>Total </a:t>
                      </a:r>
                    </a:p>
                    <a:p>
                      <a:pPr algn="ctr"/>
                      <a:r>
                        <a:rPr lang="en-CA" sz="1800" dirty="0">
                          <a:latin typeface="+mn-lt"/>
                        </a:rPr>
                        <a:t>(in billions of dollars)</a:t>
                      </a:r>
                    </a:p>
                  </a:txBody>
                  <a:tcPr anchor="b"/>
                </a:tc>
                <a:tc>
                  <a:txBody>
                    <a:bodyPr/>
                    <a:lstStyle/>
                    <a:p>
                      <a:pPr algn="ctr"/>
                      <a:r>
                        <a:rPr lang="en-US" sz="1800" dirty="0">
                          <a:latin typeface="+mn-lt"/>
                        </a:rPr>
                        <a:t>Per Person </a:t>
                      </a:r>
                    </a:p>
                    <a:p>
                      <a:pPr algn="ctr"/>
                      <a:r>
                        <a:rPr lang="en-US" sz="1800" dirty="0">
                          <a:latin typeface="+mn-lt"/>
                        </a:rPr>
                        <a:t>(in dollars)</a:t>
                      </a:r>
                    </a:p>
                  </a:txBody>
                  <a:tcPr anchor="b"/>
                </a:tc>
                <a:tc>
                  <a:txBody>
                    <a:bodyPr/>
                    <a:lstStyle/>
                    <a:p>
                      <a:pPr algn="ctr"/>
                      <a:r>
                        <a:rPr lang="en-US" sz="1800" dirty="0">
                          <a:latin typeface="+mn-lt"/>
                        </a:rPr>
                        <a:t>Percent</a:t>
                      </a:r>
                    </a:p>
                    <a:p>
                      <a:pPr algn="ctr"/>
                      <a:r>
                        <a:rPr lang="en-US" sz="1800" dirty="0">
                          <a:latin typeface="+mn-lt"/>
                        </a:rPr>
                        <a:t>of Total</a:t>
                      </a:r>
                    </a:p>
                  </a:txBody>
                  <a:tcPr anchor="b"/>
                </a:tc>
                <a:extLst>
                  <a:ext uri="{0D108BD9-81ED-4DB2-BD59-A6C34878D82A}">
                    <a16:rowId xmlns:a16="http://schemas.microsoft.com/office/drawing/2014/main" val="3848417141"/>
                  </a:ext>
                </a:extLst>
              </a:tr>
              <a:tr h="709125">
                <a:tc>
                  <a:txBody>
                    <a:bodyPr/>
                    <a:lstStyle/>
                    <a:p>
                      <a:r>
                        <a:rPr lang="en-US" sz="1800" dirty="0">
                          <a:latin typeface="+mn-lt"/>
                        </a:rPr>
                        <a:t>Gross domestic product, </a:t>
                      </a:r>
                      <a:r>
                        <a:rPr lang="en-US" sz="1800" i="1" dirty="0">
                          <a:latin typeface="+mn-lt"/>
                        </a:rPr>
                        <a:t>Y</a:t>
                      </a:r>
                    </a:p>
                  </a:txBody>
                  <a:tcPr/>
                </a:tc>
                <a:tc>
                  <a:txBody>
                    <a:bodyPr/>
                    <a:lstStyle/>
                    <a:p>
                      <a:pPr algn="r"/>
                      <a:r>
                        <a:rPr lang="en-US" sz="1800" dirty="0">
                          <a:latin typeface="+mn-lt"/>
                        </a:rPr>
                        <a:t>$22,994</a:t>
                      </a:r>
                    </a:p>
                  </a:txBody>
                  <a:tcPr marR="228600"/>
                </a:tc>
                <a:tc>
                  <a:txBody>
                    <a:bodyPr/>
                    <a:lstStyle/>
                    <a:p>
                      <a:pPr algn="r"/>
                      <a:r>
                        <a:rPr lang="en-US" sz="1800" dirty="0">
                          <a:latin typeface="+mn-lt"/>
                        </a:rPr>
                        <a:t>$69,386</a:t>
                      </a:r>
                    </a:p>
                  </a:txBody>
                  <a:tcPr marR="274320"/>
                </a:tc>
                <a:tc>
                  <a:txBody>
                    <a:bodyPr/>
                    <a:lstStyle/>
                    <a:p>
                      <a:pPr algn="ctr"/>
                      <a:r>
                        <a:rPr lang="en-US" sz="1800" dirty="0" smtClean="0">
                          <a:latin typeface="+mn-lt"/>
                        </a:rPr>
                        <a:t>100</a:t>
                      </a:r>
                      <a:endParaRPr lang="en-US" sz="1800" dirty="0">
                        <a:latin typeface="+mn-lt"/>
                      </a:endParaRPr>
                    </a:p>
                  </a:txBody>
                  <a:tcPr/>
                </a:tc>
                <a:extLst>
                  <a:ext uri="{0D108BD9-81ED-4DB2-BD59-A6C34878D82A}">
                    <a16:rowId xmlns:a16="http://schemas.microsoft.com/office/drawing/2014/main" val="439585433"/>
                  </a:ext>
                </a:extLst>
              </a:tr>
              <a:tr h="410549">
                <a:tc>
                  <a:txBody>
                    <a:bodyPr/>
                    <a:lstStyle/>
                    <a:p>
                      <a:r>
                        <a:rPr lang="en-US" sz="1800" dirty="0">
                          <a:latin typeface="+mn-lt"/>
                        </a:rPr>
                        <a:t>Consumption, </a:t>
                      </a:r>
                      <a:r>
                        <a:rPr lang="en-US" sz="1800" i="1" dirty="0">
                          <a:latin typeface="+mn-lt"/>
                        </a:rPr>
                        <a:t>C</a:t>
                      </a:r>
                    </a:p>
                  </a:txBody>
                  <a:tcPr/>
                </a:tc>
                <a:tc>
                  <a:txBody>
                    <a:bodyPr/>
                    <a:lstStyle/>
                    <a:p>
                      <a:pPr algn="r"/>
                      <a:r>
                        <a:rPr lang="en-US" sz="1800" dirty="0">
                          <a:latin typeface="+mn-lt"/>
                        </a:rPr>
                        <a:t>15,750</a:t>
                      </a:r>
                    </a:p>
                  </a:txBody>
                  <a:tcPr marR="228600"/>
                </a:tc>
                <a:tc>
                  <a:txBody>
                    <a:bodyPr/>
                    <a:lstStyle/>
                    <a:p>
                      <a:pPr algn="r"/>
                      <a:r>
                        <a:rPr lang="en-US" sz="1800" dirty="0">
                          <a:latin typeface="+mn-lt"/>
                        </a:rPr>
                        <a:t>47,528</a:t>
                      </a:r>
                    </a:p>
                  </a:txBody>
                  <a:tcPr marR="274320"/>
                </a:tc>
                <a:tc>
                  <a:txBody>
                    <a:bodyPr/>
                    <a:lstStyle/>
                    <a:p>
                      <a:pPr algn="r"/>
                      <a:r>
                        <a:rPr lang="en-US" sz="1800" dirty="0">
                          <a:latin typeface="+mn-lt"/>
                        </a:rPr>
                        <a:t>68</a:t>
                      </a:r>
                    </a:p>
                  </a:txBody>
                  <a:tcPr marR="457200"/>
                </a:tc>
                <a:extLst>
                  <a:ext uri="{0D108BD9-81ED-4DB2-BD59-A6C34878D82A}">
                    <a16:rowId xmlns:a16="http://schemas.microsoft.com/office/drawing/2014/main" val="3023326966"/>
                  </a:ext>
                </a:extLst>
              </a:tr>
              <a:tr h="410549">
                <a:tc>
                  <a:txBody>
                    <a:bodyPr/>
                    <a:lstStyle/>
                    <a:p>
                      <a:r>
                        <a:rPr lang="en-US" sz="1800" dirty="0">
                          <a:latin typeface="+mn-lt"/>
                        </a:rPr>
                        <a:t>Investment, </a:t>
                      </a:r>
                      <a:r>
                        <a:rPr lang="en-US" sz="1800" i="1" dirty="0">
                          <a:latin typeface="+mn-lt"/>
                        </a:rPr>
                        <a:t>I</a:t>
                      </a:r>
                    </a:p>
                  </a:txBody>
                  <a:tcPr/>
                </a:tc>
                <a:tc>
                  <a:txBody>
                    <a:bodyPr/>
                    <a:lstStyle/>
                    <a:p>
                      <a:pPr algn="r"/>
                      <a:r>
                        <a:rPr lang="en-US" sz="1800" dirty="0">
                          <a:latin typeface="+mn-lt"/>
                        </a:rPr>
                        <a:t>4,108</a:t>
                      </a:r>
                    </a:p>
                  </a:txBody>
                  <a:tcPr marR="228600"/>
                </a:tc>
                <a:tc>
                  <a:txBody>
                    <a:bodyPr/>
                    <a:lstStyle/>
                    <a:p>
                      <a:pPr algn="r"/>
                      <a:r>
                        <a:rPr lang="en-US" sz="1800" dirty="0">
                          <a:latin typeface="+mn-lt"/>
                        </a:rPr>
                        <a:t>12,396</a:t>
                      </a:r>
                    </a:p>
                  </a:txBody>
                  <a:tcPr marR="274320"/>
                </a:tc>
                <a:tc>
                  <a:txBody>
                    <a:bodyPr/>
                    <a:lstStyle/>
                    <a:p>
                      <a:pPr algn="r"/>
                      <a:r>
                        <a:rPr lang="en-CA" sz="1800" dirty="0">
                          <a:latin typeface="+mn-lt"/>
                        </a:rPr>
                        <a:t>18</a:t>
                      </a:r>
                      <a:endParaRPr lang="en-US" sz="1800" dirty="0">
                        <a:latin typeface="+mn-lt"/>
                      </a:endParaRPr>
                    </a:p>
                  </a:txBody>
                  <a:tcPr marR="457200"/>
                </a:tc>
                <a:extLst>
                  <a:ext uri="{0D108BD9-81ED-4DB2-BD59-A6C34878D82A}">
                    <a16:rowId xmlns:a16="http://schemas.microsoft.com/office/drawing/2014/main" val="539085064"/>
                  </a:ext>
                </a:extLst>
              </a:tr>
              <a:tr h="709125">
                <a:tc>
                  <a:txBody>
                    <a:bodyPr/>
                    <a:lstStyle/>
                    <a:p>
                      <a:r>
                        <a:rPr lang="en-US" sz="1800" dirty="0">
                          <a:latin typeface="+mn-lt"/>
                        </a:rPr>
                        <a:t>Government purchases, </a:t>
                      </a:r>
                      <a:r>
                        <a:rPr lang="en-US" sz="1800" i="1" dirty="0">
                          <a:latin typeface="+mn-lt"/>
                        </a:rPr>
                        <a:t>G</a:t>
                      </a:r>
                    </a:p>
                  </a:txBody>
                  <a:tcPr/>
                </a:tc>
                <a:tc>
                  <a:txBody>
                    <a:bodyPr/>
                    <a:lstStyle/>
                    <a:p>
                      <a:pPr algn="r"/>
                      <a:r>
                        <a:rPr lang="en-US" sz="1800" dirty="0">
                          <a:latin typeface="+mn-lt"/>
                        </a:rPr>
                        <a:t>4,052</a:t>
                      </a:r>
                    </a:p>
                  </a:txBody>
                  <a:tcPr marR="228600"/>
                </a:tc>
                <a:tc>
                  <a:txBody>
                    <a:bodyPr/>
                    <a:lstStyle/>
                    <a:p>
                      <a:pPr algn="r"/>
                      <a:r>
                        <a:rPr lang="en-US" sz="1800" dirty="0">
                          <a:latin typeface="+mn-lt"/>
                        </a:rPr>
                        <a:t>12,226</a:t>
                      </a:r>
                    </a:p>
                  </a:txBody>
                  <a:tcPr marR="274320"/>
                </a:tc>
                <a:tc>
                  <a:txBody>
                    <a:bodyPr/>
                    <a:lstStyle/>
                    <a:p>
                      <a:pPr algn="r"/>
                      <a:r>
                        <a:rPr lang="en-CA" sz="1800" dirty="0">
                          <a:latin typeface="+mn-lt"/>
                        </a:rPr>
                        <a:t>18</a:t>
                      </a:r>
                      <a:endParaRPr lang="en-US" sz="1800" dirty="0">
                        <a:latin typeface="+mn-lt"/>
                      </a:endParaRPr>
                    </a:p>
                  </a:txBody>
                  <a:tcPr marR="457200"/>
                </a:tc>
                <a:extLst>
                  <a:ext uri="{0D108BD9-81ED-4DB2-BD59-A6C34878D82A}">
                    <a16:rowId xmlns:a16="http://schemas.microsoft.com/office/drawing/2014/main" val="667828859"/>
                  </a:ext>
                </a:extLst>
              </a:tr>
              <a:tr h="410549">
                <a:tc>
                  <a:txBody>
                    <a:bodyPr/>
                    <a:lstStyle/>
                    <a:p>
                      <a:r>
                        <a:rPr lang="en-US" sz="1800" dirty="0">
                          <a:latin typeface="+mn-lt"/>
                        </a:rPr>
                        <a:t>Net exports, </a:t>
                      </a:r>
                      <a:r>
                        <a:rPr lang="en-US" sz="1800" i="1" dirty="0">
                          <a:latin typeface="+mn-lt"/>
                        </a:rPr>
                        <a:t>NX</a:t>
                      </a:r>
                    </a:p>
                  </a:txBody>
                  <a:tcPr/>
                </a:tc>
                <a:tc>
                  <a:txBody>
                    <a:bodyPr/>
                    <a:lstStyle/>
                    <a:p>
                      <a:pPr algn="r"/>
                      <a:r>
                        <a:rPr lang="en-US" sz="1800" dirty="0">
                          <a:latin typeface="+mn-lt"/>
                        </a:rPr>
                        <a:t>−916</a:t>
                      </a:r>
                    </a:p>
                  </a:txBody>
                  <a:tcPr marR="228600"/>
                </a:tc>
                <a:tc>
                  <a:txBody>
                    <a:bodyPr/>
                    <a:lstStyle/>
                    <a:p>
                      <a:pPr algn="r"/>
                      <a:r>
                        <a:rPr lang="en-US" sz="1800" dirty="0">
                          <a:latin typeface="+mn-lt"/>
                        </a:rPr>
                        <a:t>22,764</a:t>
                      </a:r>
                    </a:p>
                  </a:txBody>
                  <a:tcPr marR="274320"/>
                </a:tc>
                <a:tc>
                  <a:txBody>
                    <a:bodyPr/>
                    <a:lstStyle/>
                    <a:p>
                      <a:pPr algn="r"/>
                      <a:r>
                        <a:rPr lang="en-CA" sz="1800" dirty="0">
                          <a:latin typeface="+mn-lt"/>
                        </a:rPr>
                        <a:t>−4</a:t>
                      </a:r>
                      <a:endParaRPr lang="en-US" sz="1800" dirty="0">
                        <a:latin typeface="+mn-lt"/>
                      </a:endParaRPr>
                    </a:p>
                  </a:txBody>
                  <a:tcPr marR="457200"/>
                </a:tc>
                <a:extLst>
                  <a:ext uri="{0D108BD9-81ED-4DB2-BD59-A6C34878D82A}">
                    <a16:rowId xmlns:a16="http://schemas.microsoft.com/office/drawing/2014/main" val="3908193089"/>
                  </a:ext>
                </a:extLst>
              </a:tr>
            </a:tbl>
          </a:graphicData>
        </a:graphic>
      </p:graphicFrame>
      <p:sp>
        <p:nvSpPr>
          <p:cNvPr id="5" name="Content Placeholder 4">
            <a:extLst>
              <a:ext uri="{FF2B5EF4-FFF2-40B4-BE49-F238E27FC236}">
                <a16:creationId xmlns:a16="http://schemas.microsoft.com/office/drawing/2014/main" id="{75671130-CBD9-4DED-917C-2749EDF5AF41}"/>
              </a:ext>
            </a:extLst>
          </p:cNvPr>
          <p:cNvSpPr>
            <a:spLocks noGrp="1"/>
          </p:cNvSpPr>
          <p:nvPr>
            <p:ph sz="half" idx="2"/>
          </p:nvPr>
        </p:nvSpPr>
        <p:spPr>
          <a:xfrm>
            <a:off x="5241961" y="5429308"/>
            <a:ext cx="6479586" cy="581348"/>
          </a:xfrm>
        </p:spPr>
        <p:txBody>
          <a:bodyPr/>
          <a:lstStyle/>
          <a:p>
            <a:pPr marL="0" indent="0">
              <a:buNone/>
            </a:pPr>
            <a:r>
              <a:rPr lang="en-US" sz="1600" dirty="0"/>
              <a:t>Source: U.S. Department of Commerce. Parts may not sum to totals due to rounding.</a:t>
            </a:r>
          </a:p>
        </p:txBody>
      </p:sp>
    </p:spTree>
    <p:extLst>
      <p:ext uri="{BB962C8B-B14F-4D97-AF65-F5344CB8AC3E}">
        <p14:creationId xmlns:p14="http://schemas.microsoft.com/office/powerpoint/2010/main" val="10693699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D6F1A-9281-2BBA-3508-25683DDF5CE6}"/>
              </a:ext>
            </a:extLst>
          </p:cNvPr>
          <p:cNvSpPr>
            <a:spLocks noGrp="1"/>
          </p:cNvSpPr>
          <p:nvPr>
            <p:ph type="title"/>
          </p:nvPr>
        </p:nvSpPr>
        <p:spPr/>
        <p:txBody>
          <a:bodyPr/>
          <a:lstStyle/>
          <a:p>
            <a:r>
              <a:rPr lang="en-US" dirty="0">
                <a:latin typeface="+mn-lt"/>
              </a:rPr>
              <a:t>Active Learning 3: GDP and Its Components</a:t>
            </a:r>
          </a:p>
        </p:txBody>
      </p:sp>
      <p:sp>
        <p:nvSpPr>
          <p:cNvPr id="3" name="Content Placeholder 2">
            <a:extLst>
              <a:ext uri="{FF2B5EF4-FFF2-40B4-BE49-F238E27FC236}">
                <a16:creationId xmlns:a16="http://schemas.microsoft.com/office/drawing/2014/main" id="{849DF9EB-4585-303E-EBE4-CD8A63854628}"/>
              </a:ext>
            </a:extLst>
          </p:cNvPr>
          <p:cNvSpPr>
            <a:spLocks noGrp="1"/>
          </p:cNvSpPr>
          <p:nvPr>
            <p:ph idx="1"/>
          </p:nvPr>
        </p:nvSpPr>
        <p:spPr/>
        <p:txBody>
          <a:bodyPr/>
          <a:lstStyle/>
          <a:p>
            <a:pPr>
              <a:spcAft>
                <a:spcPts val="600"/>
              </a:spcAft>
            </a:pPr>
            <a:r>
              <a:rPr lang="en-US" dirty="0">
                <a:latin typeface="+mn-lt"/>
              </a:rPr>
              <a:t>What is the effect on GDP and its components?</a:t>
            </a:r>
          </a:p>
          <a:p>
            <a:pPr marL="914400" lvl="1" indent="-457200">
              <a:spcAft>
                <a:spcPts val="600"/>
              </a:spcAft>
              <a:buFont typeface="+mj-lt"/>
              <a:buAutoNum type="alphaUcPeriod"/>
            </a:pPr>
            <a:r>
              <a:rPr lang="en-US" dirty="0" err="1">
                <a:latin typeface="+mn-lt"/>
              </a:rPr>
              <a:t>Jahzara</a:t>
            </a:r>
            <a:r>
              <a:rPr lang="en-US" dirty="0">
                <a:latin typeface="+mn-lt"/>
              </a:rPr>
              <a:t> spends $300 to buy her husband dinner at the finest restaurant in Boston.</a:t>
            </a:r>
          </a:p>
          <a:p>
            <a:pPr marL="914400" lvl="1" indent="-457200">
              <a:spcAft>
                <a:spcPts val="600"/>
              </a:spcAft>
              <a:buFont typeface="+mj-lt"/>
              <a:buAutoNum type="alphaUcPeriod"/>
            </a:pPr>
            <a:r>
              <a:rPr lang="en-US" dirty="0">
                <a:latin typeface="+mn-lt"/>
              </a:rPr>
              <a:t>Nylah spends $1,200 on a new smartphone to use in her publishing business. The smartphone was built in China.  </a:t>
            </a:r>
          </a:p>
          <a:p>
            <a:pPr marL="914400" lvl="1" indent="-457200">
              <a:spcAft>
                <a:spcPts val="600"/>
              </a:spcAft>
              <a:buFont typeface="+mj-lt"/>
              <a:buAutoNum type="alphaUcPeriod"/>
            </a:pPr>
            <a:r>
              <a:rPr lang="en-US" dirty="0">
                <a:latin typeface="+mn-lt"/>
              </a:rPr>
              <a:t>Joseph spends $800 on a tablet to use in his editing business.  He got last year’s model on sale for a great price from a local manufacturer.  </a:t>
            </a:r>
          </a:p>
          <a:p>
            <a:pPr marL="914400" lvl="1" indent="-457200">
              <a:spcAft>
                <a:spcPts val="600"/>
              </a:spcAft>
              <a:buFont typeface="+mj-lt"/>
              <a:buAutoNum type="alphaUcPeriod"/>
            </a:pPr>
            <a:r>
              <a:rPr lang="en-US" dirty="0">
                <a:latin typeface="+mn-lt"/>
              </a:rPr>
              <a:t>GM builds $500 million worth of cars, but consumers only buy $470 million worth of them.</a:t>
            </a:r>
          </a:p>
        </p:txBody>
      </p:sp>
    </p:spTree>
    <p:extLst>
      <p:ext uri="{BB962C8B-B14F-4D97-AF65-F5344CB8AC3E}">
        <p14:creationId xmlns:p14="http://schemas.microsoft.com/office/powerpoint/2010/main" val="8893951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D6F1A-9281-2BBA-3508-25683DDF5CE6}"/>
              </a:ext>
            </a:extLst>
          </p:cNvPr>
          <p:cNvSpPr>
            <a:spLocks noGrp="1"/>
          </p:cNvSpPr>
          <p:nvPr>
            <p:ph type="title"/>
          </p:nvPr>
        </p:nvSpPr>
        <p:spPr/>
        <p:txBody>
          <a:bodyPr/>
          <a:lstStyle/>
          <a:p>
            <a:r>
              <a:rPr lang="en-US" dirty="0">
                <a:latin typeface="+mn-lt"/>
              </a:rPr>
              <a:t>Active Learning 3: Answers</a:t>
            </a:r>
          </a:p>
        </p:txBody>
      </p:sp>
      <p:sp>
        <p:nvSpPr>
          <p:cNvPr id="3" name="Content Placeholder 2">
            <a:extLst>
              <a:ext uri="{FF2B5EF4-FFF2-40B4-BE49-F238E27FC236}">
                <a16:creationId xmlns:a16="http://schemas.microsoft.com/office/drawing/2014/main" id="{849DF9EB-4585-303E-EBE4-CD8A63854628}"/>
              </a:ext>
            </a:extLst>
          </p:cNvPr>
          <p:cNvSpPr>
            <a:spLocks noGrp="1"/>
          </p:cNvSpPr>
          <p:nvPr>
            <p:ph idx="1"/>
          </p:nvPr>
        </p:nvSpPr>
        <p:spPr/>
        <p:txBody>
          <a:bodyPr/>
          <a:lstStyle/>
          <a:p>
            <a:pPr marL="457200" indent="-457200">
              <a:buFont typeface="+mj-lt"/>
              <a:buAutoNum type="alphaUcPeriod"/>
            </a:pPr>
            <a:r>
              <a:rPr lang="en-US" i="1" dirty="0">
                <a:latin typeface="+mn-lt"/>
              </a:rPr>
              <a:t>C</a:t>
            </a:r>
            <a:r>
              <a:rPr lang="en-US" dirty="0">
                <a:latin typeface="+mn-lt"/>
              </a:rPr>
              <a:t> rises by $300; GDP rises by $300.</a:t>
            </a:r>
          </a:p>
          <a:p>
            <a:pPr marL="457200" indent="-457200">
              <a:buFont typeface="+mj-lt"/>
              <a:buAutoNum type="alphaUcPeriod"/>
            </a:pPr>
            <a:r>
              <a:rPr lang="en-US" i="1" dirty="0">
                <a:latin typeface="+mn-lt"/>
              </a:rPr>
              <a:t>I </a:t>
            </a:r>
            <a:r>
              <a:rPr lang="en-US" dirty="0">
                <a:latin typeface="+mn-lt"/>
              </a:rPr>
              <a:t>rises by $1,20; </a:t>
            </a:r>
            <a:r>
              <a:rPr lang="en-US" i="1" dirty="0">
                <a:latin typeface="+mn-lt"/>
              </a:rPr>
              <a:t>NX</a:t>
            </a:r>
            <a:r>
              <a:rPr lang="en-US" dirty="0">
                <a:latin typeface="+mn-lt"/>
              </a:rPr>
              <a:t> fall by $1,200 (because Imports rise by $1,200); GDP is unchanged. </a:t>
            </a:r>
          </a:p>
          <a:p>
            <a:pPr marL="457200" indent="-457200">
              <a:buFont typeface="+mj-lt"/>
              <a:buAutoNum type="alphaUcPeriod"/>
            </a:pPr>
            <a:r>
              <a:rPr lang="en-US" i="1" dirty="0">
                <a:latin typeface="+mn-lt"/>
              </a:rPr>
              <a:t>I</a:t>
            </a:r>
            <a:r>
              <a:rPr lang="en-US" dirty="0">
                <a:latin typeface="+mn-lt"/>
              </a:rPr>
              <a:t> and GDP are unchanged; </a:t>
            </a:r>
            <a:r>
              <a:rPr lang="en-US" i="1" dirty="0">
                <a:latin typeface="+mn-lt"/>
              </a:rPr>
              <a:t>I</a:t>
            </a:r>
            <a:r>
              <a:rPr lang="en-US" dirty="0">
                <a:latin typeface="+mn-lt"/>
              </a:rPr>
              <a:t> (Joseph’s business) rises by $800; </a:t>
            </a:r>
            <a:r>
              <a:rPr lang="en-US" i="1" dirty="0">
                <a:latin typeface="+mn-lt"/>
              </a:rPr>
              <a:t>I </a:t>
            </a:r>
            <a:r>
              <a:rPr lang="en-US" dirty="0">
                <a:latin typeface="+mn-lt"/>
              </a:rPr>
              <a:t>(inventories) fall by $800</a:t>
            </a:r>
          </a:p>
          <a:p>
            <a:pPr marL="457200" indent="-457200">
              <a:buFont typeface="+mj-lt"/>
              <a:buAutoNum type="alphaUcPeriod"/>
            </a:pPr>
            <a:r>
              <a:rPr lang="en-US" i="1" dirty="0">
                <a:latin typeface="+mn-lt"/>
              </a:rPr>
              <a:t>C</a:t>
            </a:r>
            <a:r>
              <a:rPr lang="en-US" dirty="0">
                <a:latin typeface="+mn-lt"/>
              </a:rPr>
              <a:t> rises by $470 million; </a:t>
            </a:r>
            <a:r>
              <a:rPr lang="en-US" i="1" dirty="0">
                <a:latin typeface="+mn-lt"/>
              </a:rPr>
              <a:t>I</a:t>
            </a:r>
            <a:r>
              <a:rPr lang="en-US" dirty="0">
                <a:latin typeface="+mn-lt"/>
              </a:rPr>
              <a:t> (inventory) rises by $30 million; GDP rises by $500 million.</a:t>
            </a:r>
          </a:p>
        </p:txBody>
      </p:sp>
    </p:spTree>
    <p:extLst>
      <p:ext uri="{BB962C8B-B14F-4D97-AF65-F5344CB8AC3E}">
        <p14:creationId xmlns:p14="http://schemas.microsoft.com/office/powerpoint/2010/main" val="2961351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35DC-232C-4319-AB7B-A66FDD0E4495}"/>
              </a:ext>
            </a:extLst>
          </p:cNvPr>
          <p:cNvSpPr>
            <a:spLocks noGrp="1"/>
          </p:cNvSpPr>
          <p:nvPr>
            <p:ph type="title"/>
          </p:nvPr>
        </p:nvSpPr>
        <p:spPr/>
        <p:txBody>
          <a:bodyPr/>
          <a:lstStyle/>
          <a:p>
            <a:r>
              <a:rPr lang="en-US" dirty="0">
                <a:latin typeface="+mn-lt"/>
              </a:rPr>
              <a:t>Chapter Objectives (2 of 2)</a:t>
            </a:r>
          </a:p>
        </p:txBody>
      </p:sp>
      <p:sp>
        <p:nvSpPr>
          <p:cNvPr id="3" name="Content Placeholder 2">
            <a:extLst>
              <a:ext uri="{FF2B5EF4-FFF2-40B4-BE49-F238E27FC236}">
                <a16:creationId xmlns:a16="http://schemas.microsoft.com/office/drawing/2014/main" id="{A68E82C8-1783-4D5D-9D67-D22430B88DA4}"/>
              </a:ext>
            </a:extLst>
          </p:cNvPr>
          <p:cNvSpPr>
            <a:spLocks noGrp="1"/>
          </p:cNvSpPr>
          <p:nvPr>
            <p:ph idx="1"/>
          </p:nvPr>
        </p:nvSpPr>
        <p:spPr/>
        <p:txBody>
          <a:bodyPr/>
          <a:lstStyle/>
          <a:p>
            <a:pPr>
              <a:spcBef>
                <a:spcPts val="800"/>
              </a:spcBef>
            </a:pPr>
            <a:r>
              <a:rPr lang="en-US" dirty="0">
                <a:latin typeface="+mn-lt"/>
              </a:rPr>
              <a:t>Explain the difference between real GDP versus nominal GDP.</a:t>
            </a:r>
          </a:p>
          <a:p>
            <a:pPr>
              <a:spcBef>
                <a:spcPts val="800"/>
              </a:spcBef>
            </a:pPr>
            <a:r>
              <a:rPr lang="en-US" dirty="0">
                <a:latin typeface="+mn-lt"/>
              </a:rPr>
              <a:t>Calculate the GDP deflator, given data on a country's real and nominal GDP.</a:t>
            </a:r>
          </a:p>
          <a:p>
            <a:pPr>
              <a:spcBef>
                <a:spcPts val="800"/>
              </a:spcBef>
            </a:pPr>
            <a:r>
              <a:rPr lang="en-US" dirty="0">
                <a:latin typeface="+mn-lt"/>
              </a:rPr>
              <a:t>Identify limitations of using GDP as a measure of quality of living in a given scenario.</a:t>
            </a:r>
          </a:p>
        </p:txBody>
      </p:sp>
    </p:spTree>
    <p:extLst>
      <p:ext uri="{BB962C8B-B14F-4D97-AF65-F5344CB8AC3E}">
        <p14:creationId xmlns:p14="http://schemas.microsoft.com/office/powerpoint/2010/main" val="325317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24-4</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Real versus Nominal GDP</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07CD6-D6D3-AE9B-E38D-51CD1ABC3C0B}"/>
              </a:ext>
            </a:extLst>
          </p:cNvPr>
          <p:cNvSpPr>
            <a:spLocks noGrp="1"/>
          </p:cNvSpPr>
          <p:nvPr>
            <p:ph type="title"/>
          </p:nvPr>
        </p:nvSpPr>
        <p:spPr/>
        <p:txBody>
          <a:bodyPr/>
          <a:lstStyle/>
          <a:p>
            <a:r>
              <a:rPr lang="en-US" dirty="0">
                <a:latin typeface="+mn-lt"/>
              </a:rPr>
              <a:t>Nominal GDP and Real GDP</a:t>
            </a:r>
          </a:p>
        </p:txBody>
      </p:sp>
      <p:sp>
        <p:nvSpPr>
          <p:cNvPr id="3" name="Content Placeholder 2">
            <a:extLst>
              <a:ext uri="{FF2B5EF4-FFF2-40B4-BE49-F238E27FC236}">
                <a16:creationId xmlns:a16="http://schemas.microsoft.com/office/drawing/2014/main" id="{BC9C77F1-65FB-C4EA-74E2-FCD538E4AD06}"/>
              </a:ext>
            </a:extLst>
          </p:cNvPr>
          <p:cNvSpPr>
            <a:spLocks noGrp="1"/>
          </p:cNvSpPr>
          <p:nvPr>
            <p:ph idx="1"/>
          </p:nvPr>
        </p:nvSpPr>
        <p:spPr/>
        <p:txBody>
          <a:bodyPr/>
          <a:lstStyle/>
          <a:p>
            <a:pPr>
              <a:spcBef>
                <a:spcPts val="600"/>
              </a:spcBef>
              <a:spcAft>
                <a:spcPts val="600"/>
              </a:spcAft>
            </a:pPr>
            <a:r>
              <a:rPr lang="en-US" b="1" dirty="0">
                <a:solidFill>
                  <a:srgbClr val="C00000"/>
                </a:solidFill>
                <a:latin typeface="+mn-lt"/>
              </a:rPr>
              <a:t>Nominal GDP*</a:t>
            </a:r>
          </a:p>
          <a:p>
            <a:pPr lvl="1">
              <a:spcBef>
                <a:spcPts val="600"/>
              </a:spcBef>
              <a:spcAft>
                <a:spcPts val="600"/>
              </a:spcAft>
              <a:buFont typeface="Arial" panose="020B0604020202020204" pitchFamily="34" charset="0"/>
              <a:buChar char="•"/>
            </a:pPr>
            <a:r>
              <a:rPr lang="en-US" dirty="0">
                <a:latin typeface="+mn-lt"/>
              </a:rPr>
              <a:t>The production of goods and services valued at current prices</a:t>
            </a:r>
          </a:p>
          <a:p>
            <a:pPr lvl="1">
              <a:spcBef>
                <a:spcPts val="600"/>
              </a:spcBef>
              <a:spcAft>
                <a:spcPts val="600"/>
              </a:spcAft>
              <a:buFont typeface="Arial" panose="020B0604020202020204" pitchFamily="34" charset="0"/>
              <a:buChar char="•"/>
            </a:pPr>
            <a:r>
              <a:rPr lang="en-US" dirty="0">
                <a:latin typeface="+mn-lt"/>
              </a:rPr>
              <a:t>Nominal GDP uses current prices to value the economy’s production of goods and services</a:t>
            </a:r>
          </a:p>
          <a:p>
            <a:pPr>
              <a:spcBef>
                <a:spcPts val="600"/>
              </a:spcBef>
              <a:spcAft>
                <a:spcPts val="600"/>
              </a:spcAft>
            </a:pPr>
            <a:r>
              <a:rPr lang="en-US" b="1" dirty="0">
                <a:solidFill>
                  <a:srgbClr val="C00000"/>
                </a:solidFill>
                <a:latin typeface="+mn-lt"/>
              </a:rPr>
              <a:t>Real GDP*</a:t>
            </a:r>
          </a:p>
          <a:p>
            <a:pPr lvl="1">
              <a:spcBef>
                <a:spcPts val="600"/>
              </a:spcBef>
              <a:spcAft>
                <a:spcPts val="600"/>
              </a:spcAft>
              <a:buFont typeface="Arial" panose="020B0604020202020204" pitchFamily="34" charset="0"/>
              <a:buChar char="•"/>
            </a:pPr>
            <a:r>
              <a:rPr lang="en-US" dirty="0">
                <a:latin typeface="+mn-lt"/>
              </a:rPr>
              <a:t>The production of goods and services valued at constant prices</a:t>
            </a:r>
          </a:p>
          <a:p>
            <a:pPr lvl="1">
              <a:spcBef>
                <a:spcPts val="600"/>
              </a:spcBef>
              <a:spcAft>
                <a:spcPts val="600"/>
              </a:spcAft>
              <a:buFont typeface="Arial" panose="020B0604020202020204" pitchFamily="34" charset="0"/>
              <a:buChar char="•"/>
            </a:pPr>
            <a:r>
              <a:rPr lang="en-US" dirty="0">
                <a:latin typeface="+mn-lt"/>
              </a:rPr>
              <a:t>Real GDP uses constant base-year prices to value the economy’s production</a:t>
            </a:r>
            <a:endParaRPr kumimoji="0" lang="en-US" altLang="en-US" sz="1400" b="0" i="0" u="none" strike="noStrike" kern="1200" cap="none" spc="0" normalizeH="0" baseline="0" noProof="0" dirty="0">
              <a:ln>
                <a:noFill/>
              </a:ln>
              <a:solidFill>
                <a:srgbClr val="282F7C"/>
              </a:solidFill>
              <a:effectLst/>
              <a:uLnTx/>
              <a:uFillTx/>
              <a:latin typeface="+mn-lt"/>
              <a:ea typeface="+mn-ea"/>
              <a:cs typeface="+mn-cs"/>
            </a:endParaRPr>
          </a:p>
          <a:p>
            <a:pPr marL="228600" marR="0" lvl="0" indent="-228600" algn="l" defTabSz="914400" rtl="0" eaLnBrk="1" fontAlgn="auto" latinLnBrk="0" hangingPunct="1">
              <a:lnSpc>
                <a:spcPct val="100000"/>
              </a:lnSpc>
              <a:spcBef>
                <a:spcPts val="1500"/>
              </a:spcBef>
              <a:spcAft>
                <a:spcPts val="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1550544397"/>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A4A15-86F9-75DE-DB7B-B2CC9D5E4DF8}"/>
              </a:ext>
            </a:extLst>
          </p:cNvPr>
          <p:cNvSpPr>
            <a:spLocks noGrp="1"/>
          </p:cNvSpPr>
          <p:nvPr>
            <p:ph type="title"/>
          </p:nvPr>
        </p:nvSpPr>
        <p:spPr/>
        <p:txBody>
          <a:bodyPr/>
          <a:lstStyle/>
          <a:p>
            <a:r>
              <a:rPr lang="en-US" dirty="0">
                <a:latin typeface="+mn-lt"/>
              </a:rPr>
              <a:t>Table 2 Real and Nominal GDP (1 of 3)</a:t>
            </a:r>
          </a:p>
        </p:txBody>
      </p:sp>
      <p:sp>
        <p:nvSpPr>
          <p:cNvPr id="3" name="Content Placeholder 2">
            <a:extLst>
              <a:ext uri="{FF2B5EF4-FFF2-40B4-BE49-F238E27FC236}">
                <a16:creationId xmlns:a16="http://schemas.microsoft.com/office/drawing/2014/main" id="{B0F0C0D1-177E-770A-52F9-2692813B94C5}"/>
              </a:ext>
            </a:extLst>
          </p:cNvPr>
          <p:cNvSpPr>
            <a:spLocks noGrp="1"/>
          </p:cNvSpPr>
          <p:nvPr>
            <p:ph sz="half" idx="1"/>
          </p:nvPr>
        </p:nvSpPr>
        <p:spPr>
          <a:xfrm>
            <a:off x="476843" y="1887674"/>
            <a:ext cx="11241915" cy="1430713"/>
          </a:xfrm>
        </p:spPr>
        <p:txBody>
          <a:bodyPr/>
          <a:lstStyle/>
          <a:p>
            <a:r>
              <a:rPr lang="en-US" sz="2200" b="0" dirty="0">
                <a:latin typeface="+mn-lt"/>
              </a:rPr>
              <a:t>This table shows how to calculate real GDP, nominal GDP, and the GDP deflator for a hypothetical economy that produces only hot dogs and hamburgers.</a:t>
            </a:r>
          </a:p>
          <a:p>
            <a:pPr algn="ctr">
              <a:spcBef>
                <a:spcPts val="1200"/>
              </a:spcBef>
            </a:pPr>
            <a:r>
              <a:rPr lang="en-US" sz="2400" dirty="0">
                <a:latin typeface="+mn-lt"/>
              </a:rPr>
              <a:t>Prices and Quantities</a:t>
            </a:r>
          </a:p>
        </p:txBody>
      </p:sp>
      <p:graphicFrame>
        <p:nvGraphicFramePr>
          <p:cNvPr id="6" name="Table 3">
            <a:extLst>
              <a:ext uri="{FF2B5EF4-FFF2-40B4-BE49-F238E27FC236}">
                <a16:creationId xmlns:a16="http://schemas.microsoft.com/office/drawing/2014/main" id="{7D42BBA7-A7A5-E2AC-49B7-3A17C11F1AA2}"/>
              </a:ext>
            </a:extLst>
          </p:cNvPr>
          <p:cNvGraphicFramePr>
            <a:graphicFrameLocks noGrp="1"/>
          </p:cNvGraphicFramePr>
          <p:nvPr>
            <p:ph sz="half" idx="2"/>
            <p:extLst>
              <p:ext uri="{D42A27DB-BD31-4B8C-83A1-F6EECF244321}">
                <p14:modId xmlns:p14="http://schemas.microsoft.com/office/powerpoint/2010/main" val="3999169360"/>
              </p:ext>
            </p:extLst>
          </p:nvPr>
        </p:nvGraphicFramePr>
        <p:xfrm>
          <a:off x="476250" y="3373131"/>
          <a:ext cx="11242675" cy="2468880"/>
        </p:xfrm>
        <a:graphic>
          <a:graphicData uri="http://schemas.openxmlformats.org/drawingml/2006/table">
            <a:tbl>
              <a:tblPr firstRow="1" bandRow="1">
                <a:tableStyleId>{5C22544A-7EE6-4342-B048-85BDC9FD1C3A}</a:tableStyleId>
              </a:tblPr>
              <a:tblGrid>
                <a:gridCol w="2248535">
                  <a:extLst>
                    <a:ext uri="{9D8B030D-6E8A-4147-A177-3AD203B41FA5}">
                      <a16:colId xmlns:a16="http://schemas.microsoft.com/office/drawing/2014/main" val="1130616499"/>
                    </a:ext>
                  </a:extLst>
                </a:gridCol>
                <a:gridCol w="2248535">
                  <a:extLst>
                    <a:ext uri="{9D8B030D-6E8A-4147-A177-3AD203B41FA5}">
                      <a16:colId xmlns:a16="http://schemas.microsoft.com/office/drawing/2014/main" val="3073400406"/>
                    </a:ext>
                  </a:extLst>
                </a:gridCol>
                <a:gridCol w="2248535">
                  <a:extLst>
                    <a:ext uri="{9D8B030D-6E8A-4147-A177-3AD203B41FA5}">
                      <a16:colId xmlns:a16="http://schemas.microsoft.com/office/drawing/2014/main" val="4209861303"/>
                    </a:ext>
                  </a:extLst>
                </a:gridCol>
                <a:gridCol w="2248535">
                  <a:extLst>
                    <a:ext uri="{9D8B030D-6E8A-4147-A177-3AD203B41FA5}">
                      <a16:colId xmlns:a16="http://schemas.microsoft.com/office/drawing/2014/main" val="3510428446"/>
                    </a:ext>
                  </a:extLst>
                </a:gridCol>
                <a:gridCol w="2248535">
                  <a:extLst>
                    <a:ext uri="{9D8B030D-6E8A-4147-A177-3AD203B41FA5}">
                      <a16:colId xmlns:a16="http://schemas.microsoft.com/office/drawing/2014/main" val="3664230229"/>
                    </a:ext>
                  </a:extLst>
                </a:gridCol>
              </a:tblGrid>
              <a:tr h="822960">
                <a:tc>
                  <a:txBody>
                    <a:bodyPr/>
                    <a:lstStyle/>
                    <a:p>
                      <a:pPr algn="ctr"/>
                      <a:r>
                        <a:rPr lang="en-CA" sz="2000" dirty="0"/>
                        <a:t>Year</a:t>
                      </a:r>
                    </a:p>
                  </a:txBody>
                  <a:tcPr/>
                </a:tc>
                <a:tc>
                  <a:txBody>
                    <a:bodyPr/>
                    <a:lstStyle/>
                    <a:p>
                      <a:pPr algn="ctr"/>
                      <a:r>
                        <a:rPr lang="en-US" sz="2000" dirty="0"/>
                        <a:t>Price of Hot Dogs</a:t>
                      </a:r>
                    </a:p>
                  </a:txBody>
                  <a:tcPr/>
                </a:tc>
                <a:tc>
                  <a:txBody>
                    <a:bodyPr/>
                    <a:lstStyle/>
                    <a:p>
                      <a:pPr algn="ctr"/>
                      <a:r>
                        <a:rPr lang="en-US" sz="2000" dirty="0"/>
                        <a:t>Quantity of Hot Dogs</a:t>
                      </a:r>
                    </a:p>
                  </a:txBody>
                  <a:tcPr/>
                </a:tc>
                <a:tc>
                  <a:txBody>
                    <a:bodyPr/>
                    <a:lstStyle/>
                    <a:p>
                      <a:pPr algn="ctr"/>
                      <a:r>
                        <a:rPr lang="en-US" sz="2000" dirty="0"/>
                        <a:t>Price of Hamburgers</a:t>
                      </a:r>
                    </a:p>
                  </a:txBody>
                  <a:tcPr/>
                </a:tc>
                <a:tc>
                  <a:txBody>
                    <a:bodyPr/>
                    <a:lstStyle/>
                    <a:p>
                      <a:pPr algn="ctr"/>
                      <a:r>
                        <a:rPr lang="en-US" sz="2000" dirty="0"/>
                        <a:t>Quantity of Hamburgers</a:t>
                      </a:r>
                    </a:p>
                  </a:txBody>
                  <a:tcPr/>
                </a:tc>
                <a:extLst>
                  <a:ext uri="{0D108BD9-81ED-4DB2-BD59-A6C34878D82A}">
                    <a16:rowId xmlns:a16="http://schemas.microsoft.com/office/drawing/2014/main" val="2796786432"/>
                  </a:ext>
                </a:extLst>
              </a:tr>
              <a:tr h="548640">
                <a:tc>
                  <a:txBody>
                    <a:bodyPr/>
                    <a:lstStyle/>
                    <a:p>
                      <a:pPr algn="ctr"/>
                      <a:r>
                        <a:rPr lang="en-CA" sz="2000" dirty="0"/>
                        <a:t>2022</a:t>
                      </a:r>
                      <a:endParaRPr lang="en-US" sz="2000" dirty="0"/>
                    </a:p>
                  </a:txBody>
                  <a:tcPr anchor="ctr"/>
                </a:tc>
                <a:tc>
                  <a:txBody>
                    <a:bodyPr/>
                    <a:lstStyle/>
                    <a:p>
                      <a:pPr algn="ctr"/>
                      <a:r>
                        <a:rPr lang="en-CA" sz="2000" dirty="0"/>
                        <a:t>$1</a:t>
                      </a:r>
                      <a:endParaRPr lang="en-US" sz="2000" dirty="0"/>
                    </a:p>
                  </a:txBody>
                  <a:tcPr marL="548640" anchor="ctr"/>
                </a:tc>
                <a:tc>
                  <a:txBody>
                    <a:bodyPr/>
                    <a:lstStyle/>
                    <a:p>
                      <a:pPr algn="r"/>
                      <a:r>
                        <a:rPr lang="en-CA" sz="2000" dirty="0"/>
                        <a:t>100</a:t>
                      </a:r>
                      <a:endParaRPr lang="en-US" sz="2000" dirty="0"/>
                    </a:p>
                  </a:txBody>
                  <a:tcPr marR="914400" anchor="ctr"/>
                </a:tc>
                <a:tc>
                  <a:txBody>
                    <a:bodyPr/>
                    <a:lstStyle/>
                    <a:p>
                      <a:pPr algn="ctr"/>
                      <a:r>
                        <a:rPr lang="en-CA" sz="2000" dirty="0"/>
                        <a:t>$2</a:t>
                      </a:r>
                      <a:endParaRPr lang="en-US" sz="2000" dirty="0"/>
                    </a:p>
                  </a:txBody>
                  <a:tcPr anchor="ctr"/>
                </a:tc>
                <a:tc>
                  <a:txBody>
                    <a:bodyPr/>
                    <a:lstStyle/>
                    <a:p>
                      <a:pPr algn="r"/>
                      <a:r>
                        <a:rPr lang="en-CA" sz="2000" dirty="0"/>
                        <a:t>50</a:t>
                      </a:r>
                      <a:endParaRPr lang="en-US" sz="2000" dirty="0"/>
                    </a:p>
                  </a:txBody>
                  <a:tcPr marR="914400" anchor="ctr"/>
                </a:tc>
                <a:extLst>
                  <a:ext uri="{0D108BD9-81ED-4DB2-BD59-A6C34878D82A}">
                    <a16:rowId xmlns:a16="http://schemas.microsoft.com/office/drawing/2014/main" val="3594492935"/>
                  </a:ext>
                </a:extLst>
              </a:tr>
              <a:tr h="548640">
                <a:tc>
                  <a:txBody>
                    <a:bodyPr/>
                    <a:lstStyle/>
                    <a:p>
                      <a:pPr algn="ctr"/>
                      <a:r>
                        <a:rPr lang="en-CA" sz="2000" dirty="0"/>
                        <a:t>2023</a:t>
                      </a:r>
                      <a:endParaRPr lang="en-US" sz="2000" dirty="0"/>
                    </a:p>
                  </a:txBody>
                  <a:tcPr anchor="ctr"/>
                </a:tc>
                <a:tc>
                  <a:txBody>
                    <a:bodyPr/>
                    <a:lstStyle/>
                    <a:p>
                      <a:pPr algn="ctr"/>
                      <a:r>
                        <a:rPr lang="en-CA" sz="2000" dirty="0"/>
                        <a:t>$2</a:t>
                      </a:r>
                      <a:endParaRPr lang="en-US" sz="2000" dirty="0"/>
                    </a:p>
                  </a:txBody>
                  <a:tcPr marL="548640" anchor="ctr"/>
                </a:tc>
                <a:tc>
                  <a:txBody>
                    <a:bodyPr/>
                    <a:lstStyle/>
                    <a:p>
                      <a:pPr algn="r"/>
                      <a:r>
                        <a:rPr lang="en-CA" sz="2000" dirty="0"/>
                        <a:t>150</a:t>
                      </a:r>
                      <a:endParaRPr lang="en-US" sz="2000" dirty="0"/>
                    </a:p>
                  </a:txBody>
                  <a:tcPr marR="914400" anchor="ctr"/>
                </a:tc>
                <a:tc>
                  <a:txBody>
                    <a:bodyPr/>
                    <a:lstStyle/>
                    <a:p>
                      <a:pPr algn="ctr"/>
                      <a:r>
                        <a:rPr lang="en-CA" sz="2000" dirty="0"/>
                        <a:t>$3</a:t>
                      </a:r>
                      <a:endParaRPr lang="en-US" sz="2000" dirty="0"/>
                    </a:p>
                  </a:txBody>
                  <a:tcPr anchor="ctr"/>
                </a:tc>
                <a:tc>
                  <a:txBody>
                    <a:bodyPr/>
                    <a:lstStyle/>
                    <a:p>
                      <a:pPr algn="r"/>
                      <a:r>
                        <a:rPr lang="en-CA" sz="2000" dirty="0"/>
                        <a:t>100</a:t>
                      </a:r>
                      <a:endParaRPr lang="en-US" sz="2000" dirty="0"/>
                    </a:p>
                  </a:txBody>
                  <a:tcPr marR="914400" anchor="ctr"/>
                </a:tc>
                <a:extLst>
                  <a:ext uri="{0D108BD9-81ED-4DB2-BD59-A6C34878D82A}">
                    <a16:rowId xmlns:a16="http://schemas.microsoft.com/office/drawing/2014/main" val="2845649263"/>
                  </a:ext>
                </a:extLst>
              </a:tr>
              <a:tr h="548640">
                <a:tc>
                  <a:txBody>
                    <a:bodyPr/>
                    <a:lstStyle/>
                    <a:p>
                      <a:pPr algn="ctr"/>
                      <a:r>
                        <a:rPr lang="en-CA" sz="2000" dirty="0"/>
                        <a:t>2024</a:t>
                      </a:r>
                      <a:endParaRPr lang="en-US" sz="2000" dirty="0"/>
                    </a:p>
                  </a:txBody>
                  <a:tcPr anchor="ctr"/>
                </a:tc>
                <a:tc>
                  <a:txBody>
                    <a:bodyPr/>
                    <a:lstStyle/>
                    <a:p>
                      <a:pPr algn="ctr"/>
                      <a:r>
                        <a:rPr lang="en-CA" sz="2000" dirty="0"/>
                        <a:t>$3</a:t>
                      </a:r>
                      <a:endParaRPr lang="en-US" sz="2000" dirty="0"/>
                    </a:p>
                  </a:txBody>
                  <a:tcPr marL="548640" anchor="ctr"/>
                </a:tc>
                <a:tc>
                  <a:txBody>
                    <a:bodyPr/>
                    <a:lstStyle/>
                    <a:p>
                      <a:pPr algn="r"/>
                      <a:r>
                        <a:rPr lang="en-CA" sz="2000" dirty="0"/>
                        <a:t>200</a:t>
                      </a:r>
                      <a:endParaRPr lang="en-US" sz="2000" dirty="0"/>
                    </a:p>
                  </a:txBody>
                  <a:tcPr marR="914400" anchor="ctr"/>
                </a:tc>
                <a:tc>
                  <a:txBody>
                    <a:bodyPr/>
                    <a:lstStyle/>
                    <a:p>
                      <a:pPr algn="ctr"/>
                      <a:r>
                        <a:rPr lang="en-CA" sz="2000" dirty="0"/>
                        <a:t>$4</a:t>
                      </a:r>
                      <a:endParaRPr lang="en-US" sz="2000" dirty="0"/>
                    </a:p>
                  </a:txBody>
                  <a:tcPr anchor="ctr"/>
                </a:tc>
                <a:tc>
                  <a:txBody>
                    <a:bodyPr/>
                    <a:lstStyle/>
                    <a:p>
                      <a:pPr algn="r"/>
                      <a:r>
                        <a:rPr lang="en-CA" sz="2000" dirty="0"/>
                        <a:t>150</a:t>
                      </a:r>
                      <a:endParaRPr lang="en-US" sz="2000" dirty="0"/>
                    </a:p>
                  </a:txBody>
                  <a:tcPr marR="914400" anchor="ctr"/>
                </a:tc>
                <a:extLst>
                  <a:ext uri="{0D108BD9-81ED-4DB2-BD59-A6C34878D82A}">
                    <a16:rowId xmlns:a16="http://schemas.microsoft.com/office/drawing/2014/main" val="3790797634"/>
                  </a:ext>
                </a:extLst>
              </a:tr>
            </a:tbl>
          </a:graphicData>
        </a:graphic>
      </p:graphicFrame>
    </p:spTree>
    <p:extLst>
      <p:ext uri="{BB962C8B-B14F-4D97-AF65-F5344CB8AC3E}">
        <p14:creationId xmlns:p14="http://schemas.microsoft.com/office/powerpoint/2010/main" val="6564107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A4A15-86F9-75DE-DB7B-B2CC9D5E4DF8}"/>
              </a:ext>
            </a:extLst>
          </p:cNvPr>
          <p:cNvSpPr>
            <a:spLocks noGrp="1"/>
          </p:cNvSpPr>
          <p:nvPr>
            <p:ph type="title"/>
          </p:nvPr>
        </p:nvSpPr>
        <p:spPr/>
        <p:txBody>
          <a:bodyPr/>
          <a:lstStyle/>
          <a:p>
            <a:r>
              <a:rPr lang="en-US" dirty="0">
                <a:latin typeface="+mn-lt"/>
              </a:rPr>
              <a:t>Table 2 Real and Nominal GDP (2 of 3)</a:t>
            </a:r>
          </a:p>
        </p:txBody>
      </p:sp>
      <p:sp>
        <p:nvSpPr>
          <p:cNvPr id="3" name="Content Placeholder 2">
            <a:extLst>
              <a:ext uri="{FF2B5EF4-FFF2-40B4-BE49-F238E27FC236}">
                <a16:creationId xmlns:a16="http://schemas.microsoft.com/office/drawing/2014/main" id="{B0F0C0D1-177E-770A-52F9-2692813B94C5}"/>
              </a:ext>
            </a:extLst>
          </p:cNvPr>
          <p:cNvSpPr>
            <a:spLocks noGrp="1"/>
          </p:cNvSpPr>
          <p:nvPr>
            <p:ph sz="half" idx="1"/>
          </p:nvPr>
        </p:nvSpPr>
        <p:spPr>
          <a:xfrm>
            <a:off x="476843" y="1857695"/>
            <a:ext cx="11241915" cy="443054"/>
          </a:xfrm>
        </p:spPr>
        <p:txBody>
          <a:bodyPr/>
          <a:lstStyle/>
          <a:p>
            <a:pPr algn="ctr">
              <a:spcBef>
                <a:spcPts val="0"/>
              </a:spcBef>
              <a:spcAft>
                <a:spcPts val="0"/>
              </a:spcAft>
            </a:pPr>
            <a:r>
              <a:rPr lang="en-US" sz="2000" dirty="0">
                <a:latin typeface="+mn-lt"/>
              </a:rPr>
              <a:t>Calculating Nominal GDP </a:t>
            </a:r>
            <a:endParaRPr lang="en-US" sz="2000" i="0" u="none" strike="noStrike" baseline="0" dirty="0">
              <a:latin typeface="+mn-lt"/>
            </a:endParaRPr>
          </a:p>
        </p:txBody>
      </p:sp>
      <p:graphicFrame>
        <p:nvGraphicFramePr>
          <p:cNvPr id="7" name="Table 3">
            <a:extLst>
              <a:ext uri="{FF2B5EF4-FFF2-40B4-BE49-F238E27FC236}">
                <a16:creationId xmlns:a16="http://schemas.microsoft.com/office/drawing/2014/main" id="{52E6904B-01B5-CC0D-AD19-6181134CE2FE}"/>
              </a:ext>
            </a:extLst>
          </p:cNvPr>
          <p:cNvGraphicFramePr>
            <a:graphicFrameLocks noGrp="1"/>
          </p:cNvGraphicFramePr>
          <p:nvPr>
            <p:ph sz="half" idx="2"/>
            <p:extLst>
              <p:ext uri="{D42A27DB-BD31-4B8C-83A1-F6EECF244321}">
                <p14:modId xmlns:p14="http://schemas.microsoft.com/office/powerpoint/2010/main" val="925758890"/>
              </p:ext>
            </p:extLst>
          </p:nvPr>
        </p:nvGraphicFramePr>
        <p:xfrm>
          <a:off x="476250" y="2368399"/>
          <a:ext cx="11242674" cy="1112520"/>
        </p:xfrm>
        <a:graphic>
          <a:graphicData uri="http://schemas.openxmlformats.org/drawingml/2006/table">
            <a:tbl>
              <a:tblPr firstRow="1" bandRow="1">
                <a:tableStyleId>{69CF1AB2-1976-4502-BF36-3FF5EA218861}</a:tableStyleId>
              </a:tblPr>
              <a:tblGrid>
                <a:gridCol w="1828800">
                  <a:extLst>
                    <a:ext uri="{9D8B030D-6E8A-4147-A177-3AD203B41FA5}">
                      <a16:colId xmlns:a16="http://schemas.microsoft.com/office/drawing/2014/main" val="1341567538"/>
                    </a:ext>
                  </a:extLst>
                </a:gridCol>
                <a:gridCol w="9413874">
                  <a:extLst>
                    <a:ext uri="{9D8B030D-6E8A-4147-A177-3AD203B41FA5}">
                      <a16:colId xmlns:a16="http://schemas.microsoft.com/office/drawing/2014/main" val="2051790574"/>
                    </a:ext>
                  </a:extLst>
                </a:gridCol>
              </a:tblGrid>
              <a:tr h="370840">
                <a:tc>
                  <a:txBody>
                    <a:bodyPr/>
                    <a:lstStyle/>
                    <a:p>
                      <a:r>
                        <a:rPr lang="en-CA" b="0" dirty="0"/>
                        <a:t>2022</a:t>
                      </a:r>
                      <a:endParaRPr lang="en-US" b="0" dirty="0"/>
                    </a:p>
                  </a:txBody>
                  <a:tcPr/>
                </a:tc>
                <a:tc>
                  <a:txBody>
                    <a:bodyPr/>
                    <a:lstStyle/>
                    <a:p>
                      <a:r>
                        <a:rPr lang="sv-SE" b="0" dirty="0"/>
                        <a:t>($1 per hot dog × 100 hot dogs) + ($2 per hamburger × 50 hamburgers) = $200</a:t>
                      </a:r>
                      <a:endParaRPr lang="en-US" b="0" dirty="0"/>
                    </a:p>
                  </a:txBody>
                  <a:tcPr/>
                </a:tc>
                <a:extLst>
                  <a:ext uri="{0D108BD9-81ED-4DB2-BD59-A6C34878D82A}">
                    <a16:rowId xmlns:a16="http://schemas.microsoft.com/office/drawing/2014/main" val="41586869"/>
                  </a:ext>
                </a:extLst>
              </a:tr>
              <a:tr h="370840">
                <a:tc>
                  <a:txBody>
                    <a:bodyPr/>
                    <a:lstStyle/>
                    <a:p>
                      <a:r>
                        <a:rPr lang="en-CA" b="0" dirty="0"/>
                        <a:t>2023</a:t>
                      </a:r>
                      <a:endParaRPr lang="en-US" b="0" dirty="0"/>
                    </a:p>
                  </a:txBody>
                  <a:tcPr/>
                </a:tc>
                <a:tc>
                  <a:txBody>
                    <a:bodyPr/>
                    <a:lstStyle/>
                    <a:p>
                      <a:r>
                        <a:rPr lang="sv-SE" b="0" dirty="0"/>
                        <a:t>($2 per hot dog × 150 hot dogs) + ($3 per hamburger × 100 hamburgers) = $600</a:t>
                      </a:r>
                      <a:endParaRPr lang="en-US" b="0" dirty="0"/>
                    </a:p>
                  </a:txBody>
                  <a:tcPr/>
                </a:tc>
                <a:extLst>
                  <a:ext uri="{0D108BD9-81ED-4DB2-BD59-A6C34878D82A}">
                    <a16:rowId xmlns:a16="http://schemas.microsoft.com/office/drawing/2014/main" val="3286909862"/>
                  </a:ext>
                </a:extLst>
              </a:tr>
              <a:tr h="370840">
                <a:tc>
                  <a:txBody>
                    <a:bodyPr/>
                    <a:lstStyle/>
                    <a:p>
                      <a:r>
                        <a:rPr lang="en-CA" b="0" dirty="0"/>
                        <a:t>2024</a:t>
                      </a:r>
                      <a:endParaRPr lang="en-US" b="0" dirty="0"/>
                    </a:p>
                  </a:txBody>
                  <a:tcPr/>
                </a:tc>
                <a:tc>
                  <a:txBody>
                    <a:bodyPr/>
                    <a:lstStyle/>
                    <a:p>
                      <a:r>
                        <a:rPr lang="sv-SE" b="0" dirty="0"/>
                        <a:t>($3 per hot dog × 200 hot dogs) + ($4 per hamburger × 150 hamburgers) = $1,200</a:t>
                      </a:r>
                      <a:endParaRPr lang="en-US" b="0" dirty="0"/>
                    </a:p>
                  </a:txBody>
                  <a:tcPr/>
                </a:tc>
                <a:extLst>
                  <a:ext uri="{0D108BD9-81ED-4DB2-BD59-A6C34878D82A}">
                    <a16:rowId xmlns:a16="http://schemas.microsoft.com/office/drawing/2014/main" val="2227691020"/>
                  </a:ext>
                </a:extLst>
              </a:tr>
            </a:tbl>
          </a:graphicData>
        </a:graphic>
      </p:graphicFrame>
      <p:sp>
        <p:nvSpPr>
          <p:cNvPr id="4" name="Content Placeholder 4">
            <a:extLst>
              <a:ext uri="{FF2B5EF4-FFF2-40B4-BE49-F238E27FC236}">
                <a16:creationId xmlns:a16="http://schemas.microsoft.com/office/drawing/2014/main" id="{1F616231-5EA3-4E82-BE03-92F550F707D8}"/>
              </a:ext>
            </a:extLst>
          </p:cNvPr>
          <p:cNvSpPr>
            <a:spLocks noGrp="1"/>
          </p:cNvSpPr>
          <p:nvPr>
            <p:ph idx="10"/>
          </p:nvPr>
        </p:nvSpPr>
        <p:spPr>
          <a:xfrm>
            <a:off x="476844" y="3794194"/>
            <a:ext cx="11238312" cy="443054"/>
          </a:xfrm>
        </p:spPr>
        <p:txBody>
          <a:bodyPr/>
          <a:lstStyle/>
          <a:p>
            <a:r>
              <a:rPr lang="en-US" sz="2000" b="1" dirty="0">
                <a:latin typeface="+mn-lt"/>
              </a:rPr>
              <a:t>Calculating Real GDP (base year 2022) </a:t>
            </a:r>
          </a:p>
        </p:txBody>
      </p:sp>
      <p:graphicFrame>
        <p:nvGraphicFramePr>
          <p:cNvPr id="10" name="Table 5">
            <a:extLst>
              <a:ext uri="{FF2B5EF4-FFF2-40B4-BE49-F238E27FC236}">
                <a16:creationId xmlns:a16="http://schemas.microsoft.com/office/drawing/2014/main" id="{E6B7D659-4F7E-4FD5-8066-90422FB6719A}"/>
              </a:ext>
            </a:extLst>
          </p:cNvPr>
          <p:cNvGraphicFramePr>
            <a:graphicFrameLocks noGrp="1"/>
          </p:cNvGraphicFramePr>
          <p:nvPr>
            <p:ph idx="11"/>
            <p:extLst>
              <p:ext uri="{D42A27DB-BD31-4B8C-83A1-F6EECF244321}">
                <p14:modId xmlns:p14="http://schemas.microsoft.com/office/powerpoint/2010/main" val="4023349207"/>
              </p:ext>
            </p:extLst>
          </p:nvPr>
        </p:nvGraphicFramePr>
        <p:xfrm>
          <a:off x="472482" y="4281542"/>
          <a:ext cx="11242674" cy="1112520"/>
        </p:xfrm>
        <a:graphic>
          <a:graphicData uri="http://schemas.openxmlformats.org/drawingml/2006/table">
            <a:tbl>
              <a:tblPr firstRow="1" bandRow="1">
                <a:tableStyleId>{69CF1AB2-1976-4502-BF36-3FF5EA218861}</a:tableStyleId>
              </a:tblPr>
              <a:tblGrid>
                <a:gridCol w="1828800">
                  <a:extLst>
                    <a:ext uri="{9D8B030D-6E8A-4147-A177-3AD203B41FA5}">
                      <a16:colId xmlns:a16="http://schemas.microsoft.com/office/drawing/2014/main" val="1341567538"/>
                    </a:ext>
                  </a:extLst>
                </a:gridCol>
                <a:gridCol w="9413874">
                  <a:extLst>
                    <a:ext uri="{9D8B030D-6E8A-4147-A177-3AD203B41FA5}">
                      <a16:colId xmlns:a16="http://schemas.microsoft.com/office/drawing/2014/main" val="2051790574"/>
                    </a:ext>
                  </a:extLst>
                </a:gridCol>
              </a:tblGrid>
              <a:tr h="370840">
                <a:tc>
                  <a:txBody>
                    <a:bodyPr/>
                    <a:lstStyle/>
                    <a:p>
                      <a:r>
                        <a:rPr lang="en-CA" b="0" dirty="0"/>
                        <a:t>2022</a:t>
                      </a:r>
                      <a:endParaRPr lang="en-US" b="0" dirty="0"/>
                    </a:p>
                  </a:txBody>
                  <a:tcPr/>
                </a:tc>
                <a:tc>
                  <a:txBody>
                    <a:bodyPr/>
                    <a:lstStyle/>
                    <a:p>
                      <a:r>
                        <a:rPr lang="sv-SE" b="0" dirty="0"/>
                        <a:t>($1 per hot dog × 100 hot dogs) + ($2 per hamburger × 50 hamburgers) = $200</a:t>
                      </a:r>
                      <a:endParaRPr lang="en-US" b="0" dirty="0"/>
                    </a:p>
                  </a:txBody>
                  <a:tcPr/>
                </a:tc>
                <a:extLst>
                  <a:ext uri="{0D108BD9-81ED-4DB2-BD59-A6C34878D82A}">
                    <a16:rowId xmlns:a16="http://schemas.microsoft.com/office/drawing/2014/main" val="41586869"/>
                  </a:ext>
                </a:extLst>
              </a:tr>
              <a:tr h="370840">
                <a:tc>
                  <a:txBody>
                    <a:bodyPr/>
                    <a:lstStyle/>
                    <a:p>
                      <a:r>
                        <a:rPr lang="en-CA" b="0" dirty="0"/>
                        <a:t>2023</a:t>
                      </a:r>
                      <a:endParaRPr lang="en-US" b="0" dirty="0"/>
                    </a:p>
                  </a:txBody>
                  <a:tcPr/>
                </a:tc>
                <a:tc>
                  <a:txBody>
                    <a:bodyPr/>
                    <a:lstStyle/>
                    <a:p>
                      <a:r>
                        <a:rPr lang="sv-SE" b="0" dirty="0"/>
                        <a:t>($1 per hot dog × 150 hot dogs) + ($2 per hamburger × 100 hamburgers) = $350</a:t>
                      </a:r>
                      <a:endParaRPr lang="en-US" b="0" dirty="0"/>
                    </a:p>
                  </a:txBody>
                  <a:tcPr/>
                </a:tc>
                <a:extLst>
                  <a:ext uri="{0D108BD9-81ED-4DB2-BD59-A6C34878D82A}">
                    <a16:rowId xmlns:a16="http://schemas.microsoft.com/office/drawing/2014/main" val="3286909862"/>
                  </a:ext>
                </a:extLst>
              </a:tr>
              <a:tr h="370840">
                <a:tc>
                  <a:txBody>
                    <a:bodyPr/>
                    <a:lstStyle/>
                    <a:p>
                      <a:r>
                        <a:rPr lang="en-CA" b="0" dirty="0"/>
                        <a:t>2024</a:t>
                      </a:r>
                      <a:endParaRPr lang="en-US" b="0" dirty="0"/>
                    </a:p>
                  </a:txBody>
                  <a:tcPr/>
                </a:tc>
                <a:tc>
                  <a:txBody>
                    <a:bodyPr/>
                    <a:lstStyle/>
                    <a:p>
                      <a:r>
                        <a:rPr lang="sv-SE" b="0" dirty="0"/>
                        <a:t>($1 per hot dog × 200 hot dogs) + ($2 per hamburger × 150 hamburgers) = $500</a:t>
                      </a:r>
                      <a:endParaRPr lang="en-US" b="0" dirty="0"/>
                    </a:p>
                  </a:txBody>
                  <a:tcPr/>
                </a:tc>
                <a:extLst>
                  <a:ext uri="{0D108BD9-81ED-4DB2-BD59-A6C34878D82A}">
                    <a16:rowId xmlns:a16="http://schemas.microsoft.com/office/drawing/2014/main" val="2227691020"/>
                  </a:ext>
                </a:extLst>
              </a:tr>
            </a:tbl>
          </a:graphicData>
        </a:graphic>
      </p:graphicFrame>
    </p:spTree>
    <p:extLst>
      <p:ext uri="{BB962C8B-B14F-4D97-AF65-F5344CB8AC3E}">
        <p14:creationId xmlns:p14="http://schemas.microsoft.com/office/powerpoint/2010/main" val="10889047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A4A15-86F9-75DE-DB7B-B2CC9D5E4DF8}"/>
              </a:ext>
            </a:extLst>
          </p:cNvPr>
          <p:cNvSpPr>
            <a:spLocks noGrp="1"/>
          </p:cNvSpPr>
          <p:nvPr>
            <p:ph type="title"/>
          </p:nvPr>
        </p:nvSpPr>
        <p:spPr/>
        <p:txBody>
          <a:bodyPr/>
          <a:lstStyle/>
          <a:p>
            <a:r>
              <a:rPr lang="en-US" dirty="0">
                <a:latin typeface="+mn-lt"/>
              </a:rPr>
              <a:t>Table 2 Real and Nominal GDP (3 of 3)</a:t>
            </a:r>
          </a:p>
        </p:txBody>
      </p:sp>
      <p:sp>
        <p:nvSpPr>
          <p:cNvPr id="3" name="Content Placeholder 2">
            <a:extLst>
              <a:ext uri="{FF2B5EF4-FFF2-40B4-BE49-F238E27FC236}">
                <a16:creationId xmlns:a16="http://schemas.microsoft.com/office/drawing/2014/main" id="{A5D34AB1-C73A-4826-9E08-8CB2254CD6FE}"/>
              </a:ext>
            </a:extLst>
          </p:cNvPr>
          <p:cNvSpPr>
            <a:spLocks noGrp="1"/>
          </p:cNvSpPr>
          <p:nvPr>
            <p:ph sz="half" idx="1"/>
          </p:nvPr>
        </p:nvSpPr>
        <p:spPr>
          <a:xfrm>
            <a:off x="476843" y="1887674"/>
            <a:ext cx="11241915" cy="531061"/>
          </a:xfrm>
        </p:spPr>
        <p:txBody>
          <a:bodyPr/>
          <a:lstStyle/>
          <a:p>
            <a:pPr algn="ctr"/>
            <a:r>
              <a:rPr lang="en-US" sz="2400" dirty="0">
                <a:latin typeface="+mn-lt"/>
              </a:rPr>
              <a:t>Calculating the GDP Deflator</a:t>
            </a:r>
          </a:p>
        </p:txBody>
      </p:sp>
      <p:graphicFrame>
        <p:nvGraphicFramePr>
          <p:cNvPr id="7" name="Table 3">
            <a:extLst>
              <a:ext uri="{FF2B5EF4-FFF2-40B4-BE49-F238E27FC236}">
                <a16:creationId xmlns:a16="http://schemas.microsoft.com/office/drawing/2014/main" id="{52E6904B-01B5-CC0D-AD19-6181134CE2FE}"/>
              </a:ext>
            </a:extLst>
          </p:cNvPr>
          <p:cNvGraphicFramePr>
            <a:graphicFrameLocks noGrp="1"/>
          </p:cNvGraphicFramePr>
          <p:nvPr>
            <p:ph sz="half" idx="2"/>
            <p:extLst>
              <p:ext uri="{D42A27DB-BD31-4B8C-83A1-F6EECF244321}">
                <p14:modId xmlns:p14="http://schemas.microsoft.com/office/powerpoint/2010/main" val="3454808797"/>
              </p:ext>
            </p:extLst>
          </p:nvPr>
        </p:nvGraphicFramePr>
        <p:xfrm>
          <a:off x="476250" y="2530632"/>
          <a:ext cx="11243931" cy="2129859"/>
        </p:xfrm>
        <a:graphic>
          <a:graphicData uri="http://schemas.openxmlformats.org/drawingml/2006/table">
            <a:tbl>
              <a:tblPr firstRow="1" bandRow="1">
                <a:tableStyleId>{69CF1AB2-1976-4502-BF36-3FF5EA218861}</a:tableStyleId>
              </a:tblPr>
              <a:tblGrid>
                <a:gridCol w="1829004">
                  <a:extLst>
                    <a:ext uri="{9D8B030D-6E8A-4147-A177-3AD203B41FA5}">
                      <a16:colId xmlns:a16="http://schemas.microsoft.com/office/drawing/2014/main" val="1341567538"/>
                    </a:ext>
                  </a:extLst>
                </a:gridCol>
                <a:gridCol w="9414927">
                  <a:extLst>
                    <a:ext uri="{9D8B030D-6E8A-4147-A177-3AD203B41FA5}">
                      <a16:colId xmlns:a16="http://schemas.microsoft.com/office/drawing/2014/main" val="2051790574"/>
                    </a:ext>
                  </a:extLst>
                </a:gridCol>
              </a:tblGrid>
              <a:tr h="709953">
                <a:tc>
                  <a:txBody>
                    <a:bodyPr/>
                    <a:lstStyle/>
                    <a:p>
                      <a:r>
                        <a:rPr lang="en-CA" sz="2400" b="0" dirty="0"/>
                        <a:t>2022</a:t>
                      </a:r>
                      <a:endParaRPr lang="en-US" sz="2400" b="0" dirty="0"/>
                    </a:p>
                  </a:txBody>
                  <a:tcPr marL="194002" marR="194002"/>
                </a:tc>
                <a:tc>
                  <a:txBody>
                    <a:bodyPr/>
                    <a:lstStyle/>
                    <a:p>
                      <a:pPr algn="l"/>
                      <a:r>
                        <a:rPr lang="sv-SE" sz="2400" b="0" dirty="0"/>
                        <a:t>($200/$200) × 100 = 100</a:t>
                      </a:r>
                    </a:p>
                  </a:txBody>
                  <a:tcPr marL="1746016" marR="194002"/>
                </a:tc>
                <a:extLst>
                  <a:ext uri="{0D108BD9-81ED-4DB2-BD59-A6C34878D82A}">
                    <a16:rowId xmlns:a16="http://schemas.microsoft.com/office/drawing/2014/main" val="41586869"/>
                  </a:ext>
                </a:extLst>
              </a:tr>
              <a:tr h="709953">
                <a:tc>
                  <a:txBody>
                    <a:bodyPr/>
                    <a:lstStyle/>
                    <a:p>
                      <a:r>
                        <a:rPr lang="en-CA" sz="2400" b="0" dirty="0"/>
                        <a:t>2023</a:t>
                      </a:r>
                      <a:endParaRPr lang="en-US" sz="2400" b="0" dirty="0"/>
                    </a:p>
                  </a:txBody>
                  <a:tcPr marL="194002" marR="194002"/>
                </a:tc>
                <a:tc>
                  <a:txBody>
                    <a:bodyPr/>
                    <a:lstStyle/>
                    <a:p>
                      <a:pPr algn="l"/>
                      <a:r>
                        <a:rPr lang="sv-SE" sz="2400" b="0" dirty="0"/>
                        <a:t>($600/$350) × 100 = 171</a:t>
                      </a:r>
                    </a:p>
                  </a:txBody>
                  <a:tcPr marL="1746016" marR="194002"/>
                </a:tc>
                <a:extLst>
                  <a:ext uri="{0D108BD9-81ED-4DB2-BD59-A6C34878D82A}">
                    <a16:rowId xmlns:a16="http://schemas.microsoft.com/office/drawing/2014/main" val="3286909862"/>
                  </a:ext>
                </a:extLst>
              </a:tr>
              <a:tr h="709953">
                <a:tc>
                  <a:txBody>
                    <a:bodyPr/>
                    <a:lstStyle/>
                    <a:p>
                      <a:r>
                        <a:rPr lang="en-CA" sz="2400" b="0" dirty="0"/>
                        <a:t>2024</a:t>
                      </a:r>
                      <a:endParaRPr lang="en-US" sz="2400" b="0" dirty="0"/>
                    </a:p>
                  </a:txBody>
                  <a:tcPr marL="194002" marR="194002"/>
                </a:tc>
                <a:tc>
                  <a:txBody>
                    <a:bodyPr/>
                    <a:lstStyle/>
                    <a:p>
                      <a:pPr algn="l"/>
                      <a:r>
                        <a:rPr lang="sv-SE" sz="2400" b="0" dirty="0"/>
                        <a:t>($1,200/$500) × 100 = 240</a:t>
                      </a:r>
                    </a:p>
                  </a:txBody>
                  <a:tcPr marL="1746016" marR="194002"/>
                </a:tc>
                <a:extLst>
                  <a:ext uri="{0D108BD9-81ED-4DB2-BD59-A6C34878D82A}">
                    <a16:rowId xmlns:a16="http://schemas.microsoft.com/office/drawing/2014/main" val="2227691020"/>
                  </a:ext>
                </a:extLst>
              </a:tr>
            </a:tbl>
          </a:graphicData>
        </a:graphic>
      </p:graphicFrame>
    </p:spTree>
    <p:extLst>
      <p:ext uri="{BB962C8B-B14F-4D97-AF65-F5344CB8AC3E}">
        <p14:creationId xmlns:p14="http://schemas.microsoft.com/office/powerpoint/2010/main" val="41217768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0E2C2-EFB3-DFDB-B6B2-94060D8D6994}"/>
              </a:ext>
            </a:extLst>
          </p:cNvPr>
          <p:cNvSpPr>
            <a:spLocks noGrp="1"/>
          </p:cNvSpPr>
          <p:nvPr>
            <p:ph type="title"/>
          </p:nvPr>
        </p:nvSpPr>
        <p:spPr/>
        <p:txBody>
          <a:bodyPr/>
          <a:lstStyle/>
          <a:p>
            <a:r>
              <a:rPr lang="en-US" dirty="0">
                <a:latin typeface="+mn-lt"/>
              </a:rPr>
              <a:t>The GDP Deflator (1 of 2)</a:t>
            </a:r>
          </a:p>
        </p:txBody>
      </p:sp>
      <p:sp>
        <p:nvSpPr>
          <p:cNvPr id="3" name="Content Placeholder 2">
            <a:extLst>
              <a:ext uri="{FF2B5EF4-FFF2-40B4-BE49-F238E27FC236}">
                <a16:creationId xmlns:a16="http://schemas.microsoft.com/office/drawing/2014/main" id="{9598D358-4D9B-8FD4-E3EA-97AEBB5237DA}"/>
              </a:ext>
            </a:extLst>
          </p:cNvPr>
          <p:cNvSpPr>
            <a:spLocks noGrp="1"/>
          </p:cNvSpPr>
          <p:nvPr>
            <p:ph sz="half" idx="1"/>
          </p:nvPr>
        </p:nvSpPr>
        <p:spPr>
          <a:xfrm>
            <a:off x="476844" y="1825625"/>
            <a:ext cx="11238312" cy="4351338"/>
          </a:xfrm>
        </p:spPr>
        <p:txBody>
          <a:bodyPr/>
          <a:lstStyle/>
          <a:p>
            <a:pPr>
              <a:spcAft>
                <a:spcPts val="600"/>
              </a:spcAft>
            </a:pPr>
            <a:r>
              <a:rPr lang="en-US" b="1" dirty="0">
                <a:solidFill>
                  <a:srgbClr val="C00000"/>
                </a:solidFill>
                <a:latin typeface="+mn-lt"/>
              </a:rPr>
              <a:t>GDP deflator*</a:t>
            </a:r>
          </a:p>
          <a:p>
            <a:pPr lvl="1">
              <a:spcAft>
                <a:spcPts val="600"/>
              </a:spcAft>
              <a:buFont typeface="Arial" panose="020B0604020202020204" pitchFamily="34" charset="0"/>
              <a:buChar char="•"/>
            </a:pPr>
            <a:r>
              <a:rPr lang="en-US" dirty="0">
                <a:latin typeface="+mn-lt"/>
              </a:rPr>
              <a:t>A measure of the price level calculated as the ratio of nominal GDP to real GDP times 100</a:t>
            </a:r>
          </a:p>
          <a:p>
            <a:pPr lvl="1">
              <a:spcAft>
                <a:spcPts val="600"/>
              </a:spcAft>
              <a:buFont typeface="Arial" panose="020B0604020202020204" pitchFamily="34" charset="0"/>
              <a:buChar char="•"/>
            </a:pPr>
            <a:r>
              <a:rPr lang="en-US" altLang="en-US" dirty="0">
                <a:latin typeface="+mn-lt"/>
              </a:rPr>
              <a:t>Measures the current level of prices relative to the level of prices in the base year</a:t>
            </a:r>
          </a:p>
          <a:p>
            <a:pPr lvl="1">
              <a:spcAft>
                <a:spcPts val="600"/>
              </a:spcAft>
              <a:buFont typeface="Arial" panose="020B0604020202020204" pitchFamily="34" charset="0"/>
              <a:buChar char="•"/>
            </a:pPr>
            <a:r>
              <a:rPr lang="en-US" altLang="en-US" dirty="0">
                <a:latin typeface="+mn-lt"/>
              </a:rPr>
              <a:t>Can be used to take inflation out of nominal GDP (“deflate” nominal GDP)</a:t>
            </a:r>
          </a:p>
        </p:txBody>
      </p:sp>
      <p:graphicFrame>
        <p:nvGraphicFramePr>
          <p:cNvPr id="8" name="Object 3">
            <a:extLst>
              <a:ext uri="{FF2B5EF4-FFF2-40B4-BE49-F238E27FC236}">
                <a16:creationId xmlns:a16="http://schemas.microsoft.com/office/drawing/2014/main" id="{E5E007DF-E871-441E-83EF-A13F5B12CEF6}"/>
              </a:ext>
              <a:ext uri="{C183D7F6-B498-43B3-948B-1728B52AA6E4}">
                <adec:decorative xmlns:adec="http://schemas.microsoft.com/office/drawing/2017/decorative" xmlns="" val="1"/>
              </a:ext>
            </a:extLst>
          </p:cNvPr>
          <p:cNvGraphicFramePr>
            <a:graphicFrameLocks noGrp="1" noChangeAspect="1"/>
          </p:cNvGraphicFramePr>
          <p:nvPr>
            <p:ph sz="half" idx="10"/>
            <p:extLst>
              <p:ext uri="{D42A27DB-BD31-4B8C-83A1-F6EECF244321}">
                <p14:modId xmlns:p14="http://schemas.microsoft.com/office/powerpoint/2010/main" val="1088946769"/>
              </p:ext>
            </p:extLst>
          </p:nvPr>
        </p:nvGraphicFramePr>
        <p:xfrm>
          <a:off x="3676800" y="4727525"/>
          <a:ext cx="4838400" cy="774360"/>
        </p:xfrm>
        <a:graphic>
          <a:graphicData uri="http://schemas.openxmlformats.org/presentationml/2006/ole">
            <mc:AlternateContent xmlns:mc="http://schemas.openxmlformats.org/markup-compatibility/2006">
              <mc:Choice xmlns:v="urn:schemas-microsoft-com:vml" Requires="v">
                <p:oleObj spid="_x0000_s1044" name="Equation" r:id="rId3" imgW="4838400" imgH="774360" progId="Equation.DSMT4">
                  <p:embed/>
                </p:oleObj>
              </mc:Choice>
              <mc:Fallback>
                <p:oleObj name="Equation" r:id="rId3" imgW="4838400" imgH="774360" progId="Equation.DSMT4">
                  <p:embed/>
                  <p:pic>
                    <p:nvPicPr>
                      <p:cNvPr id="6" name="Object 5">
                        <a:extLst>
                          <a:ext uri="{FF2B5EF4-FFF2-40B4-BE49-F238E27FC236}">
                            <a16:creationId xmlns:a16="http://schemas.microsoft.com/office/drawing/2014/main" id="{54AD9A14-A288-4DFC-BA93-4625F6014236}"/>
                          </a:ext>
                        </a:extLst>
                      </p:cNvPr>
                      <p:cNvPicPr/>
                      <p:nvPr/>
                    </p:nvPicPr>
                    <p:blipFill>
                      <a:blip r:embed="rId4"/>
                      <a:stretch>
                        <a:fillRect/>
                      </a:stretch>
                    </p:blipFill>
                    <p:spPr>
                      <a:xfrm>
                        <a:off x="3676800" y="4727525"/>
                        <a:ext cx="4838400" cy="77436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515482CE-DA3A-42A3-A26B-B906852F54F1}"/>
              </a:ext>
            </a:extLst>
          </p:cNvPr>
          <p:cNvSpPr>
            <a:spLocks noGrp="1"/>
          </p:cNvSpPr>
          <p:nvPr>
            <p:ph sz="half" idx="2"/>
          </p:nvPr>
        </p:nvSpPr>
        <p:spPr>
          <a:xfrm>
            <a:off x="476844" y="5722377"/>
            <a:ext cx="11238312" cy="336602"/>
          </a:xfrm>
        </p:spPr>
        <p:txBody>
          <a:bodyPr/>
          <a:lstStyle/>
          <a:p>
            <a:pPr marL="0" indent="0">
              <a:buNone/>
            </a:pPr>
            <a:r>
              <a:rPr lang="en-US" altLang="en-US" sz="1600" dirty="0">
                <a:solidFill>
                  <a:srgbClr val="282F7C"/>
                </a:solidFill>
                <a:latin typeface="+mn-lt"/>
              </a:rPr>
              <a:t>*Words accompanied by an asterisk are key terms from the chapter.</a:t>
            </a:r>
            <a:endParaRPr lang="en-US" altLang="en-US" sz="2800" dirty="0">
              <a:solidFill>
                <a:srgbClr val="282F7C"/>
              </a:solidFill>
              <a:latin typeface="+mn-lt"/>
            </a:endParaRPr>
          </a:p>
        </p:txBody>
      </p:sp>
    </p:spTree>
    <p:extLst>
      <p:ext uri="{BB962C8B-B14F-4D97-AF65-F5344CB8AC3E}">
        <p14:creationId xmlns:p14="http://schemas.microsoft.com/office/powerpoint/2010/main" val="20260280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0E2C2-EFB3-DFDB-B6B2-94060D8D6994}"/>
              </a:ext>
            </a:extLst>
          </p:cNvPr>
          <p:cNvSpPr>
            <a:spLocks noGrp="1"/>
          </p:cNvSpPr>
          <p:nvPr>
            <p:ph type="title"/>
          </p:nvPr>
        </p:nvSpPr>
        <p:spPr/>
        <p:txBody>
          <a:bodyPr/>
          <a:lstStyle/>
          <a:p>
            <a:r>
              <a:rPr lang="en-US" dirty="0">
                <a:latin typeface="+mn-lt"/>
              </a:rPr>
              <a:t>The GDP Deflator (2 of 2)</a:t>
            </a:r>
          </a:p>
        </p:txBody>
      </p:sp>
      <p:sp>
        <p:nvSpPr>
          <p:cNvPr id="3" name="Content Placeholder 2">
            <a:extLst>
              <a:ext uri="{FF2B5EF4-FFF2-40B4-BE49-F238E27FC236}">
                <a16:creationId xmlns:a16="http://schemas.microsoft.com/office/drawing/2014/main" id="{9598D358-4D9B-8FD4-E3EA-97AEBB5237DA}"/>
              </a:ext>
            </a:extLst>
          </p:cNvPr>
          <p:cNvSpPr>
            <a:spLocks noGrp="1"/>
          </p:cNvSpPr>
          <p:nvPr>
            <p:ph sz="half" idx="1"/>
          </p:nvPr>
        </p:nvSpPr>
        <p:spPr>
          <a:xfrm>
            <a:off x="476844" y="1825625"/>
            <a:ext cx="11238312" cy="2554646"/>
          </a:xfrm>
        </p:spPr>
        <p:txBody>
          <a:bodyPr/>
          <a:lstStyle/>
          <a:p>
            <a:r>
              <a:rPr lang="en-US" dirty="0">
                <a:latin typeface="+mn-lt"/>
              </a:rPr>
              <a:t>Inflation</a:t>
            </a:r>
          </a:p>
          <a:p>
            <a:pPr lvl="1">
              <a:buFont typeface="Arial" panose="020B0604020202020204" pitchFamily="34" charset="0"/>
              <a:buChar char="•"/>
            </a:pPr>
            <a:r>
              <a:rPr lang="en-US" dirty="0">
                <a:latin typeface="+mn-lt"/>
              </a:rPr>
              <a:t>Economy’s overall price level is rising</a:t>
            </a:r>
          </a:p>
          <a:p>
            <a:r>
              <a:rPr lang="en-US" dirty="0">
                <a:latin typeface="+mn-lt"/>
              </a:rPr>
              <a:t>Inflation rate</a:t>
            </a:r>
          </a:p>
          <a:p>
            <a:pPr lvl="1">
              <a:buFont typeface="Arial" panose="020B0604020202020204" pitchFamily="34" charset="0"/>
              <a:buChar char="•"/>
            </a:pPr>
            <a:r>
              <a:rPr lang="en-US" dirty="0">
                <a:latin typeface="+mn-lt"/>
              </a:rPr>
              <a:t>Percentage change in some measure of the price level from one period to the next</a:t>
            </a:r>
          </a:p>
        </p:txBody>
      </p:sp>
      <p:graphicFrame>
        <p:nvGraphicFramePr>
          <p:cNvPr id="8" name="Object 3">
            <a:extLst>
              <a:ext uri="{FF2B5EF4-FFF2-40B4-BE49-F238E27FC236}">
                <a16:creationId xmlns:a16="http://schemas.microsoft.com/office/drawing/2014/main" id="{E5E007DF-E871-441E-83EF-A13F5B12CEF6}"/>
              </a:ext>
              <a:ext uri="{C183D7F6-B498-43B3-948B-1728B52AA6E4}">
                <adec:decorative xmlns:adec="http://schemas.microsoft.com/office/drawing/2017/decorative" xmlns="" val="1"/>
              </a:ext>
            </a:extLst>
          </p:cNvPr>
          <p:cNvGraphicFramePr>
            <a:graphicFrameLocks noGrp="1" noChangeAspect="1"/>
          </p:cNvGraphicFramePr>
          <p:nvPr>
            <p:ph sz="half" idx="10"/>
            <p:extLst>
              <p:ext uri="{D42A27DB-BD31-4B8C-83A1-F6EECF244321}">
                <p14:modId xmlns:p14="http://schemas.microsoft.com/office/powerpoint/2010/main" val="4005176156"/>
              </p:ext>
            </p:extLst>
          </p:nvPr>
        </p:nvGraphicFramePr>
        <p:xfrm>
          <a:off x="577920" y="4874958"/>
          <a:ext cx="11036160" cy="825480"/>
        </p:xfrm>
        <a:graphic>
          <a:graphicData uri="http://schemas.openxmlformats.org/presentationml/2006/ole">
            <mc:AlternateContent xmlns:mc="http://schemas.openxmlformats.org/markup-compatibility/2006">
              <mc:Choice xmlns:v="urn:schemas-microsoft-com:vml" Requires="v">
                <p:oleObj spid="_x0000_s2065" name="Equation" r:id="rId3" imgW="11036160" imgH="825480" progId="Equation.DSMT4">
                  <p:embed/>
                </p:oleObj>
              </mc:Choice>
              <mc:Fallback>
                <p:oleObj name="Equation" r:id="rId3" imgW="11036160" imgH="825480" progId="Equation.DSMT4">
                  <p:embed/>
                  <p:pic>
                    <p:nvPicPr>
                      <p:cNvPr id="8" name="Object 3">
                        <a:extLst>
                          <a:ext uri="{FF2B5EF4-FFF2-40B4-BE49-F238E27FC236}">
                            <a16:creationId xmlns:a16="http://schemas.microsoft.com/office/drawing/2014/main" id="{E5E007DF-E871-441E-83EF-A13F5B12CEF6}"/>
                          </a:ext>
                        </a:extLst>
                      </p:cNvPr>
                      <p:cNvPicPr/>
                      <p:nvPr/>
                    </p:nvPicPr>
                    <p:blipFill>
                      <a:blip r:embed="rId4"/>
                      <a:stretch>
                        <a:fillRect/>
                      </a:stretch>
                    </p:blipFill>
                    <p:spPr>
                      <a:xfrm>
                        <a:off x="577920" y="4874958"/>
                        <a:ext cx="11036160" cy="825480"/>
                      </a:xfrm>
                      <a:prstGeom prst="rect">
                        <a:avLst/>
                      </a:prstGeom>
                    </p:spPr>
                  </p:pic>
                </p:oleObj>
              </mc:Fallback>
            </mc:AlternateContent>
          </a:graphicData>
        </a:graphic>
      </p:graphicFrame>
    </p:spTree>
    <p:extLst>
      <p:ext uri="{BB962C8B-B14F-4D97-AF65-F5344CB8AC3E}">
        <p14:creationId xmlns:p14="http://schemas.microsoft.com/office/powerpoint/2010/main" val="40201433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838F6-B348-7AA3-C457-FD9CBE6562F6}"/>
              </a:ext>
            </a:extLst>
          </p:cNvPr>
          <p:cNvSpPr>
            <a:spLocks noGrp="1"/>
          </p:cNvSpPr>
          <p:nvPr>
            <p:ph type="title"/>
          </p:nvPr>
        </p:nvSpPr>
        <p:spPr/>
        <p:txBody>
          <a:bodyPr/>
          <a:lstStyle/>
          <a:p>
            <a:r>
              <a:rPr lang="en-US" dirty="0">
                <a:latin typeface="+mn-lt"/>
              </a:rPr>
              <a:t>Figure 2 Real GDP in the United States</a:t>
            </a:r>
          </a:p>
        </p:txBody>
      </p:sp>
      <p:sp>
        <p:nvSpPr>
          <p:cNvPr id="3" name="Content Placeholder 2">
            <a:extLst>
              <a:ext uri="{FF2B5EF4-FFF2-40B4-BE49-F238E27FC236}">
                <a16:creationId xmlns:a16="http://schemas.microsoft.com/office/drawing/2014/main" id="{A7CA57B6-2413-EE19-DE52-C292673A2FAB}"/>
              </a:ext>
            </a:extLst>
          </p:cNvPr>
          <p:cNvSpPr>
            <a:spLocks noGrp="1"/>
          </p:cNvSpPr>
          <p:nvPr>
            <p:ph sz="half" idx="1"/>
          </p:nvPr>
        </p:nvSpPr>
        <p:spPr>
          <a:xfrm>
            <a:off x="476843" y="1389888"/>
            <a:ext cx="11241915" cy="1217447"/>
          </a:xfrm>
        </p:spPr>
        <p:txBody>
          <a:bodyPr/>
          <a:lstStyle/>
          <a:p>
            <a:r>
              <a:rPr lang="en-US" sz="2400" b="0" dirty="0">
                <a:latin typeface="+mn-lt"/>
              </a:rPr>
              <a:t>This figure shows quarterly data on real GDP for the U.S. economy since 1970. Recessions—periods of falling real GDP—are marked with the shaded vertical bars.</a:t>
            </a:r>
          </a:p>
        </p:txBody>
      </p:sp>
      <p:pic>
        <p:nvPicPr>
          <p:cNvPr id="11" name="Picture 3" descr="The figure shows a line graph, with two plots showing nominal and real interest rates, using annual data since 1965.  The nominal interest rate is the rate on the three-month Treasury bill; the real interest rate is the nominal interest rate minus the inflation rate, as measured using the CPI.  The horizontal axis is the calendar year over the period 1965 to 2020, in yearly increments, with five-year segments noted.  The vertical axis is the interest rate, measured in percent per year.  The approximate nominal interest rate and real interest rate, in that order, for every 5 years, are as follows: 1965, 4%, 2.5%; 1970, 7%, 1%; 1975, 5.5%, negative 3%; 1980, 11.5%, negative 2%; 1985, 7.5%, 4%; 1990, 7.5%, 2%; 1995, 5.5%, 2.5%; 2000, 5.5%, 2.5%; 2005, 3%, negative 0.5%; and 2010, 0%, negative 1%, 2015, 0%, negative 4%, 2020, 2%, negative 1%. Note that the nominal and real interest rates do not always move together.">
            <a:extLst>
              <a:ext uri="{FF2B5EF4-FFF2-40B4-BE49-F238E27FC236}">
                <a16:creationId xmlns:a16="http://schemas.microsoft.com/office/drawing/2014/main" id="{7E684DD6-D0D8-7D8D-DB1C-54FFDC1E5EA6}"/>
              </a:ext>
            </a:extLst>
          </p:cNvPr>
          <p:cNvPicPr>
            <a:picLocks noGrp="1" noChangeAspect="1"/>
          </p:cNvPicPr>
          <p:nvPr>
            <p:ph sz="half" idx="2"/>
          </p:nvPr>
        </p:nvPicPr>
        <p:blipFill>
          <a:blip r:embed="rId2"/>
          <a:stretch>
            <a:fillRect/>
          </a:stretch>
        </p:blipFill>
        <p:spPr>
          <a:xfrm>
            <a:off x="3814087" y="2651173"/>
            <a:ext cx="4563827" cy="3108960"/>
          </a:xfrm>
        </p:spPr>
      </p:pic>
      <p:sp>
        <p:nvSpPr>
          <p:cNvPr id="5" name="Text Placeholder 4">
            <a:extLst>
              <a:ext uri="{FF2B5EF4-FFF2-40B4-BE49-F238E27FC236}">
                <a16:creationId xmlns:a16="http://schemas.microsoft.com/office/drawing/2014/main" id="{B6842ED8-48E9-1561-C945-37B4529FD3FE}"/>
              </a:ext>
            </a:extLst>
          </p:cNvPr>
          <p:cNvSpPr>
            <a:spLocks noGrp="1"/>
          </p:cNvSpPr>
          <p:nvPr>
            <p:ph type="body" sz="quarter" idx="13"/>
          </p:nvPr>
        </p:nvSpPr>
        <p:spPr>
          <a:xfrm>
            <a:off x="4004177" y="5796114"/>
            <a:ext cx="4183646" cy="274320"/>
          </a:xfrm>
        </p:spPr>
        <p:txBody>
          <a:bodyPr/>
          <a:lstStyle/>
          <a:p>
            <a:pPr marL="0" indent="0">
              <a:buNone/>
            </a:pPr>
            <a:r>
              <a:rPr lang="en-US" sz="1600" dirty="0">
                <a:latin typeface="+mn-lt"/>
              </a:rPr>
              <a:t>Source: U.S. Department of Commerce.</a:t>
            </a:r>
          </a:p>
        </p:txBody>
      </p:sp>
    </p:spTree>
    <p:extLst>
      <p:ext uri="{BB962C8B-B14F-4D97-AF65-F5344CB8AC3E}">
        <p14:creationId xmlns:p14="http://schemas.microsoft.com/office/powerpoint/2010/main" val="2508893259"/>
      </p:ext>
    </p:extLst>
  </p:cSld>
  <p:clrMapOvr>
    <a:masterClrMapping/>
  </p:clrMapOvr>
  <p:extLst mod="1"/>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3707B-241D-8E1B-EFF5-72CA47EE0854}"/>
              </a:ext>
            </a:extLst>
          </p:cNvPr>
          <p:cNvSpPr>
            <a:spLocks noGrp="1"/>
          </p:cNvSpPr>
          <p:nvPr>
            <p:ph type="title"/>
          </p:nvPr>
        </p:nvSpPr>
        <p:spPr/>
        <p:txBody>
          <a:bodyPr/>
          <a:lstStyle/>
          <a:p>
            <a:r>
              <a:rPr lang="en-US" dirty="0">
                <a:latin typeface="+mn-lt"/>
              </a:rPr>
              <a:t>Active Learning 4: Computing GDP</a:t>
            </a:r>
          </a:p>
        </p:txBody>
      </p:sp>
      <p:graphicFrame>
        <p:nvGraphicFramePr>
          <p:cNvPr id="10" name="Table 2">
            <a:extLst>
              <a:ext uri="{FF2B5EF4-FFF2-40B4-BE49-F238E27FC236}">
                <a16:creationId xmlns:a16="http://schemas.microsoft.com/office/drawing/2014/main" id="{781752E4-3A7D-439E-9968-15759AA025B3}"/>
              </a:ext>
            </a:extLst>
          </p:cNvPr>
          <p:cNvGraphicFramePr>
            <a:graphicFrameLocks noGrp="1"/>
          </p:cNvGraphicFramePr>
          <p:nvPr>
            <p:ph sz="half" idx="2"/>
            <p:extLst>
              <p:ext uri="{D42A27DB-BD31-4B8C-83A1-F6EECF244321}">
                <p14:modId xmlns:p14="http://schemas.microsoft.com/office/powerpoint/2010/main" val="2561529952"/>
              </p:ext>
            </p:extLst>
          </p:nvPr>
        </p:nvGraphicFramePr>
        <p:xfrm>
          <a:off x="494876" y="1799300"/>
          <a:ext cx="11202249" cy="2070970"/>
        </p:xfrm>
        <a:graphic>
          <a:graphicData uri="http://schemas.openxmlformats.org/drawingml/2006/table">
            <a:tbl>
              <a:tblPr firstRow="1" bandRow="1">
                <a:tableStyleId>{5C22544A-7EE6-4342-B048-85BDC9FD1C3A}</a:tableStyleId>
              </a:tblPr>
              <a:tblGrid>
                <a:gridCol w="1847849">
                  <a:extLst>
                    <a:ext uri="{9D8B030D-6E8A-4147-A177-3AD203B41FA5}">
                      <a16:colId xmlns:a16="http://schemas.microsoft.com/office/drawing/2014/main" val="4134572930"/>
                    </a:ext>
                  </a:extLst>
                </a:gridCol>
                <a:gridCol w="1463040">
                  <a:extLst>
                    <a:ext uri="{9D8B030D-6E8A-4147-A177-3AD203B41FA5}">
                      <a16:colId xmlns:a16="http://schemas.microsoft.com/office/drawing/2014/main" val="1475367819"/>
                    </a:ext>
                  </a:extLst>
                </a:gridCol>
                <a:gridCol w="1578272">
                  <a:extLst>
                    <a:ext uri="{9D8B030D-6E8A-4147-A177-3AD203B41FA5}">
                      <a16:colId xmlns:a16="http://schemas.microsoft.com/office/drawing/2014/main" val="3062804629"/>
                    </a:ext>
                  </a:extLst>
                </a:gridCol>
                <a:gridCol w="1578272">
                  <a:extLst>
                    <a:ext uri="{9D8B030D-6E8A-4147-A177-3AD203B41FA5}">
                      <a16:colId xmlns:a16="http://schemas.microsoft.com/office/drawing/2014/main" val="671103361"/>
                    </a:ext>
                  </a:extLst>
                </a:gridCol>
                <a:gridCol w="1578272">
                  <a:extLst>
                    <a:ext uri="{9D8B030D-6E8A-4147-A177-3AD203B41FA5}">
                      <a16:colId xmlns:a16="http://schemas.microsoft.com/office/drawing/2014/main" val="3847411805"/>
                    </a:ext>
                  </a:extLst>
                </a:gridCol>
                <a:gridCol w="1578272">
                  <a:extLst>
                    <a:ext uri="{9D8B030D-6E8A-4147-A177-3AD203B41FA5}">
                      <a16:colId xmlns:a16="http://schemas.microsoft.com/office/drawing/2014/main" val="1920891278"/>
                    </a:ext>
                  </a:extLst>
                </a:gridCol>
                <a:gridCol w="1578272">
                  <a:extLst>
                    <a:ext uri="{9D8B030D-6E8A-4147-A177-3AD203B41FA5}">
                      <a16:colId xmlns:a16="http://schemas.microsoft.com/office/drawing/2014/main" val="3692531450"/>
                    </a:ext>
                  </a:extLst>
                </a:gridCol>
              </a:tblGrid>
              <a:tr h="756355">
                <a:tc>
                  <a:txBody>
                    <a:bodyPr/>
                    <a:lstStyle/>
                    <a:p>
                      <a:endParaRPr lang="en-US" dirty="0"/>
                    </a:p>
                  </a:txBody>
                  <a:tcPr/>
                </a:tc>
                <a:tc>
                  <a:txBody>
                    <a:bodyPr/>
                    <a:lstStyle/>
                    <a:p>
                      <a:pPr algn="ctr"/>
                      <a:r>
                        <a:rPr lang="en-CA" dirty="0"/>
                        <a:t>2021</a:t>
                      </a:r>
                    </a:p>
                    <a:p>
                      <a:pPr algn="ctr"/>
                      <a:r>
                        <a:rPr lang="en-CA" dirty="0"/>
                        <a:t>(base year)</a:t>
                      </a:r>
                      <a:endParaRPr lang="en-US" dirty="0"/>
                    </a:p>
                  </a:txBody>
                  <a:tcPr/>
                </a:tc>
                <a:tc>
                  <a:txBody>
                    <a:bodyPr/>
                    <a:lstStyle/>
                    <a:p>
                      <a:pPr lvl="0" algn="ctr">
                        <a:buNone/>
                      </a:pPr>
                      <a:r>
                        <a:rPr lang="en-CA" sz="1800" b="1" i="0" u="none" strike="noStrike" noProof="0" dirty="0">
                          <a:latin typeface="Work Sans"/>
                        </a:rPr>
                        <a:t>2021</a:t>
                      </a:r>
                      <a:endParaRPr lang="en-US" sz="1800" b="1" i="0" u="none" strike="noStrike" noProof="0" dirty="0">
                        <a:latin typeface="Work Sans"/>
                      </a:endParaRPr>
                    </a:p>
                    <a:p>
                      <a:pPr lvl="0" algn="ctr">
                        <a:buNone/>
                      </a:pPr>
                      <a:r>
                        <a:rPr lang="en-CA" sz="1800" b="1" i="0" u="none" strike="noStrike" noProof="0" dirty="0">
                          <a:latin typeface="Work Sans"/>
                        </a:rPr>
                        <a:t>(base year)</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dirty="0"/>
                        <a:t>2022</a:t>
                      </a:r>
                      <a:endParaRPr lang="en-US" dirty="0"/>
                    </a:p>
                    <a:p>
                      <a:pPr algn="ctr"/>
                      <a:endParaRPr lang="en-US" b="1" i="1" dirty="0"/>
                    </a:p>
                  </a:txBody>
                  <a:tcPr/>
                </a:tc>
                <a:tc>
                  <a:txBody>
                    <a:bodyPr/>
                    <a:lstStyle/>
                    <a:p>
                      <a:pPr lvl="0" algn="ctr">
                        <a:buNone/>
                      </a:pPr>
                      <a:r>
                        <a:rPr lang="en-CA" sz="1800" b="1" i="0" u="none" strike="noStrike" noProof="0" dirty="0">
                          <a:latin typeface="Work Sans"/>
                        </a:rPr>
                        <a:t>2022</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dirty="0"/>
                        <a:t>2023</a:t>
                      </a:r>
                      <a:endParaRPr lang="en-US" dirty="0"/>
                    </a:p>
                    <a:p>
                      <a:pPr algn="ctr"/>
                      <a:endParaRPr lang="en-US" b="1" i="1" dirty="0"/>
                    </a:p>
                  </a:txBody>
                  <a:tcPr/>
                </a:tc>
                <a:tc>
                  <a:txBody>
                    <a:bodyPr/>
                    <a:lstStyle/>
                    <a:p>
                      <a:pPr lvl="0" algn="ctr">
                        <a:buNone/>
                      </a:pPr>
                      <a:r>
                        <a:rPr lang="en-CA" sz="1800" b="1" i="0" u="none" strike="noStrike" noProof="0" dirty="0">
                          <a:latin typeface="Work Sans"/>
                        </a:rPr>
                        <a:t>2023</a:t>
                      </a:r>
                      <a:endParaRPr lang="en-US" dirty="0"/>
                    </a:p>
                  </a:txBody>
                  <a:tcPr/>
                </a:tc>
                <a:extLst>
                  <a:ext uri="{0D108BD9-81ED-4DB2-BD59-A6C34878D82A}">
                    <a16:rowId xmlns:a16="http://schemas.microsoft.com/office/drawing/2014/main" val="573741425"/>
                  </a:ext>
                </a:extLst>
              </a:tr>
              <a:tr h="438205">
                <a:tc>
                  <a:txBody>
                    <a:bodyPr/>
                    <a:lstStyle/>
                    <a:p>
                      <a:endParaRPr lang="en-US" dirty="0"/>
                    </a:p>
                  </a:txBody>
                  <a:tcPr/>
                </a:tc>
                <a:tc>
                  <a:txBody>
                    <a:bodyPr/>
                    <a:lstStyle/>
                    <a:p>
                      <a:pPr algn="ctr"/>
                      <a:r>
                        <a:rPr lang="en-CA" b="1" i="1" dirty="0"/>
                        <a:t>P</a:t>
                      </a:r>
                      <a:endParaRPr lang="en-US" b="1" i="1" dirty="0"/>
                    </a:p>
                  </a:txBody>
                  <a:tcPr/>
                </a:tc>
                <a:tc>
                  <a:txBody>
                    <a:bodyPr/>
                    <a:lstStyle/>
                    <a:p>
                      <a:pPr algn="ctr"/>
                      <a:r>
                        <a:rPr lang="en-CA" b="1" i="1" dirty="0"/>
                        <a:t>Q</a:t>
                      </a:r>
                      <a:endParaRPr lang="en-US" b="1" i="1" dirty="0"/>
                    </a:p>
                  </a:txBody>
                  <a:tcPr/>
                </a:tc>
                <a:tc>
                  <a:txBody>
                    <a:bodyPr/>
                    <a:lstStyle/>
                    <a:p>
                      <a:pPr algn="ctr"/>
                      <a:r>
                        <a:rPr lang="en-CA" b="1" i="1" dirty="0"/>
                        <a:t>P</a:t>
                      </a:r>
                      <a:endParaRPr lang="en-US" b="1" i="1" dirty="0"/>
                    </a:p>
                  </a:txBody>
                  <a:tcPr/>
                </a:tc>
                <a:tc>
                  <a:txBody>
                    <a:bodyPr/>
                    <a:lstStyle/>
                    <a:p>
                      <a:pPr algn="ctr"/>
                      <a:r>
                        <a:rPr lang="en-CA" b="1" i="1" dirty="0"/>
                        <a:t>Q</a:t>
                      </a:r>
                      <a:endParaRPr lang="en-US" b="1" i="1" dirty="0"/>
                    </a:p>
                  </a:txBody>
                  <a:tcPr/>
                </a:tc>
                <a:tc>
                  <a:txBody>
                    <a:bodyPr/>
                    <a:lstStyle/>
                    <a:p>
                      <a:pPr algn="ctr"/>
                      <a:r>
                        <a:rPr lang="en-CA" b="1" i="1" dirty="0"/>
                        <a:t>P</a:t>
                      </a:r>
                      <a:endParaRPr lang="en-US" b="1" i="1" dirty="0"/>
                    </a:p>
                  </a:txBody>
                  <a:tcPr/>
                </a:tc>
                <a:tc>
                  <a:txBody>
                    <a:bodyPr/>
                    <a:lstStyle/>
                    <a:p>
                      <a:pPr algn="ctr"/>
                      <a:r>
                        <a:rPr lang="en-CA" b="1" i="1" dirty="0"/>
                        <a:t>Q</a:t>
                      </a:r>
                      <a:endParaRPr lang="en-US" b="1" i="1" dirty="0"/>
                    </a:p>
                  </a:txBody>
                  <a:tcPr/>
                </a:tc>
                <a:extLst>
                  <a:ext uri="{0D108BD9-81ED-4DB2-BD59-A6C34878D82A}">
                    <a16:rowId xmlns:a16="http://schemas.microsoft.com/office/drawing/2014/main" val="3375291831"/>
                  </a:ext>
                </a:extLst>
              </a:tr>
              <a:tr h="438205">
                <a:tc>
                  <a:txBody>
                    <a:bodyPr/>
                    <a:lstStyle/>
                    <a:p>
                      <a:r>
                        <a:rPr lang="en-CA" dirty="0"/>
                        <a:t>Cookies</a:t>
                      </a:r>
                      <a:endParaRPr lang="en-US" dirty="0"/>
                    </a:p>
                  </a:txBody>
                  <a:tcPr/>
                </a:tc>
                <a:tc>
                  <a:txBody>
                    <a:bodyPr/>
                    <a:lstStyle/>
                    <a:p>
                      <a:pPr algn="r"/>
                      <a:r>
                        <a:rPr lang="en-CA" dirty="0"/>
                        <a:t>$1</a:t>
                      </a:r>
                      <a:endParaRPr lang="en-US" dirty="0"/>
                    </a:p>
                  </a:txBody>
                  <a:tcPr marR="457200"/>
                </a:tc>
                <a:tc>
                  <a:txBody>
                    <a:bodyPr/>
                    <a:lstStyle/>
                    <a:p>
                      <a:pPr algn="r"/>
                      <a:r>
                        <a:rPr lang="en-CA" dirty="0"/>
                        <a:t>900</a:t>
                      </a:r>
                      <a:endParaRPr lang="en-US" dirty="0"/>
                    </a:p>
                  </a:txBody>
                  <a:tcPr marR="457200"/>
                </a:tc>
                <a:tc>
                  <a:txBody>
                    <a:bodyPr/>
                    <a:lstStyle/>
                    <a:p>
                      <a:pPr algn="r"/>
                      <a:r>
                        <a:rPr lang="en-CA" dirty="0"/>
                        <a:t>$2</a:t>
                      </a:r>
                      <a:endParaRPr lang="en-US" dirty="0"/>
                    </a:p>
                  </a:txBody>
                  <a:tcPr marR="457200"/>
                </a:tc>
                <a:tc>
                  <a:txBody>
                    <a:bodyPr/>
                    <a:lstStyle/>
                    <a:p>
                      <a:pPr algn="r"/>
                      <a:r>
                        <a:rPr lang="en-CA" dirty="0"/>
                        <a:t>1,000</a:t>
                      </a:r>
                      <a:endParaRPr lang="en-US" dirty="0"/>
                    </a:p>
                  </a:txBody>
                  <a:tcPr marR="457200"/>
                </a:tc>
                <a:tc>
                  <a:txBody>
                    <a:bodyPr/>
                    <a:lstStyle/>
                    <a:p>
                      <a:pPr algn="r"/>
                      <a:r>
                        <a:rPr lang="en-CA" dirty="0"/>
                        <a:t>$3</a:t>
                      </a:r>
                      <a:endParaRPr lang="en-US" dirty="0"/>
                    </a:p>
                  </a:txBody>
                  <a:tcPr marR="457200"/>
                </a:tc>
                <a:tc>
                  <a:txBody>
                    <a:bodyPr/>
                    <a:lstStyle/>
                    <a:p>
                      <a:pPr algn="r"/>
                      <a:r>
                        <a:rPr lang="en-CA" dirty="0"/>
                        <a:t>1,250</a:t>
                      </a:r>
                      <a:endParaRPr lang="en-US" dirty="0"/>
                    </a:p>
                  </a:txBody>
                  <a:tcPr marR="457200"/>
                </a:tc>
                <a:extLst>
                  <a:ext uri="{0D108BD9-81ED-4DB2-BD59-A6C34878D82A}">
                    <a16:rowId xmlns:a16="http://schemas.microsoft.com/office/drawing/2014/main" val="1607252698"/>
                  </a:ext>
                </a:extLst>
              </a:tr>
              <a:tr h="438205">
                <a:tc>
                  <a:txBody>
                    <a:bodyPr/>
                    <a:lstStyle/>
                    <a:p>
                      <a:r>
                        <a:rPr lang="en-CA" dirty="0"/>
                        <a:t>Smartphones</a:t>
                      </a:r>
                      <a:endParaRPr lang="en-US" dirty="0"/>
                    </a:p>
                  </a:txBody>
                  <a:tcPr/>
                </a:tc>
                <a:tc>
                  <a:txBody>
                    <a:bodyPr/>
                    <a:lstStyle/>
                    <a:p>
                      <a:pPr algn="r"/>
                      <a:r>
                        <a:rPr lang="en-CA" dirty="0"/>
                        <a:t>$900</a:t>
                      </a:r>
                      <a:endParaRPr lang="en-US" dirty="0"/>
                    </a:p>
                  </a:txBody>
                  <a:tcPr marR="457200"/>
                </a:tc>
                <a:tc>
                  <a:txBody>
                    <a:bodyPr/>
                    <a:lstStyle/>
                    <a:p>
                      <a:pPr algn="r"/>
                      <a:r>
                        <a:rPr lang="en-CA" dirty="0"/>
                        <a:t>185</a:t>
                      </a:r>
                      <a:endParaRPr lang="en-US" dirty="0"/>
                    </a:p>
                  </a:txBody>
                  <a:tcPr marR="457200"/>
                </a:tc>
                <a:tc>
                  <a:txBody>
                    <a:bodyPr/>
                    <a:lstStyle/>
                    <a:p>
                      <a:pPr algn="r"/>
                      <a:r>
                        <a:rPr lang="en-CA" dirty="0"/>
                        <a:t>$1,000</a:t>
                      </a:r>
                      <a:endParaRPr lang="en-US" dirty="0"/>
                    </a:p>
                  </a:txBody>
                  <a:tcPr marR="457200"/>
                </a:tc>
                <a:tc>
                  <a:txBody>
                    <a:bodyPr/>
                    <a:lstStyle/>
                    <a:p>
                      <a:pPr algn="r"/>
                      <a:r>
                        <a:rPr lang="en-CA" dirty="0"/>
                        <a:t>200</a:t>
                      </a:r>
                      <a:endParaRPr lang="en-US" dirty="0"/>
                    </a:p>
                  </a:txBody>
                  <a:tcPr marR="457200"/>
                </a:tc>
                <a:tc>
                  <a:txBody>
                    <a:bodyPr/>
                    <a:lstStyle/>
                    <a:p>
                      <a:pPr algn="r"/>
                      <a:r>
                        <a:rPr lang="en-CA" dirty="0"/>
                        <a:t>$1,200</a:t>
                      </a:r>
                      <a:endParaRPr lang="en-US" dirty="0"/>
                    </a:p>
                  </a:txBody>
                  <a:tcPr marR="457200"/>
                </a:tc>
                <a:tc>
                  <a:txBody>
                    <a:bodyPr/>
                    <a:lstStyle/>
                    <a:p>
                      <a:pPr algn="r"/>
                      <a:r>
                        <a:rPr lang="en-CA" dirty="0"/>
                        <a:t>210</a:t>
                      </a:r>
                      <a:endParaRPr lang="en-US" dirty="0"/>
                    </a:p>
                  </a:txBody>
                  <a:tcPr marR="457200"/>
                </a:tc>
                <a:extLst>
                  <a:ext uri="{0D108BD9-81ED-4DB2-BD59-A6C34878D82A}">
                    <a16:rowId xmlns:a16="http://schemas.microsoft.com/office/drawing/2014/main" val="1891495812"/>
                  </a:ext>
                </a:extLst>
              </a:tr>
            </a:tbl>
          </a:graphicData>
        </a:graphic>
      </p:graphicFrame>
      <p:sp>
        <p:nvSpPr>
          <p:cNvPr id="3" name="Content Placeholder 3">
            <a:extLst>
              <a:ext uri="{FF2B5EF4-FFF2-40B4-BE49-F238E27FC236}">
                <a16:creationId xmlns:a16="http://schemas.microsoft.com/office/drawing/2014/main" id="{97B9ADC7-B49B-CB3D-6734-E928D5B6D9D8}"/>
              </a:ext>
            </a:extLst>
          </p:cNvPr>
          <p:cNvSpPr>
            <a:spLocks noGrp="1"/>
          </p:cNvSpPr>
          <p:nvPr>
            <p:ph sz="half" idx="1"/>
          </p:nvPr>
        </p:nvSpPr>
        <p:spPr>
          <a:xfrm>
            <a:off x="476843" y="4114197"/>
            <a:ext cx="11241915" cy="1873648"/>
          </a:xfrm>
        </p:spPr>
        <p:txBody>
          <a:bodyPr/>
          <a:lstStyle/>
          <a:p>
            <a:r>
              <a:rPr lang="en-US" sz="2000" dirty="0">
                <a:latin typeface="+mn-lt"/>
              </a:rPr>
              <a:t>Use the above data to solve these problems:</a:t>
            </a:r>
          </a:p>
          <a:p>
            <a:pPr marL="914400" lvl="1" indent="-457200">
              <a:buFont typeface="+mj-lt"/>
              <a:buAutoNum type="alphaUcPeriod"/>
            </a:pPr>
            <a:r>
              <a:rPr lang="en-US" sz="2000" dirty="0">
                <a:latin typeface="+mn-lt"/>
              </a:rPr>
              <a:t>Compute nominal GDP in 2021</a:t>
            </a:r>
          </a:p>
          <a:p>
            <a:pPr marL="914400" lvl="1" indent="-457200">
              <a:buFont typeface="+mj-lt"/>
              <a:buAutoNum type="alphaUcPeriod"/>
            </a:pPr>
            <a:r>
              <a:rPr lang="en-US" sz="2000" dirty="0">
                <a:latin typeface="+mn-lt"/>
              </a:rPr>
              <a:t>Compute real GDP in 2022</a:t>
            </a:r>
          </a:p>
          <a:p>
            <a:pPr marL="914400" lvl="1" indent="-457200">
              <a:buFont typeface="+mj-lt"/>
              <a:buAutoNum type="alphaUcPeriod"/>
            </a:pPr>
            <a:r>
              <a:rPr lang="en-US" sz="2000" dirty="0">
                <a:latin typeface="+mn-lt"/>
              </a:rPr>
              <a:t>Compute the GDP deflator in 2023</a:t>
            </a:r>
          </a:p>
        </p:txBody>
      </p:sp>
    </p:spTree>
    <p:extLst>
      <p:ext uri="{BB962C8B-B14F-4D97-AF65-F5344CB8AC3E}">
        <p14:creationId xmlns:p14="http://schemas.microsoft.com/office/powerpoint/2010/main" val="26820546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3707B-241D-8E1B-EFF5-72CA47EE0854}"/>
              </a:ext>
            </a:extLst>
          </p:cNvPr>
          <p:cNvSpPr>
            <a:spLocks noGrp="1"/>
          </p:cNvSpPr>
          <p:nvPr>
            <p:ph type="title"/>
          </p:nvPr>
        </p:nvSpPr>
        <p:spPr/>
        <p:txBody>
          <a:bodyPr/>
          <a:lstStyle/>
          <a:p>
            <a:r>
              <a:rPr lang="en-US" dirty="0">
                <a:latin typeface="+mn-lt"/>
              </a:rPr>
              <a:t>Active Learning 4: Answers</a:t>
            </a:r>
          </a:p>
        </p:txBody>
      </p:sp>
      <p:graphicFrame>
        <p:nvGraphicFramePr>
          <p:cNvPr id="10" name="Table 2">
            <a:extLst>
              <a:ext uri="{FF2B5EF4-FFF2-40B4-BE49-F238E27FC236}">
                <a16:creationId xmlns:a16="http://schemas.microsoft.com/office/drawing/2014/main" id="{FE9101EA-E3E1-442A-8460-59FF35F1823B}"/>
              </a:ext>
            </a:extLst>
          </p:cNvPr>
          <p:cNvGraphicFramePr>
            <a:graphicFrameLocks noGrp="1"/>
          </p:cNvGraphicFramePr>
          <p:nvPr>
            <p:ph sz="half" idx="2"/>
            <p:extLst>
              <p:ext uri="{D42A27DB-BD31-4B8C-83A1-F6EECF244321}">
                <p14:modId xmlns:p14="http://schemas.microsoft.com/office/powerpoint/2010/main" val="2773878718"/>
              </p:ext>
            </p:extLst>
          </p:nvPr>
        </p:nvGraphicFramePr>
        <p:xfrm>
          <a:off x="577848" y="1641996"/>
          <a:ext cx="11036305" cy="1844040"/>
        </p:xfrm>
        <a:graphic>
          <a:graphicData uri="http://schemas.openxmlformats.org/drawingml/2006/table">
            <a:tbl>
              <a:tblPr firstRow="1" bandRow="1">
                <a:tableStyleId>{5C22544A-7EE6-4342-B048-85BDC9FD1C3A}</a:tableStyleId>
              </a:tblPr>
              <a:tblGrid>
                <a:gridCol w="1790700">
                  <a:extLst>
                    <a:ext uri="{9D8B030D-6E8A-4147-A177-3AD203B41FA5}">
                      <a16:colId xmlns:a16="http://schemas.microsoft.com/office/drawing/2014/main" val="4134572930"/>
                    </a:ext>
                  </a:extLst>
                </a:gridCol>
                <a:gridCol w="1463040">
                  <a:extLst>
                    <a:ext uri="{9D8B030D-6E8A-4147-A177-3AD203B41FA5}">
                      <a16:colId xmlns:a16="http://schemas.microsoft.com/office/drawing/2014/main" val="1475367819"/>
                    </a:ext>
                  </a:extLst>
                </a:gridCol>
                <a:gridCol w="1556513">
                  <a:extLst>
                    <a:ext uri="{9D8B030D-6E8A-4147-A177-3AD203B41FA5}">
                      <a16:colId xmlns:a16="http://schemas.microsoft.com/office/drawing/2014/main" val="3062804629"/>
                    </a:ext>
                  </a:extLst>
                </a:gridCol>
                <a:gridCol w="1556513">
                  <a:extLst>
                    <a:ext uri="{9D8B030D-6E8A-4147-A177-3AD203B41FA5}">
                      <a16:colId xmlns:a16="http://schemas.microsoft.com/office/drawing/2014/main" val="671103361"/>
                    </a:ext>
                  </a:extLst>
                </a:gridCol>
                <a:gridCol w="1556513">
                  <a:extLst>
                    <a:ext uri="{9D8B030D-6E8A-4147-A177-3AD203B41FA5}">
                      <a16:colId xmlns:a16="http://schemas.microsoft.com/office/drawing/2014/main" val="3847411805"/>
                    </a:ext>
                  </a:extLst>
                </a:gridCol>
                <a:gridCol w="1556513">
                  <a:extLst>
                    <a:ext uri="{9D8B030D-6E8A-4147-A177-3AD203B41FA5}">
                      <a16:colId xmlns:a16="http://schemas.microsoft.com/office/drawing/2014/main" val="1920891278"/>
                    </a:ext>
                  </a:extLst>
                </a:gridCol>
                <a:gridCol w="1556513">
                  <a:extLst>
                    <a:ext uri="{9D8B030D-6E8A-4147-A177-3AD203B41FA5}">
                      <a16:colId xmlns:a16="http://schemas.microsoft.com/office/drawing/2014/main" val="3692531450"/>
                    </a:ext>
                  </a:extLst>
                </a:gridCol>
              </a:tblGrid>
              <a:tr h="731520">
                <a:tc>
                  <a:txBody>
                    <a:bodyPr/>
                    <a:lstStyle/>
                    <a:p>
                      <a:endParaRPr lang="en-US" dirty="0"/>
                    </a:p>
                  </a:txBody>
                  <a:tcPr/>
                </a:tc>
                <a:tc>
                  <a:txBody>
                    <a:bodyPr/>
                    <a:lstStyle/>
                    <a:p>
                      <a:pPr algn="ctr"/>
                      <a:r>
                        <a:rPr lang="en-CA" dirty="0"/>
                        <a:t>2021</a:t>
                      </a:r>
                    </a:p>
                    <a:p>
                      <a:pPr algn="ctr"/>
                      <a:r>
                        <a:rPr lang="en-CA" dirty="0"/>
                        <a:t>(base year)</a:t>
                      </a:r>
                      <a:endParaRPr lang="en-US" dirty="0"/>
                    </a:p>
                  </a:txBody>
                  <a:tcPr/>
                </a:tc>
                <a:tc>
                  <a:txBody>
                    <a:bodyPr/>
                    <a:lstStyle/>
                    <a:p>
                      <a:pPr lvl="0" algn="ctr">
                        <a:buNone/>
                      </a:pPr>
                      <a:r>
                        <a:rPr lang="en-CA" sz="1800" b="1" i="0" u="none" strike="noStrike" noProof="0" dirty="0">
                          <a:latin typeface="Work Sans"/>
                        </a:rPr>
                        <a:t>2021</a:t>
                      </a:r>
                      <a:endParaRPr lang="en-US" sz="1800" b="1" i="0" u="none" strike="noStrike" noProof="0" dirty="0">
                        <a:latin typeface="Work Sans"/>
                      </a:endParaRPr>
                    </a:p>
                    <a:p>
                      <a:pPr lvl="0" algn="ctr">
                        <a:buNone/>
                      </a:pPr>
                      <a:r>
                        <a:rPr lang="en-CA" sz="1800" b="1" i="0" u="none" strike="noStrike" noProof="0" dirty="0">
                          <a:latin typeface="Work Sans"/>
                        </a:rPr>
                        <a:t>(base year)</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dirty="0"/>
                        <a:t>2022</a:t>
                      </a:r>
                      <a:endParaRPr lang="en-US" dirty="0"/>
                    </a:p>
                  </a:txBody>
                  <a:tcPr/>
                </a:tc>
                <a:tc>
                  <a:txBody>
                    <a:bodyPr/>
                    <a:lstStyle/>
                    <a:p>
                      <a:pPr lvl="0" algn="ctr">
                        <a:buNone/>
                      </a:pPr>
                      <a:r>
                        <a:rPr lang="en-CA" sz="1800" b="1" i="0" u="none" strike="noStrike" noProof="0" dirty="0">
                          <a:latin typeface="Work Sans"/>
                        </a:rPr>
                        <a:t>2022</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dirty="0"/>
                        <a:t>2023</a:t>
                      </a:r>
                      <a:endParaRPr lang="en-US" dirty="0"/>
                    </a:p>
                  </a:txBody>
                  <a:tcPr/>
                </a:tc>
                <a:tc>
                  <a:txBody>
                    <a:bodyPr/>
                    <a:lstStyle/>
                    <a:p>
                      <a:pPr lvl="0" algn="ctr">
                        <a:buNone/>
                      </a:pPr>
                      <a:r>
                        <a:rPr lang="en-CA" sz="1800" b="1" i="0" u="none" strike="noStrike" noProof="0" dirty="0">
                          <a:latin typeface="Work Sans"/>
                        </a:rPr>
                        <a:t>2023</a:t>
                      </a:r>
                      <a:endParaRPr lang="en-US" dirty="0"/>
                    </a:p>
                  </a:txBody>
                  <a:tcPr/>
                </a:tc>
                <a:extLst>
                  <a:ext uri="{0D108BD9-81ED-4DB2-BD59-A6C34878D82A}">
                    <a16:rowId xmlns:a16="http://schemas.microsoft.com/office/drawing/2014/main" val="708053158"/>
                  </a:ext>
                </a:extLst>
              </a:tr>
              <a:tr h="370840">
                <a:tc>
                  <a:txBody>
                    <a:bodyPr/>
                    <a:lstStyle/>
                    <a:p>
                      <a:endParaRPr lang="en-US" dirty="0"/>
                    </a:p>
                  </a:txBody>
                  <a:tcPr/>
                </a:tc>
                <a:tc>
                  <a:txBody>
                    <a:bodyPr/>
                    <a:lstStyle/>
                    <a:p>
                      <a:pPr algn="ctr"/>
                      <a:r>
                        <a:rPr lang="en-CA" b="1" i="1" dirty="0"/>
                        <a:t>P</a:t>
                      </a:r>
                      <a:endParaRPr lang="en-US" b="1" i="1" dirty="0"/>
                    </a:p>
                  </a:txBody>
                  <a:tcPr/>
                </a:tc>
                <a:tc>
                  <a:txBody>
                    <a:bodyPr/>
                    <a:lstStyle/>
                    <a:p>
                      <a:pPr algn="ctr"/>
                      <a:r>
                        <a:rPr lang="en-CA" b="1" i="1" dirty="0"/>
                        <a:t>Q</a:t>
                      </a:r>
                      <a:endParaRPr lang="en-US" b="1" i="1" dirty="0"/>
                    </a:p>
                  </a:txBody>
                  <a:tcPr/>
                </a:tc>
                <a:tc>
                  <a:txBody>
                    <a:bodyPr/>
                    <a:lstStyle/>
                    <a:p>
                      <a:pPr algn="ctr"/>
                      <a:r>
                        <a:rPr lang="en-CA" b="1" i="1" dirty="0"/>
                        <a:t>P</a:t>
                      </a:r>
                      <a:endParaRPr lang="en-US" b="1" i="1" dirty="0"/>
                    </a:p>
                  </a:txBody>
                  <a:tcPr/>
                </a:tc>
                <a:tc>
                  <a:txBody>
                    <a:bodyPr/>
                    <a:lstStyle/>
                    <a:p>
                      <a:pPr algn="ctr"/>
                      <a:r>
                        <a:rPr lang="en-CA" b="1" i="1" dirty="0"/>
                        <a:t>Q</a:t>
                      </a:r>
                      <a:endParaRPr lang="en-US" b="1" i="1" dirty="0"/>
                    </a:p>
                  </a:txBody>
                  <a:tcPr/>
                </a:tc>
                <a:tc>
                  <a:txBody>
                    <a:bodyPr/>
                    <a:lstStyle/>
                    <a:p>
                      <a:pPr algn="ctr"/>
                      <a:r>
                        <a:rPr lang="en-CA" b="1" i="1" dirty="0"/>
                        <a:t>P</a:t>
                      </a:r>
                      <a:endParaRPr lang="en-US" b="1" i="1" dirty="0"/>
                    </a:p>
                  </a:txBody>
                  <a:tcPr/>
                </a:tc>
                <a:tc>
                  <a:txBody>
                    <a:bodyPr/>
                    <a:lstStyle/>
                    <a:p>
                      <a:pPr algn="ctr"/>
                      <a:r>
                        <a:rPr lang="en-CA" b="1" i="1" dirty="0"/>
                        <a:t>Q</a:t>
                      </a:r>
                      <a:endParaRPr lang="en-US" b="1" i="1" dirty="0"/>
                    </a:p>
                  </a:txBody>
                  <a:tcPr/>
                </a:tc>
                <a:extLst>
                  <a:ext uri="{0D108BD9-81ED-4DB2-BD59-A6C34878D82A}">
                    <a16:rowId xmlns:a16="http://schemas.microsoft.com/office/drawing/2014/main" val="3375291831"/>
                  </a:ext>
                </a:extLst>
              </a:tr>
              <a:tr h="370840">
                <a:tc>
                  <a:txBody>
                    <a:bodyPr/>
                    <a:lstStyle/>
                    <a:p>
                      <a:r>
                        <a:rPr lang="en-CA" dirty="0"/>
                        <a:t>Cookies</a:t>
                      </a:r>
                      <a:endParaRPr lang="en-US" dirty="0"/>
                    </a:p>
                  </a:txBody>
                  <a:tcPr/>
                </a:tc>
                <a:tc>
                  <a:txBody>
                    <a:bodyPr/>
                    <a:lstStyle/>
                    <a:p>
                      <a:pPr algn="r"/>
                      <a:r>
                        <a:rPr lang="en-CA" dirty="0"/>
                        <a:t>$1</a:t>
                      </a:r>
                      <a:endParaRPr lang="en-US" dirty="0"/>
                    </a:p>
                  </a:txBody>
                  <a:tcPr marR="457200"/>
                </a:tc>
                <a:tc>
                  <a:txBody>
                    <a:bodyPr/>
                    <a:lstStyle/>
                    <a:p>
                      <a:pPr algn="r"/>
                      <a:r>
                        <a:rPr lang="en-CA" dirty="0"/>
                        <a:t>900</a:t>
                      </a:r>
                      <a:endParaRPr lang="en-US" dirty="0"/>
                    </a:p>
                  </a:txBody>
                  <a:tcPr marR="457200"/>
                </a:tc>
                <a:tc>
                  <a:txBody>
                    <a:bodyPr/>
                    <a:lstStyle/>
                    <a:p>
                      <a:pPr algn="r"/>
                      <a:r>
                        <a:rPr lang="en-CA" dirty="0"/>
                        <a:t>$2</a:t>
                      </a:r>
                      <a:endParaRPr lang="en-US" dirty="0"/>
                    </a:p>
                  </a:txBody>
                  <a:tcPr marR="457200"/>
                </a:tc>
                <a:tc>
                  <a:txBody>
                    <a:bodyPr/>
                    <a:lstStyle/>
                    <a:p>
                      <a:pPr algn="r"/>
                      <a:r>
                        <a:rPr lang="en-CA" dirty="0"/>
                        <a:t>1,000</a:t>
                      </a:r>
                      <a:endParaRPr lang="en-US" dirty="0"/>
                    </a:p>
                  </a:txBody>
                  <a:tcPr marR="457200"/>
                </a:tc>
                <a:tc>
                  <a:txBody>
                    <a:bodyPr/>
                    <a:lstStyle/>
                    <a:p>
                      <a:pPr algn="r"/>
                      <a:r>
                        <a:rPr lang="en-CA" dirty="0"/>
                        <a:t>$3</a:t>
                      </a:r>
                      <a:endParaRPr lang="en-US" dirty="0"/>
                    </a:p>
                  </a:txBody>
                  <a:tcPr marR="457200"/>
                </a:tc>
                <a:tc>
                  <a:txBody>
                    <a:bodyPr/>
                    <a:lstStyle/>
                    <a:p>
                      <a:pPr algn="r"/>
                      <a:r>
                        <a:rPr lang="en-CA" dirty="0"/>
                        <a:t>1,250</a:t>
                      </a:r>
                      <a:endParaRPr lang="en-US" dirty="0"/>
                    </a:p>
                  </a:txBody>
                  <a:tcPr marR="457200"/>
                </a:tc>
                <a:extLst>
                  <a:ext uri="{0D108BD9-81ED-4DB2-BD59-A6C34878D82A}">
                    <a16:rowId xmlns:a16="http://schemas.microsoft.com/office/drawing/2014/main" val="1607252698"/>
                  </a:ext>
                </a:extLst>
              </a:tr>
              <a:tr h="370840">
                <a:tc>
                  <a:txBody>
                    <a:bodyPr/>
                    <a:lstStyle/>
                    <a:p>
                      <a:r>
                        <a:rPr lang="en-CA" dirty="0"/>
                        <a:t>Smartphones</a:t>
                      </a:r>
                      <a:endParaRPr lang="en-US" dirty="0"/>
                    </a:p>
                  </a:txBody>
                  <a:tcPr/>
                </a:tc>
                <a:tc>
                  <a:txBody>
                    <a:bodyPr/>
                    <a:lstStyle/>
                    <a:p>
                      <a:pPr algn="r"/>
                      <a:r>
                        <a:rPr lang="en-CA" dirty="0"/>
                        <a:t>$900</a:t>
                      </a:r>
                      <a:endParaRPr lang="en-US" dirty="0"/>
                    </a:p>
                  </a:txBody>
                  <a:tcPr marR="457200"/>
                </a:tc>
                <a:tc>
                  <a:txBody>
                    <a:bodyPr/>
                    <a:lstStyle/>
                    <a:p>
                      <a:pPr algn="r"/>
                      <a:r>
                        <a:rPr lang="en-CA" dirty="0"/>
                        <a:t>185</a:t>
                      </a:r>
                      <a:endParaRPr lang="en-US" dirty="0"/>
                    </a:p>
                  </a:txBody>
                  <a:tcPr marR="457200"/>
                </a:tc>
                <a:tc>
                  <a:txBody>
                    <a:bodyPr/>
                    <a:lstStyle/>
                    <a:p>
                      <a:pPr algn="r"/>
                      <a:r>
                        <a:rPr lang="en-CA" dirty="0"/>
                        <a:t>$1,000</a:t>
                      </a:r>
                      <a:endParaRPr lang="en-US" dirty="0"/>
                    </a:p>
                  </a:txBody>
                  <a:tcPr marR="457200"/>
                </a:tc>
                <a:tc>
                  <a:txBody>
                    <a:bodyPr/>
                    <a:lstStyle/>
                    <a:p>
                      <a:pPr algn="r"/>
                      <a:r>
                        <a:rPr lang="en-CA" dirty="0"/>
                        <a:t>200</a:t>
                      </a:r>
                      <a:endParaRPr lang="en-US" dirty="0"/>
                    </a:p>
                  </a:txBody>
                  <a:tcPr marR="457200"/>
                </a:tc>
                <a:tc>
                  <a:txBody>
                    <a:bodyPr/>
                    <a:lstStyle/>
                    <a:p>
                      <a:pPr algn="r"/>
                      <a:r>
                        <a:rPr lang="en-CA" dirty="0"/>
                        <a:t>$1,200</a:t>
                      </a:r>
                      <a:endParaRPr lang="en-US" dirty="0"/>
                    </a:p>
                  </a:txBody>
                  <a:tcPr marR="457200"/>
                </a:tc>
                <a:tc>
                  <a:txBody>
                    <a:bodyPr/>
                    <a:lstStyle/>
                    <a:p>
                      <a:pPr algn="r"/>
                      <a:r>
                        <a:rPr lang="en-CA" dirty="0"/>
                        <a:t>210</a:t>
                      </a:r>
                      <a:endParaRPr lang="en-US" dirty="0"/>
                    </a:p>
                  </a:txBody>
                  <a:tcPr marR="457200"/>
                </a:tc>
                <a:extLst>
                  <a:ext uri="{0D108BD9-81ED-4DB2-BD59-A6C34878D82A}">
                    <a16:rowId xmlns:a16="http://schemas.microsoft.com/office/drawing/2014/main" val="1891495812"/>
                  </a:ext>
                </a:extLst>
              </a:tr>
            </a:tbl>
          </a:graphicData>
        </a:graphic>
      </p:graphicFrame>
      <p:sp>
        <p:nvSpPr>
          <p:cNvPr id="3" name="Content Placeholder 3">
            <a:extLst>
              <a:ext uri="{FF2B5EF4-FFF2-40B4-BE49-F238E27FC236}">
                <a16:creationId xmlns:a16="http://schemas.microsoft.com/office/drawing/2014/main" id="{97B9ADC7-B49B-CB3D-6734-E928D5B6D9D8}"/>
              </a:ext>
            </a:extLst>
          </p:cNvPr>
          <p:cNvSpPr>
            <a:spLocks noGrp="1"/>
          </p:cNvSpPr>
          <p:nvPr>
            <p:ph sz="half" idx="1"/>
          </p:nvPr>
        </p:nvSpPr>
        <p:spPr>
          <a:xfrm>
            <a:off x="476843" y="3643166"/>
            <a:ext cx="11241915" cy="2375097"/>
          </a:xfrm>
        </p:spPr>
        <p:txBody>
          <a:bodyPr/>
          <a:lstStyle/>
          <a:p>
            <a:pPr marL="457200" indent="-457200">
              <a:spcBef>
                <a:spcPts val="500"/>
              </a:spcBef>
              <a:spcAft>
                <a:spcPts val="500"/>
              </a:spcAft>
              <a:buFont typeface="+mj-lt"/>
              <a:buAutoNum type="alphaUcPeriod"/>
            </a:pPr>
            <a:r>
              <a:rPr lang="en-US" sz="1800" b="0" dirty="0">
                <a:latin typeface="+mn-lt"/>
              </a:rPr>
              <a:t>2021 nominal GDP: $1 × 900  +  $900 × 185  =  $167,400</a:t>
            </a:r>
          </a:p>
          <a:p>
            <a:pPr marL="457200" indent="-457200">
              <a:spcBef>
                <a:spcPts val="500"/>
              </a:spcBef>
              <a:spcAft>
                <a:spcPts val="500"/>
              </a:spcAft>
              <a:buFont typeface="+mj-lt"/>
              <a:buAutoNum type="alphaUcPeriod"/>
            </a:pPr>
            <a:r>
              <a:rPr lang="en-US" sz="1800" b="0" dirty="0">
                <a:latin typeface="+mn-lt"/>
              </a:rPr>
              <a:t>2022 real GDP: $1 × 1,000  +  $900 × 200  =  $181,000</a:t>
            </a:r>
          </a:p>
          <a:p>
            <a:pPr marL="457200" indent="-457200">
              <a:spcBef>
                <a:spcPts val="500"/>
              </a:spcBef>
              <a:spcAft>
                <a:spcPts val="500"/>
              </a:spcAft>
              <a:buFont typeface="+mj-lt"/>
              <a:buAutoNum type="alphaUcPeriod"/>
            </a:pPr>
            <a:r>
              <a:rPr lang="en-US" sz="1800" b="0" dirty="0">
                <a:latin typeface="+mn-lt"/>
              </a:rPr>
              <a:t>2023 GDP deflator</a:t>
            </a:r>
          </a:p>
          <a:p>
            <a:pPr lvl="1">
              <a:spcAft>
                <a:spcPts val="500"/>
              </a:spcAft>
              <a:buFont typeface="Arial" panose="020B0604020202020204" pitchFamily="34" charset="0"/>
              <a:buChar char="•"/>
            </a:pPr>
            <a:r>
              <a:rPr lang="en-US" sz="1800" dirty="0">
                <a:latin typeface="+mn-lt"/>
              </a:rPr>
              <a:t>Nominal GDP: $3 × 1,250 + $1,200 × 210 = $255,750</a:t>
            </a:r>
          </a:p>
          <a:p>
            <a:pPr lvl="1">
              <a:spcAft>
                <a:spcPts val="500"/>
              </a:spcAft>
              <a:buFont typeface="Arial" panose="020B0604020202020204" pitchFamily="34" charset="0"/>
              <a:buChar char="•"/>
            </a:pPr>
            <a:r>
              <a:rPr lang="en-US" sz="1800" dirty="0">
                <a:latin typeface="+mn-lt"/>
              </a:rPr>
              <a:t>Real GDP: $1 × 1,250 + $900 × 210 = $190,250</a:t>
            </a:r>
          </a:p>
          <a:p>
            <a:pPr lvl="1">
              <a:spcAft>
                <a:spcPts val="500"/>
              </a:spcAft>
              <a:buFont typeface="Arial" panose="020B0604020202020204" pitchFamily="34" charset="0"/>
              <a:buChar char="•"/>
            </a:pPr>
            <a:r>
              <a:rPr lang="en-US" sz="1800" dirty="0">
                <a:latin typeface="+mn-lt"/>
              </a:rPr>
              <a:t>GDP deflator: 100 × (Nominal GDP)/(Real GDP) = 100 × ($255,750)/($190,250) =  134.4</a:t>
            </a:r>
          </a:p>
        </p:txBody>
      </p:sp>
    </p:spTree>
    <p:extLst>
      <p:ext uri="{BB962C8B-B14F-4D97-AF65-F5344CB8AC3E}">
        <p14:creationId xmlns:p14="http://schemas.microsoft.com/office/powerpoint/2010/main" val="3230174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24-1</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The Economy’s Income and Expenditure</a:t>
            </a:r>
          </a:p>
        </p:txBody>
      </p:sp>
    </p:spTree>
    <p:custDataLst>
      <p:tags r:id="rId1"/>
    </p:custDataLst>
    <p:extLst>
      <p:ext uri="{BB962C8B-B14F-4D97-AF65-F5344CB8AC3E}">
        <p14:creationId xmlns:p14="http://schemas.microsoft.com/office/powerpoint/2010/main" val="3007456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24-5</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Is GDP a Good Measure of Economic Well-Being?</a:t>
            </a:r>
          </a:p>
        </p:txBody>
      </p:sp>
    </p:spTree>
    <p:custDataLst>
      <p:tags r:id="rId1"/>
    </p:custDataLst>
    <p:extLst>
      <p:ext uri="{BB962C8B-B14F-4D97-AF65-F5344CB8AC3E}">
        <p14:creationId xmlns:p14="http://schemas.microsoft.com/office/powerpoint/2010/main" val="42180666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F880C-E7A0-6E4F-B55F-82B7641FB5C5}"/>
              </a:ext>
            </a:extLst>
          </p:cNvPr>
          <p:cNvSpPr>
            <a:spLocks noGrp="1"/>
          </p:cNvSpPr>
          <p:nvPr>
            <p:ph type="title"/>
          </p:nvPr>
        </p:nvSpPr>
        <p:spPr/>
        <p:txBody>
          <a:bodyPr/>
          <a:lstStyle/>
          <a:p>
            <a:r>
              <a:rPr lang="en-US" dirty="0">
                <a:latin typeface="+mn-lt"/>
              </a:rPr>
              <a:t>Senator Robert Kennedy, 1968</a:t>
            </a:r>
          </a:p>
        </p:txBody>
      </p:sp>
      <p:sp>
        <p:nvSpPr>
          <p:cNvPr id="3" name="Content Placeholder 2">
            <a:extLst>
              <a:ext uri="{FF2B5EF4-FFF2-40B4-BE49-F238E27FC236}">
                <a16:creationId xmlns:a16="http://schemas.microsoft.com/office/drawing/2014/main" id="{54AAA1B1-0B6C-1892-BC90-E46D9AD2CAC7}"/>
              </a:ext>
            </a:extLst>
          </p:cNvPr>
          <p:cNvSpPr>
            <a:spLocks noGrp="1"/>
          </p:cNvSpPr>
          <p:nvPr>
            <p:ph idx="1"/>
          </p:nvPr>
        </p:nvSpPr>
        <p:spPr/>
        <p:txBody>
          <a:bodyPr/>
          <a:lstStyle/>
          <a:p>
            <a:r>
              <a:rPr lang="en-US" dirty="0">
                <a:latin typeface="+mn-lt"/>
              </a:rPr>
              <a:t>On GDP </a:t>
            </a:r>
          </a:p>
          <a:p>
            <a:pPr lvl="1">
              <a:buFont typeface="Arial" panose="020B0604020202020204" pitchFamily="34" charset="0"/>
              <a:buChar char="•"/>
            </a:pPr>
            <a:r>
              <a:rPr lang="en-US" i="1" dirty="0">
                <a:latin typeface="+mn-lt"/>
              </a:rPr>
              <a:t>“… does not allow for the health of our children, the quality of their education, or the joy of their play. It does not include the beauty of our poetry or the strength of our marriages, the intelligence of our public debate or the integrity of our public officials. It measures neither our courage, nor our wisdom, nor our devotion to our country. It measures everything, in short, except that which makes life worthwhile, and it can tell us everything about America except why we are proud that we are Americans.”</a:t>
            </a:r>
          </a:p>
        </p:txBody>
      </p:sp>
    </p:spTree>
    <p:extLst>
      <p:ext uri="{BB962C8B-B14F-4D97-AF65-F5344CB8AC3E}">
        <p14:creationId xmlns:p14="http://schemas.microsoft.com/office/powerpoint/2010/main" val="33873373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C9595-04E4-3A98-9ED0-C59FF481E901}"/>
              </a:ext>
            </a:extLst>
          </p:cNvPr>
          <p:cNvSpPr>
            <a:spLocks noGrp="1"/>
          </p:cNvSpPr>
          <p:nvPr>
            <p:ph type="title"/>
          </p:nvPr>
        </p:nvSpPr>
        <p:spPr/>
        <p:txBody>
          <a:bodyPr/>
          <a:lstStyle/>
          <a:p>
            <a:r>
              <a:rPr lang="en-US" dirty="0">
                <a:latin typeface="+mn-lt"/>
              </a:rPr>
              <a:t>GDP and Well-Being (1 of 2)</a:t>
            </a:r>
          </a:p>
        </p:txBody>
      </p:sp>
      <p:sp>
        <p:nvSpPr>
          <p:cNvPr id="3" name="Content Placeholder 2">
            <a:extLst>
              <a:ext uri="{FF2B5EF4-FFF2-40B4-BE49-F238E27FC236}">
                <a16:creationId xmlns:a16="http://schemas.microsoft.com/office/drawing/2014/main" id="{7A08301A-5758-363F-0E2D-A7242D2CFD91}"/>
              </a:ext>
            </a:extLst>
          </p:cNvPr>
          <p:cNvSpPr>
            <a:spLocks noGrp="1"/>
          </p:cNvSpPr>
          <p:nvPr>
            <p:ph idx="1"/>
          </p:nvPr>
        </p:nvSpPr>
        <p:spPr/>
        <p:txBody>
          <a:bodyPr/>
          <a:lstStyle/>
          <a:p>
            <a:r>
              <a:rPr lang="en-US" dirty="0">
                <a:latin typeface="+mn-lt"/>
              </a:rPr>
              <a:t>“The single best measure of the economic well-being of a society”</a:t>
            </a:r>
          </a:p>
          <a:p>
            <a:pPr lvl="1">
              <a:buFont typeface="Arial" panose="020B0604020202020204" pitchFamily="34" charset="0"/>
              <a:buChar char="•"/>
            </a:pPr>
            <a:r>
              <a:rPr lang="en-US" dirty="0">
                <a:latin typeface="+mn-lt"/>
              </a:rPr>
              <a:t>Economy’s total income</a:t>
            </a:r>
          </a:p>
          <a:p>
            <a:pPr lvl="1">
              <a:buFont typeface="Arial" panose="020B0604020202020204" pitchFamily="34" charset="0"/>
              <a:buChar char="•"/>
            </a:pPr>
            <a:r>
              <a:rPr lang="en-US" dirty="0">
                <a:latin typeface="+mn-lt"/>
              </a:rPr>
              <a:t>Economy’s total expenditure</a:t>
            </a:r>
          </a:p>
          <a:p>
            <a:pPr lvl="1">
              <a:buFont typeface="Arial" panose="020B0604020202020204" pitchFamily="34" charset="0"/>
              <a:buChar char="•"/>
            </a:pPr>
            <a:r>
              <a:rPr lang="en-US" dirty="0">
                <a:latin typeface="+mn-lt"/>
              </a:rPr>
              <a:t>Larger GDP</a:t>
            </a:r>
          </a:p>
          <a:p>
            <a:pPr lvl="2">
              <a:buSzPct val="100000"/>
              <a:buFont typeface="Arial" panose="020B0604020202020204" pitchFamily="34" charset="0"/>
              <a:buChar char="•"/>
            </a:pPr>
            <a:r>
              <a:rPr lang="en-US" dirty="0">
                <a:latin typeface="+mn-lt"/>
              </a:rPr>
              <a:t>Good life, better healthcare</a:t>
            </a:r>
          </a:p>
          <a:p>
            <a:pPr lvl="2">
              <a:buSzPct val="100000"/>
              <a:buFont typeface="Arial" panose="020B0604020202020204" pitchFamily="34" charset="0"/>
              <a:buChar char="•"/>
            </a:pPr>
            <a:r>
              <a:rPr lang="en-US" dirty="0">
                <a:latin typeface="+mn-lt"/>
              </a:rPr>
              <a:t>Better educational systems</a:t>
            </a:r>
          </a:p>
          <a:p>
            <a:pPr lvl="1">
              <a:buFont typeface="Arial" panose="020B0604020202020204" pitchFamily="34" charset="0"/>
              <a:buChar char="•"/>
            </a:pPr>
            <a:r>
              <a:rPr lang="en-US" dirty="0">
                <a:latin typeface="+mn-lt"/>
              </a:rPr>
              <a:t>Measures our ability to obtain many of the inputs into a worthwhile life</a:t>
            </a:r>
          </a:p>
        </p:txBody>
      </p:sp>
    </p:spTree>
    <p:extLst>
      <p:ext uri="{BB962C8B-B14F-4D97-AF65-F5344CB8AC3E}">
        <p14:creationId xmlns:p14="http://schemas.microsoft.com/office/powerpoint/2010/main" val="11419189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C9595-04E4-3A98-9ED0-C59FF481E901}"/>
              </a:ext>
            </a:extLst>
          </p:cNvPr>
          <p:cNvSpPr>
            <a:spLocks noGrp="1"/>
          </p:cNvSpPr>
          <p:nvPr>
            <p:ph type="title"/>
          </p:nvPr>
        </p:nvSpPr>
        <p:spPr/>
        <p:txBody>
          <a:bodyPr/>
          <a:lstStyle/>
          <a:p>
            <a:r>
              <a:rPr lang="en-US" dirty="0">
                <a:latin typeface="+mn-lt"/>
              </a:rPr>
              <a:t>GDP and Well-Being (2 of 2)</a:t>
            </a:r>
          </a:p>
        </p:txBody>
      </p:sp>
      <p:sp>
        <p:nvSpPr>
          <p:cNvPr id="3" name="Content Placeholder 2">
            <a:extLst>
              <a:ext uri="{FF2B5EF4-FFF2-40B4-BE49-F238E27FC236}">
                <a16:creationId xmlns:a16="http://schemas.microsoft.com/office/drawing/2014/main" id="{7A08301A-5758-363F-0E2D-A7242D2CFD91}"/>
              </a:ext>
            </a:extLst>
          </p:cNvPr>
          <p:cNvSpPr>
            <a:spLocks noGrp="1"/>
          </p:cNvSpPr>
          <p:nvPr>
            <p:ph idx="1"/>
          </p:nvPr>
        </p:nvSpPr>
        <p:spPr/>
        <p:txBody>
          <a:bodyPr/>
          <a:lstStyle/>
          <a:p>
            <a:r>
              <a:rPr lang="en-US" dirty="0">
                <a:latin typeface="+mn-lt"/>
              </a:rPr>
              <a:t>Not a perfect measure of well-being</a:t>
            </a:r>
          </a:p>
          <a:p>
            <a:pPr lvl="1">
              <a:buFont typeface="Arial" panose="020B0604020202020204" pitchFamily="34" charset="0"/>
              <a:buChar char="•"/>
            </a:pPr>
            <a:r>
              <a:rPr lang="en-US" dirty="0">
                <a:latin typeface="+mn-lt"/>
              </a:rPr>
              <a:t>Does not include</a:t>
            </a:r>
          </a:p>
          <a:p>
            <a:pPr lvl="2">
              <a:buSzPct val="100000"/>
              <a:buFont typeface="Arial" panose="020B0604020202020204" pitchFamily="34" charset="0"/>
              <a:buChar char="•"/>
            </a:pPr>
            <a:r>
              <a:rPr lang="en-US" dirty="0">
                <a:latin typeface="+mn-lt"/>
              </a:rPr>
              <a:t>Leisure</a:t>
            </a:r>
          </a:p>
          <a:p>
            <a:pPr lvl="2">
              <a:buSzPct val="100000"/>
              <a:buFont typeface="Arial" panose="020B0604020202020204" pitchFamily="34" charset="0"/>
              <a:buChar char="•"/>
            </a:pPr>
            <a:r>
              <a:rPr lang="en-US" dirty="0">
                <a:latin typeface="+mn-lt"/>
              </a:rPr>
              <a:t>Value of almost all activity that takes place outside markets</a:t>
            </a:r>
          </a:p>
          <a:p>
            <a:pPr lvl="2">
              <a:buSzPct val="100000"/>
              <a:buFont typeface="Arial" panose="020B0604020202020204" pitchFamily="34" charset="0"/>
              <a:buChar char="•"/>
            </a:pPr>
            <a:r>
              <a:rPr lang="en-US" dirty="0">
                <a:latin typeface="+mn-lt"/>
              </a:rPr>
              <a:t>Quality of the environment</a:t>
            </a:r>
          </a:p>
          <a:p>
            <a:pPr lvl="1">
              <a:buFont typeface="Arial" panose="020B0604020202020204" pitchFamily="34" charset="0"/>
              <a:buChar char="•"/>
            </a:pPr>
            <a:r>
              <a:rPr lang="en-US" dirty="0">
                <a:latin typeface="+mn-lt"/>
              </a:rPr>
              <a:t>Nothing about distribution of income</a:t>
            </a:r>
          </a:p>
        </p:txBody>
      </p:sp>
    </p:spTree>
    <p:extLst>
      <p:ext uri="{BB962C8B-B14F-4D97-AF65-F5344CB8AC3E}">
        <p14:creationId xmlns:p14="http://schemas.microsoft.com/office/powerpoint/2010/main" val="29952732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34D90-6D5B-7D40-AFF2-5227586949D2}"/>
              </a:ext>
            </a:extLst>
          </p:cNvPr>
          <p:cNvSpPr>
            <a:spLocks noGrp="1"/>
          </p:cNvSpPr>
          <p:nvPr>
            <p:ph type="title"/>
          </p:nvPr>
        </p:nvSpPr>
        <p:spPr>
          <a:xfrm>
            <a:off x="476843" y="201781"/>
            <a:ext cx="11241915" cy="670205"/>
          </a:xfrm>
        </p:spPr>
        <p:txBody>
          <a:bodyPr/>
          <a:lstStyle/>
          <a:p>
            <a:r>
              <a:rPr lang="en-US" dirty="0">
                <a:latin typeface="+mn-lt"/>
              </a:rPr>
              <a:t>Table 3 GDP and the Quality of Life</a:t>
            </a:r>
          </a:p>
        </p:txBody>
      </p:sp>
      <p:sp>
        <p:nvSpPr>
          <p:cNvPr id="3" name="Content Placeholder 2">
            <a:extLst>
              <a:ext uri="{FF2B5EF4-FFF2-40B4-BE49-F238E27FC236}">
                <a16:creationId xmlns:a16="http://schemas.microsoft.com/office/drawing/2014/main" id="{6CA7FE7A-AB23-520D-3509-D7A53099A9B7}"/>
              </a:ext>
            </a:extLst>
          </p:cNvPr>
          <p:cNvSpPr>
            <a:spLocks noGrp="1"/>
          </p:cNvSpPr>
          <p:nvPr>
            <p:ph sz="half" idx="1"/>
          </p:nvPr>
        </p:nvSpPr>
        <p:spPr>
          <a:xfrm>
            <a:off x="289560" y="914398"/>
            <a:ext cx="11612879" cy="670206"/>
          </a:xfrm>
        </p:spPr>
        <p:txBody>
          <a:bodyPr/>
          <a:lstStyle/>
          <a:p>
            <a:r>
              <a:rPr lang="en-US" sz="2000" b="0" dirty="0">
                <a:latin typeface="+mn-lt"/>
              </a:rPr>
              <a:t>The table shows GDP per person and three other measures of the quality of life for twelve major countries.</a:t>
            </a:r>
          </a:p>
        </p:txBody>
      </p:sp>
      <p:graphicFrame>
        <p:nvGraphicFramePr>
          <p:cNvPr id="6" name="Table 3">
            <a:extLst>
              <a:ext uri="{FF2B5EF4-FFF2-40B4-BE49-F238E27FC236}">
                <a16:creationId xmlns:a16="http://schemas.microsoft.com/office/drawing/2014/main" id="{5485DA7B-DF1A-0E60-78A2-263402881BD1}"/>
              </a:ext>
            </a:extLst>
          </p:cNvPr>
          <p:cNvGraphicFramePr>
            <a:graphicFrameLocks noGrp="1"/>
          </p:cNvGraphicFramePr>
          <p:nvPr>
            <p:ph sz="half" idx="2"/>
            <p:extLst>
              <p:ext uri="{D42A27DB-BD31-4B8C-83A1-F6EECF244321}">
                <p14:modId xmlns:p14="http://schemas.microsoft.com/office/powerpoint/2010/main" val="4072762309"/>
              </p:ext>
            </p:extLst>
          </p:nvPr>
        </p:nvGraphicFramePr>
        <p:xfrm>
          <a:off x="289560" y="1623592"/>
          <a:ext cx="11612880" cy="3941064"/>
        </p:xfrm>
        <a:graphic>
          <a:graphicData uri="http://schemas.openxmlformats.org/drawingml/2006/table">
            <a:tbl>
              <a:tblPr firstRow="1" bandRow="1">
                <a:tableStyleId>{5C22544A-7EE6-4342-B048-85BDC9FD1C3A}</a:tableStyleId>
              </a:tblPr>
              <a:tblGrid>
                <a:gridCol w="1645920">
                  <a:extLst>
                    <a:ext uri="{9D8B030D-6E8A-4147-A177-3AD203B41FA5}">
                      <a16:colId xmlns:a16="http://schemas.microsoft.com/office/drawing/2014/main" val="1358316921"/>
                    </a:ext>
                  </a:extLst>
                </a:gridCol>
                <a:gridCol w="2286000">
                  <a:extLst>
                    <a:ext uri="{9D8B030D-6E8A-4147-A177-3AD203B41FA5}">
                      <a16:colId xmlns:a16="http://schemas.microsoft.com/office/drawing/2014/main" val="2249589459"/>
                    </a:ext>
                  </a:extLst>
                </a:gridCol>
                <a:gridCol w="1920240">
                  <a:extLst>
                    <a:ext uri="{9D8B030D-6E8A-4147-A177-3AD203B41FA5}">
                      <a16:colId xmlns:a16="http://schemas.microsoft.com/office/drawing/2014/main" val="293191934"/>
                    </a:ext>
                  </a:extLst>
                </a:gridCol>
                <a:gridCol w="2926080">
                  <a:extLst>
                    <a:ext uri="{9D8B030D-6E8A-4147-A177-3AD203B41FA5}">
                      <a16:colId xmlns:a16="http://schemas.microsoft.com/office/drawing/2014/main" val="2213788293"/>
                    </a:ext>
                  </a:extLst>
                </a:gridCol>
                <a:gridCol w="2834640">
                  <a:extLst>
                    <a:ext uri="{9D8B030D-6E8A-4147-A177-3AD203B41FA5}">
                      <a16:colId xmlns:a16="http://schemas.microsoft.com/office/drawing/2014/main" val="2586528586"/>
                    </a:ext>
                  </a:extLst>
                </a:gridCol>
              </a:tblGrid>
              <a:tr h="320040">
                <a:tc>
                  <a:txBody>
                    <a:bodyPr/>
                    <a:lstStyle/>
                    <a:p>
                      <a:pPr algn="ctr"/>
                      <a:r>
                        <a:rPr lang="en-CA" sz="1600" dirty="0"/>
                        <a:t>Country</a:t>
                      </a:r>
                    </a:p>
                  </a:txBody>
                  <a:tcPr marT="18288" marB="18288"/>
                </a:tc>
                <a:tc>
                  <a:txBody>
                    <a:bodyPr/>
                    <a:lstStyle/>
                    <a:p>
                      <a:pPr algn="ctr"/>
                      <a:r>
                        <a:rPr lang="en-US" sz="1600" dirty="0"/>
                        <a:t>Real GDP per Person</a:t>
                      </a:r>
                    </a:p>
                  </a:txBody>
                  <a:tcPr marT="18288" marB="18288"/>
                </a:tc>
                <a:tc>
                  <a:txBody>
                    <a:bodyPr/>
                    <a:lstStyle/>
                    <a:p>
                      <a:pPr algn="ctr"/>
                      <a:r>
                        <a:rPr lang="en-US" sz="1600" dirty="0"/>
                        <a:t>Life Expectancy</a:t>
                      </a:r>
                    </a:p>
                  </a:txBody>
                  <a:tcPr marT="18288" marB="18288"/>
                </a:tc>
                <a:tc>
                  <a:txBody>
                    <a:bodyPr/>
                    <a:lstStyle/>
                    <a:p>
                      <a:pPr algn="ctr"/>
                      <a:r>
                        <a:rPr lang="en-US" sz="1600" dirty="0"/>
                        <a:t>Average Years of Schooling</a:t>
                      </a:r>
                    </a:p>
                  </a:txBody>
                  <a:tcPr marT="18288" marB="18288"/>
                </a:tc>
                <a:tc>
                  <a:txBody>
                    <a:bodyPr/>
                    <a:lstStyle/>
                    <a:p>
                      <a:pPr algn="ctr"/>
                      <a:r>
                        <a:rPr lang="en-CA" sz="1600" dirty="0"/>
                        <a:t>Overall Life (0 to 10 scale)</a:t>
                      </a:r>
                    </a:p>
                  </a:txBody>
                  <a:tcPr marT="18288" marB="18288"/>
                </a:tc>
                <a:extLst>
                  <a:ext uri="{0D108BD9-81ED-4DB2-BD59-A6C34878D82A}">
                    <a16:rowId xmlns:a16="http://schemas.microsoft.com/office/drawing/2014/main" val="194567091"/>
                  </a:ext>
                </a:extLst>
              </a:tr>
              <a:tr h="301752">
                <a:tc>
                  <a:txBody>
                    <a:bodyPr/>
                    <a:lstStyle/>
                    <a:p>
                      <a:r>
                        <a:rPr lang="en-US" sz="1600" dirty="0"/>
                        <a:t>United States</a:t>
                      </a:r>
                    </a:p>
                  </a:txBody>
                  <a:tcPr marT="18288" marB="18288"/>
                </a:tc>
                <a:tc>
                  <a:txBody>
                    <a:bodyPr/>
                    <a:lstStyle/>
                    <a:p>
                      <a:pPr algn="r"/>
                      <a:r>
                        <a:rPr lang="en-CA" sz="1600" dirty="0"/>
                        <a:t>$54,941</a:t>
                      </a:r>
                      <a:endParaRPr lang="en-US" sz="1600" dirty="0"/>
                    </a:p>
                  </a:txBody>
                  <a:tcPr marR="822960" marT="18288" marB="18288"/>
                </a:tc>
                <a:tc>
                  <a:txBody>
                    <a:bodyPr/>
                    <a:lstStyle/>
                    <a:p>
                      <a:pPr algn="ctr"/>
                      <a:r>
                        <a:rPr lang="en-CA" sz="1600" dirty="0"/>
                        <a:t>80 years</a:t>
                      </a:r>
                      <a:endParaRPr lang="en-US" sz="1600" dirty="0"/>
                    </a:p>
                  </a:txBody>
                  <a:tcPr marL="365760" marT="18288" marB="18288"/>
                </a:tc>
                <a:tc>
                  <a:txBody>
                    <a:bodyPr/>
                    <a:lstStyle/>
                    <a:p>
                      <a:pPr algn="ctr"/>
                      <a:r>
                        <a:rPr lang="en-CA" sz="1600" dirty="0"/>
                        <a:t>13 years</a:t>
                      </a:r>
                    </a:p>
                  </a:txBody>
                  <a:tcPr marL="457200" marT="18288" marB="18288"/>
                </a:tc>
                <a:tc>
                  <a:txBody>
                    <a:bodyPr/>
                    <a:lstStyle/>
                    <a:p>
                      <a:pPr algn="r"/>
                      <a:r>
                        <a:rPr lang="en-CA" sz="1600" dirty="0"/>
                        <a:t>7.0</a:t>
                      </a:r>
                    </a:p>
                  </a:txBody>
                  <a:tcPr marR="1188720" marT="18288" marB="18288"/>
                </a:tc>
                <a:extLst>
                  <a:ext uri="{0D108BD9-81ED-4DB2-BD59-A6C34878D82A}">
                    <a16:rowId xmlns:a16="http://schemas.microsoft.com/office/drawing/2014/main" val="4253916558"/>
                  </a:ext>
                </a:extLst>
              </a:tr>
              <a:tr h="301752">
                <a:tc>
                  <a:txBody>
                    <a:bodyPr/>
                    <a:lstStyle/>
                    <a:p>
                      <a:r>
                        <a:rPr lang="it-IT" sz="1600" dirty="0"/>
                        <a:t>Germany</a:t>
                      </a:r>
                    </a:p>
                  </a:txBody>
                  <a:tcPr marT="18288" marB="18288"/>
                </a:tc>
                <a:tc>
                  <a:txBody>
                    <a:bodyPr/>
                    <a:lstStyle/>
                    <a:p>
                      <a:pPr algn="r"/>
                      <a:r>
                        <a:rPr lang="en-US" sz="1600" dirty="0"/>
                        <a:t>46,136</a:t>
                      </a:r>
                    </a:p>
                  </a:txBody>
                  <a:tcPr marR="822960" marT="18288" marB="18288"/>
                </a:tc>
                <a:tc>
                  <a:txBody>
                    <a:bodyPr/>
                    <a:lstStyle/>
                    <a:p>
                      <a:pPr algn="r"/>
                      <a:r>
                        <a:rPr lang="en-US" sz="1600" dirty="0"/>
                        <a:t>81</a:t>
                      </a:r>
                    </a:p>
                  </a:txBody>
                  <a:tcPr marR="1005840" marT="18288" marB="18288"/>
                </a:tc>
                <a:tc>
                  <a:txBody>
                    <a:bodyPr/>
                    <a:lstStyle/>
                    <a:p>
                      <a:pPr algn="r"/>
                      <a:r>
                        <a:rPr lang="en-CA" sz="1600" dirty="0"/>
                        <a:t>14</a:t>
                      </a:r>
                      <a:endParaRPr lang="en-US" sz="1600" dirty="0"/>
                    </a:p>
                  </a:txBody>
                  <a:tcPr marR="1481328" marT="18288" marB="18288"/>
                </a:tc>
                <a:tc>
                  <a:txBody>
                    <a:bodyPr/>
                    <a:lstStyle/>
                    <a:p>
                      <a:pPr algn="r"/>
                      <a:r>
                        <a:rPr lang="en-CA" sz="1600" dirty="0"/>
                        <a:t>7.1</a:t>
                      </a:r>
                      <a:endParaRPr lang="en-US" sz="1600" dirty="0"/>
                    </a:p>
                  </a:txBody>
                  <a:tcPr marR="1188720" marT="18288" marB="18288"/>
                </a:tc>
                <a:extLst>
                  <a:ext uri="{0D108BD9-81ED-4DB2-BD59-A6C34878D82A}">
                    <a16:rowId xmlns:a16="http://schemas.microsoft.com/office/drawing/2014/main" val="2524536019"/>
                  </a:ext>
                </a:extLst>
              </a:tr>
              <a:tr h="301752">
                <a:tc>
                  <a:txBody>
                    <a:bodyPr/>
                    <a:lstStyle/>
                    <a:p>
                      <a:r>
                        <a:rPr lang="en-US" sz="1600" dirty="0"/>
                        <a:t>Japan</a:t>
                      </a:r>
                    </a:p>
                  </a:txBody>
                  <a:tcPr marT="18288" marB="18288"/>
                </a:tc>
                <a:tc>
                  <a:txBody>
                    <a:bodyPr/>
                    <a:lstStyle/>
                    <a:p>
                      <a:pPr algn="r"/>
                      <a:r>
                        <a:rPr lang="en-US" sz="1600" dirty="0"/>
                        <a:t>38,986</a:t>
                      </a:r>
                    </a:p>
                  </a:txBody>
                  <a:tcPr marR="822960" marT="18288" marB="18288"/>
                </a:tc>
                <a:tc>
                  <a:txBody>
                    <a:bodyPr/>
                    <a:lstStyle/>
                    <a:p>
                      <a:pPr algn="r"/>
                      <a:r>
                        <a:rPr lang="en-CA" sz="1600" dirty="0"/>
                        <a:t>84</a:t>
                      </a:r>
                      <a:endParaRPr lang="en-US" sz="1600" dirty="0"/>
                    </a:p>
                  </a:txBody>
                  <a:tcPr marR="1005840" marT="18288" marB="18288"/>
                </a:tc>
                <a:tc>
                  <a:txBody>
                    <a:bodyPr/>
                    <a:lstStyle/>
                    <a:p>
                      <a:pPr algn="r"/>
                      <a:r>
                        <a:rPr lang="en-CA" sz="1600" dirty="0"/>
                        <a:t>13</a:t>
                      </a:r>
                      <a:endParaRPr lang="en-US" sz="1600" dirty="0"/>
                    </a:p>
                  </a:txBody>
                  <a:tcPr marR="1481328" marT="18288" marB="18288"/>
                </a:tc>
                <a:tc>
                  <a:txBody>
                    <a:bodyPr/>
                    <a:lstStyle/>
                    <a:p>
                      <a:pPr algn="r"/>
                      <a:r>
                        <a:rPr lang="en-CA" sz="1600" dirty="0"/>
                        <a:t>5.9</a:t>
                      </a:r>
                      <a:endParaRPr lang="en-US" sz="1600" dirty="0"/>
                    </a:p>
                  </a:txBody>
                  <a:tcPr marR="1188720" marT="18288" marB="18288"/>
                </a:tc>
                <a:extLst>
                  <a:ext uri="{0D108BD9-81ED-4DB2-BD59-A6C34878D82A}">
                    <a16:rowId xmlns:a16="http://schemas.microsoft.com/office/drawing/2014/main" val="475933189"/>
                  </a:ext>
                </a:extLst>
              </a:tr>
              <a:tr h="301752">
                <a:tc>
                  <a:txBody>
                    <a:bodyPr/>
                    <a:lstStyle/>
                    <a:p>
                      <a:r>
                        <a:rPr lang="en-US" sz="1600" dirty="0"/>
                        <a:t>Russia</a:t>
                      </a:r>
                    </a:p>
                  </a:txBody>
                  <a:tcPr marT="18288" marB="18288"/>
                </a:tc>
                <a:tc>
                  <a:txBody>
                    <a:bodyPr/>
                    <a:lstStyle/>
                    <a:p>
                      <a:pPr algn="r"/>
                      <a:r>
                        <a:rPr lang="en-US" sz="1600" dirty="0"/>
                        <a:t>24,233</a:t>
                      </a:r>
                    </a:p>
                  </a:txBody>
                  <a:tcPr marR="822960" marT="18288" marB="18288"/>
                </a:tc>
                <a:tc>
                  <a:txBody>
                    <a:bodyPr/>
                    <a:lstStyle/>
                    <a:p>
                      <a:pPr algn="r"/>
                      <a:r>
                        <a:rPr lang="en-CA" sz="1600" dirty="0"/>
                        <a:t>71</a:t>
                      </a:r>
                      <a:endParaRPr lang="en-US" sz="1600" dirty="0"/>
                    </a:p>
                  </a:txBody>
                  <a:tcPr marR="1005840" marT="18288" marB="18288"/>
                </a:tc>
                <a:tc>
                  <a:txBody>
                    <a:bodyPr/>
                    <a:lstStyle/>
                    <a:p>
                      <a:pPr algn="r"/>
                      <a:r>
                        <a:rPr lang="en-CA" sz="1600" dirty="0"/>
                        <a:t>12</a:t>
                      </a:r>
                      <a:endParaRPr lang="en-US" sz="1600" dirty="0"/>
                    </a:p>
                  </a:txBody>
                  <a:tcPr marR="1481328" marT="18288" marB="18288"/>
                </a:tc>
                <a:tc>
                  <a:txBody>
                    <a:bodyPr/>
                    <a:lstStyle/>
                    <a:p>
                      <a:pPr algn="r"/>
                      <a:r>
                        <a:rPr lang="en-CA" sz="1600" dirty="0"/>
                        <a:t>5.6</a:t>
                      </a:r>
                      <a:endParaRPr lang="en-US" sz="1600" dirty="0"/>
                    </a:p>
                  </a:txBody>
                  <a:tcPr marR="1188720" marT="18288" marB="18288"/>
                </a:tc>
                <a:extLst>
                  <a:ext uri="{0D108BD9-81ED-4DB2-BD59-A6C34878D82A}">
                    <a16:rowId xmlns:a16="http://schemas.microsoft.com/office/drawing/2014/main" val="3351449206"/>
                  </a:ext>
                </a:extLst>
              </a:tr>
              <a:tr h="301752">
                <a:tc>
                  <a:txBody>
                    <a:bodyPr/>
                    <a:lstStyle/>
                    <a:p>
                      <a:r>
                        <a:rPr lang="en-US" sz="1600" dirty="0"/>
                        <a:t>Mexico</a:t>
                      </a:r>
                    </a:p>
                  </a:txBody>
                  <a:tcPr marT="18288" marB="18288"/>
                </a:tc>
                <a:tc>
                  <a:txBody>
                    <a:bodyPr/>
                    <a:lstStyle/>
                    <a:p>
                      <a:pPr algn="r"/>
                      <a:r>
                        <a:rPr lang="en-US" sz="1600" dirty="0"/>
                        <a:t>16,944</a:t>
                      </a:r>
                    </a:p>
                  </a:txBody>
                  <a:tcPr marR="822960" marT="18288" marB="18288"/>
                </a:tc>
                <a:tc>
                  <a:txBody>
                    <a:bodyPr/>
                    <a:lstStyle/>
                    <a:p>
                      <a:pPr algn="r"/>
                      <a:r>
                        <a:rPr lang="en-CA" sz="1600" dirty="0"/>
                        <a:t>77</a:t>
                      </a:r>
                      <a:endParaRPr lang="en-US" sz="1600" dirty="0"/>
                    </a:p>
                  </a:txBody>
                  <a:tcPr marR="1005840" marT="18288" marB="18288"/>
                </a:tc>
                <a:tc>
                  <a:txBody>
                    <a:bodyPr/>
                    <a:lstStyle/>
                    <a:p>
                      <a:pPr algn="r"/>
                      <a:r>
                        <a:rPr lang="en-CA" sz="1600" dirty="0"/>
                        <a:t>9</a:t>
                      </a:r>
                      <a:endParaRPr lang="en-US" sz="1600" dirty="0"/>
                    </a:p>
                  </a:txBody>
                  <a:tcPr marR="1481328" marT="18288" marB="18288"/>
                </a:tc>
                <a:tc>
                  <a:txBody>
                    <a:bodyPr/>
                    <a:lstStyle/>
                    <a:p>
                      <a:pPr algn="r"/>
                      <a:r>
                        <a:rPr lang="en-CA" sz="1600" dirty="0"/>
                        <a:t>6.4</a:t>
                      </a:r>
                      <a:endParaRPr lang="en-US" sz="1600" dirty="0"/>
                    </a:p>
                  </a:txBody>
                  <a:tcPr marR="1188720" marT="18288" marB="18288"/>
                </a:tc>
                <a:extLst>
                  <a:ext uri="{0D108BD9-81ED-4DB2-BD59-A6C34878D82A}">
                    <a16:rowId xmlns:a16="http://schemas.microsoft.com/office/drawing/2014/main" val="736065703"/>
                  </a:ext>
                </a:extLst>
              </a:tr>
              <a:tr h="301752">
                <a:tc>
                  <a:txBody>
                    <a:bodyPr/>
                    <a:lstStyle/>
                    <a:p>
                      <a:r>
                        <a:rPr lang="en-US" sz="1600" dirty="0"/>
                        <a:t>China</a:t>
                      </a:r>
                    </a:p>
                  </a:txBody>
                  <a:tcPr marT="18288" marB="18288"/>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t>15,270</a:t>
                      </a:r>
                    </a:p>
                  </a:txBody>
                  <a:tcPr marR="822960" marT="18288" marB="18288"/>
                </a:tc>
                <a:tc>
                  <a:txBody>
                    <a:bodyPr/>
                    <a:lstStyle/>
                    <a:p>
                      <a:pPr algn="r"/>
                      <a:r>
                        <a:rPr lang="en-CA" sz="1600" dirty="0"/>
                        <a:t>76</a:t>
                      </a:r>
                      <a:endParaRPr lang="en-US" sz="1600" dirty="0"/>
                    </a:p>
                  </a:txBody>
                  <a:tcPr marR="1005840" marT="18288" marB="18288"/>
                </a:tc>
                <a:tc>
                  <a:txBody>
                    <a:bodyPr/>
                    <a:lstStyle/>
                    <a:p>
                      <a:pPr algn="r"/>
                      <a:r>
                        <a:rPr lang="en-CA" sz="1600" dirty="0"/>
                        <a:t>8</a:t>
                      </a:r>
                      <a:endParaRPr lang="en-US" sz="1600" dirty="0"/>
                    </a:p>
                  </a:txBody>
                  <a:tcPr marR="1481328" marT="18288" marB="18288"/>
                </a:tc>
                <a:tc>
                  <a:txBody>
                    <a:bodyPr/>
                    <a:lstStyle/>
                    <a:p>
                      <a:pPr algn="r"/>
                      <a:r>
                        <a:rPr lang="en-CA" sz="1600" dirty="0"/>
                        <a:t>5.1</a:t>
                      </a:r>
                      <a:endParaRPr lang="en-US" sz="1600" dirty="0"/>
                    </a:p>
                  </a:txBody>
                  <a:tcPr marR="1188720" marT="18288" marB="18288"/>
                </a:tc>
                <a:extLst>
                  <a:ext uri="{0D108BD9-81ED-4DB2-BD59-A6C34878D82A}">
                    <a16:rowId xmlns:a16="http://schemas.microsoft.com/office/drawing/2014/main" val="3363686787"/>
                  </a:ext>
                </a:extLst>
              </a:tr>
              <a:tr h="301752">
                <a:tc>
                  <a:txBody>
                    <a:bodyPr/>
                    <a:lstStyle/>
                    <a:p>
                      <a:r>
                        <a:rPr lang="en-US" sz="1600" dirty="0"/>
                        <a:t>Brazil </a:t>
                      </a:r>
                    </a:p>
                  </a:txBody>
                  <a:tcPr marT="18288" marB="18288"/>
                </a:tc>
                <a:tc>
                  <a:txBody>
                    <a:bodyPr/>
                    <a:lstStyle/>
                    <a:p>
                      <a:pPr algn="r"/>
                      <a:r>
                        <a:rPr lang="en-CA" sz="1600" dirty="0"/>
                        <a:t>13,755</a:t>
                      </a:r>
                      <a:endParaRPr lang="en-US" sz="1600" dirty="0"/>
                    </a:p>
                  </a:txBody>
                  <a:tcPr marR="822960" marT="18288" marB="18288"/>
                </a:tc>
                <a:tc>
                  <a:txBody>
                    <a:bodyPr/>
                    <a:lstStyle/>
                    <a:p>
                      <a:pPr algn="r"/>
                      <a:r>
                        <a:rPr lang="en-CA" sz="1600" dirty="0"/>
                        <a:t>76</a:t>
                      </a:r>
                      <a:endParaRPr lang="en-US" sz="1600" dirty="0"/>
                    </a:p>
                  </a:txBody>
                  <a:tcPr marR="1005840" marT="18288" marB="18288"/>
                </a:tc>
                <a:tc>
                  <a:txBody>
                    <a:bodyPr/>
                    <a:lstStyle/>
                    <a:p>
                      <a:pPr algn="r"/>
                      <a:r>
                        <a:rPr lang="en-CA" sz="1600" dirty="0"/>
                        <a:t>8</a:t>
                      </a:r>
                      <a:endParaRPr lang="en-US" sz="1600" dirty="0"/>
                    </a:p>
                  </a:txBody>
                  <a:tcPr marR="1481328" marT="18288" marB="18288"/>
                </a:tc>
                <a:tc>
                  <a:txBody>
                    <a:bodyPr/>
                    <a:lstStyle/>
                    <a:p>
                      <a:pPr algn="r"/>
                      <a:r>
                        <a:rPr lang="en-CA" sz="1600" dirty="0"/>
                        <a:t>6.3</a:t>
                      </a:r>
                      <a:endParaRPr lang="en-US" sz="1600" dirty="0"/>
                    </a:p>
                  </a:txBody>
                  <a:tcPr marR="1188720" marT="18288" marB="18288"/>
                </a:tc>
                <a:extLst>
                  <a:ext uri="{0D108BD9-81ED-4DB2-BD59-A6C34878D82A}">
                    <a16:rowId xmlns:a16="http://schemas.microsoft.com/office/drawing/2014/main" val="1782351048"/>
                  </a:ext>
                </a:extLst>
              </a:tr>
              <a:tr h="301752">
                <a:tc>
                  <a:txBody>
                    <a:bodyPr/>
                    <a:lstStyle/>
                    <a:p>
                      <a:r>
                        <a:rPr lang="en-US" sz="1600" dirty="0"/>
                        <a:t>Indonesia</a:t>
                      </a:r>
                    </a:p>
                  </a:txBody>
                  <a:tcPr marT="18288" marB="18288"/>
                </a:tc>
                <a:tc>
                  <a:txBody>
                    <a:bodyPr/>
                    <a:lstStyle/>
                    <a:p>
                      <a:pPr algn="r"/>
                      <a:r>
                        <a:rPr lang="en-CA" sz="1600" dirty="0"/>
                        <a:t>10,846</a:t>
                      </a:r>
                      <a:endParaRPr lang="en-US" sz="1600" dirty="0"/>
                    </a:p>
                  </a:txBody>
                  <a:tcPr marR="822960" marT="18288" marB="18288"/>
                </a:tc>
                <a:tc>
                  <a:txBody>
                    <a:bodyPr/>
                    <a:lstStyle/>
                    <a:p>
                      <a:pPr algn="r"/>
                      <a:r>
                        <a:rPr lang="en-CA" sz="1600" dirty="0"/>
                        <a:t>69</a:t>
                      </a:r>
                      <a:endParaRPr lang="en-US" sz="1600" dirty="0"/>
                    </a:p>
                  </a:txBody>
                  <a:tcPr marR="1005840" marT="18288" marB="18288"/>
                </a:tc>
                <a:tc>
                  <a:txBody>
                    <a:bodyPr/>
                    <a:lstStyle/>
                    <a:p>
                      <a:pPr algn="r"/>
                      <a:r>
                        <a:rPr lang="en-CA" sz="1600" dirty="0"/>
                        <a:t>8</a:t>
                      </a:r>
                      <a:endParaRPr lang="en-US" sz="1600" dirty="0"/>
                    </a:p>
                  </a:txBody>
                  <a:tcPr marR="1481328" marT="18288" marB="18288"/>
                </a:tc>
                <a:tc>
                  <a:txBody>
                    <a:bodyPr/>
                    <a:lstStyle/>
                    <a:p>
                      <a:pPr algn="r"/>
                      <a:r>
                        <a:rPr lang="en-CA" sz="1600" dirty="0"/>
                        <a:t>5.1</a:t>
                      </a:r>
                      <a:endParaRPr lang="en-US" sz="1600" dirty="0"/>
                    </a:p>
                  </a:txBody>
                  <a:tcPr marR="1188720" marT="18288" marB="18288"/>
                </a:tc>
                <a:extLst>
                  <a:ext uri="{0D108BD9-81ED-4DB2-BD59-A6C34878D82A}">
                    <a16:rowId xmlns:a16="http://schemas.microsoft.com/office/drawing/2014/main" val="2012947926"/>
                  </a:ext>
                </a:extLst>
              </a:tr>
              <a:tr h="301752">
                <a:tc>
                  <a:txBody>
                    <a:bodyPr/>
                    <a:lstStyle/>
                    <a:p>
                      <a:r>
                        <a:rPr lang="en-US" sz="1600" dirty="0"/>
                        <a:t>India</a:t>
                      </a:r>
                    </a:p>
                  </a:txBody>
                  <a:tcPr marT="18288" marB="18288"/>
                </a:tc>
                <a:tc>
                  <a:txBody>
                    <a:bodyPr/>
                    <a:lstStyle/>
                    <a:p>
                      <a:pPr algn="r"/>
                      <a:r>
                        <a:rPr lang="en-CA" sz="1600" dirty="0"/>
                        <a:t>6,353</a:t>
                      </a:r>
                      <a:endParaRPr lang="en-US" sz="1600" dirty="0"/>
                    </a:p>
                  </a:txBody>
                  <a:tcPr marR="822960" marT="18288" marB="18288"/>
                </a:tc>
                <a:tc>
                  <a:txBody>
                    <a:bodyPr/>
                    <a:lstStyle/>
                    <a:p>
                      <a:pPr algn="r"/>
                      <a:r>
                        <a:rPr lang="en-CA" sz="1600" dirty="0"/>
                        <a:t>69</a:t>
                      </a:r>
                      <a:endParaRPr lang="en-US" sz="1600" dirty="0"/>
                    </a:p>
                  </a:txBody>
                  <a:tcPr marR="1005840" marT="18288" marB="18288"/>
                </a:tc>
                <a:tc>
                  <a:txBody>
                    <a:bodyPr/>
                    <a:lstStyle/>
                    <a:p>
                      <a:pPr algn="r"/>
                      <a:r>
                        <a:rPr lang="en-CA" sz="1600" dirty="0"/>
                        <a:t>6</a:t>
                      </a:r>
                      <a:endParaRPr lang="en-US" sz="1600" dirty="0"/>
                    </a:p>
                  </a:txBody>
                  <a:tcPr marR="1481328" marT="18288" marB="18288"/>
                </a:tc>
                <a:tc>
                  <a:txBody>
                    <a:bodyPr/>
                    <a:lstStyle/>
                    <a:p>
                      <a:pPr algn="r"/>
                      <a:r>
                        <a:rPr lang="en-CA" sz="1600" dirty="0"/>
                        <a:t>4.0</a:t>
                      </a:r>
                      <a:endParaRPr lang="en-US" sz="1600" dirty="0"/>
                    </a:p>
                  </a:txBody>
                  <a:tcPr marR="1188720" marT="18288" marB="18288"/>
                </a:tc>
                <a:extLst>
                  <a:ext uri="{0D108BD9-81ED-4DB2-BD59-A6C34878D82A}">
                    <a16:rowId xmlns:a16="http://schemas.microsoft.com/office/drawing/2014/main" val="4098467338"/>
                  </a:ext>
                </a:extLst>
              </a:tr>
              <a:tr h="301752">
                <a:tc>
                  <a:txBody>
                    <a:bodyPr/>
                    <a:lstStyle/>
                    <a:p>
                      <a:r>
                        <a:rPr lang="sv-SE" sz="1600" dirty="0"/>
                        <a:t>Pakistan</a:t>
                      </a:r>
                      <a:endParaRPr lang="en-US" sz="1600" dirty="0"/>
                    </a:p>
                  </a:txBody>
                  <a:tcPr marT="18288" marB="18288"/>
                </a:tc>
                <a:tc>
                  <a:txBody>
                    <a:bodyPr/>
                    <a:lstStyle/>
                    <a:p>
                      <a:pPr algn="r"/>
                      <a:r>
                        <a:rPr lang="en-CA" sz="1600" dirty="0"/>
                        <a:t>5,311</a:t>
                      </a:r>
                      <a:endParaRPr lang="en-US" sz="1600" dirty="0"/>
                    </a:p>
                  </a:txBody>
                  <a:tcPr marR="822960" marT="18288" marB="18288"/>
                </a:tc>
                <a:tc>
                  <a:txBody>
                    <a:bodyPr/>
                    <a:lstStyle/>
                    <a:p>
                      <a:pPr algn="r"/>
                      <a:r>
                        <a:rPr lang="en-CA" sz="1600" dirty="0"/>
                        <a:t>67</a:t>
                      </a:r>
                      <a:endParaRPr lang="en-US" sz="1600" dirty="0"/>
                    </a:p>
                  </a:txBody>
                  <a:tcPr marR="1005840" marT="18288" marB="18288"/>
                </a:tc>
                <a:tc>
                  <a:txBody>
                    <a:bodyPr/>
                    <a:lstStyle/>
                    <a:p>
                      <a:pPr algn="r"/>
                      <a:r>
                        <a:rPr lang="en-CA" sz="1600" dirty="0"/>
                        <a:t>5</a:t>
                      </a:r>
                      <a:endParaRPr lang="en-US" sz="1600" dirty="0"/>
                    </a:p>
                  </a:txBody>
                  <a:tcPr marR="1481328" marT="18288" marB="18288"/>
                </a:tc>
                <a:tc>
                  <a:txBody>
                    <a:bodyPr/>
                    <a:lstStyle/>
                    <a:p>
                      <a:pPr algn="r"/>
                      <a:r>
                        <a:rPr lang="en-CA" sz="1600" dirty="0"/>
                        <a:t>5.8</a:t>
                      </a:r>
                      <a:endParaRPr lang="en-US" sz="1600" dirty="0"/>
                    </a:p>
                  </a:txBody>
                  <a:tcPr marR="1188720" marT="18288" marB="18288"/>
                </a:tc>
                <a:extLst>
                  <a:ext uri="{0D108BD9-81ED-4DB2-BD59-A6C34878D82A}">
                    <a16:rowId xmlns:a16="http://schemas.microsoft.com/office/drawing/2014/main" val="1590957329"/>
                  </a:ext>
                </a:extLst>
              </a:tr>
              <a:tr h="301752">
                <a:tc>
                  <a:txBody>
                    <a:bodyPr/>
                    <a:lstStyle/>
                    <a:p>
                      <a:r>
                        <a:rPr lang="en-US" sz="1600" dirty="0"/>
                        <a:t>Nigeria</a:t>
                      </a:r>
                    </a:p>
                  </a:txBody>
                  <a:tcPr marT="18288" marB="18288"/>
                </a:tc>
                <a:tc>
                  <a:txBody>
                    <a:bodyPr/>
                    <a:lstStyle/>
                    <a:p>
                      <a:pPr algn="r"/>
                      <a:r>
                        <a:rPr lang="en-CA" sz="1600" dirty="0"/>
                        <a:t>5,231</a:t>
                      </a:r>
                      <a:endParaRPr lang="en-US" sz="1600" dirty="0"/>
                    </a:p>
                  </a:txBody>
                  <a:tcPr marR="822960" marT="18288" marB="18288"/>
                </a:tc>
                <a:tc>
                  <a:txBody>
                    <a:bodyPr/>
                    <a:lstStyle/>
                    <a:p>
                      <a:pPr algn="r"/>
                      <a:r>
                        <a:rPr lang="en-CA" sz="1600" dirty="0"/>
                        <a:t>54</a:t>
                      </a:r>
                      <a:endParaRPr lang="en-US" sz="1600" dirty="0"/>
                    </a:p>
                  </a:txBody>
                  <a:tcPr marR="1005840" marT="18288" marB="18288"/>
                </a:tc>
                <a:tc>
                  <a:txBody>
                    <a:bodyPr/>
                    <a:lstStyle/>
                    <a:p>
                      <a:pPr algn="r"/>
                      <a:r>
                        <a:rPr lang="en-CA" sz="1600" dirty="0"/>
                        <a:t>6</a:t>
                      </a:r>
                      <a:endParaRPr lang="en-US" sz="1600" dirty="0"/>
                    </a:p>
                  </a:txBody>
                  <a:tcPr marR="1481328" marT="18288" marB="18288"/>
                </a:tc>
                <a:tc>
                  <a:txBody>
                    <a:bodyPr/>
                    <a:lstStyle/>
                    <a:p>
                      <a:pPr algn="r"/>
                      <a:r>
                        <a:rPr lang="en-CA" sz="1600" dirty="0"/>
                        <a:t>5.3</a:t>
                      </a:r>
                      <a:endParaRPr lang="en-US" sz="1600" dirty="0"/>
                    </a:p>
                  </a:txBody>
                  <a:tcPr marR="1188720" marT="18288" marB="18288"/>
                </a:tc>
                <a:extLst>
                  <a:ext uri="{0D108BD9-81ED-4DB2-BD59-A6C34878D82A}">
                    <a16:rowId xmlns:a16="http://schemas.microsoft.com/office/drawing/2014/main" val="3696953321"/>
                  </a:ext>
                </a:extLst>
              </a:tr>
              <a:tr h="301752">
                <a:tc>
                  <a:txBody>
                    <a:bodyPr/>
                    <a:lstStyle/>
                    <a:p>
                      <a:r>
                        <a:rPr lang="en-US" sz="1600" dirty="0"/>
                        <a:t>Bangladesh</a:t>
                      </a:r>
                    </a:p>
                  </a:txBody>
                  <a:tcPr marT="18288" marB="18288"/>
                </a:tc>
                <a:tc>
                  <a:txBody>
                    <a:bodyPr/>
                    <a:lstStyle/>
                    <a:p>
                      <a:pPr algn="r"/>
                      <a:r>
                        <a:rPr lang="en-US" sz="1600" dirty="0"/>
                        <a:t>3,677</a:t>
                      </a:r>
                    </a:p>
                  </a:txBody>
                  <a:tcPr marR="822960" marT="18288" marB="18288"/>
                </a:tc>
                <a:tc>
                  <a:txBody>
                    <a:bodyPr/>
                    <a:lstStyle/>
                    <a:p>
                      <a:pPr algn="r"/>
                      <a:r>
                        <a:rPr lang="en-CA" sz="1600" dirty="0"/>
                        <a:t>73</a:t>
                      </a:r>
                      <a:endParaRPr lang="en-US" sz="1600" dirty="0"/>
                    </a:p>
                  </a:txBody>
                  <a:tcPr marR="1005840" marT="18288" marB="18288"/>
                </a:tc>
                <a:tc>
                  <a:txBody>
                    <a:bodyPr/>
                    <a:lstStyle/>
                    <a:p>
                      <a:pPr algn="r"/>
                      <a:r>
                        <a:rPr lang="en-CA" sz="1600" dirty="0"/>
                        <a:t>6</a:t>
                      </a:r>
                      <a:endParaRPr lang="en-US" sz="1600" dirty="0"/>
                    </a:p>
                  </a:txBody>
                  <a:tcPr marR="1481328" marT="18288" marB="18288"/>
                </a:tc>
                <a:tc>
                  <a:txBody>
                    <a:bodyPr/>
                    <a:lstStyle/>
                    <a:p>
                      <a:pPr algn="r"/>
                      <a:r>
                        <a:rPr lang="en-CA" sz="1600" dirty="0"/>
                        <a:t>4.3</a:t>
                      </a:r>
                      <a:endParaRPr lang="en-US" sz="1600" dirty="0"/>
                    </a:p>
                  </a:txBody>
                  <a:tcPr marR="1188720" marT="18288" marB="18288"/>
                </a:tc>
                <a:extLst>
                  <a:ext uri="{0D108BD9-81ED-4DB2-BD59-A6C34878D82A}">
                    <a16:rowId xmlns:a16="http://schemas.microsoft.com/office/drawing/2014/main" val="2062170319"/>
                  </a:ext>
                </a:extLst>
              </a:tr>
            </a:tbl>
          </a:graphicData>
        </a:graphic>
      </p:graphicFrame>
      <p:sp>
        <p:nvSpPr>
          <p:cNvPr id="5" name="Text Placeholder 4">
            <a:extLst>
              <a:ext uri="{FF2B5EF4-FFF2-40B4-BE49-F238E27FC236}">
                <a16:creationId xmlns:a16="http://schemas.microsoft.com/office/drawing/2014/main" id="{ACF55755-D3D4-A704-95A2-C825B07BE63D}"/>
              </a:ext>
            </a:extLst>
          </p:cNvPr>
          <p:cNvSpPr>
            <a:spLocks noGrp="1"/>
          </p:cNvSpPr>
          <p:nvPr>
            <p:ph type="body" sz="quarter" idx="13"/>
          </p:nvPr>
        </p:nvSpPr>
        <p:spPr>
          <a:xfrm>
            <a:off x="289561" y="5548740"/>
            <a:ext cx="11612878" cy="548640"/>
          </a:xfrm>
        </p:spPr>
        <p:txBody>
          <a:bodyPr/>
          <a:lstStyle/>
          <a:p>
            <a:pPr marL="0" indent="0">
              <a:buNone/>
            </a:pPr>
            <a:r>
              <a:rPr lang="en-US" sz="1600" dirty="0">
                <a:latin typeface="+mn-lt"/>
              </a:rPr>
              <a:t>Source: Human Development Indices and Indicators: 2018 Statistical Update, United Nations. Real GDP is for 2017, expressed in 2011 dollars. Average years of schooling is among adults 25 years and older.</a:t>
            </a:r>
          </a:p>
        </p:txBody>
      </p:sp>
    </p:spTree>
    <p:extLst>
      <p:ext uri="{BB962C8B-B14F-4D97-AF65-F5344CB8AC3E}">
        <p14:creationId xmlns:p14="http://schemas.microsoft.com/office/powerpoint/2010/main" val="16926475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3DD1796-735C-497D-9A8F-5D5B38C8834D}"/>
              </a:ext>
            </a:extLst>
          </p:cNvPr>
          <p:cNvSpPr>
            <a:spLocks noGrp="1"/>
          </p:cNvSpPr>
          <p:nvPr>
            <p:ph type="ctrTitle"/>
          </p:nvPr>
        </p:nvSpPr>
        <p:spPr/>
        <p:txBody>
          <a:bodyPr/>
          <a:lstStyle/>
          <a:p>
            <a:r>
              <a:rPr lang="en-US" dirty="0">
                <a:latin typeface="+mn-lt"/>
              </a:rPr>
              <a:t>24-6</a:t>
            </a:r>
          </a:p>
        </p:txBody>
      </p:sp>
      <p:sp>
        <p:nvSpPr>
          <p:cNvPr id="4" name="Subtitle 2">
            <a:extLst>
              <a:ext uri="{FF2B5EF4-FFF2-40B4-BE49-F238E27FC236}">
                <a16:creationId xmlns:a16="http://schemas.microsoft.com/office/drawing/2014/main" id="{A65A2268-325D-4DDE-9FCE-629BCB97F1C7}"/>
              </a:ext>
            </a:extLst>
          </p:cNvPr>
          <p:cNvSpPr>
            <a:spLocks noGrp="1"/>
          </p:cNvSpPr>
          <p:nvPr>
            <p:ph type="subTitle" idx="1"/>
          </p:nvPr>
        </p:nvSpPr>
        <p:spPr/>
        <p:txBody>
          <a:bodyPr/>
          <a:lstStyle/>
          <a:p>
            <a:r>
              <a:rPr lang="en-US" dirty="0">
                <a:latin typeface="+mn-lt"/>
              </a:rPr>
              <a:t>Conclusion</a:t>
            </a:r>
          </a:p>
        </p:txBody>
      </p:sp>
    </p:spTree>
    <p:custDataLst>
      <p:tags r:id="rId1"/>
    </p:custDataLst>
    <p:extLst>
      <p:ext uri="{BB962C8B-B14F-4D97-AF65-F5344CB8AC3E}">
        <p14:creationId xmlns:p14="http://schemas.microsoft.com/office/powerpoint/2010/main" val="7174361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48768-6F9B-D118-8A94-3725828C932B}"/>
              </a:ext>
            </a:extLst>
          </p:cNvPr>
          <p:cNvSpPr>
            <a:spLocks noGrp="1"/>
          </p:cNvSpPr>
          <p:nvPr>
            <p:ph type="title"/>
          </p:nvPr>
        </p:nvSpPr>
        <p:spPr/>
        <p:txBody>
          <a:bodyPr/>
          <a:lstStyle/>
          <a:p>
            <a:r>
              <a:rPr lang="en-US" dirty="0">
                <a:latin typeface="+mn-lt"/>
              </a:rPr>
              <a:t>Conclusion</a:t>
            </a:r>
          </a:p>
        </p:txBody>
      </p:sp>
      <p:sp>
        <p:nvSpPr>
          <p:cNvPr id="3" name="Content Placeholder 2">
            <a:extLst>
              <a:ext uri="{FF2B5EF4-FFF2-40B4-BE49-F238E27FC236}">
                <a16:creationId xmlns:a16="http://schemas.microsoft.com/office/drawing/2014/main" id="{6A592B2B-7431-96BC-624D-ADEF4973BB12}"/>
              </a:ext>
            </a:extLst>
          </p:cNvPr>
          <p:cNvSpPr>
            <a:spLocks noGrp="1"/>
          </p:cNvSpPr>
          <p:nvPr>
            <p:ph idx="1"/>
          </p:nvPr>
        </p:nvSpPr>
        <p:spPr/>
        <p:txBody>
          <a:bodyPr/>
          <a:lstStyle/>
          <a:p>
            <a:r>
              <a:rPr lang="en-US" dirty="0">
                <a:latin typeface="+mn-lt"/>
              </a:rPr>
              <a:t>Much of macroeconomics is aimed at revealing the long-run and short-run determinants of a nation’s gross domestic product</a:t>
            </a:r>
          </a:p>
          <a:p>
            <a:pPr lvl="1">
              <a:buFont typeface="Arial" panose="020B0604020202020204" pitchFamily="34" charset="0"/>
              <a:buChar char="•"/>
            </a:pPr>
            <a:r>
              <a:rPr lang="en-US" dirty="0">
                <a:latin typeface="+mn-lt"/>
              </a:rPr>
              <a:t>Economists and policymakers need concrete data</a:t>
            </a:r>
          </a:p>
          <a:p>
            <a:pPr lvl="1">
              <a:buFont typeface="Arial" panose="020B0604020202020204" pitchFamily="34" charset="0"/>
              <a:buChar char="•"/>
            </a:pPr>
            <a:r>
              <a:rPr lang="en-US" dirty="0">
                <a:latin typeface="+mn-lt"/>
              </a:rPr>
              <a:t>Quantifying the behavior of the economy with statistics such as GDP is the first step to developing a science of macroeconomics</a:t>
            </a:r>
          </a:p>
        </p:txBody>
      </p:sp>
    </p:spTree>
    <p:extLst>
      <p:ext uri="{BB962C8B-B14F-4D97-AF65-F5344CB8AC3E}">
        <p14:creationId xmlns:p14="http://schemas.microsoft.com/office/powerpoint/2010/main" val="31601409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mn-lt"/>
              </a:rPr>
              <a:t>Think-Pair-Share Activity</a:t>
            </a:r>
          </a:p>
        </p:txBody>
      </p:sp>
      <p:sp>
        <p:nvSpPr>
          <p:cNvPr id="3" name="Content Placeholder 2"/>
          <p:cNvSpPr>
            <a:spLocks noGrp="1"/>
          </p:cNvSpPr>
          <p:nvPr>
            <p:ph idx="1"/>
          </p:nvPr>
        </p:nvSpPr>
        <p:spPr/>
        <p:txBody>
          <a:bodyPr vert="horz" lIns="91440" tIns="45720" rIns="91440" bIns="45720" rtlCol="0" anchor="t">
            <a:noAutofit/>
          </a:bodyPr>
          <a:lstStyle/>
          <a:p>
            <a:pPr marL="0" indent="0">
              <a:buNone/>
            </a:pPr>
            <a:r>
              <a:rPr lang="en-US" sz="2200" dirty="0">
                <a:latin typeface="+mn-lt"/>
                <a:ea typeface="+mn-lt"/>
                <a:cs typeface="+mn-lt"/>
              </a:rPr>
              <a:t>You are watching a news report with a friend. It states that a certain troubled Caribbean nation generates a GDP per capita of $630. Your friend knows that U.S. GDP per capita is about $63,000, so they state that we are materially 100 times better off in the U.S. than in the Caribbean nation.</a:t>
            </a:r>
          </a:p>
          <a:p>
            <a:pPr marL="457200" indent="-457200">
              <a:buFont typeface="+mj-lt"/>
              <a:buAutoNum type="alphaUcPeriod"/>
            </a:pPr>
            <a:r>
              <a:rPr lang="en-US" sz="2200" dirty="0">
                <a:latin typeface="+mn-lt"/>
                <a:ea typeface="+mn-lt"/>
                <a:cs typeface="+mn-lt"/>
              </a:rPr>
              <a:t>Is your friend’s statement accurate?</a:t>
            </a:r>
          </a:p>
          <a:p>
            <a:pPr marL="457200" indent="-457200">
              <a:buFont typeface="+mj-lt"/>
              <a:buAutoNum type="alphaUcPeriod"/>
            </a:pPr>
            <a:r>
              <a:rPr lang="en-US" sz="2200" dirty="0">
                <a:latin typeface="+mn-lt"/>
                <a:ea typeface="+mn-lt"/>
                <a:cs typeface="+mn-lt"/>
              </a:rPr>
              <a:t>What are some examples of production not captured by GDP in both the United States and the Caribbean nation?  </a:t>
            </a:r>
          </a:p>
          <a:p>
            <a:pPr marL="457200" indent="-457200">
              <a:buFont typeface="+mj-lt"/>
              <a:buAutoNum type="alphaUcPeriod"/>
            </a:pPr>
            <a:r>
              <a:rPr lang="en-US" sz="2200" dirty="0">
                <a:latin typeface="+mn-lt"/>
                <a:ea typeface="+mn-lt"/>
                <a:cs typeface="+mn-lt"/>
              </a:rPr>
              <a:t>Would the exclusion of this type of production affect the measurement of Caribbean output more than U.S. output?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4B8F-029E-FD90-2EAB-C246A6AD005A}"/>
              </a:ext>
            </a:extLst>
          </p:cNvPr>
          <p:cNvSpPr>
            <a:spLocks noGrp="1"/>
          </p:cNvSpPr>
          <p:nvPr>
            <p:ph type="title"/>
          </p:nvPr>
        </p:nvSpPr>
        <p:spPr/>
        <p:txBody>
          <a:bodyPr/>
          <a:lstStyle/>
          <a:p>
            <a:r>
              <a:rPr lang="en-US" dirty="0">
                <a:latin typeface="+mn-lt"/>
              </a:rPr>
              <a:t>Self-Assessment </a:t>
            </a:r>
          </a:p>
        </p:txBody>
      </p:sp>
      <p:sp>
        <p:nvSpPr>
          <p:cNvPr id="3" name="Content Placeholder 2">
            <a:extLst>
              <a:ext uri="{FF2B5EF4-FFF2-40B4-BE49-F238E27FC236}">
                <a16:creationId xmlns:a16="http://schemas.microsoft.com/office/drawing/2014/main" id="{88CFABB7-D6F8-BFDB-32F8-EC003A190BFB}"/>
              </a:ext>
            </a:extLst>
          </p:cNvPr>
          <p:cNvSpPr>
            <a:spLocks noGrp="1"/>
          </p:cNvSpPr>
          <p:nvPr>
            <p:ph idx="1"/>
          </p:nvPr>
        </p:nvSpPr>
        <p:spPr/>
        <p:txBody>
          <a:bodyPr/>
          <a:lstStyle/>
          <a:p>
            <a:r>
              <a:rPr lang="en-US" dirty="0">
                <a:latin typeface="+mn-lt"/>
              </a:rPr>
              <a:t>Does a larger GDP make it easier to lead better lives? What does GDP not measure?</a:t>
            </a:r>
          </a:p>
        </p:txBody>
      </p:sp>
    </p:spTree>
    <p:extLst>
      <p:ext uri="{BB962C8B-B14F-4D97-AF65-F5344CB8AC3E}">
        <p14:creationId xmlns:p14="http://schemas.microsoft.com/office/powerpoint/2010/main" val="38271167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17DBF9-742E-4F7F-85EB-9E45A7F45B37}"/>
              </a:ext>
            </a:extLst>
          </p:cNvPr>
          <p:cNvSpPr>
            <a:spLocks noGrp="1"/>
          </p:cNvSpPr>
          <p:nvPr>
            <p:ph type="title"/>
          </p:nvPr>
        </p:nvSpPr>
        <p:spPr/>
        <p:txBody>
          <a:bodyPr/>
          <a:lstStyle/>
          <a:p>
            <a:r>
              <a:rPr lang="en-US" dirty="0">
                <a:latin typeface="+mn-lt"/>
              </a:rPr>
              <a:t>Summary</a:t>
            </a:r>
          </a:p>
        </p:txBody>
      </p:sp>
      <p:sp>
        <p:nvSpPr>
          <p:cNvPr id="10" name="Content Placeholder 2">
            <a:extLst>
              <a:ext uri="{FF2B5EF4-FFF2-40B4-BE49-F238E27FC236}">
                <a16:creationId xmlns:a16="http://schemas.microsoft.com/office/drawing/2014/main" id="{DDAE1AFE-9B48-43B4-983D-10FCC8293ABC}"/>
              </a:ext>
            </a:extLst>
          </p:cNvPr>
          <p:cNvSpPr>
            <a:spLocks noGrp="1"/>
          </p:cNvSpPr>
          <p:nvPr>
            <p:ph idx="1"/>
          </p:nvPr>
        </p:nvSpPr>
        <p:spPr/>
        <p:txBody>
          <a:bodyPr vert="horz" lIns="91440" tIns="45720" rIns="91440" bIns="45720" rtlCol="0" anchor="t">
            <a:noAutofit/>
          </a:bodyPr>
          <a:lstStyle/>
          <a:p>
            <a:pPr>
              <a:buNone/>
            </a:pPr>
            <a:r>
              <a:rPr lang="en-US" dirty="0">
                <a:latin typeface="+mn-lt"/>
              </a:rPr>
              <a:t>Click the link to review the objectives for this presentation.</a:t>
            </a:r>
          </a:p>
          <a:p>
            <a:pPr>
              <a:buNone/>
            </a:pPr>
            <a:r>
              <a:rPr lang="en-US" dirty="0">
                <a:latin typeface="+mn-lt"/>
                <a:hlinkClick r:id="rId4" action="ppaction://hlinksldjump"/>
              </a:rPr>
              <a:t>Link to Objectives</a:t>
            </a:r>
            <a:endParaRPr lang="en-US" dirty="0">
              <a:latin typeface="+mn-lt"/>
            </a:endParaRPr>
          </a:p>
        </p:txBody>
      </p:sp>
    </p:spTree>
    <p:custDataLst>
      <p:tags r:id="rId1"/>
    </p:custDataLst>
    <p:extLst>
      <p:ext uri="{BB962C8B-B14F-4D97-AF65-F5344CB8AC3E}">
        <p14:creationId xmlns:p14="http://schemas.microsoft.com/office/powerpoint/2010/main" val="4978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C1589-7CBA-D688-0FC6-84C582B964F6}"/>
              </a:ext>
            </a:extLst>
          </p:cNvPr>
          <p:cNvSpPr>
            <a:spLocks noGrp="1"/>
          </p:cNvSpPr>
          <p:nvPr>
            <p:ph type="title"/>
          </p:nvPr>
        </p:nvSpPr>
        <p:spPr/>
        <p:txBody>
          <a:bodyPr/>
          <a:lstStyle/>
          <a:p>
            <a:r>
              <a:rPr lang="en-US" dirty="0">
                <a:latin typeface="+mn-lt"/>
              </a:rPr>
              <a:t>Economics</a:t>
            </a:r>
          </a:p>
        </p:txBody>
      </p:sp>
      <p:sp>
        <p:nvSpPr>
          <p:cNvPr id="3" name="Content Placeholder 2">
            <a:extLst>
              <a:ext uri="{FF2B5EF4-FFF2-40B4-BE49-F238E27FC236}">
                <a16:creationId xmlns:a16="http://schemas.microsoft.com/office/drawing/2014/main" id="{CD0D2009-E5AB-0704-09EC-95EF20534E07}"/>
              </a:ext>
            </a:extLst>
          </p:cNvPr>
          <p:cNvSpPr>
            <a:spLocks noGrp="1"/>
          </p:cNvSpPr>
          <p:nvPr>
            <p:ph idx="1"/>
          </p:nvPr>
        </p:nvSpPr>
        <p:spPr/>
        <p:txBody>
          <a:bodyPr/>
          <a:lstStyle/>
          <a:p>
            <a:r>
              <a:rPr lang="en-US" b="1" dirty="0">
                <a:solidFill>
                  <a:srgbClr val="C00000"/>
                </a:solidFill>
                <a:latin typeface="+mn-lt"/>
              </a:rPr>
              <a:t>Microeconomics*</a:t>
            </a:r>
          </a:p>
          <a:p>
            <a:pPr lvl="1">
              <a:buFont typeface="Arial" panose="020B0604020202020204" pitchFamily="34" charset="0"/>
              <a:buChar char="•"/>
            </a:pPr>
            <a:r>
              <a:rPr lang="en-US" dirty="0">
                <a:latin typeface="+mn-lt"/>
              </a:rPr>
              <a:t>The study of how households and firms make decisions and how they interact in markets</a:t>
            </a:r>
          </a:p>
          <a:p>
            <a:r>
              <a:rPr lang="en-US" b="1" dirty="0">
                <a:solidFill>
                  <a:srgbClr val="C00000"/>
                </a:solidFill>
                <a:latin typeface="+mn-lt"/>
              </a:rPr>
              <a:t>Macroeconomics*</a:t>
            </a:r>
          </a:p>
          <a:p>
            <a:pPr lvl="1">
              <a:spcAft>
                <a:spcPts val="1800"/>
              </a:spcAft>
              <a:buFont typeface="Arial" panose="020B0604020202020204" pitchFamily="34" charset="0"/>
              <a:buChar char="•"/>
            </a:pPr>
            <a:r>
              <a:rPr lang="en-US" dirty="0">
                <a:latin typeface="+mn-lt"/>
              </a:rPr>
              <a:t>The study of economy-wide phenomena, including inflation, unemployment, and economic growth</a:t>
            </a:r>
            <a:endParaRPr lang="en-US" altLang="en-US" sz="1400" dirty="0">
              <a:solidFill>
                <a:srgbClr val="282F7C"/>
              </a:solidFill>
              <a:latin typeface="+mn-lt"/>
            </a:endParaRPr>
          </a:p>
          <a:p>
            <a:pPr marL="228600" marR="0" lvl="0" indent="-228600" algn="l" defTabSz="914400" rtl="0" eaLnBrk="1" fontAlgn="auto" latinLnBrk="0" hangingPunct="1">
              <a:lnSpc>
                <a:spcPct val="100000"/>
              </a:lnSpc>
              <a:spcBef>
                <a:spcPts val="6600"/>
              </a:spcBef>
              <a:spcAft>
                <a:spcPts val="800"/>
              </a:spcAft>
              <a:buClr>
                <a:srgbClr val="282F7C"/>
              </a:buClr>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282F7C"/>
                </a:solidFill>
                <a:effectLst/>
                <a:uLnTx/>
                <a:uFillTx/>
                <a:latin typeface="+mn-lt"/>
                <a:ea typeface="+mn-ea"/>
                <a:cs typeface="+mn-cs"/>
              </a:rPr>
              <a:t>*Words accompanied by an asterisk are key terms from the chapter.</a:t>
            </a:r>
          </a:p>
        </p:txBody>
      </p:sp>
    </p:spTree>
    <p:extLst>
      <p:ext uri="{BB962C8B-B14F-4D97-AF65-F5344CB8AC3E}">
        <p14:creationId xmlns:p14="http://schemas.microsoft.com/office/powerpoint/2010/main" val="2243498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8C9F0-6420-702D-5696-41ABE3369DAC}"/>
              </a:ext>
            </a:extLst>
          </p:cNvPr>
          <p:cNvSpPr>
            <a:spLocks noGrp="1"/>
          </p:cNvSpPr>
          <p:nvPr>
            <p:ph type="title"/>
          </p:nvPr>
        </p:nvSpPr>
        <p:spPr/>
        <p:txBody>
          <a:bodyPr/>
          <a:lstStyle/>
          <a:p>
            <a:r>
              <a:rPr lang="en-US" dirty="0">
                <a:latin typeface="+mn-lt"/>
              </a:rPr>
              <a:t>Income and Expenditure</a:t>
            </a:r>
          </a:p>
        </p:txBody>
      </p:sp>
      <p:sp>
        <p:nvSpPr>
          <p:cNvPr id="3" name="Content Placeholder 2">
            <a:extLst>
              <a:ext uri="{FF2B5EF4-FFF2-40B4-BE49-F238E27FC236}">
                <a16:creationId xmlns:a16="http://schemas.microsoft.com/office/drawing/2014/main" id="{6F144E77-DEC2-16F1-2137-74FC552B3B9D}"/>
              </a:ext>
            </a:extLst>
          </p:cNvPr>
          <p:cNvSpPr>
            <a:spLocks noGrp="1"/>
          </p:cNvSpPr>
          <p:nvPr>
            <p:ph idx="1"/>
          </p:nvPr>
        </p:nvSpPr>
        <p:spPr/>
        <p:txBody>
          <a:bodyPr/>
          <a:lstStyle/>
          <a:p>
            <a:r>
              <a:rPr lang="en-US" dirty="0">
                <a:latin typeface="+mn-lt"/>
              </a:rPr>
              <a:t>Gross Domestic Product (GDP) measures </a:t>
            </a:r>
          </a:p>
          <a:p>
            <a:pPr lvl="1">
              <a:buFont typeface="Arial" panose="020B0604020202020204" pitchFamily="34" charset="0"/>
              <a:buChar char="•"/>
            </a:pPr>
            <a:r>
              <a:rPr lang="en-US" dirty="0">
                <a:latin typeface="+mn-lt"/>
              </a:rPr>
              <a:t>Total income of everyone in the economy</a:t>
            </a:r>
          </a:p>
          <a:p>
            <a:pPr lvl="1">
              <a:buFont typeface="Arial" panose="020B0604020202020204" pitchFamily="34" charset="0"/>
              <a:buChar char="•"/>
            </a:pPr>
            <a:r>
              <a:rPr lang="en-US" dirty="0">
                <a:latin typeface="+mn-lt"/>
              </a:rPr>
              <a:t>Total expenditure on the economy’s output of goods and services</a:t>
            </a:r>
          </a:p>
          <a:p>
            <a:r>
              <a:rPr lang="en-US" dirty="0">
                <a:latin typeface="+mn-lt"/>
              </a:rPr>
              <a:t>Income equals expenditure </a:t>
            </a:r>
          </a:p>
          <a:p>
            <a:pPr lvl="1">
              <a:buFont typeface="Arial" panose="020B0604020202020204" pitchFamily="34" charset="0"/>
              <a:buChar char="•"/>
            </a:pPr>
            <a:r>
              <a:rPr lang="en-US" dirty="0">
                <a:latin typeface="+mn-lt"/>
              </a:rPr>
              <a:t>For the economy as a whole</a:t>
            </a:r>
          </a:p>
          <a:p>
            <a:pPr lvl="1">
              <a:buFont typeface="Arial" panose="020B0604020202020204" pitchFamily="34" charset="0"/>
              <a:buChar char="•"/>
            </a:pPr>
            <a:r>
              <a:rPr lang="en-US" dirty="0">
                <a:latin typeface="+mn-lt"/>
              </a:rPr>
              <a:t>Because every dollar a buyer spends is a dollar of income for the seller</a:t>
            </a:r>
          </a:p>
        </p:txBody>
      </p:sp>
    </p:spTree>
    <p:extLst>
      <p:ext uri="{BB962C8B-B14F-4D97-AF65-F5344CB8AC3E}">
        <p14:creationId xmlns:p14="http://schemas.microsoft.com/office/powerpoint/2010/main" val="2611142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069A3-CCE2-AB4C-1E34-2FC21FAA0BE8}"/>
              </a:ext>
            </a:extLst>
          </p:cNvPr>
          <p:cNvSpPr>
            <a:spLocks noGrp="1"/>
          </p:cNvSpPr>
          <p:nvPr>
            <p:ph type="title"/>
          </p:nvPr>
        </p:nvSpPr>
        <p:spPr/>
        <p:txBody>
          <a:bodyPr/>
          <a:lstStyle/>
          <a:p>
            <a:r>
              <a:rPr lang="en-US" dirty="0">
                <a:latin typeface="+mn-lt"/>
              </a:rPr>
              <a:t>Active Learning 1: Income Equals Expenditure</a:t>
            </a:r>
          </a:p>
        </p:txBody>
      </p:sp>
      <p:sp>
        <p:nvSpPr>
          <p:cNvPr id="3" name="Content Placeholder 2">
            <a:extLst>
              <a:ext uri="{FF2B5EF4-FFF2-40B4-BE49-F238E27FC236}">
                <a16:creationId xmlns:a16="http://schemas.microsoft.com/office/drawing/2014/main" id="{C1755771-9EDB-7EE9-9FD1-07E264891519}"/>
              </a:ext>
            </a:extLst>
          </p:cNvPr>
          <p:cNvSpPr>
            <a:spLocks noGrp="1"/>
          </p:cNvSpPr>
          <p:nvPr>
            <p:ph idx="1"/>
          </p:nvPr>
        </p:nvSpPr>
        <p:spPr/>
        <p:txBody>
          <a:bodyPr/>
          <a:lstStyle/>
          <a:p>
            <a:r>
              <a:rPr lang="en-US" dirty="0" err="1">
                <a:latin typeface="+mn-lt"/>
              </a:rPr>
              <a:t>Nalah</a:t>
            </a:r>
            <a:r>
              <a:rPr lang="en-US" dirty="0">
                <a:latin typeface="+mn-lt"/>
              </a:rPr>
              <a:t> pays James $50 to mow her lawn.</a:t>
            </a:r>
          </a:p>
          <a:p>
            <a:pPr marL="914400" lvl="1" indent="-457200">
              <a:buFont typeface="+mj-lt"/>
              <a:buAutoNum type="alphaUcPeriod"/>
            </a:pPr>
            <a:r>
              <a:rPr lang="en-US" dirty="0">
                <a:latin typeface="+mn-lt"/>
              </a:rPr>
              <a:t>What happens with total expenditure? </a:t>
            </a:r>
          </a:p>
          <a:p>
            <a:pPr marL="914400" lvl="1" indent="-457200">
              <a:buFont typeface="+mj-lt"/>
              <a:buAutoNum type="alphaUcPeriod"/>
            </a:pPr>
            <a:r>
              <a:rPr lang="en-US" dirty="0">
                <a:latin typeface="+mn-lt"/>
              </a:rPr>
              <a:t>What happens with total income?</a:t>
            </a:r>
          </a:p>
        </p:txBody>
      </p:sp>
    </p:spTree>
    <p:extLst>
      <p:ext uri="{BB962C8B-B14F-4D97-AF65-F5344CB8AC3E}">
        <p14:creationId xmlns:p14="http://schemas.microsoft.com/office/powerpoint/2010/main" val="3782478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069A3-CCE2-AB4C-1E34-2FC21FAA0BE8}"/>
              </a:ext>
            </a:extLst>
          </p:cNvPr>
          <p:cNvSpPr>
            <a:spLocks noGrp="1"/>
          </p:cNvSpPr>
          <p:nvPr>
            <p:ph type="title"/>
          </p:nvPr>
        </p:nvSpPr>
        <p:spPr/>
        <p:txBody>
          <a:bodyPr/>
          <a:lstStyle/>
          <a:p>
            <a:r>
              <a:rPr lang="en-US" dirty="0">
                <a:latin typeface="+mn-lt"/>
              </a:rPr>
              <a:t>Active Learning 1: Answers</a:t>
            </a:r>
          </a:p>
        </p:txBody>
      </p:sp>
      <p:sp>
        <p:nvSpPr>
          <p:cNvPr id="3" name="Content Placeholder 2">
            <a:extLst>
              <a:ext uri="{FF2B5EF4-FFF2-40B4-BE49-F238E27FC236}">
                <a16:creationId xmlns:a16="http://schemas.microsoft.com/office/drawing/2014/main" id="{C1755771-9EDB-7EE9-9FD1-07E264891519}"/>
              </a:ext>
            </a:extLst>
          </p:cNvPr>
          <p:cNvSpPr>
            <a:spLocks noGrp="1"/>
          </p:cNvSpPr>
          <p:nvPr>
            <p:ph idx="1"/>
          </p:nvPr>
        </p:nvSpPr>
        <p:spPr/>
        <p:txBody>
          <a:bodyPr/>
          <a:lstStyle/>
          <a:p>
            <a:r>
              <a:rPr lang="en-US" dirty="0">
                <a:latin typeface="+mn-lt"/>
              </a:rPr>
              <a:t>James is a seller of a service and </a:t>
            </a:r>
            <a:r>
              <a:rPr lang="en-US" dirty="0" err="1">
                <a:latin typeface="+mn-lt"/>
              </a:rPr>
              <a:t>Nalah</a:t>
            </a:r>
            <a:r>
              <a:rPr lang="en-US" dirty="0">
                <a:latin typeface="+mn-lt"/>
              </a:rPr>
              <a:t> is a buyer: James earns $50, and </a:t>
            </a:r>
            <a:r>
              <a:rPr lang="en-US" dirty="0" err="1">
                <a:latin typeface="+mn-lt"/>
              </a:rPr>
              <a:t>Nalah</a:t>
            </a:r>
            <a:r>
              <a:rPr lang="en-US" dirty="0">
                <a:latin typeface="+mn-lt"/>
              </a:rPr>
              <a:t> spends $50.</a:t>
            </a:r>
          </a:p>
          <a:p>
            <a:pPr marL="914400" lvl="1" indent="-457200">
              <a:buFont typeface="+mj-lt"/>
              <a:buAutoNum type="alphaUcPeriod"/>
            </a:pPr>
            <a:r>
              <a:rPr lang="en-US" dirty="0">
                <a:latin typeface="+mn-lt"/>
              </a:rPr>
              <a:t>Total expenditure rises by $50.</a:t>
            </a:r>
          </a:p>
          <a:p>
            <a:pPr marL="914400" lvl="1" indent="-457200">
              <a:buFont typeface="+mj-lt"/>
              <a:buAutoNum type="alphaUcPeriod"/>
            </a:pPr>
            <a:r>
              <a:rPr lang="en-US" dirty="0">
                <a:latin typeface="+mn-lt"/>
              </a:rPr>
              <a:t>Total income rises by $50.</a:t>
            </a:r>
          </a:p>
        </p:txBody>
      </p:sp>
    </p:spTree>
    <p:extLst>
      <p:ext uri="{BB962C8B-B14F-4D97-AF65-F5344CB8AC3E}">
        <p14:creationId xmlns:p14="http://schemas.microsoft.com/office/powerpoint/2010/main" val="367021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B2A36-E6B9-09E9-766B-F5663345BB60}"/>
              </a:ext>
            </a:extLst>
          </p:cNvPr>
          <p:cNvSpPr>
            <a:spLocks noGrp="1"/>
          </p:cNvSpPr>
          <p:nvPr>
            <p:ph type="title"/>
          </p:nvPr>
        </p:nvSpPr>
        <p:spPr/>
        <p:txBody>
          <a:bodyPr/>
          <a:lstStyle/>
          <a:p>
            <a:r>
              <a:rPr lang="en-US" dirty="0">
                <a:latin typeface="+mn-lt"/>
              </a:rPr>
              <a:t>Circular-Flow Diagram </a:t>
            </a:r>
          </a:p>
        </p:txBody>
      </p:sp>
      <p:sp>
        <p:nvSpPr>
          <p:cNvPr id="3" name="Content Placeholder 2">
            <a:extLst>
              <a:ext uri="{FF2B5EF4-FFF2-40B4-BE49-F238E27FC236}">
                <a16:creationId xmlns:a16="http://schemas.microsoft.com/office/drawing/2014/main" id="{F019DD7B-963C-5052-9671-F7CB54011E23}"/>
              </a:ext>
            </a:extLst>
          </p:cNvPr>
          <p:cNvSpPr>
            <a:spLocks noGrp="1"/>
          </p:cNvSpPr>
          <p:nvPr>
            <p:ph idx="1"/>
          </p:nvPr>
        </p:nvSpPr>
        <p:spPr/>
        <p:txBody>
          <a:bodyPr/>
          <a:lstStyle/>
          <a:p>
            <a:pPr algn="l"/>
            <a:r>
              <a:rPr lang="en-US" dirty="0">
                <a:latin typeface="+mn-lt"/>
              </a:rPr>
              <a:t>Circular-flow diagram</a:t>
            </a:r>
          </a:p>
          <a:p>
            <a:pPr lvl="1">
              <a:buFont typeface="Arial" panose="020B0604020202020204" pitchFamily="34" charset="0"/>
              <a:buChar char="•"/>
            </a:pPr>
            <a:r>
              <a:rPr lang="en-US" dirty="0">
                <a:latin typeface="+mn-lt"/>
              </a:rPr>
              <a:t>Simple depiction of the macroeconomy</a:t>
            </a:r>
          </a:p>
          <a:p>
            <a:pPr lvl="1">
              <a:buFont typeface="Arial" panose="020B0604020202020204" pitchFamily="34" charset="0"/>
              <a:buChar char="•"/>
            </a:pPr>
            <a:r>
              <a:rPr lang="en-US" dirty="0">
                <a:latin typeface="+mn-lt"/>
              </a:rPr>
              <a:t>Illustrates GDP as spending, revenue, factor payments, and income</a:t>
            </a:r>
          </a:p>
          <a:p>
            <a:pPr algn="l"/>
            <a:r>
              <a:rPr lang="en-US" dirty="0">
                <a:latin typeface="+mn-lt"/>
              </a:rPr>
              <a:t>Factors of production</a:t>
            </a:r>
          </a:p>
          <a:p>
            <a:pPr lvl="1">
              <a:buFont typeface="Arial" panose="020B0604020202020204" pitchFamily="34" charset="0"/>
              <a:buChar char="•"/>
            </a:pPr>
            <a:r>
              <a:rPr lang="en-US" dirty="0">
                <a:latin typeface="+mn-lt"/>
              </a:rPr>
              <a:t>Inputs like labor, land, capital, and natural resources</a:t>
            </a:r>
          </a:p>
          <a:p>
            <a:pPr algn="l"/>
            <a:r>
              <a:rPr lang="en-US" dirty="0">
                <a:latin typeface="+mn-lt"/>
              </a:rPr>
              <a:t>Factor payments</a:t>
            </a:r>
          </a:p>
          <a:p>
            <a:pPr lvl="1">
              <a:buFont typeface="Arial" panose="020B0604020202020204" pitchFamily="34" charset="0"/>
              <a:buChar char="•"/>
            </a:pPr>
            <a:r>
              <a:rPr lang="en-US" dirty="0">
                <a:latin typeface="+mn-lt"/>
              </a:rPr>
              <a:t>Payments to the factors of production (e.g., wages, rent)</a:t>
            </a:r>
          </a:p>
        </p:txBody>
      </p:sp>
    </p:spTree>
    <p:extLst>
      <p:ext uri="{BB962C8B-B14F-4D97-AF65-F5344CB8AC3E}">
        <p14:creationId xmlns:p14="http://schemas.microsoft.com/office/powerpoint/2010/main" val="1710833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FULL TEXT TEMPLATE MASTER" val="7pb33sBP"/>
  <p:tag name="ARTICULATE_DESIGN_ID_FULL TEXT TEMPLATE MASTER (CONT.)" val="V3Eg5WUK"/>
  <p:tag name="ARTICULATE_DESIGN_ID_OPTIMIZED TEMPLATE MASTER" val="rzwWCka7"/>
  <p:tag name="ARTICULATE_DESIGN_ID_OPTIMIZED TEMPLATE MASTER (CONT.)" val="klKJ3eZ5"/>
  <p:tag name="ARTICULATE_SLIDE_COUNT" val="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ptimized Template Master">
  <a:themeElements>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fontScheme name="Cengage New">
      <a:majorFont>
        <a:latin typeface="Work Sans "/>
        <a:ea typeface=""/>
        <a:cs typeface=""/>
      </a:majorFont>
      <a:minorFont>
        <a:latin typeface="Work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11y_PPT_Template_Cengage_020221.pptx" id="{62A8FB47-AEAE-448A-A9EC-2B57E950A883}" vid="{DA52BCA4-C454-45F1-8147-C38687C75014}"/>
    </a:ext>
  </a:extLst>
</a:theme>
</file>

<file path=ppt/theme/theme2.xml><?xml version="1.0" encoding="utf-8"?>
<a:theme xmlns:a="http://schemas.openxmlformats.org/drawingml/2006/main" name="ActiveLearning or Ex">
  <a:themeElements>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pter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US" sz="3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hapter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pter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pter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pter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pter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pter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pter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pter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pter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pter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pter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pter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engage New">
    <a:dk1>
      <a:srgbClr val="282F7C"/>
    </a:dk1>
    <a:lt1>
      <a:srgbClr val="FFFFFF"/>
    </a:lt1>
    <a:dk2>
      <a:srgbClr val="3841B0"/>
    </a:dk2>
    <a:lt2>
      <a:srgbClr val="F5F5F5"/>
    </a:lt2>
    <a:accent1>
      <a:srgbClr val="282F7C"/>
    </a:accent1>
    <a:accent2>
      <a:srgbClr val="FEE349"/>
    </a:accent2>
    <a:accent3>
      <a:srgbClr val="CDDEFF"/>
    </a:accent3>
    <a:accent4>
      <a:srgbClr val="F5F5F5"/>
    </a:accent4>
    <a:accent5>
      <a:srgbClr val="A3A1A3"/>
    </a:accent5>
    <a:accent6>
      <a:srgbClr val="454545"/>
    </a:accent6>
    <a:hlink>
      <a:srgbClr val="3841B0"/>
    </a:hlink>
    <a:folHlink>
      <a:srgbClr val="6900B0"/>
    </a:folHlink>
  </a:clrScheme>
</a:themeOverride>
</file>

<file path=docProps/app.xml><?xml version="1.0" encoding="utf-8"?>
<Properties xmlns="http://schemas.openxmlformats.org/officeDocument/2006/extended-properties" xmlns:vt="http://schemas.openxmlformats.org/officeDocument/2006/docPropsVTypes">
  <Template/>
  <TotalTime>0</TotalTime>
  <Words>3467</Words>
  <Application>Microsoft Office PowerPoint</Application>
  <PresentationFormat>Widescreen</PresentationFormat>
  <Paragraphs>468</Paragraphs>
  <Slides>49</Slides>
  <Notes>19</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49</vt:i4>
      </vt:variant>
    </vt:vector>
  </HeadingPairs>
  <TitlesOfParts>
    <vt:vector size="58" baseType="lpstr">
      <vt:lpstr>Arial</vt:lpstr>
      <vt:lpstr>Calibri</vt:lpstr>
      <vt:lpstr>Courier New</vt:lpstr>
      <vt:lpstr>Wingdings</vt:lpstr>
      <vt:lpstr>Work Sans</vt:lpstr>
      <vt:lpstr>Work Sans </vt:lpstr>
      <vt:lpstr>Optimized Template Master</vt:lpstr>
      <vt:lpstr>ActiveLearning or Ex</vt:lpstr>
      <vt:lpstr>Equation</vt:lpstr>
      <vt:lpstr>Principles of Economics, 10e</vt:lpstr>
      <vt:lpstr>Chapter Objectives (1 of 2)</vt:lpstr>
      <vt:lpstr>Chapter Objectives (2 of 2)</vt:lpstr>
      <vt:lpstr>24-1</vt:lpstr>
      <vt:lpstr>Economics</vt:lpstr>
      <vt:lpstr>Income and Expenditure</vt:lpstr>
      <vt:lpstr>Active Learning 1: Income Equals Expenditure</vt:lpstr>
      <vt:lpstr>Active Learning 1: Answers</vt:lpstr>
      <vt:lpstr>Circular-Flow Diagram </vt:lpstr>
      <vt:lpstr>Figure 1 The Circular-Flow Diagram</vt:lpstr>
      <vt:lpstr>What This Diagram Omits</vt:lpstr>
      <vt:lpstr>24-2</vt:lpstr>
      <vt:lpstr>GDP: Expenditure Definition</vt:lpstr>
      <vt:lpstr>“GDP Is the Market Value . . .”</vt:lpstr>
      <vt:lpstr>“. . . of All . . .”</vt:lpstr>
      <vt:lpstr>“…Final…”</vt:lpstr>
      <vt:lpstr>“…Goods and Services Produced…”</vt:lpstr>
      <vt:lpstr>“…Within a Country in a Given Period”</vt:lpstr>
      <vt:lpstr>Active Learning 2: What Is included in GDP?</vt:lpstr>
      <vt:lpstr>Active Learning 2: Answers</vt:lpstr>
      <vt:lpstr>24-3</vt:lpstr>
      <vt:lpstr>Composition of GDP</vt:lpstr>
      <vt:lpstr>Consumption (C)</vt:lpstr>
      <vt:lpstr>Investment (I)</vt:lpstr>
      <vt:lpstr>Government Purchases (G)</vt:lpstr>
      <vt:lpstr>Net Exports (NX)</vt:lpstr>
      <vt:lpstr>Table 1 GDP and Its Components</vt:lpstr>
      <vt:lpstr>Active Learning 3: GDP and Its Components</vt:lpstr>
      <vt:lpstr>Active Learning 3: Answers</vt:lpstr>
      <vt:lpstr>24-4</vt:lpstr>
      <vt:lpstr>Nominal GDP and Real GDP</vt:lpstr>
      <vt:lpstr>Table 2 Real and Nominal GDP (1 of 3)</vt:lpstr>
      <vt:lpstr>Table 2 Real and Nominal GDP (2 of 3)</vt:lpstr>
      <vt:lpstr>Table 2 Real and Nominal GDP (3 of 3)</vt:lpstr>
      <vt:lpstr>The GDP Deflator (1 of 2)</vt:lpstr>
      <vt:lpstr>The GDP Deflator (2 of 2)</vt:lpstr>
      <vt:lpstr>Figure 2 Real GDP in the United States</vt:lpstr>
      <vt:lpstr>Active Learning 4: Computing GDP</vt:lpstr>
      <vt:lpstr>Active Learning 4: Answers</vt:lpstr>
      <vt:lpstr>24-5</vt:lpstr>
      <vt:lpstr>Senator Robert Kennedy, 1968</vt:lpstr>
      <vt:lpstr>GDP and Well-Being (1 of 2)</vt:lpstr>
      <vt:lpstr>GDP and Well-Being (2 of 2)</vt:lpstr>
      <vt:lpstr>Table 3 GDP and the Quality of Life</vt:lpstr>
      <vt:lpstr>24-6</vt:lpstr>
      <vt:lpstr>Conclusion</vt:lpstr>
      <vt:lpstr>Think-Pair-Share Activity</vt:lpstr>
      <vt:lpstr>Self-Assessment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Tenth Edition</dc:title>
  <dc:subject>Chapter 24: Measuring a Nation’s Income</dc:subject>
  <dc:creator/>
  <cp:lastModifiedBy/>
  <cp:revision>33</cp:revision>
  <dcterms:created xsi:type="dcterms:W3CDTF">2022-07-21T17:39:44Z</dcterms:created>
  <dcterms:modified xsi:type="dcterms:W3CDTF">2023-02-20T11:27:07Z</dcterms:modified>
  <cp:category>Accessible PPT</cp:category>
</cp:coreProperties>
</file>