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tags/tag1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7.xml" ContentType="application/vnd.openxmlformats-officedocument.presentationml.tags+xml"/>
  <Override PartName="/ppt/notesSlides/notesSlide5.xml" ContentType="application/vnd.openxmlformats-officedocument.presentationml.notesSlide+xml"/>
  <Override PartName="/ppt/tags/tag18.xml" ContentType="application/vnd.openxmlformats-officedocument.presentationml.tags+xml"/>
  <Override PartName="/ppt/notesSlides/notesSlide6.xml" ContentType="application/vnd.openxmlformats-officedocument.presentationml.notesSlide+xml"/>
  <Override PartName="/ppt/tags/tag19.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3.xml" ContentType="application/vnd.openxmlformats-officedocument.presentationml.tags+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42"/>
  </p:notesMasterIdLst>
  <p:handoutMasterIdLst>
    <p:handoutMasterId r:id="rId43"/>
  </p:handoutMasterIdLst>
  <p:sldIdLst>
    <p:sldId id="268" r:id="rId2"/>
    <p:sldId id="370" r:id="rId3"/>
    <p:sldId id="373" r:id="rId4"/>
    <p:sldId id="760" r:id="rId5"/>
    <p:sldId id="806" r:id="rId6"/>
    <p:sldId id="761" r:id="rId7"/>
    <p:sldId id="762" r:id="rId8"/>
    <p:sldId id="812" r:id="rId9"/>
    <p:sldId id="813" r:id="rId10"/>
    <p:sldId id="398" r:id="rId11"/>
    <p:sldId id="808" r:id="rId12"/>
    <p:sldId id="772" r:id="rId13"/>
    <p:sldId id="819" r:id="rId14"/>
    <p:sldId id="767" r:id="rId15"/>
    <p:sldId id="821" r:id="rId16"/>
    <p:sldId id="399" r:id="rId17"/>
    <p:sldId id="777" r:id="rId18"/>
    <p:sldId id="778" r:id="rId19"/>
    <p:sldId id="655" r:id="rId20"/>
    <p:sldId id="822" r:id="rId21"/>
    <p:sldId id="781" r:id="rId22"/>
    <p:sldId id="782" r:id="rId23"/>
    <p:sldId id="814" r:id="rId24"/>
    <p:sldId id="815" r:id="rId25"/>
    <p:sldId id="400" r:id="rId26"/>
    <p:sldId id="786" r:id="rId27"/>
    <p:sldId id="809" r:id="rId28"/>
    <p:sldId id="787" r:id="rId29"/>
    <p:sldId id="795" r:id="rId30"/>
    <p:sldId id="657" r:id="rId31"/>
    <p:sldId id="801" r:id="rId32"/>
    <p:sldId id="802" r:id="rId33"/>
    <p:sldId id="816" r:id="rId34"/>
    <p:sldId id="817" r:id="rId35"/>
    <p:sldId id="575" r:id="rId36"/>
    <p:sldId id="656" r:id="rId37"/>
    <p:sldId id="807" r:id="rId38"/>
    <p:sldId id="653" r:id="rId39"/>
    <p:sldId id="654" r:id="rId40"/>
    <p:sldId id="368" r:id="rId41"/>
  </p:sldIdLst>
  <p:sldSz cx="12192000" cy="6858000"/>
  <p:notesSz cx="6858000" cy="9144000"/>
  <p:custDataLst>
    <p:tags r:id="rId44"/>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2A184A-3A28-C535-FBFC-DC172FE2AD6F}" v="18" dt="2023-01-29T11:17:39.1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30" autoAdjust="0"/>
    <p:restoredTop sz="86074" autoAdjust="0"/>
  </p:normalViewPr>
  <p:slideViewPr>
    <p:cSldViewPr snapToGrid="0" snapToObjects="1">
      <p:cViewPr varScale="1">
        <p:scale>
          <a:sx n="58" d="100"/>
          <a:sy n="58" d="100"/>
        </p:scale>
        <p:origin x="988" y="48"/>
      </p:cViewPr>
      <p:guideLst>
        <p:guide orient="horz" pos="2160"/>
        <p:guide pos="3840"/>
      </p:guideLst>
    </p:cSldViewPr>
  </p:slideViewPr>
  <p:outlineViewPr>
    <p:cViewPr>
      <p:scale>
        <a:sx n="33" d="100"/>
        <a:sy n="33" d="100"/>
      </p:scale>
      <p:origin x="0" y="-28716"/>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52"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25</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30</a:t>
            </a:fld>
            <a:endParaRPr lang="en-US" dirty="0"/>
          </a:p>
        </p:txBody>
      </p:sp>
    </p:spTree>
    <p:extLst>
      <p:ext uri="{BB962C8B-B14F-4D97-AF65-F5344CB8AC3E}">
        <p14:creationId xmlns:p14="http://schemas.microsoft.com/office/powerpoint/2010/main" val="33620282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33</a:t>
            </a:fld>
            <a:endParaRPr lang="en-US" dirty="0"/>
          </a:p>
        </p:txBody>
      </p:sp>
    </p:spTree>
    <p:extLst>
      <p:ext uri="{BB962C8B-B14F-4D97-AF65-F5344CB8AC3E}">
        <p14:creationId xmlns:p14="http://schemas.microsoft.com/office/powerpoint/2010/main" val="4189247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sz="1200" dirty="0"/>
              <a:t>The “Ask the Experts” feature provides the opportunity for class discussion. </a:t>
            </a:r>
          </a:p>
          <a:p>
            <a:r>
              <a:rPr lang="en-US" sz="1200"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sz="1200" dirty="0"/>
              <a:t>Ask the students to share with the class their reasons. Their answers will vary.</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35</a:t>
            </a:fld>
            <a:endParaRPr lang="en-US" dirty="0"/>
          </a:p>
        </p:txBody>
      </p:sp>
    </p:spTree>
    <p:extLst>
      <p:ext uri="{BB962C8B-B14F-4D97-AF65-F5344CB8AC3E}">
        <p14:creationId xmlns:p14="http://schemas.microsoft.com/office/powerpoint/2010/main" val="3264379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36</a:t>
            </a:fld>
            <a:endParaRPr lang="en-US" dirty="0"/>
          </a:p>
        </p:txBody>
      </p:sp>
    </p:spTree>
    <p:extLst>
      <p:ext uri="{BB962C8B-B14F-4D97-AF65-F5344CB8AC3E}">
        <p14:creationId xmlns:p14="http://schemas.microsoft.com/office/powerpoint/2010/main" val="25306991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r>
              <a:rPr lang="en-US" b="0" dirty="0"/>
              <a:t>Suggestion:</a:t>
            </a:r>
            <a:r>
              <a:rPr lang="en-US" b="0" baseline="0" dirty="0"/>
              <a:t> For the Think-Pair-Share activities, if time allows, allow students to work in small groups for 5-10 minutes. Then allow student groups to share with other groups or with the entire class</a:t>
            </a:r>
            <a:r>
              <a:rPr lang="en-US" b="0" dirty="0"/>
              <a:t>.  Or, you can treat the Think-Pair-Share activity</a:t>
            </a:r>
            <a:r>
              <a:rPr lang="en-US" b="0" baseline="0" dirty="0"/>
              <a:t> as an open-to-all in–class discussion.</a:t>
            </a:r>
          </a:p>
          <a:p>
            <a:endParaRPr lang="en-US" b="0" dirty="0">
              <a:solidFill>
                <a:srgbClr val="002060"/>
              </a:solidFill>
            </a:endParaRPr>
          </a:p>
          <a:p>
            <a:r>
              <a:rPr lang="en-US" b="0" dirty="0">
                <a:solidFill>
                  <a:srgbClr val="002060"/>
                </a:solidFill>
              </a:rPr>
              <a:t>Discussion points:</a:t>
            </a:r>
          </a:p>
          <a:p>
            <a:pPr marL="237127" indent="-237127">
              <a:buFont typeface="+mj-lt"/>
              <a:buAutoNum type="alphaUcPeriod"/>
            </a:pPr>
            <a:r>
              <a:rPr lang="en-US" b="0" dirty="0">
                <a:solidFill>
                  <a:srgbClr val="002060"/>
                </a:solidFill>
              </a:rPr>
              <a:t>Case 1 because the government purchased consumption goods that cannot be enjoyed by later generations, while in Case 2 the government purchased capital, which is durable and can be enjoyed by later generations.</a:t>
            </a:r>
          </a:p>
          <a:p>
            <a:pPr marL="237127" indent="-237127">
              <a:buFont typeface="+mj-lt"/>
              <a:buAutoNum type="alphaUcPeriod"/>
            </a:pPr>
            <a:r>
              <a:rPr lang="en-CA" b="0" dirty="0">
                <a:solidFill>
                  <a:srgbClr val="002060"/>
                </a:solidFill>
              </a:rPr>
              <a:t>It is more reasonable for the government to run a budget deficit and force future generations to pay for current expenditures if the expenditures are for capital goods.</a:t>
            </a:r>
          </a:p>
          <a:p>
            <a:pPr marL="237127" indent="-237127">
              <a:buFont typeface="+mj-lt"/>
              <a:buAutoNum type="alphaUcPeriod"/>
            </a:pPr>
            <a:r>
              <a:rPr lang="en-CA" b="0" dirty="0">
                <a:solidFill>
                  <a:srgbClr val="002060"/>
                </a:solidFill>
              </a:rPr>
              <a:t>Nearly every interest group can defend its spending as if it has a positive impact on future generations—military, education, etc.</a:t>
            </a:r>
          </a:p>
          <a:p>
            <a:pPr marL="237127" indent="-237127">
              <a:buFont typeface="+mj-lt"/>
              <a:buAutoNum type="alphaUcPeriod"/>
            </a:pPr>
            <a:endParaRPr lang="en-US" b="1" dirty="0">
              <a:solidFill>
                <a:srgbClr val="002060"/>
              </a:solidFill>
            </a:endParaRP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38</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CA" dirty="0"/>
              <a:t>Give your students a few minutes to think about an appropriate answer, then show them the answers on the next slide.</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8</a:t>
            </a:fld>
            <a:endParaRPr lang="en-US" dirty="0"/>
          </a:p>
        </p:txBody>
      </p:sp>
    </p:spTree>
    <p:extLst>
      <p:ext uri="{BB962C8B-B14F-4D97-AF65-F5344CB8AC3E}">
        <p14:creationId xmlns:p14="http://schemas.microsoft.com/office/powerpoint/2010/main" val="460176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9</a:t>
            </a:fld>
            <a:endParaRPr lang="en-US" dirty="0"/>
          </a:p>
        </p:txBody>
      </p:sp>
    </p:spTree>
    <p:extLst>
      <p:ext uri="{BB962C8B-B14F-4D97-AF65-F5344CB8AC3E}">
        <p14:creationId xmlns:p14="http://schemas.microsoft.com/office/powerpoint/2010/main" val="26508570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10</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16</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19</a:t>
            </a:fld>
            <a:endParaRPr lang="en-US" dirty="0"/>
          </a:p>
        </p:txBody>
      </p:sp>
    </p:spTree>
    <p:extLst>
      <p:ext uri="{BB962C8B-B14F-4D97-AF65-F5344CB8AC3E}">
        <p14:creationId xmlns:p14="http://schemas.microsoft.com/office/powerpoint/2010/main" val="1339601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This exercise helps students see a possible benefit to inflation. Give your students a few minutes to think</a:t>
            </a:r>
            <a:r>
              <a:rPr lang="en-US" sz="1200" baseline="0" dirty="0"/>
              <a:t>. This can be an easy in-class group work exercise. </a:t>
            </a:r>
            <a:endParaRPr lang="en-US" sz="1200"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23</a:t>
            </a:fld>
            <a:endParaRPr lang="en-US" dirty="0"/>
          </a:p>
        </p:txBody>
      </p:sp>
    </p:spTree>
    <p:extLst>
      <p:ext uri="{BB962C8B-B14F-4D97-AF65-F5344CB8AC3E}">
        <p14:creationId xmlns:p14="http://schemas.microsoft.com/office/powerpoint/2010/main" val="37876534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This exercise helps students see a possible benefit to inflation. Give your students a few minutes to think</a:t>
            </a:r>
            <a:r>
              <a:rPr lang="en-US" sz="1200" baseline="0" dirty="0"/>
              <a:t>. This can be an easy in-class group work exercise. </a:t>
            </a:r>
            <a:endParaRPr lang="en-US" sz="1200"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24</a:t>
            </a:fld>
            <a:endParaRPr lang="en-US" dirty="0"/>
          </a:p>
        </p:txBody>
      </p:sp>
    </p:spTree>
    <p:extLst>
      <p:ext uri="{BB962C8B-B14F-4D97-AF65-F5344CB8AC3E}">
        <p14:creationId xmlns:p14="http://schemas.microsoft.com/office/powerpoint/2010/main" val="28497731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32155758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262A45CD-58ED-4162-98CE-E3A896F03E39}"/>
              </a:ext>
              <a:ext uri="{C183D7F6-B498-43B3-948B-1728B52AA6E4}">
                <adec:decorative xmlns=""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 xmlns:adec="http://schemas.microsoft.com/office/drawing/2017/decorative"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 xmlns:adec="http://schemas.microsoft.com/office/drawing/2017/decorative" val="1"/>
              </a:ext>
            </a:extLst>
          </p:cNvPr>
          <p:cNvSpPr/>
          <p:nvPr userDrawn="1"/>
        </p:nvSpPr>
        <p:spPr>
          <a:xfrm>
            <a:off x="0" y="6176963"/>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F88135A3-CC45-4F85-B815-C867C6D0BF61}"/>
              </a:ext>
              <a:ext uri="{C183D7F6-B498-43B3-948B-1728B52AA6E4}">
                <adec:decorative xmlns=""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3.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noProof="0" dirty="0">
                <a:latin typeface="+mn-lt"/>
              </a:rPr>
              <a:t>Principles of Economics, 10e</a:t>
            </a:r>
            <a:endParaRPr lang="en-US" sz="3600" noProof="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noProof="0" dirty="0"/>
              <a:t>Chapter 37: </a:t>
            </a:r>
            <a:r>
              <a:rPr lang="en-US" noProof="0" dirty="0"/>
              <a:t>Six Debates over Macroeconomic Policy</a:t>
            </a:r>
          </a:p>
        </p:txBody>
      </p:sp>
      <p:pic>
        <p:nvPicPr>
          <p:cNvPr id="7" name="Picture 3">
            <a:extLst>
              <a:ext uri="{FF2B5EF4-FFF2-40B4-BE49-F238E27FC236}">
                <a16:creationId xmlns:a16="http://schemas.microsoft.com/office/drawing/2014/main" id="{38DE40AE-0D77-4AA5-ACC6-EB415A6F4328}"/>
              </a:ext>
              <a:ext uri="{C183D7F6-B498-43B3-948B-1728B52AA6E4}">
                <adec:decorative xmlns="" xmlns:adec="http://schemas.microsoft.com/office/drawing/2017/decorative"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noProof="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a:xfrm>
            <a:off x="991519" y="1153123"/>
            <a:ext cx="10424160" cy="2387600"/>
          </a:xfrm>
        </p:spPr>
        <p:txBody>
          <a:bodyPr/>
          <a:lstStyle/>
          <a:p>
            <a:r>
              <a:rPr lang="en-US" noProof="0" dirty="0"/>
              <a:t>37-2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noProof="0" dirty="0"/>
              <a:t>Should the Government Fight Recessions with Spending Hikes or Tax Cuts?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90C60A-139C-6329-93EB-F74919A4FFAD}"/>
              </a:ext>
            </a:extLst>
          </p:cNvPr>
          <p:cNvSpPr>
            <a:spLocks noGrp="1"/>
          </p:cNvSpPr>
          <p:nvPr>
            <p:ph type="title"/>
          </p:nvPr>
        </p:nvSpPr>
        <p:spPr/>
        <p:txBody>
          <a:bodyPr/>
          <a:lstStyle/>
          <a:p>
            <a:r>
              <a:rPr lang="en-US" noProof="0" dirty="0"/>
              <a:t>The Case for Fighting Recessions with Spending Hikes (1 of 3)</a:t>
            </a:r>
          </a:p>
        </p:txBody>
      </p:sp>
      <p:sp>
        <p:nvSpPr>
          <p:cNvPr id="3" name="Content Placeholder 2">
            <a:extLst>
              <a:ext uri="{FF2B5EF4-FFF2-40B4-BE49-F238E27FC236}">
                <a16:creationId xmlns:a16="http://schemas.microsoft.com/office/drawing/2014/main" id="{7C284DF9-6495-C9BF-5731-68503457DD38}"/>
              </a:ext>
            </a:extLst>
          </p:cNvPr>
          <p:cNvSpPr>
            <a:spLocks noGrp="1"/>
          </p:cNvSpPr>
          <p:nvPr>
            <p:ph sz="half" idx="1"/>
          </p:nvPr>
        </p:nvSpPr>
        <p:spPr>
          <a:xfrm>
            <a:off x="386690" y="1825625"/>
            <a:ext cx="5305771" cy="4351338"/>
          </a:xfrm>
        </p:spPr>
        <p:txBody>
          <a:bodyPr/>
          <a:lstStyle/>
          <a:p>
            <a:r>
              <a:rPr lang="en-US" altLang="en-US" noProof="0" dirty="0"/>
              <a:t>Monetary policy</a:t>
            </a:r>
          </a:p>
          <a:p>
            <a:pPr lvl="1">
              <a:buFont typeface="Arial" panose="020B0604020202020204" pitchFamily="34" charset="0"/>
              <a:buChar char="•"/>
            </a:pPr>
            <a:r>
              <a:rPr lang="en-US" altLang="en-US" noProof="0" dirty="0"/>
              <a:t>Increasing the money supply</a:t>
            </a:r>
          </a:p>
          <a:p>
            <a:pPr lvl="2">
              <a:buFont typeface="Arial" panose="020B0604020202020204" pitchFamily="34" charset="0"/>
              <a:buChar char="•"/>
            </a:pPr>
            <a:r>
              <a:rPr lang="en-US" altLang="en-US" noProof="0" dirty="0"/>
              <a:t>Reduces interest rates</a:t>
            </a:r>
          </a:p>
          <a:p>
            <a:pPr lvl="2">
              <a:buFont typeface="Arial" panose="020B0604020202020204" pitchFamily="34" charset="0"/>
              <a:buChar char="•"/>
            </a:pPr>
            <a:r>
              <a:rPr lang="en-US" altLang="en-US" noProof="0" dirty="0"/>
              <a:t>Reduces the cost of borrowing</a:t>
            </a:r>
          </a:p>
          <a:p>
            <a:pPr lvl="2">
              <a:buFont typeface="Arial" panose="020B0604020202020204" pitchFamily="34" charset="0"/>
              <a:buChar char="•"/>
            </a:pPr>
            <a:r>
              <a:rPr lang="en-US" altLang="en-US" noProof="0" dirty="0"/>
              <a:t>Increased spending on investment</a:t>
            </a:r>
          </a:p>
          <a:p>
            <a:pPr lvl="1">
              <a:buFont typeface="Arial" panose="020B0604020202020204" pitchFamily="34" charset="0"/>
              <a:buChar char="•"/>
            </a:pPr>
            <a:r>
              <a:rPr lang="en-US" altLang="en-US" noProof="0" dirty="0"/>
              <a:t>Increased aggregate demand</a:t>
            </a:r>
          </a:p>
        </p:txBody>
      </p:sp>
      <p:sp>
        <p:nvSpPr>
          <p:cNvPr id="4" name="Content Placeholder 3">
            <a:extLst>
              <a:ext uri="{FF2B5EF4-FFF2-40B4-BE49-F238E27FC236}">
                <a16:creationId xmlns:a16="http://schemas.microsoft.com/office/drawing/2014/main" id="{C3A60E69-976A-A33D-1DE6-29800B11B39E}"/>
              </a:ext>
            </a:extLst>
          </p:cNvPr>
          <p:cNvSpPr>
            <a:spLocks noGrp="1"/>
          </p:cNvSpPr>
          <p:nvPr>
            <p:ph sz="half" idx="2"/>
          </p:nvPr>
        </p:nvSpPr>
        <p:spPr>
          <a:xfrm>
            <a:off x="5821249" y="1825625"/>
            <a:ext cx="6130343" cy="4351338"/>
          </a:xfrm>
        </p:spPr>
        <p:txBody>
          <a:bodyPr/>
          <a:lstStyle/>
          <a:p>
            <a:r>
              <a:rPr lang="en-US" noProof="0" dirty="0"/>
              <a:t>Fiscal policy</a:t>
            </a:r>
          </a:p>
          <a:p>
            <a:pPr lvl="1">
              <a:buFont typeface="Arial" panose="020B0604020202020204" pitchFamily="34" charset="0"/>
              <a:buChar char="•"/>
            </a:pPr>
            <a:r>
              <a:rPr lang="en-US" noProof="0" dirty="0"/>
              <a:t>Cutting taxes</a:t>
            </a:r>
          </a:p>
          <a:p>
            <a:pPr lvl="2">
              <a:buFont typeface="Arial" panose="020B0604020202020204" pitchFamily="34" charset="0"/>
              <a:buChar char="•"/>
            </a:pPr>
            <a:r>
              <a:rPr lang="en-US" noProof="0" dirty="0"/>
              <a:t>Increases household disposable income</a:t>
            </a:r>
          </a:p>
          <a:p>
            <a:pPr lvl="2">
              <a:buFont typeface="Arial" panose="020B0604020202020204" pitchFamily="34" charset="0"/>
              <a:buChar char="•"/>
            </a:pPr>
            <a:r>
              <a:rPr lang="en-US" noProof="0" dirty="0"/>
              <a:t>Increases spending on consumption</a:t>
            </a:r>
          </a:p>
          <a:p>
            <a:pPr lvl="2">
              <a:buFont typeface="Arial" panose="020B0604020202020204" pitchFamily="34" charset="0"/>
              <a:buChar char="•"/>
            </a:pPr>
            <a:r>
              <a:rPr lang="en-US" noProof="0" dirty="0"/>
              <a:t>Increased government spending</a:t>
            </a:r>
          </a:p>
          <a:p>
            <a:pPr lvl="1">
              <a:buFont typeface="Arial" panose="020B0604020202020204" pitchFamily="34" charset="0"/>
              <a:buChar char="•"/>
            </a:pPr>
            <a:r>
              <a:rPr lang="en-US" noProof="0" dirty="0"/>
              <a:t>Adds directly to aggregate demand</a:t>
            </a:r>
          </a:p>
        </p:txBody>
      </p:sp>
    </p:spTree>
    <p:extLst>
      <p:ext uri="{BB962C8B-B14F-4D97-AF65-F5344CB8AC3E}">
        <p14:creationId xmlns:p14="http://schemas.microsoft.com/office/powerpoint/2010/main" val="34351723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8B2C93-D703-EA81-F38E-BDB36CAC6252}"/>
              </a:ext>
            </a:extLst>
          </p:cNvPr>
          <p:cNvSpPr>
            <a:spLocks noGrp="1"/>
          </p:cNvSpPr>
          <p:nvPr>
            <p:ph type="title"/>
          </p:nvPr>
        </p:nvSpPr>
        <p:spPr/>
        <p:txBody>
          <a:bodyPr/>
          <a:lstStyle/>
          <a:p>
            <a:r>
              <a:rPr lang="en-US" noProof="0" dirty="0"/>
              <a:t>The Case for Fighting Recessions with Spending Hikes (2 of 3)</a:t>
            </a:r>
          </a:p>
        </p:txBody>
      </p:sp>
      <p:sp>
        <p:nvSpPr>
          <p:cNvPr id="3" name="Content Placeholder 2">
            <a:extLst>
              <a:ext uri="{FF2B5EF4-FFF2-40B4-BE49-F238E27FC236}">
                <a16:creationId xmlns:a16="http://schemas.microsoft.com/office/drawing/2014/main" id="{09F25D47-08C3-0331-A3ED-361D3E7BF925}"/>
              </a:ext>
            </a:extLst>
          </p:cNvPr>
          <p:cNvSpPr>
            <a:spLocks noGrp="1"/>
          </p:cNvSpPr>
          <p:nvPr>
            <p:ph idx="1"/>
          </p:nvPr>
        </p:nvSpPr>
        <p:spPr/>
        <p:txBody>
          <a:bodyPr/>
          <a:lstStyle/>
          <a:p>
            <a:r>
              <a:rPr lang="en-US" altLang="en-US" noProof="0" dirty="0"/>
              <a:t>Fiscal policy has multiplier effects </a:t>
            </a:r>
          </a:p>
          <a:p>
            <a:pPr lvl="1">
              <a:buFont typeface="Arial" panose="020B0604020202020204" pitchFamily="34" charset="0"/>
              <a:buChar char="•"/>
            </a:pPr>
            <a:r>
              <a:rPr lang="en-US" altLang="en-US" noProof="0" dirty="0"/>
              <a:t>Higher aggregate demand leads to higher incomes</a:t>
            </a:r>
          </a:p>
          <a:p>
            <a:pPr lvl="1">
              <a:buFont typeface="Arial" panose="020B0604020202020204" pitchFamily="34" charset="0"/>
              <a:buChar char="•"/>
            </a:pPr>
            <a:r>
              <a:rPr lang="en-US" altLang="en-US" noProof="0" dirty="0"/>
              <a:t>Higher incomes lead to additional consumer spending</a:t>
            </a:r>
          </a:p>
          <a:p>
            <a:pPr lvl="1">
              <a:buFont typeface="Arial" panose="020B0604020202020204" pitchFamily="34" charset="0"/>
              <a:buChar char="•"/>
            </a:pPr>
            <a:r>
              <a:rPr lang="en-US" altLang="en-US" noProof="0" dirty="0"/>
              <a:t>Additional consumer spending leads to further increases in aggregate demand</a:t>
            </a:r>
          </a:p>
          <a:p>
            <a:r>
              <a:rPr lang="en-US" altLang="en-US" noProof="0" dirty="0"/>
              <a:t>Fiscal policy is useful when tools of monetary policy lose effectiveness</a:t>
            </a:r>
          </a:p>
        </p:txBody>
      </p:sp>
    </p:spTree>
    <p:extLst>
      <p:ext uri="{BB962C8B-B14F-4D97-AF65-F5344CB8AC3E}">
        <p14:creationId xmlns:p14="http://schemas.microsoft.com/office/powerpoint/2010/main" val="4552522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2E19E-9C16-205E-1504-4B2750D9B6A0}"/>
              </a:ext>
            </a:extLst>
          </p:cNvPr>
          <p:cNvSpPr>
            <a:spLocks noGrp="1"/>
          </p:cNvSpPr>
          <p:nvPr>
            <p:ph type="title"/>
          </p:nvPr>
        </p:nvSpPr>
        <p:spPr/>
        <p:txBody>
          <a:bodyPr/>
          <a:lstStyle/>
          <a:p>
            <a:r>
              <a:rPr lang="en-US" noProof="0" dirty="0"/>
              <a:t>The Case for Fighting Recessions with Spending Hikes (3 of 3)</a:t>
            </a:r>
          </a:p>
        </p:txBody>
      </p:sp>
      <p:sp>
        <p:nvSpPr>
          <p:cNvPr id="3" name="Content Placeholder 2">
            <a:extLst>
              <a:ext uri="{FF2B5EF4-FFF2-40B4-BE49-F238E27FC236}">
                <a16:creationId xmlns:a16="http://schemas.microsoft.com/office/drawing/2014/main" id="{11EFEB7A-76A4-5B42-4A6F-E4DFE59E2750}"/>
              </a:ext>
            </a:extLst>
          </p:cNvPr>
          <p:cNvSpPr>
            <a:spLocks noGrp="1"/>
          </p:cNvSpPr>
          <p:nvPr>
            <p:ph idx="1"/>
          </p:nvPr>
        </p:nvSpPr>
        <p:spPr/>
        <p:txBody>
          <a:bodyPr/>
          <a:lstStyle/>
          <a:p>
            <a:r>
              <a:rPr lang="en-US" noProof="0" dirty="0"/>
              <a:t>Advocates of increased government spending to fight recessions </a:t>
            </a:r>
          </a:p>
          <a:p>
            <a:pPr lvl="1">
              <a:buFont typeface="Arial" panose="020B0604020202020204" pitchFamily="34" charset="0"/>
              <a:buChar char="•"/>
            </a:pPr>
            <a:r>
              <a:rPr lang="en-US" noProof="0" dirty="0"/>
              <a:t>Extra income from tax cuts may be saved rather than spent</a:t>
            </a:r>
          </a:p>
          <a:p>
            <a:pPr lvl="1">
              <a:buFont typeface="Arial" panose="020B0604020202020204" pitchFamily="34" charset="0"/>
              <a:buChar char="•"/>
            </a:pPr>
            <a:r>
              <a:rPr lang="en-US" noProof="0" dirty="0"/>
              <a:t>Direct government spending provides a greater boost to aggregate demand</a:t>
            </a:r>
          </a:p>
          <a:p>
            <a:pPr lvl="2">
              <a:buFont typeface="Arial" panose="020B0604020202020204" pitchFamily="34" charset="0"/>
              <a:buChar char="•"/>
            </a:pPr>
            <a:r>
              <a:rPr lang="en-US" noProof="0" dirty="0"/>
              <a:t>Key to promoting production and employment</a:t>
            </a:r>
          </a:p>
        </p:txBody>
      </p:sp>
    </p:spTree>
    <p:extLst>
      <p:ext uri="{BB962C8B-B14F-4D97-AF65-F5344CB8AC3E}">
        <p14:creationId xmlns:p14="http://schemas.microsoft.com/office/powerpoint/2010/main" val="42658958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B12B9E-D74C-A5B5-A006-1209B44B0925}"/>
              </a:ext>
            </a:extLst>
          </p:cNvPr>
          <p:cNvSpPr>
            <a:spLocks noGrp="1"/>
          </p:cNvSpPr>
          <p:nvPr>
            <p:ph type="title"/>
          </p:nvPr>
        </p:nvSpPr>
        <p:spPr>
          <a:xfrm>
            <a:off x="476843" y="473245"/>
            <a:ext cx="10639176" cy="1217447"/>
          </a:xfrm>
        </p:spPr>
        <p:txBody>
          <a:bodyPr/>
          <a:lstStyle/>
          <a:p>
            <a:r>
              <a:rPr lang="en-US" sz="3600" noProof="0" dirty="0"/>
              <a:t>The Case for Fighting Recessions with Tax Cuts (1 of 2)</a:t>
            </a:r>
          </a:p>
        </p:txBody>
      </p:sp>
      <p:sp>
        <p:nvSpPr>
          <p:cNvPr id="3" name="Content Placeholder 2">
            <a:extLst>
              <a:ext uri="{FF2B5EF4-FFF2-40B4-BE49-F238E27FC236}">
                <a16:creationId xmlns:a16="http://schemas.microsoft.com/office/drawing/2014/main" id="{B3226BB5-1EB0-87A4-0EF7-40CAB73CA66D}"/>
              </a:ext>
            </a:extLst>
          </p:cNvPr>
          <p:cNvSpPr>
            <a:spLocks noGrp="1"/>
          </p:cNvSpPr>
          <p:nvPr>
            <p:ph idx="1"/>
          </p:nvPr>
        </p:nvSpPr>
        <p:spPr/>
        <p:txBody>
          <a:bodyPr/>
          <a:lstStyle/>
          <a:p>
            <a:r>
              <a:rPr lang="en-US" altLang="en-US" noProof="0" dirty="0"/>
              <a:t>Critics of spending hikes</a:t>
            </a:r>
          </a:p>
          <a:p>
            <a:pPr lvl="1">
              <a:buFont typeface="Arial" panose="020B0604020202020204" pitchFamily="34" charset="0"/>
              <a:buChar char="•"/>
            </a:pPr>
            <a:r>
              <a:rPr lang="en-US" altLang="en-US" noProof="0" dirty="0"/>
              <a:t>Tax cuts can expand both aggregate demand and aggregate supply </a:t>
            </a:r>
          </a:p>
          <a:p>
            <a:pPr lvl="1">
              <a:buFont typeface="Arial" panose="020B0604020202020204" pitchFamily="34" charset="0"/>
              <a:buChar char="•"/>
            </a:pPr>
            <a:r>
              <a:rPr lang="en-US" altLang="en-US" noProof="0" dirty="0"/>
              <a:t>Hasty increases in government spending may lead to wasteful public projects</a:t>
            </a:r>
          </a:p>
        </p:txBody>
      </p:sp>
    </p:spTree>
    <p:extLst>
      <p:ext uri="{BB962C8B-B14F-4D97-AF65-F5344CB8AC3E}">
        <p14:creationId xmlns:p14="http://schemas.microsoft.com/office/powerpoint/2010/main" val="30386946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8212F-0921-9FF8-D215-C51C6697A924}"/>
              </a:ext>
            </a:extLst>
          </p:cNvPr>
          <p:cNvSpPr>
            <a:spLocks noGrp="1"/>
          </p:cNvSpPr>
          <p:nvPr>
            <p:ph type="title"/>
          </p:nvPr>
        </p:nvSpPr>
        <p:spPr>
          <a:xfrm>
            <a:off x="476843" y="473245"/>
            <a:ext cx="10672227" cy="1217447"/>
          </a:xfrm>
        </p:spPr>
        <p:txBody>
          <a:bodyPr/>
          <a:lstStyle/>
          <a:p>
            <a:r>
              <a:rPr lang="en-US" sz="3600" noProof="0" dirty="0"/>
              <a:t>The Case for Fighting Recessions with Tax Cuts (2 of 2)</a:t>
            </a:r>
          </a:p>
        </p:txBody>
      </p:sp>
      <p:sp>
        <p:nvSpPr>
          <p:cNvPr id="3" name="Content Placeholder 2">
            <a:extLst>
              <a:ext uri="{FF2B5EF4-FFF2-40B4-BE49-F238E27FC236}">
                <a16:creationId xmlns:a16="http://schemas.microsoft.com/office/drawing/2014/main" id="{B6F4380D-EDB7-F361-74D6-7555AD1CE5EA}"/>
              </a:ext>
            </a:extLst>
          </p:cNvPr>
          <p:cNvSpPr>
            <a:spLocks noGrp="1"/>
          </p:cNvSpPr>
          <p:nvPr>
            <p:ph idx="1"/>
          </p:nvPr>
        </p:nvSpPr>
        <p:spPr/>
        <p:txBody>
          <a:bodyPr/>
          <a:lstStyle/>
          <a:p>
            <a:r>
              <a:rPr lang="en-US" noProof="0" dirty="0"/>
              <a:t>Tax cuts</a:t>
            </a:r>
          </a:p>
          <a:p>
            <a:pPr lvl="1">
              <a:buFont typeface="Arial" panose="020B0604020202020204" pitchFamily="34" charset="0"/>
              <a:buChar char="•"/>
            </a:pPr>
            <a:r>
              <a:rPr lang="en-US" noProof="0" dirty="0"/>
              <a:t>Increase households’ disposable income and therefore increase consumption spending</a:t>
            </a:r>
          </a:p>
          <a:p>
            <a:pPr lvl="1">
              <a:buFont typeface="Arial" panose="020B0604020202020204" pitchFamily="34" charset="0"/>
              <a:buChar char="•"/>
            </a:pPr>
            <a:r>
              <a:rPr lang="en-US" noProof="0" dirty="0"/>
              <a:t>Increase aggregate demand with incentives—like the investment tax credit</a:t>
            </a:r>
          </a:p>
          <a:p>
            <a:pPr lvl="1">
              <a:buFont typeface="Arial" panose="020B0604020202020204" pitchFamily="34" charset="0"/>
              <a:buChar char="•"/>
            </a:pPr>
            <a:r>
              <a:rPr lang="en-US" noProof="0" dirty="0"/>
              <a:t>Increase aggregate supply by increasing the incentive to work and produce goods and services</a:t>
            </a:r>
          </a:p>
        </p:txBody>
      </p:sp>
    </p:spTree>
    <p:extLst>
      <p:ext uri="{BB962C8B-B14F-4D97-AF65-F5344CB8AC3E}">
        <p14:creationId xmlns:p14="http://schemas.microsoft.com/office/powerpoint/2010/main" val="26612252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a:xfrm>
            <a:off x="804230" y="1153123"/>
            <a:ext cx="10424160" cy="2387600"/>
          </a:xfrm>
        </p:spPr>
        <p:txBody>
          <a:bodyPr/>
          <a:lstStyle/>
          <a:p>
            <a:r>
              <a:rPr lang="en-US" noProof="0" dirty="0"/>
              <a:t>37-3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noProof="0" dirty="0"/>
              <a:t>Should Monetary Policy Be Made by Rule or Discretion?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0C389-29A7-7923-0417-29A81F1DAD71}"/>
              </a:ext>
            </a:extLst>
          </p:cNvPr>
          <p:cNvSpPr>
            <a:spLocks noGrp="1"/>
          </p:cNvSpPr>
          <p:nvPr>
            <p:ph type="title"/>
          </p:nvPr>
        </p:nvSpPr>
        <p:spPr/>
        <p:txBody>
          <a:bodyPr/>
          <a:lstStyle/>
          <a:p>
            <a:r>
              <a:rPr lang="en-US" noProof="0" dirty="0"/>
              <a:t>The Case for Rule-Based Monetary Policy</a:t>
            </a:r>
          </a:p>
        </p:txBody>
      </p:sp>
      <p:sp>
        <p:nvSpPr>
          <p:cNvPr id="3" name="Content Placeholder 2">
            <a:extLst>
              <a:ext uri="{FF2B5EF4-FFF2-40B4-BE49-F238E27FC236}">
                <a16:creationId xmlns:a16="http://schemas.microsoft.com/office/drawing/2014/main" id="{B516A863-456B-C8DB-8A76-F603D35CC7C1}"/>
              </a:ext>
            </a:extLst>
          </p:cNvPr>
          <p:cNvSpPr>
            <a:spLocks noGrp="1"/>
          </p:cNvSpPr>
          <p:nvPr>
            <p:ph idx="1"/>
          </p:nvPr>
        </p:nvSpPr>
        <p:spPr/>
        <p:txBody>
          <a:bodyPr/>
          <a:lstStyle/>
          <a:p>
            <a:r>
              <a:rPr lang="en-US" altLang="en-US" noProof="0" dirty="0"/>
              <a:t>Advocates of rules for monetary policy </a:t>
            </a:r>
          </a:p>
          <a:p>
            <a:pPr lvl="1">
              <a:buFont typeface="Arial" panose="020B0604020202020204" pitchFamily="34" charset="0"/>
              <a:buChar char="•"/>
            </a:pPr>
            <a:r>
              <a:rPr lang="en-US" altLang="en-US" noProof="0" dirty="0"/>
              <a:t>Discretionary policy can suffer from</a:t>
            </a:r>
          </a:p>
          <a:p>
            <a:pPr lvl="2">
              <a:buFont typeface="Arial" panose="020B0604020202020204" pitchFamily="34" charset="0"/>
              <a:buChar char="•"/>
            </a:pPr>
            <a:r>
              <a:rPr lang="en-US" altLang="en-US" noProof="0" dirty="0"/>
              <a:t>Incompetence and abuse of power</a:t>
            </a:r>
          </a:p>
          <a:p>
            <a:pPr lvl="2">
              <a:buFont typeface="Arial" panose="020B0604020202020204" pitchFamily="34" charset="0"/>
              <a:buChar char="•"/>
            </a:pPr>
            <a:r>
              <a:rPr lang="en-US" altLang="en-US" noProof="0" dirty="0"/>
              <a:t>Time inconsistency of policy</a:t>
            </a:r>
          </a:p>
          <a:p>
            <a:r>
              <a:rPr lang="en-US" altLang="en-US" noProof="0" dirty="0"/>
              <a:t>Solution: Commit the central bank to a policy rule</a:t>
            </a:r>
          </a:p>
          <a:p>
            <a:pPr lvl="1">
              <a:buFont typeface="Arial" panose="020B0604020202020204" pitchFamily="34" charset="0"/>
              <a:buChar char="•"/>
            </a:pPr>
            <a:r>
              <a:rPr lang="en-US" noProof="0" dirty="0"/>
              <a:t>For example, a law requiring the Fed to increase monetary growth by 1% for every 1% that unemployment rises above its natural rate</a:t>
            </a:r>
          </a:p>
        </p:txBody>
      </p:sp>
    </p:spTree>
    <p:extLst>
      <p:ext uri="{BB962C8B-B14F-4D97-AF65-F5344CB8AC3E}">
        <p14:creationId xmlns:p14="http://schemas.microsoft.com/office/powerpoint/2010/main" val="10292139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B5F24-2DC0-3530-5FE7-988F5C56CBC2}"/>
              </a:ext>
            </a:extLst>
          </p:cNvPr>
          <p:cNvSpPr>
            <a:spLocks noGrp="1"/>
          </p:cNvSpPr>
          <p:nvPr>
            <p:ph type="title"/>
          </p:nvPr>
        </p:nvSpPr>
        <p:spPr/>
        <p:txBody>
          <a:bodyPr/>
          <a:lstStyle/>
          <a:p>
            <a:r>
              <a:rPr lang="en-US" noProof="0" dirty="0"/>
              <a:t>The Case for Discretionary Monetary Policy</a:t>
            </a:r>
          </a:p>
        </p:txBody>
      </p:sp>
      <p:sp>
        <p:nvSpPr>
          <p:cNvPr id="3" name="Content Placeholder 2">
            <a:extLst>
              <a:ext uri="{FF2B5EF4-FFF2-40B4-BE49-F238E27FC236}">
                <a16:creationId xmlns:a16="http://schemas.microsoft.com/office/drawing/2014/main" id="{0D90DE5D-049D-E350-AB56-BA91C1A26FED}"/>
              </a:ext>
            </a:extLst>
          </p:cNvPr>
          <p:cNvSpPr>
            <a:spLocks noGrp="1"/>
          </p:cNvSpPr>
          <p:nvPr>
            <p:ph idx="1"/>
          </p:nvPr>
        </p:nvSpPr>
        <p:spPr/>
        <p:txBody>
          <a:bodyPr/>
          <a:lstStyle/>
          <a:p>
            <a:r>
              <a:rPr lang="en-US" altLang="en-US" noProof="0" dirty="0"/>
              <a:t>Critics of rules for monetary policy </a:t>
            </a:r>
          </a:p>
          <a:p>
            <a:pPr lvl="1">
              <a:buFont typeface="Arial" panose="020B0604020202020204" pitchFamily="34" charset="0"/>
              <a:buChar char="•"/>
            </a:pPr>
            <a:r>
              <a:rPr lang="en-US" altLang="en-US" noProof="0" dirty="0"/>
              <a:t>Discretionary policy is more flexible in responding to changing economic circumstances</a:t>
            </a:r>
          </a:p>
          <a:p>
            <a:pPr lvl="1">
              <a:buFont typeface="Arial" panose="020B0604020202020204" pitchFamily="34" charset="0"/>
              <a:buChar char="•"/>
            </a:pPr>
            <a:r>
              <a:rPr lang="en-US" altLang="en-US" noProof="0" dirty="0"/>
              <a:t>Political business cycles and time-inconsistency are theoretical possibilities but not that important in practice</a:t>
            </a:r>
          </a:p>
          <a:p>
            <a:pPr lvl="1">
              <a:buFont typeface="Arial" panose="020B0604020202020204" pitchFamily="34" charset="0"/>
              <a:buChar char="•"/>
            </a:pPr>
            <a:r>
              <a:rPr lang="en-US" altLang="en-US" noProof="0" dirty="0"/>
              <a:t>It is difficult to specify rules precisely and to determine what the best rule would be</a:t>
            </a:r>
            <a:endParaRPr lang="en-US" noProof="0" dirty="0"/>
          </a:p>
        </p:txBody>
      </p:sp>
    </p:spTree>
    <p:extLst>
      <p:ext uri="{BB962C8B-B14F-4D97-AF65-F5344CB8AC3E}">
        <p14:creationId xmlns:p14="http://schemas.microsoft.com/office/powerpoint/2010/main" val="21911520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a:xfrm>
            <a:off x="727111" y="1153123"/>
            <a:ext cx="10424160" cy="2387600"/>
          </a:xfrm>
        </p:spPr>
        <p:txBody>
          <a:bodyPr/>
          <a:lstStyle/>
          <a:p>
            <a:r>
              <a:rPr lang="en-US" noProof="0" dirty="0"/>
              <a:t>37-4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noProof="0" dirty="0"/>
              <a:t>Should the Central Bank Aim for an Inflation Rate Near Zero?</a:t>
            </a:r>
          </a:p>
        </p:txBody>
      </p:sp>
    </p:spTree>
    <p:custDataLst>
      <p:tags r:id="rId1"/>
    </p:custDataLst>
    <p:extLst>
      <p:ext uri="{BB962C8B-B14F-4D97-AF65-F5344CB8AC3E}">
        <p14:creationId xmlns:p14="http://schemas.microsoft.com/office/powerpoint/2010/main" val="26466447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noProof="0" dirty="0"/>
              <a:t>Chapter Objectives</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a:xfrm>
            <a:off x="476843" y="1442720"/>
            <a:ext cx="11241915" cy="4509845"/>
          </a:xfrm>
        </p:spPr>
        <p:txBody>
          <a:bodyPr/>
          <a:lstStyle/>
          <a:p>
            <a:pPr>
              <a:spcBef>
                <a:spcPts val="800"/>
              </a:spcBef>
              <a:buNone/>
            </a:pPr>
            <a:r>
              <a:rPr lang="en-US" noProof="0" dirty="0"/>
              <a:t>By the end of this chapter, you should be able to:</a:t>
            </a:r>
          </a:p>
          <a:p>
            <a:pPr>
              <a:spcBef>
                <a:spcPts val="800"/>
              </a:spcBef>
            </a:pPr>
            <a:r>
              <a:rPr lang="en-US" noProof="0" dirty="0"/>
              <a:t>Explain the benefits and challenges of using monetary policy to address economic imbalances.</a:t>
            </a:r>
          </a:p>
          <a:p>
            <a:pPr>
              <a:spcBef>
                <a:spcPts val="800"/>
              </a:spcBef>
            </a:pPr>
            <a:r>
              <a:rPr lang="en-US" noProof="0" dirty="0"/>
              <a:t>Debate the use of discretionary policy to stabilize the economy.</a:t>
            </a:r>
          </a:p>
          <a:p>
            <a:pPr>
              <a:spcBef>
                <a:spcPts val="800"/>
              </a:spcBef>
            </a:pPr>
            <a:r>
              <a:rPr lang="en-US" noProof="0" dirty="0"/>
              <a:t>Compare the effects of making monetary policy by rule rather than by discretion.</a:t>
            </a:r>
          </a:p>
          <a:p>
            <a:pPr>
              <a:spcBef>
                <a:spcPts val="800"/>
              </a:spcBef>
            </a:pPr>
            <a:r>
              <a:rPr lang="en-US" noProof="0" dirty="0"/>
              <a:t>Explain the short-run cost of the economy of reducing inflation.</a:t>
            </a:r>
          </a:p>
          <a:p>
            <a:pPr>
              <a:spcBef>
                <a:spcPts val="800"/>
              </a:spcBef>
            </a:pPr>
            <a:r>
              <a:rPr lang="en-US" noProof="0" dirty="0"/>
              <a:t>Discuss the benefits and costs of reducing the budget deficit.</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B0186-B1E8-D289-138E-7C3D6DC144DE}"/>
              </a:ext>
            </a:extLst>
          </p:cNvPr>
          <p:cNvSpPr>
            <a:spLocks noGrp="1"/>
          </p:cNvSpPr>
          <p:nvPr>
            <p:ph type="title"/>
          </p:nvPr>
        </p:nvSpPr>
        <p:spPr/>
        <p:txBody>
          <a:bodyPr/>
          <a:lstStyle/>
          <a:p>
            <a:r>
              <a:rPr lang="en-US" noProof="0" dirty="0"/>
              <a:t>The Case for Near-Zero Inflation (1 of 2)</a:t>
            </a:r>
          </a:p>
        </p:txBody>
      </p:sp>
      <p:sp>
        <p:nvSpPr>
          <p:cNvPr id="3" name="Content Placeholder 2">
            <a:extLst>
              <a:ext uri="{FF2B5EF4-FFF2-40B4-BE49-F238E27FC236}">
                <a16:creationId xmlns:a16="http://schemas.microsoft.com/office/drawing/2014/main" id="{54CD1E6D-F92E-0391-7854-E3F174BC0BEC}"/>
              </a:ext>
            </a:extLst>
          </p:cNvPr>
          <p:cNvSpPr>
            <a:spLocks noGrp="1"/>
          </p:cNvSpPr>
          <p:nvPr>
            <p:ph idx="1"/>
          </p:nvPr>
        </p:nvSpPr>
        <p:spPr/>
        <p:txBody>
          <a:bodyPr/>
          <a:lstStyle/>
          <a:p>
            <a:r>
              <a:rPr lang="en-US" noProof="0" dirty="0"/>
              <a:t>Costs of inflation</a:t>
            </a:r>
          </a:p>
          <a:p>
            <a:pPr lvl="1">
              <a:buFont typeface="Arial" panose="020B0604020202020204" pitchFamily="34" charset="0"/>
              <a:buChar char="•"/>
            </a:pPr>
            <a:r>
              <a:rPr lang="en-US" sz="2200" noProof="0" dirty="0" err="1"/>
              <a:t>Shoeleather</a:t>
            </a:r>
            <a:r>
              <a:rPr lang="en-US" sz="2200" noProof="0" dirty="0"/>
              <a:t> costs associated with reduced money holdings</a:t>
            </a:r>
          </a:p>
          <a:p>
            <a:pPr lvl="1">
              <a:buFont typeface="Arial" panose="020B0604020202020204" pitchFamily="34" charset="0"/>
              <a:buChar char="•"/>
            </a:pPr>
            <a:r>
              <a:rPr lang="en-US" sz="2200" noProof="0" dirty="0"/>
              <a:t>Menu costs associated with more frequent adjustment of prices</a:t>
            </a:r>
          </a:p>
          <a:p>
            <a:pPr lvl="1">
              <a:buFont typeface="Arial" panose="020B0604020202020204" pitchFamily="34" charset="0"/>
              <a:buChar char="•"/>
            </a:pPr>
            <a:r>
              <a:rPr lang="en-US" sz="2200" noProof="0" dirty="0"/>
              <a:t>Increased variability of relative prices</a:t>
            </a:r>
          </a:p>
          <a:p>
            <a:pPr lvl="1">
              <a:buFont typeface="Arial" panose="020B0604020202020204" pitchFamily="34" charset="0"/>
              <a:buChar char="•"/>
            </a:pPr>
            <a:r>
              <a:rPr lang="en-US" sz="2200" noProof="0" dirty="0"/>
              <a:t>Unintended changes in tax liabilities due to non-indexation of the tax code</a:t>
            </a:r>
          </a:p>
          <a:p>
            <a:pPr lvl="1">
              <a:buFont typeface="Arial" panose="020B0604020202020204" pitchFamily="34" charset="0"/>
              <a:buChar char="•"/>
            </a:pPr>
            <a:r>
              <a:rPr lang="en-US" sz="2200" noProof="0" dirty="0"/>
              <a:t>Confusion and inconvenience resulting from a changing unit of account</a:t>
            </a:r>
          </a:p>
          <a:p>
            <a:pPr lvl="1">
              <a:buFont typeface="Arial" panose="020B0604020202020204" pitchFamily="34" charset="0"/>
              <a:buChar char="•"/>
            </a:pPr>
            <a:r>
              <a:rPr lang="en-US" sz="2200" noProof="0" dirty="0"/>
              <a:t>Arbitrary redistributions of wealth associated with dollar-denominated debts</a:t>
            </a:r>
          </a:p>
        </p:txBody>
      </p:sp>
    </p:spTree>
    <p:extLst>
      <p:ext uri="{BB962C8B-B14F-4D97-AF65-F5344CB8AC3E}">
        <p14:creationId xmlns:p14="http://schemas.microsoft.com/office/powerpoint/2010/main" val="12515782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B305B-CC9B-CBF0-A368-B9120ABF8928}"/>
              </a:ext>
            </a:extLst>
          </p:cNvPr>
          <p:cNvSpPr>
            <a:spLocks noGrp="1"/>
          </p:cNvSpPr>
          <p:nvPr>
            <p:ph type="title"/>
          </p:nvPr>
        </p:nvSpPr>
        <p:spPr/>
        <p:txBody>
          <a:bodyPr/>
          <a:lstStyle/>
          <a:p>
            <a:r>
              <a:rPr lang="en-US" noProof="0" dirty="0"/>
              <a:t>The Case for Near-Zero Inflation (2 of 2)</a:t>
            </a:r>
          </a:p>
        </p:txBody>
      </p:sp>
      <p:sp>
        <p:nvSpPr>
          <p:cNvPr id="3" name="Content Placeholder 2">
            <a:extLst>
              <a:ext uri="{FF2B5EF4-FFF2-40B4-BE49-F238E27FC236}">
                <a16:creationId xmlns:a16="http://schemas.microsoft.com/office/drawing/2014/main" id="{857A19B6-EC53-FB5E-4A16-B9A5C77DF7FA}"/>
              </a:ext>
            </a:extLst>
          </p:cNvPr>
          <p:cNvSpPr>
            <a:spLocks noGrp="1"/>
          </p:cNvSpPr>
          <p:nvPr>
            <p:ph idx="1"/>
          </p:nvPr>
        </p:nvSpPr>
        <p:spPr/>
        <p:txBody>
          <a:bodyPr/>
          <a:lstStyle/>
          <a:p>
            <a:r>
              <a:rPr lang="en-US" altLang="en-US" noProof="0" dirty="0"/>
              <a:t>Advocates of a zero-inflation target </a:t>
            </a:r>
          </a:p>
          <a:p>
            <a:pPr lvl="1">
              <a:buFont typeface="Arial" panose="020B0604020202020204" pitchFamily="34" charset="0"/>
              <a:buChar char="•"/>
            </a:pPr>
            <a:r>
              <a:rPr lang="en-US" altLang="en-US" noProof="0" dirty="0"/>
              <a:t>Inflation has many costs and few benefits </a:t>
            </a:r>
          </a:p>
          <a:p>
            <a:pPr lvl="1">
              <a:buFont typeface="Arial" panose="020B0604020202020204" pitchFamily="34" charset="0"/>
              <a:buChar char="•"/>
            </a:pPr>
            <a:r>
              <a:rPr lang="en-US" altLang="en-US" noProof="0" dirty="0"/>
              <a:t>Reducing inflation would have temporary costs (higher unemployment) but permanent benefits</a:t>
            </a:r>
          </a:p>
          <a:p>
            <a:pPr lvl="1">
              <a:buFont typeface="Arial" panose="020B0604020202020204" pitchFamily="34" charset="0"/>
              <a:buChar char="•"/>
            </a:pPr>
            <a:r>
              <a:rPr lang="en-US" altLang="en-US" noProof="0" dirty="0"/>
              <a:t>Cost can be reduced if central bank credibly commits to reduce inflation (directly lowers inflation expectations)</a:t>
            </a:r>
            <a:endParaRPr lang="en-US" noProof="0" dirty="0"/>
          </a:p>
        </p:txBody>
      </p:sp>
    </p:spTree>
    <p:extLst>
      <p:ext uri="{BB962C8B-B14F-4D97-AF65-F5344CB8AC3E}">
        <p14:creationId xmlns:p14="http://schemas.microsoft.com/office/powerpoint/2010/main" val="30271769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525813-A25F-2B2F-2C9D-B53317227B16}"/>
              </a:ext>
            </a:extLst>
          </p:cNvPr>
          <p:cNvSpPr>
            <a:spLocks noGrp="1"/>
          </p:cNvSpPr>
          <p:nvPr>
            <p:ph type="title"/>
          </p:nvPr>
        </p:nvSpPr>
        <p:spPr/>
        <p:txBody>
          <a:bodyPr/>
          <a:lstStyle/>
          <a:p>
            <a:r>
              <a:rPr lang="en-US" noProof="0" dirty="0"/>
              <a:t>The Case for Living with Moderate Inflation</a:t>
            </a:r>
          </a:p>
        </p:txBody>
      </p:sp>
      <p:sp>
        <p:nvSpPr>
          <p:cNvPr id="3" name="Content Placeholder 2">
            <a:extLst>
              <a:ext uri="{FF2B5EF4-FFF2-40B4-BE49-F238E27FC236}">
                <a16:creationId xmlns:a16="http://schemas.microsoft.com/office/drawing/2014/main" id="{03DCAA5C-FF25-69BB-FCC2-8757B08D9AD0}"/>
              </a:ext>
            </a:extLst>
          </p:cNvPr>
          <p:cNvSpPr>
            <a:spLocks noGrp="1"/>
          </p:cNvSpPr>
          <p:nvPr>
            <p:ph idx="1"/>
          </p:nvPr>
        </p:nvSpPr>
        <p:spPr/>
        <p:txBody>
          <a:bodyPr/>
          <a:lstStyle/>
          <a:p>
            <a:r>
              <a:rPr lang="en-US" altLang="en-US" noProof="0" dirty="0"/>
              <a:t>Critics of a zero-inflation target</a:t>
            </a:r>
          </a:p>
          <a:p>
            <a:pPr lvl="1">
              <a:buFont typeface="Arial" panose="020B0604020202020204" pitchFamily="34" charset="0"/>
              <a:buChar char="•"/>
            </a:pPr>
            <a:r>
              <a:rPr lang="en-US" altLang="en-US" noProof="0" dirty="0"/>
              <a:t>Moderate inflation imposes only small costs on society</a:t>
            </a:r>
          </a:p>
          <a:p>
            <a:pPr lvl="1">
              <a:buFont typeface="Arial" panose="020B0604020202020204" pitchFamily="34" charset="0"/>
              <a:buChar char="•"/>
            </a:pPr>
            <a:r>
              <a:rPr lang="en-US" altLang="en-US" noProof="0" dirty="0"/>
              <a:t>Recession necessary to reduce inflation to zero is quite costly </a:t>
            </a:r>
          </a:p>
          <a:p>
            <a:r>
              <a:rPr lang="en-US" altLang="en-US" noProof="0" dirty="0"/>
              <a:t>Benefits of moderate inflation</a:t>
            </a:r>
          </a:p>
          <a:p>
            <a:pPr lvl="1">
              <a:buFont typeface="Arial" panose="020B0604020202020204" pitchFamily="34" charset="0"/>
              <a:buChar char="•"/>
            </a:pPr>
            <a:r>
              <a:rPr lang="en-US" altLang="en-US" noProof="0" dirty="0"/>
              <a:t>Facilitates real-wage adjustment</a:t>
            </a:r>
          </a:p>
          <a:p>
            <a:pPr lvl="1">
              <a:buFont typeface="Arial" panose="020B0604020202020204" pitchFamily="34" charset="0"/>
              <a:buChar char="•"/>
            </a:pPr>
            <a:r>
              <a:rPr lang="en-US" altLang="en-US" noProof="0" dirty="0"/>
              <a:t>Allows real interest rates to be negative when necessary</a:t>
            </a:r>
          </a:p>
        </p:txBody>
      </p:sp>
    </p:spTree>
    <p:extLst>
      <p:ext uri="{BB962C8B-B14F-4D97-AF65-F5344CB8AC3E}">
        <p14:creationId xmlns:p14="http://schemas.microsoft.com/office/powerpoint/2010/main" val="37899789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22F91-B282-BAB8-DE14-117D7F394080}"/>
              </a:ext>
            </a:extLst>
          </p:cNvPr>
          <p:cNvSpPr>
            <a:spLocks noGrp="1"/>
          </p:cNvSpPr>
          <p:nvPr>
            <p:ph type="title"/>
          </p:nvPr>
        </p:nvSpPr>
        <p:spPr/>
        <p:txBody>
          <a:bodyPr/>
          <a:lstStyle/>
          <a:p>
            <a:r>
              <a:rPr lang="en-US" noProof="0" dirty="0"/>
              <a:t>Active Learning 2: The Zero-Inflation Debate</a:t>
            </a:r>
          </a:p>
        </p:txBody>
      </p:sp>
      <p:sp>
        <p:nvSpPr>
          <p:cNvPr id="3" name="Content Placeholder 2">
            <a:extLst>
              <a:ext uri="{FF2B5EF4-FFF2-40B4-BE49-F238E27FC236}">
                <a16:creationId xmlns:a16="http://schemas.microsoft.com/office/drawing/2014/main" id="{F07E794F-0C79-4DFE-CBE8-D913DDF76E3B}"/>
              </a:ext>
            </a:extLst>
          </p:cNvPr>
          <p:cNvSpPr>
            <a:spLocks noGrp="1"/>
          </p:cNvSpPr>
          <p:nvPr>
            <p:ph idx="1"/>
          </p:nvPr>
        </p:nvSpPr>
        <p:spPr/>
        <p:txBody>
          <a:bodyPr/>
          <a:lstStyle/>
          <a:p>
            <a:r>
              <a:rPr lang="en-US" noProof="0" dirty="0"/>
              <a:t>Suppose a structural change reduces the demand for university administrators, lowering their equilibrium real wage by 3%.  </a:t>
            </a:r>
          </a:p>
          <a:p>
            <a:pPr marL="914400" lvl="1" indent="-457200">
              <a:buFont typeface="+mj-lt"/>
              <a:buAutoNum type="alphaUcPeriod"/>
            </a:pPr>
            <a:r>
              <a:rPr lang="en-US" noProof="0" dirty="0"/>
              <a:t>If the actual real wage paid to university administrators remains constant, what would be the consequences?</a:t>
            </a:r>
          </a:p>
          <a:p>
            <a:pPr marL="914400" lvl="1" indent="-457200">
              <a:buFont typeface="+mj-lt"/>
              <a:buAutoNum type="alphaUcPeriod"/>
            </a:pPr>
            <a:r>
              <a:rPr lang="en-US" noProof="0" dirty="0"/>
              <a:t>Would it be easier to achieve the 3% real wage reduction if the inflation rate is 0% or if it is 4%?  Why?</a:t>
            </a:r>
          </a:p>
        </p:txBody>
      </p:sp>
    </p:spTree>
    <p:extLst>
      <p:ext uri="{BB962C8B-B14F-4D97-AF65-F5344CB8AC3E}">
        <p14:creationId xmlns:p14="http://schemas.microsoft.com/office/powerpoint/2010/main" val="18811014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22F91-B282-BAB8-DE14-117D7F394080}"/>
              </a:ext>
            </a:extLst>
          </p:cNvPr>
          <p:cNvSpPr>
            <a:spLocks noGrp="1"/>
          </p:cNvSpPr>
          <p:nvPr>
            <p:ph type="title"/>
          </p:nvPr>
        </p:nvSpPr>
        <p:spPr/>
        <p:txBody>
          <a:bodyPr/>
          <a:lstStyle/>
          <a:p>
            <a:r>
              <a:rPr lang="en-US" noProof="0" dirty="0"/>
              <a:t>Active Learning 2: Answers</a:t>
            </a:r>
          </a:p>
        </p:txBody>
      </p:sp>
      <p:sp>
        <p:nvSpPr>
          <p:cNvPr id="3" name="Content Placeholder 2">
            <a:extLst>
              <a:ext uri="{FF2B5EF4-FFF2-40B4-BE49-F238E27FC236}">
                <a16:creationId xmlns:a16="http://schemas.microsoft.com/office/drawing/2014/main" id="{F07E794F-0C79-4DFE-CBE8-D913DDF76E3B}"/>
              </a:ext>
            </a:extLst>
          </p:cNvPr>
          <p:cNvSpPr>
            <a:spLocks noGrp="1"/>
          </p:cNvSpPr>
          <p:nvPr>
            <p:ph idx="1"/>
          </p:nvPr>
        </p:nvSpPr>
        <p:spPr/>
        <p:txBody>
          <a:bodyPr/>
          <a:lstStyle/>
          <a:p>
            <a:pPr marL="457200" indent="-457200">
              <a:spcBef>
                <a:spcPts val="500"/>
              </a:spcBef>
              <a:spcAft>
                <a:spcPts val="500"/>
              </a:spcAft>
              <a:buFont typeface="+mj-lt"/>
              <a:buAutoNum type="alphaUcPeriod"/>
            </a:pPr>
            <a:r>
              <a:rPr lang="en-US" sz="2000" noProof="0" dirty="0"/>
              <a:t>Whenever the actual real wage exceeds the equilibrium real wage, there is a surplus of labor, which represents wasted resources. A fall in the wage would alleviate the surplus.</a:t>
            </a:r>
          </a:p>
          <a:p>
            <a:pPr lvl="1">
              <a:spcAft>
                <a:spcPts val="500"/>
              </a:spcAft>
              <a:buFont typeface="Arial" panose="020B0604020202020204" pitchFamily="34" charset="0"/>
              <a:buChar char="•"/>
            </a:pPr>
            <a:r>
              <a:rPr lang="en-US" sz="2000" noProof="0" dirty="0"/>
              <a:t>It would encourage some administrators to switch to university teaching or private sector employment</a:t>
            </a:r>
          </a:p>
          <a:p>
            <a:pPr lvl="1">
              <a:spcAft>
                <a:spcPts val="500"/>
              </a:spcAft>
              <a:buFont typeface="Arial" panose="020B0604020202020204" pitchFamily="34" charset="0"/>
              <a:buChar char="•"/>
            </a:pPr>
            <a:r>
              <a:rPr lang="en-US" sz="2000" noProof="0" dirty="0"/>
              <a:t>It would increase the quantity of administrators demanded</a:t>
            </a:r>
          </a:p>
          <a:p>
            <a:pPr marL="457200" indent="-457200">
              <a:buFont typeface="+mj-lt"/>
              <a:buAutoNum type="alphaUcPeriod"/>
            </a:pPr>
            <a:r>
              <a:rPr lang="en-US" sz="2000" noProof="0" dirty="0"/>
              <a:t>To restore labor market equilibrium under 0% inflation, administrators would have to accept a 3% nominal wage cut.</a:t>
            </a:r>
          </a:p>
          <a:p>
            <a:pPr lvl="1">
              <a:buFont typeface="Arial" panose="020B0604020202020204" pitchFamily="34" charset="0"/>
              <a:buChar char="•"/>
            </a:pPr>
            <a:r>
              <a:rPr lang="en-US" sz="2000" noProof="0" dirty="0"/>
              <a:t>Under 4% inflation, they would have to accept a 1% nominal wage increase</a:t>
            </a:r>
          </a:p>
          <a:p>
            <a:pPr lvl="1">
              <a:buFont typeface="Arial" panose="020B0604020202020204" pitchFamily="34" charset="0"/>
              <a:buChar char="•"/>
            </a:pPr>
            <a:r>
              <a:rPr lang="en-US" sz="2000" noProof="0" dirty="0"/>
              <a:t>The second scenario is more likely, as many people suffer from “money illusion” and focus on nominal variables rather than real ones</a:t>
            </a:r>
            <a:endParaRPr lang="en-US" noProof="0" dirty="0"/>
          </a:p>
        </p:txBody>
      </p:sp>
    </p:spTree>
    <p:extLst>
      <p:ext uri="{BB962C8B-B14F-4D97-AF65-F5344CB8AC3E}">
        <p14:creationId xmlns:p14="http://schemas.microsoft.com/office/powerpoint/2010/main" val="26420343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a:xfrm>
            <a:off x="1002536" y="1153123"/>
            <a:ext cx="10424160" cy="2387600"/>
          </a:xfrm>
        </p:spPr>
        <p:txBody>
          <a:bodyPr/>
          <a:lstStyle/>
          <a:p>
            <a:r>
              <a:rPr lang="en-US" noProof="0" dirty="0"/>
              <a:t>37-5</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noProof="0" dirty="0"/>
              <a:t>Should the Government Balance Its Budget?</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54ECD6-DCD6-C533-E9A2-7B67ABF19F3D}"/>
              </a:ext>
            </a:extLst>
          </p:cNvPr>
          <p:cNvSpPr>
            <a:spLocks noGrp="1"/>
          </p:cNvSpPr>
          <p:nvPr>
            <p:ph type="title"/>
          </p:nvPr>
        </p:nvSpPr>
        <p:spPr/>
        <p:txBody>
          <a:bodyPr/>
          <a:lstStyle/>
          <a:p>
            <a:r>
              <a:rPr lang="en-US" noProof="0" dirty="0"/>
              <a:t>The Case for a Balanced Budget (1 of 2)</a:t>
            </a:r>
          </a:p>
        </p:txBody>
      </p:sp>
      <p:sp>
        <p:nvSpPr>
          <p:cNvPr id="3" name="Content Placeholder 2">
            <a:extLst>
              <a:ext uri="{FF2B5EF4-FFF2-40B4-BE49-F238E27FC236}">
                <a16:creationId xmlns:a16="http://schemas.microsoft.com/office/drawing/2014/main" id="{0C633F24-CA2E-9721-86B9-2B58C14203BD}"/>
              </a:ext>
            </a:extLst>
          </p:cNvPr>
          <p:cNvSpPr>
            <a:spLocks noGrp="1"/>
          </p:cNvSpPr>
          <p:nvPr>
            <p:ph idx="1"/>
          </p:nvPr>
        </p:nvSpPr>
        <p:spPr/>
        <p:txBody>
          <a:bodyPr/>
          <a:lstStyle/>
          <a:p>
            <a:r>
              <a:rPr lang="en-US" altLang="en-US" noProof="0" dirty="0"/>
              <a:t>Advocates of a balanced government budget</a:t>
            </a:r>
          </a:p>
          <a:p>
            <a:pPr lvl="1">
              <a:buFont typeface="Arial" panose="020B0604020202020204" pitchFamily="34" charset="0"/>
              <a:buChar char="•"/>
            </a:pPr>
            <a:r>
              <a:rPr lang="en-US" altLang="en-US" noProof="0" dirty="0"/>
              <a:t>Budget deficits impose an unjustifiable burden on future generations by raising their taxes and lowering their incomes</a:t>
            </a:r>
          </a:p>
          <a:p>
            <a:r>
              <a:rPr lang="en-US" altLang="en-US" noProof="0" dirty="0"/>
              <a:t>A balanced budget means</a:t>
            </a:r>
          </a:p>
          <a:p>
            <a:pPr lvl="1">
              <a:buFont typeface="Arial" panose="020B0604020202020204" pitchFamily="34" charset="0"/>
              <a:buChar char="•"/>
            </a:pPr>
            <a:r>
              <a:rPr lang="en-US" altLang="en-US" noProof="0" dirty="0"/>
              <a:t>Greater national saving</a:t>
            </a:r>
          </a:p>
          <a:p>
            <a:pPr lvl="1">
              <a:buFont typeface="Arial" panose="020B0604020202020204" pitchFamily="34" charset="0"/>
              <a:buChar char="•"/>
            </a:pPr>
            <a:r>
              <a:rPr lang="en-US" altLang="en-US" noProof="0" dirty="0"/>
              <a:t>Increased capital accumulation</a:t>
            </a:r>
          </a:p>
          <a:p>
            <a:pPr lvl="1">
              <a:buFont typeface="Arial" panose="020B0604020202020204" pitchFamily="34" charset="0"/>
              <a:buChar char="•"/>
            </a:pPr>
            <a:r>
              <a:rPr lang="en-US" altLang="en-US" noProof="0" dirty="0"/>
              <a:t>Faster economic growth</a:t>
            </a:r>
            <a:endParaRPr lang="en-US" noProof="0" dirty="0"/>
          </a:p>
        </p:txBody>
      </p:sp>
    </p:spTree>
    <p:extLst>
      <p:ext uri="{BB962C8B-B14F-4D97-AF65-F5344CB8AC3E}">
        <p14:creationId xmlns:p14="http://schemas.microsoft.com/office/powerpoint/2010/main" val="13135973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54ECD6-DCD6-C533-E9A2-7B67ABF19F3D}"/>
              </a:ext>
            </a:extLst>
          </p:cNvPr>
          <p:cNvSpPr>
            <a:spLocks noGrp="1"/>
          </p:cNvSpPr>
          <p:nvPr>
            <p:ph type="title"/>
          </p:nvPr>
        </p:nvSpPr>
        <p:spPr/>
        <p:txBody>
          <a:bodyPr/>
          <a:lstStyle/>
          <a:p>
            <a:r>
              <a:rPr lang="en-US" noProof="0" dirty="0"/>
              <a:t>The Case for a Balanced Budget (2 of 2)</a:t>
            </a:r>
          </a:p>
        </p:txBody>
      </p:sp>
      <p:sp>
        <p:nvSpPr>
          <p:cNvPr id="3" name="Content Placeholder 2">
            <a:extLst>
              <a:ext uri="{FF2B5EF4-FFF2-40B4-BE49-F238E27FC236}">
                <a16:creationId xmlns:a16="http://schemas.microsoft.com/office/drawing/2014/main" id="{0C633F24-CA2E-9721-86B9-2B58C14203BD}"/>
              </a:ext>
            </a:extLst>
          </p:cNvPr>
          <p:cNvSpPr>
            <a:spLocks noGrp="1"/>
          </p:cNvSpPr>
          <p:nvPr>
            <p:ph idx="1"/>
          </p:nvPr>
        </p:nvSpPr>
        <p:spPr/>
        <p:txBody>
          <a:bodyPr/>
          <a:lstStyle/>
          <a:p>
            <a:pPr>
              <a:spcBef>
                <a:spcPts val="500"/>
              </a:spcBef>
              <a:spcAft>
                <a:spcPts val="500"/>
              </a:spcAft>
            </a:pPr>
            <a:r>
              <a:rPr lang="en-US" altLang="en-US" noProof="0" dirty="0"/>
              <a:t>While deficits may be justified during recessions or wars, surging peacetime debt of recent decades is unsustainable and detrimental</a:t>
            </a:r>
          </a:p>
          <a:p>
            <a:pPr lvl="1">
              <a:spcAft>
                <a:spcPts val="500"/>
              </a:spcAft>
              <a:buFont typeface="Arial" panose="020B0604020202020204" pitchFamily="34" charset="0"/>
              <a:buChar char="•"/>
            </a:pPr>
            <a:r>
              <a:rPr lang="en-US" altLang="en-US" noProof="0" dirty="0"/>
              <a:t>Federal debt 2021: $22.4 trillion</a:t>
            </a:r>
          </a:p>
          <a:p>
            <a:pPr lvl="1">
              <a:spcAft>
                <a:spcPts val="500"/>
              </a:spcAft>
              <a:buFont typeface="Arial" panose="020B0604020202020204" pitchFamily="34" charset="0"/>
              <a:buChar char="•"/>
            </a:pPr>
            <a:r>
              <a:rPr lang="en-US" altLang="en-US" noProof="0" dirty="0"/>
              <a:t>Congressional Budget Office (CBO) forecast</a:t>
            </a:r>
          </a:p>
          <a:p>
            <a:pPr lvl="2">
              <a:spcAft>
                <a:spcPts val="500"/>
              </a:spcAft>
              <a:buFont typeface="Arial" panose="020B0604020202020204" pitchFamily="34" charset="0"/>
              <a:buChar char="•"/>
            </a:pPr>
            <a:r>
              <a:rPr lang="en-US" altLang="en-US" noProof="0" dirty="0"/>
              <a:t>U.S. government debt as a percentage of GDP would increase to 195% in 2040</a:t>
            </a:r>
          </a:p>
          <a:p>
            <a:pPr lvl="1">
              <a:spcAft>
                <a:spcPts val="500"/>
              </a:spcAft>
              <a:buFont typeface="Arial" panose="020B0604020202020204" pitchFamily="34" charset="0"/>
              <a:buChar char="•"/>
            </a:pPr>
            <a:r>
              <a:rPr lang="en-US" altLang="en-US" noProof="0" dirty="0"/>
              <a:t>Presidents and Congresses committed the federal government to a variety of spending programs without passing the taxes necessary to fund them</a:t>
            </a:r>
          </a:p>
        </p:txBody>
      </p:sp>
    </p:spTree>
    <p:extLst>
      <p:ext uri="{BB962C8B-B14F-4D97-AF65-F5344CB8AC3E}">
        <p14:creationId xmlns:p14="http://schemas.microsoft.com/office/powerpoint/2010/main" val="4205054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2D782-4A9D-85D7-23D7-D1E5418C781E}"/>
              </a:ext>
            </a:extLst>
          </p:cNvPr>
          <p:cNvSpPr>
            <a:spLocks noGrp="1"/>
          </p:cNvSpPr>
          <p:nvPr>
            <p:ph type="title"/>
          </p:nvPr>
        </p:nvSpPr>
        <p:spPr/>
        <p:txBody>
          <a:bodyPr/>
          <a:lstStyle/>
          <a:p>
            <a:r>
              <a:rPr lang="en-US" noProof="0" dirty="0"/>
              <a:t>The Case against a Balanced Budget (1 of 2)</a:t>
            </a:r>
          </a:p>
        </p:txBody>
      </p:sp>
      <p:sp>
        <p:nvSpPr>
          <p:cNvPr id="3" name="Content Placeholder 2">
            <a:extLst>
              <a:ext uri="{FF2B5EF4-FFF2-40B4-BE49-F238E27FC236}">
                <a16:creationId xmlns:a16="http://schemas.microsoft.com/office/drawing/2014/main" id="{21BAA9C2-9B91-7C89-D4F3-C11EE4E38602}"/>
              </a:ext>
            </a:extLst>
          </p:cNvPr>
          <p:cNvSpPr>
            <a:spLocks noGrp="1"/>
          </p:cNvSpPr>
          <p:nvPr>
            <p:ph idx="1"/>
          </p:nvPr>
        </p:nvSpPr>
        <p:spPr/>
        <p:txBody>
          <a:bodyPr/>
          <a:lstStyle/>
          <a:p>
            <a:r>
              <a:rPr lang="en-US" altLang="en-US" noProof="0" dirty="0"/>
              <a:t>Critics of a balanced government budget</a:t>
            </a:r>
          </a:p>
          <a:p>
            <a:pPr lvl="1">
              <a:buFont typeface="Arial" panose="020B0604020202020204" pitchFamily="34" charset="0"/>
              <a:buChar char="•"/>
            </a:pPr>
            <a:r>
              <a:rPr lang="en-US" altLang="en-US" noProof="0" dirty="0"/>
              <a:t>Deficit is only one small piece of fiscal policy</a:t>
            </a:r>
          </a:p>
          <a:p>
            <a:pPr lvl="1">
              <a:buFont typeface="Arial" panose="020B0604020202020204" pitchFamily="34" charset="0"/>
              <a:buChar char="•"/>
            </a:pPr>
            <a:r>
              <a:rPr lang="en-US" altLang="en-US" noProof="0" dirty="0"/>
              <a:t>Single-minded concern about the budget deficit can obscure the many ways in which spending programs affects different generations</a:t>
            </a:r>
          </a:p>
        </p:txBody>
      </p:sp>
    </p:spTree>
    <p:extLst>
      <p:ext uri="{BB962C8B-B14F-4D97-AF65-F5344CB8AC3E}">
        <p14:creationId xmlns:p14="http://schemas.microsoft.com/office/powerpoint/2010/main" val="18131714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2D782-4A9D-85D7-23D7-D1E5418C781E}"/>
              </a:ext>
            </a:extLst>
          </p:cNvPr>
          <p:cNvSpPr>
            <a:spLocks noGrp="1"/>
          </p:cNvSpPr>
          <p:nvPr>
            <p:ph type="title"/>
          </p:nvPr>
        </p:nvSpPr>
        <p:spPr/>
        <p:txBody>
          <a:bodyPr/>
          <a:lstStyle/>
          <a:p>
            <a:r>
              <a:rPr lang="en-US" noProof="0" dirty="0"/>
              <a:t>The Case against a Balanced Budget (2 of 2)</a:t>
            </a:r>
          </a:p>
        </p:txBody>
      </p:sp>
      <p:sp>
        <p:nvSpPr>
          <p:cNvPr id="3" name="Content Placeholder 2">
            <a:extLst>
              <a:ext uri="{FF2B5EF4-FFF2-40B4-BE49-F238E27FC236}">
                <a16:creationId xmlns:a16="http://schemas.microsoft.com/office/drawing/2014/main" id="{21BAA9C2-9B91-7C89-D4F3-C11EE4E38602}"/>
              </a:ext>
            </a:extLst>
          </p:cNvPr>
          <p:cNvSpPr>
            <a:spLocks noGrp="1"/>
          </p:cNvSpPr>
          <p:nvPr>
            <p:ph idx="1"/>
          </p:nvPr>
        </p:nvSpPr>
        <p:spPr/>
        <p:txBody>
          <a:bodyPr/>
          <a:lstStyle/>
          <a:p>
            <a:r>
              <a:rPr lang="en-US" altLang="en-US" noProof="0" dirty="0"/>
              <a:t>Government debt can continue to rise forever</a:t>
            </a:r>
          </a:p>
          <a:p>
            <a:pPr lvl="1">
              <a:buFont typeface="Arial" panose="020B0604020202020204" pitchFamily="34" charset="0"/>
              <a:buChar char="•"/>
            </a:pPr>
            <a:r>
              <a:rPr lang="en-US" altLang="en-US" noProof="0" dirty="0"/>
              <a:t>The problem of government debt is often exaggerated; small % of a person’s lifetime income</a:t>
            </a:r>
          </a:p>
          <a:p>
            <a:pPr lvl="2">
              <a:buFont typeface="Arial" panose="020B0604020202020204" pitchFamily="34" charset="0"/>
              <a:buChar char="•"/>
            </a:pPr>
            <a:r>
              <a:rPr lang="en-US" altLang="en-US" noProof="0" dirty="0"/>
              <a:t>Debt/income ratio more relevant than debt itself</a:t>
            </a:r>
          </a:p>
          <a:p>
            <a:pPr lvl="1">
              <a:buFont typeface="Arial" panose="020B0604020202020204" pitchFamily="34" charset="0"/>
              <a:buChar char="•"/>
            </a:pPr>
            <a:r>
              <a:rPr lang="en-US" altLang="en-US" noProof="0" dirty="0"/>
              <a:t>Cutting the deficit could do more harm than good</a:t>
            </a:r>
          </a:p>
          <a:p>
            <a:pPr lvl="2">
              <a:buFont typeface="Arial" panose="020B0604020202020204" pitchFamily="34" charset="0"/>
              <a:buChar char="•"/>
            </a:pPr>
            <a:r>
              <a:rPr lang="en-US" altLang="en-US" noProof="0" dirty="0"/>
              <a:t>Cutting education would reduce human capital accumulation and future living standards</a:t>
            </a:r>
          </a:p>
          <a:p>
            <a:pPr lvl="2">
              <a:buFont typeface="Arial" panose="020B0604020202020204" pitchFamily="34" charset="0"/>
              <a:buChar char="•"/>
            </a:pPr>
            <a:r>
              <a:rPr lang="en-US" altLang="en-US" noProof="0" dirty="0"/>
              <a:t>Raising taxes reduces incentives to work and save</a:t>
            </a:r>
            <a:endParaRPr lang="en-US" noProof="0" dirty="0"/>
          </a:p>
        </p:txBody>
      </p:sp>
    </p:spTree>
    <p:extLst>
      <p:ext uri="{BB962C8B-B14F-4D97-AF65-F5344CB8AC3E}">
        <p14:creationId xmlns:p14="http://schemas.microsoft.com/office/powerpoint/2010/main" val="22387254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noProof="0" dirty="0"/>
              <a:t>37-1</a:t>
            </a:r>
          </a:p>
        </p:txBody>
      </p:sp>
      <p:sp>
        <p:nvSpPr>
          <p:cNvPr id="4" name="Subtitle 3">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noProof="0" dirty="0"/>
              <a:t>How Actively Should Policymakers Try to Stabilize the Economy?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a:xfrm>
            <a:off x="936438" y="1153123"/>
            <a:ext cx="10424160" cy="2387600"/>
          </a:xfrm>
        </p:spPr>
        <p:txBody>
          <a:bodyPr/>
          <a:lstStyle/>
          <a:p>
            <a:r>
              <a:rPr lang="en-US" noProof="0" dirty="0"/>
              <a:t>37-6</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noProof="0" dirty="0"/>
              <a:t>Should the Tax Laws Be Reformed to Encourage Saving?</a:t>
            </a:r>
          </a:p>
        </p:txBody>
      </p:sp>
    </p:spTree>
    <p:custDataLst>
      <p:tags r:id="rId1"/>
    </p:custDataLst>
    <p:extLst>
      <p:ext uri="{BB962C8B-B14F-4D97-AF65-F5344CB8AC3E}">
        <p14:creationId xmlns:p14="http://schemas.microsoft.com/office/powerpoint/2010/main" val="23752276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883D0-668E-DC59-AFD3-D0046110A30E}"/>
              </a:ext>
            </a:extLst>
          </p:cNvPr>
          <p:cNvSpPr>
            <a:spLocks noGrp="1"/>
          </p:cNvSpPr>
          <p:nvPr>
            <p:ph type="title"/>
          </p:nvPr>
        </p:nvSpPr>
        <p:spPr/>
        <p:txBody>
          <a:bodyPr/>
          <a:lstStyle/>
          <a:p>
            <a:r>
              <a:rPr lang="en-US" noProof="0" dirty="0"/>
              <a:t>The Case for Promoting Saving through Tax Reform</a:t>
            </a:r>
          </a:p>
        </p:txBody>
      </p:sp>
      <p:sp>
        <p:nvSpPr>
          <p:cNvPr id="3" name="Content Placeholder 2">
            <a:extLst>
              <a:ext uri="{FF2B5EF4-FFF2-40B4-BE49-F238E27FC236}">
                <a16:creationId xmlns:a16="http://schemas.microsoft.com/office/drawing/2014/main" id="{8B5BA6A1-DCDE-F662-7B95-5D22B372F2FC}"/>
              </a:ext>
            </a:extLst>
          </p:cNvPr>
          <p:cNvSpPr>
            <a:spLocks noGrp="1"/>
          </p:cNvSpPr>
          <p:nvPr>
            <p:ph idx="1"/>
          </p:nvPr>
        </p:nvSpPr>
        <p:spPr/>
        <p:txBody>
          <a:bodyPr/>
          <a:lstStyle/>
          <a:p>
            <a:r>
              <a:rPr lang="en-US" altLang="en-US" noProof="0" dirty="0"/>
              <a:t>Advocates of tax incentives for saving </a:t>
            </a:r>
          </a:p>
          <a:p>
            <a:pPr lvl="1">
              <a:buFont typeface="Arial" panose="020B0604020202020204" pitchFamily="34" charset="0"/>
              <a:buChar char="•"/>
            </a:pPr>
            <a:r>
              <a:rPr lang="en-US" altLang="en-US" noProof="0" dirty="0"/>
              <a:t>Society discourages saving in many ways, such as by heavily taxing capital income and reducing benefits for those who have accumulated wealth</a:t>
            </a:r>
          </a:p>
          <a:p>
            <a:pPr lvl="1">
              <a:buFont typeface="Arial" panose="020B0604020202020204" pitchFamily="34" charset="0"/>
              <a:buChar char="•"/>
            </a:pPr>
            <a:r>
              <a:rPr lang="en-US" altLang="en-US" noProof="0" dirty="0"/>
              <a:t>Endorse reforming the tax laws to encourage saving, perhaps by switching from an income tax to a consumption tax</a:t>
            </a:r>
          </a:p>
          <a:p>
            <a:r>
              <a:rPr lang="en-US" noProof="0" dirty="0"/>
              <a:t>Higher saving provides more funds for capital accumulation, which increases productivity and living standards</a:t>
            </a:r>
          </a:p>
        </p:txBody>
      </p:sp>
    </p:spTree>
    <p:extLst>
      <p:ext uri="{BB962C8B-B14F-4D97-AF65-F5344CB8AC3E}">
        <p14:creationId xmlns:p14="http://schemas.microsoft.com/office/powerpoint/2010/main" val="1845314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45B61-4995-F390-A2DA-8E7544CC9C14}"/>
              </a:ext>
            </a:extLst>
          </p:cNvPr>
          <p:cNvSpPr>
            <a:spLocks noGrp="1"/>
          </p:cNvSpPr>
          <p:nvPr>
            <p:ph type="title"/>
          </p:nvPr>
        </p:nvSpPr>
        <p:spPr/>
        <p:txBody>
          <a:bodyPr/>
          <a:lstStyle/>
          <a:p>
            <a:r>
              <a:rPr lang="en-US" noProof="0" dirty="0"/>
              <a:t>The Case against Promoting Saving through Tax Reform</a:t>
            </a:r>
          </a:p>
        </p:txBody>
      </p:sp>
      <p:sp>
        <p:nvSpPr>
          <p:cNvPr id="3" name="Content Placeholder 2">
            <a:extLst>
              <a:ext uri="{FF2B5EF4-FFF2-40B4-BE49-F238E27FC236}">
                <a16:creationId xmlns:a16="http://schemas.microsoft.com/office/drawing/2014/main" id="{4461555A-B983-4438-3159-8EE60E0244EA}"/>
              </a:ext>
            </a:extLst>
          </p:cNvPr>
          <p:cNvSpPr>
            <a:spLocks noGrp="1"/>
          </p:cNvSpPr>
          <p:nvPr>
            <p:ph idx="1"/>
          </p:nvPr>
        </p:nvSpPr>
        <p:spPr/>
        <p:txBody>
          <a:bodyPr/>
          <a:lstStyle/>
          <a:p>
            <a:r>
              <a:rPr lang="en-US" altLang="en-US" noProof="0" dirty="0"/>
              <a:t>Critics of tax incentives for saving </a:t>
            </a:r>
          </a:p>
          <a:p>
            <a:pPr lvl="1">
              <a:buFont typeface="Arial" panose="020B0604020202020204" pitchFamily="34" charset="0"/>
              <a:buChar char="•"/>
            </a:pPr>
            <a:r>
              <a:rPr lang="en-US" altLang="en-US" noProof="0" dirty="0"/>
              <a:t>Many proposed changes to stimulate saving would primarily benefit the wealthy, who do not need a tax break</a:t>
            </a:r>
          </a:p>
          <a:p>
            <a:pPr lvl="1">
              <a:buFont typeface="Arial" panose="020B0604020202020204" pitchFamily="34" charset="0"/>
              <a:buChar char="•"/>
            </a:pPr>
            <a:r>
              <a:rPr lang="en-US" altLang="en-US" noProof="0" dirty="0"/>
              <a:t>Estimates of the interest-rate elasticity of saving are low, so tax incentives might have only a small effect on private saving</a:t>
            </a:r>
          </a:p>
          <a:p>
            <a:pPr lvl="1">
              <a:buFont typeface="Arial" panose="020B0604020202020204" pitchFamily="34" charset="0"/>
              <a:buChar char="•"/>
            </a:pPr>
            <a:r>
              <a:rPr lang="en-US" altLang="en-US" noProof="0" dirty="0"/>
              <a:t>Reducing taxes on capital income may increase the government's budget deficit, negating the benefits of higher private saving</a:t>
            </a:r>
          </a:p>
          <a:p>
            <a:pPr lvl="1">
              <a:buFont typeface="Arial" panose="020B0604020202020204" pitchFamily="34" charset="0"/>
              <a:buChar char="•"/>
            </a:pPr>
            <a:r>
              <a:rPr lang="en-US" altLang="en-US" noProof="0" dirty="0"/>
              <a:t>Better: Increase national saving directly by reducing the budget deficit</a:t>
            </a:r>
          </a:p>
        </p:txBody>
      </p:sp>
    </p:spTree>
    <p:extLst>
      <p:ext uri="{BB962C8B-B14F-4D97-AF65-F5344CB8AC3E}">
        <p14:creationId xmlns:p14="http://schemas.microsoft.com/office/powerpoint/2010/main" val="32556721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EF7A8-D2DF-E2B4-9BFB-1E183293FC50}"/>
              </a:ext>
            </a:extLst>
          </p:cNvPr>
          <p:cNvSpPr>
            <a:spLocks noGrp="1"/>
          </p:cNvSpPr>
          <p:nvPr>
            <p:ph type="title"/>
          </p:nvPr>
        </p:nvSpPr>
        <p:spPr/>
        <p:txBody>
          <a:bodyPr/>
          <a:lstStyle/>
          <a:p>
            <a:r>
              <a:rPr lang="en-US" noProof="0" dirty="0"/>
              <a:t>Active Learning 3: Consumption Tax</a:t>
            </a:r>
          </a:p>
        </p:txBody>
      </p:sp>
      <p:sp>
        <p:nvSpPr>
          <p:cNvPr id="3" name="Content Placeholder 2">
            <a:extLst>
              <a:ext uri="{FF2B5EF4-FFF2-40B4-BE49-F238E27FC236}">
                <a16:creationId xmlns:a16="http://schemas.microsoft.com/office/drawing/2014/main" id="{146D5585-46DB-A267-097A-F9473270D21B}"/>
              </a:ext>
            </a:extLst>
          </p:cNvPr>
          <p:cNvSpPr>
            <a:spLocks noGrp="1"/>
          </p:cNvSpPr>
          <p:nvPr>
            <p:ph idx="1"/>
          </p:nvPr>
        </p:nvSpPr>
        <p:spPr/>
        <p:txBody>
          <a:bodyPr/>
          <a:lstStyle/>
          <a:p>
            <a:r>
              <a:rPr lang="en-US" noProof="0" dirty="0"/>
              <a:t>Suppose the income tax were replaced with a consumption tax, and the tax rate was chosen carefully to ensure the average person’s tax burden remains unchanged.  </a:t>
            </a:r>
          </a:p>
          <a:p>
            <a:pPr marL="914400" lvl="1" indent="-457200">
              <a:buFont typeface="+mj-lt"/>
              <a:buAutoNum type="alphaUcPeriod"/>
            </a:pPr>
            <a:r>
              <a:rPr lang="en-US" noProof="0" dirty="0"/>
              <a:t>Who would benefit?  </a:t>
            </a:r>
          </a:p>
          <a:p>
            <a:pPr marL="914400" lvl="1" indent="-457200">
              <a:buFont typeface="+mj-lt"/>
              <a:buAutoNum type="alphaUcPeriod"/>
            </a:pPr>
            <a:r>
              <a:rPr lang="en-US" noProof="0" dirty="0"/>
              <a:t>Who would be worse off?</a:t>
            </a:r>
          </a:p>
        </p:txBody>
      </p:sp>
    </p:spTree>
    <p:extLst>
      <p:ext uri="{BB962C8B-B14F-4D97-AF65-F5344CB8AC3E}">
        <p14:creationId xmlns:p14="http://schemas.microsoft.com/office/powerpoint/2010/main" val="36219107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EF7A8-D2DF-E2B4-9BFB-1E183293FC50}"/>
              </a:ext>
            </a:extLst>
          </p:cNvPr>
          <p:cNvSpPr>
            <a:spLocks noGrp="1"/>
          </p:cNvSpPr>
          <p:nvPr>
            <p:ph type="title"/>
          </p:nvPr>
        </p:nvSpPr>
        <p:spPr/>
        <p:txBody>
          <a:bodyPr/>
          <a:lstStyle/>
          <a:p>
            <a:r>
              <a:rPr lang="en-US" noProof="0" dirty="0"/>
              <a:t>Active Learning 3: Answers</a:t>
            </a:r>
          </a:p>
        </p:txBody>
      </p:sp>
      <p:sp>
        <p:nvSpPr>
          <p:cNvPr id="3" name="Content Placeholder 2">
            <a:extLst>
              <a:ext uri="{FF2B5EF4-FFF2-40B4-BE49-F238E27FC236}">
                <a16:creationId xmlns:a16="http://schemas.microsoft.com/office/drawing/2014/main" id="{146D5585-46DB-A267-097A-F9473270D21B}"/>
              </a:ext>
            </a:extLst>
          </p:cNvPr>
          <p:cNvSpPr>
            <a:spLocks noGrp="1"/>
          </p:cNvSpPr>
          <p:nvPr>
            <p:ph idx="1"/>
          </p:nvPr>
        </p:nvSpPr>
        <p:spPr/>
        <p:txBody>
          <a:bodyPr/>
          <a:lstStyle/>
          <a:p>
            <a:pPr marL="457200" indent="-457200">
              <a:buFont typeface="+mj-lt"/>
              <a:buAutoNum type="alphaUcPeriod"/>
            </a:pPr>
            <a:r>
              <a:rPr lang="en-US" noProof="0" dirty="0"/>
              <a:t>People with higher incomes save a bigger percentage of their incomes, so would benefit most from this change</a:t>
            </a:r>
          </a:p>
          <a:p>
            <a:pPr marL="457200" indent="-457200">
              <a:buFont typeface="+mj-lt"/>
              <a:buAutoNum type="alphaUcPeriod"/>
            </a:pPr>
            <a:r>
              <a:rPr lang="en-US" noProof="0" dirty="0"/>
              <a:t>People with low incomes use most or all of their incomes for consumption and would be worse off</a:t>
            </a:r>
          </a:p>
          <a:p>
            <a:pPr lvl="1">
              <a:buFont typeface="Arial" panose="020B0604020202020204" pitchFamily="34" charset="0"/>
              <a:buChar char="•"/>
            </a:pPr>
            <a:r>
              <a:rPr lang="en-US" noProof="0" dirty="0"/>
              <a:t>This is why most consumption tax proposals include exemptions for necessities which comprise a larger share of the budgets of low-income persons</a:t>
            </a:r>
          </a:p>
        </p:txBody>
      </p:sp>
    </p:spTree>
    <p:extLst>
      <p:ext uri="{BB962C8B-B14F-4D97-AF65-F5344CB8AC3E}">
        <p14:creationId xmlns:p14="http://schemas.microsoft.com/office/powerpoint/2010/main" val="18316748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Ask the Experts: Taxing Capital and Labor</a:t>
            </a:r>
          </a:p>
        </p:txBody>
      </p:sp>
      <p:sp>
        <p:nvSpPr>
          <p:cNvPr id="3" name="Content Placeholder 2" descr="A pie chart titled “What do economists say?” plots three slices; they are 80% agree, 8% disagree, and 12% uncertain."/>
          <p:cNvSpPr>
            <a:spLocks noGrp="1"/>
          </p:cNvSpPr>
          <p:nvPr>
            <p:ph sz="half" idx="1"/>
          </p:nvPr>
        </p:nvSpPr>
        <p:spPr>
          <a:xfrm>
            <a:off x="476843" y="1249252"/>
            <a:ext cx="11241915" cy="1329566"/>
          </a:xfrm>
        </p:spPr>
        <p:txBody>
          <a:bodyPr/>
          <a:lstStyle/>
          <a:p>
            <a:r>
              <a:rPr lang="en-US" sz="2000" b="0" noProof="0" dirty="0"/>
              <a:t>“Despite relabeling concerns, taxing capital income at a permanently lower rate than labor income would result in higher average long-term prosperity, relative to an alternative that generated the same amount of tax revenue by permanently taxing capital and labor income at equal rates instead.”</a:t>
            </a:r>
          </a:p>
        </p:txBody>
      </p:sp>
      <p:pic>
        <p:nvPicPr>
          <p:cNvPr id="8" name="Picture 3" descr="A pie chart titled “What do economists say?” plots three values. They are 46% agree, 21% disagree, and 33% uncertain.">
            <a:extLst>
              <a:ext uri="{FF2B5EF4-FFF2-40B4-BE49-F238E27FC236}">
                <a16:creationId xmlns:a16="http://schemas.microsoft.com/office/drawing/2014/main" id="{B40E98FF-5A40-4CB6-9AC9-07BC388C759C}"/>
              </a:ext>
            </a:extLst>
          </p:cNvPr>
          <p:cNvPicPr>
            <a:picLocks noGrp="1" noChangeAspect="1"/>
          </p:cNvPicPr>
          <p:nvPr>
            <p:ph sz="half" idx="2"/>
          </p:nvPr>
        </p:nvPicPr>
        <p:blipFill>
          <a:blip r:embed="rId3"/>
          <a:stretch>
            <a:fillRect/>
          </a:stretch>
        </p:blipFill>
        <p:spPr>
          <a:xfrm>
            <a:off x="3601800" y="2736302"/>
            <a:ext cx="4988401" cy="2743200"/>
          </a:xfrm>
        </p:spPr>
      </p:pic>
      <p:sp>
        <p:nvSpPr>
          <p:cNvPr id="5" name="Text Placeholder 4"/>
          <p:cNvSpPr>
            <a:spLocks noGrp="1"/>
          </p:cNvSpPr>
          <p:nvPr>
            <p:ph type="body" sz="quarter" idx="13"/>
          </p:nvPr>
        </p:nvSpPr>
        <p:spPr>
          <a:xfrm>
            <a:off x="476844" y="5698901"/>
            <a:ext cx="11241914" cy="365760"/>
          </a:xfrm>
        </p:spPr>
        <p:txBody>
          <a:bodyPr/>
          <a:lstStyle/>
          <a:p>
            <a:pPr>
              <a:buNone/>
            </a:pPr>
            <a:r>
              <a:rPr lang="en-US" sz="1600" noProof="0" dirty="0"/>
              <a:t>Source: IGM Economic Experts Panel, October 9, 2012.</a:t>
            </a:r>
          </a:p>
        </p:txBody>
      </p:sp>
    </p:spTree>
    <p:extLst>
      <p:ext uri="{BB962C8B-B14F-4D97-AF65-F5344CB8AC3E}">
        <p14:creationId xmlns:p14="http://schemas.microsoft.com/office/powerpoint/2010/main" val="40906140"/>
      </p:ext>
    </p:extLst>
  </p:cSld>
  <p:clrMapOvr>
    <a:masterClrMapping/>
  </p:clrMapOvr>
  <p:extLst mod="1"/>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a:xfrm>
            <a:off x="815247" y="1153123"/>
            <a:ext cx="10424160" cy="2387600"/>
          </a:xfrm>
        </p:spPr>
        <p:txBody>
          <a:bodyPr/>
          <a:lstStyle/>
          <a:p>
            <a:r>
              <a:rPr lang="en-US" noProof="0" dirty="0"/>
              <a:t>37-7</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noProof="0" dirty="0"/>
              <a:t>Conclusion: Economic Policy and Shades of Gray</a:t>
            </a:r>
          </a:p>
        </p:txBody>
      </p:sp>
    </p:spTree>
    <p:custDataLst>
      <p:tags r:id="rId1"/>
    </p:custDataLst>
    <p:extLst>
      <p:ext uri="{BB962C8B-B14F-4D97-AF65-F5344CB8AC3E}">
        <p14:creationId xmlns:p14="http://schemas.microsoft.com/office/powerpoint/2010/main" val="3039690646"/>
      </p:ext>
    </p:extLst>
  </p:cSld>
  <p:clrMapOvr>
    <a:masterClrMapping/>
  </p:clrMapOvr>
  <p:extLst mod="1"/>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A1C72-0CA5-4D71-CB57-6B76E2CBE81F}"/>
              </a:ext>
            </a:extLst>
          </p:cNvPr>
          <p:cNvSpPr>
            <a:spLocks noGrp="1"/>
          </p:cNvSpPr>
          <p:nvPr>
            <p:ph type="title"/>
          </p:nvPr>
        </p:nvSpPr>
        <p:spPr/>
        <p:txBody>
          <a:bodyPr/>
          <a:lstStyle/>
          <a:p>
            <a:r>
              <a:rPr lang="en-US" noProof="0" dirty="0"/>
              <a:t>Conclusion</a:t>
            </a:r>
          </a:p>
        </p:txBody>
      </p:sp>
      <p:sp>
        <p:nvSpPr>
          <p:cNvPr id="3" name="Content Placeholder 2">
            <a:extLst>
              <a:ext uri="{FF2B5EF4-FFF2-40B4-BE49-F238E27FC236}">
                <a16:creationId xmlns:a16="http://schemas.microsoft.com/office/drawing/2014/main" id="{B4108433-0F7F-D5C3-29A0-77DE1601D43D}"/>
              </a:ext>
            </a:extLst>
          </p:cNvPr>
          <p:cNvSpPr>
            <a:spLocks noGrp="1"/>
          </p:cNvSpPr>
          <p:nvPr>
            <p:ph idx="1"/>
          </p:nvPr>
        </p:nvSpPr>
        <p:spPr/>
        <p:txBody>
          <a:bodyPr/>
          <a:lstStyle/>
          <a:p>
            <a:r>
              <a:rPr lang="en-US" noProof="0" dirty="0"/>
              <a:t>The study of economics does not always make it easy to choose among alternative policies</a:t>
            </a:r>
          </a:p>
          <a:p>
            <a:pPr lvl="1">
              <a:buFont typeface="Arial" panose="020B0604020202020204" pitchFamily="34" charset="0"/>
              <a:buChar char="•"/>
            </a:pPr>
            <a:r>
              <a:rPr lang="en-US" noProof="0" dirty="0"/>
              <a:t>There are few easy answers and many unresolved questions</a:t>
            </a:r>
          </a:p>
          <a:p>
            <a:pPr lvl="1">
              <a:buFont typeface="Arial" panose="020B0604020202020204" pitchFamily="34" charset="0"/>
              <a:buChar char="•"/>
            </a:pPr>
            <a:r>
              <a:rPr lang="en-US" noProof="0" dirty="0"/>
              <a:t>Few policies come with benefits and no costs</a:t>
            </a:r>
          </a:p>
          <a:p>
            <a:r>
              <a:rPr lang="en-US" noProof="0" dirty="0"/>
              <a:t>Crafting the best policy </a:t>
            </a:r>
          </a:p>
          <a:p>
            <a:pPr lvl="1">
              <a:buFont typeface="Arial" panose="020B0604020202020204" pitchFamily="34" charset="0"/>
              <a:buChar char="•"/>
            </a:pPr>
            <a:r>
              <a:rPr lang="en-US" noProof="0" dirty="0"/>
              <a:t>Requires knowing the pros and cons of every alternative </a:t>
            </a:r>
          </a:p>
          <a:p>
            <a:r>
              <a:rPr lang="en-US" noProof="0" dirty="0"/>
              <a:t>Being an informed voter </a:t>
            </a:r>
          </a:p>
          <a:p>
            <a:pPr lvl="1">
              <a:buFont typeface="Arial" panose="020B0604020202020204" pitchFamily="34" charset="0"/>
              <a:buChar char="•"/>
            </a:pPr>
            <a:r>
              <a:rPr lang="en-US" noProof="0" dirty="0"/>
              <a:t>Requires the ability to evaluate the candidates’ policy proposals</a:t>
            </a:r>
          </a:p>
        </p:txBody>
      </p:sp>
    </p:spTree>
    <p:extLst>
      <p:ext uri="{BB962C8B-B14F-4D97-AF65-F5344CB8AC3E}">
        <p14:creationId xmlns:p14="http://schemas.microsoft.com/office/powerpoint/2010/main" val="6563551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noProof="0" dirty="0"/>
              <a:t>Think-Pair-Share Activity</a:t>
            </a:r>
          </a:p>
        </p:txBody>
      </p:sp>
      <p:sp>
        <p:nvSpPr>
          <p:cNvPr id="3" name="Content Placeholder 2"/>
          <p:cNvSpPr>
            <a:spLocks noGrp="1"/>
          </p:cNvSpPr>
          <p:nvPr>
            <p:ph idx="1"/>
          </p:nvPr>
        </p:nvSpPr>
        <p:spPr>
          <a:xfrm>
            <a:off x="476843" y="1365161"/>
            <a:ext cx="11241915" cy="4811802"/>
          </a:xfrm>
        </p:spPr>
        <p:txBody>
          <a:bodyPr vert="horz" lIns="91440" tIns="45720" rIns="91440" bIns="45720" rtlCol="0" anchor="t">
            <a:noAutofit/>
          </a:bodyPr>
          <a:lstStyle/>
          <a:p>
            <a:pPr marL="0" indent="0">
              <a:spcBef>
                <a:spcPts val="500"/>
              </a:spcBef>
              <a:spcAft>
                <a:spcPts val="500"/>
              </a:spcAft>
              <a:buNone/>
            </a:pPr>
            <a:r>
              <a:rPr lang="en-US" sz="2000" noProof="0" dirty="0">
                <a:ea typeface="+mn-lt"/>
                <a:cs typeface="+mn-lt"/>
              </a:rPr>
              <a:t>Those opposed to government budget deficits argue, among other things, that budget deficits redistribute wealth across generations by allowing the current generation to enjoy the benefits of government spending while future generations must pay for it.</a:t>
            </a:r>
          </a:p>
          <a:p>
            <a:pPr marL="457200" indent="-457200">
              <a:spcBef>
                <a:spcPts val="500"/>
              </a:spcBef>
              <a:spcAft>
                <a:spcPts val="500"/>
              </a:spcAft>
              <a:buFont typeface="+mj-lt"/>
              <a:buAutoNum type="alphaUcPeriod"/>
            </a:pPr>
            <a:r>
              <a:rPr lang="en-US" sz="2000" noProof="0" dirty="0">
                <a:ea typeface="+mn-lt"/>
                <a:cs typeface="+mn-lt"/>
              </a:rPr>
              <a:t>Under which of the following cases would you argue that there is a greater intergenerational transfer of wealth? Why?</a:t>
            </a:r>
          </a:p>
          <a:p>
            <a:pPr marL="822960" lvl="1" indent="-365760">
              <a:spcAft>
                <a:spcPts val="500"/>
              </a:spcAft>
              <a:buFont typeface="+mj-lt"/>
              <a:buAutoNum type="arabicPeriod"/>
            </a:pPr>
            <a:r>
              <a:rPr lang="en-US" sz="2000" noProof="0" dirty="0">
                <a:ea typeface="+mn-lt"/>
                <a:cs typeface="+mn-lt"/>
              </a:rPr>
              <a:t>The government increases spending on social programs by buying apples and oranges for the poor but refuses to raise taxes and instead increases the budget deficit. </a:t>
            </a:r>
          </a:p>
          <a:p>
            <a:pPr marL="822960" lvl="1" indent="-365760">
              <a:spcAft>
                <a:spcPts val="500"/>
              </a:spcAft>
              <a:buFont typeface="+mj-lt"/>
              <a:buAutoNum type="arabicPeriod"/>
            </a:pPr>
            <a:r>
              <a:rPr lang="en-US" sz="2000" noProof="0" dirty="0">
                <a:ea typeface="+mn-lt"/>
                <a:cs typeface="+mn-lt"/>
              </a:rPr>
              <a:t>The government increases spending on bridges, roads, and buildings but refuses to raise taxes and instead increases the budget deficit.</a:t>
            </a:r>
          </a:p>
          <a:p>
            <a:pPr marL="457200" indent="-457200">
              <a:spcBef>
                <a:spcPts val="500"/>
              </a:spcBef>
              <a:spcAft>
                <a:spcPts val="500"/>
              </a:spcAft>
              <a:buFont typeface="+mj-lt"/>
              <a:buAutoNum type="alphaUcPeriod"/>
            </a:pPr>
            <a:r>
              <a:rPr lang="en-US" sz="2000" noProof="0" dirty="0">
                <a:ea typeface="+mn-lt"/>
                <a:cs typeface="+mn-lt"/>
              </a:rPr>
              <a:t>Does the preceding example provide a method by which we might judge when a government budget deficit is fair to each generation and when it is not? Explain.</a:t>
            </a:r>
          </a:p>
          <a:p>
            <a:pPr marL="457200" indent="-457200">
              <a:spcBef>
                <a:spcPts val="500"/>
              </a:spcBef>
              <a:spcAft>
                <a:spcPts val="500"/>
              </a:spcAft>
              <a:buFont typeface="+mj-lt"/>
              <a:buAutoNum type="alphaUcPeriod"/>
            </a:pPr>
            <a:r>
              <a:rPr lang="en-US" sz="2000" noProof="0" dirty="0">
                <a:ea typeface="+mn-lt"/>
                <a:cs typeface="+mn-lt"/>
              </a:rPr>
              <a:t>Why might this method be difficult to enforce in practice?</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noProof="0" dirty="0"/>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noProof="0" dirty="0"/>
              <a:t>Has the study of economics helped you see through the fog of rhetoric so common in political discourse? Are you now a better participant in our national debates? </a:t>
            </a:r>
          </a:p>
        </p:txBody>
      </p:sp>
    </p:spTree>
    <p:extLst>
      <p:ext uri="{BB962C8B-B14F-4D97-AF65-F5344CB8AC3E}">
        <p14:creationId xmlns:p14="http://schemas.microsoft.com/office/powerpoint/2010/main" val="3827116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B06DB-8EE4-AD34-0BF7-52367966C8A2}"/>
              </a:ext>
            </a:extLst>
          </p:cNvPr>
          <p:cNvSpPr>
            <a:spLocks noGrp="1"/>
          </p:cNvSpPr>
          <p:nvPr>
            <p:ph type="title"/>
          </p:nvPr>
        </p:nvSpPr>
        <p:spPr/>
        <p:txBody>
          <a:bodyPr/>
          <a:lstStyle/>
          <a:p>
            <a:r>
              <a:rPr lang="en-US" sz="3600" noProof="0" dirty="0"/>
              <a:t>The Case for Robust Stabilization Policy (1 of 2)</a:t>
            </a:r>
          </a:p>
        </p:txBody>
      </p:sp>
      <p:sp>
        <p:nvSpPr>
          <p:cNvPr id="3" name="Content Placeholder 2">
            <a:extLst>
              <a:ext uri="{FF2B5EF4-FFF2-40B4-BE49-F238E27FC236}">
                <a16:creationId xmlns:a16="http://schemas.microsoft.com/office/drawing/2014/main" id="{79D4BB03-2278-5CA8-6856-82E5268DC1A8}"/>
              </a:ext>
            </a:extLst>
          </p:cNvPr>
          <p:cNvSpPr>
            <a:spLocks noGrp="1"/>
          </p:cNvSpPr>
          <p:nvPr>
            <p:ph idx="1"/>
          </p:nvPr>
        </p:nvSpPr>
        <p:spPr/>
        <p:txBody>
          <a:bodyPr/>
          <a:lstStyle/>
          <a:p>
            <a:r>
              <a:rPr lang="en-US" altLang="en-US" noProof="0" dirty="0"/>
              <a:t>Advocates of active monetary and fiscal policy</a:t>
            </a:r>
          </a:p>
          <a:p>
            <a:pPr lvl="1">
              <a:buFont typeface="Arial" panose="020B0604020202020204" pitchFamily="34" charset="0"/>
              <a:buChar char="•"/>
            </a:pPr>
            <a:r>
              <a:rPr lang="en-US" altLang="en-US" noProof="0" dirty="0"/>
              <a:t>The economy is inherently unstable </a:t>
            </a:r>
          </a:p>
          <a:p>
            <a:pPr lvl="1">
              <a:buFont typeface="Arial" panose="020B0604020202020204" pitchFamily="34" charset="0"/>
              <a:buChar char="•"/>
            </a:pPr>
            <a:r>
              <a:rPr lang="en-US" altLang="en-US" noProof="0" dirty="0"/>
              <a:t>Policymakers can use monetary and fiscal policy to stabilize aggregate demand, production, and employment</a:t>
            </a:r>
          </a:p>
          <a:p>
            <a:pPr lvl="1">
              <a:buFont typeface="Arial" panose="020B0604020202020204" pitchFamily="34" charset="0"/>
              <a:buChar char="•"/>
            </a:pPr>
            <a:r>
              <a:rPr lang="en-US" altLang="en-US" noProof="0" dirty="0"/>
              <a:t>A more stable economy benefits everyone</a:t>
            </a:r>
          </a:p>
        </p:txBody>
      </p:sp>
    </p:spTree>
    <p:extLst>
      <p:ext uri="{BB962C8B-B14F-4D97-AF65-F5344CB8AC3E}">
        <p14:creationId xmlns:p14="http://schemas.microsoft.com/office/powerpoint/2010/main" val="4097473558"/>
      </p:ext>
    </p:extLst>
  </p:cSld>
  <p:clrMapOvr>
    <a:masterClrMapping/>
  </p:clrMapOvr>
  <p:extLst mod="1"/>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noProof="0" dirty="0"/>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a:buNone/>
            </a:pPr>
            <a:r>
              <a:rPr lang="en-US" noProof="0" dirty="0"/>
              <a:t>Click the link to review the objectives for this presentation.</a:t>
            </a:r>
          </a:p>
          <a:p>
            <a:pPr>
              <a:buNone/>
            </a:pPr>
            <a:r>
              <a:rPr lang="en-US" noProof="0" dirty="0">
                <a:hlinkClick r:id="rId4" action="ppaction://hlinksldjump"/>
              </a:rPr>
              <a:t>Link to Objectives</a:t>
            </a:r>
            <a:endParaRPr lang="en-US" noProof="0" dirty="0"/>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CA564-9384-C4F4-137D-E94A9B51E7F1}"/>
              </a:ext>
            </a:extLst>
          </p:cNvPr>
          <p:cNvSpPr>
            <a:spLocks noGrp="1"/>
          </p:cNvSpPr>
          <p:nvPr>
            <p:ph type="title"/>
          </p:nvPr>
        </p:nvSpPr>
        <p:spPr/>
        <p:txBody>
          <a:bodyPr/>
          <a:lstStyle/>
          <a:p>
            <a:r>
              <a:rPr lang="en-US" sz="3600" noProof="0" dirty="0"/>
              <a:t>The Case for Robust Stabilization Policy (2 of 2)</a:t>
            </a:r>
          </a:p>
        </p:txBody>
      </p:sp>
      <p:sp>
        <p:nvSpPr>
          <p:cNvPr id="3" name="Content Placeholder 2">
            <a:extLst>
              <a:ext uri="{FF2B5EF4-FFF2-40B4-BE49-F238E27FC236}">
                <a16:creationId xmlns:a16="http://schemas.microsoft.com/office/drawing/2014/main" id="{2629B345-1FDF-9F41-5910-DCE460588904}"/>
              </a:ext>
            </a:extLst>
          </p:cNvPr>
          <p:cNvSpPr>
            <a:spLocks noGrp="1"/>
          </p:cNvSpPr>
          <p:nvPr>
            <p:ph sz="half" idx="1"/>
          </p:nvPr>
        </p:nvSpPr>
        <p:spPr/>
        <p:txBody>
          <a:bodyPr/>
          <a:lstStyle/>
          <a:p>
            <a:r>
              <a:rPr lang="en-US" altLang="en-US" noProof="0" dirty="0"/>
              <a:t>When aggregate demand is inadequate</a:t>
            </a:r>
          </a:p>
          <a:p>
            <a:pPr lvl="1">
              <a:buFont typeface="Arial" panose="020B0604020202020204" pitchFamily="34" charset="0"/>
              <a:buChar char="•"/>
            </a:pPr>
            <a:r>
              <a:rPr lang="en-US" altLang="en-US" noProof="0" dirty="0"/>
              <a:t>Boost government spending</a:t>
            </a:r>
          </a:p>
          <a:p>
            <a:pPr lvl="1">
              <a:buFont typeface="Arial" panose="020B0604020202020204" pitchFamily="34" charset="0"/>
              <a:buChar char="•"/>
            </a:pPr>
            <a:r>
              <a:rPr lang="en-US" altLang="en-US" noProof="0" dirty="0"/>
              <a:t>Cut taxes</a:t>
            </a:r>
          </a:p>
          <a:p>
            <a:pPr lvl="1">
              <a:buFont typeface="Arial" panose="020B0604020202020204" pitchFamily="34" charset="0"/>
              <a:buChar char="•"/>
            </a:pPr>
            <a:r>
              <a:rPr lang="en-US" altLang="en-US" noProof="0" dirty="0"/>
              <a:t>Expand the money supply</a:t>
            </a:r>
          </a:p>
          <a:p>
            <a:pPr lvl="1">
              <a:buFont typeface="Arial" panose="020B0604020202020204" pitchFamily="34" charset="0"/>
              <a:buChar char="•"/>
            </a:pPr>
            <a:r>
              <a:rPr lang="en-US" altLang="en-US" noProof="0" dirty="0"/>
              <a:t>Reduce interest rates</a:t>
            </a:r>
          </a:p>
        </p:txBody>
      </p:sp>
      <p:sp>
        <p:nvSpPr>
          <p:cNvPr id="4" name="Content Placeholder 3">
            <a:extLst>
              <a:ext uri="{FF2B5EF4-FFF2-40B4-BE49-F238E27FC236}">
                <a16:creationId xmlns:a16="http://schemas.microsoft.com/office/drawing/2014/main" id="{B29D0056-8831-4334-52EC-B555DDCEE68C}"/>
              </a:ext>
            </a:extLst>
          </p:cNvPr>
          <p:cNvSpPr>
            <a:spLocks noGrp="1"/>
          </p:cNvSpPr>
          <p:nvPr>
            <p:ph sz="half" idx="2"/>
          </p:nvPr>
        </p:nvSpPr>
        <p:spPr/>
        <p:txBody>
          <a:bodyPr/>
          <a:lstStyle/>
          <a:p>
            <a:r>
              <a:rPr lang="en-US" altLang="en-US" noProof="0" dirty="0"/>
              <a:t>When aggregate demand is excessive</a:t>
            </a:r>
          </a:p>
          <a:p>
            <a:pPr lvl="1">
              <a:buFont typeface="Arial" panose="020B0604020202020204" pitchFamily="34" charset="0"/>
              <a:buChar char="•"/>
            </a:pPr>
            <a:r>
              <a:rPr lang="en-US" altLang="en-US" noProof="0" dirty="0"/>
              <a:t>Cut government spending</a:t>
            </a:r>
          </a:p>
          <a:p>
            <a:pPr lvl="1">
              <a:buFont typeface="Arial" panose="020B0604020202020204" pitchFamily="34" charset="0"/>
              <a:buChar char="•"/>
            </a:pPr>
            <a:r>
              <a:rPr lang="en-US" altLang="en-US" noProof="0" dirty="0"/>
              <a:t>Raise taxes</a:t>
            </a:r>
          </a:p>
          <a:p>
            <a:pPr lvl="1">
              <a:buFont typeface="Arial" panose="020B0604020202020204" pitchFamily="34" charset="0"/>
              <a:buChar char="•"/>
            </a:pPr>
            <a:r>
              <a:rPr lang="en-US" altLang="en-US" noProof="0" dirty="0"/>
              <a:t>Reduce the money supply</a:t>
            </a:r>
          </a:p>
          <a:p>
            <a:pPr lvl="1">
              <a:buFont typeface="Arial" panose="020B0604020202020204" pitchFamily="34" charset="0"/>
              <a:buChar char="•"/>
            </a:pPr>
            <a:r>
              <a:rPr lang="en-US" altLang="en-US" noProof="0" dirty="0"/>
              <a:t>Increase interest rates</a:t>
            </a:r>
          </a:p>
        </p:txBody>
      </p:sp>
    </p:spTree>
    <p:extLst>
      <p:ext uri="{BB962C8B-B14F-4D97-AF65-F5344CB8AC3E}">
        <p14:creationId xmlns:p14="http://schemas.microsoft.com/office/powerpoint/2010/main" val="3254312829"/>
      </p:ext>
    </p:extLst>
  </p:cSld>
  <p:clrMapOvr>
    <a:masterClrMapping/>
  </p:clrMapOvr>
  <p:extLst mod="1"/>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11090-59FE-40D5-103E-85283C29899F}"/>
              </a:ext>
            </a:extLst>
          </p:cNvPr>
          <p:cNvSpPr>
            <a:spLocks noGrp="1"/>
          </p:cNvSpPr>
          <p:nvPr>
            <p:ph type="title"/>
          </p:nvPr>
        </p:nvSpPr>
        <p:spPr/>
        <p:txBody>
          <a:bodyPr/>
          <a:lstStyle/>
          <a:p>
            <a:r>
              <a:rPr lang="en-US" sz="3600" noProof="0" dirty="0"/>
              <a:t>The Case for Modest Stabilization Policy (1 of 2)</a:t>
            </a:r>
          </a:p>
        </p:txBody>
      </p:sp>
      <p:sp>
        <p:nvSpPr>
          <p:cNvPr id="3" name="Content Placeholder 2">
            <a:extLst>
              <a:ext uri="{FF2B5EF4-FFF2-40B4-BE49-F238E27FC236}">
                <a16:creationId xmlns:a16="http://schemas.microsoft.com/office/drawing/2014/main" id="{939F2B55-FE42-5D88-3987-67E26CB61839}"/>
              </a:ext>
            </a:extLst>
          </p:cNvPr>
          <p:cNvSpPr>
            <a:spLocks noGrp="1"/>
          </p:cNvSpPr>
          <p:nvPr>
            <p:ph idx="1"/>
          </p:nvPr>
        </p:nvSpPr>
        <p:spPr>
          <a:xfrm>
            <a:off x="476843" y="1825625"/>
            <a:ext cx="11241915" cy="3284538"/>
          </a:xfrm>
        </p:spPr>
        <p:txBody>
          <a:bodyPr/>
          <a:lstStyle/>
          <a:p>
            <a:r>
              <a:rPr lang="en-US" altLang="en-US" noProof="0" dirty="0"/>
              <a:t>Critics of active monetary and fiscal policy</a:t>
            </a:r>
          </a:p>
          <a:p>
            <a:pPr lvl="1">
              <a:buFont typeface="Arial" panose="020B0604020202020204" pitchFamily="34" charset="0"/>
              <a:buChar char="•"/>
            </a:pPr>
            <a:r>
              <a:rPr lang="en-US" altLang="en-US" noProof="0" dirty="0"/>
              <a:t>Policy affects the economy with a lag </a:t>
            </a:r>
          </a:p>
          <a:p>
            <a:pPr lvl="1">
              <a:buFont typeface="Arial" panose="020B0604020202020204" pitchFamily="34" charset="0"/>
              <a:buChar char="•"/>
            </a:pPr>
            <a:r>
              <a:rPr lang="en-US" altLang="en-US" noProof="0" dirty="0"/>
              <a:t>Ability to forecast future economic conditions is poor</a:t>
            </a:r>
          </a:p>
          <a:p>
            <a:pPr lvl="1">
              <a:buFont typeface="Arial" panose="020B0604020202020204" pitchFamily="34" charset="0"/>
              <a:buChar char="•"/>
            </a:pPr>
            <a:r>
              <a:rPr lang="en-US" altLang="en-US" noProof="0" dirty="0"/>
              <a:t>Attempts to stabilize the economy can end up being destabilizing</a:t>
            </a:r>
          </a:p>
        </p:txBody>
      </p:sp>
    </p:spTree>
    <p:extLst>
      <p:ext uri="{BB962C8B-B14F-4D97-AF65-F5344CB8AC3E}">
        <p14:creationId xmlns:p14="http://schemas.microsoft.com/office/powerpoint/2010/main" val="34812335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356AB-7E0C-A198-CB9F-33CF82CF1022}"/>
              </a:ext>
            </a:extLst>
          </p:cNvPr>
          <p:cNvSpPr>
            <a:spLocks noGrp="1"/>
          </p:cNvSpPr>
          <p:nvPr>
            <p:ph type="title"/>
          </p:nvPr>
        </p:nvSpPr>
        <p:spPr/>
        <p:txBody>
          <a:bodyPr/>
          <a:lstStyle/>
          <a:p>
            <a:r>
              <a:rPr lang="en-US" sz="3600" noProof="0" dirty="0"/>
              <a:t>The Case for Modest Stabilization Policy (2 of 2)</a:t>
            </a:r>
          </a:p>
        </p:txBody>
      </p:sp>
      <p:sp>
        <p:nvSpPr>
          <p:cNvPr id="3" name="Content Placeholder 2">
            <a:extLst>
              <a:ext uri="{FF2B5EF4-FFF2-40B4-BE49-F238E27FC236}">
                <a16:creationId xmlns:a16="http://schemas.microsoft.com/office/drawing/2014/main" id="{74ACB791-1B46-DD1B-76A0-899449E61717}"/>
              </a:ext>
            </a:extLst>
          </p:cNvPr>
          <p:cNvSpPr>
            <a:spLocks noGrp="1"/>
          </p:cNvSpPr>
          <p:nvPr>
            <p:ph idx="1"/>
          </p:nvPr>
        </p:nvSpPr>
        <p:spPr/>
        <p:txBody>
          <a:bodyPr/>
          <a:lstStyle/>
          <a:p>
            <a:pPr>
              <a:buSzPct val="100000"/>
              <a:defRPr/>
            </a:pPr>
            <a:r>
              <a:rPr lang="en-US" altLang="en-US" noProof="0" dirty="0"/>
              <a:t>Policy must act in advance of economic changes</a:t>
            </a:r>
          </a:p>
          <a:p>
            <a:pPr lvl="1">
              <a:buSzPct val="80000"/>
              <a:buFont typeface="Arial" panose="020B0604020202020204" pitchFamily="34" charset="0"/>
              <a:buChar char="•"/>
              <a:defRPr/>
            </a:pPr>
            <a:r>
              <a:rPr lang="en-US" altLang="en-US" noProof="0" dirty="0"/>
              <a:t>Monetary policy lag: About 6 months</a:t>
            </a:r>
          </a:p>
          <a:p>
            <a:pPr lvl="1">
              <a:buSzPct val="80000"/>
              <a:buFont typeface="Arial" panose="020B0604020202020204" pitchFamily="34" charset="0"/>
              <a:buChar char="•"/>
              <a:defRPr/>
            </a:pPr>
            <a:r>
              <a:rPr lang="en-US" altLang="en-US" noProof="0" dirty="0"/>
              <a:t>Fiscal policy lag: Long political process (years)</a:t>
            </a:r>
          </a:p>
          <a:p>
            <a:r>
              <a:rPr lang="en-US" altLang="en-US" noProof="0" dirty="0"/>
              <a:t>Conditions can change from the time a policy action begins to the time it takes effect</a:t>
            </a:r>
          </a:p>
          <a:p>
            <a:r>
              <a:rPr lang="en-US" noProof="0" dirty="0"/>
              <a:t>Intervene when an economic downturn is deep or protracted</a:t>
            </a:r>
          </a:p>
        </p:txBody>
      </p:sp>
    </p:spTree>
    <p:extLst>
      <p:ext uri="{BB962C8B-B14F-4D97-AF65-F5344CB8AC3E}">
        <p14:creationId xmlns:p14="http://schemas.microsoft.com/office/powerpoint/2010/main" val="1723632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F4DB4-F9E7-8519-0492-82E9F07DFA7A}"/>
              </a:ext>
            </a:extLst>
          </p:cNvPr>
          <p:cNvSpPr>
            <a:spLocks noGrp="1"/>
          </p:cNvSpPr>
          <p:nvPr>
            <p:ph type="title"/>
          </p:nvPr>
        </p:nvSpPr>
        <p:spPr/>
        <p:txBody>
          <a:bodyPr/>
          <a:lstStyle/>
          <a:p>
            <a:r>
              <a:rPr lang="en-US" noProof="0" dirty="0"/>
              <a:t>Active Learning 1: Active Stabilization Policy</a:t>
            </a:r>
          </a:p>
        </p:txBody>
      </p:sp>
      <p:sp>
        <p:nvSpPr>
          <p:cNvPr id="3" name="Content Placeholder 2">
            <a:extLst>
              <a:ext uri="{FF2B5EF4-FFF2-40B4-BE49-F238E27FC236}">
                <a16:creationId xmlns:a16="http://schemas.microsoft.com/office/drawing/2014/main" id="{CA4C2E94-F200-96FE-50E4-27D9BB7BF659}"/>
              </a:ext>
            </a:extLst>
          </p:cNvPr>
          <p:cNvSpPr>
            <a:spLocks noGrp="1"/>
          </p:cNvSpPr>
          <p:nvPr>
            <p:ph idx="1"/>
          </p:nvPr>
        </p:nvSpPr>
        <p:spPr/>
        <p:txBody>
          <a:bodyPr/>
          <a:lstStyle/>
          <a:p>
            <a:r>
              <a:rPr lang="en-US" noProof="0" dirty="0"/>
              <a:t>Would you be more likely to support robust stabilization policy if wages, prices, and expectations adjust quickly in response to economic changes, or if they adjust slowly?</a:t>
            </a:r>
          </a:p>
        </p:txBody>
      </p:sp>
    </p:spTree>
    <p:extLst>
      <p:ext uri="{BB962C8B-B14F-4D97-AF65-F5344CB8AC3E}">
        <p14:creationId xmlns:p14="http://schemas.microsoft.com/office/powerpoint/2010/main" val="7804873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F4DB4-F9E7-8519-0492-82E9F07DFA7A}"/>
              </a:ext>
            </a:extLst>
          </p:cNvPr>
          <p:cNvSpPr>
            <a:spLocks noGrp="1"/>
          </p:cNvSpPr>
          <p:nvPr>
            <p:ph type="title"/>
          </p:nvPr>
        </p:nvSpPr>
        <p:spPr/>
        <p:txBody>
          <a:bodyPr/>
          <a:lstStyle/>
          <a:p>
            <a:r>
              <a:rPr lang="en-US" noProof="0" dirty="0"/>
              <a:t>Active Learning 1: Answers</a:t>
            </a:r>
          </a:p>
        </p:txBody>
      </p:sp>
      <p:sp>
        <p:nvSpPr>
          <p:cNvPr id="3" name="Content Placeholder 2">
            <a:extLst>
              <a:ext uri="{FF2B5EF4-FFF2-40B4-BE49-F238E27FC236}">
                <a16:creationId xmlns:a16="http://schemas.microsoft.com/office/drawing/2014/main" id="{CA4C2E94-F200-96FE-50E4-27D9BB7BF659}"/>
              </a:ext>
            </a:extLst>
          </p:cNvPr>
          <p:cNvSpPr>
            <a:spLocks noGrp="1"/>
          </p:cNvSpPr>
          <p:nvPr>
            <p:ph idx="1"/>
          </p:nvPr>
        </p:nvSpPr>
        <p:spPr/>
        <p:txBody>
          <a:bodyPr/>
          <a:lstStyle/>
          <a:p>
            <a:r>
              <a:rPr lang="en-US" noProof="0" dirty="0"/>
              <a:t>If wages, prices, and expectations adjust slowly, it will take longer for the economy to return to its natural rates of output and employment</a:t>
            </a:r>
          </a:p>
          <a:p>
            <a:r>
              <a:rPr lang="en-US" noProof="0" dirty="0"/>
              <a:t>In that case, there’s a better chance that expansionary policy will act in time to alleviate the recession, rather than push the economy into an inflationary boom</a:t>
            </a:r>
          </a:p>
        </p:txBody>
      </p:sp>
    </p:spTree>
    <p:extLst>
      <p:ext uri="{BB962C8B-B14F-4D97-AF65-F5344CB8AC3E}">
        <p14:creationId xmlns:p14="http://schemas.microsoft.com/office/powerpoint/2010/main" val="29541860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2383</Words>
  <Application>Microsoft Office PowerPoint</Application>
  <PresentationFormat>Widescreen</PresentationFormat>
  <Paragraphs>226</Paragraphs>
  <Slides>40</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Arial</vt:lpstr>
      <vt:lpstr>Calibri</vt:lpstr>
      <vt:lpstr>Courier New</vt:lpstr>
      <vt:lpstr>Wingdings</vt:lpstr>
      <vt:lpstr>Work Sans</vt:lpstr>
      <vt:lpstr>Work Sans </vt:lpstr>
      <vt:lpstr>Optimized Template Master</vt:lpstr>
      <vt:lpstr>Principles of Economics, 10e</vt:lpstr>
      <vt:lpstr>Chapter Objectives</vt:lpstr>
      <vt:lpstr>37-1</vt:lpstr>
      <vt:lpstr>The Case for Robust Stabilization Policy (1 of 2)</vt:lpstr>
      <vt:lpstr>The Case for Robust Stabilization Policy (2 of 2)</vt:lpstr>
      <vt:lpstr>The Case for Modest Stabilization Policy (1 of 2)</vt:lpstr>
      <vt:lpstr>The Case for Modest Stabilization Policy (2 of 2)</vt:lpstr>
      <vt:lpstr>Active Learning 1: Active Stabilization Policy</vt:lpstr>
      <vt:lpstr>Active Learning 1: Answers</vt:lpstr>
      <vt:lpstr>37-2</vt:lpstr>
      <vt:lpstr>The Case for Fighting Recessions with Spending Hikes (1 of 3)</vt:lpstr>
      <vt:lpstr>The Case for Fighting Recessions with Spending Hikes (2 of 3)</vt:lpstr>
      <vt:lpstr>The Case for Fighting Recessions with Spending Hikes (3 of 3)</vt:lpstr>
      <vt:lpstr>The Case for Fighting Recessions with Tax Cuts (1 of 2)</vt:lpstr>
      <vt:lpstr>The Case for Fighting Recessions with Tax Cuts (2 of 2)</vt:lpstr>
      <vt:lpstr>37-3</vt:lpstr>
      <vt:lpstr>The Case for Rule-Based Monetary Policy</vt:lpstr>
      <vt:lpstr>The Case for Discretionary Monetary Policy</vt:lpstr>
      <vt:lpstr>37-4</vt:lpstr>
      <vt:lpstr>The Case for Near-Zero Inflation (1 of 2)</vt:lpstr>
      <vt:lpstr>The Case for Near-Zero Inflation (2 of 2)</vt:lpstr>
      <vt:lpstr>The Case for Living with Moderate Inflation</vt:lpstr>
      <vt:lpstr>Active Learning 2: The Zero-Inflation Debate</vt:lpstr>
      <vt:lpstr>Active Learning 2: Answers</vt:lpstr>
      <vt:lpstr>37-5</vt:lpstr>
      <vt:lpstr>The Case for a Balanced Budget (1 of 2)</vt:lpstr>
      <vt:lpstr>The Case for a Balanced Budget (2 of 2)</vt:lpstr>
      <vt:lpstr>The Case against a Balanced Budget (1 of 2)</vt:lpstr>
      <vt:lpstr>The Case against a Balanced Budget (2 of 2)</vt:lpstr>
      <vt:lpstr>37-6</vt:lpstr>
      <vt:lpstr>The Case for Promoting Saving through Tax Reform</vt:lpstr>
      <vt:lpstr>The Case against Promoting Saving through Tax Reform</vt:lpstr>
      <vt:lpstr>Active Learning 3: Consumption Tax</vt:lpstr>
      <vt:lpstr>Active Learning 3: Answers</vt:lpstr>
      <vt:lpstr>Ask the Experts: Taxing Capital and Labor</vt:lpstr>
      <vt:lpstr>37-7</vt:lpstr>
      <vt:lpstr>Conclusion</vt:lpstr>
      <vt:lpstr>Think-Pair-Share Activity</vt:lpstr>
      <vt:lpstr>Self-Assessment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37: Six Debates over Macroeconomic Policy</dc:subject>
  <dc:creator/>
  <cp:lastModifiedBy/>
  <cp:revision>15</cp:revision>
  <dcterms:created xsi:type="dcterms:W3CDTF">2022-07-21T17:39:44Z</dcterms:created>
  <dcterms:modified xsi:type="dcterms:W3CDTF">2023-02-27T16:13:33Z</dcterms:modified>
  <cp:category>Accessible PPT</cp:category>
</cp:coreProperties>
</file>