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41"/>
  </p:notesMasterIdLst>
  <p:handoutMasterIdLst>
    <p:handoutMasterId r:id="rId42"/>
  </p:handoutMasterIdLst>
  <p:sldIdLst>
    <p:sldId id="268" r:id="rId2"/>
    <p:sldId id="370" r:id="rId3"/>
    <p:sldId id="417" r:id="rId4"/>
    <p:sldId id="373" r:id="rId5"/>
    <p:sldId id="660" r:id="rId6"/>
    <p:sldId id="690" r:id="rId7"/>
    <p:sldId id="661" r:id="rId8"/>
    <p:sldId id="398" r:id="rId9"/>
    <p:sldId id="662" r:id="rId10"/>
    <p:sldId id="691" r:id="rId11"/>
    <p:sldId id="664" r:id="rId12"/>
    <p:sldId id="665" r:id="rId13"/>
    <p:sldId id="687" r:id="rId14"/>
    <p:sldId id="399" r:id="rId15"/>
    <p:sldId id="692" r:id="rId16"/>
    <p:sldId id="666" r:id="rId17"/>
    <p:sldId id="667" r:id="rId18"/>
    <p:sldId id="668" r:id="rId19"/>
    <p:sldId id="669" r:id="rId20"/>
    <p:sldId id="671" r:id="rId21"/>
    <p:sldId id="672" r:id="rId22"/>
    <p:sldId id="674" r:id="rId23"/>
    <p:sldId id="675" r:id="rId24"/>
    <p:sldId id="676" r:id="rId25"/>
    <p:sldId id="677" r:id="rId26"/>
    <p:sldId id="679" r:id="rId27"/>
    <p:sldId id="680" r:id="rId28"/>
    <p:sldId id="681" r:id="rId29"/>
    <p:sldId id="683" r:id="rId30"/>
    <p:sldId id="684" r:id="rId31"/>
    <p:sldId id="575" r:id="rId32"/>
    <p:sldId id="685" r:id="rId33"/>
    <p:sldId id="688" r:id="rId34"/>
    <p:sldId id="689" r:id="rId35"/>
    <p:sldId id="400" r:id="rId36"/>
    <p:sldId id="686" r:id="rId37"/>
    <p:sldId id="653" r:id="rId38"/>
    <p:sldId id="654" r:id="rId39"/>
    <p:sldId id="368" r:id="rId40"/>
  </p:sldIdLst>
  <p:sldSz cx="12192000" cy="6858000"/>
  <p:notesSz cx="6858000" cy="9144000"/>
  <p:custDataLst>
    <p:tags r:id="rId43"/>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491163-F0B5-16B6-D9B0-B422D9CBDC24}" v="13" dt="2023-01-28T18:36:55.7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72" autoAdjust="0"/>
    <p:restoredTop sz="95974" autoAdjust="0"/>
  </p:normalViewPr>
  <p:slideViewPr>
    <p:cSldViewPr snapToGrid="0" snapToObjects="1">
      <p:cViewPr>
        <p:scale>
          <a:sx n="50" d="100"/>
          <a:sy n="50" d="100"/>
        </p:scale>
        <p:origin x="1404" y="852"/>
      </p:cViewPr>
      <p:guideLst>
        <p:guide orient="horz" pos="2160"/>
        <p:guide pos="3840"/>
      </p:guideLst>
    </p:cSldViewPr>
  </p:slideViewPr>
  <p:outlineViewPr>
    <p:cViewPr>
      <p:scale>
        <a:sx n="33" d="100"/>
        <a:sy n="33" d="100"/>
      </p:scale>
      <p:origin x="0" y="-3699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heme" Target="theme/theme1.xml"/><Relationship Id="rId50" Type="http://schemas.microsoft.com/office/2018/10/relationships/authors" Target="NUL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i="0" dirty="0"/>
              <a:t>Because of the low income and capital per worker, we expect high returns to capital, so attractive for investment, but that is not the case. Capital investment &lt; world average.</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i="0" dirty="0"/>
              <a:t>Educational attainment: children living in the region, 31% stop their education before completing primary school (compared to 10% of children worldwide). Lower quality of schooling: the student-teacher ratio in primary schools is 37 in sub-Saharan Africa (world average is 23). </a:t>
            </a:r>
            <a:r>
              <a:rPr lang="en-US" i="0" baseline="0" dirty="0"/>
              <a:t>Only 65% of adults in sub-Saharan Africa are literate (86% adults worldwide)</a:t>
            </a:r>
            <a:r>
              <a:rPr lang="en-US" i="0" dirty="0"/>
              <a:t> Less educated workers are less productive.</a:t>
            </a:r>
            <a:endParaRPr lang="en-US" i="0" baseline="0" dirty="0"/>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i="0" dirty="0"/>
              <a:t>Poor health: Low levels of immunizations, High malnutrition rate , 1.6% of adults are infected with HIV (four times the world average). Less healthy workers are less productive.</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i="0" dirty="0"/>
              <a:t>High population growth: 2.7% per year: population doubles every 26 years (World population</a:t>
            </a:r>
            <a:r>
              <a:rPr lang="en-US" i="0" baseline="0" dirty="0"/>
              <a:t> grows 1.1% per year,</a:t>
            </a:r>
            <a:r>
              <a:rPr lang="en-US" i="0" dirty="0"/>
              <a:t> doubling every 64 years. ) Rapid population growth makes it hard to equip workers with the physical and human capital needed to achieve high productivity</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baseline="0" dirty="0">
                <a:solidFill>
                  <a:schemeClr val="tx1"/>
                </a:solidFill>
                <a:latin typeface="+mn-lt"/>
                <a:ea typeface="+mn-ea"/>
                <a:cs typeface="+mn-cs"/>
              </a:rPr>
              <a:t>Geographic disadvantages: 25% are landlocked (&gt;7% world)</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baseline="0" dirty="0">
                <a:solidFill>
                  <a:schemeClr val="tx1"/>
                </a:solidFill>
                <a:latin typeface="+mn-lt"/>
                <a:ea typeface="+mn-ea"/>
                <a:cs typeface="+mn-cs"/>
              </a:rPr>
              <a:t>Restricted freedom: low index of reliability of the justice system, personal security and safety, freedom of expression, the right to engage in international trade, etc.</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baseline="0" dirty="0">
                <a:solidFill>
                  <a:schemeClr val="tx1"/>
                </a:solidFill>
                <a:latin typeface="+mn-lt"/>
                <a:ea typeface="+mn-ea"/>
                <a:cs typeface="+mn-cs"/>
              </a:rPr>
              <a:t>Rampant corruption. High levels of corruption discourage domestic residents from saving and investing and deter investment from abroad.</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baseline="0" dirty="0">
                <a:solidFill>
                  <a:schemeClr val="tx1"/>
                </a:solidFill>
                <a:latin typeface="+mn-lt"/>
                <a:ea typeface="+mn-ea"/>
                <a:cs typeface="+mn-cs"/>
              </a:rPr>
              <a:t>The legacy of colonization: flawed institutions traced back to colonization. Colonists established extractive institutions, such as authoritarian governments, designed to exploit the region’s population and natural resources. Even after the colonizers left, the extractive institutions remained and were taken over by new ruling elites, impeding economic development.</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endParaRPr lang="en-US" i="0" dirty="0"/>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endParaRPr lang="en-US" baseline="0" dirty="0"/>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endParaRPr lang="en-US" dirty="0"/>
          </a:p>
          <a:p>
            <a:pPr eaLnBrk="1" hangingPunct="1"/>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34</a:t>
            </a:fld>
            <a:endParaRPr lang="en-US" dirty="0"/>
          </a:p>
        </p:txBody>
      </p:sp>
    </p:spTree>
    <p:extLst>
      <p:ext uri="{BB962C8B-B14F-4D97-AF65-F5344CB8AC3E}">
        <p14:creationId xmlns:p14="http://schemas.microsoft.com/office/powerpoint/2010/main" val="3233938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35</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Discussion points:  </a:t>
            </a:r>
          </a:p>
          <a:p>
            <a:pPr marL="228600" indent="-228600">
              <a:buFont typeface="+mj-lt"/>
              <a:buAutoNum type="alphaUcPeriod"/>
            </a:pPr>
            <a:r>
              <a:rPr lang="en-US" sz="1200" kern="1200" dirty="0">
                <a:solidFill>
                  <a:schemeClr val="tx1"/>
                </a:solidFill>
                <a:effectLst/>
                <a:latin typeface="+mn-lt"/>
                <a:ea typeface="+mn-ea"/>
                <a:cs typeface="+mn-cs"/>
              </a:rPr>
              <a:t>Yes. There are many sources of growth and a country can influence all of them except natural resources.</a:t>
            </a:r>
          </a:p>
          <a:p>
            <a:pPr marL="228600" indent="-228600">
              <a:buFont typeface="+mj-lt"/>
              <a:buAutoNum type="alphaUcPeriod"/>
            </a:pPr>
            <a:r>
              <a:rPr lang="en-US" sz="1200" kern="1200" dirty="0">
                <a:solidFill>
                  <a:schemeClr val="tx1"/>
                </a:solidFill>
                <a:effectLst/>
                <a:latin typeface="+mn-lt"/>
                <a:ea typeface="+mn-ea"/>
                <a:cs typeface="+mn-cs"/>
              </a:rPr>
              <a:t>Japan’s growth is explainable. Indeed, all of the high-growth Asian countries have extremely high investment as a percentage of income.</a:t>
            </a:r>
          </a:p>
          <a:p>
            <a:pPr marL="228600" indent="-228600">
              <a:buFont typeface="+mj-lt"/>
              <a:buAutoNum type="alphaUcPeriod"/>
            </a:pPr>
            <a:r>
              <a:rPr lang="en-US" sz="1200" kern="1200" dirty="0">
                <a:solidFill>
                  <a:schemeClr val="tx1"/>
                </a:solidFill>
                <a:effectLst/>
                <a:latin typeface="+mn-lt"/>
                <a:ea typeface="+mn-ea"/>
                <a:cs typeface="+mn-cs"/>
              </a:rPr>
              <a:t>No. The opportunity cost of investment is that someone must forgo current consumption in order to save and invest.</a:t>
            </a:r>
          </a:p>
          <a:p>
            <a:endParaRPr lang="en-US"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7</a:t>
            </a:fld>
            <a:endParaRPr lang="en-US" dirty="0"/>
          </a:p>
        </p:txBody>
      </p:sp>
    </p:spTree>
    <p:extLst>
      <p:ext uri="{BB962C8B-B14F-4D97-AF65-F5344CB8AC3E}">
        <p14:creationId xmlns:p14="http://schemas.microsoft.com/office/powerpoint/2010/main" val="3480868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8</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lnSpc>
                <a:spcPct val="100000"/>
              </a:lnSpc>
            </a:pPr>
            <a:r>
              <a:rPr lang="en-US" sz="1200" dirty="0"/>
              <a:t>You’ll need about 10 minutes of class time for this activity.  If you cannot afford ten minutes, delete a few of the policy choices to narrow of the focus of the discussion.</a:t>
            </a:r>
          </a:p>
          <a:p>
            <a:pPr eaLnBrk="1" hangingPunct="1">
              <a:lnSpc>
                <a:spcPct val="100000"/>
              </a:lnSpc>
            </a:pPr>
            <a:endParaRPr lang="en-US" sz="1200" dirty="0"/>
          </a:p>
          <a:p>
            <a:pPr eaLnBrk="1" hangingPunct="1">
              <a:lnSpc>
                <a:spcPct val="100000"/>
              </a:lnSpc>
            </a:pPr>
            <a:r>
              <a:rPr lang="en-US" sz="1200" dirty="0"/>
              <a:t>Suggested instructions:  Display the question and read off the policy options (briefly elaborating on any of them if you feel appropriate).  Tell students that there is no single correct answer, and that all feedback is welcome.  Give students a moment to decide, then take a vote.  Make a note of the number of votes each policy receives.  </a:t>
            </a:r>
          </a:p>
          <a:p>
            <a:pPr eaLnBrk="1" hangingPunct="1">
              <a:lnSpc>
                <a:spcPct val="100000"/>
              </a:lnSpc>
            </a:pPr>
            <a:endParaRPr lang="en-US" sz="1200" dirty="0"/>
          </a:p>
          <a:p>
            <a:pPr marL="171450" indent="-171450" eaLnBrk="1" hangingPunct="1">
              <a:lnSpc>
                <a:spcPct val="100000"/>
              </a:lnSpc>
              <a:buFont typeface="Arial" panose="020B0604020202020204" pitchFamily="34" charset="0"/>
              <a:buChar char="•"/>
            </a:pPr>
            <a:r>
              <a:rPr lang="en-US" sz="1200" dirty="0"/>
              <a:t>Start with the policy option that received the most votes. Ask 1 or 2 students who voted for this option to explain why they voted for it.  Next, do the same for the option that received the second largest number of votes, or any other policy choice you wish to discuss.  </a:t>
            </a:r>
          </a:p>
          <a:p>
            <a:pPr marL="0" indent="0" eaLnBrk="1" hangingPunct="1">
              <a:lnSpc>
                <a:spcPct val="100000"/>
              </a:lnSpc>
              <a:buFont typeface="Arial" panose="020B0604020202020204" pitchFamily="34" charset="0"/>
              <a:buNone/>
            </a:pPr>
            <a:endParaRPr lang="en-US" sz="1200" dirty="0"/>
          </a:p>
          <a:p>
            <a:pPr marL="171450" indent="-171450" eaLnBrk="1" hangingPunct="1">
              <a:lnSpc>
                <a:spcPct val="100000"/>
              </a:lnSpc>
              <a:buFont typeface="Arial" panose="020B0604020202020204" pitchFamily="34" charset="0"/>
              <a:buChar char="•"/>
            </a:pPr>
            <a:r>
              <a:rPr lang="en-US" sz="1200" dirty="0"/>
              <a:t>This activity has several objectives.  </a:t>
            </a:r>
            <a:r>
              <a:rPr lang="en-US" sz="1200" u="sng" dirty="0"/>
              <a:t>First</a:t>
            </a:r>
            <a:r>
              <a:rPr lang="en-US" sz="1200" dirty="0"/>
              <a:t>, it breaks up the lecture with a brief discussion activity that engages students.  </a:t>
            </a:r>
            <a:r>
              <a:rPr lang="en-US" sz="1200" u="sng" dirty="0"/>
              <a:t>Second</a:t>
            </a:r>
            <a:r>
              <a:rPr lang="en-US" sz="1200" dirty="0"/>
              <a:t>, it puts students in a frame of mind that makes them more receptive to the material that follows – namely, the different ways that policy can affect the determinants of productivity, economic growth, and living standards.  </a:t>
            </a:r>
            <a:r>
              <a:rPr lang="en-US" sz="1200" u="sng" dirty="0"/>
              <a:t>Third</a:t>
            </a:r>
            <a:r>
              <a:rPr lang="en-US" sz="1200" dirty="0"/>
              <a:t>, it gives you some quick assessment of student comprehension. When students explain why they voted for particular policies, you will see whether their explanations reflect an attempt to apply the concepts covered so far in this presentation.  For example, suppose a student says she voted for policy (a) because more investment raises capital per worker, which raises productivity and living standards.  This student has successfully applied the concepts covered earlier in your presentation.  </a:t>
            </a:r>
          </a:p>
          <a:p>
            <a:pPr eaLnBrk="1" hangingPunct="1">
              <a:lnSpc>
                <a:spcPct val="100000"/>
              </a:lnSpc>
            </a:pPr>
            <a:endParaRPr lang="en-US" sz="1200" dirty="0"/>
          </a:p>
          <a:p>
            <a:pPr eaLnBrk="1" hangingPunct="1">
              <a:lnSpc>
                <a:spcPct val="100000"/>
              </a:lnSpc>
            </a:pPr>
            <a:r>
              <a:rPr lang="en-US" sz="1200" dirty="0"/>
              <a:t>Alternatively, suppose you get several responses like the following:  “I voted for (a) because I think it’s better for the country to retain control of their own factories, rather than letting multinationals like Nike own the factories.”  A response like this is an example of “thinking outside the box” – answering the question based NOT on the material covered so far, but on impressions students have formed from reading the newspaper or watching the evening news or “60 Minutes.”   </a:t>
            </a:r>
          </a:p>
          <a:p>
            <a:pPr eaLnBrk="1" hangingPunct="1">
              <a:lnSpc>
                <a:spcPct val="100000"/>
              </a:lnSpc>
            </a:pPr>
            <a:endParaRPr lang="en-US" sz="1200" dirty="0"/>
          </a:p>
          <a:p>
            <a:pPr eaLnBrk="1" hangingPunct="1">
              <a:lnSpc>
                <a:spcPct val="100000"/>
              </a:lnSpc>
            </a:pPr>
            <a:r>
              <a:rPr lang="en-US" sz="1200" dirty="0"/>
              <a:t>After you get several such responses, you might tell students something like this:  “Many of your responses are how a typical, intelligent, college-educated person might answer this question.  However, what you should try to do is to “think INSIDE the box” – i.e., answer the question based strictly on the material covered in this chapter.  Here, “the box” is the model I’ve just presented, which says that living standards are determined by productivity, and productivity is determined by capital per worker, human capital per worker, natural resources per worker, and technology.  So, your objective is to think of how each policy affects these determinants.  That is what we’ll discuss in the remainder of this chapter.  As we go over this material next, see how the policy you voted for affects productivity or its growth rate.”</a:t>
            </a:r>
          </a:p>
          <a:p>
            <a:pPr eaLnBrk="1" hangingPunct="1"/>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3343071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r>
              <a:rPr lang="en-CA" sz="1200" dirty="0"/>
              <a:t> This “Ask the Experts” feature provides the opportunity for class discussion.</a:t>
            </a:r>
          </a:p>
          <a:p>
            <a:endParaRPr lang="en-CA" sz="1200" dirty="0"/>
          </a:p>
          <a:p>
            <a:r>
              <a:rPr lang="en-CA" sz="1200" dirty="0"/>
              <a:t>After showing the statement, you can ask your students to choose one of the options: agree, disagree, or uncertain. You can collect their answers in a variety of ways: show of hands, ballot, clicker system, etc. If time permits, you can allow students to group and discuss some of the reasons they chose their answer. </a:t>
            </a:r>
          </a:p>
          <a:p>
            <a:r>
              <a:rPr lang="en-CA" sz="1200" dirty="0"/>
              <a:t>Ask the students to share with the class their reasons. Their answers will vary.</a:t>
            </a:r>
          </a:p>
          <a:p>
            <a:endParaRPr lang="en-CA" sz="1200"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This exercise leads students to review the determinants of productivity</a:t>
            </a:r>
            <a:r>
              <a:rPr lang="en-US" baseline="0" dirty="0"/>
              <a:t> and how they apply to Sub-Saharan Africa.  </a:t>
            </a:r>
          </a:p>
          <a:p>
            <a:pPr eaLnBrk="1" hangingPunct="1"/>
            <a:r>
              <a:rPr lang="en-US" baseline="0" dirty="0"/>
              <a:t>Even if your students haven’t read the Case Study in the textbook, they can still come with some of the determinants of productivity as the cause for the extreme poverty in sub-Saharan Africa. </a:t>
            </a:r>
          </a:p>
          <a:p>
            <a:pPr eaLnBrk="1" hangingPunct="1"/>
            <a:endParaRPr lang="en-US" baseline="0" dirty="0"/>
          </a:p>
          <a:p>
            <a:r>
              <a:rPr lang="en-US" baseline="0" dirty="0"/>
              <a:t>While there is no easy answers and there are many forces at work, the next slide lists some </a:t>
            </a:r>
            <a:r>
              <a:rPr lang="en-US" sz="1200" b="0" i="0" u="none" strike="noStrike" kern="1200" baseline="0" dirty="0">
                <a:solidFill>
                  <a:schemeClr val="tx1"/>
                </a:solidFill>
                <a:latin typeface="+mn-lt"/>
                <a:ea typeface="+mn-ea"/>
                <a:cs typeface="+mn-cs"/>
              </a:rPr>
              <a:t>of the factors that may help explain this distressing phenomenon. </a:t>
            </a:r>
            <a:r>
              <a:rPr lang="en-US" baseline="0" dirty="0"/>
              <a:t> </a:t>
            </a:r>
          </a:p>
          <a:p>
            <a:pPr eaLnBrk="1" hangingPunct="1"/>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33</a:t>
            </a:fld>
            <a:endParaRPr lang="en-US" dirty="0"/>
          </a:p>
        </p:txBody>
      </p:sp>
    </p:spTree>
    <p:extLst>
      <p:ext uri="{BB962C8B-B14F-4D97-AF65-F5344CB8AC3E}">
        <p14:creationId xmlns:p14="http://schemas.microsoft.com/office/powerpoint/2010/main" val="6808321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2153348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FBEC0D97-2B92-4B83-8FDC-82D77B554897}"/>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val="1"/>
              </a:ext>
            </a:extLst>
          </p:cNvPr>
          <p:cNvSpPr/>
          <p:nvPr userDrawn="1"/>
        </p:nvSpPr>
        <p:spPr>
          <a:xfrm>
            <a:off x="0" y="6176963"/>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6E76EB49-7402-4187-A8BA-34FF6A9FCFFC}"/>
              </a:ext>
              <a:ext uri="{C183D7F6-B498-43B3-948B-1728B52AA6E4}">
                <adec:decorative xmlns:adec="http://schemas.microsoft.com/office/drawing/2017/decorative"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5"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26: </a:t>
            </a:r>
            <a:r>
              <a:rPr lang="en-US" dirty="0">
                <a:latin typeface="+mn-lt"/>
              </a:rPr>
              <a:t>Production and Growth</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DE7E6-B099-0392-33C0-361EC933AB55}"/>
              </a:ext>
            </a:extLst>
          </p:cNvPr>
          <p:cNvSpPr>
            <a:spLocks noGrp="1"/>
          </p:cNvSpPr>
          <p:nvPr>
            <p:ph type="title"/>
          </p:nvPr>
        </p:nvSpPr>
        <p:spPr/>
        <p:txBody>
          <a:bodyPr/>
          <a:lstStyle/>
          <a:p>
            <a:r>
              <a:rPr lang="en-US" dirty="0">
                <a:latin typeface="+mn-lt"/>
              </a:rPr>
              <a:t>Why Productivity Is So Important (2 of 2)</a:t>
            </a:r>
          </a:p>
        </p:txBody>
      </p:sp>
      <p:sp>
        <p:nvSpPr>
          <p:cNvPr id="3" name="Content Placeholder 2">
            <a:extLst>
              <a:ext uri="{FF2B5EF4-FFF2-40B4-BE49-F238E27FC236}">
                <a16:creationId xmlns:a16="http://schemas.microsoft.com/office/drawing/2014/main" id="{D3A5358B-AD9D-A026-0BDC-478D5E25C95E}"/>
              </a:ext>
            </a:extLst>
          </p:cNvPr>
          <p:cNvSpPr>
            <a:spLocks noGrp="1"/>
          </p:cNvSpPr>
          <p:nvPr>
            <p:ph idx="1"/>
          </p:nvPr>
        </p:nvSpPr>
        <p:spPr/>
        <p:txBody>
          <a:bodyPr/>
          <a:lstStyle/>
          <a:p>
            <a:r>
              <a:rPr lang="en-US" dirty="0">
                <a:solidFill>
                  <a:srgbClr val="292F7C"/>
                </a:solidFill>
                <a:latin typeface="+mn-lt"/>
              </a:rPr>
              <a:t>Growth in productivity is the key determinant of growth in living standards</a:t>
            </a:r>
          </a:p>
          <a:p>
            <a:pPr lvl="1">
              <a:buFont typeface="Arial" panose="020B0604020202020204" pitchFamily="34" charset="0"/>
              <a:buChar char="•"/>
            </a:pPr>
            <a:r>
              <a:rPr lang="en-US" dirty="0">
                <a:solidFill>
                  <a:srgbClr val="292F7C"/>
                </a:solidFill>
                <a:latin typeface="+mn-lt"/>
              </a:rPr>
              <a:t>When productivity grows rapidly, so do living standards</a:t>
            </a:r>
          </a:p>
          <a:p>
            <a:pPr lvl="1">
              <a:buFont typeface="Arial" panose="020B0604020202020204" pitchFamily="34" charset="0"/>
              <a:buChar char="•"/>
            </a:pPr>
            <a:r>
              <a:rPr lang="en-US" dirty="0">
                <a:solidFill>
                  <a:srgbClr val="292F7C"/>
                </a:solidFill>
                <a:latin typeface="+mn-lt"/>
              </a:rPr>
              <a:t>An economy’s income is the economy’s output</a:t>
            </a:r>
          </a:p>
          <a:p>
            <a:pPr lvl="1">
              <a:buFont typeface="Arial" panose="020B0604020202020204" pitchFamily="34" charset="0"/>
              <a:buChar char="•"/>
            </a:pPr>
            <a:r>
              <a:rPr lang="en-US" dirty="0">
                <a:solidFill>
                  <a:srgbClr val="292F7C"/>
                </a:solidFill>
                <a:latin typeface="+mn-lt"/>
              </a:rPr>
              <a:t>A nation can enjoy a high standard of living only if it can produce a large quantity of goods and services</a:t>
            </a:r>
          </a:p>
        </p:txBody>
      </p:sp>
    </p:spTree>
    <p:extLst>
      <p:ext uri="{BB962C8B-B14F-4D97-AF65-F5344CB8AC3E}">
        <p14:creationId xmlns:p14="http://schemas.microsoft.com/office/powerpoint/2010/main" val="2413695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89816-E1BA-60C9-7080-67C4F719F5F7}"/>
              </a:ext>
            </a:extLst>
          </p:cNvPr>
          <p:cNvSpPr>
            <a:spLocks noGrp="1"/>
          </p:cNvSpPr>
          <p:nvPr>
            <p:ph type="title"/>
          </p:nvPr>
        </p:nvSpPr>
        <p:spPr/>
        <p:txBody>
          <a:bodyPr/>
          <a:lstStyle/>
          <a:p>
            <a:r>
              <a:rPr lang="en-US" dirty="0">
                <a:latin typeface="+mn-lt"/>
              </a:rPr>
              <a:t>How Productivity Is Determined (1 of 2)</a:t>
            </a:r>
          </a:p>
        </p:txBody>
      </p:sp>
      <p:sp>
        <p:nvSpPr>
          <p:cNvPr id="3" name="Content Placeholder 2">
            <a:extLst>
              <a:ext uri="{FF2B5EF4-FFF2-40B4-BE49-F238E27FC236}">
                <a16:creationId xmlns:a16="http://schemas.microsoft.com/office/drawing/2014/main" id="{A0D07863-1042-5D50-BE10-235701A4B6B6}"/>
              </a:ext>
            </a:extLst>
          </p:cNvPr>
          <p:cNvSpPr>
            <a:spLocks noGrp="1"/>
          </p:cNvSpPr>
          <p:nvPr>
            <p:ph idx="1"/>
          </p:nvPr>
        </p:nvSpPr>
        <p:spPr/>
        <p:txBody>
          <a:bodyPr vert="horz" lIns="91440" tIns="45720" rIns="91440" bIns="45720" rtlCol="0" anchor="t">
            <a:noAutofit/>
          </a:bodyPr>
          <a:lstStyle/>
          <a:p>
            <a:pPr>
              <a:spcBef>
                <a:spcPts val="600"/>
              </a:spcBef>
              <a:spcAft>
                <a:spcPts val="600"/>
              </a:spcAft>
            </a:pPr>
            <a:r>
              <a:rPr lang="en-US" sz="2200" b="1" dirty="0">
                <a:solidFill>
                  <a:srgbClr val="C00000"/>
                </a:solidFill>
                <a:latin typeface="+mn-lt"/>
              </a:rPr>
              <a:t>Physical capital* </a:t>
            </a:r>
          </a:p>
          <a:p>
            <a:pPr lvl="1">
              <a:spcBef>
                <a:spcPts val="600"/>
              </a:spcBef>
              <a:spcAft>
                <a:spcPts val="600"/>
              </a:spcAft>
              <a:buFont typeface="Arial" panose="020B0604020202020204" pitchFamily="34" charset="0"/>
              <a:buChar char="•"/>
            </a:pPr>
            <a:r>
              <a:rPr lang="en-US" sz="2200" dirty="0">
                <a:latin typeface="+mn-lt"/>
              </a:rPr>
              <a:t>The stock of equipment and structures that are used to produce goods and services</a:t>
            </a:r>
          </a:p>
          <a:p>
            <a:pPr>
              <a:spcBef>
                <a:spcPts val="600"/>
              </a:spcBef>
              <a:spcAft>
                <a:spcPts val="600"/>
              </a:spcAft>
            </a:pPr>
            <a:r>
              <a:rPr lang="en-US" sz="2200" b="1" dirty="0">
                <a:solidFill>
                  <a:srgbClr val="C00000"/>
                </a:solidFill>
                <a:latin typeface="+mn-lt"/>
              </a:rPr>
              <a:t>Human capital*</a:t>
            </a:r>
          </a:p>
          <a:p>
            <a:pPr lvl="1">
              <a:spcBef>
                <a:spcPts val="600"/>
              </a:spcBef>
              <a:spcAft>
                <a:spcPts val="600"/>
              </a:spcAft>
              <a:buFont typeface="Arial" panose="020B0604020202020204" pitchFamily="34" charset="0"/>
              <a:buChar char="•"/>
            </a:pPr>
            <a:r>
              <a:rPr lang="en-US" altLang="en-US" sz="2200" dirty="0">
                <a:latin typeface="+mn-lt"/>
              </a:rPr>
              <a:t>Knowledge and skills that workers acquire through education, training, and experience</a:t>
            </a:r>
          </a:p>
          <a:p>
            <a:pPr>
              <a:spcBef>
                <a:spcPts val="600"/>
              </a:spcBef>
              <a:spcAft>
                <a:spcPts val="600"/>
              </a:spcAft>
            </a:pPr>
            <a:r>
              <a:rPr lang="en-US" altLang="en-US" sz="2200" b="1" dirty="0">
                <a:solidFill>
                  <a:srgbClr val="C00000"/>
                </a:solidFill>
                <a:latin typeface="+mn-lt"/>
              </a:rPr>
              <a:t>Natural resources*</a:t>
            </a:r>
          </a:p>
          <a:p>
            <a:pPr lvl="1">
              <a:spcBef>
                <a:spcPts val="600"/>
              </a:spcBef>
              <a:spcAft>
                <a:spcPts val="600"/>
              </a:spcAft>
              <a:buFont typeface="Arial" panose="020B0604020202020204" pitchFamily="34" charset="0"/>
              <a:buChar char="•"/>
            </a:pPr>
            <a:r>
              <a:rPr lang="en-US" altLang="en-US" sz="2200" dirty="0">
                <a:latin typeface="+mn-lt"/>
              </a:rPr>
              <a:t>The inputs into the production of goods and services that are provided by nature, such as land, rivers, and mineral deposits</a:t>
            </a:r>
          </a:p>
          <a:p>
            <a:pPr marL="228600" marR="0" lvl="0" indent="-228600" algn="l" defTabSz="914400" rtl="0" eaLnBrk="1" fontAlgn="auto" latinLnBrk="0" hangingPunct="1">
              <a:lnSpc>
                <a:spcPct val="100000"/>
              </a:lnSpc>
              <a:spcBef>
                <a:spcPts val="12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2800" dirty="0">
              <a:latin typeface="+mn-lt"/>
            </a:endParaRPr>
          </a:p>
        </p:txBody>
      </p:sp>
    </p:spTree>
    <p:extLst>
      <p:ext uri="{BB962C8B-B14F-4D97-AF65-F5344CB8AC3E}">
        <p14:creationId xmlns:p14="http://schemas.microsoft.com/office/powerpoint/2010/main" val="1014510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89816-E1BA-60C9-7080-67C4F719F5F7}"/>
              </a:ext>
            </a:extLst>
          </p:cNvPr>
          <p:cNvSpPr>
            <a:spLocks noGrp="1"/>
          </p:cNvSpPr>
          <p:nvPr>
            <p:ph type="title"/>
          </p:nvPr>
        </p:nvSpPr>
        <p:spPr/>
        <p:txBody>
          <a:bodyPr/>
          <a:lstStyle/>
          <a:p>
            <a:r>
              <a:rPr lang="en-US" dirty="0">
                <a:latin typeface="+mn-lt"/>
              </a:rPr>
              <a:t>How Productivity Is Determined (2 of 2)</a:t>
            </a:r>
          </a:p>
        </p:txBody>
      </p:sp>
      <p:sp>
        <p:nvSpPr>
          <p:cNvPr id="3" name="Content Placeholder 2">
            <a:extLst>
              <a:ext uri="{FF2B5EF4-FFF2-40B4-BE49-F238E27FC236}">
                <a16:creationId xmlns:a16="http://schemas.microsoft.com/office/drawing/2014/main" id="{A0D07863-1042-5D50-BE10-235701A4B6B6}"/>
              </a:ext>
            </a:extLst>
          </p:cNvPr>
          <p:cNvSpPr>
            <a:spLocks noGrp="1"/>
          </p:cNvSpPr>
          <p:nvPr>
            <p:ph idx="1"/>
          </p:nvPr>
        </p:nvSpPr>
        <p:spPr/>
        <p:txBody>
          <a:bodyPr/>
          <a:lstStyle/>
          <a:p>
            <a:r>
              <a:rPr lang="en-US" b="1" dirty="0">
                <a:solidFill>
                  <a:srgbClr val="C00000"/>
                </a:solidFill>
                <a:latin typeface="+mn-lt"/>
              </a:rPr>
              <a:t>Technological knowledge*</a:t>
            </a:r>
          </a:p>
          <a:p>
            <a:pPr lvl="1">
              <a:buFont typeface="Arial" panose="020B0604020202020204" pitchFamily="34" charset="0"/>
              <a:buChar char="•"/>
            </a:pPr>
            <a:r>
              <a:rPr lang="en-US" dirty="0">
                <a:latin typeface="+mn-lt"/>
              </a:rPr>
              <a:t>Society’s understanding of the best ways to produce goods and services</a:t>
            </a:r>
          </a:p>
          <a:p>
            <a:r>
              <a:rPr lang="en-US" dirty="0">
                <a:latin typeface="+mn-lt"/>
              </a:rPr>
              <a:t>Common knowledge: After one person uses it, everyone becomes aware of it</a:t>
            </a:r>
          </a:p>
          <a:p>
            <a:r>
              <a:rPr lang="en-US" dirty="0">
                <a:latin typeface="+mn-lt"/>
              </a:rPr>
              <a:t>Proprietary: It is known only by the company that discovers it </a:t>
            </a:r>
          </a:p>
          <a:p>
            <a:r>
              <a:rPr lang="en-US" dirty="0">
                <a:latin typeface="+mn-lt"/>
              </a:rPr>
              <a:t>Any advance in knowledge that boosts productivity and allows society to get more output from its resources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0" marR="0" lvl="0" indent="0" algn="l" defTabSz="914400" rtl="0" eaLnBrk="1" fontAlgn="auto" latinLnBrk="0" hangingPunct="1">
              <a:lnSpc>
                <a:spcPct val="100000"/>
              </a:lnSpc>
              <a:spcBef>
                <a:spcPts val="600"/>
              </a:spcBef>
              <a:spcAft>
                <a:spcPts val="0"/>
              </a:spcAft>
              <a:buClr>
                <a:srgbClr val="282F7C"/>
              </a:buClr>
              <a:buSzTx/>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399270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98594-A767-CB27-F060-AA36D2B9EA03}"/>
              </a:ext>
            </a:extLst>
          </p:cNvPr>
          <p:cNvSpPr>
            <a:spLocks noGrp="1"/>
          </p:cNvSpPr>
          <p:nvPr>
            <p:ph type="title"/>
          </p:nvPr>
        </p:nvSpPr>
        <p:spPr/>
        <p:txBody>
          <a:bodyPr/>
          <a:lstStyle/>
          <a:p>
            <a:r>
              <a:rPr lang="en-US" dirty="0">
                <a:latin typeface="+mn-lt"/>
              </a:rPr>
              <a:t>Active Learning 1: Discussion Questions</a:t>
            </a:r>
          </a:p>
        </p:txBody>
      </p:sp>
      <p:sp>
        <p:nvSpPr>
          <p:cNvPr id="3" name="Content Placeholder 2">
            <a:extLst>
              <a:ext uri="{FF2B5EF4-FFF2-40B4-BE49-F238E27FC236}">
                <a16:creationId xmlns:a16="http://schemas.microsoft.com/office/drawing/2014/main" id="{079C6DEA-0D3A-66A7-3CC0-B48E034B07A2}"/>
              </a:ext>
            </a:extLst>
          </p:cNvPr>
          <p:cNvSpPr>
            <a:spLocks noGrp="1"/>
          </p:cNvSpPr>
          <p:nvPr>
            <p:ph idx="1"/>
          </p:nvPr>
        </p:nvSpPr>
        <p:spPr/>
        <p:txBody>
          <a:bodyPr/>
          <a:lstStyle/>
          <a:p>
            <a:pPr marL="0" indent="0">
              <a:buNone/>
            </a:pPr>
            <a:r>
              <a:rPr lang="en-US" sz="2200" dirty="0">
                <a:latin typeface="+mn-lt"/>
              </a:rPr>
              <a:t>Which of the following policies do you think would be most effective at boosting growth and living standards in a poor country over the long run?</a:t>
            </a:r>
          </a:p>
          <a:p>
            <a:pPr marL="457200" indent="-457200">
              <a:buFont typeface="+mj-lt"/>
              <a:buAutoNum type="alphaUcPeriod"/>
            </a:pPr>
            <a:r>
              <a:rPr lang="en-US" sz="2200" dirty="0">
                <a:latin typeface="+mn-lt"/>
              </a:rPr>
              <a:t>Offer tax incentives for investment by local firms</a:t>
            </a:r>
          </a:p>
          <a:p>
            <a:pPr marL="457200" indent="-457200">
              <a:buFont typeface="+mj-lt"/>
              <a:buAutoNum type="alphaUcPeriod"/>
            </a:pPr>
            <a:r>
              <a:rPr lang="en-US" sz="2200" dirty="0">
                <a:latin typeface="+mn-lt"/>
              </a:rPr>
              <a:t>Offer tax incentives for investment by foreign firms</a:t>
            </a:r>
          </a:p>
          <a:p>
            <a:pPr marL="457200" indent="-457200">
              <a:buFont typeface="+mj-lt"/>
              <a:buAutoNum type="alphaUcPeriod"/>
            </a:pPr>
            <a:r>
              <a:rPr lang="en-US" sz="2200" dirty="0">
                <a:latin typeface="+mn-lt"/>
              </a:rPr>
              <a:t>Give cash payments for good school attendance</a:t>
            </a:r>
          </a:p>
          <a:p>
            <a:pPr marL="457200" indent="-457200">
              <a:buFont typeface="+mj-lt"/>
              <a:buAutoNum type="alphaUcPeriod"/>
            </a:pPr>
            <a:r>
              <a:rPr lang="en-US" sz="2200" dirty="0">
                <a:latin typeface="+mn-lt"/>
              </a:rPr>
              <a:t>Crack down on government corruption</a:t>
            </a:r>
          </a:p>
          <a:p>
            <a:pPr marL="457200" indent="-457200">
              <a:buFont typeface="+mj-lt"/>
              <a:buAutoNum type="alphaUcPeriod"/>
            </a:pPr>
            <a:r>
              <a:rPr lang="en-US" sz="2200" dirty="0">
                <a:latin typeface="+mn-lt"/>
              </a:rPr>
              <a:t>Restrict imports to protect domestic industries</a:t>
            </a:r>
          </a:p>
          <a:p>
            <a:pPr marL="457200" indent="-457200">
              <a:buFont typeface="+mj-lt"/>
              <a:buAutoNum type="alphaUcPeriod"/>
            </a:pPr>
            <a:r>
              <a:rPr lang="en-US" sz="2200" dirty="0">
                <a:latin typeface="+mn-lt"/>
              </a:rPr>
              <a:t>Allow free trade</a:t>
            </a:r>
          </a:p>
        </p:txBody>
      </p:sp>
    </p:spTree>
    <p:extLst>
      <p:ext uri="{BB962C8B-B14F-4D97-AF65-F5344CB8AC3E}">
        <p14:creationId xmlns:p14="http://schemas.microsoft.com/office/powerpoint/2010/main" val="891088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26-3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Economic Growth and Public Policy</a:t>
            </a:r>
          </a:p>
        </p:txBody>
      </p:sp>
    </p:spTree>
    <p:custDataLst>
      <p:tags r:id="rId1"/>
    </p:custDataLst>
    <p:extLst>
      <p:ext uri="{BB962C8B-B14F-4D97-AF65-F5344CB8AC3E}">
        <p14:creationId xmlns:p14="http://schemas.microsoft.com/office/powerpoint/2010/main" val="269449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F036A-1793-A2B0-0CBC-1EC554A60C3D}"/>
              </a:ext>
            </a:extLst>
          </p:cNvPr>
          <p:cNvSpPr>
            <a:spLocks noGrp="1"/>
          </p:cNvSpPr>
          <p:nvPr>
            <p:ph type="title"/>
          </p:nvPr>
        </p:nvSpPr>
        <p:spPr/>
        <p:txBody>
          <a:bodyPr/>
          <a:lstStyle/>
          <a:p>
            <a:r>
              <a:rPr lang="en-US" dirty="0">
                <a:latin typeface="+mn-lt"/>
              </a:rPr>
              <a:t>Public Policy</a:t>
            </a:r>
          </a:p>
        </p:txBody>
      </p:sp>
      <p:sp>
        <p:nvSpPr>
          <p:cNvPr id="3" name="Content Placeholder 2">
            <a:extLst>
              <a:ext uri="{FF2B5EF4-FFF2-40B4-BE49-F238E27FC236}">
                <a16:creationId xmlns:a16="http://schemas.microsoft.com/office/drawing/2014/main" id="{220A407C-4E9C-ED1A-0E28-922D615D5BF6}"/>
              </a:ext>
            </a:extLst>
          </p:cNvPr>
          <p:cNvSpPr>
            <a:spLocks noGrp="1"/>
          </p:cNvSpPr>
          <p:nvPr>
            <p:ph idx="1"/>
          </p:nvPr>
        </p:nvSpPr>
        <p:spPr/>
        <p:txBody>
          <a:bodyPr/>
          <a:lstStyle/>
          <a:p>
            <a:r>
              <a:rPr lang="en-US" dirty="0">
                <a:latin typeface="+mn-lt"/>
              </a:rPr>
              <a:t>A society’s standard of living depends on  </a:t>
            </a:r>
          </a:p>
          <a:p>
            <a:pPr lvl="1">
              <a:buFont typeface="Arial" panose="020B0604020202020204" pitchFamily="34" charset="0"/>
              <a:buChar char="•"/>
            </a:pPr>
            <a:r>
              <a:rPr lang="en-US" dirty="0">
                <a:latin typeface="+mn-lt"/>
              </a:rPr>
              <a:t>Its ability to produce goods and services</a:t>
            </a:r>
          </a:p>
          <a:p>
            <a:r>
              <a:rPr lang="en-US" dirty="0">
                <a:latin typeface="+mn-lt"/>
              </a:rPr>
              <a:t>Productivity depends on </a:t>
            </a:r>
          </a:p>
          <a:p>
            <a:pPr lvl="1">
              <a:buFont typeface="Arial" panose="020B0604020202020204" pitchFamily="34" charset="0"/>
              <a:buChar char="•"/>
            </a:pPr>
            <a:r>
              <a:rPr lang="en-US" dirty="0">
                <a:latin typeface="+mn-lt"/>
              </a:rPr>
              <a:t>Physical capital per worker, human capital per worker, natural resources per worker, and technological knowledge</a:t>
            </a:r>
          </a:p>
          <a:p>
            <a:r>
              <a:rPr lang="en-US" dirty="0">
                <a:latin typeface="+mn-lt"/>
              </a:rPr>
              <a:t>Policymakers</a:t>
            </a:r>
          </a:p>
          <a:p>
            <a:pPr lvl="1">
              <a:buFont typeface="Arial" panose="020B0604020202020204" pitchFamily="34" charset="0"/>
              <a:buChar char="•"/>
            </a:pPr>
            <a:r>
              <a:rPr lang="en-US" dirty="0">
                <a:latin typeface="+mn-lt"/>
              </a:rPr>
              <a:t>What can government policy do to raise productivity and living standards?</a:t>
            </a:r>
          </a:p>
        </p:txBody>
      </p:sp>
    </p:spTree>
    <p:extLst>
      <p:ext uri="{BB962C8B-B14F-4D97-AF65-F5344CB8AC3E}">
        <p14:creationId xmlns:p14="http://schemas.microsoft.com/office/powerpoint/2010/main" val="4002657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B2F55-75EA-CE11-479B-655840CED176}"/>
              </a:ext>
            </a:extLst>
          </p:cNvPr>
          <p:cNvSpPr>
            <a:spLocks noGrp="1"/>
          </p:cNvSpPr>
          <p:nvPr>
            <p:ph type="title"/>
          </p:nvPr>
        </p:nvSpPr>
        <p:spPr/>
        <p:txBody>
          <a:bodyPr/>
          <a:lstStyle/>
          <a:p>
            <a:r>
              <a:rPr lang="en-US" dirty="0">
                <a:latin typeface="+mn-lt"/>
              </a:rPr>
              <a:t>Saving and Investment</a:t>
            </a:r>
          </a:p>
        </p:txBody>
      </p:sp>
      <p:sp>
        <p:nvSpPr>
          <p:cNvPr id="3" name="Content Placeholder 2">
            <a:extLst>
              <a:ext uri="{FF2B5EF4-FFF2-40B4-BE49-F238E27FC236}">
                <a16:creationId xmlns:a16="http://schemas.microsoft.com/office/drawing/2014/main" id="{D297A923-C8FF-9C50-1134-673B987626EE}"/>
              </a:ext>
            </a:extLst>
          </p:cNvPr>
          <p:cNvSpPr>
            <a:spLocks noGrp="1"/>
          </p:cNvSpPr>
          <p:nvPr>
            <p:ph idx="1"/>
          </p:nvPr>
        </p:nvSpPr>
        <p:spPr/>
        <p:txBody>
          <a:bodyPr/>
          <a:lstStyle/>
          <a:p>
            <a:r>
              <a:rPr lang="en-US" dirty="0">
                <a:latin typeface="+mn-lt"/>
              </a:rPr>
              <a:t>To raise future productivity encourage saving and investment </a:t>
            </a:r>
          </a:p>
          <a:p>
            <a:pPr lvl="1">
              <a:buFont typeface="Arial" panose="020B0604020202020204" pitchFamily="34" charset="0"/>
              <a:buChar char="•"/>
            </a:pPr>
            <a:r>
              <a:rPr lang="en-US" dirty="0">
                <a:latin typeface="+mn-lt"/>
              </a:rPr>
              <a:t>Invest more current resources in the production of capital</a:t>
            </a:r>
          </a:p>
          <a:p>
            <a:pPr lvl="1">
              <a:buFont typeface="Arial" panose="020B0604020202020204" pitchFamily="34" charset="0"/>
              <a:buChar char="•"/>
            </a:pPr>
            <a:r>
              <a:rPr lang="en-US" dirty="0">
                <a:latin typeface="+mn-lt"/>
              </a:rPr>
              <a:t>Trade-off: Sacrifice current consumption to increase future consumption</a:t>
            </a:r>
          </a:p>
          <a:p>
            <a:r>
              <a:rPr lang="en-US" dirty="0">
                <a:latin typeface="+mn-lt"/>
              </a:rPr>
              <a:t>Higher savings rate</a:t>
            </a:r>
          </a:p>
          <a:p>
            <a:pPr lvl="1">
              <a:buFont typeface="Arial" panose="020B0604020202020204" pitchFamily="34" charset="0"/>
              <a:buChar char="•"/>
            </a:pPr>
            <a:r>
              <a:rPr lang="en-US" dirty="0">
                <a:latin typeface="+mn-lt"/>
              </a:rPr>
              <a:t>More resources to make capital goods</a:t>
            </a:r>
          </a:p>
          <a:p>
            <a:pPr lvl="1">
              <a:buFont typeface="Arial" panose="020B0604020202020204" pitchFamily="34" charset="0"/>
              <a:buChar char="•"/>
            </a:pPr>
            <a:r>
              <a:rPr lang="en-US" dirty="0">
                <a:latin typeface="+mn-lt"/>
              </a:rPr>
              <a:t>Capital stock increases</a:t>
            </a:r>
          </a:p>
        </p:txBody>
      </p:sp>
    </p:spTree>
    <p:extLst>
      <p:ext uri="{BB962C8B-B14F-4D97-AF65-F5344CB8AC3E}">
        <p14:creationId xmlns:p14="http://schemas.microsoft.com/office/powerpoint/2010/main" val="2622543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401EB-30ED-D8B8-EC77-F652373DED57}"/>
              </a:ext>
            </a:extLst>
          </p:cNvPr>
          <p:cNvSpPr>
            <a:spLocks noGrp="1"/>
          </p:cNvSpPr>
          <p:nvPr>
            <p:ph type="title"/>
          </p:nvPr>
        </p:nvSpPr>
        <p:spPr/>
        <p:txBody>
          <a:bodyPr/>
          <a:lstStyle/>
          <a:p>
            <a:r>
              <a:rPr lang="en-US" dirty="0">
                <a:latin typeface="+mn-lt"/>
              </a:rPr>
              <a:t>Diminishing Returns and the Catch-Up Effect</a:t>
            </a:r>
          </a:p>
        </p:txBody>
      </p:sp>
      <p:sp>
        <p:nvSpPr>
          <p:cNvPr id="3" name="Content Placeholder 2">
            <a:extLst>
              <a:ext uri="{FF2B5EF4-FFF2-40B4-BE49-F238E27FC236}">
                <a16:creationId xmlns:a16="http://schemas.microsoft.com/office/drawing/2014/main" id="{A1891F8C-AB33-BF4D-4D98-EB414596E83C}"/>
              </a:ext>
            </a:extLst>
          </p:cNvPr>
          <p:cNvSpPr>
            <a:spLocks noGrp="1"/>
          </p:cNvSpPr>
          <p:nvPr>
            <p:ph idx="1"/>
          </p:nvPr>
        </p:nvSpPr>
        <p:spPr/>
        <p:txBody>
          <a:bodyPr/>
          <a:lstStyle/>
          <a:p>
            <a:r>
              <a:rPr lang="en-US" b="1" dirty="0">
                <a:solidFill>
                  <a:srgbClr val="C00000"/>
                </a:solidFill>
                <a:latin typeface="+mn-lt"/>
              </a:rPr>
              <a:t>Diminishing returns*</a:t>
            </a:r>
          </a:p>
          <a:p>
            <a:pPr lvl="1">
              <a:buFont typeface="Arial" panose="020B0604020202020204" pitchFamily="34" charset="0"/>
              <a:buChar char="•"/>
            </a:pPr>
            <a:r>
              <a:rPr lang="en-US" dirty="0">
                <a:latin typeface="+mn-lt"/>
              </a:rPr>
              <a:t>Benefit from an extra unit of an input declines as the quantity of the input increases</a:t>
            </a:r>
          </a:p>
          <a:p>
            <a:pPr algn="l"/>
            <a:r>
              <a:rPr lang="en-US" dirty="0">
                <a:latin typeface="+mn-lt"/>
              </a:rPr>
              <a:t>In the long run, higher saving rate leads to</a:t>
            </a:r>
          </a:p>
          <a:p>
            <a:pPr lvl="1">
              <a:buFont typeface="Arial" panose="020B0604020202020204" pitchFamily="34" charset="0"/>
              <a:buChar char="•"/>
            </a:pPr>
            <a:r>
              <a:rPr lang="en-US" dirty="0">
                <a:latin typeface="+mn-lt"/>
              </a:rPr>
              <a:t> Higher level of productivity</a:t>
            </a:r>
          </a:p>
          <a:p>
            <a:pPr lvl="1">
              <a:buFont typeface="Arial" panose="020B0604020202020204" pitchFamily="34" charset="0"/>
              <a:buChar char="•"/>
            </a:pPr>
            <a:r>
              <a:rPr lang="en-US" dirty="0">
                <a:latin typeface="+mn-lt"/>
              </a:rPr>
              <a:t> Higher level income</a:t>
            </a:r>
          </a:p>
          <a:p>
            <a:r>
              <a:rPr lang="en-US" dirty="0">
                <a:latin typeface="+mn-lt"/>
              </a:rPr>
              <a:t>This faster growth is temporary, due to diminishing returns to capital</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3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859055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9FF23-34B1-A75B-65C3-E76A6C237D99}"/>
              </a:ext>
            </a:extLst>
          </p:cNvPr>
          <p:cNvSpPr>
            <a:spLocks noGrp="1"/>
          </p:cNvSpPr>
          <p:nvPr>
            <p:ph type="title"/>
          </p:nvPr>
        </p:nvSpPr>
        <p:spPr>
          <a:xfrm>
            <a:off x="310993" y="473245"/>
            <a:ext cx="11570014" cy="1217447"/>
          </a:xfrm>
        </p:spPr>
        <p:txBody>
          <a:bodyPr/>
          <a:lstStyle/>
          <a:p>
            <a:r>
              <a:rPr lang="en-US" dirty="0">
                <a:latin typeface="+mn-lt"/>
              </a:rPr>
              <a:t>Figure 1 Illustrating the Production Function</a:t>
            </a:r>
          </a:p>
        </p:txBody>
      </p:sp>
      <p:sp>
        <p:nvSpPr>
          <p:cNvPr id="3" name="Content Placeholder 2">
            <a:extLst>
              <a:ext uri="{FF2B5EF4-FFF2-40B4-BE49-F238E27FC236}">
                <a16:creationId xmlns:a16="http://schemas.microsoft.com/office/drawing/2014/main" id="{8266D4EF-9E57-1741-A517-27E303651CC2}"/>
              </a:ext>
            </a:extLst>
          </p:cNvPr>
          <p:cNvSpPr>
            <a:spLocks noGrp="1"/>
          </p:cNvSpPr>
          <p:nvPr>
            <p:ph sz="half" idx="1"/>
          </p:nvPr>
        </p:nvSpPr>
        <p:spPr/>
        <p:txBody>
          <a:bodyPr/>
          <a:lstStyle/>
          <a:p>
            <a:r>
              <a:rPr lang="en-US" sz="2200" dirty="0">
                <a:latin typeface="+mn-lt"/>
              </a:rPr>
              <a:t>This figure shows how the amount of capital per worker influences the amount of output per worker.</a:t>
            </a:r>
          </a:p>
          <a:p>
            <a:r>
              <a:rPr lang="en-US" sz="2200" dirty="0">
                <a:latin typeface="+mn-lt"/>
              </a:rPr>
              <a:t>Other determinants of output, including human capital, natural resources, and technology, are held constant. </a:t>
            </a:r>
          </a:p>
          <a:p>
            <a:r>
              <a:rPr lang="en-US" sz="2200" dirty="0">
                <a:latin typeface="+mn-lt"/>
              </a:rPr>
              <a:t>The curve becomes flatter as the amount of capital increases because of diminishing returns to capital.</a:t>
            </a:r>
          </a:p>
        </p:txBody>
      </p:sp>
      <p:pic>
        <p:nvPicPr>
          <p:cNvPr id="6" name="Picture 3" descr="The figure plots a production function for an economy that demonstrates how the amount of capital per work affects the output per worker.  The graph is shown on a rectangular coordinate system.  The horizontal axis is the amount of capital per worker, and the values range from 0 upward, but no numerical values are used.  The vertical axis is the amount of output per worker, and the values range from 0 upward, but no numerical values are used.  The plot of the production function is a curve emanating from the origin, going up smoothly from left to right.  It initially shows large increases in output per worker and then the increase begins to decline.  There are two areas on this curve that demonstrate this effect.  These points are explained by two callouts.  The first, which occurs near the origin, shows the effect of a 1 unit increase in capital per worker.  Callout 1 states: “When the economy has a low level of capital, an extra unit of capital leads to a large increase in output.  The second point occurs that is further away from the origin and at a point where slope of curve is declining (that is, increasing at a decreasing rate), the effect of a 1 unit increase in capital per worker has a much smaller impact.  Callout 2 explains this: “When the economy has a high level of capital, an extra unit of capital leads to a small increase in output.”  This result is due to the existence of diminishing returns to capital.">
            <a:extLst>
              <a:ext uri="{FF2B5EF4-FFF2-40B4-BE49-F238E27FC236}">
                <a16:creationId xmlns:a16="http://schemas.microsoft.com/office/drawing/2014/main" id="{51578712-1D12-B29F-75C3-57D16D8438A5}"/>
              </a:ext>
            </a:extLst>
          </p:cNvPr>
          <p:cNvPicPr>
            <a:picLocks noGrp="1" noChangeAspect="1"/>
          </p:cNvPicPr>
          <p:nvPr>
            <p:ph sz="half" idx="2"/>
          </p:nvPr>
        </p:nvPicPr>
        <p:blipFill>
          <a:blip r:embed="rId2"/>
          <a:stretch>
            <a:fillRect/>
          </a:stretch>
        </p:blipFill>
        <p:spPr>
          <a:xfrm>
            <a:off x="6202903" y="1796759"/>
            <a:ext cx="5482143" cy="4259170"/>
          </a:xfrm>
        </p:spPr>
      </p:pic>
    </p:spTree>
    <p:extLst>
      <p:ext uri="{BB962C8B-B14F-4D97-AF65-F5344CB8AC3E}">
        <p14:creationId xmlns:p14="http://schemas.microsoft.com/office/powerpoint/2010/main" val="3347957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2B27A-A33D-2CB7-FF5C-336608B1630F}"/>
              </a:ext>
            </a:extLst>
          </p:cNvPr>
          <p:cNvSpPr>
            <a:spLocks noGrp="1"/>
          </p:cNvSpPr>
          <p:nvPr>
            <p:ph type="title"/>
          </p:nvPr>
        </p:nvSpPr>
        <p:spPr/>
        <p:txBody>
          <a:bodyPr/>
          <a:lstStyle/>
          <a:p>
            <a:r>
              <a:rPr lang="en-US" dirty="0">
                <a:latin typeface="+mn-lt"/>
              </a:rPr>
              <a:t>Catch-Up Effect (1 of 2)</a:t>
            </a:r>
          </a:p>
        </p:txBody>
      </p:sp>
      <p:sp>
        <p:nvSpPr>
          <p:cNvPr id="3" name="Content Placeholder 2">
            <a:extLst>
              <a:ext uri="{FF2B5EF4-FFF2-40B4-BE49-F238E27FC236}">
                <a16:creationId xmlns:a16="http://schemas.microsoft.com/office/drawing/2014/main" id="{E30C790D-D244-0FC2-337F-0515D36F94BC}"/>
              </a:ext>
            </a:extLst>
          </p:cNvPr>
          <p:cNvSpPr>
            <a:spLocks noGrp="1"/>
          </p:cNvSpPr>
          <p:nvPr>
            <p:ph idx="1"/>
          </p:nvPr>
        </p:nvSpPr>
        <p:spPr/>
        <p:txBody>
          <a:bodyPr/>
          <a:lstStyle/>
          <a:p>
            <a:r>
              <a:rPr lang="en-US" b="1" dirty="0">
                <a:solidFill>
                  <a:srgbClr val="C00000"/>
                </a:solidFill>
                <a:latin typeface="+mn-lt"/>
              </a:rPr>
              <a:t>Catch-up effect*</a:t>
            </a:r>
          </a:p>
          <a:p>
            <a:pPr lvl="1">
              <a:buFont typeface="Arial" panose="020B0604020202020204" pitchFamily="34" charset="0"/>
              <a:buChar char="•"/>
            </a:pPr>
            <a:r>
              <a:rPr lang="en-US" dirty="0">
                <a:latin typeface="+mn-lt"/>
              </a:rPr>
              <a:t>The property whereby countries that start off poor tend to grow more rapidly than countries that start off rich</a:t>
            </a:r>
          </a:p>
          <a:p>
            <a:r>
              <a:rPr lang="en-US" dirty="0">
                <a:latin typeface="+mn-lt"/>
              </a:rPr>
              <a:t>Accumulation of capital is subject to diminishing returns: The more capital an economy has, the less additional output it gets from an extra unit of capital</a:t>
            </a:r>
          </a:p>
          <a:p>
            <a:pPr algn="l"/>
            <a:r>
              <a:rPr lang="en-US" dirty="0">
                <a:latin typeface="+mn-lt"/>
              </a:rPr>
              <a:t>Growth eventually slows down as capital, productivity, and income rise</a:t>
            </a: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172554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a:xfrm>
            <a:off x="476843" y="1825625"/>
            <a:ext cx="11440337" cy="4351338"/>
          </a:xfrm>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Explain how productivity influences economic growth.</a:t>
            </a:r>
          </a:p>
          <a:p>
            <a:pPr>
              <a:spcBef>
                <a:spcPts val="800"/>
              </a:spcBef>
            </a:pPr>
            <a:r>
              <a:rPr lang="en-US" dirty="0">
                <a:latin typeface="+mn-lt"/>
              </a:rPr>
              <a:t>Compare the future economic situation of two countries, given past data on income and growth rates.</a:t>
            </a:r>
          </a:p>
          <a:p>
            <a:pPr>
              <a:spcBef>
                <a:spcPts val="800"/>
              </a:spcBef>
            </a:pPr>
            <a:r>
              <a:rPr lang="en-US" dirty="0">
                <a:latin typeface="+mn-lt"/>
              </a:rPr>
              <a:t>Identify which productivity determinant a given scenario represents.	</a:t>
            </a:r>
          </a:p>
          <a:p>
            <a:pPr>
              <a:spcBef>
                <a:spcPts val="800"/>
              </a:spcBef>
            </a:pPr>
            <a:r>
              <a:rPr lang="en-US" dirty="0">
                <a:latin typeface="+mn-lt"/>
              </a:rPr>
              <a:t>Describe the catch-up effect.</a:t>
            </a:r>
          </a:p>
          <a:p>
            <a:pPr>
              <a:spcBef>
                <a:spcPts val="800"/>
              </a:spcBef>
            </a:pPr>
            <a:r>
              <a:rPr lang="en-US" dirty="0">
                <a:latin typeface="+mn-lt"/>
              </a:rPr>
              <a:t>Explain how a change in a productivity determinant impacts productivity.</a:t>
            </a:r>
          </a:p>
          <a:p>
            <a:pPr>
              <a:spcBef>
                <a:spcPts val="800"/>
              </a:spcBef>
            </a:pPr>
            <a:r>
              <a:rPr lang="en-US" dirty="0">
                <a:latin typeface="+mn-lt"/>
              </a:rPr>
              <a:t>Explain how investments in education and R&amp;D impact growth.</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9C8A8-404E-6B2E-F97E-ED54A1F7BD36}"/>
              </a:ext>
            </a:extLst>
          </p:cNvPr>
          <p:cNvSpPr>
            <a:spLocks noGrp="1"/>
          </p:cNvSpPr>
          <p:nvPr>
            <p:ph type="title"/>
          </p:nvPr>
        </p:nvSpPr>
        <p:spPr/>
        <p:txBody>
          <a:bodyPr/>
          <a:lstStyle/>
          <a:p>
            <a:r>
              <a:rPr lang="en-US" dirty="0">
                <a:latin typeface="+mn-lt"/>
              </a:rPr>
              <a:t>Catch-Up Effect (2 of 2)</a:t>
            </a:r>
          </a:p>
        </p:txBody>
      </p:sp>
      <p:sp>
        <p:nvSpPr>
          <p:cNvPr id="3" name="Content Placeholder 2">
            <a:extLst>
              <a:ext uri="{FF2B5EF4-FFF2-40B4-BE49-F238E27FC236}">
                <a16:creationId xmlns:a16="http://schemas.microsoft.com/office/drawing/2014/main" id="{EBA12BB4-6DD2-A6CF-2209-265EDFDD3912}"/>
              </a:ext>
            </a:extLst>
          </p:cNvPr>
          <p:cNvSpPr>
            <a:spLocks noGrp="1"/>
          </p:cNvSpPr>
          <p:nvPr>
            <p:ph sz="half" idx="1"/>
          </p:nvPr>
        </p:nvSpPr>
        <p:spPr/>
        <p:txBody>
          <a:bodyPr/>
          <a:lstStyle/>
          <a:p>
            <a:r>
              <a:rPr lang="en-US" altLang="en-US" dirty="0">
                <a:latin typeface="+mn-lt"/>
              </a:rPr>
              <a:t>Poor countries</a:t>
            </a:r>
          </a:p>
          <a:p>
            <a:pPr lvl="1">
              <a:buFont typeface="Arial" panose="020B0604020202020204" pitchFamily="34" charset="0"/>
              <a:buChar char="•"/>
            </a:pPr>
            <a:r>
              <a:rPr lang="en-US" altLang="en-US" dirty="0">
                <a:latin typeface="+mn-lt"/>
              </a:rPr>
              <a:t>Low productivity</a:t>
            </a:r>
          </a:p>
          <a:p>
            <a:pPr lvl="1">
              <a:buFont typeface="Arial" panose="020B0604020202020204" pitchFamily="34" charset="0"/>
              <a:buChar char="•"/>
            </a:pPr>
            <a:r>
              <a:rPr lang="en-US" altLang="en-US" dirty="0">
                <a:latin typeface="+mn-lt"/>
              </a:rPr>
              <a:t>Return to capital is often high</a:t>
            </a:r>
          </a:p>
          <a:p>
            <a:pPr lvl="1">
              <a:buFont typeface="Arial" panose="020B0604020202020204" pitchFamily="34" charset="0"/>
              <a:buChar char="•"/>
            </a:pPr>
            <a:r>
              <a:rPr lang="en-US" altLang="en-US" dirty="0">
                <a:latin typeface="+mn-lt"/>
              </a:rPr>
              <a:t>Small amounts of capital investment</a:t>
            </a:r>
          </a:p>
          <a:p>
            <a:pPr lvl="2">
              <a:buSzPct val="100000"/>
              <a:buFont typeface="Arial" panose="020B0604020202020204" pitchFamily="34" charset="0"/>
              <a:buChar char="•"/>
            </a:pPr>
            <a:r>
              <a:rPr lang="en-US" altLang="en-US" dirty="0">
                <a:latin typeface="+mn-lt"/>
              </a:rPr>
              <a:t>Increase workers’ productivity substantially</a:t>
            </a:r>
          </a:p>
          <a:p>
            <a:pPr lvl="1">
              <a:buFont typeface="Arial" panose="020B0604020202020204" pitchFamily="34" charset="0"/>
              <a:buChar char="•"/>
            </a:pPr>
            <a:r>
              <a:rPr lang="en-US" altLang="en-US" dirty="0">
                <a:latin typeface="+mn-lt"/>
              </a:rPr>
              <a:t>Tend to grow faster than rich countries</a:t>
            </a:r>
            <a:endParaRPr lang="en-US" dirty="0">
              <a:latin typeface="+mn-lt"/>
            </a:endParaRPr>
          </a:p>
        </p:txBody>
      </p:sp>
      <p:sp>
        <p:nvSpPr>
          <p:cNvPr id="4" name="Content Placeholder 3">
            <a:extLst>
              <a:ext uri="{FF2B5EF4-FFF2-40B4-BE49-F238E27FC236}">
                <a16:creationId xmlns:a16="http://schemas.microsoft.com/office/drawing/2014/main" id="{73CD8BE9-4EC2-F4D5-2AAA-17CB7B0DDF8A}"/>
              </a:ext>
            </a:extLst>
          </p:cNvPr>
          <p:cNvSpPr>
            <a:spLocks noGrp="1"/>
          </p:cNvSpPr>
          <p:nvPr>
            <p:ph sz="half" idx="2"/>
          </p:nvPr>
        </p:nvSpPr>
        <p:spPr/>
        <p:txBody>
          <a:bodyPr/>
          <a:lstStyle/>
          <a:p>
            <a:r>
              <a:rPr lang="en-US" altLang="en-US" dirty="0">
                <a:latin typeface="+mn-lt"/>
              </a:rPr>
              <a:t>Rich countries</a:t>
            </a:r>
          </a:p>
          <a:p>
            <a:pPr lvl="1">
              <a:buFont typeface="Arial" panose="020B0604020202020204" pitchFamily="34" charset="0"/>
              <a:buChar char="•"/>
            </a:pPr>
            <a:r>
              <a:rPr lang="en-US" altLang="en-US" dirty="0">
                <a:latin typeface="+mn-lt"/>
              </a:rPr>
              <a:t>High productivity</a:t>
            </a:r>
          </a:p>
          <a:p>
            <a:pPr lvl="1">
              <a:buFont typeface="Arial" panose="020B0604020202020204" pitchFamily="34" charset="0"/>
              <a:buChar char="•"/>
            </a:pPr>
            <a:r>
              <a:rPr lang="en-US" altLang="en-US" dirty="0">
                <a:latin typeface="+mn-lt"/>
              </a:rPr>
              <a:t>Additional capital investment</a:t>
            </a:r>
          </a:p>
          <a:p>
            <a:pPr lvl="2">
              <a:buSzPct val="100000"/>
              <a:buFont typeface="Arial" panose="020B0604020202020204" pitchFamily="34" charset="0"/>
              <a:buChar char="•"/>
            </a:pPr>
            <a:r>
              <a:rPr lang="en-US" altLang="en-US" dirty="0">
                <a:latin typeface="+mn-lt"/>
              </a:rPr>
              <a:t>Small effect on productivity </a:t>
            </a:r>
          </a:p>
        </p:txBody>
      </p:sp>
    </p:spTree>
    <p:extLst>
      <p:ext uri="{BB962C8B-B14F-4D97-AF65-F5344CB8AC3E}">
        <p14:creationId xmlns:p14="http://schemas.microsoft.com/office/powerpoint/2010/main" val="368162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DECC8-C394-8686-209F-D691508EA338}"/>
              </a:ext>
            </a:extLst>
          </p:cNvPr>
          <p:cNvSpPr>
            <a:spLocks noGrp="1"/>
          </p:cNvSpPr>
          <p:nvPr>
            <p:ph type="title"/>
          </p:nvPr>
        </p:nvSpPr>
        <p:spPr/>
        <p:txBody>
          <a:bodyPr/>
          <a:lstStyle/>
          <a:p>
            <a:r>
              <a:rPr lang="en-US" dirty="0">
                <a:latin typeface="+mn-lt"/>
              </a:rPr>
              <a:t>Investment from Abroad (1 of 2)</a:t>
            </a:r>
          </a:p>
        </p:txBody>
      </p:sp>
      <p:sp>
        <p:nvSpPr>
          <p:cNvPr id="3" name="Content Placeholder 2">
            <a:extLst>
              <a:ext uri="{FF2B5EF4-FFF2-40B4-BE49-F238E27FC236}">
                <a16:creationId xmlns:a16="http://schemas.microsoft.com/office/drawing/2014/main" id="{BAC7731F-C347-8A49-A3CB-E0A15AEEB40A}"/>
              </a:ext>
            </a:extLst>
          </p:cNvPr>
          <p:cNvSpPr>
            <a:spLocks noGrp="1"/>
          </p:cNvSpPr>
          <p:nvPr>
            <p:ph idx="1"/>
          </p:nvPr>
        </p:nvSpPr>
        <p:spPr/>
        <p:txBody>
          <a:bodyPr/>
          <a:lstStyle/>
          <a:p>
            <a:r>
              <a:rPr lang="en-US" altLang="en-US" dirty="0">
                <a:latin typeface="+mn-lt"/>
              </a:rPr>
              <a:t>Domestic savings and foreign investment increase capital stock</a:t>
            </a:r>
          </a:p>
          <a:p>
            <a:r>
              <a:rPr lang="en-US" altLang="en-US" dirty="0">
                <a:latin typeface="+mn-lt"/>
              </a:rPr>
              <a:t>Investment by foreigners</a:t>
            </a:r>
          </a:p>
          <a:p>
            <a:pPr lvl="1">
              <a:buFont typeface="Arial" panose="020B0604020202020204" pitchFamily="34" charset="0"/>
              <a:buChar char="•"/>
            </a:pPr>
            <a:r>
              <a:rPr lang="en-US" altLang="en-US" dirty="0">
                <a:latin typeface="+mn-lt"/>
              </a:rPr>
              <a:t>Foreign direct investment</a:t>
            </a:r>
          </a:p>
          <a:p>
            <a:pPr lvl="2">
              <a:buSzPct val="100000"/>
              <a:buFont typeface="Arial" panose="020B0604020202020204" pitchFamily="34" charset="0"/>
              <a:buChar char="•"/>
            </a:pPr>
            <a:r>
              <a:rPr lang="en-US" altLang="en-US" dirty="0">
                <a:latin typeface="+mn-lt"/>
              </a:rPr>
              <a:t>Capital investment that is owned and operated by a foreign entity</a:t>
            </a:r>
          </a:p>
          <a:p>
            <a:pPr lvl="1">
              <a:buFont typeface="Arial" panose="020B0604020202020204" pitchFamily="34" charset="0"/>
              <a:buChar char="•"/>
            </a:pPr>
            <a:r>
              <a:rPr lang="en-US" altLang="en-US" dirty="0">
                <a:latin typeface="+mn-lt"/>
              </a:rPr>
              <a:t>Foreign portfolio investment</a:t>
            </a:r>
          </a:p>
          <a:p>
            <a:pPr lvl="2">
              <a:buSzPct val="100000"/>
              <a:buFont typeface="Arial" panose="020B0604020202020204" pitchFamily="34" charset="0"/>
              <a:buChar char="•"/>
            </a:pPr>
            <a:r>
              <a:rPr lang="en-US" altLang="en-US" dirty="0">
                <a:latin typeface="+mn-lt"/>
              </a:rPr>
              <a:t>Investment financed with foreign money but operated by domestic residents</a:t>
            </a:r>
          </a:p>
        </p:txBody>
      </p:sp>
    </p:spTree>
    <p:extLst>
      <p:ext uri="{BB962C8B-B14F-4D97-AF65-F5344CB8AC3E}">
        <p14:creationId xmlns:p14="http://schemas.microsoft.com/office/powerpoint/2010/main" val="4240661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DECC8-C394-8686-209F-D691508EA338}"/>
              </a:ext>
            </a:extLst>
          </p:cNvPr>
          <p:cNvSpPr>
            <a:spLocks noGrp="1"/>
          </p:cNvSpPr>
          <p:nvPr>
            <p:ph type="title"/>
          </p:nvPr>
        </p:nvSpPr>
        <p:spPr/>
        <p:txBody>
          <a:bodyPr/>
          <a:lstStyle/>
          <a:p>
            <a:r>
              <a:rPr lang="en-US" dirty="0">
                <a:latin typeface="+mn-lt"/>
              </a:rPr>
              <a:t>Investment from Abroad (2 of 2)</a:t>
            </a:r>
          </a:p>
        </p:txBody>
      </p:sp>
      <p:sp>
        <p:nvSpPr>
          <p:cNvPr id="3" name="Content Placeholder 2">
            <a:extLst>
              <a:ext uri="{FF2B5EF4-FFF2-40B4-BE49-F238E27FC236}">
                <a16:creationId xmlns:a16="http://schemas.microsoft.com/office/drawing/2014/main" id="{BAC7731F-C347-8A49-A3CB-E0A15AEEB40A}"/>
              </a:ext>
            </a:extLst>
          </p:cNvPr>
          <p:cNvSpPr>
            <a:spLocks noGrp="1"/>
          </p:cNvSpPr>
          <p:nvPr>
            <p:ph idx="1"/>
          </p:nvPr>
        </p:nvSpPr>
        <p:spPr/>
        <p:txBody>
          <a:bodyPr/>
          <a:lstStyle/>
          <a:p>
            <a:r>
              <a:rPr lang="en-US" altLang="en-US" dirty="0">
                <a:latin typeface="+mn-lt"/>
              </a:rPr>
              <a:t>Benefits from investment</a:t>
            </a:r>
          </a:p>
          <a:p>
            <a:pPr lvl="1">
              <a:buFont typeface="Arial" panose="020B0604020202020204" pitchFamily="34" charset="0"/>
              <a:buChar char="•"/>
            </a:pPr>
            <a:r>
              <a:rPr lang="en-US" altLang="en-US" dirty="0">
                <a:latin typeface="+mn-lt"/>
              </a:rPr>
              <a:t>Some benefits flow back to the foreign capital owners</a:t>
            </a:r>
          </a:p>
          <a:p>
            <a:pPr lvl="1">
              <a:buFont typeface="Arial" panose="020B0604020202020204" pitchFamily="34" charset="0"/>
              <a:buChar char="•"/>
            </a:pPr>
            <a:r>
              <a:rPr lang="en-US" altLang="en-US" dirty="0">
                <a:latin typeface="+mn-lt"/>
              </a:rPr>
              <a:t>Increase the economy’s stock of capital</a:t>
            </a:r>
          </a:p>
          <a:p>
            <a:pPr lvl="1">
              <a:buFont typeface="Arial" panose="020B0604020202020204" pitchFamily="34" charset="0"/>
              <a:buChar char="•"/>
            </a:pPr>
            <a:r>
              <a:rPr lang="en-US" altLang="en-US" dirty="0">
                <a:latin typeface="+mn-lt"/>
              </a:rPr>
              <a:t>Higher productivity and higher wages</a:t>
            </a:r>
          </a:p>
          <a:p>
            <a:pPr lvl="1">
              <a:buFont typeface="Arial" panose="020B0604020202020204" pitchFamily="34" charset="0"/>
              <a:buChar char="•"/>
            </a:pPr>
            <a:r>
              <a:rPr lang="en-US" altLang="en-US" dirty="0">
                <a:latin typeface="+mn-lt"/>
              </a:rPr>
              <a:t>State-of-the-art technologies developed in other countries</a:t>
            </a:r>
          </a:p>
          <a:p>
            <a:pPr lvl="1">
              <a:buFont typeface="Arial" panose="020B0604020202020204" pitchFamily="34" charset="0"/>
              <a:buChar char="•"/>
            </a:pPr>
            <a:r>
              <a:rPr lang="en-US" altLang="en-US" dirty="0">
                <a:latin typeface="+mn-lt"/>
              </a:rPr>
              <a:t>Especially good for poor countries that cannot generate enough saving to fund investment projects themselves</a:t>
            </a:r>
          </a:p>
        </p:txBody>
      </p:sp>
    </p:spTree>
    <p:extLst>
      <p:ext uri="{BB962C8B-B14F-4D97-AF65-F5344CB8AC3E}">
        <p14:creationId xmlns:p14="http://schemas.microsoft.com/office/powerpoint/2010/main" val="12200731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BC074-0D98-1D54-675C-BF5311765E3A}"/>
              </a:ext>
            </a:extLst>
          </p:cNvPr>
          <p:cNvSpPr>
            <a:spLocks noGrp="1"/>
          </p:cNvSpPr>
          <p:nvPr>
            <p:ph type="title"/>
          </p:nvPr>
        </p:nvSpPr>
        <p:spPr/>
        <p:txBody>
          <a:bodyPr/>
          <a:lstStyle/>
          <a:p>
            <a:r>
              <a:rPr lang="en-US" dirty="0">
                <a:latin typeface="+mn-lt"/>
              </a:rPr>
              <a:t>World Bank and IMF</a:t>
            </a:r>
          </a:p>
        </p:txBody>
      </p:sp>
      <p:sp>
        <p:nvSpPr>
          <p:cNvPr id="3" name="Content Placeholder 2">
            <a:extLst>
              <a:ext uri="{FF2B5EF4-FFF2-40B4-BE49-F238E27FC236}">
                <a16:creationId xmlns:a16="http://schemas.microsoft.com/office/drawing/2014/main" id="{F8C612F4-76B6-9E5C-E366-1B17568AC2AB}"/>
              </a:ext>
            </a:extLst>
          </p:cNvPr>
          <p:cNvSpPr>
            <a:spLocks noGrp="1"/>
          </p:cNvSpPr>
          <p:nvPr>
            <p:ph idx="1"/>
          </p:nvPr>
        </p:nvSpPr>
        <p:spPr/>
        <p:txBody>
          <a:bodyPr/>
          <a:lstStyle/>
          <a:p>
            <a:r>
              <a:rPr lang="en-US" dirty="0">
                <a:latin typeface="+mn-lt"/>
              </a:rPr>
              <a:t>World Bank</a:t>
            </a:r>
          </a:p>
          <a:p>
            <a:pPr lvl="1">
              <a:buFont typeface="Arial" panose="020B0604020202020204" pitchFamily="34" charset="0"/>
              <a:buChar char="•"/>
            </a:pPr>
            <a:r>
              <a:rPr lang="en-US" dirty="0">
                <a:latin typeface="+mn-lt"/>
              </a:rPr>
              <a:t>Encourages flow of capital to poor countries</a:t>
            </a:r>
          </a:p>
          <a:p>
            <a:pPr lvl="1">
              <a:buFont typeface="Arial" panose="020B0604020202020204" pitchFamily="34" charset="0"/>
              <a:buChar char="•"/>
            </a:pPr>
            <a:r>
              <a:rPr lang="en-US" dirty="0">
                <a:latin typeface="+mn-lt"/>
              </a:rPr>
              <a:t>Funds from world’s advanced countries</a:t>
            </a:r>
          </a:p>
          <a:p>
            <a:pPr lvl="1">
              <a:buFont typeface="Arial" panose="020B0604020202020204" pitchFamily="34" charset="0"/>
              <a:buChar char="•"/>
            </a:pPr>
            <a:r>
              <a:rPr lang="en-US" dirty="0">
                <a:latin typeface="+mn-lt"/>
              </a:rPr>
              <a:t>Makes loans to less developed countries</a:t>
            </a:r>
          </a:p>
          <a:p>
            <a:r>
              <a:rPr lang="en-US" altLang="en-US" dirty="0">
                <a:latin typeface="+mn-lt"/>
              </a:rPr>
              <a:t>World Bank and the IMF</a:t>
            </a:r>
          </a:p>
          <a:p>
            <a:pPr lvl="1">
              <a:buFont typeface="Arial" panose="020B0604020202020204" pitchFamily="34" charset="0"/>
              <a:buChar char="•"/>
            </a:pPr>
            <a:r>
              <a:rPr lang="en-US" altLang="en-US" dirty="0">
                <a:latin typeface="+mn-lt"/>
              </a:rPr>
              <a:t>Established to achieve common goal of </a:t>
            </a:r>
            <a:r>
              <a:rPr lang="en-US" dirty="0">
                <a:latin typeface="+mn-lt"/>
              </a:rPr>
              <a:t>promoting economic prosperity</a:t>
            </a:r>
          </a:p>
        </p:txBody>
      </p:sp>
    </p:spTree>
    <p:extLst>
      <p:ext uri="{BB962C8B-B14F-4D97-AF65-F5344CB8AC3E}">
        <p14:creationId xmlns:p14="http://schemas.microsoft.com/office/powerpoint/2010/main" val="1300721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2D281-05D7-A6AB-094C-E23995590CBB}"/>
              </a:ext>
            </a:extLst>
          </p:cNvPr>
          <p:cNvSpPr>
            <a:spLocks noGrp="1"/>
          </p:cNvSpPr>
          <p:nvPr>
            <p:ph type="title"/>
          </p:nvPr>
        </p:nvSpPr>
        <p:spPr/>
        <p:txBody>
          <a:bodyPr/>
          <a:lstStyle/>
          <a:p>
            <a:r>
              <a:rPr lang="en-US" dirty="0">
                <a:latin typeface="+mn-lt"/>
              </a:rPr>
              <a:t>Education</a:t>
            </a:r>
          </a:p>
        </p:txBody>
      </p:sp>
      <p:sp>
        <p:nvSpPr>
          <p:cNvPr id="3" name="Content Placeholder 2">
            <a:extLst>
              <a:ext uri="{FF2B5EF4-FFF2-40B4-BE49-F238E27FC236}">
                <a16:creationId xmlns:a16="http://schemas.microsoft.com/office/drawing/2014/main" id="{042C25EF-25F6-D9A9-69A3-0EAE004B748A}"/>
              </a:ext>
            </a:extLst>
          </p:cNvPr>
          <p:cNvSpPr>
            <a:spLocks noGrp="1"/>
          </p:cNvSpPr>
          <p:nvPr>
            <p:ph idx="1"/>
          </p:nvPr>
        </p:nvSpPr>
        <p:spPr/>
        <p:txBody>
          <a:bodyPr/>
          <a:lstStyle/>
          <a:p>
            <a:r>
              <a:rPr lang="en-US" altLang="en-US" dirty="0">
                <a:latin typeface="+mn-lt"/>
              </a:rPr>
              <a:t>Education is investment in human capital</a:t>
            </a:r>
          </a:p>
          <a:p>
            <a:pPr lvl="1">
              <a:buFont typeface="Arial" panose="020B0604020202020204" pitchFamily="34" charset="0"/>
              <a:buChar char="•"/>
            </a:pPr>
            <a:r>
              <a:rPr lang="en-US" altLang="en-US" dirty="0">
                <a:latin typeface="+mn-lt"/>
              </a:rPr>
              <a:t>Gap between wages of educated and uneducated workers</a:t>
            </a:r>
          </a:p>
          <a:p>
            <a:pPr lvl="1">
              <a:buFont typeface="Arial" panose="020B0604020202020204" pitchFamily="34" charset="0"/>
              <a:buChar char="•"/>
            </a:pPr>
            <a:r>
              <a:rPr lang="en-US" altLang="en-US" dirty="0">
                <a:latin typeface="+mn-lt"/>
              </a:rPr>
              <a:t>Opportunity cost: wages forgone</a:t>
            </a:r>
          </a:p>
          <a:p>
            <a:pPr lvl="1">
              <a:buFont typeface="Arial" panose="020B0604020202020204" pitchFamily="34" charset="0"/>
              <a:buChar char="•"/>
            </a:pPr>
            <a:r>
              <a:rPr lang="en-US" altLang="en-US" dirty="0">
                <a:latin typeface="+mn-lt"/>
              </a:rPr>
              <a:t>Conveys positive externalities </a:t>
            </a:r>
          </a:p>
          <a:p>
            <a:pPr lvl="1">
              <a:buFont typeface="Arial" panose="020B0604020202020204" pitchFamily="34" charset="0"/>
              <a:buChar char="•"/>
            </a:pPr>
            <a:r>
              <a:rPr lang="en-US" altLang="en-US" dirty="0">
                <a:latin typeface="+mn-lt"/>
              </a:rPr>
              <a:t>Subsidies to human-capital investment: Public education</a:t>
            </a:r>
          </a:p>
          <a:p>
            <a:r>
              <a:rPr lang="en-US" altLang="en-US" dirty="0">
                <a:latin typeface="+mn-lt"/>
              </a:rPr>
              <a:t>Problem for poor countries: Brain drain</a:t>
            </a:r>
            <a:endParaRPr lang="en-US" dirty="0">
              <a:latin typeface="+mn-lt"/>
            </a:endParaRPr>
          </a:p>
        </p:txBody>
      </p:sp>
    </p:spTree>
    <p:extLst>
      <p:ext uri="{BB962C8B-B14F-4D97-AF65-F5344CB8AC3E}">
        <p14:creationId xmlns:p14="http://schemas.microsoft.com/office/powerpoint/2010/main" val="269690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436EB-84D0-890F-6F57-CF4F14FCBE53}"/>
              </a:ext>
            </a:extLst>
          </p:cNvPr>
          <p:cNvSpPr>
            <a:spLocks noGrp="1"/>
          </p:cNvSpPr>
          <p:nvPr>
            <p:ph type="title"/>
          </p:nvPr>
        </p:nvSpPr>
        <p:spPr/>
        <p:txBody>
          <a:bodyPr/>
          <a:lstStyle/>
          <a:p>
            <a:r>
              <a:rPr lang="en-US" dirty="0">
                <a:latin typeface="+mn-lt"/>
              </a:rPr>
              <a:t>Health and Nutrition (1 of 2)</a:t>
            </a:r>
          </a:p>
        </p:txBody>
      </p:sp>
      <p:sp>
        <p:nvSpPr>
          <p:cNvPr id="3" name="Content Placeholder 2">
            <a:extLst>
              <a:ext uri="{FF2B5EF4-FFF2-40B4-BE49-F238E27FC236}">
                <a16:creationId xmlns:a16="http://schemas.microsoft.com/office/drawing/2014/main" id="{5694CB52-E7DE-CD66-5EF6-DE6175849E95}"/>
              </a:ext>
            </a:extLst>
          </p:cNvPr>
          <p:cNvSpPr>
            <a:spLocks noGrp="1"/>
          </p:cNvSpPr>
          <p:nvPr>
            <p:ph idx="1"/>
          </p:nvPr>
        </p:nvSpPr>
        <p:spPr/>
        <p:txBody>
          <a:bodyPr/>
          <a:lstStyle/>
          <a:p>
            <a:r>
              <a:rPr lang="en-US" dirty="0">
                <a:latin typeface="+mn-lt"/>
              </a:rPr>
              <a:t>Health care expenditure </a:t>
            </a:r>
          </a:p>
          <a:p>
            <a:pPr lvl="1">
              <a:buFont typeface="Arial" panose="020B0604020202020204" pitchFamily="34" charset="0"/>
              <a:buChar char="•"/>
            </a:pPr>
            <a:r>
              <a:rPr lang="en-US" dirty="0">
                <a:latin typeface="+mn-lt"/>
              </a:rPr>
              <a:t>Is a type of investment in human capital: Healthier workers are more productive</a:t>
            </a:r>
          </a:p>
          <a:p>
            <a:r>
              <a:rPr lang="en-US" dirty="0">
                <a:latin typeface="+mn-lt"/>
              </a:rPr>
              <a:t>In countries with significant malnourishment, raising workers’ caloric intake raises productivity</a:t>
            </a:r>
          </a:p>
          <a:p>
            <a:pPr lvl="1">
              <a:buFont typeface="Arial" panose="020B0604020202020204" pitchFamily="34" charset="0"/>
              <a:buChar char="•"/>
            </a:pPr>
            <a:r>
              <a:rPr lang="en-US" dirty="0">
                <a:latin typeface="+mn-lt"/>
              </a:rPr>
              <a:t>1962–1995, caloric consumption rose 44% in S. Korea, and economic growth was spectacular</a:t>
            </a:r>
          </a:p>
          <a:p>
            <a:pPr lvl="1">
              <a:buFont typeface="Arial" panose="020B0604020202020204" pitchFamily="34" charset="0"/>
              <a:buChar char="•"/>
            </a:pPr>
            <a:r>
              <a:rPr lang="en-US" dirty="0">
                <a:latin typeface="+mn-lt"/>
              </a:rPr>
              <a:t>Nobel winner Robert Fogel: 30% of Great Britain’s growth from 1790–1980 was due to improved nutrition</a:t>
            </a:r>
          </a:p>
        </p:txBody>
      </p:sp>
    </p:spTree>
    <p:extLst>
      <p:ext uri="{BB962C8B-B14F-4D97-AF65-F5344CB8AC3E}">
        <p14:creationId xmlns:p14="http://schemas.microsoft.com/office/powerpoint/2010/main" val="960753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436EB-84D0-890F-6F57-CF4F14FCBE53}"/>
              </a:ext>
            </a:extLst>
          </p:cNvPr>
          <p:cNvSpPr>
            <a:spLocks noGrp="1"/>
          </p:cNvSpPr>
          <p:nvPr>
            <p:ph type="title"/>
          </p:nvPr>
        </p:nvSpPr>
        <p:spPr/>
        <p:txBody>
          <a:bodyPr/>
          <a:lstStyle/>
          <a:p>
            <a:r>
              <a:rPr lang="en-US" dirty="0">
                <a:latin typeface="+mn-lt"/>
              </a:rPr>
              <a:t>Health and Nutrition (2 of 2)</a:t>
            </a:r>
          </a:p>
        </p:txBody>
      </p:sp>
      <p:sp>
        <p:nvSpPr>
          <p:cNvPr id="3" name="Content Placeholder 2">
            <a:extLst>
              <a:ext uri="{FF2B5EF4-FFF2-40B4-BE49-F238E27FC236}">
                <a16:creationId xmlns:a16="http://schemas.microsoft.com/office/drawing/2014/main" id="{5694CB52-E7DE-CD66-5EF6-DE6175849E95}"/>
              </a:ext>
            </a:extLst>
          </p:cNvPr>
          <p:cNvSpPr>
            <a:spLocks noGrp="1"/>
          </p:cNvSpPr>
          <p:nvPr>
            <p:ph idx="1"/>
          </p:nvPr>
        </p:nvSpPr>
        <p:spPr/>
        <p:txBody>
          <a:bodyPr/>
          <a:lstStyle/>
          <a:p>
            <a:r>
              <a:rPr lang="en-US" dirty="0">
                <a:latin typeface="+mn-lt"/>
              </a:rPr>
              <a:t>Vicious circle</a:t>
            </a:r>
          </a:p>
          <a:p>
            <a:pPr lvl="1">
              <a:buFont typeface="Arial" panose="020B0604020202020204" pitchFamily="34" charset="0"/>
              <a:buChar char="•"/>
            </a:pPr>
            <a:r>
              <a:rPr lang="en-US" dirty="0">
                <a:latin typeface="+mn-lt"/>
              </a:rPr>
              <a:t>Countries are poor in part because their populations are not healthy</a:t>
            </a:r>
          </a:p>
          <a:p>
            <a:pPr lvl="1">
              <a:buFont typeface="Arial" panose="020B0604020202020204" pitchFamily="34" charset="0"/>
              <a:buChar char="•"/>
            </a:pPr>
            <a:r>
              <a:rPr lang="en-US" dirty="0">
                <a:latin typeface="+mn-lt"/>
              </a:rPr>
              <a:t>Populations are not healthy in part because they are poor and cannot afford adequate healthcare and nutrition</a:t>
            </a:r>
          </a:p>
          <a:p>
            <a:r>
              <a:rPr lang="en-US" dirty="0">
                <a:latin typeface="+mn-lt"/>
              </a:rPr>
              <a:t>Virtuous circle</a:t>
            </a:r>
          </a:p>
          <a:p>
            <a:pPr lvl="1">
              <a:buFont typeface="Arial" panose="020B0604020202020204" pitchFamily="34" charset="0"/>
              <a:buChar char="•"/>
            </a:pPr>
            <a:r>
              <a:rPr lang="en-US" dirty="0">
                <a:latin typeface="+mn-lt"/>
              </a:rPr>
              <a:t>Policies that lead to more rapid economic growth would naturally improve health outcomes, which in turn would further promote economic growth</a:t>
            </a:r>
          </a:p>
        </p:txBody>
      </p:sp>
    </p:spTree>
    <p:extLst>
      <p:ext uri="{BB962C8B-B14F-4D97-AF65-F5344CB8AC3E}">
        <p14:creationId xmlns:p14="http://schemas.microsoft.com/office/powerpoint/2010/main" val="19062357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80649-05C7-AE3C-5437-4862096B111B}"/>
              </a:ext>
            </a:extLst>
          </p:cNvPr>
          <p:cNvSpPr>
            <a:spLocks noGrp="1"/>
          </p:cNvSpPr>
          <p:nvPr>
            <p:ph type="title"/>
          </p:nvPr>
        </p:nvSpPr>
        <p:spPr/>
        <p:txBody>
          <a:bodyPr/>
          <a:lstStyle/>
          <a:p>
            <a:r>
              <a:rPr lang="en-US" sz="3600" dirty="0">
                <a:latin typeface="+mn-lt"/>
              </a:rPr>
              <a:t>Property Rights and Political Stability (1 of 2)</a:t>
            </a:r>
          </a:p>
        </p:txBody>
      </p:sp>
      <p:sp>
        <p:nvSpPr>
          <p:cNvPr id="3" name="Content Placeholder 2">
            <a:extLst>
              <a:ext uri="{FF2B5EF4-FFF2-40B4-BE49-F238E27FC236}">
                <a16:creationId xmlns:a16="http://schemas.microsoft.com/office/drawing/2014/main" id="{459A669E-F5F4-5537-F00D-AFAEB2D7432C}"/>
              </a:ext>
            </a:extLst>
          </p:cNvPr>
          <p:cNvSpPr>
            <a:spLocks noGrp="1"/>
          </p:cNvSpPr>
          <p:nvPr>
            <p:ph idx="1"/>
          </p:nvPr>
        </p:nvSpPr>
        <p:spPr/>
        <p:txBody>
          <a:bodyPr/>
          <a:lstStyle/>
          <a:p>
            <a:r>
              <a:rPr lang="en-US" altLang="en-US" dirty="0">
                <a:latin typeface="+mn-lt"/>
              </a:rPr>
              <a:t>To foster economic growth</a:t>
            </a:r>
          </a:p>
          <a:p>
            <a:pPr lvl="1">
              <a:buFont typeface="Arial" panose="020B0604020202020204" pitchFamily="34" charset="0"/>
              <a:buChar char="•"/>
            </a:pPr>
            <a:r>
              <a:rPr lang="en-US" altLang="en-US" dirty="0">
                <a:latin typeface="+mn-lt"/>
              </a:rPr>
              <a:t>Protect property rights (ability of people to exercise authority over the resources they own)</a:t>
            </a:r>
          </a:p>
          <a:p>
            <a:pPr lvl="2">
              <a:buSzPct val="100000"/>
              <a:buFont typeface="Arial" panose="020B0604020202020204" pitchFamily="34" charset="0"/>
              <a:buChar char="•"/>
            </a:pPr>
            <a:r>
              <a:rPr lang="en-US" altLang="en-US" dirty="0">
                <a:latin typeface="+mn-lt"/>
              </a:rPr>
              <a:t>Prerequisite for the price system to work</a:t>
            </a:r>
          </a:p>
          <a:p>
            <a:pPr lvl="2">
              <a:buSzPct val="100000"/>
              <a:buFont typeface="Arial" panose="020B0604020202020204" pitchFamily="34" charset="0"/>
              <a:buChar char="•"/>
            </a:pPr>
            <a:r>
              <a:rPr lang="en-US" altLang="en-US" dirty="0">
                <a:latin typeface="+mn-lt"/>
              </a:rPr>
              <a:t>Courts: Enforce property rights</a:t>
            </a:r>
          </a:p>
          <a:p>
            <a:pPr lvl="1">
              <a:buFont typeface="Arial" panose="020B0604020202020204" pitchFamily="34" charset="0"/>
              <a:buChar char="•"/>
            </a:pPr>
            <a:r>
              <a:rPr lang="en-US" altLang="en-US" dirty="0">
                <a:latin typeface="+mn-lt"/>
              </a:rPr>
              <a:t>Promote political stability</a:t>
            </a:r>
          </a:p>
        </p:txBody>
      </p:sp>
    </p:spTree>
    <p:extLst>
      <p:ext uri="{BB962C8B-B14F-4D97-AF65-F5344CB8AC3E}">
        <p14:creationId xmlns:p14="http://schemas.microsoft.com/office/powerpoint/2010/main" val="3256470274"/>
      </p:ext>
    </p:extLst>
  </p:cSld>
  <p:clrMapOvr>
    <a:masterClrMapping/>
  </p:clrMapOvr>
  <p:extLst mod="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80649-05C7-AE3C-5437-4862096B111B}"/>
              </a:ext>
            </a:extLst>
          </p:cNvPr>
          <p:cNvSpPr>
            <a:spLocks noGrp="1"/>
          </p:cNvSpPr>
          <p:nvPr>
            <p:ph type="title"/>
          </p:nvPr>
        </p:nvSpPr>
        <p:spPr/>
        <p:txBody>
          <a:bodyPr/>
          <a:lstStyle/>
          <a:p>
            <a:r>
              <a:rPr lang="en-US" sz="3600" dirty="0">
                <a:latin typeface="+mn-lt"/>
              </a:rPr>
              <a:t>Property Rights and Political Stability (2 of 2)</a:t>
            </a:r>
          </a:p>
        </p:txBody>
      </p:sp>
      <p:sp>
        <p:nvSpPr>
          <p:cNvPr id="3" name="Content Placeholder 2">
            <a:extLst>
              <a:ext uri="{FF2B5EF4-FFF2-40B4-BE49-F238E27FC236}">
                <a16:creationId xmlns:a16="http://schemas.microsoft.com/office/drawing/2014/main" id="{459A669E-F5F4-5537-F00D-AFAEB2D7432C}"/>
              </a:ext>
            </a:extLst>
          </p:cNvPr>
          <p:cNvSpPr>
            <a:spLocks noGrp="1"/>
          </p:cNvSpPr>
          <p:nvPr>
            <p:ph idx="1"/>
          </p:nvPr>
        </p:nvSpPr>
        <p:spPr/>
        <p:txBody>
          <a:bodyPr/>
          <a:lstStyle/>
          <a:p>
            <a:r>
              <a:rPr lang="en-US" altLang="en-US" dirty="0">
                <a:latin typeface="+mn-lt"/>
              </a:rPr>
              <a:t>Major problem: Lack of property rights</a:t>
            </a:r>
          </a:p>
          <a:p>
            <a:pPr lvl="1">
              <a:buFont typeface="Arial" panose="020B0604020202020204" pitchFamily="34" charset="0"/>
              <a:buChar char="•"/>
            </a:pPr>
            <a:r>
              <a:rPr lang="en-US" altLang="en-US" dirty="0">
                <a:latin typeface="+mn-lt"/>
              </a:rPr>
              <a:t>Contracts are hard to enforce</a:t>
            </a:r>
          </a:p>
          <a:p>
            <a:pPr lvl="1">
              <a:buFont typeface="Arial" panose="020B0604020202020204" pitchFamily="34" charset="0"/>
              <a:buChar char="•"/>
            </a:pPr>
            <a:r>
              <a:rPr lang="en-US" altLang="en-US" dirty="0">
                <a:latin typeface="+mn-lt"/>
              </a:rPr>
              <a:t>Fraud, corruption often goes unpunished</a:t>
            </a:r>
          </a:p>
          <a:p>
            <a:pPr lvl="1">
              <a:buFont typeface="Arial" panose="020B0604020202020204" pitchFamily="34" charset="0"/>
              <a:buChar char="•"/>
            </a:pPr>
            <a:r>
              <a:rPr lang="en-US" altLang="en-US" dirty="0">
                <a:latin typeface="+mn-lt"/>
              </a:rPr>
              <a:t>Firms must bribe government officials for permits</a:t>
            </a:r>
          </a:p>
          <a:p>
            <a:r>
              <a:rPr lang="en-US" altLang="en-US" dirty="0">
                <a:latin typeface="+mn-lt"/>
              </a:rPr>
              <a:t>Political instability (frequent revolutions, coups) </a:t>
            </a:r>
          </a:p>
          <a:p>
            <a:pPr lvl="1">
              <a:buFont typeface="Arial" panose="020B0604020202020204" pitchFamily="34" charset="0"/>
              <a:buChar char="•"/>
            </a:pPr>
            <a:r>
              <a:rPr lang="en-US" altLang="en-US" dirty="0">
                <a:latin typeface="+mn-lt"/>
              </a:rPr>
              <a:t>Creates uncertainty over whether property rights will be protected in the future</a:t>
            </a:r>
          </a:p>
        </p:txBody>
      </p:sp>
    </p:spTree>
    <p:extLst>
      <p:ext uri="{BB962C8B-B14F-4D97-AF65-F5344CB8AC3E}">
        <p14:creationId xmlns:p14="http://schemas.microsoft.com/office/powerpoint/2010/main" val="2415479416"/>
      </p:ext>
    </p:extLst>
  </p:cSld>
  <p:clrMapOvr>
    <a:masterClrMapping/>
  </p:clrMapOvr>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25BDA-0D86-23C1-BED5-258D6FBC44E3}"/>
              </a:ext>
            </a:extLst>
          </p:cNvPr>
          <p:cNvSpPr>
            <a:spLocks noGrp="1"/>
          </p:cNvSpPr>
          <p:nvPr>
            <p:ph type="title"/>
          </p:nvPr>
        </p:nvSpPr>
        <p:spPr/>
        <p:txBody>
          <a:bodyPr/>
          <a:lstStyle/>
          <a:p>
            <a:r>
              <a:rPr lang="en-US" dirty="0">
                <a:latin typeface="+mn-lt"/>
              </a:rPr>
              <a:t>Free Trade (1 of 2)</a:t>
            </a:r>
          </a:p>
        </p:txBody>
      </p:sp>
      <p:sp>
        <p:nvSpPr>
          <p:cNvPr id="3" name="Content Placeholder 2">
            <a:extLst>
              <a:ext uri="{FF2B5EF4-FFF2-40B4-BE49-F238E27FC236}">
                <a16:creationId xmlns:a16="http://schemas.microsoft.com/office/drawing/2014/main" id="{64EA29A0-EFA4-EE0A-09B5-B181B14B2DAB}"/>
              </a:ext>
            </a:extLst>
          </p:cNvPr>
          <p:cNvSpPr>
            <a:spLocks noGrp="1"/>
          </p:cNvSpPr>
          <p:nvPr>
            <p:ph idx="1"/>
          </p:nvPr>
        </p:nvSpPr>
        <p:spPr/>
        <p:txBody>
          <a:bodyPr/>
          <a:lstStyle/>
          <a:p>
            <a:pPr>
              <a:spcBef>
                <a:spcPts val="500"/>
              </a:spcBef>
              <a:spcAft>
                <a:spcPts val="500"/>
              </a:spcAft>
            </a:pPr>
            <a:r>
              <a:rPr lang="en-US" altLang="en-US" dirty="0">
                <a:latin typeface="+mn-lt"/>
              </a:rPr>
              <a:t>Trade can make everyone better off</a:t>
            </a:r>
          </a:p>
          <a:p>
            <a:pPr>
              <a:spcBef>
                <a:spcPts val="500"/>
              </a:spcBef>
              <a:spcAft>
                <a:spcPts val="500"/>
              </a:spcAft>
            </a:pPr>
            <a:r>
              <a:rPr lang="en-US" altLang="en-US" dirty="0">
                <a:latin typeface="+mn-lt"/>
              </a:rPr>
              <a:t>Inward-oriented policies </a:t>
            </a:r>
          </a:p>
          <a:p>
            <a:pPr lvl="1">
              <a:spcAft>
                <a:spcPts val="500"/>
              </a:spcAft>
              <a:buFont typeface="Arial" panose="020B0604020202020204" pitchFamily="34" charset="0"/>
              <a:buChar char="•"/>
            </a:pPr>
            <a:r>
              <a:rPr lang="en-US" altLang="en-US" dirty="0">
                <a:latin typeface="+mn-lt"/>
              </a:rPr>
              <a:t>Aim to raise living standards by avoiding interaction with other countries  </a:t>
            </a:r>
          </a:p>
          <a:p>
            <a:pPr lvl="1">
              <a:spcAft>
                <a:spcPts val="500"/>
              </a:spcAft>
              <a:buFont typeface="Arial" panose="020B0604020202020204" pitchFamily="34" charset="0"/>
              <a:buChar char="•"/>
            </a:pPr>
            <a:r>
              <a:rPr lang="en-US" altLang="en-US" dirty="0">
                <a:latin typeface="+mn-lt"/>
              </a:rPr>
              <a:t>For example, tariffs, limits on investment from abroad</a:t>
            </a:r>
          </a:p>
          <a:p>
            <a:pPr>
              <a:spcBef>
                <a:spcPts val="500"/>
              </a:spcBef>
              <a:spcAft>
                <a:spcPts val="500"/>
              </a:spcAft>
            </a:pPr>
            <a:r>
              <a:rPr lang="en-US" altLang="en-US" dirty="0">
                <a:latin typeface="+mn-lt"/>
              </a:rPr>
              <a:t>Outward-oriented policies</a:t>
            </a:r>
          </a:p>
          <a:p>
            <a:pPr lvl="1">
              <a:spcAft>
                <a:spcPts val="500"/>
              </a:spcAft>
              <a:buFont typeface="Arial" panose="020B0604020202020204" pitchFamily="34" charset="0"/>
              <a:buChar char="•"/>
            </a:pPr>
            <a:r>
              <a:rPr lang="en-US" altLang="en-US" dirty="0">
                <a:latin typeface="+mn-lt"/>
              </a:rPr>
              <a:t>Promote integration with the world economy</a:t>
            </a:r>
          </a:p>
          <a:p>
            <a:pPr lvl="1">
              <a:spcAft>
                <a:spcPts val="500"/>
              </a:spcAft>
              <a:buFont typeface="Arial" panose="020B0604020202020204" pitchFamily="34" charset="0"/>
              <a:buChar char="•"/>
            </a:pPr>
            <a:r>
              <a:rPr lang="en-US" altLang="en-US" dirty="0">
                <a:latin typeface="+mn-lt"/>
              </a:rPr>
              <a:t>For example, elimination of restrictions on trade or foreign investment</a:t>
            </a:r>
          </a:p>
        </p:txBody>
      </p:sp>
    </p:spTree>
    <p:extLst>
      <p:ext uri="{BB962C8B-B14F-4D97-AF65-F5344CB8AC3E}">
        <p14:creationId xmlns:p14="http://schemas.microsoft.com/office/powerpoint/2010/main" val="2596630097"/>
      </p:ext>
    </p:extLst>
  </p:cSld>
  <p:clrMapOvr>
    <a:masterClrMapping/>
  </p:clrMapOvr>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the impact of the enforcement of property rights on growth.</a:t>
            </a:r>
          </a:p>
          <a:p>
            <a:pPr>
              <a:spcBef>
                <a:spcPts val="800"/>
              </a:spcBef>
            </a:pPr>
            <a:r>
              <a:rPr lang="en-US" dirty="0">
                <a:latin typeface="+mn-lt"/>
              </a:rPr>
              <a:t>Explain how savings and investment impact growth.</a:t>
            </a:r>
          </a:p>
          <a:p>
            <a:pPr>
              <a:spcBef>
                <a:spcPts val="800"/>
              </a:spcBef>
            </a:pPr>
            <a:r>
              <a:rPr lang="en-US" dirty="0">
                <a:latin typeface="+mn-lt"/>
              </a:rPr>
              <a:t>Explain how government structure and stability impact growth rates.</a:t>
            </a:r>
          </a:p>
        </p:txBody>
      </p:sp>
    </p:spTree>
    <p:extLst>
      <p:ext uri="{BB962C8B-B14F-4D97-AF65-F5344CB8AC3E}">
        <p14:creationId xmlns:p14="http://schemas.microsoft.com/office/powerpoint/2010/main" val="3877880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25BDA-0D86-23C1-BED5-258D6FBC44E3}"/>
              </a:ext>
            </a:extLst>
          </p:cNvPr>
          <p:cNvSpPr>
            <a:spLocks noGrp="1"/>
          </p:cNvSpPr>
          <p:nvPr>
            <p:ph type="title"/>
          </p:nvPr>
        </p:nvSpPr>
        <p:spPr/>
        <p:txBody>
          <a:bodyPr/>
          <a:lstStyle/>
          <a:p>
            <a:r>
              <a:rPr lang="en-US" dirty="0">
                <a:latin typeface="+mn-lt"/>
              </a:rPr>
              <a:t>Free Trade (2 of 2)</a:t>
            </a:r>
          </a:p>
        </p:txBody>
      </p:sp>
      <p:sp>
        <p:nvSpPr>
          <p:cNvPr id="3" name="Content Placeholder 2">
            <a:extLst>
              <a:ext uri="{FF2B5EF4-FFF2-40B4-BE49-F238E27FC236}">
                <a16:creationId xmlns:a16="http://schemas.microsoft.com/office/drawing/2014/main" id="{64EA29A0-EFA4-EE0A-09B5-B181B14B2DAB}"/>
              </a:ext>
            </a:extLst>
          </p:cNvPr>
          <p:cNvSpPr>
            <a:spLocks noGrp="1"/>
          </p:cNvSpPr>
          <p:nvPr>
            <p:ph idx="1"/>
          </p:nvPr>
        </p:nvSpPr>
        <p:spPr/>
        <p:txBody>
          <a:bodyPr/>
          <a:lstStyle/>
          <a:p>
            <a:r>
              <a:rPr lang="en-US" altLang="en-US" dirty="0">
                <a:latin typeface="+mn-lt"/>
              </a:rPr>
              <a:t>Trade has similar effects as discovering new technologies</a:t>
            </a:r>
          </a:p>
          <a:p>
            <a:pPr lvl="1">
              <a:buFont typeface="Arial" panose="020B0604020202020204" pitchFamily="34" charset="0"/>
              <a:buChar char="•"/>
            </a:pPr>
            <a:r>
              <a:rPr lang="en-US" altLang="en-US" dirty="0">
                <a:latin typeface="+mn-lt"/>
              </a:rPr>
              <a:t>Improves productivity and living standards</a:t>
            </a:r>
          </a:p>
          <a:p>
            <a:r>
              <a:rPr lang="en-US" altLang="en-US" dirty="0">
                <a:latin typeface="+mn-lt"/>
              </a:rPr>
              <a:t>Countries with inward-oriented policies </a:t>
            </a:r>
          </a:p>
          <a:p>
            <a:pPr lvl="1">
              <a:buFont typeface="Arial" panose="020B0604020202020204" pitchFamily="34" charset="0"/>
              <a:buChar char="•"/>
            </a:pPr>
            <a:r>
              <a:rPr lang="en-US" altLang="en-US" dirty="0">
                <a:latin typeface="+mn-lt"/>
              </a:rPr>
              <a:t>Have generally failed to create growth: Argentina throughout the 20th century</a:t>
            </a:r>
          </a:p>
          <a:p>
            <a:r>
              <a:rPr lang="en-US" altLang="en-US" dirty="0">
                <a:latin typeface="+mn-lt"/>
              </a:rPr>
              <a:t>Countries with outward-oriented policies </a:t>
            </a:r>
          </a:p>
          <a:p>
            <a:pPr lvl="1">
              <a:buFont typeface="Arial" panose="020B0604020202020204" pitchFamily="34" charset="0"/>
              <a:buChar char="•"/>
            </a:pPr>
            <a:r>
              <a:rPr lang="en-US" altLang="en-US" dirty="0">
                <a:latin typeface="+mn-lt"/>
              </a:rPr>
              <a:t>Have often succeeded: South Korea, Singapore, Taiwan</a:t>
            </a:r>
          </a:p>
        </p:txBody>
      </p:sp>
    </p:spTree>
    <p:extLst>
      <p:ext uri="{BB962C8B-B14F-4D97-AF65-F5344CB8AC3E}">
        <p14:creationId xmlns:p14="http://schemas.microsoft.com/office/powerpoint/2010/main" val="18296504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843" y="473246"/>
            <a:ext cx="11241915" cy="725920"/>
          </a:xfrm>
        </p:spPr>
        <p:txBody>
          <a:bodyPr/>
          <a:lstStyle/>
          <a:p>
            <a:r>
              <a:rPr lang="en-US" dirty="0">
                <a:latin typeface="+mn-lt"/>
              </a:rPr>
              <a:t>Ask the Experts: Innovation and Growth</a:t>
            </a:r>
          </a:p>
        </p:txBody>
      </p:sp>
      <p:sp>
        <p:nvSpPr>
          <p:cNvPr id="3" name="Content Placeholder 2"/>
          <p:cNvSpPr>
            <a:spLocks noGrp="1"/>
          </p:cNvSpPr>
          <p:nvPr>
            <p:ph sz="half" idx="1"/>
          </p:nvPr>
        </p:nvSpPr>
        <p:spPr>
          <a:xfrm>
            <a:off x="476843" y="1335223"/>
            <a:ext cx="11241915" cy="1097280"/>
          </a:xfrm>
        </p:spPr>
        <p:txBody>
          <a:bodyPr/>
          <a:lstStyle/>
          <a:p>
            <a:r>
              <a:rPr lang="en-US" sz="2200" b="0" dirty="0">
                <a:latin typeface="+mn-lt"/>
              </a:rPr>
              <a:t>“Future innovations worldwide will not be transformational enough to promote sustained per-capita economic growth rates in the United States and western Europe over the next century as high as those over the past 150 years.”</a:t>
            </a:r>
          </a:p>
        </p:txBody>
      </p:sp>
      <p:pic>
        <p:nvPicPr>
          <p:cNvPr id="9" name="Picture 3" descr="A pie chart titled &quot;What do economists say?&quot; plots three values. They are 7% agree, 34% disagree, and 59% uncertain.">
            <a:extLst>
              <a:ext uri="{FF2B5EF4-FFF2-40B4-BE49-F238E27FC236}">
                <a16:creationId xmlns:a16="http://schemas.microsoft.com/office/drawing/2014/main" id="{B4A2EA85-DB51-51C8-808F-2CCB0D03B632}"/>
              </a:ext>
            </a:extLst>
          </p:cNvPr>
          <p:cNvPicPr>
            <a:picLocks noGrp="1" noChangeAspect="1"/>
          </p:cNvPicPr>
          <p:nvPr>
            <p:ph sz="half" idx="2"/>
          </p:nvPr>
        </p:nvPicPr>
        <p:blipFill>
          <a:blip r:embed="rId3"/>
          <a:stretch>
            <a:fillRect/>
          </a:stretch>
        </p:blipFill>
        <p:spPr>
          <a:xfrm>
            <a:off x="3711101" y="2542573"/>
            <a:ext cx="4769798" cy="3108960"/>
          </a:xfrm>
        </p:spPr>
      </p:pic>
      <p:sp>
        <p:nvSpPr>
          <p:cNvPr id="5" name="Text Placeholder 4"/>
          <p:cNvSpPr>
            <a:spLocks noGrp="1"/>
          </p:cNvSpPr>
          <p:nvPr>
            <p:ph type="body" sz="quarter" idx="13"/>
          </p:nvPr>
        </p:nvSpPr>
        <p:spPr>
          <a:xfrm>
            <a:off x="3124200" y="5755091"/>
            <a:ext cx="5943600" cy="315925"/>
          </a:xfrm>
        </p:spPr>
        <p:txBody>
          <a:bodyPr/>
          <a:lstStyle/>
          <a:p>
            <a:pPr algn="ctr">
              <a:buNone/>
            </a:pPr>
            <a:r>
              <a:rPr lang="en-US" sz="1600" dirty="0">
                <a:latin typeface="+mn-lt"/>
              </a:rPr>
              <a:t>Source: IGM Economic Experts Panel, February 11, 2014.</a:t>
            </a:r>
          </a:p>
        </p:txBody>
      </p:sp>
    </p:spTree>
  </p:cSld>
  <p:clrMapOvr>
    <a:masterClrMapping/>
  </p:clrMapOvr>
  <p:extLst mod="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BDB2C-51A4-21CB-BD39-09598AD302AB}"/>
              </a:ext>
            </a:extLst>
          </p:cNvPr>
          <p:cNvSpPr>
            <a:spLocks noGrp="1"/>
          </p:cNvSpPr>
          <p:nvPr>
            <p:ph type="title"/>
          </p:nvPr>
        </p:nvSpPr>
        <p:spPr/>
        <p:txBody>
          <a:bodyPr/>
          <a:lstStyle/>
          <a:p>
            <a:r>
              <a:rPr lang="en-US" dirty="0">
                <a:latin typeface="+mn-lt"/>
              </a:rPr>
              <a:t>Research and Development</a:t>
            </a:r>
          </a:p>
        </p:txBody>
      </p:sp>
      <p:sp>
        <p:nvSpPr>
          <p:cNvPr id="3" name="Content Placeholder 2">
            <a:extLst>
              <a:ext uri="{FF2B5EF4-FFF2-40B4-BE49-F238E27FC236}">
                <a16:creationId xmlns:a16="http://schemas.microsoft.com/office/drawing/2014/main" id="{4B6EB51C-8825-0F8B-824C-57443C34EE27}"/>
              </a:ext>
            </a:extLst>
          </p:cNvPr>
          <p:cNvSpPr>
            <a:spLocks noGrp="1"/>
          </p:cNvSpPr>
          <p:nvPr>
            <p:ph idx="1"/>
          </p:nvPr>
        </p:nvSpPr>
        <p:spPr/>
        <p:txBody>
          <a:bodyPr/>
          <a:lstStyle/>
          <a:p>
            <a:r>
              <a:rPr lang="en-US" altLang="en-US" dirty="0">
                <a:latin typeface="+mn-lt"/>
              </a:rPr>
              <a:t>Technological progress: Main reason why living standards rise over the long run</a:t>
            </a:r>
          </a:p>
          <a:p>
            <a:r>
              <a:rPr lang="en-US" altLang="en-US" dirty="0">
                <a:latin typeface="+mn-lt"/>
              </a:rPr>
              <a:t>Knowledge is a public good </a:t>
            </a:r>
          </a:p>
          <a:p>
            <a:pPr lvl="1">
              <a:buFont typeface="Arial" panose="020B0604020202020204" pitchFamily="34" charset="0"/>
              <a:buChar char="•"/>
            </a:pPr>
            <a:r>
              <a:rPr lang="en-US" altLang="en-US" dirty="0">
                <a:latin typeface="+mn-lt"/>
              </a:rPr>
              <a:t>Ideas can be shared freely, increasing the productivity of many</a:t>
            </a:r>
          </a:p>
          <a:p>
            <a:r>
              <a:rPr lang="en-US" altLang="en-US" dirty="0">
                <a:latin typeface="+mn-lt"/>
              </a:rPr>
              <a:t>Policies to promote technological progress:</a:t>
            </a:r>
          </a:p>
          <a:p>
            <a:pPr lvl="1">
              <a:buFont typeface="Arial" panose="020B0604020202020204" pitchFamily="34" charset="0"/>
              <a:buChar char="•"/>
            </a:pPr>
            <a:r>
              <a:rPr lang="en-US" altLang="en-US" dirty="0">
                <a:latin typeface="+mn-lt"/>
              </a:rPr>
              <a:t>Patent laws</a:t>
            </a:r>
          </a:p>
          <a:p>
            <a:pPr lvl="1">
              <a:buFont typeface="Arial" panose="020B0604020202020204" pitchFamily="34" charset="0"/>
              <a:buChar char="•"/>
            </a:pPr>
            <a:r>
              <a:rPr lang="en-US" altLang="en-US" dirty="0">
                <a:latin typeface="+mn-lt"/>
              </a:rPr>
              <a:t>Tax incentives or direct support for private sector R&amp;D</a:t>
            </a:r>
          </a:p>
          <a:p>
            <a:pPr lvl="1">
              <a:buFont typeface="Arial" panose="020B0604020202020204" pitchFamily="34" charset="0"/>
              <a:buChar char="•"/>
            </a:pPr>
            <a:r>
              <a:rPr lang="en-US" altLang="en-US" dirty="0">
                <a:latin typeface="+mn-lt"/>
              </a:rPr>
              <a:t>Grants for basic research at universities</a:t>
            </a:r>
          </a:p>
        </p:txBody>
      </p:sp>
    </p:spTree>
    <p:extLst>
      <p:ext uri="{BB962C8B-B14F-4D97-AF65-F5344CB8AC3E}">
        <p14:creationId xmlns:p14="http://schemas.microsoft.com/office/powerpoint/2010/main" val="14909455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BA0BF-B5FE-AC2E-5B5B-D90F20D6C661}"/>
              </a:ext>
            </a:extLst>
          </p:cNvPr>
          <p:cNvSpPr>
            <a:spLocks noGrp="1"/>
          </p:cNvSpPr>
          <p:nvPr>
            <p:ph type="title"/>
          </p:nvPr>
        </p:nvSpPr>
        <p:spPr/>
        <p:txBody>
          <a:bodyPr/>
          <a:lstStyle/>
          <a:p>
            <a:r>
              <a:rPr lang="en-US" dirty="0">
                <a:latin typeface="+mn-lt"/>
              </a:rPr>
              <a:t>Active Learning 2: Why Is So Much of Africa Poor?</a:t>
            </a:r>
          </a:p>
        </p:txBody>
      </p:sp>
      <p:sp>
        <p:nvSpPr>
          <p:cNvPr id="3" name="Content Placeholder 2">
            <a:extLst>
              <a:ext uri="{FF2B5EF4-FFF2-40B4-BE49-F238E27FC236}">
                <a16:creationId xmlns:a16="http://schemas.microsoft.com/office/drawing/2014/main" id="{E950F9E1-9DBE-5655-22C3-2EDF92CD71C7}"/>
              </a:ext>
            </a:extLst>
          </p:cNvPr>
          <p:cNvSpPr>
            <a:spLocks noGrp="1"/>
          </p:cNvSpPr>
          <p:nvPr>
            <p:ph idx="1"/>
          </p:nvPr>
        </p:nvSpPr>
        <p:spPr/>
        <p:txBody>
          <a:bodyPr/>
          <a:lstStyle/>
          <a:p>
            <a:r>
              <a:rPr lang="en-US" dirty="0">
                <a:latin typeface="+mn-lt"/>
              </a:rPr>
              <a:t>Many of the poorest people on the planet live in sub-Saharan Africa</a:t>
            </a:r>
          </a:p>
          <a:p>
            <a:pPr lvl="1">
              <a:buFont typeface="Arial" panose="020B0604020202020204" pitchFamily="34" charset="0"/>
              <a:buChar char="•"/>
            </a:pPr>
            <a:r>
              <a:rPr lang="en-US" dirty="0">
                <a:latin typeface="+mn-lt"/>
              </a:rPr>
              <a:t>In 2020, GDP per person in this region was only $3,821 (22% of the world average)</a:t>
            </a:r>
          </a:p>
          <a:p>
            <a:pPr lvl="1">
              <a:buFont typeface="Arial" panose="020B0604020202020204" pitchFamily="34" charset="0"/>
              <a:buChar char="•"/>
            </a:pPr>
            <a:r>
              <a:rPr lang="en-US" dirty="0">
                <a:latin typeface="+mn-lt"/>
              </a:rPr>
              <a:t>40% of population lives on less than $1.90 per day </a:t>
            </a:r>
          </a:p>
          <a:p>
            <a:r>
              <a:rPr lang="en-US" dirty="0">
                <a:latin typeface="+mn-lt"/>
              </a:rPr>
              <a:t>Discuss some of the reasons (determinants of productivity) that may explain the low economic development in this area</a:t>
            </a:r>
          </a:p>
        </p:txBody>
      </p:sp>
    </p:spTree>
    <p:extLst>
      <p:ext uri="{BB962C8B-B14F-4D97-AF65-F5344CB8AC3E}">
        <p14:creationId xmlns:p14="http://schemas.microsoft.com/office/powerpoint/2010/main" val="301435791"/>
      </p:ext>
    </p:extLst>
  </p:cSld>
  <p:clrMapOvr>
    <a:masterClrMapping/>
  </p:clrMapOvr>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BA0BF-B5FE-AC2E-5B5B-D90F20D6C661}"/>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E950F9E1-9DBE-5655-22C3-2EDF92CD71C7}"/>
              </a:ext>
            </a:extLst>
          </p:cNvPr>
          <p:cNvSpPr>
            <a:spLocks noGrp="1"/>
          </p:cNvSpPr>
          <p:nvPr>
            <p:ph idx="1"/>
          </p:nvPr>
        </p:nvSpPr>
        <p:spPr/>
        <p:txBody>
          <a:bodyPr/>
          <a:lstStyle/>
          <a:p>
            <a:pPr marL="457200" indent="-457200">
              <a:spcBef>
                <a:spcPts val="600"/>
              </a:spcBef>
              <a:spcAft>
                <a:spcPts val="1000"/>
              </a:spcAft>
              <a:buFont typeface="+mj-lt"/>
              <a:buAutoNum type="arabicPeriod"/>
            </a:pPr>
            <a:r>
              <a:rPr lang="en-US" sz="2200" dirty="0">
                <a:latin typeface="+mn-lt"/>
              </a:rPr>
              <a:t>Low capital investment</a:t>
            </a:r>
          </a:p>
          <a:p>
            <a:pPr marL="457200" indent="-457200">
              <a:spcBef>
                <a:spcPts val="600"/>
              </a:spcBef>
              <a:spcAft>
                <a:spcPts val="1000"/>
              </a:spcAft>
              <a:buFont typeface="+mj-lt"/>
              <a:buAutoNum type="arabicPeriod"/>
            </a:pPr>
            <a:r>
              <a:rPr lang="en-US" sz="2200" dirty="0">
                <a:latin typeface="+mn-lt"/>
              </a:rPr>
              <a:t>Low educational attainment</a:t>
            </a:r>
          </a:p>
          <a:p>
            <a:pPr marL="457200" indent="-457200">
              <a:spcBef>
                <a:spcPts val="600"/>
              </a:spcBef>
              <a:spcAft>
                <a:spcPts val="1000"/>
              </a:spcAft>
              <a:buFont typeface="+mj-lt"/>
              <a:buAutoNum type="arabicPeriod"/>
            </a:pPr>
            <a:r>
              <a:rPr lang="en-US" sz="2200" dirty="0">
                <a:latin typeface="+mn-lt"/>
              </a:rPr>
              <a:t>Poor health</a:t>
            </a:r>
          </a:p>
          <a:p>
            <a:pPr marL="457200" indent="-457200">
              <a:spcBef>
                <a:spcPts val="600"/>
              </a:spcBef>
              <a:spcAft>
                <a:spcPts val="1000"/>
              </a:spcAft>
              <a:buFont typeface="+mj-lt"/>
              <a:buAutoNum type="arabicPeriod"/>
            </a:pPr>
            <a:r>
              <a:rPr lang="en-US" sz="2200" dirty="0">
                <a:latin typeface="+mn-lt"/>
              </a:rPr>
              <a:t>High population growth</a:t>
            </a:r>
          </a:p>
          <a:p>
            <a:pPr marL="457200" indent="-457200">
              <a:spcBef>
                <a:spcPts val="600"/>
              </a:spcBef>
              <a:spcAft>
                <a:spcPts val="1000"/>
              </a:spcAft>
              <a:buFont typeface="+mj-lt"/>
              <a:buAutoNum type="arabicPeriod"/>
            </a:pPr>
            <a:r>
              <a:rPr lang="en-US" sz="2200" dirty="0">
                <a:latin typeface="+mn-lt"/>
              </a:rPr>
              <a:t>Geographic disadvantages</a:t>
            </a:r>
          </a:p>
          <a:p>
            <a:pPr marL="457200" indent="-457200">
              <a:spcBef>
                <a:spcPts val="600"/>
              </a:spcBef>
              <a:spcAft>
                <a:spcPts val="1000"/>
              </a:spcAft>
              <a:buFont typeface="+mj-lt"/>
              <a:buAutoNum type="arabicPeriod"/>
            </a:pPr>
            <a:r>
              <a:rPr lang="en-US" sz="2200" dirty="0">
                <a:latin typeface="+mn-lt"/>
              </a:rPr>
              <a:t>Restricted freedom</a:t>
            </a:r>
          </a:p>
          <a:p>
            <a:pPr marL="457200" indent="-457200">
              <a:spcBef>
                <a:spcPts val="600"/>
              </a:spcBef>
              <a:spcAft>
                <a:spcPts val="1000"/>
              </a:spcAft>
              <a:buFont typeface="+mj-lt"/>
              <a:buAutoNum type="arabicPeriod"/>
            </a:pPr>
            <a:r>
              <a:rPr lang="en-US" sz="2200" dirty="0">
                <a:latin typeface="+mn-lt"/>
              </a:rPr>
              <a:t>Rampant corruption </a:t>
            </a:r>
          </a:p>
          <a:p>
            <a:pPr marL="457200" indent="-457200">
              <a:spcBef>
                <a:spcPts val="600"/>
              </a:spcBef>
              <a:spcAft>
                <a:spcPts val="1000"/>
              </a:spcAft>
              <a:buFont typeface="+mj-lt"/>
              <a:buAutoNum type="arabicPeriod"/>
            </a:pPr>
            <a:r>
              <a:rPr lang="en-US" sz="2200" dirty="0">
                <a:latin typeface="+mn-lt"/>
              </a:rPr>
              <a:t>The legacy of colonization</a:t>
            </a:r>
          </a:p>
        </p:txBody>
      </p:sp>
    </p:spTree>
    <p:extLst>
      <p:ext uri="{BB962C8B-B14F-4D97-AF65-F5344CB8AC3E}">
        <p14:creationId xmlns:p14="http://schemas.microsoft.com/office/powerpoint/2010/main" val="1966983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26-4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 The Importance of Long-Run Growth</a:t>
            </a:r>
          </a:p>
        </p:txBody>
      </p:sp>
    </p:spTree>
    <p:custDataLst>
      <p:tags r:id="rId1"/>
    </p:custDataLst>
    <p:extLst>
      <p:ext uri="{BB962C8B-B14F-4D97-AF65-F5344CB8AC3E}">
        <p14:creationId xmlns:p14="http://schemas.microsoft.com/office/powerpoint/2010/main" val="2691615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C4520-CC9A-3743-514C-E7624C3A93DE}"/>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A9691217-E31A-976E-F567-F105E5FF2859}"/>
              </a:ext>
            </a:extLst>
          </p:cNvPr>
          <p:cNvSpPr>
            <a:spLocks noGrp="1"/>
          </p:cNvSpPr>
          <p:nvPr>
            <p:ph idx="1"/>
          </p:nvPr>
        </p:nvSpPr>
        <p:spPr/>
        <p:txBody>
          <a:bodyPr/>
          <a:lstStyle/>
          <a:p>
            <a:r>
              <a:rPr lang="en-US" sz="2200" dirty="0">
                <a:latin typeface="+mn-lt"/>
              </a:rPr>
              <a:t>Ten Principles of Economics: A country’s standard of living depends on its ability to produce goods and services</a:t>
            </a:r>
          </a:p>
          <a:p>
            <a:pPr algn="l"/>
            <a:r>
              <a:rPr lang="en-US" sz="2200" dirty="0">
                <a:latin typeface="+mn-lt"/>
              </a:rPr>
              <a:t>Policymakers: </a:t>
            </a:r>
          </a:p>
          <a:p>
            <a:pPr lvl="1">
              <a:buFont typeface="Arial" panose="020B0604020202020204" pitchFamily="34" charset="0"/>
              <a:buChar char="•"/>
            </a:pPr>
            <a:r>
              <a:rPr lang="en-US" sz="2200" dirty="0">
                <a:latin typeface="+mn-lt"/>
              </a:rPr>
              <a:t>Increase productivity by encouraging the rapid accumulation of the factors of production and ensuring these factors are employed as effectively as possible</a:t>
            </a:r>
          </a:p>
          <a:p>
            <a:pPr algn="l"/>
            <a:r>
              <a:rPr lang="en-US" sz="2200" dirty="0">
                <a:latin typeface="+mn-lt"/>
              </a:rPr>
              <a:t>Economists</a:t>
            </a:r>
          </a:p>
          <a:p>
            <a:pPr lvl="1">
              <a:buFont typeface="Arial" panose="020B0604020202020204" pitchFamily="34" charset="0"/>
              <a:buChar char="•"/>
            </a:pPr>
            <a:r>
              <a:rPr lang="en-US" sz="2200" dirty="0">
                <a:latin typeface="+mn-lt"/>
              </a:rPr>
              <a:t>Government can lend support to the invisible hand by maintaining property rights, political stability and subsidize specific industries for technological progress</a:t>
            </a:r>
          </a:p>
        </p:txBody>
      </p:sp>
    </p:spTree>
    <p:extLst>
      <p:ext uri="{BB962C8B-B14F-4D97-AF65-F5344CB8AC3E}">
        <p14:creationId xmlns:p14="http://schemas.microsoft.com/office/powerpoint/2010/main" val="725602226"/>
      </p:ext>
    </p:extLst>
  </p:cSld>
  <p:clrMapOvr>
    <a:masterClrMapping/>
  </p:clrMapOvr>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You are having a discussion with other young people from your generation. The conversation turns to a supposed lack of growth in the United States when compared to some Asian countries such as Japan, South Korea, and China. Your roommate says, “These Asian countries must have cheated somehow. That’s the only way they could have possibly grown so quickly.”</a:t>
            </a:r>
          </a:p>
          <a:p>
            <a:pPr marL="457200" indent="-457200">
              <a:buFont typeface="+mj-lt"/>
              <a:buAutoNum type="alphaUcPeriod"/>
            </a:pPr>
            <a:r>
              <a:rPr lang="en-US" sz="2200" dirty="0">
                <a:latin typeface="+mn-lt"/>
                <a:ea typeface="+mn-lt"/>
                <a:cs typeface="+mn-lt"/>
              </a:rPr>
              <a:t>Have you learned anything in this chapter that would make you question your roommate’s assertion?</a:t>
            </a:r>
          </a:p>
          <a:p>
            <a:pPr marL="457200" indent="-457200">
              <a:buFont typeface="+mj-lt"/>
              <a:buAutoNum type="alphaUcPeriod"/>
            </a:pPr>
            <a:r>
              <a:rPr lang="en-US" sz="2200" dirty="0">
                <a:latin typeface="+mn-lt"/>
                <a:ea typeface="+mn-lt"/>
                <a:cs typeface="+mn-lt"/>
              </a:rPr>
              <a:t>The phenomenal growth rate of Japan since World War II has often been referred to as the “Japanese miracle.” Is it a miracle or is it explainable?</a:t>
            </a:r>
          </a:p>
          <a:p>
            <a:pPr marL="457200" indent="-457200">
              <a:buFont typeface="+mj-lt"/>
              <a:buAutoNum type="alphaUcPeriod"/>
            </a:pPr>
            <a:r>
              <a:rPr lang="en-US" sz="2200" dirty="0">
                <a:latin typeface="+mn-lt"/>
                <a:ea typeface="+mn-lt"/>
                <a:cs typeface="+mn-lt"/>
              </a:rPr>
              <a:t>Are the high growth rates found in these Asian countries without cost?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sz="2400" b="0" i="0" u="none" strike="noStrike" baseline="0" dirty="0">
                <a:latin typeface="+mn-lt"/>
              </a:rPr>
              <a:t>In what way is your college degree a form of capital?</a:t>
            </a:r>
            <a:endParaRPr lang="en-US" dirty="0">
              <a:latin typeface="+mn-lt"/>
            </a:endParaRPr>
          </a:p>
        </p:txBody>
      </p:sp>
    </p:spTree>
    <p:extLst>
      <p:ext uri="{BB962C8B-B14F-4D97-AF65-F5344CB8AC3E}">
        <p14:creationId xmlns:p14="http://schemas.microsoft.com/office/powerpoint/2010/main" val="3827116798"/>
      </p:ext>
    </p:extLst>
  </p:cSld>
  <p:clrMapOvr>
    <a:masterClrMapping/>
  </p:clrMapOvr>
  <p:extLst mod="1"/>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26-1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Economic Growth around the World</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7406F-2F40-EEA5-8A10-73EF17179156}"/>
              </a:ext>
            </a:extLst>
          </p:cNvPr>
          <p:cNvSpPr>
            <a:spLocks noGrp="1"/>
          </p:cNvSpPr>
          <p:nvPr>
            <p:ph type="title"/>
          </p:nvPr>
        </p:nvSpPr>
        <p:spPr/>
        <p:txBody>
          <a:bodyPr/>
          <a:lstStyle/>
          <a:p>
            <a:r>
              <a:rPr lang="en-US" dirty="0">
                <a:latin typeface="+mn-lt"/>
              </a:rPr>
              <a:t>Variations in the Standard of Living (1 of 2)</a:t>
            </a:r>
          </a:p>
        </p:txBody>
      </p:sp>
      <p:sp>
        <p:nvSpPr>
          <p:cNvPr id="3" name="Content Placeholder 2">
            <a:extLst>
              <a:ext uri="{FF2B5EF4-FFF2-40B4-BE49-F238E27FC236}">
                <a16:creationId xmlns:a16="http://schemas.microsoft.com/office/drawing/2014/main" id="{EBB826C0-B736-D6F9-6370-2AB339ADF473}"/>
              </a:ext>
            </a:extLst>
          </p:cNvPr>
          <p:cNvSpPr>
            <a:spLocks noGrp="1"/>
          </p:cNvSpPr>
          <p:nvPr>
            <p:ph idx="1"/>
          </p:nvPr>
        </p:nvSpPr>
        <p:spPr/>
        <p:txBody>
          <a:bodyPr/>
          <a:lstStyle/>
          <a:p>
            <a:r>
              <a:rPr lang="en-US" dirty="0">
                <a:latin typeface="+mn-lt"/>
              </a:rPr>
              <a:t>Living standards vary widely from country to country</a:t>
            </a:r>
          </a:p>
          <a:p>
            <a:pPr lvl="1">
              <a:buFont typeface="Arial" panose="020B0604020202020204" pitchFamily="34" charset="0"/>
              <a:buChar char="•"/>
            </a:pPr>
            <a:r>
              <a:rPr lang="en-US" dirty="0">
                <a:latin typeface="+mn-lt"/>
              </a:rPr>
              <a:t>Average income in a rich country (U.S., Japan, or Germany) is about ten times the average income in a poor country (India, Nigeria, or Nicaragua</a:t>
            </a:r>
          </a:p>
          <a:p>
            <a:pPr lvl="1">
              <a:buFont typeface="Arial" panose="020B0604020202020204" pitchFamily="34" charset="0"/>
              <a:buChar char="•"/>
            </a:pPr>
            <a:r>
              <a:rPr lang="en-US" dirty="0">
                <a:latin typeface="+mn-lt"/>
              </a:rPr>
              <a:t>Differences are reflected in large differences in the quality of life: nutrition, housing, healthcare, life expectancy, and so on</a:t>
            </a:r>
          </a:p>
          <a:p>
            <a:r>
              <a:rPr lang="en-US" dirty="0">
                <a:latin typeface="+mn-lt"/>
              </a:rPr>
              <a:t>Within a country, over time </a:t>
            </a:r>
          </a:p>
          <a:p>
            <a:pPr lvl="1">
              <a:buFont typeface="Arial" panose="020B0604020202020204" pitchFamily="34" charset="0"/>
              <a:buChar char="•"/>
            </a:pPr>
            <a:r>
              <a:rPr lang="en-US" dirty="0">
                <a:latin typeface="+mn-lt"/>
              </a:rPr>
              <a:t>The U.S.: Real GDP per person growth: 2% per year (for the past 100 years)</a:t>
            </a:r>
          </a:p>
        </p:txBody>
      </p:sp>
    </p:spTree>
    <p:extLst>
      <p:ext uri="{BB962C8B-B14F-4D97-AF65-F5344CB8AC3E}">
        <p14:creationId xmlns:p14="http://schemas.microsoft.com/office/powerpoint/2010/main" val="3643331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7406F-2F40-EEA5-8A10-73EF17179156}"/>
              </a:ext>
            </a:extLst>
          </p:cNvPr>
          <p:cNvSpPr>
            <a:spLocks noGrp="1"/>
          </p:cNvSpPr>
          <p:nvPr>
            <p:ph type="title"/>
          </p:nvPr>
        </p:nvSpPr>
        <p:spPr/>
        <p:txBody>
          <a:bodyPr/>
          <a:lstStyle/>
          <a:p>
            <a:r>
              <a:rPr lang="en-US" dirty="0">
                <a:latin typeface="+mn-lt"/>
              </a:rPr>
              <a:t>Variations in the Standard of Living (2 of 2)</a:t>
            </a:r>
          </a:p>
        </p:txBody>
      </p:sp>
      <p:sp>
        <p:nvSpPr>
          <p:cNvPr id="3" name="Content Placeholder 2">
            <a:extLst>
              <a:ext uri="{FF2B5EF4-FFF2-40B4-BE49-F238E27FC236}">
                <a16:creationId xmlns:a16="http://schemas.microsoft.com/office/drawing/2014/main" id="{EBB826C0-B736-D6F9-6370-2AB339ADF473}"/>
              </a:ext>
            </a:extLst>
          </p:cNvPr>
          <p:cNvSpPr>
            <a:spLocks noGrp="1"/>
          </p:cNvSpPr>
          <p:nvPr>
            <p:ph idx="1"/>
          </p:nvPr>
        </p:nvSpPr>
        <p:spPr/>
        <p:txBody>
          <a:bodyPr/>
          <a:lstStyle/>
          <a:p>
            <a:r>
              <a:rPr lang="en-US" dirty="0">
                <a:latin typeface="+mn-lt"/>
              </a:rPr>
              <a:t>Ranking of countries by income changes substantially over time</a:t>
            </a:r>
          </a:p>
          <a:p>
            <a:pPr lvl="1">
              <a:buFont typeface="Arial" panose="020B0604020202020204" pitchFamily="34" charset="0"/>
              <a:buChar char="•"/>
            </a:pPr>
            <a:r>
              <a:rPr lang="en-US" dirty="0">
                <a:latin typeface="+mn-lt"/>
              </a:rPr>
              <a:t>Poor countries are not necessarily doomed to poverty forever, e.g. Japan incomes were low in 1860 and are quite high now</a:t>
            </a:r>
          </a:p>
          <a:p>
            <a:pPr lvl="1">
              <a:buFont typeface="Arial" panose="020B0604020202020204" pitchFamily="34" charset="0"/>
              <a:buChar char="•"/>
            </a:pPr>
            <a:r>
              <a:rPr lang="en-US" dirty="0">
                <a:latin typeface="+mn-lt"/>
              </a:rPr>
              <a:t>Rich countries can’t take their status for granted</a:t>
            </a:r>
          </a:p>
          <a:p>
            <a:pPr lvl="2">
              <a:buSzPct val="100000"/>
              <a:buFont typeface="Arial" panose="020B0604020202020204" pitchFamily="34" charset="0"/>
              <a:buChar char="•"/>
            </a:pPr>
            <a:r>
              <a:rPr lang="en-US" dirty="0">
                <a:latin typeface="+mn-lt"/>
              </a:rPr>
              <a:t>They may be overtaken by poorer but faster-growing countries</a:t>
            </a:r>
          </a:p>
        </p:txBody>
      </p:sp>
    </p:spTree>
    <p:extLst>
      <p:ext uri="{BB962C8B-B14F-4D97-AF65-F5344CB8AC3E}">
        <p14:creationId xmlns:p14="http://schemas.microsoft.com/office/powerpoint/2010/main" val="2621063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8273C-FABA-2097-83A1-A1A93F8562CE}"/>
              </a:ext>
            </a:extLst>
          </p:cNvPr>
          <p:cNvSpPr>
            <a:spLocks noGrp="1"/>
          </p:cNvSpPr>
          <p:nvPr>
            <p:ph type="title"/>
          </p:nvPr>
        </p:nvSpPr>
        <p:spPr>
          <a:xfrm>
            <a:off x="476843" y="205617"/>
            <a:ext cx="11241915" cy="675331"/>
          </a:xfrm>
        </p:spPr>
        <p:txBody>
          <a:bodyPr/>
          <a:lstStyle/>
          <a:p>
            <a:r>
              <a:rPr lang="en-US" sz="3600" dirty="0">
                <a:latin typeface="+mn-lt"/>
              </a:rPr>
              <a:t>Table 1 The Variety of Growth Experiences</a:t>
            </a:r>
          </a:p>
        </p:txBody>
      </p:sp>
      <p:sp>
        <p:nvSpPr>
          <p:cNvPr id="6" name="Content Placeholder 2">
            <a:extLst>
              <a:ext uri="{FF2B5EF4-FFF2-40B4-BE49-F238E27FC236}">
                <a16:creationId xmlns:a16="http://schemas.microsoft.com/office/drawing/2014/main" id="{491E1328-C734-4AFF-B17A-44671A6A9A3D}"/>
              </a:ext>
            </a:extLst>
          </p:cNvPr>
          <p:cNvSpPr>
            <a:spLocks noGrp="1"/>
          </p:cNvSpPr>
          <p:nvPr>
            <p:ph sz="half" idx="1"/>
          </p:nvPr>
        </p:nvSpPr>
        <p:spPr>
          <a:xfrm>
            <a:off x="3324522" y="956131"/>
            <a:ext cx="5542957" cy="356080"/>
          </a:xfrm>
        </p:spPr>
        <p:txBody>
          <a:bodyPr/>
          <a:lstStyle/>
          <a:p>
            <a:pPr marL="0" indent="0" algn="ctr">
              <a:buNone/>
            </a:pPr>
            <a:r>
              <a:rPr lang="en-US" sz="1800" b="1" dirty="0">
                <a:latin typeface="+mn-lt"/>
              </a:rPr>
              <a:t>Real GDP per person (in 2020 dollars)</a:t>
            </a:r>
          </a:p>
        </p:txBody>
      </p:sp>
      <p:graphicFrame>
        <p:nvGraphicFramePr>
          <p:cNvPr id="7" name="Table 3">
            <a:extLst>
              <a:ext uri="{FF2B5EF4-FFF2-40B4-BE49-F238E27FC236}">
                <a16:creationId xmlns:a16="http://schemas.microsoft.com/office/drawing/2014/main" id="{0001FB5B-8F0F-4EA6-A9F5-62CE85267B22}"/>
              </a:ext>
            </a:extLst>
          </p:cNvPr>
          <p:cNvGraphicFramePr>
            <a:graphicFrameLocks noGrp="1"/>
          </p:cNvGraphicFramePr>
          <p:nvPr>
            <p:ph sz="half" idx="2"/>
            <p:extLst>
              <p:ext uri="{D42A27DB-BD31-4B8C-83A1-F6EECF244321}">
                <p14:modId xmlns:p14="http://schemas.microsoft.com/office/powerpoint/2010/main" val="1572203383"/>
              </p:ext>
            </p:extLst>
          </p:nvPr>
        </p:nvGraphicFramePr>
        <p:xfrm>
          <a:off x="289560" y="1441729"/>
          <a:ext cx="11612880" cy="461772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821582057"/>
                    </a:ext>
                  </a:extLst>
                </a:gridCol>
                <a:gridCol w="1828800">
                  <a:extLst>
                    <a:ext uri="{9D8B030D-6E8A-4147-A177-3AD203B41FA5}">
                      <a16:colId xmlns:a16="http://schemas.microsoft.com/office/drawing/2014/main" val="4227905939"/>
                    </a:ext>
                  </a:extLst>
                </a:gridCol>
                <a:gridCol w="2743200">
                  <a:extLst>
                    <a:ext uri="{9D8B030D-6E8A-4147-A177-3AD203B41FA5}">
                      <a16:colId xmlns:a16="http://schemas.microsoft.com/office/drawing/2014/main" val="3910355526"/>
                    </a:ext>
                  </a:extLst>
                </a:gridCol>
                <a:gridCol w="2103120">
                  <a:extLst>
                    <a:ext uri="{9D8B030D-6E8A-4147-A177-3AD203B41FA5}">
                      <a16:colId xmlns:a16="http://schemas.microsoft.com/office/drawing/2014/main" val="2476385513"/>
                    </a:ext>
                  </a:extLst>
                </a:gridCol>
                <a:gridCol w="2926080">
                  <a:extLst>
                    <a:ext uri="{9D8B030D-6E8A-4147-A177-3AD203B41FA5}">
                      <a16:colId xmlns:a16="http://schemas.microsoft.com/office/drawing/2014/main" val="1114023751"/>
                    </a:ext>
                  </a:extLst>
                </a:gridCol>
              </a:tblGrid>
              <a:tr h="457200">
                <a:tc>
                  <a:txBody>
                    <a:bodyPr/>
                    <a:lstStyle/>
                    <a:p>
                      <a:pPr algn="ctr"/>
                      <a:r>
                        <a:rPr lang="en-CA" sz="1800" dirty="0">
                          <a:latin typeface="+mn-lt"/>
                        </a:rPr>
                        <a:t>Country</a:t>
                      </a:r>
                    </a:p>
                  </a:txBody>
                  <a:tcPr marL="45087" marR="45087" marT="27432" marB="18288"/>
                </a:tc>
                <a:tc>
                  <a:txBody>
                    <a:bodyPr/>
                    <a:lstStyle/>
                    <a:p>
                      <a:pPr algn="ctr"/>
                      <a:r>
                        <a:rPr lang="en-US" sz="1800" dirty="0">
                          <a:latin typeface="+mn-lt"/>
                        </a:rPr>
                        <a:t>Period</a:t>
                      </a:r>
                    </a:p>
                  </a:txBody>
                  <a:tcPr marL="45087" marR="45087" marT="27432" marB="18288"/>
                </a:tc>
                <a:tc>
                  <a:txBody>
                    <a:bodyPr/>
                    <a:lstStyle/>
                    <a:p>
                      <a:pPr algn="ctr"/>
                      <a:r>
                        <a:rPr lang="en-US" sz="1800" dirty="0">
                          <a:latin typeface="+mn-lt"/>
                        </a:rPr>
                        <a:t>At Beginning of Period</a:t>
                      </a:r>
                    </a:p>
                  </a:txBody>
                  <a:tcPr marL="45087" marR="45087" marT="27432" marB="18288"/>
                </a:tc>
                <a:tc>
                  <a:txBody>
                    <a:bodyPr/>
                    <a:lstStyle/>
                    <a:p>
                      <a:pPr algn="ctr"/>
                      <a:r>
                        <a:rPr lang="en-US" sz="1800" dirty="0">
                          <a:latin typeface="+mn-lt"/>
                        </a:rPr>
                        <a:t>At End of Period</a:t>
                      </a:r>
                    </a:p>
                  </a:txBody>
                  <a:tcPr marL="45087" marR="45087" marT="27432" marB="18288"/>
                </a:tc>
                <a:tc>
                  <a:txBody>
                    <a:bodyPr/>
                    <a:lstStyle/>
                    <a:p>
                      <a:pPr algn="ctr"/>
                      <a:r>
                        <a:rPr lang="en-US" sz="1800" dirty="0">
                          <a:latin typeface="+mn-lt"/>
                        </a:rPr>
                        <a:t>Growth Rate (per year)</a:t>
                      </a:r>
                    </a:p>
                  </a:txBody>
                  <a:tcPr marL="45087" marR="45087" marT="27432" marB="18288"/>
                </a:tc>
                <a:extLst>
                  <a:ext uri="{0D108BD9-81ED-4DB2-BD59-A6C34878D82A}">
                    <a16:rowId xmlns:a16="http://schemas.microsoft.com/office/drawing/2014/main" val="608267932"/>
                  </a:ext>
                </a:extLst>
              </a:tr>
              <a:tr h="274320">
                <a:tc>
                  <a:txBody>
                    <a:bodyPr/>
                    <a:lstStyle/>
                    <a:p>
                      <a:r>
                        <a:rPr lang="en-CA" sz="1800" dirty="0">
                          <a:latin typeface="+mn-lt"/>
                        </a:rPr>
                        <a:t>China</a:t>
                      </a:r>
                      <a:endParaRPr lang="en-US" sz="1800" dirty="0">
                        <a:latin typeface="+mn-lt"/>
                      </a:endParaRPr>
                    </a:p>
                  </a:txBody>
                  <a:tcPr marL="45087" marR="45087" marT="27432" marB="18288"/>
                </a:tc>
                <a:tc>
                  <a:txBody>
                    <a:bodyPr/>
                    <a:lstStyle/>
                    <a:p>
                      <a:pPr algn="ctr"/>
                      <a:r>
                        <a:rPr lang="en-US" sz="1800" dirty="0">
                          <a:latin typeface="+mn-lt"/>
                        </a:rPr>
                        <a:t>1900–2020</a:t>
                      </a:r>
                    </a:p>
                  </a:txBody>
                  <a:tcPr marT="27432" marB="18288"/>
                </a:tc>
                <a:tc>
                  <a:txBody>
                    <a:bodyPr/>
                    <a:lstStyle/>
                    <a:p>
                      <a:pPr algn="r"/>
                      <a:r>
                        <a:rPr lang="en-US" sz="1800" dirty="0">
                          <a:latin typeface="+mn-lt"/>
                        </a:rPr>
                        <a:t>$   834</a:t>
                      </a:r>
                    </a:p>
                  </a:txBody>
                  <a:tcPr marR="1005840" marT="27432" marB="18288"/>
                </a:tc>
                <a:tc>
                  <a:txBody>
                    <a:bodyPr/>
                    <a:lstStyle/>
                    <a:p>
                      <a:pPr algn="r"/>
                      <a:r>
                        <a:rPr lang="en-US" sz="1800" dirty="0">
                          <a:latin typeface="+mn-lt"/>
                        </a:rPr>
                        <a:t>$ 17,312 </a:t>
                      </a:r>
                    </a:p>
                  </a:txBody>
                  <a:tcPr marL="45087" marR="640080" marT="27432" marB="18288"/>
                </a:tc>
                <a:tc>
                  <a:txBody>
                    <a:bodyPr/>
                    <a:lstStyle/>
                    <a:p>
                      <a:pPr algn="r"/>
                      <a:r>
                        <a:rPr lang="en-US" sz="1800" dirty="0">
                          <a:latin typeface="+mn-lt"/>
                        </a:rPr>
                        <a:t>2.56%</a:t>
                      </a:r>
                    </a:p>
                  </a:txBody>
                  <a:tcPr marR="896112" marT="27432" marB="18288"/>
                </a:tc>
                <a:extLst>
                  <a:ext uri="{0D108BD9-81ED-4DB2-BD59-A6C34878D82A}">
                    <a16:rowId xmlns:a16="http://schemas.microsoft.com/office/drawing/2014/main" val="2352168696"/>
                  </a:ext>
                </a:extLst>
              </a:tr>
              <a:tr h="274320">
                <a:tc>
                  <a:txBody>
                    <a:bodyPr/>
                    <a:lstStyle/>
                    <a:p>
                      <a:r>
                        <a:rPr lang="en-CA" sz="1800" dirty="0">
                          <a:latin typeface="+mn-lt"/>
                        </a:rPr>
                        <a:t>Japan</a:t>
                      </a:r>
                      <a:endParaRPr lang="en-US" sz="1800" dirty="0">
                        <a:latin typeface="+mn-lt"/>
                      </a:endParaRPr>
                    </a:p>
                  </a:txBody>
                  <a:tcPr marL="45087" marR="45087" marT="27432" marB="18288"/>
                </a:tc>
                <a:tc>
                  <a:txBody>
                    <a:bodyPr/>
                    <a:lstStyle/>
                    <a:p>
                      <a:pPr algn="ctr"/>
                      <a:r>
                        <a:rPr lang="en-US" sz="1800" dirty="0">
                          <a:latin typeface="+mn-lt"/>
                        </a:rPr>
                        <a:t>1890–2020</a:t>
                      </a:r>
                    </a:p>
                  </a:txBody>
                  <a:tcPr marT="27432" marB="18288"/>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latin typeface="+mn-lt"/>
                        </a:rPr>
                        <a:t>1,751</a:t>
                      </a:r>
                    </a:p>
                  </a:txBody>
                  <a:tcPr marR="1005840" marT="27432" marB="18288"/>
                </a:tc>
                <a:tc>
                  <a:txBody>
                    <a:bodyPr/>
                    <a:lstStyle/>
                    <a:p>
                      <a:pPr algn="r"/>
                      <a:r>
                        <a:rPr lang="en-US" sz="1800" dirty="0">
                          <a:latin typeface="+mn-lt"/>
                        </a:rPr>
                        <a:t>42,197</a:t>
                      </a:r>
                    </a:p>
                  </a:txBody>
                  <a:tcPr marL="45087" marR="640080" marT="27432" marB="18288"/>
                </a:tc>
                <a:tc>
                  <a:txBody>
                    <a:bodyPr/>
                    <a:lstStyle/>
                    <a:p>
                      <a:pPr algn="r"/>
                      <a:r>
                        <a:rPr lang="en-US" sz="1800" dirty="0">
                          <a:latin typeface="+mn-lt"/>
                        </a:rPr>
                        <a:t>2.48</a:t>
                      </a:r>
                    </a:p>
                  </a:txBody>
                  <a:tcPr marR="1097280" marT="27432" marB="18288"/>
                </a:tc>
                <a:extLst>
                  <a:ext uri="{0D108BD9-81ED-4DB2-BD59-A6C34878D82A}">
                    <a16:rowId xmlns:a16="http://schemas.microsoft.com/office/drawing/2014/main" val="1511762380"/>
                  </a:ext>
                </a:extLst>
              </a:tr>
              <a:tr h="274320">
                <a:tc>
                  <a:txBody>
                    <a:bodyPr/>
                    <a:lstStyle/>
                    <a:p>
                      <a:r>
                        <a:rPr lang="en-CA" sz="1800" dirty="0">
                          <a:latin typeface="+mn-lt"/>
                        </a:rPr>
                        <a:t>Brazil</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rPr>
                        <a:t>1900–2020</a:t>
                      </a:r>
                    </a:p>
                  </a:txBody>
                  <a:tcPr marT="27432" marB="18288"/>
                </a:tc>
                <a:tc>
                  <a:txBody>
                    <a:bodyPr/>
                    <a:lstStyle/>
                    <a:p>
                      <a:pPr algn="r"/>
                      <a:r>
                        <a:rPr lang="en-CA" sz="1800" dirty="0">
                          <a:latin typeface="+mn-lt"/>
                        </a:rPr>
                        <a:t>907</a:t>
                      </a:r>
                      <a:endParaRPr lang="en-US" sz="1800" dirty="0">
                        <a:latin typeface="+mn-lt"/>
                      </a:endParaRPr>
                    </a:p>
                  </a:txBody>
                  <a:tcPr marR="1005840" marT="27432" marB="18288"/>
                </a:tc>
                <a:tc>
                  <a:txBody>
                    <a:bodyPr/>
                    <a:lstStyle/>
                    <a:p>
                      <a:pPr algn="r"/>
                      <a:r>
                        <a:rPr lang="en-CA" sz="1800" dirty="0">
                          <a:latin typeface="+mn-lt"/>
                        </a:rPr>
                        <a:t>14,836</a:t>
                      </a:r>
                      <a:endParaRPr lang="en-US" sz="1800" dirty="0">
                        <a:latin typeface="+mn-lt"/>
                      </a:endParaRPr>
                    </a:p>
                  </a:txBody>
                  <a:tcPr marL="45087" marR="640080" marT="27432" marB="18288"/>
                </a:tc>
                <a:tc>
                  <a:txBody>
                    <a:bodyPr/>
                    <a:lstStyle/>
                    <a:p>
                      <a:pPr algn="r"/>
                      <a:r>
                        <a:rPr lang="en-CA" sz="1800" dirty="0">
                          <a:latin typeface="+mn-lt"/>
                        </a:rPr>
                        <a:t>2.36</a:t>
                      </a:r>
                      <a:endParaRPr lang="en-US" sz="1800" dirty="0">
                        <a:latin typeface="+mn-lt"/>
                      </a:endParaRPr>
                    </a:p>
                  </a:txBody>
                  <a:tcPr marR="1097280" marT="27432" marB="18288"/>
                </a:tc>
                <a:extLst>
                  <a:ext uri="{0D108BD9-81ED-4DB2-BD59-A6C34878D82A}">
                    <a16:rowId xmlns:a16="http://schemas.microsoft.com/office/drawing/2014/main" val="242200510"/>
                  </a:ext>
                </a:extLst>
              </a:tr>
              <a:tr h="274320">
                <a:tc>
                  <a:txBody>
                    <a:bodyPr/>
                    <a:lstStyle/>
                    <a:p>
                      <a:r>
                        <a:rPr lang="en-CA" sz="1800" dirty="0">
                          <a:latin typeface="+mn-lt"/>
                        </a:rPr>
                        <a:t>Mexico</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1900–2020</a:t>
                      </a:r>
                    </a:p>
                  </a:txBody>
                  <a:tcPr marT="27432" marB="18288"/>
                </a:tc>
                <a:tc>
                  <a:txBody>
                    <a:bodyPr/>
                    <a:lstStyle/>
                    <a:p>
                      <a:pPr algn="r"/>
                      <a:r>
                        <a:rPr lang="en-CA" sz="1800" dirty="0">
                          <a:latin typeface="+mn-lt"/>
                        </a:rPr>
                        <a:t>1,350</a:t>
                      </a:r>
                      <a:endParaRPr lang="en-US" sz="1800" dirty="0">
                        <a:latin typeface="+mn-lt"/>
                      </a:endParaRPr>
                    </a:p>
                  </a:txBody>
                  <a:tcPr marR="1005840" marT="27432" marB="18288"/>
                </a:tc>
                <a:tc>
                  <a:txBody>
                    <a:bodyPr/>
                    <a:lstStyle/>
                    <a:p>
                      <a:pPr algn="r"/>
                      <a:r>
                        <a:rPr lang="en-CA" sz="1800" dirty="0">
                          <a:latin typeface="+mn-lt"/>
                        </a:rPr>
                        <a:t>18,833</a:t>
                      </a:r>
                      <a:endParaRPr lang="en-US" sz="1800" dirty="0">
                        <a:latin typeface="+mn-lt"/>
                      </a:endParaRPr>
                    </a:p>
                  </a:txBody>
                  <a:tcPr marL="45087" marR="640080" marT="27432" marB="18288"/>
                </a:tc>
                <a:tc>
                  <a:txBody>
                    <a:bodyPr/>
                    <a:lstStyle/>
                    <a:p>
                      <a:pPr algn="r"/>
                      <a:r>
                        <a:rPr lang="en-CA" sz="1800" dirty="0">
                          <a:latin typeface="+mn-lt"/>
                        </a:rPr>
                        <a:t>2.22</a:t>
                      </a:r>
                      <a:endParaRPr lang="en-US" sz="1800" dirty="0">
                        <a:latin typeface="+mn-lt"/>
                      </a:endParaRPr>
                    </a:p>
                  </a:txBody>
                  <a:tcPr marR="1097280" marT="27432" marB="18288"/>
                </a:tc>
                <a:extLst>
                  <a:ext uri="{0D108BD9-81ED-4DB2-BD59-A6C34878D82A}">
                    <a16:rowId xmlns:a16="http://schemas.microsoft.com/office/drawing/2014/main" val="3854859326"/>
                  </a:ext>
                </a:extLst>
              </a:tr>
              <a:tr h="274320">
                <a:tc>
                  <a:txBody>
                    <a:bodyPr/>
                    <a:lstStyle/>
                    <a:p>
                      <a:r>
                        <a:rPr lang="en-CA" sz="1800" dirty="0">
                          <a:latin typeface="+mn-lt"/>
                        </a:rPr>
                        <a:t>Indonesia</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1900–2020</a:t>
                      </a:r>
                    </a:p>
                  </a:txBody>
                  <a:tcPr marT="27432" marB="18288"/>
                </a:tc>
                <a:tc>
                  <a:txBody>
                    <a:bodyPr/>
                    <a:lstStyle/>
                    <a:p>
                      <a:pPr algn="r"/>
                      <a:r>
                        <a:rPr lang="en-CA" sz="1800" dirty="0">
                          <a:latin typeface="+mn-lt"/>
                        </a:rPr>
                        <a:t>1,038</a:t>
                      </a:r>
                      <a:endParaRPr lang="en-US" sz="1800" dirty="0">
                        <a:latin typeface="+mn-lt"/>
                      </a:endParaRPr>
                    </a:p>
                  </a:txBody>
                  <a:tcPr marR="1005840" marT="27432" marB="18288"/>
                </a:tc>
                <a:tc>
                  <a:txBody>
                    <a:bodyPr/>
                    <a:lstStyle/>
                    <a:p>
                      <a:pPr algn="r"/>
                      <a:r>
                        <a:rPr lang="en-CA" sz="1800" dirty="0">
                          <a:latin typeface="+mn-lt"/>
                        </a:rPr>
                        <a:t>12,074</a:t>
                      </a:r>
                      <a:endParaRPr lang="en-US" sz="1800" dirty="0">
                        <a:latin typeface="+mn-lt"/>
                      </a:endParaRPr>
                    </a:p>
                  </a:txBody>
                  <a:tcPr marL="45087" marR="640080" marT="27432" marB="18288"/>
                </a:tc>
                <a:tc>
                  <a:txBody>
                    <a:bodyPr/>
                    <a:lstStyle/>
                    <a:p>
                      <a:pPr algn="r"/>
                      <a:r>
                        <a:rPr lang="en-CA" sz="1800" dirty="0">
                          <a:latin typeface="+mn-lt"/>
                        </a:rPr>
                        <a:t>2.07</a:t>
                      </a:r>
                      <a:endParaRPr lang="en-US" sz="1800" dirty="0">
                        <a:latin typeface="+mn-lt"/>
                      </a:endParaRPr>
                    </a:p>
                  </a:txBody>
                  <a:tcPr marR="1097280" marT="27432" marB="18288"/>
                </a:tc>
                <a:extLst>
                  <a:ext uri="{0D108BD9-81ED-4DB2-BD59-A6C34878D82A}">
                    <a16:rowId xmlns:a16="http://schemas.microsoft.com/office/drawing/2014/main" val="1679533907"/>
                  </a:ext>
                </a:extLst>
              </a:tr>
              <a:tr h="274320">
                <a:tc>
                  <a:txBody>
                    <a:bodyPr/>
                    <a:lstStyle/>
                    <a:p>
                      <a:r>
                        <a:rPr lang="en-CA" sz="1800" dirty="0">
                          <a:latin typeface="+mn-lt"/>
                        </a:rPr>
                        <a:t>Germany</a:t>
                      </a:r>
                      <a:endParaRPr lang="en-US" sz="1800" dirty="0">
                        <a:latin typeface="+mn-lt"/>
                      </a:endParaRPr>
                    </a:p>
                  </a:txBody>
                  <a:tcPr marL="45087" marR="45087" marT="27432" marB="18288"/>
                </a:tc>
                <a:tc>
                  <a:txBody>
                    <a:bodyPr/>
                    <a:lstStyle/>
                    <a:p>
                      <a:pPr algn="ctr"/>
                      <a:r>
                        <a:rPr lang="en-CA" sz="1800" dirty="0">
                          <a:latin typeface="+mn-lt"/>
                        </a:rPr>
                        <a:t>1870-2020</a:t>
                      </a:r>
                    </a:p>
                  </a:txBody>
                  <a:tcPr marT="27432" marB="18288"/>
                </a:tc>
                <a:tc>
                  <a:txBody>
                    <a:bodyPr/>
                    <a:lstStyle/>
                    <a:p>
                      <a:pPr algn="r"/>
                      <a:r>
                        <a:rPr lang="en-CA" sz="1800" dirty="0">
                          <a:latin typeface="+mn-lt"/>
                        </a:rPr>
                        <a:t>2,544</a:t>
                      </a:r>
                      <a:endParaRPr lang="en-US" sz="1800" dirty="0">
                        <a:latin typeface="+mn-lt"/>
                      </a:endParaRPr>
                    </a:p>
                  </a:txBody>
                  <a:tcPr marR="1005840" marT="27432" marB="18288"/>
                </a:tc>
                <a:tc>
                  <a:txBody>
                    <a:bodyPr/>
                    <a:lstStyle/>
                    <a:p>
                      <a:pPr algn="r"/>
                      <a:r>
                        <a:rPr lang="en-CA" sz="1800" dirty="0">
                          <a:latin typeface="+mn-lt"/>
                        </a:rPr>
                        <a:t>53,694</a:t>
                      </a:r>
                      <a:endParaRPr lang="en-US" sz="1800" dirty="0">
                        <a:latin typeface="+mn-lt"/>
                      </a:endParaRPr>
                    </a:p>
                  </a:txBody>
                  <a:tcPr marL="45087" marR="640080" marT="27432" marB="18288"/>
                </a:tc>
                <a:tc>
                  <a:txBody>
                    <a:bodyPr/>
                    <a:lstStyle/>
                    <a:p>
                      <a:pPr algn="r"/>
                      <a:r>
                        <a:rPr lang="en-CA" sz="1800" dirty="0">
                          <a:latin typeface="+mn-lt"/>
                        </a:rPr>
                        <a:t>2.05</a:t>
                      </a:r>
                      <a:endParaRPr lang="en-US" sz="1800" dirty="0">
                        <a:latin typeface="+mn-lt"/>
                      </a:endParaRPr>
                    </a:p>
                  </a:txBody>
                  <a:tcPr marR="1097280" marT="27432" marB="18288"/>
                </a:tc>
                <a:extLst>
                  <a:ext uri="{0D108BD9-81ED-4DB2-BD59-A6C34878D82A}">
                    <a16:rowId xmlns:a16="http://schemas.microsoft.com/office/drawing/2014/main" val="1461210898"/>
                  </a:ext>
                </a:extLst>
              </a:tr>
              <a:tr h="274320">
                <a:tc>
                  <a:txBody>
                    <a:bodyPr/>
                    <a:lstStyle/>
                    <a:p>
                      <a:r>
                        <a:rPr lang="en-CA" sz="1800" dirty="0">
                          <a:latin typeface="+mn-lt"/>
                        </a:rPr>
                        <a:t>Canada</a:t>
                      </a:r>
                      <a:endParaRPr lang="en-US" sz="1800" dirty="0">
                        <a:latin typeface="+mn-lt"/>
                      </a:endParaRPr>
                    </a:p>
                  </a:txBody>
                  <a:tcPr marL="45087" marR="45087" marT="27432" marB="18288"/>
                </a:tc>
                <a:tc>
                  <a:txBody>
                    <a:bodyPr/>
                    <a:lstStyle/>
                    <a:p>
                      <a:pPr algn="ctr"/>
                      <a:r>
                        <a:rPr lang="en-CA" sz="1800" dirty="0">
                          <a:latin typeface="+mn-lt"/>
                        </a:rPr>
                        <a:t>1870-2020</a:t>
                      </a:r>
                      <a:endParaRPr lang="en-US" sz="1800" dirty="0">
                        <a:latin typeface="+mn-lt"/>
                      </a:endParaRPr>
                    </a:p>
                  </a:txBody>
                  <a:tcPr marT="27432" marB="18288"/>
                </a:tc>
                <a:tc>
                  <a:txBody>
                    <a:bodyPr/>
                    <a:lstStyle/>
                    <a:p>
                      <a:pPr algn="r"/>
                      <a:r>
                        <a:rPr lang="en-CA" sz="1800" dirty="0">
                          <a:latin typeface="+mn-lt"/>
                        </a:rPr>
                        <a:t>2,766</a:t>
                      </a:r>
                      <a:endParaRPr lang="en-US" sz="1800" dirty="0">
                        <a:latin typeface="+mn-lt"/>
                      </a:endParaRPr>
                    </a:p>
                  </a:txBody>
                  <a:tcPr marR="1005840" marT="27432" marB="18288"/>
                </a:tc>
                <a:tc>
                  <a:txBody>
                    <a:bodyPr/>
                    <a:lstStyle/>
                    <a:p>
                      <a:pPr algn="r"/>
                      <a:r>
                        <a:rPr lang="en-CA" sz="1800" dirty="0">
                          <a:latin typeface="+mn-lt"/>
                        </a:rPr>
                        <a:t>48,073</a:t>
                      </a:r>
                      <a:endParaRPr lang="en-US" sz="1800" dirty="0">
                        <a:latin typeface="+mn-lt"/>
                      </a:endParaRPr>
                    </a:p>
                  </a:txBody>
                  <a:tcPr marL="45087" marR="640080" marT="27432" marB="18288"/>
                </a:tc>
                <a:tc>
                  <a:txBody>
                    <a:bodyPr/>
                    <a:lstStyle/>
                    <a:p>
                      <a:pPr algn="r"/>
                      <a:r>
                        <a:rPr lang="en-CA" sz="1800" dirty="0">
                          <a:latin typeface="+mn-lt"/>
                        </a:rPr>
                        <a:t>1.92</a:t>
                      </a:r>
                      <a:endParaRPr lang="en-US" sz="1800" dirty="0">
                        <a:latin typeface="+mn-lt"/>
                      </a:endParaRPr>
                    </a:p>
                  </a:txBody>
                  <a:tcPr marR="1097280" marT="27432" marB="18288"/>
                </a:tc>
                <a:extLst>
                  <a:ext uri="{0D108BD9-81ED-4DB2-BD59-A6C34878D82A}">
                    <a16:rowId xmlns:a16="http://schemas.microsoft.com/office/drawing/2014/main" val="1567432168"/>
                  </a:ext>
                </a:extLst>
              </a:tr>
              <a:tr h="274320">
                <a:tc>
                  <a:txBody>
                    <a:bodyPr/>
                    <a:lstStyle/>
                    <a:p>
                      <a:r>
                        <a:rPr lang="en-CA" sz="1800" dirty="0">
                          <a:latin typeface="+mn-lt"/>
                        </a:rPr>
                        <a:t>India</a:t>
                      </a:r>
                      <a:endParaRPr lang="en-US" sz="1800" dirty="0">
                        <a:latin typeface="+mn-lt"/>
                      </a:endParaRPr>
                    </a:p>
                  </a:txBody>
                  <a:tcPr marL="45087" marR="45087" marT="27432" marB="18288"/>
                </a:tc>
                <a:tc>
                  <a:txBody>
                    <a:bodyPr/>
                    <a:lstStyle/>
                    <a:p>
                      <a:pPr algn="ctr"/>
                      <a:r>
                        <a:rPr lang="en-CA" sz="1800" dirty="0">
                          <a:latin typeface="+mn-lt"/>
                        </a:rPr>
                        <a:t>1900-2020</a:t>
                      </a:r>
                      <a:endParaRPr lang="en-US" sz="1800" dirty="0">
                        <a:latin typeface="+mn-lt"/>
                      </a:endParaRPr>
                    </a:p>
                  </a:txBody>
                  <a:tcPr marT="27432" marB="18288"/>
                </a:tc>
                <a:tc>
                  <a:txBody>
                    <a:bodyPr/>
                    <a:lstStyle/>
                    <a:p>
                      <a:pPr algn="r"/>
                      <a:r>
                        <a:rPr lang="en-CA" sz="1800" dirty="0">
                          <a:latin typeface="+mn-lt"/>
                        </a:rPr>
                        <a:t>786</a:t>
                      </a:r>
                      <a:endParaRPr lang="en-US" sz="1800" dirty="0">
                        <a:latin typeface="+mn-lt"/>
                      </a:endParaRPr>
                    </a:p>
                  </a:txBody>
                  <a:tcPr marR="1005840" marT="27432" marB="18288"/>
                </a:tc>
                <a:tc>
                  <a:txBody>
                    <a:bodyPr/>
                    <a:lstStyle/>
                    <a:p>
                      <a:pPr algn="r"/>
                      <a:r>
                        <a:rPr lang="en-CA" sz="1800" dirty="0">
                          <a:latin typeface="+mn-lt"/>
                        </a:rPr>
                        <a:t>6,454</a:t>
                      </a:r>
                      <a:endParaRPr lang="en-US" sz="1800" dirty="0">
                        <a:latin typeface="+mn-lt"/>
                      </a:endParaRPr>
                    </a:p>
                  </a:txBody>
                  <a:tcPr marL="45087" marR="640080" marT="27432" marB="18288"/>
                </a:tc>
                <a:tc>
                  <a:txBody>
                    <a:bodyPr/>
                    <a:lstStyle/>
                    <a:p>
                      <a:pPr algn="r"/>
                      <a:r>
                        <a:rPr lang="en-CA" sz="1800" dirty="0">
                          <a:latin typeface="+mn-lt"/>
                        </a:rPr>
                        <a:t>1.77</a:t>
                      </a:r>
                      <a:endParaRPr lang="en-US" sz="1800" dirty="0">
                        <a:latin typeface="+mn-lt"/>
                      </a:endParaRPr>
                    </a:p>
                  </a:txBody>
                  <a:tcPr marR="1097280" marT="27432" marB="18288"/>
                </a:tc>
                <a:extLst>
                  <a:ext uri="{0D108BD9-81ED-4DB2-BD59-A6C34878D82A}">
                    <a16:rowId xmlns:a16="http://schemas.microsoft.com/office/drawing/2014/main" val="1005365967"/>
                  </a:ext>
                </a:extLst>
              </a:tr>
              <a:tr h="274320">
                <a:tc>
                  <a:txBody>
                    <a:bodyPr/>
                    <a:lstStyle/>
                    <a:p>
                      <a:r>
                        <a:rPr lang="en-CA" sz="1800" dirty="0">
                          <a:latin typeface="+mn-lt"/>
                        </a:rPr>
                        <a:t>United States</a:t>
                      </a:r>
                      <a:endParaRPr lang="en-US" sz="1800" dirty="0">
                        <a:latin typeface="+mn-lt"/>
                      </a:endParaRPr>
                    </a:p>
                  </a:txBody>
                  <a:tcPr marL="45087" marR="45087" marT="27432" marB="18288"/>
                </a:tc>
                <a:tc>
                  <a:txBody>
                    <a:bodyPr/>
                    <a:lstStyle/>
                    <a:p>
                      <a:pPr algn="ctr"/>
                      <a:r>
                        <a:rPr lang="en-CA" sz="1800" dirty="0">
                          <a:latin typeface="+mn-lt"/>
                        </a:rPr>
                        <a:t>1870-2020</a:t>
                      </a:r>
                      <a:endParaRPr lang="en-US" sz="1800" dirty="0">
                        <a:latin typeface="+mn-lt"/>
                      </a:endParaRPr>
                    </a:p>
                  </a:txBody>
                  <a:tcPr marT="27432" marB="18288"/>
                </a:tc>
                <a:tc>
                  <a:txBody>
                    <a:bodyPr/>
                    <a:lstStyle/>
                    <a:p>
                      <a:pPr algn="r"/>
                      <a:r>
                        <a:rPr lang="en-CA" sz="1800" dirty="0">
                          <a:latin typeface="+mn-lt"/>
                        </a:rPr>
                        <a:t>4,668</a:t>
                      </a:r>
                      <a:endParaRPr lang="en-US" sz="1800" dirty="0">
                        <a:latin typeface="+mn-lt"/>
                      </a:endParaRPr>
                    </a:p>
                  </a:txBody>
                  <a:tcPr marR="1005840" marT="27432" marB="18288"/>
                </a:tc>
                <a:tc>
                  <a:txBody>
                    <a:bodyPr/>
                    <a:lstStyle/>
                    <a:p>
                      <a:pPr algn="r"/>
                      <a:r>
                        <a:rPr lang="en-CA" sz="1800" dirty="0">
                          <a:latin typeface="+mn-lt"/>
                        </a:rPr>
                        <a:t>63,544</a:t>
                      </a:r>
                      <a:endParaRPr lang="en-US" sz="1800" dirty="0">
                        <a:latin typeface="+mn-lt"/>
                      </a:endParaRPr>
                    </a:p>
                  </a:txBody>
                  <a:tcPr marL="45087" marR="640080" marT="27432" marB="18288"/>
                </a:tc>
                <a:tc>
                  <a:txBody>
                    <a:bodyPr/>
                    <a:lstStyle/>
                    <a:p>
                      <a:pPr algn="r"/>
                      <a:r>
                        <a:rPr lang="en-CA" sz="1800" dirty="0">
                          <a:latin typeface="+mn-lt"/>
                        </a:rPr>
                        <a:t>1.76</a:t>
                      </a:r>
                      <a:endParaRPr lang="en-US" sz="1800" dirty="0">
                        <a:latin typeface="+mn-lt"/>
                      </a:endParaRPr>
                    </a:p>
                  </a:txBody>
                  <a:tcPr marR="1097280" marT="27432" marB="18288"/>
                </a:tc>
                <a:extLst>
                  <a:ext uri="{0D108BD9-81ED-4DB2-BD59-A6C34878D82A}">
                    <a16:rowId xmlns:a16="http://schemas.microsoft.com/office/drawing/2014/main" val="2462269288"/>
                  </a:ext>
                </a:extLst>
              </a:tr>
              <a:tr h="274320">
                <a:tc>
                  <a:txBody>
                    <a:bodyPr/>
                    <a:lstStyle/>
                    <a:p>
                      <a:r>
                        <a:rPr lang="en-CA" sz="1800" dirty="0">
                          <a:latin typeface="+mn-lt"/>
                        </a:rPr>
                        <a:t>Argentina</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1900–2020</a:t>
                      </a:r>
                    </a:p>
                  </a:txBody>
                  <a:tcPr marT="27432" marB="18288"/>
                </a:tc>
                <a:tc>
                  <a:txBody>
                    <a:bodyPr/>
                    <a:lstStyle/>
                    <a:p>
                      <a:pPr algn="r"/>
                      <a:r>
                        <a:rPr lang="en-CA" sz="1800" dirty="0">
                          <a:latin typeface="+mn-lt"/>
                        </a:rPr>
                        <a:t>2,671</a:t>
                      </a:r>
                      <a:endParaRPr lang="en-US" sz="1800" dirty="0">
                        <a:latin typeface="+mn-lt"/>
                      </a:endParaRPr>
                    </a:p>
                  </a:txBody>
                  <a:tcPr marR="1005840" marT="27432" marB="18288"/>
                </a:tc>
                <a:tc>
                  <a:txBody>
                    <a:bodyPr/>
                    <a:lstStyle/>
                    <a:p>
                      <a:pPr algn="r"/>
                      <a:r>
                        <a:rPr lang="en-CA" sz="1800" dirty="0">
                          <a:latin typeface="+mn-lt"/>
                        </a:rPr>
                        <a:t>20,768</a:t>
                      </a:r>
                      <a:endParaRPr lang="en-US" sz="1800" dirty="0">
                        <a:latin typeface="+mn-lt"/>
                      </a:endParaRPr>
                    </a:p>
                  </a:txBody>
                  <a:tcPr marL="45087" marR="640080" marT="27432" marB="18288"/>
                </a:tc>
                <a:tc>
                  <a:txBody>
                    <a:bodyPr/>
                    <a:lstStyle/>
                    <a:p>
                      <a:pPr algn="r"/>
                      <a:r>
                        <a:rPr lang="en-CA" sz="1800" dirty="0">
                          <a:latin typeface="+mn-lt"/>
                        </a:rPr>
                        <a:t>1.72</a:t>
                      </a:r>
                      <a:endParaRPr lang="en-US" sz="1800" dirty="0">
                        <a:latin typeface="+mn-lt"/>
                      </a:endParaRPr>
                    </a:p>
                  </a:txBody>
                  <a:tcPr marR="1097280" marT="27432" marB="18288"/>
                </a:tc>
                <a:extLst>
                  <a:ext uri="{0D108BD9-81ED-4DB2-BD59-A6C34878D82A}">
                    <a16:rowId xmlns:a16="http://schemas.microsoft.com/office/drawing/2014/main" val="3264600474"/>
                  </a:ext>
                </a:extLst>
              </a:tr>
              <a:tr h="274320">
                <a:tc>
                  <a:txBody>
                    <a:bodyPr/>
                    <a:lstStyle/>
                    <a:p>
                      <a:r>
                        <a:rPr lang="en-US" sz="1800" b="0" i="0" u="none" strike="noStrike" kern="1200" baseline="0" dirty="0">
                          <a:solidFill>
                            <a:schemeClr val="dk1"/>
                          </a:solidFill>
                          <a:latin typeface="+mn-lt"/>
                          <a:ea typeface="+mn-ea"/>
                          <a:cs typeface="+mn-cs"/>
                        </a:rPr>
                        <a:t>Bangladesh</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1900–2020</a:t>
                      </a:r>
                    </a:p>
                  </a:txBody>
                  <a:tcPr marT="27432" marB="18288"/>
                </a:tc>
                <a:tc>
                  <a:txBody>
                    <a:bodyPr/>
                    <a:lstStyle/>
                    <a:p>
                      <a:pPr algn="r"/>
                      <a:r>
                        <a:rPr lang="en-CA" sz="1800" dirty="0">
                          <a:latin typeface="+mn-lt"/>
                        </a:rPr>
                        <a:t>726</a:t>
                      </a:r>
                      <a:endParaRPr lang="en-US" sz="1800" dirty="0">
                        <a:latin typeface="+mn-lt"/>
                      </a:endParaRPr>
                    </a:p>
                  </a:txBody>
                  <a:tcPr marR="1005840" marT="27432" marB="18288"/>
                </a:tc>
                <a:tc>
                  <a:txBody>
                    <a:bodyPr/>
                    <a:lstStyle/>
                    <a:p>
                      <a:pPr algn="r"/>
                      <a:r>
                        <a:rPr lang="en-CA" sz="1800" dirty="0">
                          <a:latin typeface="+mn-lt"/>
                        </a:rPr>
                        <a:t>5,083</a:t>
                      </a:r>
                      <a:endParaRPr lang="en-US" sz="1800" dirty="0">
                        <a:latin typeface="+mn-lt"/>
                      </a:endParaRPr>
                    </a:p>
                  </a:txBody>
                  <a:tcPr marL="45087" marR="640080" marT="27432" marB="18288"/>
                </a:tc>
                <a:tc>
                  <a:txBody>
                    <a:bodyPr/>
                    <a:lstStyle/>
                    <a:p>
                      <a:pPr algn="r"/>
                      <a:r>
                        <a:rPr lang="en-CA" sz="1800" dirty="0">
                          <a:latin typeface="+mn-lt"/>
                        </a:rPr>
                        <a:t>1.64</a:t>
                      </a:r>
                      <a:endParaRPr lang="en-US" sz="1800" dirty="0">
                        <a:latin typeface="+mn-lt"/>
                      </a:endParaRPr>
                    </a:p>
                  </a:txBody>
                  <a:tcPr marR="1097280" marT="27432" marB="18288"/>
                </a:tc>
                <a:extLst>
                  <a:ext uri="{0D108BD9-81ED-4DB2-BD59-A6C34878D82A}">
                    <a16:rowId xmlns:a16="http://schemas.microsoft.com/office/drawing/2014/main" val="1110659059"/>
                  </a:ext>
                </a:extLst>
              </a:tr>
              <a:tr h="274320">
                <a:tc>
                  <a:txBody>
                    <a:bodyPr/>
                    <a:lstStyle/>
                    <a:p>
                      <a:r>
                        <a:rPr lang="en-US" sz="1800" b="0" i="0" u="none" strike="noStrike" kern="1200" baseline="0" dirty="0">
                          <a:solidFill>
                            <a:schemeClr val="dk1"/>
                          </a:solidFill>
                          <a:latin typeface="+mn-lt"/>
                          <a:ea typeface="+mn-ea"/>
                          <a:cs typeface="+mn-cs"/>
                        </a:rPr>
                        <a:t>Pakistan</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82F7C"/>
                          </a:solidFill>
                          <a:effectLst/>
                          <a:uLnTx/>
                          <a:uFillTx/>
                          <a:latin typeface="+mn-lt"/>
                          <a:ea typeface="+mn-ea"/>
                          <a:cs typeface="+mn-cs"/>
                        </a:rPr>
                        <a:t>1900–2020</a:t>
                      </a:r>
                    </a:p>
                  </a:txBody>
                  <a:tcPr marT="27432" marB="18288"/>
                </a:tc>
                <a:tc>
                  <a:txBody>
                    <a:bodyPr/>
                    <a:lstStyle/>
                    <a:p>
                      <a:pPr algn="r"/>
                      <a:r>
                        <a:rPr lang="en-CA" sz="1800" dirty="0">
                          <a:latin typeface="+mn-lt"/>
                        </a:rPr>
                        <a:t>859</a:t>
                      </a:r>
                      <a:endParaRPr lang="en-US" sz="1800" dirty="0">
                        <a:latin typeface="+mn-lt"/>
                      </a:endParaRPr>
                    </a:p>
                  </a:txBody>
                  <a:tcPr marR="1005840" marT="27432" marB="18288"/>
                </a:tc>
                <a:tc>
                  <a:txBody>
                    <a:bodyPr/>
                    <a:lstStyle/>
                    <a:p>
                      <a:pPr algn="r"/>
                      <a:r>
                        <a:rPr lang="en-CA" sz="1800" dirty="0">
                          <a:latin typeface="+mn-lt"/>
                        </a:rPr>
                        <a:t>4,877</a:t>
                      </a:r>
                      <a:endParaRPr lang="en-US" sz="1800" dirty="0">
                        <a:latin typeface="+mn-lt"/>
                      </a:endParaRPr>
                    </a:p>
                  </a:txBody>
                  <a:tcPr marL="45087" marR="640080" marT="27432" marB="18288"/>
                </a:tc>
                <a:tc>
                  <a:txBody>
                    <a:bodyPr/>
                    <a:lstStyle/>
                    <a:p>
                      <a:pPr algn="r"/>
                      <a:r>
                        <a:rPr lang="en-CA" sz="1800" dirty="0">
                          <a:latin typeface="+mn-lt"/>
                        </a:rPr>
                        <a:t>1.46</a:t>
                      </a:r>
                      <a:endParaRPr lang="en-US" sz="1800" dirty="0">
                        <a:latin typeface="+mn-lt"/>
                      </a:endParaRPr>
                    </a:p>
                  </a:txBody>
                  <a:tcPr marR="1097280" marT="27432" marB="18288"/>
                </a:tc>
                <a:extLst>
                  <a:ext uri="{0D108BD9-81ED-4DB2-BD59-A6C34878D82A}">
                    <a16:rowId xmlns:a16="http://schemas.microsoft.com/office/drawing/2014/main" val="2219519469"/>
                  </a:ext>
                </a:extLst>
              </a:tr>
              <a:tr h="274320">
                <a:tc>
                  <a:txBody>
                    <a:bodyPr/>
                    <a:lstStyle/>
                    <a:p>
                      <a:r>
                        <a:rPr lang="en-US" sz="1800" b="0" i="0" u="none" strike="noStrike" kern="1200" baseline="0" dirty="0">
                          <a:solidFill>
                            <a:schemeClr val="dk1"/>
                          </a:solidFill>
                          <a:latin typeface="+mn-lt"/>
                          <a:ea typeface="+mn-ea"/>
                          <a:cs typeface="+mn-cs"/>
                        </a:rPr>
                        <a:t>United Kingdom</a:t>
                      </a:r>
                      <a:endParaRPr lang="en-US" sz="1800" dirty="0">
                        <a:latin typeface="+mn-lt"/>
                      </a:endParaRPr>
                    </a:p>
                  </a:txBody>
                  <a:tcPr marL="45087" marR="45087" marT="27432"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latin typeface="+mn-lt"/>
                        </a:rPr>
                        <a:t>1870-2020</a:t>
                      </a:r>
                      <a:endParaRPr lang="en-US" sz="1800" dirty="0">
                        <a:latin typeface="+mn-lt"/>
                      </a:endParaRPr>
                    </a:p>
                  </a:txBody>
                  <a:tcPr marT="27432" marB="18288"/>
                </a:tc>
                <a:tc>
                  <a:txBody>
                    <a:bodyPr/>
                    <a:lstStyle/>
                    <a:p>
                      <a:pPr algn="r"/>
                      <a:r>
                        <a:rPr lang="en-CA" sz="1800" dirty="0">
                          <a:latin typeface="+mn-lt"/>
                        </a:rPr>
                        <a:t>5,601</a:t>
                      </a:r>
                      <a:endParaRPr lang="en-US" sz="1800" dirty="0">
                        <a:latin typeface="+mn-lt"/>
                      </a:endParaRPr>
                    </a:p>
                  </a:txBody>
                  <a:tcPr marR="1005840" marT="27432" marB="18288"/>
                </a:tc>
                <a:tc>
                  <a:txBody>
                    <a:bodyPr/>
                    <a:lstStyle/>
                    <a:p>
                      <a:pPr algn="r"/>
                      <a:r>
                        <a:rPr lang="en-CA" sz="1800" dirty="0">
                          <a:latin typeface="+mn-lt"/>
                        </a:rPr>
                        <a:t>44,916</a:t>
                      </a:r>
                      <a:endParaRPr lang="en-US" sz="1800" dirty="0">
                        <a:latin typeface="+mn-lt"/>
                      </a:endParaRPr>
                    </a:p>
                  </a:txBody>
                  <a:tcPr marL="45087" marR="640080" marT="27432" marB="18288"/>
                </a:tc>
                <a:tc>
                  <a:txBody>
                    <a:bodyPr/>
                    <a:lstStyle/>
                    <a:p>
                      <a:pPr algn="r"/>
                      <a:r>
                        <a:rPr lang="en-CA" sz="1800" dirty="0">
                          <a:latin typeface="+mn-lt"/>
                        </a:rPr>
                        <a:t>1.40</a:t>
                      </a:r>
                      <a:endParaRPr lang="en-US" sz="1800" dirty="0">
                        <a:latin typeface="+mn-lt"/>
                      </a:endParaRPr>
                    </a:p>
                  </a:txBody>
                  <a:tcPr marR="1097280" marT="27432" marB="18288"/>
                </a:tc>
                <a:extLst>
                  <a:ext uri="{0D108BD9-81ED-4DB2-BD59-A6C34878D82A}">
                    <a16:rowId xmlns:a16="http://schemas.microsoft.com/office/drawing/2014/main" val="98507862"/>
                  </a:ext>
                </a:extLst>
              </a:tr>
            </a:tbl>
          </a:graphicData>
        </a:graphic>
      </p:graphicFrame>
    </p:spTree>
    <p:extLst>
      <p:ext uri="{BB962C8B-B14F-4D97-AF65-F5344CB8AC3E}">
        <p14:creationId xmlns:p14="http://schemas.microsoft.com/office/powerpoint/2010/main" val="43241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26-2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Productivity: Its Role and Determinants</a:t>
            </a:r>
          </a:p>
        </p:txBody>
      </p:sp>
    </p:spTree>
    <p:custDataLst>
      <p:tags r:id="rId1"/>
    </p:custDataLst>
    <p:extLst>
      <p:ext uri="{BB962C8B-B14F-4D97-AF65-F5344CB8AC3E}">
        <p14:creationId xmlns:p14="http://schemas.microsoft.com/office/powerpoint/2010/main" val="1539575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DE7E6-B099-0392-33C0-361EC933AB55}"/>
              </a:ext>
            </a:extLst>
          </p:cNvPr>
          <p:cNvSpPr>
            <a:spLocks noGrp="1"/>
          </p:cNvSpPr>
          <p:nvPr>
            <p:ph type="title"/>
          </p:nvPr>
        </p:nvSpPr>
        <p:spPr/>
        <p:txBody>
          <a:bodyPr/>
          <a:lstStyle/>
          <a:p>
            <a:r>
              <a:rPr lang="en-US" dirty="0">
                <a:latin typeface="+mn-lt"/>
              </a:rPr>
              <a:t>Why Productivity Is So Important (1 of 2)</a:t>
            </a:r>
          </a:p>
        </p:txBody>
      </p:sp>
      <p:sp>
        <p:nvSpPr>
          <p:cNvPr id="3" name="Content Placeholder 2">
            <a:extLst>
              <a:ext uri="{FF2B5EF4-FFF2-40B4-BE49-F238E27FC236}">
                <a16:creationId xmlns:a16="http://schemas.microsoft.com/office/drawing/2014/main" id="{D3A5358B-AD9D-A026-0BDC-478D5E25C95E}"/>
              </a:ext>
            </a:extLst>
          </p:cNvPr>
          <p:cNvSpPr>
            <a:spLocks noGrp="1"/>
          </p:cNvSpPr>
          <p:nvPr>
            <p:ph idx="1"/>
          </p:nvPr>
        </p:nvSpPr>
        <p:spPr/>
        <p:txBody>
          <a:bodyPr vert="horz" lIns="91440" tIns="45720" rIns="91440" bIns="45720" rtlCol="0" anchor="t">
            <a:noAutofit/>
          </a:bodyPr>
          <a:lstStyle/>
          <a:p>
            <a:pPr>
              <a:spcBef>
                <a:spcPts val="600"/>
              </a:spcBef>
              <a:spcAft>
                <a:spcPts val="600"/>
              </a:spcAft>
            </a:pPr>
            <a:r>
              <a:rPr lang="en-US" b="1" dirty="0">
                <a:solidFill>
                  <a:srgbClr val="C00000"/>
                </a:solidFill>
                <a:latin typeface="+mn-lt"/>
              </a:rPr>
              <a:t>Productivity*</a:t>
            </a:r>
          </a:p>
          <a:p>
            <a:pPr lvl="1">
              <a:spcBef>
                <a:spcPts val="600"/>
              </a:spcBef>
              <a:spcAft>
                <a:spcPts val="600"/>
              </a:spcAft>
              <a:buFont typeface="Arial"/>
              <a:buChar char="•"/>
            </a:pPr>
            <a:r>
              <a:rPr lang="en-US" altLang="en-US" dirty="0">
                <a:latin typeface="+mn-lt"/>
              </a:rPr>
              <a:t>Quantity of goods and services produced from each unit of labor</a:t>
            </a:r>
          </a:p>
          <a:p>
            <a:pPr lvl="1">
              <a:spcBef>
                <a:spcPts val="600"/>
              </a:spcBef>
              <a:spcAft>
                <a:spcPts val="7800"/>
              </a:spcAft>
              <a:buFont typeface="Arial"/>
              <a:buChar char="•"/>
            </a:pPr>
            <a:r>
              <a:rPr lang="en-US" altLang="en-US" dirty="0">
                <a:latin typeface="+mn-lt"/>
              </a:rPr>
              <a:t>Key determinant of living standards: when a nation’s workers are very productive, real GDP is large and incomes are high</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0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1600" b="0" i="0" u="none" strike="noStrike" kern="1200" cap="none" spc="0" normalizeH="0" baseline="0" noProof="0" dirty="0">
              <a:ln>
                <a:noFill/>
              </a:ln>
              <a:solidFill>
                <a:srgbClr val="282F7C"/>
              </a:solidFill>
              <a:effectLst/>
              <a:uLnTx/>
              <a:uFillTx/>
              <a:latin typeface="+mn-lt"/>
            </a:endParaRPr>
          </a:p>
        </p:txBody>
      </p:sp>
    </p:spTree>
    <p:extLst>
      <p:ext uri="{BB962C8B-B14F-4D97-AF65-F5344CB8AC3E}">
        <p14:creationId xmlns:p14="http://schemas.microsoft.com/office/powerpoint/2010/main" val="7290168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3292</Words>
  <Application>Microsoft Office PowerPoint</Application>
  <PresentationFormat>Widescreen</PresentationFormat>
  <Paragraphs>342</Paragraphs>
  <Slides>39</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Courier New</vt:lpstr>
      <vt:lpstr>Wingdings</vt:lpstr>
      <vt:lpstr>Work Sans</vt:lpstr>
      <vt:lpstr>Work Sans </vt:lpstr>
      <vt:lpstr>Optimized Template Master</vt:lpstr>
      <vt:lpstr>Principles of Economics, 10e</vt:lpstr>
      <vt:lpstr>Chapter Objectives (1 of 2)</vt:lpstr>
      <vt:lpstr>Chapter Objectives (2 of 2)</vt:lpstr>
      <vt:lpstr>26-1</vt:lpstr>
      <vt:lpstr>Variations in the Standard of Living (1 of 2)</vt:lpstr>
      <vt:lpstr>Variations in the Standard of Living (2 of 2)</vt:lpstr>
      <vt:lpstr>Table 1 The Variety of Growth Experiences</vt:lpstr>
      <vt:lpstr>26-2</vt:lpstr>
      <vt:lpstr>Why Productivity Is So Important (1 of 2)</vt:lpstr>
      <vt:lpstr>Why Productivity Is So Important (2 of 2)</vt:lpstr>
      <vt:lpstr>How Productivity Is Determined (1 of 2)</vt:lpstr>
      <vt:lpstr>How Productivity Is Determined (2 of 2)</vt:lpstr>
      <vt:lpstr>Active Learning 1: Discussion Questions</vt:lpstr>
      <vt:lpstr>26-3</vt:lpstr>
      <vt:lpstr>Public Policy</vt:lpstr>
      <vt:lpstr>Saving and Investment</vt:lpstr>
      <vt:lpstr>Diminishing Returns and the Catch-Up Effect</vt:lpstr>
      <vt:lpstr>Figure 1 Illustrating the Production Function</vt:lpstr>
      <vt:lpstr>Catch-Up Effect (1 of 2)</vt:lpstr>
      <vt:lpstr>Catch-Up Effect (2 of 2)</vt:lpstr>
      <vt:lpstr>Investment from Abroad (1 of 2)</vt:lpstr>
      <vt:lpstr>Investment from Abroad (2 of 2)</vt:lpstr>
      <vt:lpstr>World Bank and IMF</vt:lpstr>
      <vt:lpstr>Education</vt:lpstr>
      <vt:lpstr>Health and Nutrition (1 of 2)</vt:lpstr>
      <vt:lpstr>Health and Nutrition (2 of 2)</vt:lpstr>
      <vt:lpstr>Property Rights and Political Stability (1 of 2)</vt:lpstr>
      <vt:lpstr>Property Rights and Political Stability (2 of 2)</vt:lpstr>
      <vt:lpstr>Free Trade (1 of 2)</vt:lpstr>
      <vt:lpstr>Free Trade (2 of 2)</vt:lpstr>
      <vt:lpstr>Ask the Experts: Innovation and Growth</vt:lpstr>
      <vt:lpstr>Research and Development</vt:lpstr>
      <vt:lpstr>Active Learning 2: Why Is So Much of Africa Poor?</vt:lpstr>
      <vt:lpstr>Active Learning 2: Answers</vt:lpstr>
      <vt:lpstr>26-4</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26: Production and Growth</dc:subject>
  <dc:creator/>
  <cp:lastModifiedBy/>
  <cp:revision>10</cp:revision>
  <dcterms:created xsi:type="dcterms:W3CDTF">2022-07-21T17:39:44Z</dcterms:created>
  <dcterms:modified xsi:type="dcterms:W3CDTF">2023-02-20T07:24:51Z</dcterms:modified>
  <cp:category>Accessible PPT</cp:category>
</cp:coreProperties>
</file>