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7"/>
  </p:notesMasterIdLst>
  <p:handoutMasterIdLst>
    <p:handoutMasterId r:id="rId48"/>
  </p:handoutMasterIdLst>
  <p:sldIdLst>
    <p:sldId id="268" r:id="rId2"/>
    <p:sldId id="370" r:id="rId3"/>
    <p:sldId id="417" r:id="rId4"/>
    <p:sldId id="373" r:id="rId5"/>
    <p:sldId id="691" r:id="rId6"/>
    <p:sldId id="658" r:id="rId7"/>
    <p:sldId id="659" r:id="rId8"/>
    <p:sldId id="692" r:id="rId9"/>
    <p:sldId id="660" r:id="rId10"/>
    <p:sldId id="661" r:id="rId11"/>
    <p:sldId id="662" r:id="rId12"/>
    <p:sldId id="663" r:id="rId13"/>
    <p:sldId id="664" r:id="rId14"/>
    <p:sldId id="683" r:id="rId15"/>
    <p:sldId id="684" r:id="rId16"/>
    <p:sldId id="696" r:id="rId17"/>
    <p:sldId id="665" r:id="rId18"/>
    <p:sldId id="398" r:id="rId19"/>
    <p:sldId id="666" r:id="rId20"/>
    <p:sldId id="667" r:id="rId21"/>
    <p:sldId id="668" r:id="rId22"/>
    <p:sldId id="693" r:id="rId23"/>
    <p:sldId id="687" r:id="rId24"/>
    <p:sldId id="688" r:id="rId25"/>
    <p:sldId id="669" r:id="rId26"/>
    <p:sldId id="670" r:id="rId27"/>
    <p:sldId id="694" r:id="rId28"/>
    <p:sldId id="671" r:id="rId29"/>
    <p:sldId id="673" r:id="rId30"/>
    <p:sldId id="672" r:id="rId31"/>
    <p:sldId id="674" r:id="rId32"/>
    <p:sldId id="399" r:id="rId33"/>
    <p:sldId id="675" r:id="rId34"/>
    <p:sldId id="528" r:id="rId35"/>
    <p:sldId id="676" r:id="rId36"/>
    <p:sldId id="681" r:id="rId37"/>
    <p:sldId id="695" r:id="rId38"/>
    <p:sldId id="689" r:id="rId39"/>
    <p:sldId id="690" r:id="rId40"/>
    <p:sldId id="679" r:id="rId41"/>
    <p:sldId id="400" r:id="rId42"/>
    <p:sldId id="682" r:id="rId43"/>
    <p:sldId id="653" r:id="rId44"/>
    <p:sldId id="654" r:id="rId45"/>
    <p:sldId id="368" r:id="rId46"/>
  </p:sldIdLst>
  <p:sldSz cx="12192000" cy="6858000"/>
  <p:notesSz cx="6858000" cy="9144000"/>
  <p:custDataLst>
    <p:tags r:id="rId49"/>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94545" autoAdjust="0"/>
  </p:normalViewPr>
  <p:slideViewPr>
    <p:cSldViewPr snapToGrid="0" snapToObjects="1">
      <p:cViewPr varScale="1">
        <p:scale>
          <a:sx n="65" d="100"/>
          <a:sy n="65" d="100"/>
        </p:scale>
        <p:origin x="78" y="87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pQItB5uoiHI"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This is</a:t>
            </a:r>
            <a:r>
              <a:rPr lang="en-US" baseline="0" dirty="0"/>
              <a:t> a fun class experiment you can run instead of just explaining the results of the experiment, if time permits. Also, the Think/Pair/Share activity at the end of this chapter will be discussion the Dictator game and Dictator with a twist. </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You don’t need actual cash to run it. I usually run the game with class participation points, or bonus points to an assignment (0-10% added to their lowest assignment), or as a bonus assignment (usually the results of the game will count as a bonus quiz).</a:t>
            </a:r>
          </a:p>
          <a:p>
            <a:pPr marL="171450" indent="-171450">
              <a:buFont typeface="Arial" panose="020B0604020202020204" pitchFamily="34" charset="0"/>
              <a:buChar char="•"/>
            </a:pPr>
            <a:r>
              <a:rPr lang="en-US" baseline="0" dirty="0"/>
              <a:t>The entire class plays. Every student will have the opportunity to be both proposer and receiver. First, everyone is a proposer: they have to write on a piece of paper how much out of the $100 they are willing to give to the other student. (collect their answers in a basket)</a:t>
            </a:r>
          </a:p>
          <a:p>
            <a:pPr marL="171450" indent="-171450">
              <a:buFont typeface="Arial" panose="020B0604020202020204" pitchFamily="34" charset="0"/>
              <a:buChar char="•"/>
            </a:pPr>
            <a:r>
              <a:rPr lang="en-US" baseline="0" dirty="0"/>
              <a:t>Now, everyone is a responder, and they have to write down what is the minimum offer they would accept. (For example, one student writes $30, so any offer below $30 from a proposer will be rejected; in which case both get $0). Collect their answers in another basket. </a:t>
            </a:r>
          </a:p>
          <a:p>
            <a:pPr marL="171450" indent="-171450">
              <a:buFont typeface="Arial" panose="020B0604020202020204" pitchFamily="34" charset="0"/>
              <a:buChar char="•"/>
            </a:pPr>
            <a:r>
              <a:rPr lang="en-US" baseline="0" dirty="0"/>
              <a:t>Now the fun part: choose (or you can have a student help with this part) one answer from the proposer basket and one from the receiver basket and see if they get to share the prize (offer accepted) or if they get $0. (and staple the answers together to keep track of them)</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If the class size is small, you can run the experiment with the proposer and receiver face-to-face.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For classes sized 30 – 40 students, it takes me about 25 minutes to explain the experiment, collect answers (on paper), match them up, and discuss. </a:t>
            </a:r>
          </a:p>
          <a:p>
            <a:endParaRPr lang="en-US" baseline="0" dirty="0"/>
          </a:p>
          <a:p>
            <a:r>
              <a:rPr lang="en-US" baseline="0" dirty="0"/>
              <a:t>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38</a:t>
            </a:fld>
            <a:endParaRPr lang="en-US" dirty="0"/>
          </a:p>
        </p:txBody>
      </p:sp>
    </p:spTree>
    <p:extLst>
      <p:ext uri="{BB962C8B-B14F-4D97-AF65-F5344CB8AC3E}">
        <p14:creationId xmlns:p14="http://schemas.microsoft.com/office/powerpoint/2010/main" val="2027655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Other examples of the ultimatum game: A firm may pay above-equilibrium wages during profitable years to be fair, or to avoid appearing unfair and risking retaliation from workers.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4108113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The Ultimatum game is a couple of slides back, on Example 6 slide.</a:t>
            </a:r>
          </a:p>
          <a:p>
            <a:pPr defTabSz="948507"/>
            <a:endParaRPr lang="en-US" dirty="0"/>
          </a:p>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a:p>
            <a:pPr defTabSz="948507"/>
            <a:r>
              <a:rPr lang="en-US" baseline="0" dirty="0"/>
              <a:t>If time permits, you can run the class experiments and discuss the results with your students. </a:t>
            </a:r>
          </a:p>
          <a:p>
            <a:pPr defTabSz="948507"/>
            <a:endParaRPr lang="en-US" sz="1200" kern="1200" baseline="0" dirty="0">
              <a:solidFill>
                <a:schemeClr val="tx1"/>
              </a:solidFill>
              <a:effectLst/>
              <a:latin typeface="+mn-lt"/>
              <a:ea typeface="+mn-ea"/>
              <a:cs typeface="+mn-cs"/>
            </a:endParaRPr>
          </a:p>
          <a:p>
            <a:r>
              <a:rPr lang="en-US" dirty="0">
                <a:solidFill>
                  <a:srgbClr val="002060"/>
                </a:solidFill>
              </a:rPr>
              <a:t>Discussion points: </a:t>
            </a:r>
          </a:p>
          <a:p>
            <a:r>
              <a:rPr lang="en-US" sz="1200" kern="1200" dirty="0">
                <a:solidFill>
                  <a:schemeClr val="tx1"/>
                </a:solidFill>
                <a:effectLst/>
                <a:latin typeface="+mn-lt"/>
                <a:ea typeface="+mn-ea"/>
                <a:cs typeface="+mn-cs"/>
              </a:rPr>
              <a:t>A. Since the responder can only accept any offer, the proposer’s offer will be lower than the $30 average</a:t>
            </a:r>
            <a:r>
              <a:rPr lang="en-US" sz="1200" kern="1200" baseline="0" dirty="0">
                <a:solidFill>
                  <a:schemeClr val="tx1"/>
                </a:solidFill>
                <a:effectLst/>
                <a:latin typeface="+mn-lt"/>
                <a:ea typeface="+mn-ea"/>
                <a:cs typeface="+mn-cs"/>
              </a:rPr>
              <a:t> from the Ultimatum experiment.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 Most</a:t>
            </a:r>
            <a:r>
              <a:rPr lang="en-US" sz="1200" kern="1200" baseline="0" dirty="0">
                <a:solidFill>
                  <a:schemeClr val="tx1"/>
                </a:solidFill>
                <a:effectLst/>
                <a:latin typeface="+mn-lt"/>
                <a:ea typeface="+mn-ea"/>
                <a:cs typeface="+mn-cs"/>
              </a:rPr>
              <a:t> proposers will offer $0, but some will take money from the responder</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have 10 minutes, in the following clip </a:t>
            </a:r>
            <a:r>
              <a:rPr lang="en-US" dirty="0">
                <a:hlinkClick r:id="rId3"/>
              </a:rPr>
              <a:t>https://www.youtube.com/watch?v=pQItB5uoiHI</a:t>
            </a:r>
            <a:r>
              <a:rPr lang="en-US" dirty="0"/>
              <a:t> , SuperFreakonomics authors Levitt and Dubner</a:t>
            </a:r>
            <a:r>
              <a:rPr lang="en-US" baseline="0" dirty="0"/>
              <a:t> </a:t>
            </a:r>
            <a:r>
              <a:rPr lang="en-US" dirty="0"/>
              <a:t>explain the results of the experiments.</a:t>
            </a:r>
            <a:r>
              <a:rPr lang="en-US" baseline="0" dirty="0"/>
              <a:t> </a:t>
            </a:r>
            <a:endParaRPr lang="en-US" sz="1200" kern="1200" dirty="0">
              <a:solidFill>
                <a:schemeClr val="tx1"/>
              </a:solidFill>
              <a:effectLst/>
              <a:latin typeface="+mn-lt"/>
              <a:ea typeface="+mn-ea"/>
              <a:cs typeface="+mn-cs"/>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Give your students a few minutes to work on identifying the moral hazard (principal-agent problem) and the adverse selection problem. </a:t>
            </a:r>
          </a:p>
          <a:p>
            <a:r>
              <a:rPr lang="en-CA" dirty="0"/>
              <a:t>The deductible is the amount of money a person has to pay before the insurance company starts paying.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299000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Borda count is an alternative to pairwise majority voting, where voters rank each candidate. </a:t>
            </a:r>
          </a:p>
          <a:p>
            <a:pPr marL="171450" indent="-171450">
              <a:buFont typeface="Arial" panose="020B0604020202020204" pitchFamily="34" charset="0"/>
              <a:buChar char="•"/>
            </a:pPr>
            <a:endParaRPr lang="en-CA" dirty="0"/>
          </a:p>
          <a:p>
            <a:r>
              <a:rPr lang="en-CA" dirty="0"/>
              <a:t>Using the Borda Count, give your students a few minutes to calculate the rankings for each candidate and find out who would win. </a:t>
            </a:r>
          </a:p>
          <a:p>
            <a:r>
              <a:rPr lang="en-CA" dirty="0"/>
              <a:t>Answers and calculations are on the next slide.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3905048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I added ‘there are 100 voters’ to the problem to make the math easier.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2810298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dirty="0"/>
              <a:t>This “Ask the Experts” feature provides the opportunity for class discussion.</a:t>
            </a:r>
          </a:p>
          <a:p>
            <a:endParaRPr lang="en-CA" dirty="0"/>
          </a:p>
          <a:p>
            <a:r>
              <a:rPr lang="en-CA"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CA" dirty="0"/>
              <a:t>Ask the students to share with the class their reasons. Their answers will vary.</a:t>
            </a:r>
          </a:p>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19737533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312300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490F9077-8F7B-4811-8AF9-BC338A89612B}"/>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346C3968-17E1-4222-9929-2D5473217199}"/>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23: </a:t>
            </a:r>
            <a:r>
              <a:rPr lang="en-US" dirty="0">
                <a:latin typeface="+mn-lt"/>
              </a:rPr>
              <a:t>Frontiers of Microeconomics</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BE5C7-20FF-286C-F46D-0709DF1DC8FE}"/>
              </a:ext>
            </a:extLst>
          </p:cNvPr>
          <p:cNvSpPr>
            <a:spLocks noGrp="1"/>
          </p:cNvSpPr>
          <p:nvPr>
            <p:ph type="title"/>
          </p:nvPr>
        </p:nvSpPr>
        <p:spPr/>
        <p:txBody>
          <a:bodyPr/>
          <a:lstStyle/>
          <a:p>
            <a:r>
              <a:rPr lang="en-US" dirty="0">
                <a:latin typeface="+mn-lt"/>
              </a:rPr>
              <a:t>Hidden Characteristics: Adverse Selection</a:t>
            </a:r>
            <a:br>
              <a:rPr lang="en-US" dirty="0">
                <a:latin typeface="+mn-lt"/>
              </a:rPr>
            </a:br>
            <a:r>
              <a:rPr lang="en-US" dirty="0">
                <a:latin typeface="+mn-lt"/>
              </a:rPr>
              <a:t>and the Lemons Problem</a:t>
            </a:r>
          </a:p>
        </p:txBody>
      </p:sp>
      <p:sp>
        <p:nvSpPr>
          <p:cNvPr id="3" name="Content Placeholder 2">
            <a:extLst>
              <a:ext uri="{FF2B5EF4-FFF2-40B4-BE49-F238E27FC236}">
                <a16:creationId xmlns:a16="http://schemas.microsoft.com/office/drawing/2014/main" id="{A318C8FD-F1DD-FFF8-2AE5-7139C029145C}"/>
              </a:ext>
            </a:extLst>
          </p:cNvPr>
          <p:cNvSpPr>
            <a:spLocks noGrp="1"/>
          </p:cNvSpPr>
          <p:nvPr>
            <p:ph idx="1"/>
          </p:nvPr>
        </p:nvSpPr>
        <p:spPr/>
        <p:txBody>
          <a:bodyPr/>
          <a:lstStyle/>
          <a:p>
            <a:r>
              <a:rPr lang="en-US" b="1" dirty="0">
                <a:solidFill>
                  <a:srgbClr val="C00000"/>
                </a:solidFill>
                <a:latin typeface="+mn-lt"/>
              </a:rPr>
              <a:t>Adverse selection*</a:t>
            </a:r>
          </a:p>
          <a:p>
            <a:pPr lvl="1">
              <a:buFont typeface="Arial" panose="020B0604020202020204" pitchFamily="34" charset="0"/>
              <a:buChar char="•"/>
            </a:pPr>
            <a:r>
              <a:rPr lang="en-US" dirty="0">
                <a:latin typeface="+mn-lt"/>
              </a:rPr>
              <a:t>The tendency for the mix of unobserved attributes to become undesirable from the standpoint of an uninformed party</a:t>
            </a:r>
          </a:p>
          <a:p>
            <a:pPr lvl="1">
              <a:buFont typeface="Arial" panose="020B0604020202020204" pitchFamily="34" charset="0"/>
              <a:buChar char="•"/>
            </a:pPr>
            <a:r>
              <a:rPr lang="en-US" altLang="en-US" dirty="0">
                <a:latin typeface="+mn-lt"/>
              </a:rPr>
              <a:t>Arises when one party in a transaction knows more about the attributes of the item being exchanged than the other</a:t>
            </a:r>
          </a:p>
          <a:p>
            <a:pPr lvl="2">
              <a:buSzPct val="100000"/>
              <a:buFont typeface="Arial" panose="020B0604020202020204" pitchFamily="34" charset="0"/>
              <a:buChar char="•"/>
            </a:pPr>
            <a:r>
              <a:rPr lang="en-US" altLang="en-US" dirty="0">
                <a:latin typeface="+mn-lt"/>
              </a:rPr>
              <a:t>If the seller knows more than the buyer about the good being sold, the buyer runs the risk of being sold a good of low quality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309925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21F5F-0713-4783-3D62-0983BA237D67}"/>
              </a:ext>
            </a:extLst>
          </p:cNvPr>
          <p:cNvSpPr>
            <a:spLocks noGrp="1"/>
          </p:cNvSpPr>
          <p:nvPr>
            <p:ph type="title"/>
          </p:nvPr>
        </p:nvSpPr>
        <p:spPr/>
        <p:txBody>
          <a:bodyPr/>
          <a:lstStyle/>
          <a:p>
            <a:r>
              <a:rPr lang="en-US" dirty="0">
                <a:latin typeface="+mn-lt"/>
              </a:rPr>
              <a:t>Labor Market Example</a:t>
            </a:r>
          </a:p>
        </p:txBody>
      </p:sp>
      <p:sp>
        <p:nvSpPr>
          <p:cNvPr id="3" name="Content Placeholder 2">
            <a:extLst>
              <a:ext uri="{FF2B5EF4-FFF2-40B4-BE49-F238E27FC236}">
                <a16:creationId xmlns:a16="http://schemas.microsoft.com/office/drawing/2014/main" id="{6D1B057A-EBE3-DAF9-6468-CCE6D355AB44}"/>
              </a:ext>
            </a:extLst>
          </p:cNvPr>
          <p:cNvSpPr>
            <a:spLocks noGrp="1"/>
          </p:cNvSpPr>
          <p:nvPr>
            <p:ph idx="1"/>
          </p:nvPr>
        </p:nvSpPr>
        <p:spPr/>
        <p:txBody>
          <a:bodyPr/>
          <a:lstStyle/>
          <a:p>
            <a:r>
              <a:rPr lang="en-US" altLang="en-US" dirty="0">
                <a:latin typeface="+mn-lt"/>
              </a:rPr>
              <a:t>According to one efficiency-wage theory</a:t>
            </a:r>
          </a:p>
          <a:p>
            <a:pPr lvl="1">
              <a:buFont typeface="Arial" panose="020B0604020202020204" pitchFamily="34" charset="0"/>
              <a:buChar char="•"/>
            </a:pPr>
            <a:r>
              <a:rPr lang="en-US" altLang="en-US" dirty="0">
                <a:latin typeface="+mn-lt"/>
              </a:rPr>
              <a:t>Workers know their abilities better than firms</a:t>
            </a:r>
          </a:p>
          <a:p>
            <a:pPr lvl="2">
              <a:buSzPct val="100000"/>
              <a:buFont typeface="Arial" panose="020B0604020202020204" pitchFamily="34" charset="0"/>
              <a:buChar char="•"/>
            </a:pPr>
            <a:r>
              <a:rPr lang="en-US" altLang="en-US" dirty="0">
                <a:latin typeface="+mn-lt"/>
              </a:rPr>
              <a:t>If a firm reduces the wage it pays, more talented workers are more likely to quit</a:t>
            </a:r>
          </a:p>
          <a:p>
            <a:pPr lvl="2">
              <a:buSzPct val="100000"/>
              <a:buFont typeface="Arial" panose="020B0604020202020204" pitchFamily="34" charset="0"/>
              <a:buChar char="•"/>
            </a:pPr>
            <a:r>
              <a:rPr lang="en-US" dirty="0">
                <a:latin typeface="+mn-lt"/>
              </a:rPr>
              <a:t>Conversely, a firm may choose to pay an above-equilibrium wage to attract better workers</a:t>
            </a:r>
            <a:endParaRPr lang="en-US" altLang="en-US" dirty="0">
              <a:latin typeface="+mn-lt"/>
            </a:endParaRPr>
          </a:p>
          <a:p>
            <a:pPr lvl="1">
              <a:buFont typeface="Arial" panose="020B0604020202020204" pitchFamily="34" charset="0"/>
              <a:buChar char="•"/>
            </a:pPr>
            <a:r>
              <a:rPr lang="en-US" dirty="0">
                <a:latin typeface="+mn-lt"/>
              </a:rPr>
              <a:t>Wages may be stuck above the level that balances supply and demand, resulting in unemployment</a:t>
            </a:r>
            <a:endParaRPr lang="en-US" altLang="en-US" dirty="0">
              <a:latin typeface="+mn-lt"/>
            </a:endParaRPr>
          </a:p>
        </p:txBody>
      </p:sp>
    </p:spTree>
    <p:extLst>
      <p:ext uri="{BB962C8B-B14F-4D97-AF65-F5344CB8AC3E}">
        <p14:creationId xmlns:p14="http://schemas.microsoft.com/office/powerpoint/2010/main" val="2961826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05252-8FB4-21EF-7CFE-18FFBE1605AB}"/>
              </a:ext>
            </a:extLst>
          </p:cNvPr>
          <p:cNvSpPr>
            <a:spLocks noGrp="1"/>
          </p:cNvSpPr>
          <p:nvPr>
            <p:ph type="title"/>
          </p:nvPr>
        </p:nvSpPr>
        <p:spPr/>
        <p:txBody>
          <a:bodyPr/>
          <a:lstStyle/>
          <a:p>
            <a:r>
              <a:rPr lang="en-US" dirty="0">
                <a:latin typeface="+mn-lt"/>
              </a:rPr>
              <a:t>Signaling to Convey Private Information</a:t>
            </a:r>
          </a:p>
        </p:txBody>
      </p:sp>
      <p:sp>
        <p:nvSpPr>
          <p:cNvPr id="3" name="Content Placeholder 2">
            <a:extLst>
              <a:ext uri="{FF2B5EF4-FFF2-40B4-BE49-F238E27FC236}">
                <a16:creationId xmlns:a16="http://schemas.microsoft.com/office/drawing/2014/main" id="{FA45B5A5-C051-EEAF-9615-0CFC0994B485}"/>
              </a:ext>
            </a:extLst>
          </p:cNvPr>
          <p:cNvSpPr>
            <a:spLocks noGrp="1"/>
          </p:cNvSpPr>
          <p:nvPr>
            <p:ph idx="1"/>
          </p:nvPr>
        </p:nvSpPr>
        <p:spPr/>
        <p:txBody>
          <a:bodyPr/>
          <a:lstStyle/>
          <a:p>
            <a:r>
              <a:rPr lang="en-US" b="1" dirty="0">
                <a:solidFill>
                  <a:srgbClr val="C00000"/>
                </a:solidFill>
                <a:latin typeface="+mn-lt"/>
              </a:rPr>
              <a:t>Signaling*</a:t>
            </a:r>
          </a:p>
          <a:p>
            <a:pPr lvl="1">
              <a:buFont typeface="Arial" panose="020B0604020202020204" pitchFamily="34" charset="0"/>
              <a:buChar char="•"/>
            </a:pPr>
            <a:r>
              <a:rPr lang="en-US" dirty="0">
                <a:latin typeface="+mn-lt"/>
              </a:rPr>
              <a:t>An action taken by an informed party to reveal private information to an uninformed party</a:t>
            </a:r>
          </a:p>
          <a:p>
            <a:r>
              <a:rPr lang="en-US" altLang="en-US" dirty="0">
                <a:latin typeface="+mn-lt"/>
              </a:rPr>
              <a:t>Effective signals</a:t>
            </a:r>
          </a:p>
          <a:p>
            <a:pPr lvl="1">
              <a:buFont typeface="Arial" panose="020B0604020202020204" pitchFamily="34" charset="0"/>
              <a:buChar char="•"/>
            </a:pPr>
            <a:r>
              <a:rPr lang="en-US" altLang="en-US" dirty="0">
                <a:latin typeface="+mn-lt"/>
              </a:rPr>
              <a:t>Are costly, not everyone can use it</a:t>
            </a:r>
          </a:p>
          <a:p>
            <a:pPr lvl="1">
              <a:buFont typeface="Arial" panose="020B0604020202020204" pitchFamily="34" charset="0"/>
              <a:buChar char="•"/>
            </a:pPr>
            <a:r>
              <a:rPr lang="en-US" altLang="en-US" dirty="0">
                <a:latin typeface="+mn-lt"/>
              </a:rPr>
              <a:t>Must be less costly, or more beneficial, to the person with the higher-quality product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4120012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E6BD1-89CC-C28B-4FDB-DBABACE25BB4}"/>
              </a:ext>
            </a:extLst>
          </p:cNvPr>
          <p:cNvSpPr>
            <a:spLocks noGrp="1"/>
          </p:cNvSpPr>
          <p:nvPr>
            <p:ph type="title"/>
          </p:nvPr>
        </p:nvSpPr>
        <p:spPr/>
        <p:txBody>
          <a:bodyPr/>
          <a:lstStyle/>
          <a:p>
            <a:r>
              <a:rPr lang="en-US" dirty="0">
                <a:latin typeface="+mn-lt"/>
              </a:rPr>
              <a:t>Screening to Uncover Private Information</a:t>
            </a:r>
          </a:p>
        </p:txBody>
      </p:sp>
      <p:sp>
        <p:nvSpPr>
          <p:cNvPr id="3" name="Content Placeholder 2">
            <a:extLst>
              <a:ext uri="{FF2B5EF4-FFF2-40B4-BE49-F238E27FC236}">
                <a16:creationId xmlns:a16="http://schemas.microsoft.com/office/drawing/2014/main" id="{76D1C7D0-3D34-3A7B-F021-670E41669095}"/>
              </a:ext>
            </a:extLst>
          </p:cNvPr>
          <p:cNvSpPr>
            <a:spLocks noGrp="1"/>
          </p:cNvSpPr>
          <p:nvPr>
            <p:ph idx="1"/>
          </p:nvPr>
        </p:nvSpPr>
        <p:spPr/>
        <p:txBody>
          <a:bodyPr/>
          <a:lstStyle/>
          <a:p>
            <a:r>
              <a:rPr lang="en-US" b="1" dirty="0">
                <a:solidFill>
                  <a:srgbClr val="C00000"/>
                </a:solidFill>
                <a:latin typeface="+mn-lt"/>
              </a:rPr>
              <a:t>Screening*</a:t>
            </a:r>
          </a:p>
          <a:p>
            <a:pPr lvl="1">
              <a:buFont typeface="Arial" panose="020B0604020202020204" pitchFamily="34" charset="0"/>
              <a:buChar char="•"/>
            </a:pPr>
            <a:r>
              <a:rPr lang="en-US" dirty="0">
                <a:latin typeface="+mn-lt"/>
              </a:rPr>
              <a:t>An action taken by an uninformed party to induce an informed party to reveal information</a:t>
            </a:r>
          </a:p>
          <a:p>
            <a:pPr lvl="1">
              <a:buFont typeface="Arial" panose="020B0604020202020204" pitchFamily="34" charset="0"/>
              <a:buChar char="•"/>
            </a:pPr>
            <a:r>
              <a:rPr lang="en-US" altLang="en-US" dirty="0">
                <a:latin typeface="+mn-lt"/>
              </a:rPr>
              <a:t>Some screening is common sense</a:t>
            </a:r>
          </a:p>
          <a:p>
            <a:pPr lvl="1">
              <a:buFont typeface="Arial" panose="020B0604020202020204" pitchFamily="34" charset="0"/>
              <a:buChar char="•"/>
            </a:pPr>
            <a:r>
              <a:rPr lang="en-US" altLang="en-US" dirty="0">
                <a:latin typeface="+mn-lt"/>
              </a:rPr>
              <a:t>Others are more subtle: offer two options of a good/service to induce consumers to reveal their preferences </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8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1637012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FF6D9-4FEC-4DEB-27CE-B594BCBD2DDB}"/>
              </a:ext>
            </a:extLst>
          </p:cNvPr>
          <p:cNvSpPr>
            <a:spLocks noGrp="1"/>
          </p:cNvSpPr>
          <p:nvPr>
            <p:ph type="title"/>
          </p:nvPr>
        </p:nvSpPr>
        <p:spPr/>
        <p:txBody>
          <a:bodyPr/>
          <a:lstStyle/>
          <a:p>
            <a:r>
              <a:rPr lang="en-US" dirty="0">
                <a:latin typeface="+mn-lt"/>
              </a:rPr>
              <a:t>Active Learning 1: Asymmetric Information</a:t>
            </a:r>
          </a:p>
        </p:txBody>
      </p:sp>
      <p:sp>
        <p:nvSpPr>
          <p:cNvPr id="3" name="Content Placeholder 2">
            <a:extLst>
              <a:ext uri="{FF2B5EF4-FFF2-40B4-BE49-F238E27FC236}">
                <a16:creationId xmlns:a16="http://schemas.microsoft.com/office/drawing/2014/main" id="{713D40A5-4061-6827-F568-07DD66E997CE}"/>
              </a:ext>
            </a:extLst>
          </p:cNvPr>
          <p:cNvSpPr>
            <a:spLocks noGrp="1"/>
          </p:cNvSpPr>
          <p:nvPr>
            <p:ph idx="1"/>
          </p:nvPr>
        </p:nvSpPr>
        <p:spPr/>
        <p:txBody>
          <a:bodyPr/>
          <a:lstStyle/>
          <a:p>
            <a:r>
              <a:rPr lang="en-US" dirty="0">
                <a:latin typeface="+mn-lt"/>
              </a:rPr>
              <a:t>For each situation below, identify whether the problem is moral hazard or adverse selection. Explain how the problem has been reduced.</a:t>
            </a:r>
          </a:p>
          <a:p>
            <a:pPr marL="457200" indent="-457200">
              <a:buFont typeface="+mj-lt"/>
              <a:buAutoNum type="alphaUcPeriod"/>
            </a:pPr>
            <a:r>
              <a:rPr lang="en-US" dirty="0">
                <a:latin typeface="+mn-lt"/>
              </a:rPr>
              <a:t>After 3 years of decreasing profits due to higher premiums, a car insurance company decides to offer two policies: one with low premiums and high deductibles, and one with high premiums and low deductibles.  </a:t>
            </a:r>
          </a:p>
          <a:p>
            <a:pPr marL="457200" indent="-457200">
              <a:buFont typeface="+mj-lt"/>
              <a:buAutoNum type="alphaUcPeriod"/>
            </a:pPr>
            <a:r>
              <a:rPr lang="en-US" dirty="0">
                <a:latin typeface="+mn-lt"/>
              </a:rPr>
              <a:t>Landlords require tenants to pay security deposits.</a:t>
            </a:r>
          </a:p>
        </p:txBody>
      </p:sp>
    </p:spTree>
    <p:extLst>
      <p:ext uri="{BB962C8B-B14F-4D97-AF65-F5344CB8AC3E}">
        <p14:creationId xmlns:p14="http://schemas.microsoft.com/office/powerpoint/2010/main" val="325665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77C94-52A6-ADEA-4681-4CDB634818CD}"/>
              </a:ext>
            </a:extLst>
          </p:cNvPr>
          <p:cNvSpPr>
            <a:spLocks noGrp="1"/>
          </p:cNvSpPr>
          <p:nvPr>
            <p:ph type="title"/>
          </p:nvPr>
        </p:nvSpPr>
        <p:spPr/>
        <p:txBody>
          <a:bodyPr/>
          <a:lstStyle/>
          <a:p>
            <a:r>
              <a:rPr lang="en-US" dirty="0">
                <a:latin typeface="+mn-lt"/>
              </a:rPr>
              <a:t>Active Learning 1: Answers (1 of 2)</a:t>
            </a:r>
          </a:p>
        </p:txBody>
      </p:sp>
      <p:sp>
        <p:nvSpPr>
          <p:cNvPr id="3" name="Content Placeholder 2">
            <a:extLst>
              <a:ext uri="{FF2B5EF4-FFF2-40B4-BE49-F238E27FC236}">
                <a16:creationId xmlns:a16="http://schemas.microsoft.com/office/drawing/2014/main" id="{E4A156B6-9722-CE58-50A4-0B8BDA995CA5}"/>
              </a:ext>
            </a:extLst>
          </p:cNvPr>
          <p:cNvSpPr>
            <a:spLocks noGrp="1"/>
          </p:cNvSpPr>
          <p:nvPr>
            <p:ph idx="1"/>
          </p:nvPr>
        </p:nvSpPr>
        <p:spPr/>
        <p:txBody>
          <a:bodyPr/>
          <a:lstStyle/>
          <a:p>
            <a:pPr marL="457200" indent="-457200">
              <a:spcBef>
                <a:spcPts val="500"/>
              </a:spcBef>
              <a:spcAft>
                <a:spcPts val="500"/>
              </a:spcAft>
              <a:buFont typeface="+mj-lt"/>
              <a:buAutoNum type="alphaUcPeriod"/>
            </a:pPr>
            <a:r>
              <a:rPr lang="en-US" dirty="0">
                <a:latin typeface="+mn-lt"/>
              </a:rPr>
              <a:t>Adverse selection: High premiums pushed safe drivers out, so, the pool of people still buying car insurance were the risky drivers.  </a:t>
            </a:r>
          </a:p>
          <a:p>
            <a:pPr lvl="1">
              <a:spcAft>
                <a:spcPts val="500"/>
              </a:spcAft>
              <a:buFont typeface="Arial" panose="020B0604020202020204" pitchFamily="34" charset="0"/>
              <a:buChar char="•"/>
            </a:pPr>
            <a:r>
              <a:rPr lang="en-US" dirty="0">
                <a:latin typeface="+mn-lt"/>
              </a:rPr>
              <a:t>Car insurance company reduces the problem by using screening: safe drivers choose the low premium/high deductible policy, and risky drivers choose the high premium/low deductible policy</a:t>
            </a:r>
          </a:p>
        </p:txBody>
      </p:sp>
    </p:spTree>
    <p:extLst>
      <p:ext uri="{BB962C8B-B14F-4D97-AF65-F5344CB8AC3E}">
        <p14:creationId xmlns:p14="http://schemas.microsoft.com/office/powerpoint/2010/main" val="1571101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77C94-52A6-ADEA-4681-4CDB634818CD}"/>
              </a:ext>
            </a:extLst>
          </p:cNvPr>
          <p:cNvSpPr>
            <a:spLocks noGrp="1"/>
          </p:cNvSpPr>
          <p:nvPr>
            <p:ph type="title"/>
          </p:nvPr>
        </p:nvSpPr>
        <p:spPr/>
        <p:txBody>
          <a:bodyPr/>
          <a:lstStyle/>
          <a:p>
            <a:r>
              <a:rPr lang="en-US" dirty="0">
                <a:latin typeface="+mn-lt"/>
              </a:rPr>
              <a:t>Active Learning 1: Answers (2 of 2)</a:t>
            </a:r>
          </a:p>
        </p:txBody>
      </p:sp>
      <p:sp>
        <p:nvSpPr>
          <p:cNvPr id="3" name="Content Placeholder 2">
            <a:extLst>
              <a:ext uri="{FF2B5EF4-FFF2-40B4-BE49-F238E27FC236}">
                <a16:creationId xmlns:a16="http://schemas.microsoft.com/office/drawing/2014/main" id="{E4A156B6-9722-CE58-50A4-0B8BDA995CA5}"/>
              </a:ext>
            </a:extLst>
          </p:cNvPr>
          <p:cNvSpPr>
            <a:spLocks noGrp="1"/>
          </p:cNvSpPr>
          <p:nvPr>
            <p:ph idx="1"/>
          </p:nvPr>
        </p:nvSpPr>
        <p:spPr/>
        <p:txBody>
          <a:bodyPr/>
          <a:lstStyle/>
          <a:p>
            <a:pPr marL="457200" indent="-457200">
              <a:spcBef>
                <a:spcPts val="500"/>
              </a:spcBef>
              <a:spcAft>
                <a:spcPts val="500"/>
              </a:spcAft>
              <a:buFont typeface="+mj-lt"/>
              <a:buAutoNum type="alphaUcPeriod" startAt="2"/>
            </a:pPr>
            <a:r>
              <a:rPr lang="en-US" dirty="0">
                <a:latin typeface="+mn-lt"/>
              </a:rPr>
              <a:t>Moral hazard: The landlord (principal) does not know how well the tenant (agent) treats the apartment. Tenants may not be careful if they can get away without paying for damage they cause.  </a:t>
            </a:r>
          </a:p>
          <a:p>
            <a:pPr lvl="1">
              <a:spcAft>
                <a:spcPts val="500"/>
              </a:spcAft>
              <a:buFont typeface="Arial" panose="020B0604020202020204" pitchFamily="34" charset="0"/>
              <a:buChar char="•"/>
            </a:pPr>
            <a:r>
              <a:rPr lang="en-US" dirty="0">
                <a:latin typeface="+mn-lt"/>
              </a:rPr>
              <a:t>The security deposit increases the likelihood the tenant will take care of the property in order to receive his deposit back when he moves out.</a:t>
            </a:r>
          </a:p>
        </p:txBody>
      </p:sp>
    </p:spTree>
    <p:extLst>
      <p:ext uri="{BB962C8B-B14F-4D97-AF65-F5344CB8AC3E}">
        <p14:creationId xmlns:p14="http://schemas.microsoft.com/office/powerpoint/2010/main" val="515588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9C950-8B52-0AA2-3CCB-485C61E44F52}"/>
              </a:ext>
            </a:extLst>
          </p:cNvPr>
          <p:cNvSpPr>
            <a:spLocks noGrp="1"/>
          </p:cNvSpPr>
          <p:nvPr>
            <p:ph type="title"/>
          </p:nvPr>
        </p:nvSpPr>
        <p:spPr/>
        <p:txBody>
          <a:bodyPr/>
          <a:lstStyle/>
          <a:p>
            <a:r>
              <a:rPr lang="en-US" dirty="0">
                <a:latin typeface="+mn-lt"/>
              </a:rPr>
              <a:t>Asymmetric Information and Public Policy</a:t>
            </a:r>
          </a:p>
        </p:txBody>
      </p:sp>
      <p:sp>
        <p:nvSpPr>
          <p:cNvPr id="3" name="Content Placeholder 2">
            <a:extLst>
              <a:ext uri="{FF2B5EF4-FFF2-40B4-BE49-F238E27FC236}">
                <a16:creationId xmlns:a16="http://schemas.microsoft.com/office/drawing/2014/main" id="{CE5009B9-A6B3-8B61-2281-AC4BFBD90615}"/>
              </a:ext>
            </a:extLst>
          </p:cNvPr>
          <p:cNvSpPr>
            <a:spLocks noGrp="1"/>
          </p:cNvSpPr>
          <p:nvPr>
            <p:ph idx="1"/>
          </p:nvPr>
        </p:nvSpPr>
        <p:spPr/>
        <p:txBody>
          <a:bodyPr/>
          <a:lstStyle/>
          <a:p>
            <a:r>
              <a:rPr lang="en-US" dirty="0">
                <a:latin typeface="+mn-lt"/>
              </a:rPr>
              <a:t>Asymmetric information: Inefficient allocation </a:t>
            </a:r>
          </a:p>
          <a:p>
            <a:pPr lvl="1">
              <a:buFont typeface="Arial" panose="020B0604020202020204" pitchFamily="34" charset="0"/>
              <a:buChar char="•"/>
            </a:pPr>
            <a:r>
              <a:rPr lang="en-US" dirty="0">
                <a:latin typeface="+mn-lt"/>
              </a:rPr>
              <a:t>Government can sometimes improve market outcomes</a:t>
            </a:r>
          </a:p>
          <a:p>
            <a:r>
              <a:rPr lang="en-US" dirty="0">
                <a:latin typeface="+mn-lt"/>
              </a:rPr>
              <a:t>Complications of using public policy:</a:t>
            </a:r>
          </a:p>
          <a:p>
            <a:pPr lvl="1">
              <a:buFont typeface="Arial" panose="020B0604020202020204" pitchFamily="34" charset="0"/>
              <a:buChar char="•"/>
            </a:pPr>
            <a:r>
              <a:rPr lang="en-US" dirty="0">
                <a:latin typeface="+mn-lt"/>
              </a:rPr>
              <a:t>Markets can sometimes deal with the problem using signaling or screening </a:t>
            </a:r>
          </a:p>
          <a:p>
            <a:pPr lvl="1">
              <a:buFont typeface="Arial" panose="020B0604020202020204" pitchFamily="34" charset="0"/>
              <a:buChar char="•"/>
            </a:pPr>
            <a:r>
              <a:rPr lang="en-US" dirty="0">
                <a:latin typeface="+mn-lt"/>
              </a:rPr>
              <a:t>The government rarely has more information than private parties  </a:t>
            </a:r>
          </a:p>
          <a:p>
            <a:pPr lvl="1">
              <a:buFont typeface="Arial" panose="020B0604020202020204" pitchFamily="34" charset="0"/>
              <a:buChar char="•"/>
            </a:pPr>
            <a:r>
              <a:rPr lang="en-US" dirty="0">
                <a:latin typeface="+mn-lt"/>
              </a:rPr>
              <a:t>The government itself is an imperfect institution</a:t>
            </a:r>
          </a:p>
        </p:txBody>
      </p:sp>
    </p:spTree>
    <p:extLst>
      <p:ext uri="{BB962C8B-B14F-4D97-AF65-F5344CB8AC3E}">
        <p14:creationId xmlns:p14="http://schemas.microsoft.com/office/powerpoint/2010/main" val="515446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23-2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Political Economy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51C85-85D5-CDF9-E953-4828BA7719B9}"/>
              </a:ext>
            </a:extLst>
          </p:cNvPr>
          <p:cNvSpPr>
            <a:spLocks noGrp="1"/>
          </p:cNvSpPr>
          <p:nvPr>
            <p:ph type="title"/>
          </p:nvPr>
        </p:nvSpPr>
        <p:spPr/>
        <p:txBody>
          <a:bodyPr/>
          <a:lstStyle/>
          <a:p>
            <a:r>
              <a:rPr lang="en-US" dirty="0">
                <a:latin typeface="+mn-lt"/>
              </a:rPr>
              <a:t>What is Political Economy?</a:t>
            </a:r>
          </a:p>
        </p:txBody>
      </p:sp>
      <p:sp>
        <p:nvSpPr>
          <p:cNvPr id="3" name="Content Placeholder 2">
            <a:extLst>
              <a:ext uri="{FF2B5EF4-FFF2-40B4-BE49-F238E27FC236}">
                <a16:creationId xmlns:a16="http://schemas.microsoft.com/office/drawing/2014/main" id="{AE015CE6-4A12-18A9-0532-58E3155867DE}"/>
              </a:ext>
            </a:extLst>
          </p:cNvPr>
          <p:cNvSpPr>
            <a:spLocks noGrp="1"/>
          </p:cNvSpPr>
          <p:nvPr>
            <p:ph idx="1"/>
          </p:nvPr>
        </p:nvSpPr>
        <p:spPr/>
        <p:txBody>
          <a:bodyPr/>
          <a:lstStyle/>
          <a:p>
            <a:r>
              <a:rPr lang="en-US" dirty="0">
                <a:latin typeface="+mn-lt"/>
              </a:rPr>
              <a:t>Role for the government </a:t>
            </a:r>
          </a:p>
          <a:p>
            <a:pPr lvl="1">
              <a:buFont typeface="Arial" panose="020B0604020202020204" pitchFamily="34" charset="0"/>
              <a:buChar char="•"/>
            </a:pPr>
            <a:r>
              <a:rPr lang="en-US" dirty="0">
                <a:latin typeface="+mn-lt"/>
              </a:rPr>
              <a:t>Improve the inefficient or inequitable market outcome</a:t>
            </a:r>
          </a:p>
          <a:p>
            <a:r>
              <a:rPr lang="en-US" b="1" dirty="0">
                <a:solidFill>
                  <a:srgbClr val="C00000"/>
                </a:solidFill>
                <a:latin typeface="+mn-lt"/>
              </a:rPr>
              <a:t>Political economy*</a:t>
            </a:r>
          </a:p>
          <a:p>
            <a:pPr lvl="1">
              <a:buFont typeface="Arial" panose="020B0604020202020204" pitchFamily="34" charset="0"/>
              <a:buChar char="•"/>
            </a:pPr>
            <a:r>
              <a:rPr lang="en-US" dirty="0">
                <a:latin typeface="+mn-lt"/>
              </a:rPr>
              <a:t>The study of government using the analytic methods of economics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13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63841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spcAft>
                <a:spcPts val="600"/>
              </a:spcAft>
              <a:buNone/>
            </a:pPr>
            <a:r>
              <a:rPr lang="en-US" dirty="0">
                <a:latin typeface="+mn-lt"/>
              </a:rPr>
              <a:t>By the end of this chapter, you should be able to:</a:t>
            </a:r>
          </a:p>
          <a:p>
            <a:pPr>
              <a:spcBef>
                <a:spcPts val="800"/>
              </a:spcBef>
              <a:spcAft>
                <a:spcPts val="600"/>
              </a:spcAft>
            </a:pPr>
            <a:r>
              <a:rPr lang="en-US" dirty="0">
                <a:latin typeface="+mn-lt"/>
              </a:rPr>
              <a:t>Analyze how asymmetric information distorts incentives.</a:t>
            </a:r>
          </a:p>
          <a:p>
            <a:pPr>
              <a:spcBef>
                <a:spcPts val="800"/>
              </a:spcBef>
              <a:spcAft>
                <a:spcPts val="600"/>
              </a:spcAft>
            </a:pPr>
            <a:r>
              <a:rPr lang="en-US" dirty="0">
                <a:latin typeface="+mn-lt"/>
              </a:rPr>
              <a:t>Recognize the role psychology plays in behavioral economics.</a:t>
            </a:r>
          </a:p>
          <a:p>
            <a:pPr>
              <a:spcBef>
                <a:spcPts val="800"/>
              </a:spcBef>
              <a:spcAft>
                <a:spcPts val="600"/>
              </a:spcAft>
            </a:pPr>
            <a:r>
              <a:rPr lang="en-US" dirty="0">
                <a:latin typeface="+mn-lt"/>
              </a:rPr>
              <a:t>Identify the presence of moral hazard or adverse selection in a given scenario.</a:t>
            </a:r>
          </a:p>
          <a:p>
            <a:pPr>
              <a:spcBef>
                <a:spcPts val="800"/>
              </a:spcBef>
              <a:spcAft>
                <a:spcPts val="600"/>
              </a:spcAft>
            </a:pPr>
            <a:r>
              <a:rPr lang="en-US" dirty="0">
                <a:latin typeface="+mn-lt"/>
              </a:rPr>
              <a:t>Categorize an effort to reveal private information as screening or signaling.</a:t>
            </a:r>
          </a:p>
          <a:p>
            <a:pPr>
              <a:spcBef>
                <a:spcPts val="800"/>
              </a:spcBef>
              <a:spcAft>
                <a:spcPts val="600"/>
              </a:spcAft>
            </a:pPr>
            <a:r>
              <a:rPr lang="en-US" dirty="0">
                <a:latin typeface="+mn-lt"/>
              </a:rPr>
              <a:t>Given a scenario, identify the presence of moral hazard or adverse selection.</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9AD8D-54AF-797F-0E50-C1A167ECCFD0}"/>
              </a:ext>
            </a:extLst>
          </p:cNvPr>
          <p:cNvSpPr>
            <a:spLocks noGrp="1"/>
          </p:cNvSpPr>
          <p:nvPr>
            <p:ph type="title"/>
          </p:nvPr>
        </p:nvSpPr>
        <p:spPr/>
        <p:txBody>
          <a:bodyPr/>
          <a:lstStyle/>
          <a:p>
            <a:r>
              <a:rPr lang="en-US" dirty="0">
                <a:latin typeface="+mn-lt"/>
              </a:rPr>
              <a:t>The Condorcet Voting Paradox</a:t>
            </a:r>
          </a:p>
        </p:txBody>
      </p:sp>
      <p:sp>
        <p:nvSpPr>
          <p:cNvPr id="3" name="Content Placeholder 2">
            <a:extLst>
              <a:ext uri="{FF2B5EF4-FFF2-40B4-BE49-F238E27FC236}">
                <a16:creationId xmlns:a16="http://schemas.microsoft.com/office/drawing/2014/main" id="{04380FB1-319A-51BA-62C6-88DCE5BEE597}"/>
              </a:ext>
            </a:extLst>
          </p:cNvPr>
          <p:cNvSpPr>
            <a:spLocks noGrp="1"/>
          </p:cNvSpPr>
          <p:nvPr>
            <p:ph idx="1"/>
          </p:nvPr>
        </p:nvSpPr>
        <p:spPr/>
        <p:txBody>
          <a:bodyPr/>
          <a:lstStyle/>
          <a:p>
            <a:r>
              <a:rPr lang="en-US" b="1" dirty="0">
                <a:solidFill>
                  <a:srgbClr val="C00000"/>
                </a:solidFill>
                <a:latin typeface="+mn-lt"/>
              </a:rPr>
              <a:t>Condorcet paradox*</a:t>
            </a:r>
          </a:p>
          <a:p>
            <a:pPr lvl="1">
              <a:buFont typeface="Arial" panose="020B0604020202020204" pitchFamily="34" charset="0"/>
              <a:buChar char="•"/>
            </a:pPr>
            <a:r>
              <a:rPr lang="en-US" dirty="0">
                <a:latin typeface="+mn-lt"/>
              </a:rPr>
              <a:t>The failure of majority rule to produce transitive preferences for society</a:t>
            </a:r>
          </a:p>
          <a:p>
            <a:r>
              <a:rPr lang="en-US" dirty="0">
                <a:latin typeface="+mn-lt"/>
              </a:rPr>
              <a:t>Choosing between two outcomes</a:t>
            </a:r>
          </a:p>
          <a:p>
            <a:pPr lvl="1">
              <a:buFont typeface="Arial" panose="020B0604020202020204" pitchFamily="34" charset="0"/>
              <a:buChar char="•"/>
            </a:pPr>
            <a:r>
              <a:rPr lang="en-US" dirty="0">
                <a:latin typeface="+mn-lt"/>
              </a:rPr>
              <a:t>Majority rules</a:t>
            </a:r>
          </a:p>
          <a:p>
            <a:r>
              <a:rPr lang="en-US" dirty="0">
                <a:latin typeface="+mn-lt"/>
              </a:rPr>
              <a:t>Choosing among several outcomes</a:t>
            </a:r>
          </a:p>
          <a:p>
            <a:pPr lvl="1">
              <a:buFont typeface="Arial" panose="020B0604020202020204" pitchFamily="34" charset="0"/>
              <a:buChar char="•"/>
            </a:pPr>
            <a:r>
              <a:rPr lang="en-US" dirty="0">
                <a:latin typeface="+mn-lt"/>
              </a:rPr>
              <a:t>“Democracy might run into some problems” - Condorcet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453008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8DD41-6B68-DCAB-D90D-5FD4D7F62032}"/>
              </a:ext>
            </a:extLst>
          </p:cNvPr>
          <p:cNvSpPr>
            <a:spLocks noGrp="1"/>
          </p:cNvSpPr>
          <p:nvPr>
            <p:ph type="title"/>
          </p:nvPr>
        </p:nvSpPr>
        <p:spPr/>
        <p:txBody>
          <a:bodyPr/>
          <a:lstStyle/>
          <a:p>
            <a:r>
              <a:rPr lang="en-US" dirty="0">
                <a:latin typeface="+mn-lt"/>
              </a:rPr>
              <a:t>Table 1 The Condorcet Paradox</a:t>
            </a:r>
          </a:p>
        </p:txBody>
      </p:sp>
      <p:sp>
        <p:nvSpPr>
          <p:cNvPr id="3" name="Content Placeholder 2">
            <a:extLst>
              <a:ext uri="{FF2B5EF4-FFF2-40B4-BE49-F238E27FC236}">
                <a16:creationId xmlns:a16="http://schemas.microsoft.com/office/drawing/2014/main" id="{7AF1F4EC-EAD8-1C72-9992-3BBE48683841}"/>
              </a:ext>
            </a:extLst>
          </p:cNvPr>
          <p:cNvSpPr>
            <a:spLocks noGrp="1"/>
          </p:cNvSpPr>
          <p:nvPr>
            <p:ph sz="half" idx="1"/>
          </p:nvPr>
        </p:nvSpPr>
        <p:spPr>
          <a:xfrm>
            <a:off x="476843" y="1825625"/>
            <a:ext cx="4950563" cy="4351338"/>
          </a:xfrm>
        </p:spPr>
        <p:txBody>
          <a:bodyPr/>
          <a:lstStyle/>
          <a:p>
            <a:r>
              <a:rPr lang="en-US" dirty="0">
                <a:latin typeface="+mn-lt"/>
              </a:rPr>
              <a:t>If voters have these preferences over candidates A, B, and C, then in pairwise majority voting, A beat B, B beats C, and C beats A.</a:t>
            </a:r>
          </a:p>
        </p:txBody>
      </p:sp>
      <p:graphicFrame>
        <p:nvGraphicFramePr>
          <p:cNvPr id="7" name="Table 3">
            <a:extLst>
              <a:ext uri="{FF2B5EF4-FFF2-40B4-BE49-F238E27FC236}">
                <a16:creationId xmlns:a16="http://schemas.microsoft.com/office/drawing/2014/main" id="{8E84F1D7-1745-4763-AAC7-AD60437545EE}"/>
              </a:ext>
            </a:extLst>
          </p:cNvPr>
          <p:cNvGraphicFramePr>
            <a:graphicFrameLocks noGrp="1"/>
          </p:cNvGraphicFramePr>
          <p:nvPr>
            <p:ph sz="half" idx="2"/>
            <p:extLst>
              <p:ext uri="{D42A27DB-BD31-4B8C-83A1-F6EECF244321}">
                <p14:modId xmlns:p14="http://schemas.microsoft.com/office/powerpoint/2010/main" val="1581167784"/>
              </p:ext>
            </p:extLst>
          </p:nvPr>
        </p:nvGraphicFramePr>
        <p:xfrm>
          <a:off x="6172200" y="1825625"/>
          <a:ext cx="5542956" cy="4162218"/>
        </p:xfrm>
        <a:graphic>
          <a:graphicData uri="http://schemas.openxmlformats.org/drawingml/2006/table">
            <a:tbl>
              <a:tblPr firstRow="1" bandRow="1">
                <a:tableStyleId>{5C22544A-7EE6-4342-B048-85BDC9FD1C3A}</a:tableStyleId>
              </a:tblPr>
              <a:tblGrid>
                <a:gridCol w="1971078">
                  <a:extLst>
                    <a:ext uri="{9D8B030D-6E8A-4147-A177-3AD203B41FA5}">
                      <a16:colId xmlns:a16="http://schemas.microsoft.com/office/drawing/2014/main" val="3762063081"/>
                    </a:ext>
                  </a:extLst>
                </a:gridCol>
                <a:gridCol w="1190626">
                  <a:extLst>
                    <a:ext uri="{9D8B030D-6E8A-4147-A177-3AD203B41FA5}">
                      <a16:colId xmlns:a16="http://schemas.microsoft.com/office/drawing/2014/main" val="2103327622"/>
                    </a:ext>
                  </a:extLst>
                </a:gridCol>
                <a:gridCol w="1190626">
                  <a:extLst>
                    <a:ext uri="{9D8B030D-6E8A-4147-A177-3AD203B41FA5}">
                      <a16:colId xmlns:a16="http://schemas.microsoft.com/office/drawing/2014/main" val="1577930442"/>
                    </a:ext>
                  </a:extLst>
                </a:gridCol>
                <a:gridCol w="1190626">
                  <a:extLst>
                    <a:ext uri="{9D8B030D-6E8A-4147-A177-3AD203B41FA5}">
                      <a16:colId xmlns:a16="http://schemas.microsoft.com/office/drawing/2014/main" val="3925179372"/>
                    </a:ext>
                  </a:extLst>
                </a:gridCol>
              </a:tblGrid>
              <a:tr h="725235">
                <a:tc>
                  <a:txBody>
                    <a:bodyPr/>
                    <a:lstStyle/>
                    <a:p>
                      <a:pPr algn="ctr"/>
                      <a:endParaRPr lang="en-US" sz="2000" b="1" dirty="0">
                        <a:solidFill>
                          <a:schemeClr val="bg1"/>
                        </a:solidFill>
                      </a:endParaRPr>
                    </a:p>
                  </a:txBody>
                  <a:tcPr/>
                </a:tc>
                <a:tc>
                  <a:txBody>
                    <a:bodyPr/>
                    <a:lstStyle/>
                    <a:p>
                      <a:pPr algn="ctr"/>
                      <a:r>
                        <a:rPr lang="en-US" sz="2000" b="1" dirty="0"/>
                        <a:t>Voter Type</a:t>
                      </a:r>
                    </a:p>
                  </a:txBody>
                  <a:tcPr/>
                </a:tc>
                <a:tc>
                  <a:txBody>
                    <a:bodyPr/>
                    <a:lstStyle/>
                    <a:p>
                      <a:pPr algn="ctr"/>
                      <a:r>
                        <a:rPr lang="en-US" sz="2000" b="1" dirty="0"/>
                        <a:t>Voter Type</a:t>
                      </a:r>
                    </a:p>
                  </a:txBody>
                  <a:tcPr/>
                </a:tc>
                <a:tc>
                  <a:txBody>
                    <a:bodyPr/>
                    <a:lstStyle/>
                    <a:p>
                      <a:pPr algn="ctr"/>
                      <a:r>
                        <a:rPr lang="en-US" sz="2000" b="1" dirty="0"/>
                        <a:t>Voter Type</a:t>
                      </a:r>
                    </a:p>
                  </a:txBody>
                  <a:tcPr/>
                </a:tc>
                <a:extLst>
                  <a:ext uri="{0D108BD9-81ED-4DB2-BD59-A6C34878D82A}">
                    <a16:rowId xmlns:a16="http://schemas.microsoft.com/office/drawing/2014/main" val="1802011077"/>
                  </a:ext>
                </a:extLst>
              </a:tr>
              <a:tr h="662171">
                <a:tc>
                  <a:txBody>
                    <a:bodyPr/>
                    <a:lstStyle/>
                    <a:p>
                      <a:pPr algn="ctr"/>
                      <a:endParaRPr lang="en-US" sz="2000" b="1" dirty="0">
                        <a:solidFill>
                          <a:schemeClr val="bg1"/>
                        </a:solidFill>
                      </a:endParaRPr>
                    </a:p>
                  </a:txBody>
                  <a:tcPr/>
                </a:tc>
                <a:tc>
                  <a:txBody>
                    <a:bodyPr/>
                    <a:lstStyle/>
                    <a:p>
                      <a:pPr algn="ctr"/>
                      <a:r>
                        <a:rPr lang="en-US" sz="2000" b="1" dirty="0"/>
                        <a:t>Type 1</a:t>
                      </a:r>
                    </a:p>
                  </a:txBody>
                  <a:tcPr/>
                </a:tc>
                <a:tc>
                  <a:txBody>
                    <a:bodyPr/>
                    <a:lstStyle/>
                    <a:p>
                      <a:pPr algn="ctr"/>
                      <a:r>
                        <a:rPr lang="en-US" sz="2000" b="1" dirty="0"/>
                        <a:t>Type 2</a:t>
                      </a:r>
                    </a:p>
                  </a:txBody>
                  <a:tcPr/>
                </a:tc>
                <a:tc>
                  <a:txBody>
                    <a:bodyPr/>
                    <a:lstStyle/>
                    <a:p>
                      <a:pPr algn="ctr"/>
                      <a:r>
                        <a:rPr lang="en-US" sz="2000" b="1" dirty="0"/>
                        <a:t>Type 3</a:t>
                      </a:r>
                    </a:p>
                  </a:txBody>
                  <a:tcPr/>
                </a:tc>
                <a:extLst>
                  <a:ext uri="{0D108BD9-81ED-4DB2-BD59-A6C34878D82A}">
                    <a16:rowId xmlns:a16="http://schemas.microsoft.com/office/drawing/2014/main" val="62097291"/>
                  </a:ext>
                </a:extLst>
              </a:tr>
              <a:tr h="725235">
                <a:tc>
                  <a:txBody>
                    <a:bodyPr/>
                    <a:lstStyle/>
                    <a:p>
                      <a:r>
                        <a:rPr lang="en-US" sz="2000" dirty="0"/>
                        <a:t>Percent of electorate</a:t>
                      </a:r>
                    </a:p>
                  </a:txBody>
                  <a:tcPr/>
                </a:tc>
                <a:tc>
                  <a:txBody>
                    <a:bodyPr/>
                    <a:lstStyle/>
                    <a:p>
                      <a:pPr algn="ctr"/>
                      <a:r>
                        <a:rPr lang="en-US" sz="2000" dirty="0"/>
                        <a:t>35</a:t>
                      </a:r>
                    </a:p>
                  </a:txBody>
                  <a:tcPr/>
                </a:tc>
                <a:tc>
                  <a:txBody>
                    <a:bodyPr/>
                    <a:lstStyle/>
                    <a:p>
                      <a:pPr algn="ctr"/>
                      <a:r>
                        <a:rPr lang="en-US" sz="2000" dirty="0"/>
                        <a:t>45</a:t>
                      </a:r>
                    </a:p>
                  </a:txBody>
                  <a:tcPr/>
                </a:tc>
                <a:tc>
                  <a:txBody>
                    <a:bodyPr/>
                    <a:lstStyle/>
                    <a:p>
                      <a:pPr algn="ctr"/>
                      <a:r>
                        <a:rPr lang="en-US" sz="2000" dirty="0"/>
                        <a:t>20</a:t>
                      </a:r>
                    </a:p>
                  </a:txBody>
                  <a:tcPr/>
                </a:tc>
                <a:extLst>
                  <a:ext uri="{0D108BD9-81ED-4DB2-BD59-A6C34878D82A}">
                    <a16:rowId xmlns:a16="http://schemas.microsoft.com/office/drawing/2014/main" val="3713074658"/>
                  </a:ext>
                </a:extLst>
              </a:tr>
              <a:tr h="662171">
                <a:tc>
                  <a:txBody>
                    <a:bodyPr/>
                    <a:lstStyle/>
                    <a:p>
                      <a:r>
                        <a:rPr lang="en-US" sz="2000" dirty="0"/>
                        <a:t>First choice</a:t>
                      </a:r>
                    </a:p>
                  </a:txBody>
                  <a:tcPr/>
                </a:tc>
                <a:tc>
                  <a:txBody>
                    <a:bodyPr/>
                    <a:lstStyle/>
                    <a:p>
                      <a:pPr algn="ctr"/>
                      <a:r>
                        <a:rPr lang="en-US" sz="2000" dirty="0"/>
                        <a:t>A</a:t>
                      </a:r>
                    </a:p>
                  </a:txBody>
                  <a:tcPr/>
                </a:tc>
                <a:tc>
                  <a:txBody>
                    <a:bodyPr/>
                    <a:lstStyle/>
                    <a:p>
                      <a:pPr algn="ctr"/>
                      <a:r>
                        <a:rPr lang="en-US" sz="2000" dirty="0"/>
                        <a:t>B</a:t>
                      </a:r>
                    </a:p>
                  </a:txBody>
                  <a:tcPr/>
                </a:tc>
                <a:tc>
                  <a:txBody>
                    <a:bodyPr/>
                    <a:lstStyle/>
                    <a:p>
                      <a:pPr algn="ctr"/>
                      <a:r>
                        <a:rPr lang="en-US" sz="2000" dirty="0"/>
                        <a:t>C</a:t>
                      </a:r>
                    </a:p>
                  </a:txBody>
                  <a:tcPr/>
                </a:tc>
                <a:extLst>
                  <a:ext uri="{0D108BD9-81ED-4DB2-BD59-A6C34878D82A}">
                    <a16:rowId xmlns:a16="http://schemas.microsoft.com/office/drawing/2014/main" val="365083513"/>
                  </a:ext>
                </a:extLst>
              </a:tr>
              <a:tr h="725235">
                <a:tc>
                  <a:txBody>
                    <a:bodyPr/>
                    <a:lstStyle/>
                    <a:p>
                      <a:r>
                        <a:rPr lang="en-US" sz="2000" dirty="0"/>
                        <a:t>Second choice</a:t>
                      </a:r>
                    </a:p>
                  </a:txBody>
                  <a:tcPr/>
                </a:tc>
                <a:tc>
                  <a:txBody>
                    <a:bodyPr/>
                    <a:lstStyle/>
                    <a:p>
                      <a:pPr algn="ctr"/>
                      <a:r>
                        <a:rPr lang="en-US" sz="2000" dirty="0"/>
                        <a:t>B</a:t>
                      </a:r>
                    </a:p>
                  </a:txBody>
                  <a:tcPr/>
                </a:tc>
                <a:tc>
                  <a:txBody>
                    <a:bodyPr/>
                    <a:lstStyle/>
                    <a:p>
                      <a:pPr algn="ctr"/>
                      <a:r>
                        <a:rPr lang="en-US" sz="2000" dirty="0"/>
                        <a:t>C</a:t>
                      </a:r>
                    </a:p>
                  </a:txBody>
                  <a:tcPr/>
                </a:tc>
                <a:tc>
                  <a:txBody>
                    <a:bodyPr/>
                    <a:lstStyle/>
                    <a:p>
                      <a:pPr algn="ctr"/>
                      <a:r>
                        <a:rPr lang="en-US" sz="2000" dirty="0"/>
                        <a:t>A</a:t>
                      </a:r>
                    </a:p>
                  </a:txBody>
                  <a:tcPr/>
                </a:tc>
                <a:extLst>
                  <a:ext uri="{0D108BD9-81ED-4DB2-BD59-A6C34878D82A}">
                    <a16:rowId xmlns:a16="http://schemas.microsoft.com/office/drawing/2014/main" val="944746745"/>
                  </a:ext>
                </a:extLst>
              </a:tr>
              <a:tr h="662171">
                <a:tc>
                  <a:txBody>
                    <a:bodyPr/>
                    <a:lstStyle/>
                    <a:p>
                      <a:r>
                        <a:rPr lang="en-US" sz="2000" dirty="0"/>
                        <a:t>Third choice</a:t>
                      </a:r>
                    </a:p>
                  </a:txBody>
                  <a:tcPr/>
                </a:tc>
                <a:tc>
                  <a:txBody>
                    <a:bodyPr/>
                    <a:lstStyle/>
                    <a:p>
                      <a:pPr algn="ctr"/>
                      <a:r>
                        <a:rPr lang="en-US" sz="2000" dirty="0"/>
                        <a:t>C</a:t>
                      </a:r>
                    </a:p>
                  </a:txBody>
                  <a:tcPr/>
                </a:tc>
                <a:tc>
                  <a:txBody>
                    <a:bodyPr/>
                    <a:lstStyle/>
                    <a:p>
                      <a:pPr algn="ctr"/>
                      <a:r>
                        <a:rPr lang="en-US" sz="2000" dirty="0"/>
                        <a:t>A</a:t>
                      </a:r>
                    </a:p>
                  </a:txBody>
                  <a:tcPr/>
                </a:tc>
                <a:tc>
                  <a:txBody>
                    <a:bodyPr/>
                    <a:lstStyle/>
                    <a:p>
                      <a:pPr algn="ctr"/>
                      <a:r>
                        <a:rPr lang="en-US" sz="2000" dirty="0"/>
                        <a:t>B</a:t>
                      </a:r>
                    </a:p>
                  </a:txBody>
                  <a:tcPr/>
                </a:tc>
                <a:extLst>
                  <a:ext uri="{0D108BD9-81ED-4DB2-BD59-A6C34878D82A}">
                    <a16:rowId xmlns:a16="http://schemas.microsoft.com/office/drawing/2014/main" val="2474942943"/>
                  </a:ext>
                </a:extLst>
              </a:tr>
            </a:tbl>
          </a:graphicData>
        </a:graphic>
      </p:graphicFrame>
    </p:spTree>
    <p:extLst>
      <p:ext uri="{BB962C8B-B14F-4D97-AF65-F5344CB8AC3E}">
        <p14:creationId xmlns:p14="http://schemas.microsoft.com/office/powerpoint/2010/main" val="370573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1D151-12BF-F6D4-44D0-43A8A9E555B7}"/>
              </a:ext>
            </a:extLst>
          </p:cNvPr>
          <p:cNvSpPr>
            <a:spLocks noGrp="1"/>
          </p:cNvSpPr>
          <p:nvPr>
            <p:ph type="title"/>
          </p:nvPr>
        </p:nvSpPr>
        <p:spPr/>
        <p:txBody>
          <a:bodyPr/>
          <a:lstStyle/>
          <a:p>
            <a:r>
              <a:rPr lang="en-US" dirty="0">
                <a:latin typeface="+mn-lt"/>
              </a:rPr>
              <a:t>Lessons from The Condorcet Paradox</a:t>
            </a:r>
          </a:p>
        </p:txBody>
      </p:sp>
      <p:sp>
        <p:nvSpPr>
          <p:cNvPr id="3" name="Content Placeholder 2">
            <a:extLst>
              <a:ext uri="{FF2B5EF4-FFF2-40B4-BE49-F238E27FC236}">
                <a16:creationId xmlns:a16="http://schemas.microsoft.com/office/drawing/2014/main" id="{2B440F9E-DD51-1530-49C7-A4C332532D2C}"/>
              </a:ext>
            </a:extLst>
          </p:cNvPr>
          <p:cNvSpPr>
            <a:spLocks noGrp="1"/>
          </p:cNvSpPr>
          <p:nvPr>
            <p:ph idx="1"/>
          </p:nvPr>
        </p:nvSpPr>
        <p:spPr/>
        <p:txBody>
          <a:bodyPr/>
          <a:lstStyle/>
          <a:p>
            <a:r>
              <a:rPr lang="en-US" dirty="0">
                <a:latin typeface="+mn-lt"/>
              </a:rPr>
              <a:t>Lessons</a:t>
            </a:r>
          </a:p>
          <a:p>
            <a:pPr lvl="1">
              <a:buFont typeface="Arial" panose="020B0604020202020204" pitchFamily="34" charset="0"/>
              <a:buChar char="•"/>
            </a:pPr>
            <a:r>
              <a:rPr lang="en-US" dirty="0">
                <a:latin typeface="+mn-lt"/>
              </a:rPr>
              <a:t>Democratic preferences are not always transitive</a:t>
            </a:r>
          </a:p>
          <a:p>
            <a:pPr lvl="1">
              <a:buFont typeface="Arial" panose="020B0604020202020204" pitchFamily="34" charset="0"/>
              <a:buChar char="•"/>
            </a:pPr>
            <a:r>
              <a:rPr lang="en-US" dirty="0">
                <a:latin typeface="+mn-lt"/>
              </a:rPr>
              <a:t>The order on which things are voted on can affect the result (setting the agenda can have a powerful influence over the  outcome of a democratic election)</a:t>
            </a:r>
          </a:p>
          <a:p>
            <a:pPr lvl="1">
              <a:buFont typeface="Arial" panose="020B0604020202020204" pitchFamily="34" charset="0"/>
              <a:buChar char="•"/>
            </a:pPr>
            <a:r>
              <a:rPr lang="en-US" dirty="0">
                <a:latin typeface="+mn-lt"/>
              </a:rPr>
              <a:t>Majority voting does not tell us what outcome a society really wants</a:t>
            </a:r>
          </a:p>
        </p:txBody>
      </p:sp>
    </p:spTree>
    <p:extLst>
      <p:ext uri="{BB962C8B-B14F-4D97-AF65-F5344CB8AC3E}">
        <p14:creationId xmlns:p14="http://schemas.microsoft.com/office/powerpoint/2010/main" val="16044222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8933A-0D43-A2B5-C74A-EDD01FBBA2AE}"/>
              </a:ext>
            </a:extLst>
          </p:cNvPr>
          <p:cNvSpPr>
            <a:spLocks noGrp="1"/>
          </p:cNvSpPr>
          <p:nvPr>
            <p:ph type="title"/>
          </p:nvPr>
        </p:nvSpPr>
        <p:spPr/>
        <p:txBody>
          <a:bodyPr/>
          <a:lstStyle/>
          <a:p>
            <a:r>
              <a:rPr lang="en-US" dirty="0">
                <a:latin typeface="+mn-lt"/>
              </a:rPr>
              <a:t>Active Learning 2: The </a:t>
            </a:r>
            <a:r>
              <a:rPr lang="en-US" dirty="0" err="1">
                <a:latin typeface="+mn-lt"/>
              </a:rPr>
              <a:t>Borda</a:t>
            </a:r>
            <a:r>
              <a:rPr lang="en-US" dirty="0">
                <a:latin typeface="+mn-lt"/>
              </a:rPr>
              <a:t> Count</a:t>
            </a:r>
          </a:p>
        </p:txBody>
      </p:sp>
      <p:sp>
        <p:nvSpPr>
          <p:cNvPr id="7" name="Content Placeholder 2">
            <a:extLst>
              <a:ext uri="{FF2B5EF4-FFF2-40B4-BE49-F238E27FC236}">
                <a16:creationId xmlns:a16="http://schemas.microsoft.com/office/drawing/2014/main" id="{6B6F32CB-4F1C-C3FD-C4B4-92FD1B09A41D}"/>
              </a:ext>
            </a:extLst>
          </p:cNvPr>
          <p:cNvSpPr>
            <a:spLocks noGrp="1"/>
          </p:cNvSpPr>
          <p:nvPr>
            <p:ph sz="half" idx="1"/>
          </p:nvPr>
        </p:nvSpPr>
        <p:spPr/>
        <p:txBody>
          <a:bodyPr/>
          <a:lstStyle/>
          <a:p>
            <a:r>
              <a:rPr lang="en-US" sz="2000" dirty="0">
                <a:latin typeface="+mn-lt"/>
              </a:rPr>
              <a:t>A, B, and C are three candidates running for an  open seat on the city council.  100 people vote. There are 3 types of voters, each with its own rankings of the candidates. Using the </a:t>
            </a:r>
            <a:r>
              <a:rPr lang="en-US" sz="2000" dirty="0" err="1">
                <a:latin typeface="+mn-lt"/>
              </a:rPr>
              <a:t>Borda</a:t>
            </a:r>
            <a:r>
              <a:rPr lang="en-US" sz="2000" dirty="0">
                <a:latin typeface="+mn-lt"/>
              </a:rPr>
              <a:t> Count below, who will win?</a:t>
            </a:r>
          </a:p>
          <a:p>
            <a:r>
              <a:rPr lang="en-US" sz="2000" dirty="0" err="1">
                <a:latin typeface="+mn-lt"/>
              </a:rPr>
              <a:t>Borda</a:t>
            </a:r>
            <a:r>
              <a:rPr lang="en-US" sz="2000" dirty="0">
                <a:latin typeface="+mn-lt"/>
              </a:rPr>
              <a:t> count</a:t>
            </a:r>
          </a:p>
          <a:p>
            <a:pPr lvl="1">
              <a:buFont typeface="Arial" panose="020B0604020202020204" pitchFamily="34" charset="0"/>
              <a:buChar char="•"/>
            </a:pPr>
            <a:r>
              <a:rPr lang="en-US" sz="2000" dirty="0">
                <a:latin typeface="+mn-lt"/>
              </a:rPr>
              <a:t>Give 1 point for last place, 2 points for second to last, 3 points for third to last, and so on</a:t>
            </a:r>
          </a:p>
          <a:p>
            <a:pPr lvl="1">
              <a:buFont typeface="Arial" panose="020B0604020202020204" pitchFamily="34" charset="0"/>
              <a:buChar char="•"/>
            </a:pPr>
            <a:r>
              <a:rPr lang="en-US" sz="2000" dirty="0">
                <a:latin typeface="+mn-lt"/>
              </a:rPr>
              <a:t>The outcome that receives the most total points wins</a:t>
            </a:r>
          </a:p>
        </p:txBody>
      </p:sp>
      <p:graphicFrame>
        <p:nvGraphicFramePr>
          <p:cNvPr id="8" name="Table 3">
            <a:extLst>
              <a:ext uri="{FF2B5EF4-FFF2-40B4-BE49-F238E27FC236}">
                <a16:creationId xmlns:a16="http://schemas.microsoft.com/office/drawing/2014/main" id="{593ADCD5-00F5-23D1-5C05-B0C72BD0118C}"/>
              </a:ext>
            </a:extLst>
          </p:cNvPr>
          <p:cNvGraphicFramePr>
            <a:graphicFrameLocks noGrp="1"/>
          </p:cNvGraphicFramePr>
          <p:nvPr>
            <p:ph sz="half" idx="2"/>
            <p:extLst>
              <p:ext uri="{D42A27DB-BD31-4B8C-83A1-F6EECF244321}">
                <p14:modId xmlns:p14="http://schemas.microsoft.com/office/powerpoint/2010/main" val="2295853135"/>
              </p:ext>
            </p:extLst>
          </p:nvPr>
        </p:nvGraphicFramePr>
        <p:xfrm>
          <a:off x="6363928" y="2135338"/>
          <a:ext cx="5543548" cy="228600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4252696762"/>
                    </a:ext>
                  </a:extLst>
                </a:gridCol>
                <a:gridCol w="1172817">
                  <a:extLst>
                    <a:ext uri="{9D8B030D-6E8A-4147-A177-3AD203B41FA5}">
                      <a16:colId xmlns:a16="http://schemas.microsoft.com/office/drawing/2014/main" val="4039795958"/>
                    </a:ext>
                  </a:extLst>
                </a:gridCol>
                <a:gridCol w="1272209">
                  <a:extLst>
                    <a:ext uri="{9D8B030D-6E8A-4147-A177-3AD203B41FA5}">
                      <a16:colId xmlns:a16="http://schemas.microsoft.com/office/drawing/2014/main" val="2109895941"/>
                    </a:ext>
                  </a:extLst>
                </a:gridCol>
                <a:gridCol w="1269722">
                  <a:extLst>
                    <a:ext uri="{9D8B030D-6E8A-4147-A177-3AD203B41FA5}">
                      <a16:colId xmlns:a16="http://schemas.microsoft.com/office/drawing/2014/main" val="2751120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Voter Type</a:t>
                      </a:r>
                    </a:p>
                  </a:txBody>
                  <a:tcPr/>
                </a:tc>
                <a:tc>
                  <a:txBody>
                    <a:bodyPr/>
                    <a:lstStyle/>
                    <a:p>
                      <a:pPr algn="ctr"/>
                      <a:r>
                        <a:rPr lang="en-US" sz="2000" b="1" dirty="0"/>
                        <a:t>Type 1</a:t>
                      </a:r>
                    </a:p>
                  </a:txBody>
                  <a:tcPr/>
                </a:tc>
                <a:tc>
                  <a:txBody>
                    <a:bodyPr/>
                    <a:lstStyle/>
                    <a:p>
                      <a:pPr algn="ctr"/>
                      <a:r>
                        <a:rPr lang="en-US" sz="2000" b="1" dirty="0"/>
                        <a:t>Type 2</a:t>
                      </a:r>
                    </a:p>
                  </a:txBody>
                  <a:tcPr/>
                </a:tc>
                <a:tc>
                  <a:txBody>
                    <a:bodyPr/>
                    <a:lstStyle/>
                    <a:p>
                      <a:pPr algn="ctr"/>
                      <a:r>
                        <a:rPr lang="en-US" sz="2000" b="1" dirty="0"/>
                        <a:t>Type 3</a:t>
                      </a:r>
                    </a:p>
                  </a:txBody>
                  <a:tcPr/>
                </a:tc>
                <a:extLst>
                  <a:ext uri="{0D108BD9-81ED-4DB2-BD59-A6C34878D82A}">
                    <a16:rowId xmlns:a16="http://schemas.microsoft.com/office/drawing/2014/main" val="2925622348"/>
                  </a:ext>
                </a:extLst>
              </a:tr>
              <a:tr h="370840">
                <a:tc>
                  <a:txBody>
                    <a:bodyPr/>
                    <a:lstStyle/>
                    <a:p>
                      <a:r>
                        <a:rPr lang="en-US" sz="2000" dirty="0"/>
                        <a:t>% of all voters</a:t>
                      </a:r>
                    </a:p>
                  </a:txBody>
                  <a:tcPr/>
                </a:tc>
                <a:tc>
                  <a:txBody>
                    <a:bodyPr/>
                    <a:lstStyle/>
                    <a:p>
                      <a:pPr algn="ctr"/>
                      <a:r>
                        <a:rPr lang="en-CA" sz="2000" dirty="0"/>
                        <a:t>35%</a:t>
                      </a:r>
                      <a:endParaRPr lang="en-US" sz="2000" dirty="0"/>
                    </a:p>
                  </a:txBody>
                  <a:tcPr/>
                </a:tc>
                <a:tc>
                  <a:txBody>
                    <a:bodyPr/>
                    <a:lstStyle/>
                    <a:p>
                      <a:pPr algn="ctr"/>
                      <a:r>
                        <a:rPr lang="en-CA" sz="2000" dirty="0"/>
                        <a:t>45%</a:t>
                      </a:r>
                      <a:endParaRPr lang="en-US" sz="2000" dirty="0"/>
                    </a:p>
                  </a:txBody>
                  <a:tcPr/>
                </a:tc>
                <a:tc>
                  <a:txBody>
                    <a:bodyPr/>
                    <a:lstStyle/>
                    <a:p>
                      <a:pPr algn="ctr"/>
                      <a:r>
                        <a:rPr lang="en-CA" sz="2000" dirty="0"/>
                        <a:t>20%</a:t>
                      </a:r>
                      <a:endParaRPr lang="en-US" sz="2000" dirty="0"/>
                    </a:p>
                  </a:txBody>
                  <a:tcPr/>
                </a:tc>
                <a:extLst>
                  <a:ext uri="{0D108BD9-81ED-4DB2-BD59-A6C34878D82A}">
                    <a16:rowId xmlns:a16="http://schemas.microsoft.com/office/drawing/2014/main" val="3053699126"/>
                  </a:ext>
                </a:extLst>
              </a:tr>
              <a:tr h="370840">
                <a:tc>
                  <a:txBody>
                    <a:bodyPr/>
                    <a:lstStyle/>
                    <a:p>
                      <a:r>
                        <a:rPr lang="en-US" sz="2000" dirty="0"/>
                        <a:t>1st choice</a:t>
                      </a:r>
                    </a:p>
                  </a:txBody>
                  <a:tcPr/>
                </a:tc>
                <a:tc>
                  <a:txBody>
                    <a:bodyPr/>
                    <a:lstStyle/>
                    <a:p>
                      <a:pPr algn="ctr"/>
                      <a:r>
                        <a:rPr lang="en-CA" sz="2000" b="1" dirty="0"/>
                        <a:t>A</a:t>
                      </a:r>
                      <a:endParaRPr lang="en-US" sz="2000" b="1" dirty="0"/>
                    </a:p>
                  </a:txBody>
                  <a:tcPr/>
                </a:tc>
                <a:tc>
                  <a:txBody>
                    <a:bodyPr/>
                    <a:lstStyle/>
                    <a:p>
                      <a:pPr algn="ctr"/>
                      <a:r>
                        <a:rPr lang="en-CA" sz="2000" b="1" dirty="0"/>
                        <a:t>B</a:t>
                      </a:r>
                      <a:endParaRPr lang="en-US" sz="2000" b="1" dirty="0"/>
                    </a:p>
                  </a:txBody>
                  <a:tcPr/>
                </a:tc>
                <a:tc>
                  <a:txBody>
                    <a:bodyPr/>
                    <a:lstStyle/>
                    <a:p>
                      <a:pPr algn="ctr"/>
                      <a:r>
                        <a:rPr lang="en-CA" sz="2000" b="1" dirty="0"/>
                        <a:t>C</a:t>
                      </a:r>
                      <a:endParaRPr lang="en-US" sz="2000" b="1" dirty="0"/>
                    </a:p>
                  </a:txBody>
                  <a:tcPr/>
                </a:tc>
                <a:extLst>
                  <a:ext uri="{0D108BD9-81ED-4DB2-BD59-A6C34878D82A}">
                    <a16:rowId xmlns:a16="http://schemas.microsoft.com/office/drawing/2014/main" val="3040111789"/>
                  </a:ext>
                </a:extLst>
              </a:tr>
              <a:tr h="370840">
                <a:tc>
                  <a:txBody>
                    <a:bodyPr/>
                    <a:lstStyle/>
                    <a:p>
                      <a:r>
                        <a:rPr lang="en-US" sz="2000" dirty="0"/>
                        <a:t>2nd choice</a:t>
                      </a:r>
                    </a:p>
                  </a:txBody>
                  <a:tcPr/>
                </a:tc>
                <a:tc>
                  <a:txBody>
                    <a:bodyPr/>
                    <a:lstStyle/>
                    <a:p>
                      <a:pPr algn="ctr"/>
                      <a:r>
                        <a:rPr lang="en-CA" sz="2000" b="1" dirty="0"/>
                        <a:t>B</a:t>
                      </a:r>
                      <a:endParaRPr lang="en-US" sz="2000" b="1" dirty="0"/>
                    </a:p>
                  </a:txBody>
                  <a:tcPr/>
                </a:tc>
                <a:tc>
                  <a:txBody>
                    <a:bodyPr/>
                    <a:lstStyle/>
                    <a:p>
                      <a:pPr algn="ctr"/>
                      <a:r>
                        <a:rPr lang="en-CA" sz="2000" b="1" dirty="0"/>
                        <a:t>C</a:t>
                      </a:r>
                      <a:endParaRPr lang="en-US" sz="2000" b="1" dirty="0"/>
                    </a:p>
                  </a:txBody>
                  <a:tcPr/>
                </a:tc>
                <a:tc>
                  <a:txBody>
                    <a:bodyPr/>
                    <a:lstStyle/>
                    <a:p>
                      <a:pPr algn="ctr"/>
                      <a:r>
                        <a:rPr lang="en-CA" sz="2000" b="1" dirty="0"/>
                        <a:t>A</a:t>
                      </a:r>
                      <a:endParaRPr lang="en-US" sz="2000" b="1" dirty="0"/>
                    </a:p>
                  </a:txBody>
                  <a:tcPr/>
                </a:tc>
                <a:extLst>
                  <a:ext uri="{0D108BD9-81ED-4DB2-BD59-A6C34878D82A}">
                    <a16:rowId xmlns:a16="http://schemas.microsoft.com/office/drawing/2014/main" val="2294962238"/>
                  </a:ext>
                </a:extLst>
              </a:tr>
              <a:tr h="370840">
                <a:tc>
                  <a:txBody>
                    <a:bodyPr/>
                    <a:lstStyle/>
                    <a:p>
                      <a:r>
                        <a:rPr lang="en-US" sz="2000" dirty="0"/>
                        <a:t>3rd choice</a:t>
                      </a:r>
                    </a:p>
                  </a:txBody>
                  <a:tcPr/>
                </a:tc>
                <a:tc>
                  <a:txBody>
                    <a:bodyPr/>
                    <a:lstStyle/>
                    <a:p>
                      <a:pPr algn="ctr"/>
                      <a:r>
                        <a:rPr lang="en-CA" sz="2000" b="1" dirty="0"/>
                        <a:t>C</a:t>
                      </a:r>
                      <a:endParaRPr lang="en-US" sz="2000" b="1" dirty="0"/>
                    </a:p>
                  </a:txBody>
                  <a:tcPr/>
                </a:tc>
                <a:tc>
                  <a:txBody>
                    <a:bodyPr/>
                    <a:lstStyle/>
                    <a:p>
                      <a:pPr algn="ctr"/>
                      <a:r>
                        <a:rPr lang="en-CA" sz="2000" b="1" dirty="0"/>
                        <a:t>A</a:t>
                      </a:r>
                      <a:endParaRPr lang="en-US" sz="2000" b="1" dirty="0"/>
                    </a:p>
                  </a:txBody>
                  <a:tcPr/>
                </a:tc>
                <a:tc>
                  <a:txBody>
                    <a:bodyPr/>
                    <a:lstStyle/>
                    <a:p>
                      <a:pPr algn="ctr"/>
                      <a:r>
                        <a:rPr lang="en-CA" sz="2000" b="1" dirty="0"/>
                        <a:t>B</a:t>
                      </a:r>
                      <a:endParaRPr lang="en-US" sz="2000" b="1" dirty="0"/>
                    </a:p>
                  </a:txBody>
                  <a:tcPr/>
                </a:tc>
                <a:extLst>
                  <a:ext uri="{0D108BD9-81ED-4DB2-BD59-A6C34878D82A}">
                    <a16:rowId xmlns:a16="http://schemas.microsoft.com/office/drawing/2014/main" val="1450146851"/>
                  </a:ext>
                </a:extLst>
              </a:tr>
            </a:tbl>
          </a:graphicData>
        </a:graphic>
      </p:graphicFrame>
    </p:spTree>
    <p:extLst>
      <p:ext uri="{BB962C8B-B14F-4D97-AF65-F5344CB8AC3E}">
        <p14:creationId xmlns:p14="http://schemas.microsoft.com/office/powerpoint/2010/main" val="2700421998"/>
      </p:ext>
    </p:extLst>
  </p:cSld>
  <p:clrMapOvr>
    <a:masterClrMapping/>
  </p:clrMapOvr>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8933A-0D43-A2B5-C74A-EDD01FBBA2AE}"/>
              </a:ext>
            </a:extLst>
          </p:cNvPr>
          <p:cNvSpPr>
            <a:spLocks noGrp="1"/>
          </p:cNvSpPr>
          <p:nvPr>
            <p:ph type="title"/>
          </p:nvPr>
        </p:nvSpPr>
        <p:spPr/>
        <p:txBody>
          <a:bodyPr/>
          <a:lstStyle/>
          <a:p>
            <a:r>
              <a:rPr lang="en-US" dirty="0">
                <a:latin typeface="+mn-lt"/>
              </a:rPr>
              <a:t>Active Learning 2: Answers</a:t>
            </a:r>
          </a:p>
        </p:txBody>
      </p:sp>
      <p:sp>
        <p:nvSpPr>
          <p:cNvPr id="7" name="Content Placeholder 2">
            <a:extLst>
              <a:ext uri="{FF2B5EF4-FFF2-40B4-BE49-F238E27FC236}">
                <a16:creationId xmlns:a16="http://schemas.microsoft.com/office/drawing/2014/main" id="{6B6F32CB-4F1C-C3FD-C4B4-92FD1B09A41D}"/>
              </a:ext>
            </a:extLst>
          </p:cNvPr>
          <p:cNvSpPr>
            <a:spLocks noGrp="1"/>
          </p:cNvSpPr>
          <p:nvPr>
            <p:ph sz="half" idx="1"/>
          </p:nvPr>
        </p:nvSpPr>
        <p:spPr/>
        <p:txBody>
          <a:bodyPr/>
          <a:lstStyle/>
          <a:p>
            <a:r>
              <a:rPr lang="en-US" dirty="0">
                <a:latin typeface="+mn-lt"/>
              </a:rPr>
              <a:t>Candidate A receives = (35 × 3 points) from Type 1 + (45 × 1 point) from Type 2 + (20 × 2 points) from Type 3 = 190 points</a:t>
            </a:r>
          </a:p>
          <a:p>
            <a:r>
              <a:rPr lang="en-US" dirty="0">
                <a:latin typeface="+mn-lt"/>
              </a:rPr>
              <a:t>Candidate B = (35 × 2) + (45 × 3) + (20 × 1) = 225 points</a:t>
            </a:r>
          </a:p>
          <a:p>
            <a:r>
              <a:rPr lang="en-US" dirty="0">
                <a:latin typeface="+mn-lt"/>
              </a:rPr>
              <a:t>Candidate C = (35 × 1) + (45 × 2) + (20 × 3) = 185 points</a:t>
            </a:r>
          </a:p>
        </p:txBody>
      </p:sp>
      <p:graphicFrame>
        <p:nvGraphicFramePr>
          <p:cNvPr id="8" name="Table 3">
            <a:extLst>
              <a:ext uri="{FF2B5EF4-FFF2-40B4-BE49-F238E27FC236}">
                <a16:creationId xmlns:a16="http://schemas.microsoft.com/office/drawing/2014/main" id="{593ADCD5-00F5-23D1-5C05-B0C72BD0118C}"/>
              </a:ext>
            </a:extLst>
          </p:cNvPr>
          <p:cNvGraphicFramePr>
            <a:graphicFrameLocks noGrp="1"/>
          </p:cNvGraphicFramePr>
          <p:nvPr>
            <p:ph sz="half" idx="2"/>
            <p:extLst>
              <p:ext uri="{D42A27DB-BD31-4B8C-83A1-F6EECF244321}">
                <p14:modId xmlns:p14="http://schemas.microsoft.com/office/powerpoint/2010/main" val="1509556332"/>
              </p:ext>
            </p:extLst>
          </p:nvPr>
        </p:nvGraphicFramePr>
        <p:xfrm>
          <a:off x="6334431" y="2105843"/>
          <a:ext cx="5543548" cy="228600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4252696762"/>
                    </a:ext>
                  </a:extLst>
                </a:gridCol>
                <a:gridCol w="1172817">
                  <a:extLst>
                    <a:ext uri="{9D8B030D-6E8A-4147-A177-3AD203B41FA5}">
                      <a16:colId xmlns:a16="http://schemas.microsoft.com/office/drawing/2014/main" val="4039795958"/>
                    </a:ext>
                  </a:extLst>
                </a:gridCol>
                <a:gridCol w="1272209">
                  <a:extLst>
                    <a:ext uri="{9D8B030D-6E8A-4147-A177-3AD203B41FA5}">
                      <a16:colId xmlns:a16="http://schemas.microsoft.com/office/drawing/2014/main" val="2109895941"/>
                    </a:ext>
                  </a:extLst>
                </a:gridCol>
                <a:gridCol w="1269722">
                  <a:extLst>
                    <a:ext uri="{9D8B030D-6E8A-4147-A177-3AD203B41FA5}">
                      <a16:colId xmlns:a16="http://schemas.microsoft.com/office/drawing/2014/main" val="2751120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Voter Type</a:t>
                      </a:r>
                    </a:p>
                  </a:txBody>
                  <a:tcPr/>
                </a:tc>
                <a:tc>
                  <a:txBody>
                    <a:bodyPr/>
                    <a:lstStyle/>
                    <a:p>
                      <a:pPr algn="ctr"/>
                      <a:r>
                        <a:rPr lang="en-US" sz="2000" b="1" dirty="0"/>
                        <a:t>Type 1</a:t>
                      </a:r>
                    </a:p>
                  </a:txBody>
                  <a:tcPr/>
                </a:tc>
                <a:tc>
                  <a:txBody>
                    <a:bodyPr/>
                    <a:lstStyle/>
                    <a:p>
                      <a:pPr algn="ctr"/>
                      <a:r>
                        <a:rPr lang="en-US" sz="2000" b="1" dirty="0"/>
                        <a:t>Type 2</a:t>
                      </a:r>
                    </a:p>
                  </a:txBody>
                  <a:tcPr/>
                </a:tc>
                <a:tc>
                  <a:txBody>
                    <a:bodyPr/>
                    <a:lstStyle/>
                    <a:p>
                      <a:pPr algn="ctr"/>
                      <a:r>
                        <a:rPr lang="en-US" sz="2000" b="1" dirty="0"/>
                        <a:t>Type 3</a:t>
                      </a:r>
                    </a:p>
                  </a:txBody>
                  <a:tcPr/>
                </a:tc>
                <a:extLst>
                  <a:ext uri="{0D108BD9-81ED-4DB2-BD59-A6C34878D82A}">
                    <a16:rowId xmlns:a16="http://schemas.microsoft.com/office/drawing/2014/main" val="2925622348"/>
                  </a:ext>
                </a:extLst>
              </a:tr>
              <a:tr h="370840">
                <a:tc>
                  <a:txBody>
                    <a:bodyPr/>
                    <a:lstStyle/>
                    <a:p>
                      <a:r>
                        <a:rPr lang="en-US" sz="2000" dirty="0"/>
                        <a:t>% of all voters</a:t>
                      </a:r>
                    </a:p>
                  </a:txBody>
                  <a:tcPr/>
                </a:tc>
                <a:tc>
                  <a:txBody>
                    <a:bodyPr/>
                    <a:lstStyle/>
                    <a:p>
                      <a:pPr algn="ctr"/>
                      <a:r>
                        <a:rPr lang="en-CA" sz="2000" dirty="0"/>
                        <a:t>35%</a:t>
                      </a:r>
                      <a:endParaRPr lang="en-US" sz="2000" dirty="0"/>
                    </a:p>
                  </a:txBody>
                  <a:tcPr/>
                </a:tc>
                <a:tc>
                  <a:txBody>
                    <a:bodyPr/>
                    <a:lstStyle/>
                    <a:p>
                      <a:pPr algn="ctr"/>
                      <a:r>
                        <a:rPr lang="en-CA" sz="2000" dirty="0"/>
                        <a:t>45%</a:t>
                      </a:r>
                      <a:endParaRPr lang="en-US" sz="2000" dirty="0"/>
                    </a:p>
                  </a:txBody>
                  <a:tcPr/>
                </a:tc>
                <a:tc>
                  <a:txBody>
                    <a:bodyPr/>
                    <a:lstStyle/>
                    <a:p>
                      <a:pPr algn="ctr"/>
                      <a:r>
                        <a:rPr lang="en-CA" sz="2000" dirty="0"/>
                        <a:t>20%</a:t>
                      </a:r>
                      <a:endParaRPr lang="en-US" sz="2000" dirty="0"/>
                    </a:p>
                  </a:txBody>
                  <a:tcPr/>
                </a:tc>
                <a:extLst>
                  <a:ext uri="{0D108BD9-81ED-4DB2-BD59-A6C34878D82A}">
                    <a16:rowId xmlns:a16="http://schemas.microsoft.com/office/drawing/2014/main" val="3053699126"/>
                  </a:ext>
                </a:extLst>
              </a:tr>
              <a:tr h="370840">
                <a:tc>
                  <a:txBody>
                    <a:bodyPr/>
                    <a:lstStyle/>
                    <a:p>
                      <a:r>
                        <a:rPr lang="en-US" sz="2000" dirty="0"/>
                        <a:t>1st choice</a:t>
                      </a:r>
                    </a:p>
                  </a:txBody>
                  <a:tcPr/>
                </a:tc>
                <a:tc>
                  <a:txBody>
                    <a:bodyPr/>
                    <a:lstStyle/>
                    <a:p>
                      <a:pPr algn="ctr"/>
                      <a:r>
                        <a:rPr lang="en-CA" sz="2000" b="1" dirty="0"/>
                        <a:t>A</a:t>
                      </a:r>
                      <a:endParaRPr lang="en-US" sz="2000" b="1" dirty="0"/>
                    </a:p>
                  </a:txBody>
                  <a:tcPr/>
                </a:tc>
                <a:tc>
                  <a:txBody>
                    <a:bodyPr/>
                    <a:lstStyle/>
                    <a:p>
                      <a:pPr algn="ctr"/>
                      <a:r>
                        <a:rPr lang="en-CA" sz="2000" b="1" dirty="0"/>
                        <a:t>B</a:t>
                      </a:r>
                      <a:endParaRPr lang="en-US" sz="2000" b="1" dirty="0"/>
                    </a:p>
                  </a:txBody>
                  <a:tcPr/>
                </a:tc>
                <a:tc>
                  <a:txBody>
                    <a:bodyPr/>
                    <a:lstStyle/>
                    <a:p>
                      <a:pPr algn="ctr"/>
                      <a:r>
                        <a:rPr lang="en-CA" sz="2000" b="1" dirty="0"/>
                        <a:t>C</a:t>
                      </a:r>
                      <a:endParaRPr lang="en-US" sz="2000" b="1" dirty="0"/>
                    </a:p>
                  </a:txBody>
                  <a:tcPr/>
                </a:tc>
                <a:extLst>
                  <a:ext uri="{0D108BD9-81ED-4DB2-BD59-A6C34878D82A}">
                    <a16:rowId xmlns:a16="http://schemas.microsoft.com/office/drawing/2014/main" val="3040111789"/>
                  </a:ext>
                </a:extLst>
              </a:tr>
              <a:tr h="370840">
                <a:tc>
                  <a:txBody>
                    <a:bodyPr/>
                    <a:lstStyle/>
                    <a:p>
                      <a:r>
                        <a:rPr lang="en-US" sz="2000" dirty="0"/>
                        <a:t>2nd choice</a:t>
                      </a:r>
                    </a:p>
                  </a:txBody>
                  <a:tcPr/>
                </a:tc>
                <a:tc>
                  <a:txBody>
                    <a:bodyPr/>
                    <a:lstStyle/>
                    <a:p>
                      <a:pPr algn="ctr"/>
                      <a:r>
                        <a:rPr lang="en-CA" sz="2000" b="1" dirty="0"/>
                        <a:t>B</a:t>
                      </a:r>
                      <a:endParaRPr lang="en-US" sz="2000" b="1" dirty="0"/>
                    </a:p>
                  </a:txBody>
                  <a:tcPr/>
                </a:tc>
                <a:tc>
                  <a:txBody>
                    <a:bodyPr/>
                    <a:lstStyle/>
                    <a:p>
                      <a:pPr algn="ctr"/>
                      <a:r>
                        <a:rPr lang="en-CA" sz="2000" b="1" dirty="0"/>
                        <a:t>C</a:t>
                      </a:r>
                      <a:endParaRPr lang="en-US" sz="2000" b="1" dirty="0"/>
                    </a:p>
                  </a:txBody>
                  <a:tcPr/>
                </a:tc>
                <a:tc>
                  <a:txBody>
                    <a:bodyPr/>
                    <a:lstStyle/>
                    <a:p>
                      <a:pPr algn="ctr"/>
                      <a:r>
                        <a:rPr lang="en-CA" sz="2000" b="1" dirty="0"/>
                        <a:t>A</a:t>
                      </a:r>
                      <a:endParaRPr lang="en-US" sz="2000" b="1" dirty="0"/>
                    </a:p>
                  </a:txBody>
                  <a:tcPr/>
                </a:tc>
                <a:extLst>
                  <a:ext uri="{0D108BD9-81ED-4DB2-BD59-A6C34878D82A}">
                    <a16:rowId xmlns:a16="http://schemas.microsoft.com/office/drawing/2014/main" val="2294962238"/>
                  </a:ext>
                </a:extLst>
              </a:tr>
              <a:tr h="370840">
                <a:tc>
                  <a:txBody>
                    <a:bodyPr/>
                    <a:lstStyle/>
                    <a:p>
                      <a:r>
                        <a:rPr lang="en-US" sz="2000" dirty="0"/>
                        <a:t>3rd choice</a:t>
                      </a:r>
                    </a:p>
                  </a:txBody>
                  <a:tcPr/>
                </a:tc>
                <a:tc>
                  <a:txBody>
                    <a:bodyPr/>
                    <a:lstStyle/>
                    <a:p>
                      <a:pPr algn="ctr"/>
                      <a:r>
                        <a:rPr lang="en-CA" sz="2000" b="1" dirty="0"/>
                        <a:t>C</a:t>
                      </a:r>
                      <a:endParaRPr lang="en-US" sz="2000" b="1" dirty="0"/>
                    </a:p>
                  </a:txBody>
                  <a:tcPr/>
                </a:tc>
                <a:tc>
                  <a:txBody>
                    <a:bodyPr/>
                    <a:lstStyle/>
                    <a:p>
                      <a:pPr algn="ctr"/>
                      <a:r>
                        <a:rPr lang="en-CA" sz="2000" b="1" dirty="0"/>
                        <a:t>A</a:t>
                      </a:r>
                      <a:endParaRPr lang="en-US" sz="2000" b="1" dirty="0"/>
                    </a:p>
                  </a:txBody>
                  <a:tcPr/>
                </a:tc>
                <a:tc>
                  <a:txBody>
                    <a:bodyPr/>
                    <a:lstStyle/>
                    <a:p>
                      <a:pPr algn="ctr"/>
                      <a:r>
                        <a:rPr lang="en-CA" sz="2000" b="1" dirty="0"/>
                        <a:t>B</a:t>
                      </a:r>
                      <a:endParaRPr lang="en-US" sz="2000" b="1" dirty="0"/>
                    </a:p>
                  </a:txBody>
                  <a:tcPr/>
                </a:tc>
                <a:extLst>
                  <a:ext uri="{0D108BD9-81ED-4DB2-BD59-A6C34878D82A}">
                    <a16:rowId xmlns:a16="http://schemas.microsoft.com/office/drawing/2014/main" val="1450146851"/>
                  </a:ext>
                </a:extLst>
              </a:tr>
            </a:tbl>
          </a:graphicData>
        </a:graphic>
      </p:graphicFrame>
    </p:spTree>
    <p:extLst>
      <p:ext uri="{BB962C8B-B14F-4D97-AF65-F5344CB8AC3E}">
        <p14:creationId xmlns:p14="http://schemas.microsoft.com/office/powerpoint/2010/main" val="3309894888"/>
      </p:ext>
    </p:extLst>
  </p:cSld>
  <p:clrMapOvr>
    <a:masterClrMapping/>
  </p:clrMapOvr>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84A5C-5ADB-B3FA-7069-B155252298B6}"/>
              </a:ext>
            </a:extLst>
          </p:cNvPr>
          <p:cNvSpPr>
            <a:spLocks noGrp="1"/>
          </p:cNvSpPr>
          <p:nvPr>
            <p:ph type="title"/>
          </p:nvPr>
        </p:nvSpPr>
        <p:spPr/>
        <p:txBody>
          <a:bodyPr/>
          <a:lstStyle/>
          <a:p>
            <a:r>
              <a:rPr lang="en-US" dirty="0">
                <a:latin typeface="+mn-lt"/>
              </a:rPr>
              <a:t>Arrow’s Impossibility Theorem (1 of 3)</a:t>
            </a:r>
          </a:p>
        </p:txBody>
      </p:sp>
      <p:sp>
        <p:nvSpPr>
          <p:cNvPr id="3" name="Content Placeholder 2">
            <a:extLst>
              <a:ext uri="{FF2B5EF4-FFF2-40B4-BE49-F238E27FC236}">
                <a16:creationId xmlns:a16="http://schemas.microsoft.com/office/drawing/2014/main" id="{2FA4787A-53DF-1C9A-9FF7-45444D8C91EE}"/>
              </a:ext>
            </a:extLst>
          </p:cNvPr>
          <p:cNvSpPr>
            <a:spLocks noGrp="1"/>
          </p:cNvSpPr>
          <p:nvPr>
            <p:ph idx="1"/>
          </p:nvPr>
        </p:nvSpPr>
        <p:spPr/>
        <p:txBody>
          <a:bodyPr vert="horz" lIns="91440" tIns="45720" rIns="91440" bIns="45720" rtlCol="0" anchor="t">
            <a:noAutofit/>
          </a:bodyPr>
          <a:lstStyle/>
          <a:p>
            <a:r>
              <a:rPr lang="en-US" b="1" dirty="0">
                <a:solidFill>
                  <a:srgbClr val="C00000"/>
                </a:solidFill>
                <a:latin typeface="+mn-lt"/>
              </a:rPr>
              <a:t>Arrow’s impossibility theorem*</a:t>
            </a:r>
          </a:p>
          <a:p>
            <a:pPr lvl="1">
              <a:buFont typeface="Arial" panose="020B0604020202020204" pitchFamily="34" charset="0"/>
              <a:buChar char="•"/>
            </a:pPr>
            <a:r>
              <a:rPr lang="en-US" dirty="0">
                <a:latin typeface="+mn-lt"/>
              </a:rPr>
              <a:t>A mathematical result showing that, under certain assumed conditions, there is no method for aggregating individual preferences into a valid set of social preferences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16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3531387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1FECA-BBD8-65DC-231A-71D599115D8D}"/>
              </a:ext>
            </a:extLst>
          </p:cNvPr>
          <p:cNvSpPr>
            <a:spLocks noGrp="1"/>
          </p:cNvSpPr>
          <p:nvPr>
            <p:ph type="title"/>
          </p:nvPr>
        </p:nvSpPr>
        <p:spPr/>
        <p:txBody>
          <a:bodyPr/>
          <a:lstStyle/>
          <a:p>
            <a:r>
              <a:rPr lang="en-US" dirty="0">
                <a:latin typeface="+mn-lt"/>
              </a:rPr>
              <a:t>Arrow’s Impossibility Theorem (2 of 3)</a:t>
            </a:r>
          </a:p>
        </p:txBody>
      </p:sp>
      <p:sp>
        <p:nvSpPr>
          <p:cNvPr id="3" name="Content Placeholder 2">
            <a:extLst>
              <a:ext uri="{FF2B5EF4-FFF2-40B4-BE49-F238E27FC236}">
                <a16:creationId xmlns:a16="http://schemas.microsoft.com/office/drawing/2014/main" id="{38760EF5-DAFA-D605-5E01-5F2E17DFDAED}"/>
              </a:ext>
            </a:extLst>
          </p:cNvPr>
          <p:cNvSpPr>
            <a:spLocks noGrp="1"/>
          </p:cNvSpPr>
          <p:nvPr>
            <p:ph idx="1"/>
          </p:nvPr>
        </p:nvSpPr>
        <p:spPr/>
        <p:txBody>
          <a:bodyPr/>
          <a:lstStyle/>
          <a:p>
            <a:r>
              <a:rPr lang="en-US" dirty="0">
                <a:latin typeface="+mn-lt"/>
              </a:rPr>
              <a:t>Arrow’s properties of a voting system</a:t>
            </a:r>
          </a:p>
          <a:p>
            <a:pPr lvl="1">
              <a:buFont typeface="Arial" panose="020B0604020202020204" pitchFamily="34" charset="0"/>
              <a:buChar char="•"/>
            </a:pPr>
            <a:r>
              <a:rPr lang="en-US" dirty="0">
                <a:latin typeface="+mn-lt"/>
              </a:rPr>
              <a:t>Unanimity: If everyone prefers A to B, then A beats B</a:t>
            </a:r>
          </a:p>
          <a:p>
            <a:pPr lvl="1">
              <a:buFont typeface="Arial" panose="020B0604020202020204" pitchFamily="34" charset="0"/>
              <a:buChar char="•"/>
            </a:pPr>
            <a:r>
              <a:rPr lang="en-US" dirty="0">
                <a:latin typeface="+mn-lt"/>
              </a:rPr>
              <a:t>Transitivity: If A beats B, and B beats C, then A beats C</a:t>
            </a:r>
          </a:p>
          <a:p>
            <a:pPr lvl="1">
              <a:buFont typeface="Arial" panose="020B0604020202020204" pitchFamily="34" charset="0"/>
              <a:buChar char="•"/>
            </a:pPr>
            <a:r>
              <a:rPr lang="en-US" dirty="0">
                <a:latin typeface="+mn-lt"/>
              </a:rPr>
              <a:t>Independence of irrelevant alternatives: The ranking between any two outcomes A and B does not depend on whether some third outcome C is also available</a:t>
            </a:r>
          </a:p>
          <a:p>
            <a:pPr lvl="1">
              <a:buFont typeface="Arial" panose="020B0604020202020204" pitchFamily="34" charset="0"/>
              <a:buChar char="•"/>
            </a:pPr>
            <a:r>
              <a:rPr lang="en-US" dirty="0">
                <a:latin typeface="+mn-lt"/>
              </a:rPr>
              <a:t>No dictators: There is no person who always gets to pick the outcome, regardless of everyone else’s preferences</a:t>
            </a:r>
          </a:p>
        </p:txBody>
      </p:sp>
    </p:spTree>
    <p:extLst>
      <p:ext uri="{BB962C8B-B14F-4D97-AF65-F5344CB8AC3E}">
        <p14:creationId xmlns:p14="http://schemas.microsoft.com/office/powerpoint/2010/main" val="5247681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BC2F-0D99-C579-EAF6-81725AFC0D8E}"/>
              </a:ext>
            </a:extLst>
          </p:cNvPr>
          <p:cNvSpPr>
            <a:spLocks noGrp="1"/>
          </p:cNvSpPr>
          <p:nvPr>
            <p:ph type="title"/>
          </p:nvPr>
        </p:nvSpPr>
        <p:spPr/>
        <p:txBody>
          <a:bodyPr/>
          <a:lstStyle/>
          <a:p>
            <a:r>
              <a:rPr lang="en-US" dirty="0">
                <a:latin typeface="+mn-lt"/>
              </a:rPr>
              <a:t>Arrow’s Impossibility Theorem (3 of 3)</a:t>
            </a:r>
          </a:p>
        </p:txBody>
      </p:sp>
      <p:sp>
        <p:nvSpPr>
          <p:cNvPr id="3" name="Content Placeholder 2">
            <a:extLst>
              <a:ext uri="{FF2B5EF4-FFF2-40B4-BE49-F238E27FC236}">
                <a16:creationId xmlns:a16="http://schemas.microsoft.com/office/drawing/2014/main" id="{EBEB2744-048A-B9A1-7EEC-1CBD2F1C68D7}"/>
              </a:ext>
            </a:extLst>
          </p:cNvPr>
          <p:cNvSpPr>
            <a:spLocks noGrp="1"/>
          </p:cNvSpPr>
          <p:nvPr>
            <p:ph idx="1"/>
          </p:nvPr>
        </p:nvSpPr>
        <p:spPr/>
        <p:txBody>
          <a:bodyPr/>
          <a:lstStyle/>
          <a:p>
            <a:r>
              <a:rPr lang="en-US" dirty="0">
                <a:latin typeface="+mn-lt"/>
              </a:rPr>
              <a:t>Arrow proved mathematically that no voting system can satisfy all four properties</a:t>
            </a:r>
          </a:p>
          <a:p>
            <a:r>
              <a:rPr lang="en-US" dirty="0">
                <a:latin typeface="+mn-lt"/>
              </a:rPr>
              <a:t>There is no scheme for aggregating individual preferences into a valid set of social preferences</a:t>
            </a:r>
          </a:p>
        </p:txBody>
      </p:sp>
    </p:spTree>
    <p:extLst>
      <p:ext uri="{BB962C8B-B14F-4D97-AF65-F5344CB8AC3E}">
        <p14:creationId xmlns:p14="http://schemas.microsoft.com/office/powerpoint/2010/main" val="38106089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617D3-7C2A-A400-03F0-A66B34C9E034}"/>
              </a:ext>
            </a:extLst>
          </p:cNvPr>
          <p:cNvSpPr>
            <a:spLocks noGrp="1"/>
          </p:cNvSpPr>
          <p:nvPr>
            <p:ph type="title"/>
          </p:nvPr>
        </p:nvSpPr>
        <p:spPr/>
        <p:txBody>
          <a:bodyPr/>
          <a:lstStyle/>
          <a:p>
            <a:r>
              <a:rPr lang="en-US" dirty="0">
                <a:latin typeface="+mn-lt"/>
              </a:rPr>
              <a:t>The Median Voter Is King (1 of 2)</a:t>
            </a:r>
          </a:p>
        </p:txBody>
      </p:sp>
      <p:sp>
        <p:nvSpPr>
          <p:cNvPr id="3" name="Content Placeholder 2">
            <a:extLst>
              <a:ext uri="{FF2B5EF4-FFF2-40B4-BE49-F238E27FC236}">
                <a16:creationId xmlns:a16="http://schemas.microsoft.com/office/drawing/2014/main" id="{68456FF3-AEC9-99EB-99D0-59B041FC9279}"/>
              </a:ext>
            </a:extLst>
          </p:cNvPr>
          <p:cNvSpPr>
            <a:spLocks noGrp="1"/>
          </p:cNvSpPr>
          <p:nvPr>
            <p:ph idx="1"/>
          </p:nvPr>
        </p:nvSpPr>
        <p:spPr>
          <a:xfrm>
            <a:off x="476843" y="1825625"/>
            <a:ext cx="11454602" cy="4351338"/>
          </a:xfrm>
        </p:spPr>
        <p:txBody>
          <a:bodyPr vert="horz" lIns="91440" tIns="45720" rIns="91440" bIns="45720" rtlCol="0" anchor="t">
            <a:noAutofit/>
          </a:bodyPr>
          <a:lstStyle/>
          <a:p>
            <a:pPr algn="l"/>
            <a:r>
              <a:rPr lang="en-US" b="1" dirty="0">
                <a:solidFill>
                  <a:srgbClr val="C00000"/>
                </a:solidFill>
                <a:latin typeface="+mn-lt"/>
              </a:rPr>
              <a:t>Median voter theorem*</a:t>
            </a:r>
          </a:p>
          <a:p>
            <a:pPr lvl="1">
              <a:buFont typeface="Arial" panose="020B0604020202020204" pitchFamily="34" charset="0"/>
              <a:buChar char="•"/>
            </a:pPr>
            <a:r>
              <a:rPr lang="en-US" dirty="0">
                <a:latin typeface="+mn-lt"/>
              </a:rPr>
              <a:t>A mathematical result showing that if voters are choosing a point along a line and they all want the point closest to their own optimum, then majority rule will pick the optimum of the median voter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1" indent="-228600" algn="l" defTabSz="914400" rtl="0" eaLnBrk="1" fontAlgn="auto" latinLnBrk="0" hangingPunct="1">
              <a:lnSpc>
                <a:spcPct val="100000"/>
              </a:lnSpc>
              <a:spcBef>
                <a:spcPts val="13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1604876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385D3-E4C2-0F44-6960-027618195E3F}"/>
              </a:ext>
            </a:extLst>
          </p:cNvPr>
          <p:cNvSpPr>
            <a:spLocks noGrp="1"/>
          </p:cNvSpPr>
          <p:nvPr>
            <p:ph type="title"/>
          </p:nvPr>
        </p:nvSpPr>
        <p:spPr/>
        <p:txBody>
          <a:bodyPr/>
          <a:lstStyle/>
          <a:p>
            <a:r>
              <a:rPr lang="en-US" dirty="0">
                <a:latin typeface="+mn-lt"/>
              </a:rPr>
              <a:t>The Median Voter Is King (2 of 2)</a:t>
            </a:r>
          </a:p>
        </p:txBody>
      </p:sp>
      <p:sp>
        <p:nvSpPr>
          <p:cNvPr id="3" name="Content Placeholder 2">
            <a:extLst>
              <a:ext uri="{FF2B5EF4-FFF2-40B4-BE49-F238E27FC236}">
                <a16:creationId xmlns:a16="http://schemas.microsoft.com/office/drawing/2014/main" id="{5270D3CD-7AAC-2E4D-5AB1-510564087369}"/>
              </a:ext>
            </a:extLst>
          </p:cNvPr>
          <p:cNvSpPr>
            <a:spLocks noGrp="1"/>
          </p:cNvSpPr>
          <p:nvPr>
            <p:ph idx="1"/>
          </p:nvPr>
        </p:nvSpPr>
        <p:spPr/>
        <p:txBody>
          <a:bodyPr/>
          <a:lstStyle/>
          <a:p>
            <a:r>
              <a:rPr lang="en-US" dirty="0">
                <a:latin typeface="+mn-lt"/>
              </a:rPr>
              <a:t>Implications of the median voter theorem</a:t>
            </a:r>
          </a:p>
          <a:p>
            <a:pPr lvl="1">
              <a:buFont typeface="Arial" panose="020B0604020202020204" pitchFamily="34" charset="0"/>
              <a:buChar char="•"/>
            </a:pPr>
            <a:r>
              <a:rPr lang="en-US" dirty="0">
                <a:latin typeface="+mn-lt"/>
              </a:rPr>
              <a:t>Parties in a two-party system move toward the median voter</a:t>
            </a:r>
          </a:p>
          <a:p>
            <a:pPr lvl="1">
              <a:buFont typeface="Arial" panose="020B0604020202020204" pitchFamily="34" charset="0"/>
              <a:buChar char="•"/>
            </a:pPr>
            <a:r>
              <a:rPr lang="en-US" dirty="0">
                <a:latin typeface="+mn-lt"/>
              </a:rPr>
              <a:t>Minority views are not given much weight</a:t>
            </a:r>
          </a:p>
          <a:p>
            <a:r>
              <a:rPr lang="en-US" dirty="0">
                <a:latin typeface="+mn-lt"/>
              </a:rPr>
              <a:t>Majority rule</a:t>
            </a:r>
          </a:p>
          <a:p>
            <a:pPr lvl="1">
              <a:buFont typeface="Arial" panose="020B0604020202020204" pitchFamily="34" charset="0"/>
              <a:buChar char="•"/>
            </a:pPr>
            <a:r>
              <a:rPr lang="en-US" dirty="0">
                <a:latin typeface="+mn-lt"/>
              </a:rPr>
              <a:t>Looks only to the person in the exact middle of the distribution</a:t>
            </a:r>
          </a:p>
        </p:txBody>
      </p:sp>
    </p:spTree>
    <p:extLst>
      <p:ext uri="{BB962C8B-B14F-4D97-AF65-F5344CB8AC3E}">
        <p14:creationId xmlns:p14="http://schemas.microsoft.com/office/powerpoint/2010/main" val="3775119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marL="228600" marR="0" lvl="0" indent="-228600" algn="l" defTabSz="914400" rtl="0" eaLnBrk="1" fontAlgn="auto" latinLnBrk="0" hangingPunct="1">
              <a:lnSpc>
                <a:spcPct val="100000"/>
              </a:lnSpc>
              <a:spcBef>
                <a:spcPts val="800"/>
              </a:spcBef>
              <a:spcAft>
                <a:spcPts val="800"/>
              </a:spcAft>
              <a:buClr>
                <a:srgbClr val="282F7C"/>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282F7C"/>
                </a:solidFill>
                <a:effectLst/>
                <a:uLnTx/>
                <a:uFillTx/>
                <a:latin typeface="+mn-lt"/>
                <a:ea typeface="+mn-ea"/>
                <a:cs typeface="+mn-cs"/>
              </a:rPr>
              <a:t>Given a voting scheme scenario, identify which property from Arrow's impossibility theorem is violated.</a:t>
            </a:r>
          </a:p>
          <a:p>
            <a:pPr>
              <a:spcBef>
                <a:spcPts val="800"/>
              </a:spcBef>
            </a:pPr>
            <a:r>
              <a:rPr lang="en-US" dirty="0">
                <a:latin typeface="+mn-lt"/>
              </a:rPr>
              <a:t>Given a voting scheme scenario, determine if it suffers from the Condorcet paradox.</a:t>
            </a:r>
          </a:p>
          <a:p>
            <a:pPr>
              <a:spcBef>
                <a:spcPts val="800"/>
              </a:spcBef>
            </a:pPr>
            <a:r>
              <a:rPr lang="en-US" dirty="0">
                <a:latin typeface="+mn-lt"/>
              </a:rPr>
              <a:t>Explain why majority rule voting will always pick the choice most preferred by the median voter.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29DA2-901F-891A-6BA2-3F133178510C}"/>
              </a:ext>
            </a:extLst>
          </p:cNvPr>
          <p:cNvSpPr>
            <a:spLocks noGrp="1"/>
          </p:cNvSpPr>
          <p:nvPr>
            <p:ph type="title"/>
          </p:nvPr>
        </p:nvSpPr>
        <p:spPr/>
        <p:txBody>
          <a:bodyPr/>
          <a:lstStyle/>
          <a:p>
            <a:r>
              <a:rPr lang="en-US" dirty="0">
                <a:latin typeface="+mn-lt"/>
              </a:rPr>
              <a:t>Figure 1 The Median Voter Theorem: An Example</a:t>
            </a:r>
          </a:p>
        </p:txBody>
      </p:sp>
      <p:sp>
        <p:nvSpPr>
          <p:cNvPr id="3" name="Content Placeholder 2">
            <a:extLst>
              <a:ext uri="{FF2B5EF4-FFF2-40B4-BE49-F238E27FC236}">
                <a16:creationId xmlns:a16="http://schemas.microsoft.com/office/drawing/2014/main" id="{E55076A6-B801-2748-9383-842B316C66AB}"/>
              </a:ext>
            </a:extLst>
          </p:cNvPr>
          <p:cNvSpPr>
            <a:spLocks noGrp="1"/>
          </p:cNvSpPr>
          <p:nvPr>
            <p:ph sz="half" idx="1"/>
          </p:nvPr>
        </p:nvSpPr>
        <p:spPr/>
        <p:txBody>
          <a:bodyPr/>
          <a:lstStyle/>
          <a:p>
            <a:r>
              <a:rPr lang="en-US" dirty="0">
                <a:latin typeface="+mn-lt"/>
              </a:rPr>
              <a:t>This bar chart shows how 100 voters’ optimal budgets are distributed over five options, ranging from zero to $20 billion.</a:t>
            </a:r>
          </a:p>
          <a:p>
            <a:r>
              <a:rPr lang="en-US" dirty="0">
                <a:latin typeface="+mn-lt"/>
              </a:rPr>
              <a:t>If society makes its choice by majority rule, the median voter, who here prefers $10 billion, determines the outcome.</a:t>
            </a:r>
          </a:p>
        </p:txBody>
      </p:sp>
      <p:pic>
        <p:nvPicPr>
          <p:cNvPr id="6" name="Picture 3" descr="The figure shows a bar graph that shows the number of people in a society who prefer a specific budget size for the government.  The horizontal axis shows five difference budget sizes, measured in billions of dollars, with values at $0, $5, $10, $15, and $20.  The vertical axis measures the number of people who prefer a specific budget size.  The values are as follows: 25 people prefer $0; 15 people prefer $5; 20 people prefer $10; 35 people prefer $15; and 5 people prefer $20.  ">
            <a:extLst>
              <a:ext uri="{FF2B5EF4-FFF2-40B4-BE49-F238E27FC236}">
                <a16:creationId xmlns:a16="http://schemas.microsoft.com/office/drawing/2014/main" id="{79B8D40C-239B-6B0A-27BB-5A87A1ECBB1A}"/>
              </a:ext>
            </a:extLst>
          </p:cNvPr>
          <p:cNvPicPr>
            <a:picLocks noGrp="1" noChangeAspect="1"/>
          </p:cNvPicPr>
          <p:nvPr>
            <p:ph sz="half" idx="2"/>
          </p:nvPr>
        </p:nvPicPr>
        <p:blipFill rotWithShape="1">
          <a:blip r:embed="rId2"/>
          <a:srcRect r="4888" b="3801"/>
          <a:stretch/>
        </p:blipFill>
        <p:spPr>
          <a:xfrm>
            <a:off x="6201697" y="2099222"/>
            <a:ext cx="5711482" cy="3749040"/>
          </a:xfrm>
        </p:spPr>
      </p:pic>
    </p:spTree>
    <p:extLst>
      <p:ext uri="{BB962C8B-B14F-4D97-AF65-F5344CB8AC3E}">
        <p14:creationId xmlns:p14="http://schemas.microsoft.com/office/powerpoint/2010/main" val="822550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529A6-960D-F1A5-B286-45E2F29808F4}"/>
              </a:ext>
            </a:extLst>
          </p:cNvPr>
          <p:cNvSpPr>
            <a:spLocks noGrp="1"/>
          </p:cNvSpPr>
          <p:nvPr>
            <p:ph type="title"/>
          </p:nvPr>
        </p:nvSpPr>
        <p:spPr/>
        <p:txBody>
          <a:bodyPr/>
          <a:lstStyle/>
          <a:p>
            <a:r>
              <a:rPr lang="en-US" dirty="0">
                <a:latin typeface="+mn-lt"/>
              </a:rPr>
              <a:t>Politicians Are People Too</a:t>
            </a:r>
          </a:p>
        </p:txBody>
      </p:sp>
      <p:sp>
        <p:nvSpPr>
          <p:cNvPr id="3" name="Content Placeholder 2">
            <a:extLst>
              <a:ext uri="{FF2B5EF4-FFF2-40B4-BE49-F238E27FC236}">
                <a16:creationId xmlns:a16="http://schemas.microsoft.com/office/drawing/2014/main" id="{73628DC4-DD68-1056-3C3E-5941064BEA42}"/>
              </a:ext>
            </a:extLst>
          </p:cNvPr>
          <p:cNvSpPr>
            <a:spLocks noGrp="1"/>
          </p:cNvSpPr>
          <p:nvPr>
            <p:ph idx="1"/>
          </p:nvPr>
        </p:nvSpPr>
        <p:spPr/>
        <p:txBody>
          <a:bodyPr/>
          <a:lstStyle/>
          <a:p>
            <a:r>
              <a:rPr lang="en-US" dirty="0">
                <a:latin typeface="+mn-lt"/>
              </a:rPr>
              <a:t>Politicians are motivated by self-interest, just like firms and consumers</a:t>
            </a:r>
          </a:p>
          <a:p>
            <a:pPr lvl="1">
              <a:buFont typeface="Arial" panose="020B0604020202020204" pitchFamily="34" charset="0"/>
              <a:buChar char="•"/>
            </a:pPr>
            <a:r>
              <a:rPr lang="en-US" dirty="0">
                <a:latin typeface="+mn-lt"/>
              </a:rPr>
              <a:t>Some politicians motivated by re-election, willing to sacrifice the national interest toward that goal</a:t>
            </a:r>
          </a:p>
          <a:p>
            <a:pPr lvl="1">
              <a:buFont typeface="Arial" panose="020B0604020202020204" pitchFamily="34" charset="0"/>
              <a:buChar char="•"/>
            </a:pPr>
            <a:r>
              <a:rPr lang="en-US" dirty="0">
                <a:latin typeface="+mn-lt"/>
              </a:rPr>
              <a:t>Others motivated by greed</a:t>
            </a:r>
          </a:p>
          <a:p>
            <a:r>
              <a:rPr lang="en-US" dirty="0">
                <a:latin typeface="+mn-lt"/>
              </a:rPr>
              <a:t>The lesson about economic policy</a:t>
            </a:r>
          </a:p>
          <a:p>
            <a:pPr lvl="1">
              <a:buFont typeface="Arial" panose="020B0604020202020204" pitchFamily="34" charset="0"/>
              <a:buChar char="•"/>
            </a:pPr>
            <a:r>
              <a:rPr lang="en-US" dirty="0">
                <a:latin typeface="+mn-lt"/>
              </a:rPr>
              <a:t>Is not made by benevolent leaders, but by real people with their own all-too-human desires</a:t>
            </a:r>
          </a:p>
          <a:p>
            <a:pPr lvl="1">
              <a:buFont typeface="Arial" panose="020B0604020202020204" pitchFamily="34" charset="0"/>
              <a:buChar char="•"/>
            </a:pPr>
            <a:r>
              <a:rPr lang="en-US" dirty="0">
                <a:latin typeface="+mn-lt"/>
              </a:rPr>
              <a:t>Fails to resemble the ideals derived in economics textbooks</a:t>
            </a:r>
          </a:p>
        </p:txBody>
      </p:sp>
    </p:spTree>
    <p:extLst>
      <p:ext uri="{BB962C8B-B14F-4D97-AF65-F5344CB8AC3E}">
        <p14:creationId xmlns:p14="http://schemas.microsoft.com/office/powerpoint/2010/main" val="6984347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23-3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Behavioral Economics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D0D01-0FC9-FEF9-D27E-9EB49CD75DAC}"/>
              </a:ext>
            </a:extLst>
          </p:cNvPr>
          <p:cNvSpPr>
            <a:spLocks noGrp="1"/>
          </p:cNvSpPr>
          <p:nvPr>
            <p:ph type="title"/>
          </p:nvPr>
        </p:nvSpPr>
        <p:spPr/>
        <p:txBody>
          <a:bodyPr/>
          <a:lstStyle/>
          <a:p>
            <a:r>
              <a:rPr lang="en-US" dirty="0">
                <a:latin typeface="+mn-lt"/>
              </a:rPr>
              <a:t>What is Behavioral Economics?</a:t>
            </a:r>
          </a:p>
        </p:txBody>
      </p:sp>
      <p:sp>
        <p:nvSpPr>
          <p:cNvPr id="3" name="Content Placeholder 2">
            <a:extLst>
              <a:ext uri="{FF2B5EF4-FFF2-40B4-BE49-F238E27FC236}">
                <a16:creationId xmlns:a16="http://schemas.microsoft.com/office/drawing/2014/main" id="{CFB2A95F-DF0E-9181-9588-1AF10147F348}"/>
              </a:ext>
            </a:extLst>
          </p:cNvPr>
          <p:cNvSpPr>
            <a:spLocks noGrp="1"/>
          </p:cNvSpPr>
          <p:nvPr>
            <p:ph idx="1"/>
          </p:nvPr>
        </p:nvSpPr>
        <p:spPr/>
        <p:txBody>
          <a:bodyPr/>
          <a:lstStyle/>
          <a:p>
            <a:r>
              <a:rPr lang="en-US" b="1" dirty="0">
                <a:solidFill>
                  <a:srgbClr val="C00000"/>
                </a:solidFill>
                <a:latin typeface="+mn-lt"/>
              </a:rPr>
              <a:t>Behavioral economics*</a:t>
            </a:r>
          </a:p>
          <a:p>
            <a:pPr lvl="1">
              <a:buFont typeface="Arial" panose="020B0604020202020204" pitchFamily="34" charset="0"/>
              <a:buChar char="•"/>
            </a:pPr>
            <a:r>
              <a:rPr lang="en-US" dirty="0">
                <a:latin typeface="+mn-lt"/>
              </a:rPr>
              <a:t>The subfield of economics that integrates the insights of psychology</a:t>
            </a:r>
          </a:p>
          <a:p>
            <a:r>
              <a:rPr lang="en-US" dirty="0">
                <a:latin typeface="+mn-lt"/>
              </a:rPr>
              <a:t>Insights from behavioral economics</a:t>
            </a:r>
          </a:p>
          <a:p>
            <a:pPr lvl="1">
              <a:buFont typeface="Arial" panose="020B0604020202020204" pitchFamily="34" charset="0"/>
              <a:buChar char="•"/>
            </a:pPr>
            <a:r>
              <a:rPr lang="en-US" dirty="0">
                <a:latin typeface="+mn-lt"/>
              </a:rPr>
              <a:t>People aren’t always rational</a:t>
            </a:r>
          </a:p>
          <a:p>
            <a:pPr lvl="1">
              <a:buFont typeface="Arial" panose="020B0604020202020204" pitchFamily="34" charset="0"/>
              <a:buChar char="•"/>
            </a:pPr>
            <a:r>
              <a:rPr lang="en-US" dirty="0">
                <a:latin typeface="+mn-lt"/>
              </a:rPr>
              <a:t>People care about fairness</a:t>
            </a:r>
          </a:p>
          <a:p>
            <a:pPr lvl="1">
              <a:buFont typeface="Arial" panose="020B0604020202020204" pitchFamily="34" charset="0"/>
              <a:buChar char="•"/>
            </a:pPr>
            <a:r>
              <a:rPr lang="en-US" dirty="0">
                <a:latin typeface="+mn-lt"/>
              </a:rPr>
              <a:t>People are inconsistent over time </a:t>
            </a:r>
            <a:endParaRPr lang="en-US" altLang="en-US" sz="1400" dirty="0">
              <a:solidFill>
                <a:srgbClr val="282F7C"/>
              </a:solidFill>
              <a:latin typeface="+mn-lt"/>
            </a:endParaRPr>
          </a:p>
          <a:p>
            <a:pPr marL="228600" marR="0" lvl="1"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152170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Behavioral Economics</a:t>
            </a:r>
          </a:p>
        </p:txBody>
      </p:sp>
      <p:sp>
        <p:nvSpPr>
          <p:cNvPr id="3" name="Content Placeholder 2"/>
          <p:cNvSpPr>
            <a:spLocks noGrp="1"/>
          </p:cNvSpPr>
          <p:nvPr>
            <p:ph sz="half" idx="1"/>
          </p:nvPr>
        </p:nvSpPr>
        <p:spPr>
          <a:xfrm>
            <a:off x="476843" y="1887673"/>
            <a:ext cx="11241915" cy="1005840"/>
          </a:xfrm>
        </p:spPr>
        <p:txBody>
          <a:bodyPr/>
          <a:lstStyle/>
          <a:p>
            <a:r>
              <a:rPr lang="en-US" sz="2000" b="0" dirty="0">
                <a:latin typeface="+mn-lt"/>
              </a:rPr>
              <a:t>“Insights from psychology about individual behavior—examples of which include limited rationality, low self-control, or a taste for fairness—predict several important types of observed market outcomes that fully-rational economic models do not.”</a:t>
            </a:r>
          </a:p>
        </p:txBody>
      </p:sp>
      <p:pic>
        <p:nvPicPr>
          <p:cNvPr id="9" name="Picture 3" descr="A pie chart titled &quot;What do economists say?&quot; plots three values. They are 100% agree, 0% disagree, and 0% uncertain.">
            <a:extLst>
              <a:ext uri="{FF2B5EF4-FFF2-40B4-BE49-F238E27FC236}">
                <a16:creationId xmlns:a16="http://schemas.microsoft.com/office/drawing/2014/main" id="{DC86C35E-B1DC-B1A5-59B5-B38FF33156E6}"/>
              </a:ext>
            </a:extLst>
          </p:cNvPr>
          <p:cNvPicPr>
            <a:picLocks noGrp="1" noChangeAspect="1"/>
          </p:cNvPicPr>
          <p:nvPr>
            <p:ph sz="half" idx="2"/>
          </p:nvPr>
        </p:nvPicPr>
        <p:blipFill>
          <a:blip r:embed="rId3"/>
          <a:stretch>
            <a:fillRect/>
          </a:stretch>
        </p:blipFill>
        <p:spPr>
          <a:xfrm>
            <a:off x="3758167" y="3017324"/>
            <a:ext cx="4675666" cy="2620962"/>
          </a:xfrm>
        </p:spPr>
      </p:pic>
      <p:sp>
        <p:nvSpPr>
          <p:cNvPr id="5" name="Text Placeholder 4"/>
          <p:cNvSpPr>
            <a:spLocks noGrp="1"/>
          </p:cNvSpPr>
          <p:nvPr>
            <p:ph type="body" sz="quarter" idx="13"/>
          </p:nvPr>
        </p:nvSpPr>
        <p:spPr>
          <a:xfrm>
            <a:off x="3215640" y="5737124"/>
            <a:ext cx="5760720" cy="320040"/>
          </a:xfrm>
        </p:spPr>
        <p:txBody>
          <a:bodyPr/>
          <a:lstStyle/>
          <a:p>
            <a:pPr>
              <a:buNone/>
            </a:pPr>
            <a:r>
              <a:rPr lang="en-US" sz="1600" dirty="0">
                <a:latin typeface="+mn-lt"/>
              </a:rPr>
              <a:t>Source: IGM Economic Experts Panel, October 19, 2017.</a:t>
            </a:r>
          </a:p>
        </p:txBody>
      </p:sp>
    </p:spTree>
    <p:extLst>
      <p:ext uri="{BB962C8B-B14F-4D97-AF65-F5344CB8AC3E}">
        <p14:creationId xmlns:p14="http://schemas.microsoft.com/office/powerpoint/2010/main" val="929459894"/>
      </p:ext>
    </p:extLst>
  </p:cSld>
  <p:clrMapOvr>
    <a:masterClrMapping/>
  </p:clrMapOvr>
  <p:extLst mod="1"/>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8C5F0-3D43-2677-CEF8-CE38F6C9670F}"/>
              </a:ext>
            </a:extLst>
          </p:cNvPr>
          <p:cNvSpPr>
            <a:spLocks noGrp="1"/>
          </p:cNvSpPr>
          <p:nvPr>
            <p:ph type="title"/>
          </p:nvPr>
        </p:nvSpPr>
        <p:spPr/>
        <p:txBody>
          <a:bodyPr/>
          <a:lstStyle/>
          <a:p>
            <a:r>
              <a:rPr lang="en-US" dirty="0">
                <a:latin typeface="+mn-lt"/>
              </a:rPr>
              <a:t>People Aren’t Always Rational (1 of 2)</a:t>
            </a:r>
          </a:p>
        </p:txBody>
      </p:sp>
      <p:sp>
        <p:nvSpPr>
          <p:cNvPr id="3" name="Content Placeholder 2">
            <a:extLst>
              <a:ext uri="{FF2B5EF4-FFF2-40B4-BE49-F238E27FC236}">
                <a16:creationId xmlns:a16="http://schemas.microsoft.com/office/drawing/2014/main" id="{63BFDE53-9B80-94D1-45F5-4958E544BD55}"/>
              </a:ext>
            </a:extLst>
          </p:cNvPr>
          <p:cNvSpPr>
            <a:spLocks noGrp="1"/>
          </p:cNvSpPr>
          <p:nvPr>
            <p:ph idx="1"/>
          </p:nvPr>
        </p:nvSpPr>
        <p:spPr/>
        <p:txBody>
          <a:bodyPr/>
          <a:lstStyle/>
          <a:p>
            <a:r>
              <a:rPr lang="en-US" dirty="0">
                <a:latin typeface="+mn-lt"/>
              </a:rPr>
              <a:t>Studies of human decision find that people make systematic mistakes</a:t>
            </a:r>
          </a:p>
          <a:p>
            <a:pPr lvl="1">
              <a:buFont typeface="Arial" panose="020B0604020202020204" pitchFamily="34" charset="0"/>
              <a:buChar char="•"/>
            </a:pPr>
            <a:r>
              <a:rPr lang="en-US" dirty="0">
                <a:latin typeface="+mn-lt"/>
              </a:rPr>
              <a:t>People are overconfident</a:t>
            </a:r>
          </a:p>
          <a:p>
            <a:pPr lvl="1">
              <a:buFont typeface="Arial" panose="020B0604020202020204" pitchFamily="34" charset="0"/>
              <a:buChar char="•"/>
            </a:pPr>
            <a:r>
              <a:rPr lang="en-US" dirty="0">
                <a:latin typeface="+mn-lt"/>
              </a:rPr>
              <a:t>People give too much weight to a small number of vivid observations (undue salience)</a:t>
            </a:r>
          </a:p>
          <a:p>
            <a:pPr lvl="1">
              <a:buFont typeface="Arial" panose="020B0604020202020204" pitchFamily="34" charset="0"/>
              <a:buChar char="•"/>
            </a:pPr>
            <a:r>
              <a:rPr lang="en-US" dirty="0">
                <a:latin typeface="+mn-lt"/>
              </a:rPr>
              <a:t>People are reluctant to change their minds</a:t>
            </a:r>
          </a:p>
          <a:p>
            <a:pPr lvl="1">
              <a:buFont typeface="Arial" panose="020B0604020202020204" pitchFamily="34" charset="0"/>
              <a:buChar char="•"/>
            </a:pPr>
            <a:r>
              <a:rPr lang="en-US" dirty="0">
                <a:latin typeface="+mn-lt"/>
              </a:rPr>
              <a:t>Confirmation bias: People tend to interpret evidence to confirm beliefs they already hold</a:t>
            </a:r>
          </a:p>
        </p:txBody>
      </p:sp>
    </p:spTree>
    <p:extLst>
      <p:ext uri="{BB962C8B-B14F-4D97-AF65-F5344CB8AC3E}">
        <p14:creationId xmlns:p14="http://schemas.microsoft.com/office/powerpoint/2010/main" val="42266051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8C5F0-3D43-2677-CEF8-CE38F6C9670F}"/>
              </a:ext>
            </a:extLst>
          </p:cNvPr>
          <p:cNvSpPr>
            <a:spLocks noGrp="1"/>
          </p:cNvSpPr>
          <p:nvPr>
            <p:ph type="title"/>
          </p:nvPr>
        </p:nvSpPr>
        <p:spPr/>
        <p:txBody>
          <a:bodyPr/>
          <a:lstStyle/>
          <a:p>
            <a:r>
              <a:rPr lang="en-US" dirty="0">
                <a:latin typeface="+mn-lt"/>
              </a:rPr>
              <a:t>People Aren’t Always Rational (2 of 2)</a:t>
            </a:r>
          </a:p>
        </p:txBody>
      </p:sp>
      <p:sp>
        <p:nvSpPr>
          <p:cNvPr id="3" name="Content Placeholder 2">
            <a:extLst>
              <a:ext uri="{FF2B5EF4-FFF2-40B4-BE49-F238E27FC236}">
                <a16:creationId xmlns:a16="http://schemas.microsoft.com/office/drawing/2014/main" id="{63BFDE53-9B80-94D1-45F5-4958E544BD55}"/>
              </a:ext>
            </a:extLst>
          </p:cNvPr>
          <p:cNvSpPr>
            <a:spLocks noGrp="1"/>
          </p:cNvSpPr>
          <p:nvPr>
            <p:ph idx="1"/>
          </p:nvPr>
        </p:nvSpPr>
        <p:spPr/>
        <p:txBody>
          <a:bodyPr/>
          <a:lstStyle/>
          <a:p>
            <a:r>
              <a:rPr lang="en-US" dirty="0">
                <a:latin typeface="+mn-lt"/>
              </a:rPr>
              <a:t>Economics is built on the rationality assumption</a:t>
            </a:r>
          </a:p>
          <a:p>
            <a:pPr lvl="1">
              <a:buFont typeface="Arial" panose="020B0604020202020204" pitchFamily="34" charset="0"/>
              <a:buChar char="•"/>
            </a:pPr>
            <a:r>
              <a:rPr lang="en-US" dirty="0">
                <a:latin typeface="+mn-lt"/>
              </a:rPr>
              <a:t>Yields reasonably accurate models of behavior</a:t>
            </a:r>
          </a:p>
          <a:p>
            <a:pPr lvl="1">
              <a:buFont typeface="Arial" panose="020B0604020202020204" pitchFamily="34" charset="0"/>
              <a:buChar char="•"/>
            </a:pPr>
            <a:r>
              <a:rPr lang="en-US" dirty="0">
                <a:latin typeface="+mn-lt"/>
              </a:rPr>
              <a:t>Economists are themselves not rational maximizers</a:t>
            </a:r>
          </a:p>
        </p:txBody>
      </p:sp>
    </p:spTree>
    <p:extLst>
      <p:ext uri="{BB962C8B-B14F-4D97-AF65-F5344CB8AC3E}">
        <p14:creationId xmlns:p14="http://schemas.microsoft.com/office/powerpoint/2010/main" val="40627919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29FEA-33B5-1914-0C4D-05E4F6DB6781}"/>
              </a:ext>
            </a:extLst>
          </p:cNvPr>
          <p:cNvSpPr>
            <a:spLocks noGrp="1"/>
          </p:cNvSpPr>
          <p:nvPr>
            <p:ph type="title"/>
          </p:nvPr>
        </p:nvSpPr>
        <p:spPr/>
        <p:txBody>
          <a:bodyPr/>
          <a:lstStyle/>
          <a:p>
            <a:r>
              <a:rPr lang="en-US" dirty="0">
                <a:latin typeface="+mn-lt"/>
              </a:rPr>
              <a:t>People Care About Fairness</a:t>
            </a:r>
          </a:p>
        </p:txBody>
      </p:sp>
      <p:sp>
        <p:nvSpPr>
          <p:cNvPr id="3" name="Content Placeholder 2">
            <a:extLst>
              <a:ext uri="{FF2B5EF4-FFF2-40B4-BE49-F238E27FC236}">
                <a16:creationId xmlns:a16="http://schemas.microsoft.com/office/drawing/2014/main" id="{5516139F-44BD-0393-6D3D-3A398B776291}"/>
              </a:ext>
            </a:extLst>
          </p:cNvPr>
          <p:cNvSpPr>
            <a:spLocks noGrp="1"/>
          </p:cNvSpPr>
          <p:nvPr>
            <p:ph idx="1"/>
          </p:nvPr>
        </p:nvSpPr>
        <p:spPr/>
        <p:txBody>
          <a:bodyPr/>
          <a:lstStyle/>
          <a:p>
            <a:r>
              <a:rPr lang="en-US" dirty="0">
                <a:latin typeface="+mn-lt"/>
              </a:rPr>
              <a:t>People’s choices </a:t>
            </a:r>
          </a:p>
          <a:p>
            <a:pPr lvl="1">
              <a:buFont typeface="Arial" panose="020B0604020202020204" pitchFamily="34" charset="0"/>
              <a:buChar char="•"/>
            </a:pPr>
            <a:r>
              <a:rPr lang="en-US" dirty="0">
                <a:latin typeface="+mn-lt"/>
              </a:rPr>
              <a:t>Sometimes influenced more by their sense of fairness than self-interest</a:t>
            </a:r>
          </a:p>
          <a:p>
            <a:r>
              <a:rPr lang="en-US" dirty="0">
                <a:latin typeface="+mn-lt"/>
              </a:rPr>
              <a:t>People are driven in part by some innate sense of fairness</a:t>
            </a:r>
          </a:p>
        </p:txBody>
      </p:sp>
    </p:spTree>
    <p:extLst>
      <p:ext uri="{BB962C8B-B14F-4D97-AF65-F5344CB8AC3E}">
        <p14:creationId xmlns:p14="http://schemas.microsoft.com/office/powerpoint/2010/main" val="2036633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D1FD3-25F1-CAC9-FB7D-5DC28361E758}"/>
              </a:ext>
            </a:extLst>
          </p:cNvPr>
          <p:cNvSpPr>
            <a:spLocks noGrp="1"/>
          </p:cNvSpPr>
          <p:nvPr>
            <p:ph type="title"/>
          </p:nvPr>
        </p:nvSpPr>
        <p:spPr/>
        <p:txBody>
          <a:bodyPr/>
          <a:lstStyle/>
          <a:p>
            <a:r>
              <a:rPr lang="en-US" dirty="0">
                <a:latin typeface="+mn-lt"/>
              </a:rPr>
              <a:t>Example 1: The Ultimatum Game</a:t>
            </a:r>
          </a:p>
        </p:txBody>
      </p:sp>
      <p:sp>
        <p:nvSpPr>
          <p:cNvPr id="3" name="Content Placeholder 2">
            <a:extLst>
              <a:ext uri="{FF2B5EF4-FFF2-40B4-BE49-F238E27FC236}">
                <a16:creationId xmlns:a16="http://schemas.microsoft.com/office/drawing/2014/main" id="{D3346ECC-CA84-FC99-00A1-DB147276EC70}"/>
              </a:ext>
            </a:extLst>
          </p:cNvPr>
          <p:cNvSpPr>
            <a:spLocks noGrp="1"/>
          </p:cNvSpPr>
          <p:nvPr>
            <p:ph idx="1"/>
          </p:nvPr>
        </p:nvSpPr>
        <p:spPr/>
        <p:txBody>
          <a:bodyPr/>
          <a:lstStyle/>
          <a:p>
            <a:pPr>
              <a:spcBef>
                <a:spcPts val="600"/>
              </a:spcBef>
              <a:spcAft>
                <a:spcPts val="600"/>
              </a:spcAft>
            </a:pPr>
            <a:r>
              <a:rPr lang="en-US" dirty="0">
                <a:latin typeface="+mn-lt"/>
              </a:rPr>
              <a:t>Two players who do not know each other have a chance to share a prize of $100</a:t>
            </a:r>
          </a:p>
          <a:p>
            <a:pPr lvl="1">
              <a:spcBef>
                <a:spcPts val="600"/>
              </a:spcBef>
              <a:spcAft>
                <a:spcPts val="600"/>
              </a:spcAft>
              <a:buFont typeface="Arial" panose="020B0604020202020204" pitchFamily="34" charset="0"/>
              <a:buChar char="•"/>
            </a:pPr>
            <a:r>
              <a:rPr lang="en-US" dirty="0">
                <a:latin typeface="+mn-lt"/>
              </a:rPr>
              <a:t>The proposer decides what portion of the $100 prize to give to the responder </a:t>
            </a:r>
          </a:p>
          <a:p>
            <a:pPr lvl="1">
              <a:spcBef>
                <a:spcPts val="600"/>
              </a:spcBef>
              <a:spcAft>
                <a:spcPts val="600"/>
              </a:spcAft>
              <a:buFont typeface="Arial" panose="020B0604020202020204" pitchFamily="34" charset="0"/>
              <a:buChar char="•"/>
            </a:pPr>
            <a:r>
              <a:rPr lang="en-US" dirty="0">
                <a:latin typeface="+mn-lt"/>
              </a:rPr>
              <a:t>The responder can accept or reject the offer</a:t>
            </a:r>
          </a:p>
          <a:p>
            <a:pPr lvl="2">
              <a:spcBef>
                <a:spcPts val="600"/>
              </a:spcBef>
              <a:spcAft>
                <a:spcPts val="600"/>
              </a:spcAft>
              <a:buSzPct val="100000"/>
              <a:buFont typeface="Arial" panose="020B0604020202020204" pitchFamily="34" charset="0"/>
              <a:buChar char="•"/>
            </a:pPr>
            <a:r>
              <a:rPr lang="en-US" dirty="0">
                <a:latin typeface="+mn-lt"/>
              </a:rPr>
              <a:t>Accepts the offer: the money gets split</a:t>
            </a:r>
          </a:p>
          <a:p>
            <a:pPr lvl="2">
              <a:spcBef>
                <a:spcPts val="600"/>
              </a:spcBef>
              <a:spcAft>
                <a:spcPts val="600"/>
              </a:spcAft>
              <a:buSzPct val="100000"/>
              <a:buFont typeface="Arial" panose="020B0604020202020204" pitchFamily="34" charset="0"/>
              <a:buChar char="•"/>
            </a:pPr>
            <a:r>
              <a:rPr lang="en-US" dirty="0">
                <a:latin typeface="+mn-lt"/>
              </a:rPr>
              <a:t>Rejects the offer: both get $0</a:t>
            </a:r>
          </a:p>
          <a:p>
            <a:pPr lvl="1">
              <a:spcBef>
                <a:spcPts val="600"/>
              </a:spcBef>
              <a:spcAft>
                <a:spcPts val="600"/>
              </a:spcAft>
              <a:buFont typeface="Arial" panose="020B0604020202020204" pitchFamily="34" charset="0"/>
              <a:buChar char="•"/>
            </a:pPr>
            <a:r>
              <a:rPr lang="en-US" dirty="0">
                <a:latin typeface="+mn-lt"/>
              </a:rPr>
              <a:t>If a proposer, how much would you offer?</a:t>
            </a:r>
          </a:p>
          <a:p>
            <a:pPr lvl="1">
              <a:spcBef>
                <a:spcPts val="600"/>
              </a:spcBef>
              <a:spcAft>
                <a:spcPts val="600"/>
              </a:spcAft>
              <a:buFont typeface="Arial" panose="020B0604020202020204" pitchFamily="34" charset="0"/>
              <a:buChar char="•"/>
            </a:pPr>
            <a:r>
              <a:rPr lang="en-US" dirty="0">
                <a:latin typeface="+mn-lt"/>
              </a:rPr>
              <a:t>If a responder, what offer will you accept?</a:t>
            </a:r>
          </a:p>
        </p:txBody>
      </p:sp>
    </p:spTree>
    <p:extLst>
      <p:ext uri="{BB962C8B-B14F-4D97-AF65-F5344CB8AC3E}">
        <p14:creationId xmlns:p14="http://schemas.microsoft.com/office/powerpoint/2010/main" val="2064252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FBE31-D2A2-A9B0-7ABD-D85D1486C706}"/>
              </a:ext>
            </a:extLst>
          </p:cNvPr>
          <p:cNvSpPr>
            <a:spLocks noGrp="1"/>
          </p:cNvSpPr>
          <p:nvPr>
            <p:ph type="title"/>
          </p:nvPr>
        </p:nvSpPr>
        <p:spPr/>
        <p:txBody>
          <a:bodyPr/>
          <a:lstStyle/>
          <a:p>
            <a:r>
              <a:rPr lang="en-US" dirty="0">
                <a:latin typeface="+mn-lt"/>
              </a:rPr>
              <a:t>Example 1: Results</a:t>
            </a:r>
          </a:p>
        </p:txBody>
      </p:sp>
      <p:sp>
        <p:nvSpPr>
          <p:cNvPr id="3" name="Content Placeholder 2">
            <a:extLst>
              <a:ext uri="{FF2B5EF4-FFF2-40B4-BE49-F238E27FC236}">
                <a16:creationId xmlns:a16="http://schemas.microsoft.com/office/drawing/2014/main" id="{1F6ABC9D-BB1E-49E1-BB4D-C262C9E68136}"/>
              </a:ext>
            </a:extLst>
          </p:cNvPr>
          <p:cNvSpPr>
            <a:spLocks noGrp="1"/>
          </p:cNvSpPr>
          <p:nvPr>
            <p:ph idx="1"/>
          </p:nvPr>
        </p:nvSpPr>
        <p:spPr/>
        <p:txBody>
          <a:bodyPr/>
          <a:lstStyle/>
          <a:p>
            <a:r>
              <a:rPr lang="en-US" dirty="0">
                <a:latin typeface="+mn-lt"/>
              </a:rPr>
              <a:t>Predicted outcome (rational players)</a:t>
            </a:r>
          </a:p>
          <a:p>
            <a:pPr lvl="1">
              <a:buFont typeface="Arial" panose="020B0604020202020204" pitchFamily="34" charset="0"/>
              <a:buChar char="•"/>
            </a:pPr>
            <a:r>
              <a:rPr lang="en-US" dirty="0">
                <a:latin typeface="+mn-lt"/>
              </a:rPr>
              <a:t>Proposer offer a 99-1 split and responder would accept ($1 is better than nothing) </a:t>
            </a:r>
          </a:p>
          <a:p>
            <a:r>
              <a:rPr lang="en-US" dirty="0">
                <a:latin typeface="+mn-lt"/>
              </a:rPr>
              <a:t>Actual outcomes (experiments)</a:t>
            </a:r>
          </a:p>
          <a:p>
            <a:pPr lvl="1">
              <a:buFont typeface="Arial" panose="020B0604020202020204" pitchFamily="34" charset="0"/>
              <a:buChar char="•"/>
            </a:pPr>
            <a:r>
              <a:rPr lang="en-US" dirty="0">
                <a:latin typeface="+mn-lt"/>
              </a:rPr>
              <a:t>Responder usually rejects lopsided splits like 99-1 as wildly unfair </a:t>
            </a:r>
          </a:p>
          <a:p>
            <a:pPr lvl="1">
              <a:buFont typeface="Arial" panose="020B0604020202020204" pitchFamily="34" charset="0"/>
              <a:buChar char="•"/>
            </a:pPr>
            <a:r>
              <a:rPr lang="en-US" dirty="0">
                <a:latin typeface="+mn-lt"/>
              </a:rPr>
              <a:t>Expecting this, proposer  usually offers $30 or $40</a:t>
            </a:r>
          </a:p>
          <a:p>
            <a:pPr lvl="1">
              <a:buFont typeface="Arial" panose="020B0604020202020204" pitchFamily="34" charset="0"/>
              <a:buChar char="•"/>
            </a:pPr>
            <a:r>
              <a:rPr lang="en-US" dirty="0">
                <a:latin typeface="+mn-lt"/>
              </a:rPr>
              <a:t>Responder still views this as unfair, but not so much as to abandon their self-interest, so offer is accepted</a:t>
            </a:r>
          </a:p>
        </p:txBody>
      </p:sp>
    </p:spTree>
    <p:extLst>
      <p:ext uri="{BB962C8B-B14F-4D97-AF65-F5344CB8AC3E}">
        <p14:creationId xmlns:p14="http://schemas.microsoft.com/office/powerpoint/2010/main" val="2469655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23-1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Asymmetric Information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637A1-ED21-E2EC-C38A-25ED68258BFC}"/>
              </a:ext>
            </a:extLst>
          </p:cNvPr>
          <p:cNvSpPr>
            <a:spLocks noGrp="1"/>
          </p:cNvSpPr>
          <p:nvPr>
            <p:ph type="title"/>
          </p:nvPr>
        </p:nvSpPr>
        <p:spPr/>
        <p:txBody>
          <a:bodyPr/>
          <a:lstStyle/>
          <a:p>
            <a:r>
              <a:rPr lang="en-US" dirty="0">
                <a:latin typeface="+mn-lt"/>
              </a:rPr>
              <a:t>People Are Inconsistent over Time</a:t>
            </a:r>
          </a:p>
        </p:txBody>
      </p:sp>
      <p:sp>
        <p:nvSpPr>
          <p:cNvPr id="3" name="Content Placeholder 2">
            <a:extLst>
              <a:ext uri="{FF2B5EF4-FFF2-40B4-BE49-F238E27FC236}">
                <a16:creationId xmlns:a16="http://schemas.microsoft.com/office/drawing/2014/main" id="{D7120099-29AC-99F7-AA6A-BCAA01C2738D}"/>
              </a:ext>
            </a:extLst>
          </p:cNvPr>
          <p:cNvSpPr>
            <a:spLocks noGrp="1"/>
          </p:cNvSpPr>
          <p:nvPr>
            <p:ph idx="1"/>
          </p:nvPr>
        </p:nvSpPr>
        <p:spPr/>
        <p:txBody>
          <a:bodyPr/>
          <a:lstStyle/>
          <a:p>
            <a:r>
              <a:rPr lang="en-US" dirty="0">
                <a:latin typeface="+mn-lt"/>
              </a:rPr>
              <a:t>People tend to prefer instant gratification</a:t>
            </a:r>
          </a:p>
          <a:p>
            <a:pPr lvl="1">
              <a:buFont typeface="Arial" panose="020B0604020202020204" pitchFamily="34" charset="0"/>
              <a:buChar char="•"/>
            </a:pPr>
            <a:r>
              <a:rPr lang="en-US" dirty="0">
                <a:latin typeface="+mn-lt"/>
              </a:rPr>
              <a:t>Even when delaying would increase gratification</a:t>
            </a:r>
          </a:p>
          <a:p>
            <a:r>
              <a:rPr lang="en-US" dirty="0">
                <a:latin typeface="+mn-lt"/>
              </a:rPr>
              <a:t>Result: People fail to follow through on plans to do things that are dreary, take effort, or cause discomfort</a:t>
            </a:r>
          </a:p>
          <a:p>
            <a:pPr lvl="1">
              <a:buFont typeface="Arial" panose="020B0604020202020204" pitchFamily="34" charset="0"/>
              <a:buChar char="•"/>
            </a:pPr>
            <a:r>
              <a:rPr lang="en-US" dirty="0">
                <a:latin typeface="+mn-lt"/>
              </a:rPr>
              <a:t>People often save less than they plan</a:t>
            </a:r>
          </a:p>
          <a:p>
            <a:r>
              <a:rPr lang="en-US" dirty="0">
                <a:latin typeface="+mn-lt"/>
              </a:rPr>
              <a:t>To help follow through, people look for ways to commit themselves to their plans</a:t>
            </a:r>
          </a:p>
          <a:p>
            <a:pPr lvl="1">
              <a:buFont typeface="Arial" panose="020B0604020202020204" pitchFamily="34" charset="0"/>
              <a:buChar char="•"/>
            </a:pPr>
            <a:r>
              <a:rPr lang="en-US" dirty="0">
                <a:latin typeface="+mn-lt"/>
              </a:rPr>
              <a:t>Worker has money taken out of paycheck before he ever sees it</a:t>
            </a:r>
          </a:p>
        </p:txBody>
      </p:sp>
    </p:spTree>
    <p:extLst>
      <p:ext uri="{BB962C8B-B14F-4D97-AF65-F5344CB8AC3E}">
        <p14:creationId xmlns:p14="http://schemas.microsoft.com/office/powerpoint/2010/main" val="947531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23-4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0AB90-225A-84FE-6855-712B3882A06B}"/>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F4F5C36D-4373-7E90-1A48-F896F716D824}"/>
              </a:ext>
            </a:extLst>
          </p:cNvPr>
          <p:cNvSpPr>
            <a:spLocks noGrp="1"/>
          </p:cNvSpPr>
          <p:nvPr>
            <p:ph idx="1"/>
          </p:nvPr>
        </p:nvSpPr>
        <p:spPr/>
        <p:txBody>
          <a:bodyPr/>
          <a:lstStyle/>
          <a:p>
            <a:r>
              <a:rPr lang="en-US" dirty="0">
                <a:latin typeface="+mn-lt"/>
              </a:rPr>
              <a:t>Markets are usually a good way to organize economic activity</a:t>
            </a:r>
          </a:p>
          <a:p>
            <a:r>
              <a:rPr lang="en-US" dirty="0">
                <a:latin typeface="+mn-lt"/>
              </a:rPr>
              <a:t>Governments can sometimes improve market outcomes</a:t>
            </a:r>
          </a:p>
          <a:p>
            <a:pPr lvl="1">
              <a:buFont typeface="Arial" panose="020B0604020202020204" pitchFamily="34" charset="0"/>
              <a:buChar char="•"/>
            </a:pPr>
            <a:r>
              <a:rPr lang="en-US" dirty="0">
                <a:latin typeface="+mn-lt"/>
              </a:rPr>
              <a:t>Asymmetric information may make you more wary of market outcomes</a:t>
            </a:r>
          </a:p>
          <a:p>
            <a:pPr lvl="1">
              <a:buFont typeface="Arial" panose="020B0604020202020204" pitchFamily="34" charset="0"/>
              <a:buChar char="•"/>
            </a:pPr>
            <a:r>
              <a:rPr lang="en-US" dirty="0">
                <a:latin typeface="+mn-lt"/>
              </a:rPr>
              <a:t>Political economy may make you more wary of government solutions</a:t>
            </a:r>
          </a:p>
          <a:p>
            <a:pPr lvl="1">
              <a:buFont typeface="Arial" panose="020B0604020202020204" pitchFamily="34" charset="0"/>
              <a:buChar char="•"/>
            </a:pPr>
            <a:r>
              <a:rPr lang="en-US" dirty="0">
                <a:latin typeface="+mn-lt"/>
              </a:rPr>
              <a:t>Behavioral economics may make you wary of any institution that relies on human decision making, including both the market and the government</a:t>
            </a:r>
          </a:p>
        </p:txBody>
      </p:sp>
    </p:spTree>
    <p:extLst>
      <p:ext uri="{BB962C8B-B14F-4D97-AF65-F5344CB8AC3E}">
        <p14:creationId xmlns:p14="http://schemas.microsoft.com/office/powerpoint/2010/main" val="3087044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dirty="0">
                <a:latin typeface="+mn-lt"/>
                <a:ea typeface="+mn-lt"/>
                <a:cs typeface="+mn-lt"/>
              </a:rPr>
              <a:t>You are playing the Dictator game. It starts with the premise of the Ultimatum game, but the responder cannot reject the offer, the responder can only say “thank you” and accept any offer made.</a:t>
            </a:r>
          </a:p>
          <a:p>
            <a:pPr marL="457200" indent="-457200">
              <a:buFont typeface="+mj-lt"/>
              <a:buAutoNum type="alphaUcPeriod"/>
            </a:pPr>
            <a:r>
              <a:rPr lang="en-US" dirty="0">
                <a:latin typeface="+mn-lt"/>
                <a:ea typeface="+mn-lt"/>
                <a:cs typeface="+mn-lt"/>
              </a:rPr>
              <a:t>While in the Ultimatum game, most proposers would offer a “fair” $30 or $40 to the responder, how will their answer change in the Dictator game? </a:t>
            </a:r>
          </a:p>
          <a:p>
            <a:pPr marL="457200" indent="-457200">
              <a:buFont typeface="+mj-lt"/>
              <a:buAutoNum type="alphaUcPeriod"/>
            </a:pPr>
            <a:r>
              <a:rPr lang="en-US" dirty="0">
                <a:latin typeface="+mn-lt"/>
                <a:ea typeface="+mn-lt"/>
                <a:cs typeface="+mn-lt"/>
              </a:rPr>
              <a:t>How will your answer change if, as a proposer, you would have the ability to not only give money but also to take money (up to $50) from the responder?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Does majority rule respect the preferences of the median voter rather than those of the average voter? Why?</a:t>
            </a:r>
          </a:p>
        </p:txBody>
      </p:sp>
    </p:spTree>
    <p:extLst>
      <p:ext uri="{BB962C8B-B14F-4D97-AF65-F5344CB8AC3E}">
        <p14:creationId xmlns:p14="http://schemas.microsoft.com/office/powerpoint/2010/main" val="38271167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E4D77-DD27-A241-3ED5-496FC3B4F0BB}"/>
              </a:ext>
            </a:extLst>
          </p:cNvPr>
          <p:cNvSpPr>
            <a:spLocks noGrp="1"/>
          </p:cNvSpPr>
          <p:nvPr>
            <p:ph type="title"/>
          </p:nvPr>
        </p:nvSpPr>
        <p:spPr/>
        <p:txBody>
          <a:bodyPr/>
          <a:lstStyle/>
          <a:p>
            <a:r>
              <a:rPr lang="en-US" dirty="0">
                <a:latin typeface="+mn-lt"/>
              </a:rPr>
              <a:t>Introduction</a:t>
            </a:r>
          </a:p>
        </p:txBody>
      </p:sp>
      <p:sp>
        <p:nvSpPr>
          <p:cNvPr id="3" name="Content Placeholder 2">
            <a:extLst>
              <a:ext uri="{FF2B5EF4-FFF2-40B4-BE49-F238E27FC236}">
                <a16:creationId xmlns:a16="http://schemas.microsoft.com/office/drawing/2014/main" id="{0AC700A1-F30A-5C27-249D-EF2E2C582A9A}"/>
              </a:ext>
            </a:extLst>
          </p:cNvPr>
          <p:cNvSpPr>
            <a:spLocks noGrp="1"/>
          </p:cNvSpPr>
          <p:nvPr>
            <p:ph idx="1"/>
          </p:nvPr>
        </p:nvSpPr>
        <p:spPr/>
        <p:txBody>
          <a:bodyPr/>
          <a:lstStyle/>
          <a:p>
            <a:r>
              <a:rPr lang="en-US" dirty="0">
                <a:latin typeface="+mn-lt"/>
              </a:rPr>
              <a:t>Economists are always looking for new areas to study, new phenomena to explain, and new ways to see the world</a:t>
            </a:r>
          </a:p>
          <a:p>
            <a:r>
              <a:rPr lang="en-US" dirty="0">
                <a:latin typeface="+mn-lt"/>
              </a:rPr>
              <a:t>Three topics on understanding human behavior and society</a:t>
            </a:r>
          </a:p>
          <a:p>
            <a:pPr lvl="1">
              <a:buFont typeface="Arial" panose="020B0604020202020204" pitchFamily="34" charset="0"/>
              <a:buChar char="•"/>
            </a:pPr>
            <a:r>
              <a:rPr lang="en-US" dirty="0">
                <a:latin typeface="+mn-lt"/>
              </a:rPr>
              <a:t>Asymmetric information: How imbalance in knowledge affects choices</a:t>
            </a:r>
          </a:p>
          <a:p>
            <a:pPr lvl="1">
              <a:buFont typeface="Arial" panose="020B0604020202020204" pitchFamily="34" charset="0"/>
              <a:buChar char="•"/>
            </a:pPr>
            <a:r>
              <a:rPr lang="en-US" dirty="0">
                <a:latin typeface="+mn-lt"/>
              </a:rPr>
              <a:t>Political economy: Using the tools of economics to understand how government works</a:t>
            </a:r>
          </a:p>
          <a:p>
            <a:pPr lvl="1">
              <a:buFont typeface="Arial" panose="020B0604020202020204" pitchFamily="34" charset="0"/>
              <a:buChar char="•"/>
            </a:pPr>
            <a:r>
              <a:rPr lang="en-US" dirty="0">
                <a:latin typeface="+mn-lt"/>
              </a:rPr>
              <a:t>Behavioral economics: Insights from psychology into the study of economic issues</a:t>
            </a:r>
          </a:p>
        </p:txBody>
      </p:sp>
    </p:spTree>
    <p:extLst>
      <p:ext uri="{BB962C8B-B14F-4D97-AF65-F5344CB8AC3E}">
        <p14:creationId xmlns:p14="http://schemas.microsoft.com/office/powerpoint/2010/main" val="362756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92C6D-75C8-DE8E-FACB-62B3225DBDDF}"/>
              </a:ext>
            </a:extLst>
          </p:cNvPr>
          <p:cNvSpPr>
            <a:spLocks noGrp="1"/>
          </p:cNvSpPr>
          <p:nvPr>
            <p:ph type="title"/>
          </p:nvPr>
        </p:nvSpPr>
        <p:spPr/>
        <p:txBody>
          <a:bodyPr/>
          <a:lstStyle/>
          <a:p>
            <a:r>
              <a:rPr lang="en-US" dirty="0">
                <a:latin typeface="+mn-lt"/>
              </a:rPr>
              <a:t>Information Asymmetry</a:t>
            </a:r>
          </a:p>
        </p:txBody>
      </p:sp>
      <p:sp>
        <p:nvSpPr>
          <p:cNvPr id="3" name="Content Placeholder 2">
            <a:extLst>
              <a:ext uri="{FF2B5EF4-FFF2-40B4-BE49-F238E27FC236}">
                <a16:creationId xmlns:a16="http://schemas.microsoft.com/office/drawing/2014/main" id="{110FAC1C-A365-406E-643C-713ABA987E9E}"/>
              </a:ext>
            </a:extLst>
          </p:cNvPr>
          <p:cNvSpPr>
            <a:spLocks noGrp="1"/>
          </p:cNvSpPr>
          <p:nvPr>
            <p:ph idx="1"/>
          </p:nvPr>
        </p:nvSpPr>
        <p:spPr/>
        <p:txBody>
          <a:bodyPr/>
          <a:lstStyle/>
          <a:p>
            <a:r>
              <a:rPr lang="en-US" dirty="0">
                <a:latin typeface="+mn-lt"/>
              </a:rPr>
              <a:t>Information asymmetry</a:t>
            </a:r>
          </a:p>
          <a:p>
            <a:pPr lvl="1">
              <a:buFont typeface="Arial" panose="020B0604020202020204" pitchFamily="34" charset="0"/>
              <a:buChar char="•"/>
            </a:pPr>
            <a:r>
              <a:rPr lang="en-US" dirty="0">
                <a:latin typeface="+mn-lt"/>
              </a:rPr>
              <a:t>Difference in knowledge is relevant to an interaction</a:t>
            </a:r>
          </a:p>
          <a:p>
            <a:r>
              <a:rPr lang="en-US" dirty="0">
                <a:latin typeface="+mn-lt"/>
              </a:rPr>
              <a:t>Hidden actions</a:t>
            </a:r>
          </a:p>
          <a:p>
            <a:pPr lvl="1">
              <a:buFont typeface="Arial" panose="020B0604020202020204" pitchFamily="34" charset="0"/>
              <a:buChar char="•"/>
            </a:pPr>
            <a:r>
              <a:rPr lang="en-US" dirty="0">
                <a:latin typeface="+mn-lt"/>
              </a:rPr>
              <a:t>One person knows more than another about an action he or she is taking</a:t>
            </a:r>
          </a:p>
          <a:p>
            <a:r>
              <a:rPr lang="en-US" dirty="0">
                <a:latin typeface="+mn-lt"/>
              </a:rPr>
              <a:t>Hidden characteristics</a:t>
            </a:r>
          </a:p>
          <a:p>
            <a:pPr lvl="1">
              <a:buFont typeface="Arial" panose="020B0604020202020204" pitchFamily="34" charset="0"/>
              <a:buChar char="•"/>
            </a:pPr>
            <a:r>
              <a:rPr lang="en-US" dirty="0">
                <a:latin typeface="+mn-lt"/>
              </a:rPr>
              <a:t>One person knows more than another about the attributes of a good he is selling</a:t>
            </a:r>
          </a:p>
        </p:txBody>
      </p:sp>
    </p:spTree>
    <p:extLst>
      <p:ext uri="{BB962C8B-B14F-4D97-AF65-F5344CB8AC3E}">
        <p14:creationId xmlns:p14="http://schemas.microsoft.com/office/powerpoint/2010/main" val="1826799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001FA-FA9A-A2D5-059A-A4ABED2B51E3}"/>
              </a:ext>
            </a:extLst>
          </p:cNvPr>
          <p:cNvSpPr>
            <a:spLocks noGrp="1"/>
          </p:cNvSpPr>
          <p:nvPr>
            <p:ph type="title"/>
          </p:nvPr>
        </p:nvSpPr>
        <p:spPr/>
        <p:txBody>
          <a:bodyPr/>
          <a:lstStyle/>
          <a:p>
            <a:r>
              <a:rPr lang="en-US" dirty="0">
                <a:latin typeface="+mn-lt"/>
              </a:rPr>
              <a:t>Hidden Actions: Principals, Agents, and Moral Hazard</a:t>
            </a:r>
          </a:p>
        </p:txBody>
      </p:sp>
      <p:sp>
        <p:nvSpPr>
          <p:cNvPr id="3" name="Content Placeholder 2">
            <a:extLst>
              <a:ext uri="{FF2B5EF4-FFF2-40B4-BE49-F238E27FC236}">
                <a16:creationId xmlns:a16="http://schemas.microsoft.com/office/drawing/2014/main" id="{BB19D211-5046-3B4B-0878-E86437A3748F}"/>
              </a:ext>
            </a:extLst>
          </p:cNvPr>
          <p:cNvSpPr>
            <a:spLocks noGrp="1"/>
          </p:cNvSpPr>
          <p:nvPr>
            <p:ph idx="1"/>
          </p:nvPr>
        </p:nvSpPr>
        <p:spPr/>
        <p:txBody>
          <a:bodyPr vert="horz" lIns="91440" tIns="45720" rIns="91440" bIns="45720" rtlCol="0" anchor="t">
            <a:noAutofit/>
          </a:bodyPr>
          <a:lstStyle/>
          <a:p>
            <a:pPr>
              <a:spcBef>
                <a:spcPts val="300"/>
              </a:spcBef>
              <a:spcAft>
                <a:spcPts val="300"/>
              </a:spcAft>
            </a:pPr>
            <a:r>
              <a:rPr lang="en-US" b="1" dirty="0">
                <a:solidFill>
                  <a:srgbClr val="C00000"/>
                </a:solidFill>
                <a:latin typeface="+mn-lt"/>
              </a:rPr>
              <a:t>Moral hazard*</a:t>
            </a:r>
          </a:p>
          <a:p>
            <a:pPr lvl="1">
              <a:spcBef>
                <a:spcPts val="300"/>
              </a:spcBef>
              <a:spcAft>
                <a:spcPts val="300"/>
              </a:spcAft>
              <a:buFont typeface="Arial" panose="020B0604020202020204" pitchFamily="34" charset="0"/>
              <a:buChar char="•"/>
            </a:pPr>
            <a:r>
              <a:rPr lang="en-US" dirty="0">
                <a:latin typeface="+mn-lt"/>
              </a:rPr>
              <a:t>The tendency of a person who is imperfectly monitored to engage in dishonest or otherwise undesirable behavior</a:t>
            </a:r>
          </a:p>
          <a:p>
            <a:pPr>
              <a:spcBef>
                <a:spcPts val="300"/>
              </a:spcBef>
              <a:spcAft>
                <a:spcPts val="300"/>
              </a:spcAft>
            </a:pPr>
            <a:r>
              <a:rPr lang="en-US" b="1" dirty="0">
                <a:solidFill>
                  <a:srgbClr val="C00000"/>
                </a:solidFill>
                <a:latin typeface="+mn-lt"/>
              </a:rPr>
              <a:t>Agent*</a:t>
            </a:r>
          </a:p>
          <a:p>
            <a:pPr lvl="1">
              <a:spcBef>
                <a:spcPts val="300"/>
              </a:spcBef>
              <a:spcAft>
                <a:spcPts val="300"/>
              </a:spcAft>
              <a:buFont typeface="Arial" panose="020B0604020202020204" pitchFamily="34" charset="0"/>
              <a:buChar char="•"/>
            </a:pPr>
            <a:r>
              <a:rPr lang="en-US" dirty="0">
                <a:latin typeface="+mn-lt"/>
              </a:rPr>
              <a:t>A person who performs an act for another person, called the principal</a:t>
            </a:r>
          </a:p>
          <a:p>
            <a:pPr>
              <a:spcBef>
                <a:spcPts val="300"/>
              </a:spcBef>
              <a:spcAft>
                <a:spcPts val="300"/>
              </a:spcAft>
            </a:pPr>
            <a:r>
              <a:rPr lang="en-US" b="1" dirty="0">
                <a:solidFill>
                  <a:srgbClr val="C00000"/>
                </a:solidFill>
                <a:latin typeface="+mn-lt"/>
              </a:rPr>
              <a:t>Principal*</a:t>
            </a:r>
          </a:p>
          <a:p>
            <a:pPr lvl="1">
              <a:spcBef>
                <a:spcPts val="300"/>
              </a:spcBef>
              <a:spcAft>
                <a:spcPts val="300"/>
              </a:spcAft>
              <a:buFont typeface="Arial" panose="020B0604020202020204" pitchFamily="34" charset="0"/>
              <a:buChar char="•"/>
            </a:pPr>
            <a:r>
              <a:rPr lang="en-US" dirty="0">
                <a:latin typeface="+mn-lt"/>
              </a:rPr>
              <a:t>A person for whom another person, called the agent, performs some act</a:t>
            </a:r>
          </a:p>
          <a:p>
            <a:pPr marL="228600" marR="0" lvl="1" indent="-228600" algn="l" defTabSz="914400" rtl="0" eaLnBrk="1" fontAlgn="auto" latinLnBrk="0" hangingPunct="1">
              <a:lnSpc>
                <a:spcPct val="100000"/>
              </a:lnSpc>
              <a:spcBef>
                <a:spcPts val="1800"/>
              </a:spcBef>
              <a:spcAft>
                <a:spcPts val="3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89190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8A3E9-CED8-7152-3D38-446C85C16D52}"/>
              </a:ext>
            </a:extLst>
          </p:cNvPr>
          <p:cNvSpPr>
            <a:spLocks noGrp="1"/>
          </p:cNvSpPr>
          <p:nvPr>
            <p:ph type="title"/>
          </p:nvPr>
        </p:nvSpPr>
        <p:spPr/>
        <p:txBody>
          <a:bodyPr/>
          <a:lstStyle/>
          <a:p>
            <a:r>
              <a:rPr lang="en-US" dirty="0">
                <a:latin typeface="+mn-lt"/>
              </a:rPr>
              <a:t>Principal-Agent Problem</a:t>
            </a:r>
          </a:p>
        </p:txBody>
      </p:sp>
      <p:sp>
        <p:nvSpPr>
          <p:cNvPr id="3" name="Content Placeholder 2">
            <a:extLst>
              <a:ext uri="{FF2B5EF4-FFF2-40B4-BE49-F238E27FC236}">
                <a16:creationId xmlns:a16="http://schemas.microsoft.com/office/drawing/2014/main" id="{5D88214A-FA02-43BA-10A8-47D1E23A0482}"/>
              </a:ext>
            </a:extLst>
          </p:cNvPr>
          <p:cNvSpPr>
            <a:spLocks noGrp="1"/>
          </p:cNvSpPr>
          <p:nvPr>
            <p:ph idx="1"/>
          </p:nvPr>
        </p:nvSpPr>
        <p:spPr/>
        <p:txBody>
          <a:bodyPr/>
          <a:lstStyle/>
          <a:p>
            <a:r>
              <a:rPr lang="en-US" dirty="0">
                <a:latin typeface="+mn-lt"/>
              </a:rPr>
              <a:t>Principal-agent problem</a:t>
            </a:r>
          </a:p>
          <a:p>
            <a:pPr lvl="1">
              <a:buFont typeface="Arial" panose="020B0604020202020204" pitchFamily="34" charset="0"/>
              <a:buChar char="•"/>
            </a:pPr>
            <a:r>
              <a:rPr lang="en-US" dirty="0">
                <a:latin typeface="+mn-lt"/>
              </a:rPr>
              <a:t>The principal cannot perfectly monitor the agent’s behavior, so the agent tends to undertake less effort than the principal considers desirable</a:t>
            </a:r>
          </a:p>
        </p:txBody>
      </p:sp>
    </p:spTree>
    <p:extLst>
      <p:ext uri="{BB962C8B-B14F-4D97-AF65-F5344CB8AC3E}">
        <p14:creationId xmlns:p14="http://schemas.microsoft.com/office/powerpoint/2010/main" val="1978474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21F5F-0713-4783-3D62-0983BA237D67}"/>
              </a:ext>
            </a:extLst>
          </p:cNvPr>
          <p:cNvSpPr>
            <a:spLocks noGrp="1"/>
          </p:cNvSpPr>
          <p:nvPr>
            <p:ph type="title"/>
          </p:nvPr>
        </p:nvSpPr>
        <p:spPr/>
        <p:txBody>
          <a:bodyPr/>
          <a:lstStyle/>
          <a:p>
            <a:r>
              <a:rPr lang="en-US" dirty="0">
                <a:latin typeface="+mn-lt"/>
              </a:rPr>
              <a:t>Employment Relationship Example</a:t>
            </a:r>
          </a:p>
        </p:txBody>
      </p:sp>
      <p:sp>
        <p:nvSpPr>
          <p:cNvPr id="3" name="Content Placeholder 2">
            <a:extLst>
              <a:ext uri="{FF2B5EF4-FFF2-40B4-BE49-F238E27FC236}">
                <a16:creationId xmlns:a16="http://schemas.microsoft.com/office/drawing/2014/main" id="{6D1B057A-EBE3-DAF9-6468-CCE6D355AB44}"/>
              </a:ext>
            </a:extLst>
          </p:cNvPr>
          <p:cNvSpPr>
            <a:spLocks noGrp="1"/>
          </p:cNvSpPr>
          <p:nvPr>
            <p:ph idx="1"/>
          </p:nvPr>
        </p:nvSpPr>
        <p:spPr/>
        <p:txBody>
          <a:bodyPr/>
          <a:lstStyle/>
          <a:p>
            <a:pPr>
              <a:spcBef>
                <a:spcPts val="500"/>
              </a:spcBef>
              <a:spcAft>
                <a:spcPts val="500"/>
              </a:spcAft>
            </a:pPr>
            <a:r>
              <a:rPr lang="en-US" altLang="en-US" dirty="0">
                <a:latin typeface="+mn-lt"/>
              </a:rPr>
              <a:t>Better monitoring</a:t>
            </a:r>
          </a:p>
          <a:p>
            <a:pPr lvl="1">
              <a:spcAft>
                <a:spcPts val="500"/>
              </a:spcAft>
              <a:buFont typeface="Arial" panose="020B0604020202020204" pitchFamily="34" charset="0"/>
              <a:buChar char="•"/>
            </a:pPr>
            <a:r>
              <a:rPr lang="en-US" altLang="en-US" dirty="0">
                <a:latin typeface="+mn-lt"/>
              </a:rPr>
              <a:t>Hidden cameras to increase the chance of detecting undesirable behavior  </a:t>
            </a:r>
          </a:p>
          <a:p>
            <a:pPr>
              <a:spcBef>
                <a:spcPts val="500"/>
              </a:spcBef>
              <a:spcAft>
                <a:spcPts val="500"/>
              </a:spcAft>
            </a:pPr>
            <a:r>
              <a:rPr lang="en-US" altLang="en-US" dirty="0">
                <a:latin typeface="+mn-lt"/>
              </a:rPr>
              <a:t>Higher wages</a:t>
            </a:r>
          </a:p>
          <a:p>
            <a:pPr lvl="1">
              <a:spcAft>
                <a:spcPts val="500"/>
              </a:spcAft>
              <a:buFont typeface="Arial" panose="020B0604020202020204" pitchFamily="34" charset="0"/>
              <a:buChar char="•"/>
            </a:pPr>
            <a:r>
              <a:rPr lang="en-US" altLang="en-US" dirty="0">
                <a:latin typeface="+mn-lt"/>
              </a:rPr>
              <a:t>Efficiency wages to increase the penalty for being caught shirking</a:t>
            </a:r>
          </a:p>
          <a:p>
            <a:pPr>
              <a:spcBef>
                <a:spcPts val="500"/>
              </a:spcBef>
              <a:spcAft>
                <a:spcPts val="500"/>
              </a:spcAft>
            </a:pPr>
            <a:r>
              <a:rPr lang="en-US" altLang="en-US" dirty="0">
                <a:latin typeface="+mn-lt"/>
              </a:rPr>
              <a:t>Delayed payment</a:t>
            </a:r>
          </a:p>
          <a:p>
            <a:pPr lvl="1">
              <a:spcAft>
                <a:spcPts val="500"/>
              </a:spcAft>
              <a:buFont typeface="Arial" panose="020B0604020202020204" pitchFamily="34" charset="0"/>
              <a:buChar char="•"/>
            </a:pPr>
            <a:r>
              <a:rPr lang="en-US" altLang="en-US" dirty="0">
                <a:latin typeface="+mn-lt"/>
              </a:rPr>
              <a:t>Firms delay payment (for example, bonuses) to increase the penalty for being caught shirking</a:t>
            </a:r>
          </a:p>
          <a:p>
            <a:pPr>
              <a:spcBef>
                <a:spcPts val="500"/>
              </a:spcBef>
              <a:spcAft>
                <a:spcPts val="500"/>
              </a:spcAft>
            </a:pPr>
            <a:r>
              <a:rPr lang="en-US" altLang="en-US" dirty="0">
                <a:latin typeface="+mn-lt"/>
              </a:rPr>
              <a:t>Government regulation</a:t>
            </a:r>
          </a:p>
        </p:txBody>
      </p:sp>
    </p:spTree>
    <p:extLst>
      <p:ext uri="{BB962C8B-B14F-4D97-AF65-F5344CB8AC3E}">
        <p14:creationId xmlns:p14="http://schemas.microsoft.com/office/powerpoint/2010/main" val="36062154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3274</Words>
  <Application>Microsoft Office PowerPoint</Application>
  <PresentationFormat>Widescreen</PresentationFormat>
  <Paragraphs>332</Paragraphs>
  <Slides>45</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23-1</vt:lpstr>
      <vt:lpstr>Introduction</vt:lpstr>
      <vt:lpstr>Information Asymmetry</vt:lpstr>
      <vt:lpstr>Hidden Actions: Principals, Agents, and Moral Hazard</vt:lpstr>
      <vt:lpstr>Principal-Agent Problem</vt:lpstr>
      <vt:lpstr>Employment Relationship Example</vt:lpstr>
      <vt:lpstr>Hidden Characteristics: Adverse Selection and the Lemons Problem</vt:lpstr>
      <vt:lpstr>Labor Market Example</vt:lpstr>
      <vt:lpstr>Signaling to Convey Private Information</vt:lpstr>
      <vt:lpstr>Screening to Uncover Private Information</vt:lpstr>
      <vt:lpstr>Active Learning 1: Asymmetric Information</vt:lpstr>
      <vt:lpstr>Active Learning 1: Answers (1 of 2)</vt:lpstr>
      <vt:lpstr>Active Learning 1: Answers (2 of 2)</vt:lpstr>
      <vt:lpstr>Asymmetric Information and Public Policy</vt:lpstr>
      <vt:lpstr>23-2</vt:lpstr>
      <vt:lpstr>What is Political Economy?</vt:lpstr>
      <vt:lpstr>The Condorcet Voting Paradox</vt:lpstr>
      <vt:lpstr>Table 1 The Condorcet Paradox</vt:lpstr>
      <vt:lpstr>Lessons from The Condorcet Paradox</vt:lpstr>
      <vt:lpstr>Active Learning 2: The Borda Count</vt:lpstr>
      <vt:lpstr>Active Learning 2: Answers</vt:lpstr>
      <vt:lpstr>Arrow’s Impossibility Theorem (1 of 3)</vt:lpstr>
      <vt:lpstr>Arrow’s Impossibility Theorem (2 of 3)</vt:lpstr>
      <vt:lpstr>Arrow’s Impossibility Theorem (3 of 3)</vt:lpstr>
      <vt:lpstr>The Median Voter Is King (1 of 2)</vt:lpstr>
      <vt:lpstr>The Median Voter Is King (2 of 2)</vt:lpstr>
      <vt:lpstr>Figure 1 The Median Voter Theorem: An Example</vt:lpstr>
      <vt:lpstr>Politicians Are People Too</vt:lpstr>
      <vt:lpstr>23-3</vt:lpstr>
      <vt:lpstr>What is Behavioral Economics?</vt:lpstr>
      <vt:lpstr>Ask the Experts: Behavioral Economics</vt:lpstr>
      <vt:lpstr>People Aren’t Always Rational (1 of 2)</vt:lpstr>
      <vt:lpstr>People Aren’t Always Rational (2 of 2)</vt:lpstr>
      <vt:lpstr>People Care About Fairness</vt:lpstr>
      <vt:lpstr>Example 1: The Ultimatum Game</vt:lpstr>
      <vt:lpstr>Example 1: Results</vt:lpstr>
      <vt:lpstr>People Are Inconsistent over Time</vt:lpstr>
      <vt:lpstr>23-4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23: Frontiers of Microeconomics</dc:subject>
  <dc:creator/>
  <cp:lastModifiedBy/>
  <cp:revision>20</cp:revision>
  <dcterms:created xsi:type="dcterms:W3CDTF">2022-07-21T17:39:44Z</dcterms:created>
  <dcterms:modified xsi:type="dcterms:W3CDTF">2023-02-20T12:27:13Z</dcterms:modified>
  <cp:category>Accessible PPT</cp:category>
</cp:coreProperties>
</file>