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4.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 id="2147483778" r:id="rId3"/>
  </p:sldMasterIdLst>
  <p:notesMasterIdLst>
    <p:notesMasterId r:id="rId59"/>
  </p:notesMasterIdLst>
  <p:handoutMasterIdLst>
    <p:handoutMasterId r:id="rId60"/>
  </p:handoutMasterIdLst>
  <p:sldIdLst>
    <p:sldId id="268" r:id="rId4"/>
    <p:sldId id="370" r:id="rId5"/>
    <p:sldId id="417" r:id="rId6"/>
    <p:sldId id="419" r:id="rId7"/>
    <p:sldId id="373" r:id="rId8"/>
    <p:sldId id="661" r:id="rId9"/>
    <p:sldId id="706" r:id="rId10"/>
    <p:sldId id="663" r:id="rId11"/>
    <p:sldId id="667" r:id="rId12"/>
    <p:sldId id="665" r:id="rId13"/>
    <p:sldId id="700" r:id="rId14"/>
    <p:sldId id="702" r:id="rId15"/>
    <p:sldId id="703" r:id="rId16"/>
    <p:sldId id="398" r:id="rId17"/>
    <p:sldId id="666" r:id="rId18"/>
    <p:sldId id="668" r:id="rId19"/>
    <p:sldId id="669" r:id="rId20"/>
    <p:sldId id="707" r:id="rId21"/>
    <p:sldId id="670" r:id="rId22"/>
    <p:sldId id="671" r:id="rId23"/>
    <p:sldId id="672" r:id="rId24"/>
    <p:sldId id="673" r:id="rId25"/>
    <p:sldId id="399" r:id="rId26"/>
    <p:sldId id="674" r:id="rId27"/>
    <p:sldId id="675" r:id="rId28"/>
    <p:sldId id="677" r:id="rId29"/>
    <p:sldId id="678" r:id="rId30"/>
    <p:sldId id="679" r:id="rId31"/>
    <p:sldId id="680" r:id="rId32"/>
    <p:sldId id="681" r:id="rId33"/>
    <p:sldId id="682" r:id="rId34"/>
    <p:sldId id="684" r:id="rId35"/>
    <p:sldId id="683" r:id="rId36"/>
    <p:sldId id="704" r:id="rId37"/>
    <p:sldId id="705" r:id="rId38"/>
    <p:sldId id="685" r:id="rId39"/>
    <p:sldId id="708" r:id="rId40"/>
    <p:sldId id="686" r:id="rId41"/>
    <p:sldId id="400" r:id="rId42"/>
    <p:sldId id="687" r:id="rId43"/>
    <p:sldId id="688" r:id="rId44"/>
    <p:sldId id="689" r:id="rId45"/>
    <p:sldId id="690" r:id="rId46"/>
    <p:sldId id="691" r:id="rId47"/>
    <p:sldId id="692" r:id="rId48"/>
    <p:sldId id="694" r:id="rId49"/>
    <p:sldId id="695" r:id="rId50"/>
    <p:sldId id="696" r:id="rId51"/>
    <p:sldId id="697" r:id="rId52"/>
    <p:sldId id="698" r:id="rId53"/>
    <p:sldId id="655" r:id="rId54"/>
    <p:sldId id="699" r:id="rId55"/>
    <p:sldId id="653" r:id="rId56"/>
    <p:sldId id="654" r:id="rId57"/>
    <p:sldId id="368" r:id="rId58"/>
  </p:sldIdLst>
  <p:sldSz cx="12192000" cy="6858000"/>
  <p:notesSz cx="6858000" cy="9144000"/>
  <p:custDataLst>
    <p:tags r:id="rId61"/>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B2C49A-C914-F429-ECFF-AB7BCE6BEACB}" v="41" dt="2023-01-28T17:56:38.7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83605" autoAdjust="0"/>
  </p:normalViewPr>
  <p:slideViewPr>
    <p:cSldViewPr snapToGrid="0" snapToObjects="1">
      <p:cViewPr varScale="1">
        <p:scale>
          <a:sx n="56" d="100"/>
          <a:sy n="56" d="100"/>
        </p:scale>
        <p:origin x="109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34"/>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68" Type="http://schemas.microsoft.com/office/2018/10/relationships/authors" Targe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tags" Target="tags/tag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 Id="rId67"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28.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relative price is the slope of the budget constraint. The initial budget constrains have the same slope</a:t>
            </a:r>
            <a:r>
              <a:rPr lang="en-US" baseline="0" dirty="0"/>
              <a:t> in both graphs (and they are tangent to the indifference curves at point A in each graph). The new budget constraints also have the same slope in both graphs.  (“The relative price changes by the same amount”).</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2478955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51</a:t>
            </a:fld>
            <a:endParaRPr lang="en-US" dirty="0"/>
          </a:p>
        </p:txBody>
      </p:sp>
    </p:spTree>
    <p:extLst>
      <p:ext uri="{BB962C8B-B14F-4D97-AF65-F5344CB8AC3E}">
        <p14:creationId xmlns:p14="http://schemas.microsoft.com/office/powerpoint/2010/main" val="2932848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pPr defTabSz="948507"/>
            <a:r>
              <a:rPr lang="en-US" sz="1200" dirty="0"/>
              <a:t>Note: This is an example</a:t>
            </a:r>
            <a:r>
              <a:rPr lang="en-US" sz="1200" baseline="0" dirty="0"/>
              <a:t> of a “f</a:t>
            </a:r>
            <a:r>
              <a:rPr lang="en-US" sz="1200" dirty="0"/>
              <a:t>amily incentive trust” which are real and becoming very common.</a:t>
            </a:r>
          </a:p>
          <a:p>
            <a:pPr defTabSz="948507"/>
            <a:endParaRPr lang="en-US" sz="1200" dirty="0">
              <a:solidFill>
                <a:srgbClr val="002060"/>
              </a:solidFill>
            </a:endParaRPr>
          </a:p>
          <a:p>
            <a:pPr defTabSz="948507"/>
            <a:r>
              <a:rPr lang="en-US" dirty="0">
                <a:solidFill>
                  <a:srgbClr val="002060"/>
                </a:solidFill>
              </a:rPr>
              <a:t>Discussion points: </a:t>
            </a:r>
          </a:p>
          <a:p>
            <a:pPr marL="228600" indent="-228600">
              <a:buAutoNum type="alphaUcPeriod"/>
            </a:pPr>
            <a:r>
              <a:rPr lang="en-US" sz="1200" kern="1200" dirty="0">
                <a:solidFill>
                  <a:schemeClr val="tx1"/>
                </a:solidFill>
                <a:effectLst/>
                <a:latin typeface="+mn-lt"/>
                <a:ea typeface="+mn-ea"/>
                <a:cs typeface="+mn-cs"/>
              </a:rPr>
              <a:t>She is probably afraid that her gift of mil­lions would tempt you to be lazy and cause you to lead a less useful life than you would otherwise. </a:t>
            </a:r>
          </a:p>
          <a:p>
            <a:pPr marL="228600" indent="-228600">
              <a:buAutoNum type="alphaUcPeriod"/>
            </a:pPr>
            <a:r>
              <a:rPr lang="en-US" sz="1200" kern="1200" dirty="0">
                <a:solidFill>
                  <a:schemeClr val="tx1"/>
                </a:solidFill>
                <a:effectLst/>
                <a:latin typeface="+mn-lt"/>
                <a:ea typeface="+mn-ea"/>
                <a:cs typeface="+mn-cs"/>
              </a:rPr>
              <a:t>Her concerns may be well founded. People who win lotteries or receive large inheritances often quit work or reduce the hours they work. </a:t>
            </a:r>
          </a:p>
          <a:p>
            <a:pPr marL="228600" indent="-228600">
              <a:buAutoNum type="alphaUcPeriod"/>
            </a:pPr>
            <a:r>
              <a:rPr lang="en-US" sz="1200" kern="1200" dirty="0">
                <a:solidFill>
                  <a:schemeClr val="tx1"/>
                </a:solidFill>
                <a:effectLst/>
                <a:latin typeface="+mn-lt"/>
                <a:ea typeface="+mn-ea"/>
                <a:cs typeface="+mn-cs"/>
              </a:rPr>
              <a:t>This evidence suggests that the labor supply curve may be backward sloping. We generally assume that a higher wage increases the quanti­ty supplied of labor (upward sloping labor sup­ply), but in fact, a higher wage may decrease the quantity of labor supplied (backward slop­ing labor supply) if leisure is a normal good and the income effect of an increase in the wage outweighs the substitution effect.</a:t>
            </a:r>
          </a:p>
          <a:p>
            <a:pPr defTabSz="948507"/>
            <a:endParaRPr lang="en-US" sz="1200" kern="1200" dirty="0">
              <a:solidFill>
                <a:schemeClr val="tx1"/>
              </a:solidFill>
              <a:effectLst/>
              <a:latin typeface="+mn-lt"/>
              <a:ea typeface="+mn-ea"/>
              <a:cs typeface="+mn-cs"/>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The two-good assumption greatly simplifies the analysis without altering the basic insights about consumer choice.  </a:t>
            </a:r>
          </a:p>
          <a:p>
            <a:r>
              <a:rPr lang="en-US" dirty="0"/>
              <a:t>If your students remember the Production Possibilities Frontier, you might tell them that a budget constraint is, in essence, a “consumption possibilities frontier” for the consumer:  it shows all combinations (bundles) of the two goods that the consumer can afford to buy.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 very straightforward exercise. </a:t>
            </a:r>
            <a:r>
              <a:rPr lang="en-US" dirty="0"/>
              <a:t> Give your students</a:t>
            </a:r>
            <a:r>
              <a:rPr lang="en-US" baseline="0" dirty="0"/>
              <a:t> a few minutes to formulate their answer.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example in the textbook develops 11 points on the budget constraint, but knowing the budget constraint is a straight line, we only need 2 (but develop 3 points on the budget constraint answering A, B, and C).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If you want, you can ask your students to find more points on the budget constraint and give them some pointers as in C. (the points are on the graph on the next slide).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3044807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baseline="0" dirty="0"/>
              <a:t>Ask your students to calculate the slope of the budget constraint. </a:t>
            </a:r>
          </a:p>
          <a:p>
            <a:endParaRPr lang="en-US" baseline="0" dirty="0"/>
          </a:p>
          <a:p>
            <a:r>
              <a:rPr lang="en-US" baseline="0" dirty="0"/>
              <a:t>The slope of the budget constraint = how many avocados (y-axis good) I have to give up to get 1 more steak (x-axis good).  = </a:t>
            </a:r>
            <a:r>
              <a:rPr lang="en-US" b="1" i="1" baseline="0" dirty="0"/>
              <a:t>P</a:t>
            </a:r>
            <a:r>
              <a:rPr lang="en-US" b="1" i="0" baseline="-25000" dirty="0"/>
              <a:t>Steak</a:t>
            </a:r>
            <a:r>
              <a:rPr lang="en-US" b="1" i="0" baseline="0" dirty="0"/>
              <a:t> </a:t>
            </a:r>
            <a:r>
              <a:rPr lang="en-US" baseline="0" dirty="0"/>
              <a:t>/ </a:t>
            </a:r>
            <a:r>
              <a:rPr lang="en-US" b="1" i="1" baseline="0" dirty="0"/>
              <a:t>P</a:t>
            </a:r>
            <a:r>
              <a:rPr lang="en-US" b="1" baseline="-25000" dirty="0"/>
              <a:t>Avocado</a:t>
            </a:r>
            <a:r>
              <a:rPr lang="en-US" baseline="0" dirty="0"/>
              <a:t> = 10/2.5 = 4</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30325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This exercise is similar to Problem 2 in the back of the chapter. We already drew the indifference</a:t>
            </a:r>
            <a:r>
              <a:rPr lang="en-US" baseline="0" dirty="0"/>
              <a:t> curves for this pair of close </a:t>
            </a:r>
            <a:r>
              <a:rPr lang="en-US" dirty="0"/>
              <a:t>substitutes and for this pair of close complements in Example 5 earlier. </a:t>
            </a:r>
          </a:p>
          <a:p>
            <a:pPr eaLnBrk="1" hangingPunct="1"/>
            <a:endParaRPr lang="en-US" dirty="0"/>
          </a:p>
          <a:p>
            <a:pPr eaLnBrk="1" hangingPunct="1"/>
            <a:r>
              <a:rPr lang="en-US" dirty="0"/>
              <a:t>It reviews these concepts:  </a:t>
            </a:r>
          </a:p>
          <a:p>
            <a:pPr eaLnBrk="1" hangingPunct="1"/>
            <a:endParaRPr lang="en-US" dirty="0"/>
          </a:p>
          <a:p>
            <a:pPr eaLnBrk="1" hangingPunct="1">
              <a:buFontTx/>
              <a:buChar char="•"/>
            </a:pPr>
            <a:r>
              <a:rPr lang="en-US" dirty="0"/>
              <a:t> Indifference curves for substitutes and complements have different shapes (A and B).</a:t>
            </a:r>
          </a:p>
          <a:p>
            <a:pPr eaLnBrk="1" hangingPunct="1">
              <a:buFontTx/>
              <a:buChar char="•"/>
            </a:pPr>
            <a:r>
              <a:rPr lang="en-US" dirty="0"/>
              <a:t> The substitution effect shows the movement along an indifference curve from a relative price change (C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8454698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16.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17.xml"/><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8.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2.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3.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4.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819579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29260774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26803274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9275850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anim">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914400"/>
            <a:ext cx="11358596" cy="5257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28EFF68-0D13-3713-8BC9-76BE687BDC06}"/>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11126487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 this chapter">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34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itle 1"/>
          <p:cNvSpPr>
            <a:spLocks noGrp="1"/>
          </p:cNvSpPr>
          <p:nvPr>
            <p:ph type="title" hasCustomPrompt="1"/>
          </p:nvPr>
        </p:nvSpPr>
        <p:spPr>
          <a:xfrm>
            <a:off x="406400" y="0"/>
            <a:ext cx="11582400" cy="889000"/>
          </a:xfrm>
        </p:spPr>
        <p:txBody>
          <a:bodyPr/>
          <a:lstStyle>
            <a:lvl1pPr algn="l">
              <a:defRPr sz="4800" b="1" baseline="0">
                <a:solidFill>
                  <a:srgbClr val="AD400F"/>
                </a:solidFill>
              </a:defRPr>
            </a:lvl1pPr>
          </a:lstStyle>
          <a:p>
            <a:r>
              <a:rPr lang="en-US" dirty="0"/>
              <a:t>IN THIS ****</a:t>
            </a:r>
          </a:p>
        </p:txBody>
      </p:sp>
    </p:spTree>
    <p:extLst>
      <p:ext uri="{BB962C8B-B14F-4D97-AF65-F5344CB8AC3E}">
        <p14:creationId xmlns:p14="http://schemas.microsoft.com/office/powerpoint/2010/main" val="57545272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8956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086791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0D02C651-7E34-4668-9F7A-79DDD3B448B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87EDCA3F-331F-4FE1-AE54-D4B7F207F4DE}"/>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4019803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984868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6058088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2272143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33896866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1435720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16810149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5095824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6016826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4151654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3683306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6.png"/><Relationship Id="rId5" Type="http://schemas.openxmlformats.org/officeDocument/2006/relationships/slideLayout" Target="../slideLayouts/slideLayout17.xml"/><Relationship Id="rId10" Type="http://schemas.openxmlformats.org/officeDocument/2006/relationships/image" Target="../media/image5.png"/><Relationship Id="rId4" Type="http://schemas.openxmlformats.org/officeDocument/2006/relationships/slideLayout" Target="../slideLayouts/slideLayout1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ags" Target="../tags/tag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10" name="Copyright">
            <a:extLst>
              <a:ext uri="{FF2B5EF4-FFF2-40B4-BE49-F238E27FC236}">
                <a16:creationId xmlns:a16="http://schemas.microsoft.com/office/drawing/2014/main" id="{152C9F85-A78C-4DDC-B973-970E8C74998C}"/>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7"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8"/>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8"/>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9"/>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10"/>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11"/>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10"/>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11"/>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1214878203"/>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6" r:id="rId6"/>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16CF909D-18DD-42B8-BDBD-5D46D417D96D}"/>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2479766805"/>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22: </a:t>
            </a:r>
            <a:r>
              <a:rPr lang="en-US" dirty="0">
                <a:latin typeface="+mn-lt"/>
              </a:rPr>
              <a:t>The Theory of Consumer Choice</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2 Shifts in the Consumer’s Budget Constraint</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887674"/>
            <a:ext cx="11241915" cy="1463040"/>
          </a:xfrm>
        </p:spPr>
        <p:txBody>
          <a:bodyPr/>
          <a:lstStyle/>
          <a:p>
            <a:r>
              <a:rPr lang="en-US" sz="1800" b="0" dirty="0">
                <a:latin typeface="+mn-lt"/>
              </a:rPr>
              <a:t>In panel (a), an increase in the consumer’s income shifts the budget constraint outward. The slope remains the same because the relative price of pizza and Pepsi has not changed. In panel (b), a decrease in the price of Pepsi shifts the budget constraint outward, while in panel (c), a decrease in the price of pizza shifts the budget constraint outward. In these two cases, the slope changes because the relative price of pizza and Pepsi has changed.</a:t>
            </a:r>
          </a:p>
        </p:txBody>
      </p:sp>
      <p:pic>
        <p:nvPicPr>
          <p:cNvPr id="8" name="Picture 3" descr="This figure shows a series of three graphs of a consumer’s budget constraint and changes to it. All three graphs are shown on a rectangular coordinate system.  For all three, the horizontal axis is the quantity of pizza, which has values that start at 0 and go up to 200 and beyond.  The vertical axis is the quantity of Pepsi, in liters; the axis has values that start at 0 and go up to 100 and beyond. Panel (a) shows the effect of a change in income on a consumer’s budget constraint.  There is an initial budget constraint based upon an income of $1000, a price of $10 per pizza and $2 per liter of Pepsi.  This is plotted on the graph as a line between two points: (100, 0) and (0, 500).  If the consumer’s income goes from $1000 to $2000, the new budget constraint shifts out and the constraint is now a line between the following points: (200, 0) and (0, 1000).  A callout summarizes the impact: “An increase in income leads to a parallel outward shift in the budget constraint.” Panel (b) shows the effect of a change in the price of one of the goods.  In this case it is a decrease in the price of Pepsi from $2 to $1.  This is shown by starting at the initial budget constraint, which is a line between (100, 0) and (0, 500).  With the drop in price, the budget constraint changes, rotating outward.  The new budget constraint is now a line between the following points: (100, 0) and (0, 1000).  A callout explains: “A decrease in the price of Pepsi pivots the budget constraint outward.  Panel (c) shows the effect of a change in the price of pizza, from $10 to $5.  The graph begins with the initial budget line at the points (100, 0) and (0, 500) and with the decrease in the price of pizza, the budget line rotates outward.  The new budget constraint is now the line between (200, 0) and (0, 500).">
            <a:extLst>
              <a:ext uri="{FF2B5EF4-FFF2-40B4-BE49-F238E27FC236}">
                <a16:creationId xmlns:a16="http://schemas.microsoft.com/office/drawing/2014/main" id="{A1CA9328-1385-E7FB-E490-2E311BC70F78}"/>
              </a:ext>
            </a:extLst>
          </p:cNvPr>
          <p:cNvPicPr>
            <a:picLocks noGrp="1" noChangeAspect="1"/>
          </p:cNvPicPr>
          <p:nvPr>
            <p:ph sz="half" idx="2"/>
          </p:nvPr>
        </p:nvPicPr>
        <p:blipFill>
          <a:blip r:embed="rId2"/>
          <a:stretch>
            <a:fillRect/>
          </a:stretch>
        </p:blipFill>
        <p:spPr>
          <a:xfrm>
            <a:off x="2866393" y="3443902"/>
            <a:ext cx="6459215" cy="2593718"/>
          </a:xfrm>
        </p:spPr>
      </p:pic>
    </p:spTree>
    <p:extLst>
      <p:ext uri="{BB962C8B-B14F-4D97-AF65-F5344CB8AC3E}">
        <p14:creationId xmlns:p14="http://schemas.microsoft.com/office/powerpoint/2010/main" val="1212351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563CA-D508-1A58-888B-3F73BEF00880}"/>
              </a:ext>
            </a:extLst>
          </p:cNvPr>
          <p:cNvSpPr>
            <a:spLocks noGrp="1"/>
          </p:cNvSpPr>
          <p:nvPr>
            <p:ph type="title"/>
          </p:nvPr>
        </p:nvSpPr>
        <p:spPr/>
        <p:txBody>
          <a:bodyPr/>
          <a:lstStyle/>
          <a:p>
            <a:r>
              <a:rPr lang="en-US" dirty="0">
                <a:latin typeface="+mn-lt"/>
              </a:rPr>
              <a:t>Example 1: Russell’s Budget Constraint</a:t>
            </a:r>
          </a:p>
        </p:txBody>
      </p:sp>
      <p:sp>
        <p:nvSpPr>
          <p:cNvPr id="3" name="Content Placeholder 2">
            <a:extLst>
              <a:ext uri="{FF2B5EF4-FFF2-40B4-BE49-F238E27FC236}">
                <a16:creationId xmlns:a16="http://schemas.microsoft.com/office/drawing/2014/main" id="{2B3608F6-C234-7CCA-8CB5-BB8AFB194ADF}"/>
              </a:ext>
            </a:extLst>
          </p:cNvPr>
          <p:cNvSpPr>
            <a:spLocks noGrp="1"/>
          </p:cNvSpPr>
          <p:nvPr>
            <p:ph idx="1"/>
          </p:nvPr>
        </p:nvSpPr>
        <p:spPr/>
        <p:txBody>
          <a:bodyPr/>
          <a:lstStyle/>
          <a:p>
            <a:pPr marL="0" indent="0">
              <a:spcBef>
                <a:spcPts val="500"/>
              </a:spcBef>
              <a:spcAft>
                <a:spcPts val="500"/>
              </a:spcAft>
              <a:buNone/>
            </a:pPr>
            <a:r>
              <a:rPr lang="en-US" dirty="0">
                <a:latin typeface="+mn-lt"/>
              </a:rPr>
              <a:t>Russell divides his income of $3,000 between two goods: steak and avocados. Prices are </a:t>
            </a:r>
            <a:r>
              <a:rPr lang="en-US" i="1" dirty="0">
                <a:latin typeface="+mn-lt"/>
              </a:rPr>
              <a:t>P</a:t>
            </a:r>
            <a:r>
              <a:rPr lang="en-US" i="1" baseline="-25000" dirty="0">
                <a:latin typeface="+mn-lt"/>
              </a:rPr>
              <a:t>S</a:t>
            </a:r>
            <a:r>
              <a:rPr lang="en-US" dirty="0">
                <a:latin typeface="+mn-lt"/>
              </a:rPr>
              <a:t> = $10 per steak and </a:t>
            </a:r>
            <a:r>
              <a:rPr lang="en-US" i="1" dirty="0">
                <a:latin typeface="+mn-lt"/>
              </a:rPr>
              <a:t>P</a:t>
            </a:r>
            <a:r>
              <a:rPr lang="en-US" i="1" baseline="-25000" dirty="0">
                <a:latin typeface="+mn-lt"/>
              </a:rPr>
              <a:t>A</a:t>
            </a:r>
            <a:r>
              <a:rPr lang="en-US" baseline="-25000" dirty="0">
                <a:latin typeface="+mn-lt"/>
              </a:rPr>
              <a:t> </a:t>
            </a:r>
            <a:r>
              <a:rPr lang="en-US" dirty="0">
                <a:latin typeface="+mn-lt"/>
              </a:rPr>
              <a:t>= $2.50 per avocado.</a:t>
            </a:r>
          </a:p>
          <a:p>
            <a:pPr marL="457200" indent="-457200">
              <a:spcBef>
                <a:spcPts val="500"/>
              </a:spcBef>
              <a:spcAft>
                <a:spcPts val="500"/>
              </a:spcAft>
              <a:buFont typeface="+mj-lt"/>
              <a:buAutoNum type="alphaUcPeriod"/>
            </a:pPr>
            <a:r>
              <a:rPr lang="en-US" dirty="0">
                <a:latin typeface="+mn-lt"/>
              </a:rPr>
              <a:t>If Russell spends all his income on steak, how many steaks does he buy?</a:t>
            </a:r>
          </a:p>
          <a:p>
            <a:pPr marL="457200" indent="-457200">
              <a:spcBef>
                <a:spcPts val="500"/>
              </a:spcBef>
              <a:spcAft>
                <a:spcPts val="500"/>
              </a:spcAft>
              <a:buFont typeface="+mj-lt"/>
              <a:buAutoNum type="alphaUcPeriod"/>
            </a:pPr>
            <a:r>
              <a:rPr lang="en-US" dirty="0">
                <a:latin typeface="+mn-lt"/>
              </a:rPr>
              <a:t>If Russell spends all his income on avocados, how many avocados does he buy?</a:t>
            </a:r>
          </a:p>
          <a:p>
            <a:pPr marL="457200" indent="-457200">
              <a:spcBef>
                <a:spcPts val="500"/>
              </a:spcBef>
              <a:spcAft>
                <a:spcPts val="500"/>
              </a:spcAft>
              <a:buFont typeface="+mj-lt"/>
              <a:buAutoNum type="alphaUcPeriod"/>
            </a:pPr>
            <a:r>
              <a:rPr lang="en-US" dirty="0">
                <a:latin typeface="+mn-lt"/>
              </a:rPr>
              <a:t>If Russell buys 200 steaks, how many avocados can he buy if he spends all his income?</a:t>
            </a:r>
          </a:p>
          <a:p>
            <a:pPr marL="457200" indent="-457200">
              <a:spcBef>
                <a:spcPts val="500"/>
              </a:spcBef>
              <a:spcAft>
                <a:spcPts val="500"/>
              </a:spcAft>
              <a:buFont typeface="+mj-lt"/>
              <a:buAutoNum type="alphaUcPeriod"/>
            </a:pPr>
            <a:r>
              <a:rPr lang="en-US" dirty="0">
                <a:latin typeface="+mn-lt"/>
              </a:rPr>
              <a:t>Plot each of the bundles from above on a graph (steaks on the horizontal axis and avocadoes on the vertical axis). </a:t>
            </a:r>
          </a:p>
        </p:txBody>
      </p:sp>
    </p:spTree>
    <p:extLst>
      <p:ext uri="{BB962C8B-B14F-4D97-AF65-F5344CB8AC3E}">
        <p14:creationId xmlns:p14="http://schemas.microsoft.com/office/powerpoint/2010/main" val="3375611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57380-FEE0-5D09-DC13-D562525A0D1F}"/>
              </a:ext>
            </a:extLst>
          </p:cNvPr>
          <p:cNvSpPr>
            <a:spLocks noGrp="1"/>
          </p:cNvSpPr>
          <p:nvPr>
            <p:ph type="title"/>
          </p:nvPr>
        </p:nvSpPr>
        <p:spPr/>
        <p:txBody>
          <a:bodyPr/>
          <a:lstStyle/>
          <a:p>
            <a:r>
              <a:rPr lang="en-US" dirty="0">
                <a:latin typeface="+mn-lt"/>
              </a:rPr>
              <a:t>Example 1: Solutions</a:t>
            </a:r>
          </a:p>
        </p:txBody>
      </p:sp>
      <p:sp>
        <p:nvSpPr>
          <p:cNvPr id="3" name="Content Placeholder 2">
            <a:extLst>
              <a:ext uri="{FF2B5EF4-FFF2-40B4-BE49-F238E27FC236}">
                <a16:creationId xmlns:a16="http://schemas.microsoft.com/office/drawing/2014/main" id="{1E9FF15B-9B01-8BD0-084B-B5B76CA7FC91}"/>
              </a:ext>
            </a:extLst>
          </p:cNvPr>
          <p:cNvSpPr>
            <a:spLocks noGrp="1"/>
          </p:cNvSpPr>
          <p:nvPr>
            <p:ph sz="half" idx="1"/>
          </p:nvPr>
        </p:nvSpPr>
        <p:spPr>
          <a:xfrm>
            <a:off x="476843" y="1825625"/>
            <a:ext cx="5732228" cy="4351338"/>
          </a:xfrm>
        </p:spPr>
        <p:txBody>
          <a:bodyPr/>
          <a:lstStyle/>
          <a:p>
            <a:pPr marL="457200" indent="-457200">
              <a:buFont typeface="+mj-lt"/>
              <a:buAutoNum type="alphaUcPeriod"/>
            </a:pPr>
            <a:r>
              <a:rPr lang="en-US" dirty="0">
                <a:latin typeface="+mn-lt"/>
              </a:rPr>
              <a:t>$3,000/$10 = 300 steaks</a:t>
            </a:r>
          </a:p>
          <a:p>
            <a:pPr marL="457200" indent="-457200">
              <a:buFont typeface="+mj-lt"/>
              <a:buAutoNum type="alphaUcPeriod"/>
            </a:pPr>
            <a:r>
              <a:rPr lang="en-US" dirty="0">
                <a:latin typeface="+mn-lt"/>
              </a:rPr>
              <a:t>$3,000/$2.50 = 1,200 avocados</a:t>
            </a:r>
          </a:p>
          <a:p>
            <a:pPr marL="457200" indent="-457200">
              <a:buFont typeface="+mj-lt"/>
              <a:buAutoNum type="alphaUcPeriod"/>
            </a:pPr>
            <a:r>
              <a:rPr lang="en-US" dirty="0">
                <a:latin typeface="+mn-lt"/>
              </a:rPr>
              <a:t>200 steaks cost $2,000, the $1,000 left buys 400 avocados </a:t>
            </a:r>
          </a:p>
          <a:p>
            <a:pPr marL="457200" indent="-457200">
              <a:buFont typeface="+mj-lt"/>
              <a:buAutoNum type="alphaUcPeriod"/>
            </a:pPr>
            <a:r>
              <a:rPr lang="en-US" dirty="0">
                <a:latin typeface="+mn-lt"/>
              </a:rPr>
              <a:t>Russell’s budget constraint shows the bundles he can afford</a:t>
            </a:r>
          </a:p>
        </p:txBody>
      </p:sp>
      <p:pic>
        <p:nvPicPr>
          <p:cNvPr id="7" name="Picture 3" title="Decorative Image">
            <a:extLst>
              <a:ext uri="{FF2B5EF4-FFF2-40B4-BE49-F238E27FC236}">
                <a16:creationId xmlns:a16="http://schemas.microsoft.com/office/drawing/2014/main" id="{D3D63D46-BB68-49E1-B180-DC113A5BE899}"/>
              </a:ext>
              <a:ext uri="{C183D7F6-B498-43B3-948B-1728B52AA6E4}">
                <adec:decorative xmlns:adec="http://schemas.microsoft.com/office/drawing/2017/decorative" xmlns="" val="1"/>
              </a:ext>
            </a:extLst>
          </p:cNvPr>
          <p:cNvPicPr>
            <a:picLocks noGrp="1" noChangeAspect="1"/>
          </p:cNvPicPr>
          <p:nvPr>
            <p:ph sz="half" idx="2"/>
          </p:nvPr>
        </p:nvPicPr>
        <p:blipFill>
          <a:blip r:embed="rId2"/>
          <a:stretch>
            <a:fillRect/>
          </a:stretch>
        </p:blipFill>
        <p:spPr>
          <a:xfrm>
            <a:off x="6954491" y="1678143"/>
            <a:ext cx="4745875" cy="4351338"/>
          </a:xfrm>
        </p:spPr>
      </p:pic>
    </p:spTree>
    <p:extLst>
      <p:ext uri="{BB962C8B-B14F-4D97-AF65-F5344CB8AC3E}">
        <p14:creationId xmlns:p14="http://schemas.microsoft.com/office/powerpoint/2010/main" val="3178668270"/>
      </p:ext>
    </p:extLst>
  </p:cSld>
  <p:clrMapOvr>
    <a:masterClrMapping/>
  </p:clrMapOvr>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57380-FEE0-5D09-DC13-D562525A0D1F}"/>
              </a:ext>
            </a:extLst>
          </p:cNvPr>
          <p:cNvSpPr>
            <a:spLocks noGrp="1"/>
          </p:cNvSpPr>
          <p:nvPr>
            <p:ph type="title"/>
          </p:nvPr>
        </p:nvSpPr>
        <p:spPr/>
        <p:txBody>
          <a:bodyPr/>
          <a:lstStyle/>
          <a:p>
            <a:r>
              <a:rPr lang="en-US" dirty="0">
                <a:latin typeface="+mn-lt"/>
              </a:rPr>
              <a:t>Active Learning 1: Slope of the Budget Constraint</a:t>
            </a:r>
          </a:p>
        </p:txBody>
      </p:sp>
      <p:sp>
        <p:nvSpPr>
          <p:cNvPr id="3" name="Content Placeholder 2">
            <a:extLst>
              <a:ext uri="{FF2B5EF4-FFF2-40B4-BE49-F238E27FC236}">
                <a16:creationId xmlns:a16="http://schemas.microsoft.com/office/drawing/2014/main" id="{1E9FF15B-9B01-8BD0-084B-B5B76CA7FC91}"/>
              </a:ext>
            </a:extLst>
          </p:cNvPr>
          <p:cNvSpPr>
            <a:spLocks noGrp="1"/>
          </p:cNvSpPr>
          <p:nvPr>
            <p:ph sz="half" idx="1"/>
          </p:nvPr>
        </p:nvSpPr>
        <p:spPr/>
        <p:txBody>
          <a:bodyPr/>
          <a:lstStyle/>
          <a:p>
            <a:r>
              <a:rPr lang="en-US" dirty="0">
                <a:latin typeface="+mn-lt"/>
              </a:rPr>
              <a:t>From D to C</a:t>
            </a:r>
          </a:p>
          <a:p>
            <a:pPr lvl="1">
              <a:buFont typeface="Arial" panose="020B0604020202020204" pitchFamily="34" charset="0"/>
              <a:buChar char="•"/>
            </a:pPr>
            <a:r>
              <a:rPr lang="en-US" dirty="0">
                <a:latin typeface="+mn-lt"/>
              </a:rPr>
              <a:t>“Rise” = –400 avocados </a:t>
            </a:r>
          </a:p>
          <a:p>
            <a:pPr lvl="1">
              <a:buFont typeface="Arial" panose="020B0604020202020204" pitchFamily="34" charset="0"/>
              <a:buChar char="•"/>
            </a:pPr>
            <a:r>
              <a:rPr lang="en-US" dirty="0">
                <a:latin typeface="+mn-lt"/>
              </a:rPr>
              <a:t>“Run” = +100 steaks</a:t>
            </a:r>
          </a:p>
          <a:p>
            <a:pPr lvl="1">
              <a:buFont typeface="Arial" panose="020B0604020202020204" pitchFamily="34" charset="0"/>
              <a:buChar char="•"/>
            </a:pPr>
            <a:r>
              <a:rPr lang="en-US" dirty="0">
                <a:latin typeface="+mn-lt"/>
              </a:rPr>
              <a:t>Slope = </a:t>
            </a:r>
            <a:r>
              <a:rPr lang="en-US" i="1" dirty="0" err="1">
                <a:latin typeface="+mn-lt"/>
              </a:rPr>
              <a:t>P</a:t>
            </a:r>
            <a:r>
              <a:rPr lang="en-US" i="1" baseline="-25000" dirty="0" err="1">
                <a:latin typeface="+mn-lt"/>
              </a:rPr>
              <a:t>Steak</a:t>
            </a:r>
            <a:r>
              <a:rPr lang="en-US" dirty="0">
                <a:latin typeface="+mn-lt"/>
              </a:rPr>
              <a:t> / </a:t>
            </a:r>
            <a:r>
              <a:rPr lang="en-US" i="1" dirty="0" err="1">
                <a:latin typeface="+mn-lt"/>
              </a:rPr>
              <a:t>P</a:t>
            </a:r>
            <a:r>
              <a:rPr lang="en-US" i="1" baseline="-25000" dirty="0" err="1">
                <a:latin typeface="+mn-lt"/>
              </a:rPr>
              <a:t>Avocado</a:t>
            </a:r>
            <a:r>
              <a:rPr lang="en-US" baseline="-25000" dirty="0">
                <a:latin typeface="+mn-lt"/>
              </a:rPr>
              <a:t>  </a:t>
            </a:r>
            <a:r>
              <a:rPr lang="en-US" dirty="0">
                <a:latin typeface="+mn-lt"/>
              </a:rPr>
              <a:t>= −4</a:t>
            </a:r>
          </a:p>
          <a:p>
            <a:r>
              <a:rPr lang="en-US" dirty="0">
                <a:latin typeface="+mn-lt"/>
              </a:rPr>
              <a:t>Russell must give up 4 avocados to get one steak</a:t>
            </a:r>
          </a:p>
          <a:p>
            <a:r>
              <a:rPr lang="en-US" dirty="0">
                <a:latin typeface="+mn-lt"/>
              </a:rPr>
              <a:t>The slope of the budget constraint equals the relative price of the good on the X axis</a:t>
            </a:r>
          </a:p>
        </p:txBody>
      </p:sp>
      <p:pic>
        <p:nvPicPr>
          <p:cNvPr id="12" name="Picture 3" title="Decorative Image">
            <a:extLst>
              <a:ext uri="{FF2B5EF4-FFF2-40B4-BE49-F238E27FC236}">
                <a16:creationId xmlns:a16="http://schemas.microsoft.com/office/drawing/2014/main" id="{9856616A-85FE-42BB-A360-1DFD14C251C4}"/>
              </a:ext>
              <a:ext uri="{C183D7F6-B498-43B3-948B-1728B52AA6E4}">
                <adec:decorative xmlns:adec="http://schemas.microsoft.com/office/drawing/2017/decorative" xmlns="" val="1"/>
              </a:ext>
            </a:extLst>
          </p:cNvPr>
          <p:cNvPicPr>
            <a:picLocks noGrp="1" noChangeAspect="1"/>
          </p:cNvPicPr>
          <p:nvPr>
            <p:ph sz="half" idx="2"/>
          </p:nvPr>
        </p:nvPicPr>
        <p:blipFill>
          <a:blip r:embed="rId3"/>
          <a:stretch>
            <a:fillRect/>
          </a:stretch>
        </p:blipFill>
        <p:spPr>
          <a:xfrm>
            <a:off x="7090870" y="1751878"/>
            <a:ext cx="4687352" cy="4297680"/>
          </a:xfrm>
          <a:prstGeom prst="rect">
            <a:avLst/>
          </a:prstGeom>
        </p:spPr>
      </p:pic>
    </p:spTree>
    <p:extLst>
      <p:ext uri="{BB962C8B-B14F-4D97-AF65-F5344CB8AC3E}">
        <p14:creationId xmlns:p14="http://schemas.microsoft.com/office/powerpoint/2010/main" val="260228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Preferences: What a Consumer Wants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17E7E-15B6-46E3-BD31-9FA2B2E56A0F}"/>
              </a:ext>
            </a:extLst>
          </p:cNvPr>
          <p:cNvSpPr>
            <a:spLocks noGrp="1"/>
          </p:cNvSpPr>
          <p:nvPr>
            <p:ph type="title"/>
          </p:nvPr>
        </p:nvSpPr>
        <p:spPr/>
        <p:txBody>
          <a:bodyPr/>
          <a:lstStyle/>
          <a:p>
            <a:r>
              <a:rPr lang="en-US" dirty="0">
                <a:latin typeface="+mn-lt"/>
              </a:rPr>
              <a:t>Representing Preferences with Indifference Curves</a:t>
            </a:r>
          </a:p>
        </p:txBody>
      </p:sp>
      <p:sp>
        <p:nvSpPr>
          <p:cNvPr id="3" name="Content Placeholder 2">
            <a:extLst>
              <a:ext uri="{FF2B5EF4-FFF2-40B4-BE49-F238E27FC236}">
                <a16:creationId xmlns:a16="http://schemas.microsoft.com/office/drawing/2014/main" id="{35FBFCD6-35D3-7038-9945-C67A0CEB6405}"/>
              </a:ext>
            </a:extLst>
          </p:cNvPr>
          <p:cNvSpPr>
            <a:spLocks noGrp="1"/>
          </p:cNvSpPr>
          <p:nvPr>
            <p:ph idx="1"/>
          </p:nvPr>
        </p:nvSpPr>
        <p:spPr/>
        <p:txBody>
          <a:bodyPr/>
          <a:lstStyle/>
          <a:p>
            <a:pPr>
              <a:spcBef>
                <a:spcPts val="300"/>
              </a:spcBef>
              <a:spcAft>
                <a:spcPts val="600"/>
              </a:spcAft>
            </a:pPr>
            <a:r>
              <a:rPr lang="en-US" b="1" dirty="0">
                <a:solidFill>
                  <a:srgbClr val="C00000"/>
                </a:solidFill>
                <a:latin typeface="+mn-lt"/>
              </a:rPr>
              <a:t>Indifference curve*</a:t>
            </a:r>
          </a:p>
          <a:p>
            <a:pPr lvl="1">
              <a:spcBef>
                <a:spcPts val="300"/>
              </a:spcBef>
              <a:spcAft>
                <a:spcPts val="600"/>
              </a:spcAft>
              <a:buFont typeface="Arial" panose="020B0604020202020204" pitchFamily="34" charset="0"/>
              <a:buChar char="•"/>
            </a:pPr>
            <a:r>
              <a:rPr lang="en-US" dirty="0">
                <a:latin typeface="+mn-lt"/>
              </a:rPr>
              <a:t>A curve that shows consumption bundles that give the consumer the same level of satisfaction</a:t>
            </a:r>
          </a:p>
          <a:p>
            <a:pPr>
              <a:spcBef>
                <a:spcPts val="300"/>
              </a:spcBef>
              <a:spcAft>
                <a:spcPts val="600"/>
              </a:spcAft>
            </a:pPr>
            <a:r>
              <a:rPr lang="en-US" b="1" dirty="0">
                <a:solidFill>
                  <a:srgbClr val="C00000"/>
                </a:solidFill>
                <a:latin typeface="+mn-lt"/>
              </a:rPr>
              <a:t>Marginal rate of substitution*</a:t>
            </a:r>
          </a:p>
          <a:p>
            <a:pPr lvl="1">
              <a:spcBef>
                <a:spcPts val="300"/>
              </a:spcBef>
              <a:spcAft>
                <a:spcPts val="600"/>
              </a:spcAft>
              <a:buFont typeface="Arial" panose="020B0604020202020204" pitchFamily="34" charset="0"/>
              <a:buChar char="•"/>
            </a:pPr>
            <a:r>
              <a:rPr lang="en-US" dirty="0">
                <a:latin typeface="+mn-lt"/>
              </a:rPr>
              <a:t>The rate at which a consumer is willing to trade one good for another</a:t>
            </a:r>
          </a:p>
          <a:p>
            <a:pPr lvl="1">
              <a:spcBef>
                <a:spcPts val="300"/>
              </a:spcBef>
              <a:spcAft>
                <a:spcPts val="600"/>
              </a:spcAft>
              <a:buFont typeface="Arial" panose="020B0604020202020204" pitchFamily="34" charset="0"/>
              <a:buChar char="•"/>
            </a:pPr>
            <a:r>
              <a:rPr lang="en-US" sz="2400" dirty="0">
                <a:latin typeface="+mn-lt"/>
              </a:rPr>
              <a:t>Slope of the indifference curve</a:t>
            </a:r>
          </a:p>
          <a:p>
            <a:pPr lvl="1">
              <a:spcBef>
                <a:spcPts val="300"/>
              </a:spcBef>
              <a:spcAft>
                <a:spcPts val="600"/>
              </a:spcAft>
              <a:buFont typeface="Arial" panose="020B0604020202020204" pitchFamily="34" charset="0"/>
              <a:buChar char="•"/>
            </a:pPr>
            <a:r>
              <a:rPr lang="en-US" sz="2400" dirty="0">
                <a:latin typeface="+mn-lt"/>
              </a:rPr>
              <a:t>Varies along an indifference curve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30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878751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8B2F-68B7-A528-19F7-A110FF519D80}"/>
              </a:ext>
            </a:extLst>
          </p:cNvPr>
          <p:cNvSpPr>
            <a:spLocks noGrp="1"/>
          </p:cNvSpPr>
          <p:nvPr>
            <p:ph type="title"/>
          </p:nvPr>
        </p:nvSpPr>
        <p:spPr/>
        <p:txBody>
          <a:bodyPr/>
          <a:lstStyle/>
          <a:p>
            <a:r>
              <a:rPr lang="en-US" dirty="0">
                <a:latin typeface="+mn-lt"/>
              </a:rPr>
              <a:t>Figure 3 The Consumer’s Preferences</a:t>
            </a:r>
          </a:p>
        </p:txBody>
      </p:sp>
      <p:sp>
        <p:nvSpPr>
          <p:cNvPr id="3" name="Content Placeholder 2">
            <a:extLst>
              <a:ext uri="{FF2B5EF4-FFF2-40B4-BE49-F238E27FC236}">
                <a16:creationId xmlns:a16="http://schemas.microsoft.com/office/drawing/2014/main" id="{78D53D26-8D5A-3024-2EE5-0CF930E5C3E7}"/>
              </a:ext>
            </a:extLst>
          </p:cNvPr>
          <p:cNvSpPr>
            <a:spLocks noGrp="1"/>
          </p:cNvSpPr>
          <p:nvPr>
            <p:ph sz="half" idx="1"/>
          </p:nvPr>
        </p:nvSpPr>
        <p:spPr>
          <a:xfrm>
            <a:off x="476843" y="1825625"/>
            <a:ext cx="6132275" cy="4351338"/>
          </a:xfrm>
        </p:spPr>
        <p:txBody>
          <a:bodyPr/>
          <a:lstStyle/>
          <a:p>
            <a:pPr>
              <a:spcBef>
                <a:spcPts val="600"/>
              </a:spcBef>
              <a:spcAft>
                <a:spcPts val="600"/>
              </a:spcAft>
            </a:pPr>
            <a:r>
              <a:rPr lang="en-US" sz="2000" dirty="0">
                <a:latin typeface="+mn-lt"/>
              </a:rPr>
              <a:t>The consumer’s preferences are represented with indifference curves, which show the combinations of pizza and Pepsi that make the consumer equally satisfied. Because the consumer prefers more of a good, points on a higher indifference curve (</a:t>
            </a:r>
            <a:r>
              <a:rPr lang="en-US" sz="2000" i="1" dirty="0">
                <a:latin typeface="+mn-lt"/>
              </a:rPr>
              <a:t>I</a:t>
            </a:r>
            <a:r>
              <a:rPr lang="en-US" sz="2000" i="1" baseline="-25000" dirty="0">
                <a:latin typeface="+mn-lt"/>
              </a:rPr>
              <a:t>2</a:t>
            </a:r>
            <a:r>
              <a:rPr lang="en-US" sz="2000" dirty="0">
                <a:latin typeface="+mn-lt"/>
              </a:rPr>
              <a:t>) are preferred to points on a lower indifference curve (</a:t>
            </a:r>
            <a:r>
              <a:rPr lang="en-US" sz="2000" i="1" dirty="0">
                <a:latin typeface="+mn-lt"/>
              </a:rPr>
              <a:t>I</a:t>
            </a:r>
            <a:r>
              <a:rPr lang="en-US" sz="2000" i="1" baseline="-25000" dirty="0">
                <a:latin typeface="+mn-lt"/>
              </a:rPr>
              <a:t>1</a:t>
            </a:r>
            <a:r>
              <a:rPr lang="en-US" sz="2000" dirty="0">
                <a:latin typeface="+mn-lt"/>
              </a:rPr>
              <a:t>).</a:t>
            </a:r>
          </a:p>
          <a:p>
            <a:pPr>
              <a:spcBef>
                <a:spcPts val="600"/>
              </a:spcBef>
              <a:spcAft>
                <a:spcPts val="600"/>
              </a:spcAft>
            </a:pPr>
            <a:r>
              <a:rPr lang="en-US" sz="2000" dirty="0">
                <a:latin typeface="+mn-lt"/>
              </a:rPr>
              <a:t>The marginal rate of substitution (</a:t>
            </a:r>
            <a:r>
              <a:rPr lang="en-US" sz="2000" i="1" dirty="0">
                <a:latin typeface="+mn-lt"/>
              </a:rPr>
              <a:t>MRS</a:t>
            </a:r>
            <a:r>
              <a:rPr lang="en-US" sz="2000" dirty="0">
                <a:latin typeface="+mn-lt"/>
              </a:rPr>
              <a:t>) shows the rate at which the consumer is willing to trade Pepsi for pizza. </a:t>
            </a:r>
          </a:p>
          <a:p>
            <a:pPr>
              <a:spcBef>
                <a:spcPts val="600"/>
              </a:spcBef>
              <a:spcAft>
                <a:spcPts val="600"/>
              </a:spcAft>
            </a:pPr>
            <a:r>
              <a:rPr lang="en-US" sz="2000" dirty="0">
                <a:latin typeface="+mn-lt"/>
              </a:rPr>
              <a:t>It measures the quantity of Pepsi the consumer must receive in exchange for 1 pizza.</a:t>
            </a:r>
          </a:p>
        </p:txBody>
      </p:sp>
      <p:pic>
        <p:nvPicPr>
          <p:cNvPr id="6" name="Picture 3" descr="The figure plots a graph that represents a consumer’s preferences, called indifference curves.  For a given indifference curve, a consumer is equally satisfied at every point along a given curve.  The indifference curves are shown on a rectangular coordinate system.  The horizontal axis is the quantity of pizza, with values starting at 0 and upward but no numerical values are shown.  The vertical axis is the quantity of Pepsi, with values starting at 0 and upward but no numerical values are shown.  Two indifference curves are plotted, labeled I sub 1 and I sub 2.  Each curve is a smooth curve that is convex to the origin.  Indifference curve I sub 1 has three points noted, point A, B and C; the consumer is equally satisfied by any of these three points.  Indifference curve I sub 2 is a higher indifference curve, compared to I sub 1 and is upward and to the right of I sub 1.  All points on I sub 2 are preferred to any point on I sub 1.  The slope of the indifference curve is the rate at which a consumer is willing to trade one good for another, in this case, the willingness to trade Pepsi for pizza.  The slope is called the Marginal Rate of Substitution, or MRS.  On indifference curve I sub 1, right angle triangle is drawn such that its curved hypotenuse lies on the curve between points A and B; its base, labeled 1, is parallel to the horizontal axis and its height, labeled MRS, is parallel to the vertical axis.">
            <a:extLst>
              <a:ext uri="{FF2B5EF4-FFF2-40B4-BE49-F238E27FC236}">
                <a16:creationId xmlns:a16="http://schemas.microsoft.com/office/drawing/2014/main" id="{6CF11655-56E4-8DE9-34BC-82A74583B76C}"/>
              </a:ext>
            </a:extLst>
          </p:cNvPr>
          <p:cNvPicPr>
            <a:picLocks noGrp="1" noChangeAspect="1"/>
          </p:cNvPicPr>
          <p:nvPr>
            <p:ph sz="half" idx="2"/>
          </p:nvPr>
        </p:nvPicPr>
        <p:blipFill>
          <a:blip r:embed="rId2"/>
          <a:stretch>
            <a:fillRect/>
          </a:stretch>
        </p:blipFill>
        <p:spPr>
          <a:xfrm>
            <a:off x="6609118" y="2239249"/>
            <a:ext cx="5397679" cy="3657600"/>
          </a:xfrm>
        </p:spPr>
      </p:pic>
    </p:spTree>
    <p:extLst>
      <p:ext uri="{BB962C8B-B14F-4D97-AF65-F5344CB8AC3E}">
        <p14:creationId xmlns:p14="http://schemas.microsoft.com/office/powerpoint/2010/main" val="3432175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903C7-684F-E6FC-CE0E-3ED521383605}"/>
              </a:ext>
            </a:extLst>
          </p:cNvPr>
          <p:cNvSpPr>
            <a:spLocks noGrp="1"/>
          </p:cNvSpPr>
          <p:nvPr>
            <p:ph type="title"/>
          </p:nvPr>
        </p:nvSpPr>
        <p:spPr/>
        <p:txBody>
          <a:bodyPr/>
          <a:lstStyle/>
          <a:p>
            <a:r>
              <a:rPr lang="en-US" sz="3600" dirty="0">
                <a:latin typeface="+mn-lt"/>
              </a:rPr>
              <a:t>Four Properties of Indifference Curves (1 of 2)</a:t>
            </a:r>
          </a:p>
        </p:txBody>
      </p:sp>
      <p:sp>
        <p:nvSpPr>
          <p:cNvPr id="3" name="Content Placeholder 2">
            <a:extLst>
              <a:ext uri="{FF2B5EF4-FFF2-40B4-BE49-F238E27FC236}">
                <a16:creationId xmlns:a16="http://schemas.microsoft.com/office/drawing/2014/main" id="{230FFF40-A2F3-5E46-22D6-24E894CA28FB}"/>
              </a:ext>
            </a:extLst>
          </p:cNvPr>
          <p:cNvSpPr>
            <a:spLocks noGrp="1"/>
          </p:cNvSpPr>
          <p:nvPr>
            <p:ph idx="1"/>
          </p:nvPr>
        </p:nvSpPr>
        <p:spPr/>
        <p:txBody>
          <a:bodyPr/>
          <a:lstStyle/>
          <a:p>
            <a:r>
              <a:rPr lang="en-US" dirty="0">
                <a:latin typeface="+mn-lt"/>
              </a:rPr>
              <a:t>Property 1: Higher indifference curves are preferred to lower ones</a:t>
            </a:r>
          </a:p>
          <a:p>
            <a:pPr lvl="1">
              <a:buFont typeface="Arial" panose="020B0604020202020204" pitchFamily="34" charset="0"/>
              <a:buChar char="•"/>
            </a:pPr>
            <a:r>
              <a:rPr lang="en-US" dirty="0">
                <a:latin typeface="+mn-lt"/>
              </a:rPr>
              <a:t>People usually prefer to consume more rather than less</a:t>
            </a:r>
          </a:p>
          <a:p>
            <a:r>
              <a:rPr lang="en-US" dirty="0">
                <a:latin typeface="+mn-lt"/>
              </a:rPr>
              <a:t>Property 2: Indifference curves slope downward</a:t>
            </a:r>
          </a:p>
          <a:p>
            <a:pPr lvl="1">
              <a:buFont typeface="Arial" panose="020B0604020202020204" pitchFamily="34" charset="0"/>
              <a:buChar char="•"/>
            </a:pPr>
            <a:r>
              <a:rPr lang="en-US" dirty="0">
                <a:latin typeface="+mn-lt"/>
              </a:rPr>
              <a:t>The slope of an indifference curve = MRS</a:t>
            </a:r>
          </a:p>
          <a:p>
            <a:pPr lvl="1">
              <a:buFont typeface="Arial" panose="020B0604020202020204" pitchFamily="34" charset="0"/>
              <a:buChar char="•"/>
            </a:pPr>
            <a:r>
              <a:rPr lang="en-US" dirty="0">
                <a:latin typeface="+mn-lt"/>
              </a:rPr>
              <a:t>Rate at which a consumer is willing to substitute one good for the other</a:t>
            </a:r>
          </a:p>
          <a:p>
            <a:pPr lvl="1">
              <a:buFont typeface="Arial" panose="020B0604020202020204" pitchFamily="34" charset="0"/>
              <a:buChar char="•"/>
            </a:pPr>
            <a:r>
              <a:rPr lang="en-US" dirty="0">
                <a:latin typeface="+mn-lt"/>
              </a:rPr>
              <a:t>If the quantity of one good decreases, the quantity of the other good must increase for the consumer to be equally happy</a:t>
            </a:r>
          </a:p>
        </p:txBody>
      </p:sp>
    </p:spTree>
    <p:extLst>
      <p:ext uri="{BB962C8B-B14F-4D97-AF65-F5344CB8AC3E}">
        <p14:creationId xmlns:p14="http://schemas.microsoft.com/office/powerpoint/2010/main" val="1569918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903C7-684F-E6FC-CE0E-3ED521383605}"/>
              </a:ext>
            </a:extLst>
          </p:cNvPr>
          <p:cNvSpPr>
            <a:spLocks noGrp="1"/>
          </p:cNvSpPr>
          <p:nvPr>
            <p:ph type="title"/>
          </p:nvPr>
        </p:nvSpPr>
        <p:spPr/>
        <p:txBody>
          <a:bodyPr/>
          <a:lstStyle/>
          <a:p>
            <a:r>
              <a:rPr lang="en-US" sz="3600" dirty="0">
                <a:latin typeface="+mn-lt"/>
              </a:rPr>
              <a:t>Four Properties of Indifference Curves (2 of 2)</a:t>
            </a:r>
          </a:p>
        </p:txBody>
      </p:sp>
      <p:sp>
        <p:nvSpPr>
          <p:cNvPr id="3" name="Content Placeholder 2">
            <a:extLst>
              <a:ext uri="{FF2B5EF4-FFF2-40B4-BE49-F238E27FC236}">
                <a16:creationId xmlns:a16="http://schemas.microsoft.com/office/drawing/2014/main" id="{230FFF40-A2F3-5E46-22D6-24E894CA28FB}"/>
              </a:ext>
            </a:extLst>
          </p:cNvPr>
          <p:cNvSpPr>
            <a:spLocks noGrp="1"/>
          </p:cNvSpPr>
          <p:nvPr>
            <p:ph idx="1"/>
          </p:nvPr>
        </p:nvSpPr>
        <p:spPr/>
        <p:txBody>
          <a:bodyPr/>
          <a:lstStyle/>
          <a:p>
            <a:r>
              <a:rPr lang="en-US" dirty="0">
                <a:latin typeface="+mn-lt"/>
              </a:rPr>
              <a:t>Property 3: Indifference curves do not cross</a:t>
            </a:r>
          </a:p>
          <a:p>
            <a:pPr lvl="1">
              <a:buFont typeface="Arial" panose="020B0604020202020204" pitchFamily="34" charset="0"/>
              <a:buChar char="•"/>
            </a:pPr>
            <a:r>
              <a:rPr lang="en-US" dirty="0">
                <a:latin typeface="+mn-lt"/>
              </a:rPr>
              <a:t>If they cross, two different points on two indifference curves would bring the same satisfaction, contradicts Property #1</a:t>
            </a:r>
          </a:p>
          <a:p>
            <a:r>
              <a:rPr lang="en-US" dirty="0">
                <a:latin typeface="+mn-lt"/>
              </a:rPr>
              <a:t>Property 4: Indifference curves are bowed inward</a:t>
            </a:r>
          </a:p>
          <a:p>
            <a:pPr lvl="1">
              <a:buFont typeface="Arial" panose="020B0604020202020204" pitchFamily="34" charset="0"/>
              <a:buChar char="•"/>
            </a:pPr>
            <a:r>
              <a:rPr lang="en-US" dirty="0">
                <a:latin typeface="+mn-lt"/>
              </a:rPr>
              <a:t>The slope of an indifference curve = </a:t>
            </a:r>
            <a:r>
              <a:rPr lang="en-US" i="1" dirty="0">
                <a:latin typeface="+mn-lt"/>
              </a:rPr>
              <a:t>MRS</a:t>
            </a:r>
            <a:r>
              <a:rPr lang="en-US" dirty="0">
                <a:latin typeface="+mn-lt"/>
              </a:rPr>
              <a:t>, which depends on the amount of each good the consumer is currently consuming</a:t>
            </a:r>
          </a:p>
          <a:p>
            <a:pPr lvl="1">
              <a:buFont typeface="Arial" panose="020B0604020202020204" pitchFamily="34" charset="0"/>
              <a:buChar char="•"/>
            </a:pPr>
            <a:r>
              <a:rPr lang="en-US" dirty="0">
                <a:latin typeface="+mn-lt"/>
              </a:rPr>
              <a:t>People are more willing to trade away goods that they have in abundance</a:t>
            </a:r>
          </a:p>
        </p:txBody>
      </p:sp>
    </p:spTree>
    <p:extLst>
      <p:ext uri="{BB962C8B-B14F-4D97-AF65-F5344CB8AC3E}">
        <p14:creationId xmlns:p14="http://schemas.microsoft.com/office/powerpoint/2010/main" val="685274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35136-3157-5ABC-6FC7-B9BCAE7984FA}"/>
              </a:ext>
            </a:extLst>
          </p:cNvPr>
          <p:cNvSpPr>
            <a:spLocks noGrp="1"/>
          </p:cNvSpPr>
          <p:nvPr>
            <p:ph type="title"/>
          </p:nvPr>
        </p:nvSpPr>
        <p:spPr/>
        <p:txBody>
          <a:bodyPr/>
          <a:lstStyle/>
          <a:p>
            <a:r>
              <a:rPr lang="en-US" dirty="0">
                <a:latin typeface="+mn-lt"/>
              </a:rPr>
              <a:t>Figure 4 The Impossibility of Intersecting Indifference Curves</a:t>
            </a:r>
          </a:p>
        </p:txBody>
      </p:sp>
      <p:sp>
        <p:nvSpPr>
          <p:cNvPr id="3" name="Content Placeholder 2">
            <a:extLst>
              <a:ext uri="{FF2B5EF4-FFF2-40B4-BE49-F238E27FC236}">
                <a16:creationId xmlns:a16="http://schemas.microsoft.com/office/drawing/2014/main" id="{5DBAF276-7E40-CF7C-A52E-580F334F1EA0}"/>
              </a:ext>
            </a:extLst>
          </p:cNvPr>
          <p:cNvSpPr>
            <a:spLocks noGrp="1"/>
          </p:cNvSpPr>
          <p:nvPr>
            <p:ph sz="half" idx="1"/>
          </p:nvPr>
        </p:nvSpPr>
        <p:spPr/>
        <p:txBody>
          <a:bodyPr/>
          <a:lstStyle/>
          <a:p>
            <a:r>
              <a:rPr lang="en-US" dirty="0">
                <a:latin typeface="+mn-lt"/>
              </a:rPr>
              <a:t>This situation can never happen. </a:t>
            </a:r>
          </a:p>
          <a:p>
            <a:r>
              <a:rPr lang="en-US" dirty="0">
                <a:latin typeface="+mn-lt"/>
              </a:rPr>
              <a:t>According to these indifference curves, the consumer would be equally satisfied at points A, B, and C, even though point C has more of both goods than point A.</a:t>
            </a:r>
          </a:p>
        </p:txBody>
      </p:sp>
      <p:pic>
        <p:nvPicPr>
          <p:cNvPr id="6" name="Picture 3" descr="The figure plots an example to illustrate one of the four properties of indifference curves:  Indifference curves do not cross.  The graph is shown on a rectangular coordinate system.  The horizontal axis is the quantity of pizza, with values starting at 0 and upward but no numerical values are shown.  The vertical axis is the quantity of Pepsi, with values starting at 0 and upward but no numerical values are shown.  Two indifference curves are plotted, with both going smoothly downward and to the right.  One indifference curve is relatively flat, and two points are labeled on this curve, point A and B.  A second indifference curve that is steeper, and two points are labeled on this curve, points B and C.  The two curves cross at point B.  The implication of this graph is that points A and B are equally satisfactory, and that points B and C are equally satisfactory.  But this would imply that points A and C are equally satisfactory.  Given the construction of the two indifference curves, the consumer has more of both pizza and Pepsi at point C than at point A.  Therefore, if this were true, the consumer would prefer point C to point A.  So, it can be concluded that indifference curves cannot cross.">
            <a:extLst>
              <a:ext uri="{FF2B5EF4-FFF2-40B4-BE49-F238E27FC236}">
                <a16:creationId xmlns:a16="http://schemas.microsoft.com/office/drawing/2014/main" id="{8AA94141-C428-F503-B8C5-FA4B827E183A}"/>
              </a:ext>
            </a:extLst>
          </p:cNvPr>
          <p:cNvPicPr>
            <a:picLocks noGrp="1" noChangeAspect="1"/>
          </p:cNvPicPr>
          <p:nvPr>
            <p:ph sz="half" idx="2"/>
          </p:nvPr>
        </p:nvPicPr>
        <p:blipFill>
          <a:blip r:embed="rId2"/>
          <a:stretch>
            <a:fillRect/>
          </a:stretch>
        </p:blipFill>
        <p:spPr>
          <a:xfrm>
            <a:off x="6096617" y="2107290"/>
            <a:ext cx="5863825" cy="3931920"/>
          </a:xfrm>
        </p:spPr>
      </p:pic>
    </p:spTree>
    <p:extLst>
      <p:ext uri="{BB962C8B-B14F-4D97-AF65-F5344CB8AC3E}">
        <p14:creationId xmlns:p14="http://schemas.microsoft.com/office/powerpoint/2010/main" val="3931620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spcAft>
                <a:spcPts val="300"/>
              </a:spcAft>
              <a:buNone/>
            </a:pPr>
            <a:r>
              <a:rPr lang="en-US" dirty="0">
                <a:latin typeface="+mn-lt"/>
              </a:rPr>
              <a:t>By the end of this chapter, you should be able to:</a:t>
            </a:r>
          </a:p>
          <a:p>
            <a:pPr>
              <a:spcBef>
                <a:spcPts val="600"/>
              </a:spcBef>
              <a:spcAft>
                <a:spcPts val="300"/>
              </a:spcAft>
            </a:pPr>
            <a:r>
              <a:rPr lang="en-US" dirty="0">
                <a:latin typeface="+mn-lt"/>
              </a:rPr>
              <a:t>Construct a consumer's budget constraint, given information on income and prices.</a:t>
            </a:r>
          </a:p>
          <a:p>
            <a:pPr>
              <a:spcBef>
                <a:spcPts val="600"/>
              </a:spcBef>
              <a:spcAft>
                <a:spcPts val="300"/>
              </a:spcAft>
            </a:pPr>
            <a:r>
              <a:rPr lang="en-US" dirty="0">
                <a:latin typeface="+mn-lt"/>
              </a:rPr>
              <a:t>Determine how changes in income or price impact the budget constraint.</a:t>
            </a:r>
          </a:p>
          <a:p>
            <a:pPr>
              <a:spcBef>
                <a:spcPts val="600"/>
              </a:spcBef>
              <a:spcAft>
                <a:spcPts val="300"/>
              </a:spcAft>
            </a:pPr>
            <a:r>
              <a:rPr lang="en-US" dirty="0">
                <a:latin typeface="+mn-lt"/>
              </a:rPr>
              <a:t>Explain the relationship between the slope of the budget constraint and opportunity cost.</a:t>
            </a:r>
          </a:p>
          <a:p>
            <a:pPr>
              <a:spcBef>
                <a:spcPts val="600"/>
              </a:spcBef>
              <a:spcAft>
                <a:spcPts val="300"/>
              </a:spcAft>
            </a:pPr>
            <a:r>
              <a:rPr lang="en-US" dirty="0">
                <a:latin typeface="+mn-lt"/>
              </a:rPr>
              <a:t>Determine the preference relationship between two consumption bundles using indifference curves.</a:t>
            </a:r>
          </a:p>
          <a:p>
            <a:pPr>
              <a:spcBef>
                <a:spcPts val="600"/>
              </a:spcBef>
              <a:spcAft>
                <a:spcPts val="300"/>
              </a:spcAft>
            </a:pPr>
            <a:r>
              <a:rPr lang="en-US" dirty="0">
                <a:latin typeface="+mn-lt"/>
              </a:rPr>
              <a:t>List the four properties of indifference curves. </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05129-F9C1-4B3D-DB84-B9300C18C04A}"/>
              </a:ext>
            </a:extLst>
          </p:cNvPr>
          <p:cNvSpPr>
            <a:spLocks noGrp="1"/>
          </p:cNvSpPr>
          <p:nvPr>
            <p:ph type="title"/>
          </p:nvPr>
        </p:nvSpPr>
        <p:spPr/>
        <p:txBody>
          <a:bodyPr/>
          <a:lstStyle/>
          <a:p>
            <a:r>
              <a:rPr lang="en-US" dirty="0">
                <a:latin typeface="+mn-lt"/>
              </a:rPr>
              <a:t>Figure 5 Bowed Indifference Curves</a:t>
            </a:r>
          </a:p>
        </p:txBody>
      </p:sp>
      <p:sp>
        <p:nvSpPr>
          <p:cNvPr id="3" name="Content Placeholder 2">
            <a:extLst>
              <a:ext uri="{FF2B5EF4-FFF2-40B4-BE49-F238E27FC236}">
                <a16:creationId xmlns:a16="http://schemas.microsoft.com/office/drawing/2014/main" id="{60E66CD5-9426-58A7-006E-A77C12835D54}"/>
              </a:ext>
            </a:extLst>
          </p:cNvPr>
          <p:cNvSpPr>
            <a:spLocks noGrp="1"/>
          </p:cNvSpPr>
          <p:nvPr>
            <p:ph sz="half" idx="1"/>
          </p:nvPr>
        </p:nvSpPr>
        <p:spPr>
          <a:xfrm>
            <a:off x="476843" y="1825625"/>
            <a:ext cx="5776473" cy="4351338"/>
          </a:xfrm>
        </p:spPr>
        <p:txBody>
          <a:bodyPr/>
          <a:lstStyle/>
          <a:p>
            <a:pPr>
              <a:spcBef>
                <a:spcPts val="600"/>
              </a:spcBef>
              <a:spcAft>
                <a:spcPts val="600"/>
              </a:spcAft>
            </a:pPr>
            <a:r>
              <a:rPr lang="en-US" sz="1800" dirty="0">
                <a:latin typeface="+mn-lt"/>
              </a:rPr>
              <a:t>Indifference curves are usually bowed inward. This shape implies that the marginal rate of substitution (</a:t>
            </a:r>
            <a:r>
              <a:rPr lang="en-US" sz="1800" i="1" dirty="0">
                <a:latin typeface="+mn-lt"/>
              </a:rPr>
              <a:t>MRS</a:t>
            </a:r>
            <a:r>
              <a:rPr lang="en-US" sz="1800" dirty="0">
                <a:latin typeface="+mn-lt"/>
              </a:rPr>
              <a:t>) depends on the quantity of the two goods the consumer is currently consuming.</a:t>
            </a:r>
          </a:p>
          <a:p>
            <a:pPr>
              <a:spcBef>
                <a:spcPts val="600"/>
              </a:spcBef>
              <a:spcAft>
                <a:spcPts val="600"/>
              </a:spcAft>
            </a:pPr>
            <a:r>
              <a:rPr lang="en-US" sz="1800" dirty="0">
                <a:latin typeface="+mn-lt"/>
              </a:rPr>
              <a:t>At point A, the consumer has a little pizza and a lot of Pepsi, so she requires a lot of extra Pepsi to induce her to give up one of the pizzas: The </a:t>
            </a:r>
            <a:r>
              <a:rPr lang="en-US" sz="1800" i="1" dirty="0">
                <a:latin typeface="+mn-lt"/>
              </a:rPr>
              <a:t>MRS</a:t>
            </a:r>
            <a:r>
              <a:rPr lang="en-US" sz="1800" dirty="0">
                <a:latin typeface="+mn-lt"/>
              </a:rPr>
              <a:t> is 6 liters of Pepsi per pizza. </a:t>
            </a:r>
          </a:p>
          <a:p>
            <a:pPr>
              <a:spcBef>
                <a:spcPts val="600"/>
              </a:spcBef>
              <a:spcAft>
                <a:spcPts val="600"/>
              </a:spcAft>
            </a:pPr>
            <a:r>
              <a:rPr lang="en-US" sz="1800" dirty="0">
                <a:latin typeface="+mn-lt"/>
              </a:rPr>
              <a:t>At point B, the consumer has a lot of pizza and a little Pepsi, so she requires only a little extra Pepsi to induce her to give up one of the pizzas: The </a:t>
            </a:r>
            <a:r>
              <a:rPr lang="en-US" sz="1800" i="1" dirty="0">
                <a:latin typeface="+mn-lt"/>
              </a:rPr>
              <a:t>MRS</a:t>
            </a:r>
            <a:r>
              <a:rPr lang="en-US" sz="1800" dirty="0">
                <a:latin typeface="+mn-lt"/>
              </a:rPr>
              <a:t> is 1 liter of Pepsi per pizza.</a:t>
            </a:r>
          </a:p>
        </p:txBody>
      </p:sp>
      <p:pic>
        <p:nvPicPr>
          <p:cNvPr id="6" name="Picture 3" descr="The figure shows one of the four properties of indifference curves; that is, that indifference curves are bowed inward.  The graph is shown on a rectangular coordinate system. The horizontal axis is the quantity of pizza, with values starting at 0 up to 7 and beyond. The vertical axis is the quantity of Pepsi, with values starting at 0 up to 14 and beyond.  The graph plots an indifference curve that goes down and to the right; as it approaches the vertical axis, the indifference curve is steeper, as it approaches the horizontal axis the curve becomes flatter.  On the curve, two points are identified, and two related points are shown but not labeled.  One point is A at (3, 8); if there is a one unit reduction in pizza, there is a 6 unit increase in Pepsi to stay on the indifference curve. So, this point is at (2, 14).  This can be used to determine the marginal rate of substitution (MRS) between these two points—6 liters of Pepsi per 1 unit of pizza.  The second point is identified as point B, at (7, 3).   A one unit reduction in pizza requires a one unit increase in Pepsi to remain on the indifference curve; this second new point is at(6, 4).  In this case, the MRS is 1 liter of Pepsi per 1 unit of pizza.  This shows that the indifference curve is bowed inward.">
            <a:extLst>
              <a:ext uri="{FF2B5EF4-FFF2-40B4-BE49-F238E27FC236}">
                <a16:creationId xmlns:a16="http://schemas.microsoft.com/office/drawing/2014/main" id="{46BFD333-A39C-C8FD-8316-8F018D04CDAB}"/>
              </a:ext>
            </a:extLst>
          </p:cNvPr>
          <p:cNvPicPr>
            <a:picLocks noGrp="1" noChangeAspect="1"/>
          </p:cNvPicPr>
          <p:nvPr>
            <p:ph sz="half" idx="2"/>
          </p:nvPr>
        </p:nvPicPr>
        <p:blipFill>
          <a:blip r:embed="rId2"/>
          <a:stretch>
            <a:fillRect/>
          </a:stretch>
        </p:blipFill>
        <p:spPr>
          <a:xfrm>
            <a:off x="6422922" y="1956767"/>
            <a:ext cx="5543550" cy="4059556"/>
          </a:xfrm>
        </p:spPr>
      </p:pic>
    </p:spTree>
    <p:extLst>
      <p:ext uri="{BB962C8B-B14F-4D97-AF65-F5344CB8AC3E}">
        <p14:creationId xmlns:p14="http://schemas.microsoft.com/office/powerpoint/2010/main" val="1375198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548F6-3E6C-1BB8-5FB6-580E526EF316}"/>
              </a:ext>
            </a:extLst>
          </p:cNvPr>
          <p:cNvSpPr>
            <a:spLocks noGrp="1"/>
          </p:cNvSpPr>
          <p:nvPr>
            <p:ph type="title"/>
          </p:nvPr>
        </p:nvSpPr>
        <p:spPr/>
        <p:txBody>
          <a:bodyPr/>
          <a:lstStyle/>
          <a:p>
            <a:r>
              <a:rPr lang="en-US" dirty="0">
                <a:latin typeface="+mn-lt"/>
              </a:rPr>
              <a:t>Two Extreme Examples of Indifference Curves</a:t>
            </a:r>
          </a:p>
        </p:txBody>
      </p:sp>
      <p:sp>
        <p:nvSpPr>
          <p:cNvPr id="3" name="Content Placeholder 2">
            <a:extLst>
              <a:ext uri="{FF2B5EF4-FFF2-40B4-BE49-F238E27FC236}">
                <a16:creationId xmlns:a16="http://schemas.microsoft.com/office/drawing/2014/main" id="{9A68FE5C-ACE1-B6F4-7737-DFA9FFE474A7}"/>
              </a:ext>
            </a:extLst>
          </p:cNvPr>
          <p:cNvSpPr>
            <a:spLocks noGrp="1"/>
          </p:cNvSpPr>
          <p:nvPr>
            <p:ph idx="1"/>
          </p:nvPr>
        </p:nvSpPr>
        <p:spPr/>
        <p:txBody>
          <a:bodyPr/>
          <a:lstStyle/>
          <a:p>
            <a:r>
              <a:rPr lang="en-US" dirty="0">
                <a:latin typeface="+mn-lt"/>
              </a:rPr>
              <a:t>Shape of an indifference curve </a:t>
            </a:r>
          </a:p>
          <a:p>
            <a:pPr lvl="1">
              <a:buFont typeface="Arial" panose="020B0604020202020204" pitchFamily="34" charset="0"/>
              <a:buChar char="•"/>
            </a:pPr>
            <a:r>
              <a:rPr lang="en-US" dirty="0">
                <a:latin typeface="+mn-lt"/>
              </a:rPr>
              <a:t>Reveals the consumer’s willingness to trade one good for the other</a:t>
            </a:r>
          </a:p>
          <a:p>
            <a:r>
              <a:rPr lang="en-US" b="1" dirty="0">
                <a:solidFill>
                  <a:srgbClr val="C00000"/>
                </a:solidFill>
                <a:latin typeface="+mn-lt"/>
              </a:rPr>
              <a:t>Perfect substitutes*</a:t>
            </a:r>
          </a:p>
          <a:p>
            <a:pPr lvl="1">
              <a:buFont typeface="Arial" panose="020B0604020202020204" pitchFamily="34" charset="0"/>
              <a:buChar char="•"/>
            </a:pPr>
            <a:r>
              <a:rPr lang="en-US" dirty="0">
                <a:latin typeface="+mn-lt"/>
              </a:rPr>
              <a:t>Two goods with straight-line indifference curves (constant </a:t>
            </a:r>
            <a:r>
              <a:rPr lang="en-US" i="1" dirty="0">
                <a:latin typeface="+mn-lt"/>
              </a:rPr>
              <a:t>MRS</a:t>
            </a:r>
            <a:r>
              <a:rPr lang="en-US" dirty="0">
                <a:latin typeface="+mn-lt"/>
              </a:rPr>
              <a:t>)</a:t>
            </a:r>
          </a:p>
          <a:p>
            <a:r>
              <a:rPr lang="en-US" b="1" dirty="0">
                <a:solidFill>
                  <a:srgbClr val="C00000"/>
                </a:solidFill>
                <a:latin typeface="+mn-lt"/>
              </a:rPr>
              <a:t>Perfect complements*</a:t>
            </a:r>
          </a:p>
          <a:p>
            <a:pPr lvl="1">
              <a:buFont typeface="Arial" panose="020B0604020202020204" pitchFamily="34" charset="0"/>
              <a:buChar char="•"/>
            </a:pPr>
            <a:r>
              <a:rPr lang="en-US" dirty="0">
                <a:latin typeface="+mn-lt"/>
              </a:rPr>
              <a:t>Two goods with right-angle indifference curves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dirty="0">
              <a:latin typeface="+mn-lt"/>
            </a:endParaRPr>
          </a:p>
        </p:txBody>
      </p:sp>
    </p:spTree>
    <p:extLst>
      <p:ext uri="{BB962C8B-B14F-4D97-AF65-F5344CB8AC3E}">
        <p14:creationId xmlns:p14="http://schemas.microsoft.com/office/powerpoint/2010/main" val="3514728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6 Perfect Substitutes and Perfect Complements</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887674"/>
            <a:ext cx="11241915" cy="1280160"/>
          </a:xfrm>
        </p:spPr>
        <p:txBody>
          <a:bodyPr/>
          <a:lstStyle/>
          <a:p>
            <a:r>
              <a:rPr lang="en-US" sz="2000" b="0" dirty="0">
                <a:latin typeface="+mn-lt"/>
              </a:rPr>
              <a:t>When two goods are perfectly substitutable, such as nickels and dimes, the indifference curves are straight lines, as shown in panel (a). When two goods are perfectly complementary, such as left shoes and right shoes, the indifference curves are right angles, as shown in panel (b).</a:t>
            </a:r>
          </a:p>
        </p:txBody>
      </p:sp>
      <p:pic>
        <p:nvPicPr>
          <p:cNvPr id="7" name="Picture 3" descr="The figure shows two extreme examples of indifference curves; one is the case of perfect substitutes and the second is the case of perfect complements.  The graphs are shown on a rectangular coordinate system.  The first case is shown on panel (a).  For this diagram, the horizontal axis is the quantity of dimes, and the values start at 0 going up to 3 and beyond.  The vertical axis is the quantity of nickels, and the values start at 0 going up to 6 and beyond.  Three indifference curves are plotted.  The first, labeled I sub 1, goes down linearly to the right between two points: (0, 2) and (1, 0).  The second indifference curve, labeled I sub 2, goes down linearly to the right between two points: (4, 0) and (2, 0).  The third indifference curve, labeled I sub 3, goes down linearly to the right between two points: (6, 0) and (0, 3).  The three indifference curves are parallel. The second panel, panel (b), shows a horizontal axis which is the quantity of right shoes, with values from 0 up to 7 and beyond.  The vertical axis is the quantity of left shoes, with values from 0 up to 7 and beyond.  Two indifference curves are plotted, both of which are shown as right angles. The first, labeled I sub 1, has the point (5, 5) at its vertex; a second point is shown on this indifference curve at (7, 5); this shows that the quantity of both goods must increase to increase a consumer’s wellbeing—having 7 right shoes and 5 left shoes makes the consumer no better off than having 5 of each.  The second, and higher, indifference curve is labeled I sub 2.  The vertex of I sub 2 is at a point beyond (7, 7).">
            <a:extLst>
              <a:ext uri="{FF2B5EF4-FFF2-40B4-BE49-F238E27FC236}">
                <a16:creationId xmlns:a16="http://schemas.microsoft.com/office/drawing/2014/main" id="{CED30314-7505-B7DE-9707-C41AB78A1371}"/>
              </a:ext>
            </a:extLst>
          </p:cNvPr>
          <p:cNvPicPr>
            <a:picLocks noGrp="1" noChangeAspect="1"/>
          </p:cNvPicPr>
          <p:nvPr>
            <p:ph sz="half" idx="2"/>
          </p:nvPr>
        </p:nvPicPr>
        <p:blipFill>
          <a:blip r:embed="rId2"/>
          <a:stretch>
            <a:fillRect/>
          </a:stretch>
        </p:blipFill>
        <p:spPr>
          <a:xfrm>
            <a:off x="2615116" y="3292410"/>
            <a:ext cx="6961768" cy="2743200"/>
          </a:xfrm>
        </p:spPr>
      </p:pic>
    </p:spTree>
    <p:extLst>
      <p:ext uri="{BB962C8B-B14F-4D97-AF65-F5344CB8AC3E}">
        <p14:creationId xmlns:p14="http://schemas.microsoft.com/office/powerpoint/2010/main" val="3887783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Optimization: What a Consumer Chooses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2E2BD-C318-A4F2-D17A-469B944CB449}"/>
              </a:ext>
            </a:extLst>
          </p:cNvPr>
          <p:cNvSpPr>
            <a:spLocks noGrp="1"/>
          </p:cNvSpPr>
          <p:nvPr>
            <p:ph type="title"/>
          </p:nvPr>
        </p:nvSpPr>
        <p:spPr/>
        <p:txBody>
          <a:bodyPr/>
          <a:lstStyle/>
          <a:p>
            <a:r>
              <a:rPr lang="en-US" dirty="0">
                <a:latin typeface="+mn-lt"/>
              </a:rPr>
              <a:t>The Consumer’s Optimal Choices</a:t>
            </a:r>
          </a:p>
        </p:txBody>
      </p:sp>
      <p:sp>
        <p:nvSpPr>
          <p:cNvPr id="3" name="Content Placeholder 2">
            <a:extLst>
              <a:ext uri="{FF2B5EF4-FFF2-40B4-BE49-F238E27FC236}">
                <a16:creationId xmlns:a16="http://schemas.microsoft.com/office/drawing/2014/main" id="{24E84E83-564C-12DA-EA8E-33D914E8B7B0}"/>
              </a:ext>
            </a:extLst>
          </p:cNvPr>
          <p:cNvSpPr>
            <a:spLocks noGrp="1"/>
          </p:cNvSpPr>
          <p:nvPr>
            <p:ph idx="1"/>
          </p:nvPr>
        </p:nvSpPr>
        <p:spPr/>
        <p:txBody>
          <a:bodyPr/>
          <a:lstStyle/>
          <a:p>
            <a:r>
              <a:rPr lang="en-US" dirty="0">
                <a:latin typeface="+mn-lt"/>
              </a:rPr>
              <a:t>The consumer’s optimal choices</a:t>
            </a:r>
          </a:p>
          <a:p>
            <a:pPr lvl="1">
              <a:buFont typeface="Arial" panose="020B0604020202020204" pitchFamily="34" charset="0"/>
              <a:buChar char="•"/>
            </a:pPr>
            <a:r>
              <a:rPr lang="en-US" dirty="0">
                <a:latin typeface="+mn-lt"/>
              </a:rPr>
              <a:t>The best possible combination of the two goods</a:t>
            </a:r>
          </a:p>
          <a:p>
            <a:pPr lvl="1">
              <a:buFont typeface="Arial" panose="020B0604020202020204" pitchFamily="34" charset="0"/>
              <a:buChar char="•"/>
            </a:pPr>
            <a:r>
              <a:rPr lang="en-US" dirty="0">
                <a:latin typeface="+mn-lt"/>
              </a:rPr>
              <a:t>The combination on the highest possible indifference curve on or below the budget constraint</a:t>
            </a:r>
          </a:p>
          <a:p>
            <a:r>
              <a:rPr lang="en-US" dirty="0">
                <a:latin typeface="+mn-lt"/>
              </a:rPr>
              <a:t>Optimum: </a:t>
            </a:r>
            <a:r>
              <a:rPr lang="en-US" i="1" dirty="0">
                <a:latin typeface="+mn-lt"/>
              </a:rPr>
              <a:t>MRS</a:t>
            </a:r>
            <a:r>
              <a:rPr lang="en-US" dirty="0">
                <a:latin typeface="+mn-lt"/>
              </a:rPr>
              <a:t> = Relative price</a:t>
            </a:r>
          </a:p>
          <a:p>
            <a:pPr lvl="1">
              <a:buFont typeface="Arial" panose="020B0604020202020204" pitchFamily="34" charset="0"/>
              <a:buChar char="•"/>
            </a:pPr>
            <a:r>
              <a:rPr lang="en-US" dirty="0">
                <a:latin typeface="+mn-lt"/>
              </a:rPr>
              <a:t>The best bundle of the two goods that the consumer can afford</a:t>
            </a:r>
          </a:p>
          <a:p>
            <a:pPr lvl="1">
              <a:buFont typeface="Arial" panose="020B0604020202020204" pitchFamily="34" charset="0"/>
              <a:buChar char="•"/>
            </a:pPr>
            <a:r>
              <a:rPr lang="en-US" dirty="0">
                <a:latin typeface="+mn-lt"/>
              </a:rPr>
              <a:t>The point on the budget constraint that touches the highest possible indifference curve</a:t>
            </a:r>
          </a:p>
        </p:txBody>
      </p:sp>
    </p:spTree>
    <p:extLst>
      <p:ext uri="{BB962C8B-B14F-4D97-AF65-F5344CB8AC3E}">
        <p14:creationId xmlns:p14="http://schemas.microsoft.com/office/powerpoint/2010/main" val="2996915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FDD7F-CD4B-0B74-36F3-D19E7A36D044}"/>
              </a:ext>
            </a:extLst>
          </p:cNvPr>
          <p:cNvSpPr>
            <a:spLocks noGrp="1"/>
          </p:cNvSpPr>
          <p:nvPr>
            <p:ph type="title"/>
          </p:nvPr>
        </p:nvSpPr>
        <p:spPr/>
        <p:txBody>
          <a:bodyPr/>
          <a:lstStyle/>
          <a:p>
            <a:r>
              <a:rPr lang="en-US" dirty="0">
                <a:latin typeface="+mn-lt"/>
              </a:rPr>
              <a:t>Figure 7 The Consumer’s Optimum</a:t>
            </a:r>
          </a:p>
        </p:txBody>
      </p:sp>
      <p:sp>
        <p:nvSpPr>
          <p:cNvPr id="3" name="Content Placeholder 2">
            <a:extLst>
              <a:ext uri="{FF2B5EF4-FFF2-40B4-BE49-F238E27FC236}">
                <a16:creationId xmlns:a16="http://schemas.microsoft.com/office/drawing/2014/main" id="{22EB11FE-CCD4-D4FB-F1A7-01483A462A41}"/>
              </a:ext>
            </a:extLst>
          </p:cNvPr>
          <p:cNvSpPr>
            <a:spLocks noGrp="1"/>
          </p:cNvSpPr>
          <p:nvPr>
            <p:ph sz="half" idx="1"/>
          </p:nvPr>
        </p:nvSpPr>
        <p:spPr/>
        <p:txBody>
          <a:bodyPr/>
          <a:lstStyle/>
          <a:p>
            <a:pPr>
              <a:spcBef>
                <a:spcPts val="400"/>
              </a:spcBef>
              <a:spcAft>
                <a:spcPts val="300"/>
              </a:spcAft>
            </a:pPr>
            <a:r>
              <a:rPr lang="en-US" sz="1800" dirty="0">
                <a:latin typeface="+mn-lt"/>
              </a:rPr>
              <a:t>The consumer chooses the point on her budget constraint that lies on the highest indifference curve.</a:t>
            </a:r>
          </a:p>
          <a:p>
            <a:pPr>
              <a:spcBef>
                <a:spcPts val="400"/>
              </a:spcBef>
              <a:spcAft>
                <a:spcPts val="300"/>
              </a:spcAft>
            </a:pPr>
            <a:r>
              <a:rPr lang="en-US" sz="1800" dirty="0">
                <a:latin typeface="+mn-lt"/>
              </a:rPr>
              <a:t>Here, the highest indifference curve the consumer can reach is </a:t>
            </a:r>
            <a:r>
              <a:rPr lang="en-US" sz="1800" i="1" dirty="0">
                <a:latin typeface="+mn-lt"/>
              </a:rPr>
              <a:t>I</a:t>
            </a:r>
            <a:r>
              <a:rPr lang="en-US" sz="1800" i="1" baseline="-25000" dirty="0">
                <a:latin typeface="+mn-lt"/>
              </a:rPr>
              <a:t>2</a:t>
            </a:r>
            <a:r>
              <a:rPr lang="en-US" sz="1800" dirty="0">
                <a:latin typeface="+mn-lt"/>
              </a:rPr>
              <a:t>. </a:t>
            </a:r>
          </a:p>
          <a:p>
            <a:pPr>
              <a:spcBef>
                <a:spcPts val="400"/>
              </a:spcBef>
              <a:spcAft>
                <a:spcPts val="300"/>
              </a:spcAft>
            </a:pPr>
            <a:r>
              <a:rPr lang="en-US" sz="1800" dirty="0">
                <a:latin typeface="+mn-lt"/>
              </a:rPr>
              <a:t>The consumer prefers point A, which lies on indifference curve </a:t>
            </a:r>
            <a:r>
              <a:rPr lang="en-US" sz="1800" i="1" dirty="0">
                <a:latin typeface="+mn-lt"/>
              </a:rPr>
              <a:t>I</a:t>
            </a:r>
            <a:r>
              <a:rPr lang="en-US" sz="1800" i="1" baseline="-25000" dirty="0">
                <a:latin typeface="+mn-lt"/>
              </a:rPr>
              <a:t>3</a:t>
            </a:r>
            <a:r>
              <a:rPr lang="en-US" sz="1800" dirty="0">
                <a:latin typeface="+mn-lt"/>
              </a:rPr>
              <a:t>, but she can’t afford this bundle of pizza and Pepsi. </a:t>
            </a:r>
          </a:p>
          <a:p>
            <a:pPr>
              <a:spcBef>
                <a:spcPts val="400"/>
              </a:spcBef>
              <a:spcAft>
                <a:spcPts val="300"/>
              </a:spcAft>
            </a:pPr>
            <a:r>
              <a:rPr lang="en-US" sz="1800" dirty="0">
                <a:latin typeface="+mn-lt"/>
              </a:rPr>
              <a:t>By contrast, point B is affordable, but because it lies on a lower indifference curve, she doesn’t prefer it. </a:t>
            </a:r>
          </a:p>
          <a:p>
            <a:pPr>
              <a:spcBef>
                <a:spcPts val="400"/>
              </a:spcBef>
              <a:spcAft>
                <a:spcPts val="300"/>
              </a:spcAft>
            </a:pPr>
            <a:r>
              <a:rPr lang="en-US" sz="1800" dirty="0">
                <a:latin typeface="+mn-lt"/>
              </a:rPr>
              <a:t>At the optimum, the marginal rate of substitution equals the relative price of the two goods.</a:t>
            </a:r>
          </a:p>
        </p:txBody>
      </p:sp>
      <p:pic>
        <p:nvPicPr>
          <p:cNvPr id="6" name="Picture 3" descr="The figure plots a graph that represents a consumer’s preferences, called indifference curves along with the consumer’s budget constraint, to determine the consumer’s optimum bundle of goods.  The graph is shown on a rectangular coordinate system.  The horizontal axis is the quantity of pizza, with values starting at 0 and upward but no numerical values are shown.  The vertical axis is the quantity of Pepsi, with values starting at 0 and upward but no numerical values are shown.    The budget constraint is shown as a line that goes down and to the right from the vertical axis to the horizontal axis.  Three indifference curves are shown, all drawn consistent with the properties of indifference curve—bowed inward toward the origin and roughly parallel to each other.  As the curves move out upward and to the right—northeasterly—there is a higher level of satisfaction. From left to right these curves are labeled I sub 1, I sub 2 and I sub 3.  To be clear, I sub 3 is preferred to I sub 2, which in turn is preferred to I sub 1.  Two specific points are labeled.  One is point A on I sub 3.  The consumer would prefer this point since it yields a higher level of satisfaction but all points on I sub 3, including point A, are beyond the budget constraint, so are not affordable.  A second point is labeled B, found on I sub 1.  Point B is to the interior of the budget line, so it is affordable, but the budget constraint is sufficient to permit the consumer to choose a bundle on indifference curve I sub 2 which is preferable to any point on I sub 1, including point B.  The point on I sub 2 is labeled Optimum, and at that point, I sub 2 is tangent to the budget constraint.">
            <a:extLst>
              <a:ext uri="{FF2B5EF4-FFF2-40B4-BE49-F238E27FC236}">
                <a16:creationId xmlns:a16="http://schemas.microsoft.com/office/drawing/2014/main" id="{A785B665-48DE-0D6B-D94A-4EF06F70ECC4}"/>
              </a:ext>
            </a:extLst>
          </p:cNvPr>
          <p:cNvPicPr>
            <a:picLocks noGrp="1" noChangeAspect="1"/>
          </p:cNvPicPr>
          <p:nvPr>
            <p:ph sz="half" idx="2"/>
          </p:nvPr>
        </p:nvPicPr>
        <p:blipFill>
          <a:blip r:embed="rId2"/>
          <a:stretch>
            <a:fillRect/>
          </a:stretch>
        </p:blipFill>
        <p:spPr>
          <a:xfrm>
            <a:off x="6216444" y="1809537"/>
            <a:ext cx="5786619" cy="4206240"/>
          </a:xfrm>
        </p:spPr>
      </p:pic>
    </p:spTree>
    <p:extLst>
      <p:ext uri="{BB962C8B-B14F-4D97-AF65-F5344CB8AC3E}">
        <p14:creationId xmlns:p14="http://schemas.microsoft.com/office/powerpoint/2010/main" val="4033980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1AAD4-C914-F292-AD15-EFEA7289EB09}"/>
              </a:ext>
            </a:extLst>
          </p:cNvPr>
          <p:cNvSpPr>
            <a:spLocks noGrp="1"/>
          </p:cNvSpPr>
          <p:nvPr>
            <p:ph type="title"/>
          </p:nvPr>
        </p:nvSpPr>
        <p:spPr/>
        <p:txBody>
          <a:bodyPr/>
          <a:lstStyle/>
          <a:p>
            <a:r>
              <a:rPr lang="en-US" dirty="0">
                <a:latin typeface="+mn-lt"/>
              </a:rPr>
              <a:t>How Changes in Income Affect the Consumer’s Choices</a:t>
            </a:r>
          </a:p>
        </p:txBody>
      </p:sp>
      <p:sp>
        <p:nvSpPr>
          <p:cNvPr id="3" name="Content Placeholder 2">
            <a:extLst>
              <a:ext uri="{FF2B5EF4-FFF2-40B4-BE49-F238E27FC236}">
                <a16:creationId xmlns:a16="http://schemas.microsoft.com/office/drawing/2014/main" id="{17D8D85E-32DF-D390-DD4E-1D78D1CD1BE3}"/>
              </a:ext>
            </a:extLst>
          </p:cNvPr>
          <p:cNvSpPr>
            <a:spLocks noGrp="1"/>
          </p:cNvSpPr>
          <p:nvPr>
            <p:ph idx="1"/>
          </p:nvPr>
        </p:nvSpPr>
        <p:spPr/>
        <p:txBody>
          <a:bodyPr/>
          <a:lstStyle/>
          <a:p>
            <a:pPr>
              <a:spcBef>
                <a:spcPts val="300"/>
              </a:spcBef>
              <a:spcAft>
                <a:spcPts val="600"/>
              </a:spcAft>
            </a:pPr>
            <a:r>
              <a:rPr lang="en-US" b="1" dirty="0">
                <a:solidFill>
                  <a:srgbClr val="C00000"/>
                </a:solidFill>
                <a:latin typeface="+mn-lt"/>
              </a:rPr>
              <a:t>Normal good*</a:t>
            </a:r>
          </a:p>
          <a:p>
            <a:pPr lvl="1">
              <a:spcBef>
                <a:spcPts val="300"/>
              </a:spcBef>
              <a:spcAft>
                <a:spcPts val="600"/>
              </a:spcAft>
              <a:buFont typeface="Arial" panose="020B0604020202020204" pitchFamily="34" charset="0"/>
              <a:buChar char="•"/>
            </a:pPr>
            <a:r>
              <a:rPr lang="en-US" dirty="0">
                <a:latin typeface="+mn-lt"/>
              </a:rPr>
              <a:t>Good for which an increase in income raises the quantity demanded</a:t>
            </a:r>
          </a:p>
          <a:p>
            <a:pPr>
              <a:spcBef>
                <a:spcPts val="300"/>
              </a:spcBef>
              <a:spcAft>
                <a:spcPts val="600"/>
              </a:spcAft>
            </a:pPr>
            <a:r>
              <a:rPr lang="en-US" b="1" dirty="0">
                <a:solidFill>
                  <a:srgbClr val="C00000"/>
                </a:solidFill>
                <a:latin typeface="+mn-lt"/>
              </a:rPr>
              <a:t>Inferior good*</a:t>
            </a:r>
          </a:p>
          <a:p>
            <a:pPr lvl="1">
              <a:spcBef>
                <a:spcPts val="300"/>
              </a:spcBef>
              <a:spcAft>
                <a:spcPts val="600"/>
              </a:spcAft>
              <a:buFont typeface="Arial" panose="020B0604020202020204" pitchFamily="34" charset="0"/>
              <a:buChar char="•"/>
            </a:pPr>
            <a:r>
              <a:rPr lang="en-US" dirty="0">
                <a:latin typeface="+mn-lt"/>
              </a:rPr>
              <a:t>Good for which an increase in income reduces the quantity demanded</a:t>
            </a:r>
          </a:p>
          <a:p>
            <a:pPr>
              <a:spcBef>
                <a:spcPts val="300"/>
              </a:spcBef>
              <a:spcAft>
                <a:spcPts val="600"/>
              </a:spcAft>
            </a:pPr>
            <a:r>
              <a:rPr lang="en-US" dirty="0">
                <a:latin typeface="+mn-lt"/>
              </a:rPr>
              <a:t>A change in income</a:t>
            </a:r>
          </a:p>
          <a:p>
            <a:pPr lvl="1">
              <a:spcBef>
                <a:spcPts val="300"/>
              </a:spcBef>
              <a:spcAft>
                <a:spcPts val="600"/>
              </a:spcAft>
              <a:buFont typeface="Arial" panose="020B0604020202020204" pitchFamily="34" charset="0"/>
              <a:buChar char="•"/>
            </a:pPr>
            <a:r>
              <a:rPr lang="en-US" dirty="0">
                <a:latin typeface="+mn-lt"/>
              </a:rPr>
              <a:t>Shifts the budget constraint </a:t>
            </a:r>
          </a:p>
          <a:p>
            <a:pPr lvl="1">
              <a:spcBef>
                <a:spcPts val="300"/>
              </a:spcBef>
              <a:spcAft>
                <a:spcPts val="600"/>
              </a:spcAft>
              <a:buFont typeface="Arial" panose="020B0604020202020204" pitchFamily="34" charset="0"/>
              <a:buChar char="•"/>
            </a:pPr>
            <a:r>
              <a:rPr lang="en-US" dirty="0">
                <a:latin typeface="+mn-lt"/>
              </a:rPr>
              <a:t>Move on a different indifference curve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24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939355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F769A-812F-4687-9982-CC04E1D01AF0}"/>
              </a:ext>
            </a:extLst>
          </p:cNvPr>
          <p:cNvSpPr>
            <a:spLocks noGrp="1"/>
          </p:cNvSpPr>
          <p:nvPr>
            <p:ph type="title"/>
          </p:nvPr>
        </p:nvSpPr>
        <p:spPr/>
        <p:txBody>
          <a:bodyPr/>
          <a:lstStyle/>
          <a:p>
            <a:r>
              <a:rPr lang="en-US" dirty="0">
                <a:latin typeface="+mn-lt"/>
              </a:rPr>
              <a:t>Figure 8 An Increase in Income</a:t>
            </a:r>
          </a:p>
        </p:txBody>
      </p:sp>
      <p:sp>
        <p:nvSpPr>
          <p:cNvPr id="3" name="Content Placeholder 2">
            <a:extLst>
              <a:ext uri="{FF2B5EF4-FFF2-40B4-BE49-F238E27FC236}">
                <a16:creationId xmlns:a16="http://schemas.microsoft.com/office/drawing/2014/main" id="{C86622C9-2160-3E48-EFDB-CE65A384FC9B}"/>
              </a:ext>
            </a:extLst>
          </p:cNvPr>
          <p:cNvSpPr>
            <a:spLocks noGrp="1"/>
          </p:cNvSpPr>
          <p:nvPr>
            <p:ph sz="half" idx="1"/>
          </p:nvPr>
        </p:nvSpPr>
        <p:spPr/>
        <p:txBody>
          <a:bodyPr/>
          <a:lstStyle/>
          <a:p>
            <a:r>
              <a:rPr lang="en-US" dirty="0">
                <a:latin typeface="+mn-lt"/>
              </a:rPr>
              <a:t>When the consumer’s income rises, the budget constraint shifts outward. </a:t>
            </a:r>
          </a:p>
          <a:p>
            <a:r>
              <a:rPr lang="en-US" dirty="0">
                <a:latin typeface="+mn-lt"/>
              </a:rPr>
              <a:t>If both goods are normal goods, the consumer responds to the increase in income by buying more of both of them. </a:t>
            </a:r>
          </a:p>
          <a:p>
            <a:r>
              <a:rPr lang="en-US" dirty="0">
                <a:latin typeface="+mn-lt"/>
              </a:rPr>
              <a:t>Here, the consumer buys more pizza and more Pepsi.</a:t>
            </a:r>
          </a:p>
        </p:txBody>
      </p:sp>
      <p:pic>
        <p:nvPicPr>
          <p:cNvPr id="6" name="Picture 3" descr="The figure plots a graph that shows the effect of an increase in a consumer’s income on that person’s consumer optimum.  The graph is shown on a rectangular coordinate system.  The horizontal axis is the quantity of pizza, with values starting at 0 and upward but no numerical values are shown.  The vertical axis is the quantity of Pepsi, with values starting at 0 and upward but no numerical values are shown.   An initial budget constraint is shown as a line that goes down and to the right from the vertical axis to the horizontal axis.   An indifference curve is shown, one that meets the properties of indifference curves, that it is bowed inward toward the origin.  This indifference curve, labeled I sub 1, is shown tangent to the initial budget constraint, at a point labeled Initial Optimum.  The consumer experiences an increase in income, and this is shown on the graph as a new budget constraint, and is so labeled, that is parallel to the original budget constraint and to the right, or northeast of the original budget constraint.  Given this increase in income, the consumer chooses a new bundle of pizza and Pepsi, that is on indifference curve I sub 2.  This indifference curve is tangent to the New budget constraint.  This process is explained via series of three callouts.  Callout 1 states: “An increase in income shifts the budget constraint outward …” Callout 2 notes “… raising pizza consumption…” and Callout 3 completes the point: “… and raising Pepsi consumption.”">
            <a:extLst>
              <a:ext uri="{FF2B5EF4-FFF2-40B4-BE49-F238E27FC236}">
                <a16:creationId xmlns:a16="http://schemas.microsoft.com/office/drawing/2014/main" id="{E66DA3A6-775B-BA09-BF66-CD18CB86553B}"/>
              </a:ext>
            </a:extLst>
          </p:cNvPr>
          <p:cNvPicPr>
            <a:picLocks noGrp="1" noChangeAspect="1"/>
          </p:cNvPicPr>
          <p:nvPr>
            <p:ph sz="half" idx="2"/>
          </p:nvPr>
        </p:nvPicPr>
        <p:blipFill>
          <a:blip r:embed="rId2"/>
          <a:stretch>
            <a:fillRect/>
          </a:stretch>
        </p:blipFill>
        <p:spPr>
          <a:xfrm>
            <a:off x="6072211" y="1877030"/>
            <a:ext cx="5940129" cy="4114800"/>
          </a:xfrm>
        </p:spPr>
      </p:pic>
    </p:spTree>
    <p:extLst>
      <p:ext uri="{BB962C8B-B14F-4D97-AF65-F5344CB8AC3E}">
        <p14:creationId xmlns:p14="http://schemas.microsoft.com/office/powerpoint/2010/main" val="2958067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F769A-812F-4687-9982-CC04E1D01AF0}"/>
              </a:ext>
            </a:extLst>
          </p:cNvPr>
          <p:cNvSpPr>
            <a:spLocks noGrp="1"/>
          </p:cNvSpPr>
          <p:nvPr>
            <p:ph type="title"/>
          </p:nvPr>
        </p:nvSpPr>
        <p:spPr/>
        <p:txBody>
          <a:bodyPr/>
          <a:lstStyle/>
          <a:p>
            <a:r>
              <a:rPr lang="en-US" dirty="0">
                <a:latin typeface="+mn-lt"/>
              </a:rPr>
              <a:t>Figure 9 An Inferior Good</a:t>
            </a:r>
          </a:p>
        </p:txBody>
      </p:sp>
      <p:sp>
        <p:nvSpPr>
          <p:cNvPr id="3" name="Content Placeholder 2">
            <a:extLst>
              <a:ext uri="{FF2B5EF4-FFF2-40B4-BE49-F238E27FC236}">
                <a16:creationId xmlns:a16="http://schemas.microsoft.com/office/drawing/2014/main" id="{C86622C9-2160-3E48-EFDB-CE65A384FC9B}"/>
              </a:ext>
            </a:extLst>
          </p:cNvPr>
          <p:cNvSpPr>
            <a:spLocks noGrp="1"/>
          </p:cNvSpPr>
          <p:nvPr>
            <p:ph sz="half" idx="1"/>
          </p:nvPr>
        </p:nvSpPr>
        <p:spPr>
          <a:xfrm>
            <a:off x="476843" y="1825625"/>
            <a:ext cx="5098047" cy="4351338"/>
          </a:xfrm>
        </p:spPr>
        <p:txBody>
          <a:bodyPr/>
          <a:lstStyle/>
          <a:p>
            <a:r>
              <a:rPr lang="en-US" dirty="0">
                <a:latin typeface="+mn-lt"/>
              </a:rPr>
              <a:t>A good is inferior if the consumer buys less of it when her income rises. </a:t>
            </a:r>
          </a:p>
          <a:p>
            <a:r>
              <a:rPr lang="en-US" dirty="0">
                <a:latin typeface="+mn-lt"/>
              </a:rPr>
              <a:t>Here, Pepsi is an inferior good: When the consumer’s income increases and the budget constraint shifts outward, the consumer buys more pizza but less Pepsi.</a:t>
            </a:r>
          </a:p>
        </p:txBody>
      </p:sp>
      <p:pic>
        <p:nvPicPr>
          <p:cNvPr id="8" name="Picture 3" descr="The figure plots a graph that shows the effect of an increase in a consumer’s income on that person’s consumer optimum for the case where one of the goods is an inferior good.  The graph is shown on a rectangular coordinate system.  The horizontal axis is the quantity of pizza, with values starting at 0 and upward but no numerical values are shown.  The vertical axis is the quantity of Pepsi, with values starting at 0 and upward but no numerical values are shown.   An initial budget constraint is shown as a line that goes down and to the right from the vertical axis to the horizontal axis.   An indifference curve is shown, one that meets the properties of indifference curves, that it is bowed inward toward the origin.  This indifference curve, labeled I sub 1, is shown tangent to the initial budget constraint, at a point labeled Initial Optimum.  The consumer experiences an increase in income, and this is shown on the graph which is labeled New budget constraint.  This New budget constraint is parallel to the original budget constraint and to the right, or northeast of the original budget constraint. Given this increase in income, the consumer chooses a new bundle of pizza and Pepsi, that is on indifference curve I sub 2.   The indifference curve I sub 2 is tangent to the New budget constraint, but here at a point where pizza consumption is higher than at the initial optimum, but at this new optimum the consumption of Pepsi is lower than that for the initial optimum.  This result is laid out in a series of three callouts.  Callout 1 states: “When an increase in income shift the budget constraint outward …” Callout 2 follows, stating: “… pizza consumption rises, making pizza a normal good …”  And Callout 3 concludes: “… but Pepsi consumption falls, making Pepsi an inferior good.">
            <a:extLst>
              <a:ext uri="{FF2B5EF4-FFF2-40B4-BE49-F238E27FC236}">
                <a16:creationId xmlns:a16="http://schemas.microsoft.com/office/drawing/2014/main" id="{7E27409B-5372-7597-9FEE-27D9A3C7D96A}"/>
              </a:ext>
            </a:extLst>
          </p:cNvPr>
          <p:cNvPicPr>
            <a:picLocks noGrp="1" noChangeAspect="1"/>
          </p:cNvPicPr>
          <p:nvPr>
            <p:ph sz="half" idx="2"/>
          </p:nvPr>
        </p:nvPicPr>
        <p:blipFill>
          <a:blip r:embed="rId2"/>
          <a:stretch>
            <a:fillRect/>
          </a:stretch>
        </p:blipFill>
        <p:spPr>
          <a:xfrm>
            <a:off x="5981217" y="1861407"/>
            <a:ext cx="5957982" cy="4114800"/>
          </a:xfrm>
        </p:spPr>
      </p:pic>
    </p:spTree>
    <p:extLst>
      <p:ext uri="{BB962C8B-B14F-4D97-AF65-F5344CB8AC3E}">
        <p14:creationId xmlns:p14="http://schemas.microsoft.com/office/powerpoint/2010/main" val="169831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163E8-CB83-8A89-CA18-21B00A323C17}"/>
              </a:ext>
            </a:extLst>
          </p:cNvPr>
          <p:cNvSpPr>
            <a:spLocks noGrp="1"/>
          </p:cNvSpPr>
          <p:nvPr>
            <p:ph type="title"/>
          </p:nvPr>
        </p:nvSpPr>
        <p:spPr/>
        <p:txBody>
          <a:bodyPr/>
          <a:lstStyle/>
          <a:p>
            <a:r>
              <a:rPr lang="en-US" dirty="0">
                <a:latin typeface="+mn-lt"/>
              </a:rPr>
              <a:t>How Changes in Prices Affect the Consumer’s Choices</a:t>
            </a:r>
          </a:p>
        </p:txBody>
      </p:sp>
      <p:sp>
        <p:nvSpPr>
          <p:cNvPr id="3" name="Content Placeholder 2">
            <a:extLst>
              <a:ext uri="{FF2B5EF4-FFF2-40B4-BE49-F238E27FC236}">
                <a16:creationId xmlns:a16="http://schemas.microsoft.com/office/drawing/2014/main" id="{E738BCDF-D584-093D-3305-E2B9538A767C}"/>
              </a:ext>
            </a:extLst>
          </p:cNvPr>
          <p:cNvSpPr>
            <a:spLocks noGrp="1"/>
          </p:cNvSpPr>
          <p:nvPr>
            <p:ph idx="1"/>
          </p:nvPr>
        </p:nvSpPr>
        <p:spPr/>
        <p:txBody>
          <a:bodyPr/>
          <a:lstStyle/>
          <a:p>
            <a:r>
              <a:rPr lang="en-US" dirty="0">
                <a:latin typeface="+mn-lt"/>
              </a:rPr>
              <a:t>Price of one good falls</a:t>
            </a:r>
          </a:p>
          <a:p>
            <a:pPr lvl="1">
              <a:buFont typeface="Arial" panose="020B0604020202020204" pitchFamily="34" charset="0"/>
              <a:buChar char="•"/>
            </a:pPr>
            <a:r>
              <a:rPr lang="en-US" dirty="0">
                <a:latin typeface="+mn-lt"/>
              </a:rPr>
              <a:t>Rotates the budget constraint</a:t>
            </a:r>
          </a:p>
          <a:p>
            <a:pPr lvl="1">
              <a:buFont typeface="Arial" panose="020B0604020202020204" pitchFamily="34" charset="0"/>
              <a:buChar char="•"/>
            </a:pPr>
            <a:r>
              <a:rPr lang="en-US" dirty="0">
                <a:latin typeface="+mn-lt"/>
              </a:rPr>
              <a:t>Changes the optimum</a:t>
            </a:r>
          </a:p>
        </p:txBody>
      </p:sp>
    </p:spTree>
    <p:extLst>
      <p:ext uri="{BB962C8B-B14F-4D97-AF65-F5344CB8AC3E}">
        <p14:creationId xmlns:p14="http://schemas.microsoft.com/office/powerpoint/2010/main" val="1120280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Calculate the marginal rate of substitution from a given set of preferences.</a:t>
            </a:r>
          </a:p>
          <a:p>
            <a:pPr>
              <a:spcBef>
                <a:spcPts val="800"/>
              </a:spcBef>
            </a:pPr>
            <a:r>
              <a:rPr lang="en-US" dirty="0">
                <a:latin typeface="+mn-lt"/>
              </a:rPr>
              <a:t>Describe the relationship between utility and preferences.</a:t>
            </a:r>
          </a:p>
          <a:p>
            <a:pPr>
              <a:spcBef>
                <a:spcPts val="800"/>
              </a:spcBef>
            </a:pPr>
            <a:r>
              <a:rPr lang="en-US" dirty="0">
                <a:latin typeface="+mn-lt"/>
              </a:rPr>
              <a:t>Determine if two goods are complements or substitutes using the shape of indifference curves.</a:t>
            </a:r>
          </a:p>
          <a:p>
            <a:pPr>
              <a:spcBef>
                <a:spcPts val="800"/>
              </a:spcBef>
            </a:pPr>
            <a:r>
              <a:rPr lang="en-US" dirty="0">
                <a:latin typeface="+mn-lt"/>
              </a:rPr>
              <a:t>Determine the optimal consumption bundle using a consumer's budget constraints and indifference curves.</a:t>
            </a:r>
          </a:p>
          <a:p>
            <a:pPr>
              <a:spcBef>
                <a:spcPts val="800"/>
              </a:spcBef>
            </a:pPr>
            <a:r>
              <a:rPr lang="en-US" dirty="0">
                <a:latin typeface="+mn-lt"/>
              </a:rPr>
              <a:t>Explain how a consumer optimizes consumption, given that consumer's income and preferences.</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CD027-6FB8-29F6-A13D-91CA05E6CF9C}"/>
              </a:ext>
            </a:extLst>
          </p:cNvPr>
          <p:cNvSpPr>
            <a:spLocks noGrp="1"/>
          </p:cNvSpPr>
          <p:nvPr>
            <p:ph type="title"/>
          </p:nvPr>
        </p:nvSpPr>
        <p:spPr/>
        <p:txBody>
          <a:bodyPr/>
          <a:lstStyle/>
          <a:p>
            <a:r>
              <a:rPr lang="en-US" dirty="0">
                <a:latin typeface="+mn-lt"/>
              </a:rPr>
              <a:t>Figure 10 A Change in Price</a:t>
            </a:r>
          </a:p>
        </p:txBody>
      </p:sp>
      <p:sp>
        <p:nvSpPr>
          <p:cNvPr id="3" name="Content Placeholder 2">
            <a:extLst>
              <a:ext uri="{FF2B5EF4-FFF2-40B4-BE49-F238E27FC236}">
                <a16:creationId xmlns:a16="http://schemas.microsoft.com/office/drawing/2014/main" id="{99F9D1EE-04BB-AB42-C49C-BA7FD25D1644}"/>
              </a:ext>
            </a:extLst>
          </p:cNvPr>
          <p:cNvSpPr>
            <a:spLocks noGrp="1"/>
          </p:cNvSpPr>
          <p:nvPr>
            <p:ph sz="half" idx="1"/>
          </p:nvPr>
        </p:nvSpPr>
        <p:spPr>
          <a:xfrm>
            <a:off x="476843" y="1825625"/>
            <a:ext cx="5695357" cy="4351338"/>
          </a:xfrm>
        </p:spPr>
        <p:txBody>
          <a:bodyPr/>
          <a:lstStyle/>
          <a:p>
            <a:r>
              <a:rPr lang="en-US" dirty="0">
                <a:latin typeface="+mn-lt"/>
              </a:rPr>
              <a:t>When the price of Pepsi falls, the consumer’s budget constraint shifts outward and changes slope.</a:t>
            </a:r>
          </a:p>
          <a:p>
            <a:r>
              <a:rPr lang="en-US" dirty="0">
                <a:latin typeface="+mn-lt"/>
              </a:rPr>
              <a:t>The consumer moves from the initial optimum to the new optimum, which changes her purchases of both pizza and Pepsi.</a:t>
            </a:r>
          </a:p>
          <a:p>
            <a:r>
              <a:rPr lang="en-US" dirty="0">
                <a:latin typeface="+mn-lt"/>
              </a:rPr>
              <a:t>In this case, the quantity of Pepsi consumed rises, and the quantity of pizza consumed falls.</a:t>
            </a:r>
          </a:p>
        </p:txBody>
      </p:sp>
      <p:pic>
        <p:nvPicPr>
          <p:cNvPr id="6" name="Picture 3" descr="A graph, plotting quantity of pizza on the horizontal axis and quantity of Pepsi on the vertical axis, shows two downward sloping lines, both extending from point A on the horizontal axis to points B and D on the vertical axis, point B closer to the origin. Line AB is the initial budget constraint line and line AD is the new budget constraint line; both are tangential to downward sloping indifference curves bowed in toward the origin, l1 and l2, respectively, at points marked &quot;initial optimum&quot; and &quot;new optimum.&quot; The initial optimum has a lower level of Pepsi and a higher level of Pizzas than the new optimum. From the optimums, perpendiculars are dropped to the axes. Callouts describing the arrow marking the movement from AB to AD and arrows along the axes marking the movement from the initial to the new coordinates of the optimum state, &quot;A fall in the price of Pepsi rotates the budget constraint outward … reducing pizza consumption … and raising Pepsi consumption.&quot;">
            <a:extLst>
              <a:ext uri="{FF2B5EF4-FFF2-40B4-BE49-F238E27FC236}">
                <a16:creationId xmlns:a16="http://schemas.microsoft.com/office/drawing/2014/main" id="{83CFE59C-276D-ED66-B561-A9732734EBEB}"/>
              </a:ext>
            </a:extLst>
          </p:cNvPr>
          <p:cNvPicPr>
            <a:picLocks noGrp="1" noChangeAspect="1"/>
          </p:cNvPicPr>
          <p:nvPr>
            <p:ph sz="half" idx="2"/>
          </p:nvPr>
        </p:nvPicPr>
        <p:blipFill>
          <a:blip r:embed="rId2"/>
          <a:stretch>
            <a:fillRect/>
          </a:stretch>
        </p:blipFill>
        <p:spPr>
          <a:xfrm>
            <a:off x="6319686" y="1884617"/>
            <a:ext cx="5672850" cy="4023360"/>
          </a:xfrm>
        </p:spPr>
      </p:pic>
    </p:spTree>
    <p:extLst>
      <p:ext uri="{BB962C8B-B14F-4D97-AF65-F5344CB8AC3E}">
        <p14:creationId xmlns:p14="http://schemas.microsoft.com/office/powerpoint/2010/main" val="25825414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1700-BD51-4441-4930-F612B30C6176}"/>
              </a:ext>
            </a:extLst>
          </p:cNvPr>
          <p:cNvSpPr>
            <a:spLocks noGrp="1"/>
          </p:cNvSpPr>
          <p:nvPr>
            <p:ph type="title"/>
          </p:nvPr>
        </p:nvSpPr>
        <p:spPr/>
        <p:txBody>
          <a:bodyPr/>
          <a:lstStyle/>
          <a:p>
            <a:r>
              <a:rPr lang="en-US" dirty="0">
                <a:latin typeface="+mn-lt"/>
              </a:rPr>
              <a:t>Income and Substitution Effects</a:t>
            </a:r>
          </a:p>
        </p:txBody>
      </p:sp>
      <p:sp>
        <p:nvSpPr>
          <p:cNvPr id="3" name="Content Placeholder 2">
            <a:extLst>
              <a:ext uri="{FF2B5EF4-FFF2-40B4-BE49-F238E27FC236}">
                <a16:creationId xmlns:a16="http://schemas.microsoft.com/office/drawing/2014/main" id="{32FA1FAB-D3BE-6337-20B8-FD22637BA2C3}"/>
              </a:ext>
            </a:extLst>
          </p:cNvPr>
          <p:cNvSpPr>
            <a:spLocks noGrp="1"/>
          </p:cNvSpPr>
          <p:nvPr>
            <p:ph idx="1"/>
          </p:nvPr>
        </p:nvSpPr>
        <p:spPr/>
        <p:txBody>
          <a:bodyPr/>
          <a:lstStyle/>
          <a:p>
            <a:r>
              <a:rPr lang="en-US" b="1" dirty="0">
                <a:solidFill>
                  <a:srgbClr val="C00000"/>
                </a:solidFill>
                <a:latin typeface="+mn-lt"/>
              </a:rPr>
              <a:t>Income effect*</a:t>
            </a:r>
          </a:p>
          <a:p>
            <a:pPr lvl="1">
              <a:buFont typeface="Arial" panose="020B0604020202020204" pitchFamily="34" charset="0"/>
              <a:buChar char="•"/>
            </a:pPr>
            <a:r>
              <a:rPr lang="en-US" dirty="0">
                <a:latin typeface="+mn-lt"/>
              </a:rPr>
              <a:t>The change in consumption that results when a price change moves the consumer to a higher or lower indifference curve</a:t>
            </a:r>
          </a:p>
          <a:p>
            <a:r>
              <a:rPr lang="en-US" b="1" dirty="0">
                <a:solidFill>
                  <a:srgbClr val="C00000"/>
                </a:solidFill>
                <a:latin typeface="+mn-lt"/>
              </a:rPr>
              <a:t>Substitution effect*</a:t>
            </a:r>
          </a:p>
          <a:p>
            <a:pPr lvl="1">
              <a:buFont typeface="Arial" panose="020B0604020202020204" pitchFamily="34" charset="0"/>
              <a:buChar char="•"/>
            </a:pPr>
            <a:r>
              <a:rPr lang="en-US" dirty="0">
                <a:latin typeface="+mn-lt"/>
              </a:rPr>
              <a:t>The change in consumption that results when a price change moves the consumer along a given indifference curve to a point with a new marginal rate of substitution</a:t>
            </a:r>
          </a:p>
          <a:p>
            <a:pPr lvl="2">
              <a:buSzPct val="100000"/>
              <a:buFont typeface="Arial" panose="020B0604020202020204" pitchFamily="34" charset="0"/>
              <a:buChar char="•"/>
            </a:pPr>
            <a:r>
              <a:rPr lang="en-US" dirty="0">
                <a:latin typeface="+mn-lt"/>
              </a:rPr>
              <a:t>To a point with a new marginal rate of substitution</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397235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49145-54A1-09DA-E13A-5DD4EEC2A401}"/>
              </a:ext>
            </a:extLst>
          </p:cNvPr>
          <p:cNvSpPr>
            <a:spLocks noGrp="1"/>
          </p:cNvSpPr>
          <p:nvPr>
            <p:ph type="title"/>
          </p:nvPr>
        </p:nvSpPr>
        <p:spPr/>
        <p:txBody>
          <a:bodyPr/>
          <a:lstStyle/>
          <a:p>
            <a:r>
              <a:rPr lang="en-US" dirty="0">
                <a:latin typeface="+mn-lt"/>
              </a:rPr>
              <a:t>Figure 11 Income and Substitution Effects</a:t>
            </a:r>
          </a:p>
        </p:txBody>
      </p:sp>
      <p:sp>
        <p:nvSpPr>
          <p:cNvPr id="3" name="Content Placeholder 2">
            <a:extLst>
              <a:ext uri="{FF2B5EF4-FFF2-40B4-BE49-F238E27FC236}">
                <a16:creationId xmlns:a16="http://schemas.microsoft.com/office/drawing/2014/main" id="{89211411-E531-08C1-1EC0-34A29E372823}"/>
              </a:ext>
            </a:extLst>
          </p:cNvPr>
          <p:cNvSpPr>
            <a:spLocks noGrp="1"/>
          </p:cNvSpPr>
          <p:nvPr>
            <p:ph sz="half" idx="1"/>
          </p:nvPr>
        </p:nvSpPr>
        <p:spPr/>
        <p:txBody>
          <a:bodyPr/>
          <a:lstStyle/>
          <a:p>
            <a:r>
              <a:rPr lang="en-US" sz="2000" dirty="0">
                <a:latin typeface="+mn-lt"/>
              </a:rPr>
              <a:t>The effect of a change in price can be broken down into an income effect and a substitution effect. </a:t>
            </a:r>
          </a:p>
          <a:p>
            <a:r>
              <a:rPr lang="en-US" sz="2000" dirty="0">
                <a:latin typeface="+mn-lt"/>
              </a:rPr>
              <a:t>The substitution effect—the movement along an indifference curve to a point with a different marginal rate of substitution— is the change from point A to point B along indifference curve </a:t>
            </a:r>
            <a:r>
              <a:rPr lang="en-US" sz="2000" i="1" dirty="0">
                <a:latin typeface="+mn-lt"/>
              </a:rPr>
              <a:t>I</a:t>
            </a:r>
            <a:r>
              <a:rPr lang="en-US" sz="2000" i="1" baseline="-25000" dirty="0">
                <a:latin typeface="+mn-lt"/>
              </a:rPr>
              <a:t>1</a:t>
            </a:r>
            <a:r>
              <a:rPr lang="en-US" sz="2000" dirty="0">
                <a:latin typeface="+mn-lt"/>
              </a:rPr>
              <a:t>. </a:t>
            </a:r>
          </a:p>
          <a:p>
            <a:r>
              <a:rPr lang="en-US" sz="2000" dirty="0">
                <a:latin typeface="+mn-lt"/>
              </a:rPr>
              <a:t>The income effect—the shift to a higher indifference curve—is the change from point B on indifference curve </a:t>
            </a:r>
            <a:r>
              <a:rPr lang="en-US" sz="2000" i="1" dirty="0">
                <a:latin typeface="+mn-lt"/>
              </a:rPr>
              <a:t>I</a:t>
            </a:r>
            <a:r>
              <a:rPr lang="en-US" sz="2000" i="1" baseline="-25000" dirty="0">
                <a:latin typeface="+mn-lt"/>
              </a:rPr>
              <a:t>1</a:t>
            </a:r>
            <a:r>
              <a:rPr lang="en-US" sz="2000" dirty="0">
                <a:latin typeface="+mn-lt"/>
              </a:rPr>
              <a:t> to point C on indifference curve </a:t>
            </a:r>
            <a:r>
              <a:rPr lang="en-US" sz="2000" i="1" dirty="0">
                <a:latin typeface="+mn-lt"/>
              </a:rPr>
              <a:t>I</a:t>
            </a:r>
            <a:r>
              <a:rPr lang="en-US" sz="2000" i="1" baseline="-25000" dirty="0">
                <a:latin typeface="+mn-lt"/>
              </a:rPr>
              <a:t>2</a:t>
            </a:r>
            <a:r>
              <a:rPr lang="en-US" sz="2000" dirty="0">
                <a:latin typeface="+mn-lt"/>
              </a:rPr>
              <a:t>.</a:t>
            </a:r>
          </a:p>
        </p:txBody>
      </p:sp>
      <p:pic>
        <p:nvPicPr>
          <p:cNvPr id="6" name="Picture 3" descr="The figure plots a graph that shows the effect of a change in the price of one of the goods that a person consumes and the adjustment to a new optimum and breaks down the price change into two separate effects.  The graph is shown on a rectangular coordinate system.  The horizontal axis is the quantity of pizza, with values starting at 0 and upward but no numerical values are shown.  The vertical axis is the quantity of Pepsi, with values starting at 0 and upward but no numerical values are shown.   An initial budget constraint is shown as a line that goes down and to the right from the vertical axis to the horizontal axis.   An indifference curve is shown, one that meets the properties of indifference curves, that it is bowed inward toward the origin.  This indifference curve, labeled I sub 1, is shown tangent to the initial budget constraint, at the point labeled Initial Optimum at point A. Next, the price of Pepsi falls.  This is shown by a New budget constraint, one that rotates upward along the vertical axis.  The consumer adjusts to this by moving to a new level of wellbeing, found on I sub 2.  I sub 2 represents a higher level of satisfaction, on this indifference curve that is outward in a northeasterly direction as compared to I sub 1.  This indifference curve I sub 2 is tangent to the New budget constraint at the New optimum, labeled point C.  At C, the consumption of Pepsi has increased, while the consumption of pizza is lower, as compared to the initial optimum.  There are two effects that combine to result in the movement from point A to point C.   One part is the substitution effect, which occurs due to the change in relative prices; that is, the price of Pepsi is relatively lower, and the price of pizza is relatively higher.  The adjustment to this effect is to change the consumption of the two goods, with an increase in Pepsi consumption and a reduction in the consumption of pizza, while maintaining the initial level of consumer satisfaction.  That is, the substitution effect is the change in consumption of the two goods that occurs but leaves the consumer on the initial indifference curve I sub 1.  This change is shown on the diagram as the movement from point A to point B.  Point B reflects the change in relative prices while holding satisfaction constant.  The consumption of Pepsi increases and the consumption of pizza falls.  The second effect is the income effect, which reflects the change in consumption due to an increase in purchasing power resulting from the lower price of Pepsi.  This is shown by the movement from point B on I sub 1 to point C on I sub 2.  Note that the consumption of both Pepsi and pizza increases here in the movement from B to C.  This reflects that in this case both goods are normal goods.  It should be noted that in the case of Pepsi, the income and substitution effects work in the same direction: an increase in consumption of Pepsi.  For pizza, the income and substitution effects work in opposing directions; the substitution effect implies lower consumption of pizza while the income effect implies higher consumption of pizza.  In the diagram these impacts are shown as arrows along the vertical axis for Pepsi and as arrows along the horizontal axis for pizza. ">
            <a:extLst>
              <a:ext uri="{FF2B5EF4-FFF2-40B4-BE49-F238E27FC236}">
                <a16:creationId xmlns:a16="http://schemas.microsoft.com/office/drawing/2014/main" id="{C0CB45BB-FB36-2A5D-AC78-2B48855D3051}"/>
              </a:ext>
            </a:extLst>
          </p:cNvPr>
          <p:cNvPicPr>
            <a:picLocks noGrp="1" noChangeAspect="1"/>
          </p:cNvPicPr>
          <p:nvPr>
            <p:ph sz="half" idx="2"/>
          </p:nvPr>
        </p:nvPicPr>
        <p:blipFill>
          <a:blip r:embed="rId2"/>
          <a:stretch>
            <a:fillRect/>
          </a:stretch>
        </p:blipFill>
        <p:spPr>
          <a:xfrm>
            <a:off x="6434615" y="1722355"/>
            <a:ext cx="5431670" cy="4292409"/>
          </a:xfrm>
        </p:spPr>
      </p:pic>
    </p:spTree>
    <p:extLst>
      <p:ext uri="{BB962C8B-B14F-4D97-AF65-F5344CB8AC3E}">
        <p14:creationId xmlns:p14="http://schemas.microsoft.com/office/powerpoint/2010/main" val="3298040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A2788-B7FF-6051-573D-B3FB26B3318F}"/>
              </a:ext>
            </a:extLst>
          </p:cNvPr>
          <p:cNvSpPr>
            <a:spLocks noGrp="1"/>
          </p:cNvSpPr>
          <p:nvPr>
            <p:ph type="title"/>
          </p:nvPr>
        </p:nvSpPr>
        <p:spPr/>
        <p:txBody>
          <a:bodyPr/>
          <a:lstStyle/>
          <a:p>
            <a:r>
              <a:rPr lang="en-US" dirty="0">
                <a:latin typeface="+mn-lt"/>
              </a:rPr>
              <a:t>Table 1 Income and Substitution Effects When the Price of Pepsi Falls</a:t>
            </a:r>
          </a:p>
        </p:txBody>
      </p:sp>
      <p:graphicFrame>
        <p:nvGraphicFramePr>
          <p:cNvPr id="4" name="Table 2">
            <a:extLst>
              <a:ext uri="{FF2B5EF4-FFF2-40B4-BE49-F238E27FC236}">
                <a16:creationId xmlns:a16="http://schemas.microsoft.com/office/drawing/2014/main" id="{D9A71181-A76F-956F-C348-F0E0568C8B25}"/>
              </a:ext>
            </a:extLst>
          </p:cNvPr>
          <p:cNvGraphicFramePr>
            <a:graphicFrameLocks noGrp="1"/>
          </p:cNvGraphicFramePr>
          <p:nvPr>
            <p:ph idx="1"/>
            <p:extLst>
              <p:ext uri="{D42A27DB-BD31-4B8C-83A1-F6EECF244321}">
                <p14:modId xmlns:p14="http://schemas.microsoft.com/office/powerpoint/2010/main" val="4194955912"/>
              </p:ext>
            </p:extLst>
          </p:nvPr>
        </p:nvGraphicFramePr>
        <p:xfrm>
          <a:off x="392986" y="2102984"/>
          <a:ext cx="11406028" cy="3506248"/>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842368642"/>
                    </a:ext>
                  </a:extLst>
                </a:gridCol>
                <a:gridCol w="2810668">
                  <a:extLst>
                    <a:ext uri="{9D8B030D-6E8A-4147-A177-3AD203B41FA5}">
                      <a16:colId xmlns:a16="http://schemas.microsoft.com/office/drawing/2014/main" val="2939165131"/>
                    </a:ext>
                  </a:extLst>
                </a:gridCol>
                <a:gridCol w="2926080">
                  <a:extLst>
                    <a:ext uri="{9D8B030D-6E8A-4147-A177-3AD203B41FA5}">
                      <a16:colId xmlns:a16="http://schemas.microsoft.com/office/drawing/2014/main" val="364979257"/>
                    </a:ext>
                  </a:extLst>
                </a:gridCol>
                <a:gridCol w="3840480">
                  <a:extLst>
                    <a:ext uri="{9D8B030D-6E8A-4147-A177-3AD203B41FA5}">
                      <a16:colId xmlns:a16="http://schemas.microsoft.com/office/drawing/2014/main" val="2123346171"/>
                    </a:ext>
                  </a:extLst>
                </a:gridCol>
              </a:tblGrid>
              <a:tr h="418176">
                <a:tc>
                  <a:txBody>
                    <a:bodyPr/>
                    <a:lstStyle/>
                    <a:p>
                      <a:pPr algn="ctr"/>
                      <a:r>
                        <a:rPr lang="en-CA" sz="2000" dirty="0"/>
                        <a:t>Good</a:t>
                      </a:r>
                      <a:endParaRPr lang="en-US" sz="2000" dirty="0"/>
                    </a:p>
                  </a:txBody>
                  <a:tcPr/>
                </a:tc>
                <a:tc>
                  <a:txBody>
                    <a:bodyPr/>
                    <a:lstStyle/>
                    <a:p>
                      <a:pPr algn="ctr"/>
                      <a:r>
                        <a:rPr lang="en-US" sz="2000" dirty="0"/>
                        <a:t>Income Effect</a:t>
                      </a:r>
                    </a:p>
                  </a:txBody>
                  <a:tcPr/>
                </a:tc>
                <a:tc>
                  <a:txBody>
                    <a:bodyPr/>
                    <a:lstStyle/>
                    <a:p>
                      <a:pPr algn="ctr"/>
                      <a:r>
                        <a:rPr lang="en-US" sz="2000" dirty="0"/>
                        <a:t>Substitution Effect</a:t>
                      </a:r>
                    </a:p>
                  </a:txBody>
                  <a:tcPr/>
                </a:tc>
                <a:tc>
                  <a:txBody>
                    <a:bodyPr/>
                    <a:lstStyle/>
                    <a:p>
                      <a:pPr algn="ctr"/>
                      <a:r>
                        <a:rPr lang="en-US" sz="2000" dirty="0"/>
                        <a:t>Total Effect</a:t>
                      </a:r>
                    </a:p>
                  </a:txBody>
                  <a:tcPr/>
                </a:tc>
                <a:extLst>
                  <a:ext uri="{0D108BD9-81ED-4DB2-BD59-A6C34878D82A}">
                    <a16:rowId xmlns:a16="http://schemas.microsoft.com/office/drawing/2014/main" val="4232345120"/>
                  </a:ext>
                </a:extLst>
              </a:tr>
              <a:tr h="1383199">
                <a:tc>
                  <a:txBody>
                    <a:bodyPr/>
                    <a:lstStyle/>
                    <a:p>
                      <a:r>
                        <a:rPr lang="en-US" sz="2000" dirty="0"/>
                        <a:t>Pepsi</a:t>
                      </a:r>
                    </a:p>
                  </a:txBody>
                  <a:tcPr/>
                </a:tc>
                <a:tc>
                  <a:txBody>
                    <a:bodyPr/>
                    <a:lstStyle/>
                    <a:p>
                      <a:r>
                        <a:rPr lang="en-CA" sz="2000" dirty="0"/>
                        <a:t>Consumer is richer, so she buys more Pepsi.</a:t>
                      </a:r>
                      <a:endParaRPr lang="en-US" sz="2000" dirty="0"/>
                    </a:p>
                  </a:txBody>
                  <a:tcPr/>
                </a:tc>
                <a:tc>
                  <a:txBody>
                    <a:bodyPr/>
                    <a:lstStyle/>
                    <a:p>
                      <a:r>
                        <a:rPr lang="en-CA" sz="2000" dirty="0"/>
                        <a:t>Pepsi is relatively cheaper, so consumer buys more Pepsi.</a:t>
                      </a:r>
                    </a:p>
                  </a:txBody>
                  <a:tcPr/>
                </a:tc>
                <a:tc>
                  <a:txBody>
                    <a:bodyPr/>
                    <a:lstStyle/>
                    <a:p>
                      <a:r>
                        <a:rPr lang="en-CA" sz="2000" dirty="0"/>
                        <a:t>Income and substitution effects act in the same direction, so consumer buys more Pepsi.</a:t>
                      </a:r>
                    </a:p>
                  </a:txBody>
                  <a:tcPr/>
                </a:tc>
                <a:extLst>
                  <a:ext uri="{0D108BD9-81ED-4DB2-BD59-A6C34878D82A}">
                    <a16:rowId xmlns:a16="http://schemas.microsoft.com/office/drawing/2014/main" val="2820924300"/>
                  </a:ext>
                </a:extLst>
              </a:tr>
              <a:tr h="1704873">
                <a:tc>
                  <a:txBody>
                    <a:bodyPr/>
                    <a:lstStyle/>
                    <a:p>
                      <a:r>
                        <a:rPr lang="en-US" sz="2000" dirty="0"/>
                        <a:t>Pizza</a:t>
                      </a:r>
                    </a:p>
                  </a:txBody>
                  <a:tcPr/>
                </a:tc>
                <a:tc>
                  <a:txBody>
                    <a:bodyPr/>
                    <a:lstStyle/>
                    <a:p>
                      <a:r>
                        <a:rPr lang="en-CA" sz="2000" dirty="0"/>
                        <a:t>Consumer is richer, so she buys more pizza.</a:t>
                      </a:r>
                      <a:endParaRPr lang="en-US" sz="2000" dirty="0"/>
                    </a:p>
                  </a:txBody>
                  <a:tcPr/>
                </a:tc>
                <a:tc>
                  <a:txBody>
                    <a:bodyPr/>
                    <a:lstStyle/>
                    <a:p>
                      <a:r>
                        <a:rPr lang="en-CA" sz="2000" dirty="0"/>
                        <a:t>Pizza is relatively more expensive, so consumer buys less pizza.</a:t>
                      </a:r>
                      <a:endParaRPr lang="en-US" sz="2000" dirty="0"/>
                    </a:p>
                  </a:txBody>
                  <a:tcPr/>
                </a:tc>
                <a:tc>
                  <a:txBody>
                    <a:bodyPr/>
                    <a:lstStyle/>
                    <a:p>
                      <a:r>
                        <a:rPr lang="en-CA" sz="2000" dirty="0"/>
                        <a:t>Income and substitution effects act in opposite directions, so the total effect on pizza consumption is ambiguous.</a:t>
                      </a:r>
                      <a:endParaRPr lang="en-US" sz="2000" dirty="0"/>
                    </a:p>
                  </a:txBody>
                  <a:tcPr/>
                </a:tc>
                <a:extLst>
                  <a:ext uri="{0D108BD9-81ED-4DB2-BD59-A6C34878D82A}">
                    <a16:rowId xmlns:a16="http://schemas.microsoft.com/office/drawing/2014/main" val="4271067113"/>
                  </a:ext>
                </a:extLst>
              </a:tr>
            </a:tbl>
          </a:graphicData>
        </a:graphic>
      </p:graphicFrame>
    </p:spTree>
    <p:extLst>
      <p:ext uri="{BB962C8B-B14F-4D97-AF65-F5344CB8AC3E}">
        <p14:creationId xmlns:p14="http://schemas.microsoft.com/office/powerpoint/2010/main" val="4212180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1FED8-EAAF-A58F-AA5F-BED2E90D5CF8}"/>
              </a:ext>
            </a:extLst>
          </p:cNvPr>
          <p:cNvSpPr>
            <a:spLocks noGrp="1"/>
          </p:cNvSpPr>
          <p:nvPr>
            <p:ph type="title"/>
          </p:nvPr>
        </p:nvSpPr>
        <p:spPr/>
        <p:txBody>
          <a:bodyPr/>
          <a:lstStyle/>
          <a:p>
            <a:r>
              <a:rPr lang="en-US" dirty="0">
                <a:latin typeface="+mn-lt"/>
              </a:rPr>
              <a:t>Active Learning 2: Substitution Effect in Two Cases</a:t>
            </a:r>
          </a:p>
        </p:txBody>
      </p:sp>
      <p:sp>
        <p:nvSpPr>
          <p:cNvPr id="3" name="Content Placeholder 2">
            <a:extLst>
              <a:ext uri="{FF2B5EF4-FFF2-40B4-BE49-F238E27FC236}">
                <a16:creationId xmlns:a16="http://schemas.microsoft.com/office/drawing/2014/main" id="{46637B5E-0035-F521-6689-66DCD00DDF32}"/>
              </a:ext>
            </a:extLst>
          </p:cNvPr>
          <p:cNvSpPr>
            <a:spLocks noGrp="1"/>
          </p:cNvSpPr>
          <p:nvPr>
            <p:ph idx="1"/>
          </p:nvPr>
        </p:nvSpPr>
        <p:spPr/>
        <p:txBody>
          <a:bodyPr/>
          <a:lstStyle/>
          <a:p>
            <a:r>
              <a:rPr lang="en-US" dirty="0">
                <a:latin typeface="+mn-lt"/>
              </a:rPr>
              <a:t>Do you think the substitution effect would be bigger for substitutes or complements?</a:t>
            </a:r>
          </a:p>
          <a:p>
            <a:pPr marL="457200" indent="-457200">
              <a:buFont typeface="+mj-lt"/>
              <a:buAutoNum type="alphaUcPeriod"/>
            </a:pPr>
            <a:r>
              <a:rPr lang="en-US" dirty="0">
                <a:latin typeface="+mn-lt"/>
              </a:rPr>
              <a:t>Draw an indifference curve for hamburgers and hot dogs.</a:t>
            </a:r>
          </a:p>
          <a:p>
            <a:pPr marL="457200" indent="-457200">
              <a:buFont typeface="+mj-lt"/>
              <a:buAutoNum type="alphaUcPeriod"/>
            </a:pPr>
            <a:r>
              <a:rPr lang="en-US" dirty="0">
                <a:latin typeface="+mn-lt"/>
              </a:rPr>
              <a:t>On a separate graph, draw an indifference curve for shoes and socks.  </a:t>
            </a:r>
          </a:p>
          <a:p>
            <a:pPr marL="457200" indent="-457200">
              <a:buFont typeface="+mj-lt"/>
              <a:buAutoNum type="alphaUcPeriod"/>
            </a:pPr>
            <a:r>
              <a:rPr lang="en-US" dirty="0">
                <a:latin typeface="+mn-lt"/>
              </a:rPr>
              <a:t>On each graph, show the effects of a relative price change (keeping the consumer on the initial indifference curve).</a:t>
            </a:r>
          </a:p>
        </p:txBody>
      </p:sp>
    </p:spTree>
    <p:extLst>
      <p:ext uri="{BB962C8B-B14F-4D97-AF65-F5344CB8AC3E}">
        <p14:creationId xmlns:p14="http://schemas.microsoft.com/office/powerpoint/2010/main" val="40336274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17E7B-CE76-B68D-61AE-12C0216136D9}"/>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AB93E942-FE02-723B-C17C-33F36DCA6383}"/>
              </a:ext>
            </a:extLst>
          </p:cNvPr>
          <p:cNvSpPr>
            <a:spLocks noGrp="1"/>
          </p:cNvSpPr>
          <p:nvPr>
            <p:ph sz="half" idx="1"/>
          </p:nvPr>
        </p:nvSpPr>
        <p:spPr>
          <a:xfrm>
            <a:off x="476844" y="1825625"/>
            <a:ext cx="11241914" cy="822960"/>
          </a:xfrm>
        </p:spPr>
        <p:txBody>
          <a:bodyPr/>
          <a:lstStyle/>
          <a:p>
            <a:r>
              <a:rPr lang="en-US" dirty="0">
                <a:latin typeface="+mn-lt"/>
              </a:rPr>
              <a:t>In both graphs, the relative price changes by the same amount. But the substitution effect is bigger for substitutes than for complements.</a:t>
            </a:r>
          </a:p>
        </p:txBody>
      </p:sp>
      <p:pic>
        <p:nvPicPr>
          <p:cNvPr id="7" name="Picture 3" title="Decorative Image">
            <a:extLst>
              <a:ext uri="{FF2B5EF4-FFF2-40B4-BE49-F238E27FC236}">
                <a16:creationId xmlns:a16="http://schemas.microsoft.com/office/drawing/2014/main" id="{67BCEC0C-44F7-4C3D-8A2A-A128DC1B9A69}"/>
              </a:ext>
              <a:ext uri="{C183D7F6-B498-43B3-948B-1728B52AA6E4}">
                <adec:decorative xmlns:adec="http://schemas.microsoft.com/office/drawing/2017/decorative" xmlns="" val="1"/>
              </a:ext>
            </a:extLst>
          </p:cNvPr>
          <p:cNvPicPr>
            <a:picLocks noGrp="1" noChangeAspect="1"/>
          </p:cNvPicPr>
          <p:nvPr>
            <p:ph sz="half" idx="10"/>
          </p:nvPr>
        </p:nvPicPr>
        <p:blipFill rotWithShape="1">
          <a:blip r:embed="rId3"/>
          <a:srcRect r="50578"/>
          <a:stretch/>
        </p:blipFill>
        <p:spPr>
          <a:xfrm>
            <a:off x="2615362" y="2590337"/>
            <a:ext cx="3481351" cy="3474720"/>
          </a:xfrm>
          <a:prstGeom prst="rect">
            <a:avLst/>
          </a:prstGeom>
        </p:spPr>
      </p:pic>
      <p:pic>
        <p:nvPicPr>
          <p:cNvPr id="48" name="Picture 4" title="Decorative Image">
            <a:extLst>
              <a:ext uri="{FF2B5EF4-FFF2-40B4-BE49-F238E27FC236}">
                <a16:creationId xmlns:a16="http://schemas.microsoft.com/office/drawing/2014/main" id="{21F3F815-5BDF-4175-9CCD-60934E20721C}"/>
              </a:ext>
              <a:ext uri="{C183D7F6-B498-43B3-948B-1728B52AA6E4}">
                <adec:decorative xmlns:adec="http://schemas.microsoft.com/office/drawing/2017/decorative" xmlns="" val="1"/>
              </a:ext>
            </a:extLst>
          </p:cNvPr>
          <p:cNvPicPr>
            <a:picLocks noGrp="1" noChangeAspect="1"/>
          </p:cNvPicPr>
          <p:nvPr>
            <p:ph sz="half" idx="2"/>
          </p:nvPr>
        </p:nvPicPr>
        <p:blipFill rotWithShape="1">
          <a:blip r:embed="rId3"/>
          <a:srcRect l="50578"/>
          <a:stretch/>
        </p:blipFill>
        <p:spPr>
          <a:xfrm>
            <a:off x="7266040" y="2590337"/>
            <a:ext cx="3481351" cy="3474720"/>
          </a:xfrm>
          <a:prstGeom prst="rect">
            <a:avLst/>
          </a:prstGeom>
        </p:spPr>
      </p:pic>
    </p:spTree>
    <p:extLst>
      <p:ext uri="{BB962C8B-B14F-4D97-AF65-F5344CB8AC3E}">
        <p14:creationId xmlns:p14="http://schemas.microsoft.com/office/powerpoint/2010/main" val="2979755161"/>
      </p:ext>
    </p:extLst>
  </p:cSld>
  <p:clrMapOvr>
    <a:masterClrMapping/>
  </p:clrMapOvr>
  <p:extLst mod="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7AF80-EC11-4CBB-65BF-916EBDEFD126}"/>
              </a:ext>
            </a:extLst>
          </p:cNvPr>
          <p:cNvSpPr>
            <a:spLocks noGrp="1"/>
          </p:cNvSpPr>
          <p:nvPr>
            <p:ph type="title"/>
          </p:nvPr>
        </p:nvSpPr>
        <p:spPr/>
        <p:txBody>
          <a:bodyPr/>
          <a:lstStyle/>
          <a:p>
            <a:r>
              <a:rPr lang="en-US" dirty="0">
                <a:latin typeface="+mn-lt"/>
              </a:rPr>
              <a:t>Deriving the Demand Curve (1 of 2)</a:t>
            </a:r>
          </a:p>
        </p:txBody>
      </p:sp>
      <p:sp>
        <p:nvSpPr>
          <p:cNvPr id="3" name="Content Placeholder 2">
            <a:extLst>
              <a:ext uri="{FF2B5EF4-FFF2-40B4-BE49-F238E27FC236}">
                <a16:creationId xmlns:a16="http://schemas.microsoft.com/office/drawing/2014/main" id="{E3D51A44-600C-C923-EC60-71EDDD567D9E}"/>
              </a:ext>
            </a:extLst>
          </p:cNvPr>
          <p:cNvSpPr>
            <a:spLocks noGrp="1"/>
          </p:cNvSpPr>
          <p:nvPr>
            <p:ph idx="1"/>
          </p:nvPr>
        </p:nvSpPr>
        <p:spPr/>
        <p:txBody>
          <a:bodyPr/>
          <a:lstStyle/>
          <a:p>
            <a:r>
              <a:rPr lang="en-US" dirty="0">
                <a:latin typeface="+mn-lt"/>
              </a:rPr>
              <a:t>The demand curve</a:t>
            </a:r>
          </a:p>
          <a:p>
            <a:pPr lvl="1">
              <a:buFont typeface="Arial" panose="020B0604020202020204" pitchFamily="34" charset="0"/>
              <a:buChar char="•"/>
            </a:pPr>
            <a:r>
              <a:rPr lang="en-US" dirty="0">
                <a:latin typeface="+mn-lt"/>
              </a:rPr>
              <a:t>Reflects the consumption decisions</a:t>
            </a:r>
          </a:p>
          <a:p>
            <a:pPr lvl="1">
              <a:buFont typeface="Arial" panose="020B0604020202020204" pitchFamily="34" charset="0"/>
              <a:buChar char="•"/>
            </a:pPr>
            <a:r>
              <a:rPr lang="en-US" dirty="0">
                <a:latin typeface="+mn-lt"/>
              </a:rPr>
              <a:t>Shows the quantity demanded of a good for any given price</a:t>
            </a:r>
          </a:p>
          <a:p>
            <a:pPr lvl="1">
              <a:buFont typeface="Arial" panose="020B0604020202020204" pitchFamily="34" charset="0"/>
              <a:buChar char="•"/>
            </a:pPr>
            <a:r>
              <a:rPr lang="en-US" dirty="0">
                <a:latin typeface="+mn-lt"/>
              </a:rPr>
              <a:t>Is a summary of the optimal decisions that arise from the budget constraint and indifference curves</a:t>
            </a:r>
          </a:p>
        </p:txBody>
      </p:sp>
    </p:spTree>
    <p:extLst>
      <p:ext uri="{BB962C8B-B14F-4D97-AF65-F5344CB8AC3E}">
        <p14:creationId xmlns:p14="http://schemas.microsoft.com/office/powerpoint/2010/main" val="42326444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7AF80-EC11-4CBB-65BF-916EBDEFD126}"/>
              </a:ext>
            </a:extLst>
          </p:cNvPr>
          <p:cNvSpPr>
            <a:spLocks noGrp="1"/>
          </p:cNvSpPr>
          <p:nvPr>
            <p:ph type="title"/>
          </p:nvPr>
        </p:nvSpPr>
        <p:spPr/>
        <p:txBody>
          <a:bodyPr/>
          <a:lstStyle/>
          <a:p>
            <a:r>
              <a:rPr lang="en-US" dirty="0">
                <a:latin typeface="+mn-lt"/>
              </a:rPr>
              <a:t>Deriving the Demand Curve (2 of 2)</a:t>
            </a:r>
          </a:p>
        </p:txBody>
      </p:sp>
      <p:sp>
        <p:nvSpPr>
          <p:cNvPr id="3" name="Content Placeholder 2">
            <a:extLst>
              <a:ext uri="{FF2B5EF4-FFF2-40B4-BE49-F238E27FC236}">
                <a16:creationId xmlns:a16="http://schemas.microsoft.com/office/drawing/2014/main" id="{E3D51A44-600C-C923-EC60-71EDDD567D9E}"/>
              </a:ext>
            </a:extLst>
          </p:cNvPr>
          <p:cNvSpPr>
            <a:spLocks noGrp="1"/>
          </p:cNvSpPr>
          <p:nvPr>
            <p:ph idx="1"/>
          </p:nvPr>
        </p:nvSpPr>
        <p:spPr/>
        <p:txBody>
          <a:bodyPr/>
          <a:lstStyle/>
          <a:p>
            <a:r>
              <a:rPr lang="en-US" dirty="0">
                <a:latin typeface="+mn-lt"/>
              </a:rPr>
              <a:t>Initial optimum point</a:t>
            </a:r>
          </a:p>
          <a:p>
            <a:pPr lvl="1">
              <a:buFont typeface="Arial" panose="020B0604020202020204" pitchFamily="34" charset="0"/>
              <a:buChar char="•"/>
            </a:pPr>
            <a:r>
              <a:rPr lang="en-US" dirty="0">
                <a:latin typeface="+mn-lt"/>
              </a:rPr>
              <a:t>Initial price of the good</a:t>
            </a:r>
          </a:p>
          <a:p>
            <a:pPr lvl="1">
              <a:buFont typeface="Arial" panose="020B0604020202020204" pitchFamily="34" charset="0"/>
              <a:buChar char="•"/>
            </a:pPr>
            <a:r>
              <a:rPr lang="en-US" dirty="0">
                <a:latin typeface="+mn-lt"/>
              </a:rPr>
              <a:t>Initial quantity of the good</a:t>
            </a:r>
          </a:p>
          <a:p>
            <a:r>
              <a:rPr lang="en-US" dirty="0">
                <a:latin typeface="+mn-lt"/>
              </a:rPr>
              <a:t>A change in price of the good (new price)</a:t>
            </a:r>
          </a:p>
          <a:p>
            <a:pPr lvl="1">
              <a:buFont typeface="Arial" panose="020B0604020202020204" pitchFamily="34" charset="0"/>
              <a:buChar char="•"/>
            </a:pPr>
            <a:r>
              <a:rPr lang="en-US" dirty="0">
                <a:latin typeface="+mn-lt"/>
              </a:rPr>
              <a:t>New optimum point</a:t>
            </a:r>
          </a:p>
          <a:p>
            <a:pPr lvl="1">
              <a:buFont typeface="Arial" panose="020B0604020202020204" pitchFamily="34" charset="0"/>
              <a:buChar char="•"/>
            </a:pPr>
            <a:r>
              <a:rPr lang="en-US" dirty="0">
                <a:latin typeface="+mn-lt"/>
              </a:rPr>
              <a:t>New optimum quantity</a:t>
            </a:r>
          </a:p>
        </p:txBody>
      </p:sp>
    </p:spTree>
    <p:extLst>
      <p:ext uri="{BB962C8B-B14F-4D97-AF65-F5344CB8AC3E}">
        <p14:creationId xmlns:p14="http://schemas.microsoft.com/office/powerpoint/2010/main" val="42926830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12 Deriving the Demand Curve</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887673"/>
            <a:ext cx="11241915" cy="1371600"/>
          </a:xfrm>
        </p:spPr>
        <p:txBody>
          <a:bodyPr/>
          <a:lstStyle/>
          <a:p>
            <a:r>
              <a:rPr lang="en-US" sz="2000" b="0" dirty="0">
                <a:latin typeface="+mn-lt"/>
              </a:rPr>
              <a:t>Panel (a) shows that when the price of Pepsi falls from $2 to $1, the consumer’s optimum moves from point A to point B, and the quantity of Pepsi consumed rises from 250 to 750 liters. The demand curve in panel (b) reflects this relationship between the price and the quantity demanded.</a:t>
            </a:r>
          </a:p>
        </p:txBody>
      </p:sp>
      <p:pic>
        <p:nvPicPr>
          <p:cNvPr id="8" name="Picture 3" descr="The figure constructs two graphs that illustrate the relationship between a consumer optimum and the demand curve for a good.  Both graphs are shown on a rectangular coordinate system.  The first graph, in panel (a) plots the consumer optimum.  The horizontal axis is the quantity of pizza, with values starting at 0 and upward but no numerical values are shown.  The vertical axis is the quantity of Pepsi, with values starting at 0 and ranges up to 750 and beyond.  An initial budget constraint is shown as a line that goes down and to the right from the vertical axis to the horizontal axis.   An indifference curve is shown, labeled I sub 1, and it is constructed consistent with all the properties of indifference curves, including being bowed inward.  Indifference curve I sub 1 is tangent to the initial budget constrain at point A, where the consumption of Pepsi is 250 units.  Next is a second budget line that shows a lower price for Pepsi, called the New budget constraint.  A second indifference curve, I sub 2, is shown, also meeting the required properties for indifference curves.  Note that I sub 2 is at a higher level of consumer satisfaction than is I sub 1.  Indifference curve I sub 2 is tangent to the New budget constraint at a point labeled B, and the consumption of Pepsi here is 750 units.  These points correspond to the points plotted in panel (b), which graphs the demand for Pepsi.  This graph has a horizontal axis which is the quantity of Pepsi, with values at 0 up to 750 and upward.  The vertical axis is the price of Pepsi, starting at 0 and going up to $2 and higher.  The demand curve is plotted as a curve the goes down linearly to the right.  Two points are shown on the demand curve.  One is at point A at (250, 2) and the second is point B at (750, 1).">
            <a:extLst>
              <a:ext uri="{FF2B5EF4-FFF2-40B4-BE49-F238E27FC236}">
                <a16:creationId xmlns:a16="http://schemas.microsoft.com/office/drawing/2014/main" id="{05A89310-8167-0B2A-D058-38293B5C9285}"/>
              </a:ext>
            </a:extLst>
          </p:cNvPr>
          <p:cNvPicPr>
            <a:picLocks noGrp="1" noChangeAspect="1"/>
          </p:cNvPicPr>
          <p:nvPr>
            <p:ph sz="half" idx="2"/>
          </p:nvPr>
        </p:nvPicPr>
        <p:blipFill>
          <a:blip r:embed="rId2"/>
          <a:stretch>
            <a:fillRect/>
          </a:stretch>
        </p:blipFill>
        <p:spPr>
          <a:xfrm>
            <a:off x="2904895" y="3298503"/>
            <a:ext cx="6382211" cy="2743200"/>
          </a:xfrm>
        </p:spPr>
      </p:pic>
    </p:spTree>
    <p:extLst>
      <p:ext uri="{BB962C8B-B14F-4D97-AF65-F5344CB8AC3E}">
        <p14:creationId xmlns:p14="http://schemas.microsoft.com/office/powerpoint/2010/main" val="30277319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Three Applications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spcAft>
                <a:spcPts val="400"/>
              </a:spcAft>
            </a:pPr>
            <a:r>
              <a:rPr lang="en-US" sz="2200" dirty="0">
                <a:latin typeface="+mn-lt"/>
              </a:rPr>
              <a:t>Determine if a consumer is utility-maximizing, given prices and the marginal utility from consuming different goods.</a:t>
            </a:r>
          </a:p>
          <a:p>
            <a:pPr>
              <a:spcBef>
                <a:spcPts val="600"/>
              </a:spcBef>
              <a:spcAft>
                <a:spcPts val="400"/>
              </a:spcAft>
            </a:pPr>
            <a:r>
              <a:rPr lang="en-US" sz="2200" dirty="0">
                <a:latin typeface="+mn-lt"/>
              </a:rPr>
              <a:t>Determine if a good is normal or inferior by interpreting a graph representing consumer's preferences and affordability.</a:t>
            </a:r>
          </a:p>
          <a:p>
            <a:pPr>
              <a:spcBef>
                <a:spcPts val="600"/>
              </a:spcBef>
              <a:spcAft>
                <a:spcPts val="400"/>
              </a:spcAft>
            </a:pPr>
            <a:r>
              <a:rPr lang="en-US" sz="2200" dirty="0">
                <a:latin typeface="+mn-lt"/>
              </a:rPr>
              <a:t>Given a graph of a consumer's budget constraint and indifference curves, identify the income and substitution effects caused by a price change in one of the goods.</a:t>
            </a:r>
          </a:p>
          <a:p>
            <a:pPr>
              <a:spcBef>
                <a:spcPts val="600"/>
              </a:spcBef>
              <a:spcAft>
                <a:spcPts val="400"/>
              </a:spcAft>
            </a:pPr>
            <a:r>
              <a:rPr lang="en-US" sz="2200" dirty="0">
                <a:latin typeface="+mn-lt"/>
              </a:rPr>
              <a:t>Describe what the direction and magnitude of income and substitution effects must be in order for a good to be classified as a </a:t>
            </a:r>
            <a:r>
              <a:rPr lang="en-US" sz="2200" dirty="0" err="1">
                <a:latin typeface="+mn-lt"/>
              </a:rPr>
              <a:t>Giffen</a:t>
            </a:r>
            <a:r>
              <a:rPr lang="en-US" sz="2200" dirty="0">
                <a:latin typeface="+mn-lt"/>
              </a:rPr>
              <a:t> good.</a:t>
            </a:r>
          </a:p>
          <a:p>
            <a:pPr>
              <a:spcBef>
                <a:spcPts val="600"/>
              </a:spcBef>
              <a:spcAft>
                <a:spcPts val="400"/>
              </a:spcAft>
            </a:pPr>
            <a:r>
              <a:rPr lang="en-US" sz="2200" dirty="0">
                <a:latin typeface="+mn-lt"/>
              </a:rPr>
              <a:t>Explain how the demand curve is derived graphically from the optimal consumption decisions.</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485F3-01FB-E053-43D5-C8CC55B0D0FF}"/>
              </a:ext>
            </a:extLst>
          </p:cNvPr>
          <p:cNvSpPr>
            <a:spLocks noGrp="1"/>
          </p:cNvSpPr>
          <p:nvPr>
            <p:ph type="title"/>
          </p:nvPr>
        </p:nvSpPr>
        <p:spPr/>
        <p:txBody>
          <a:bodyPr/>
          <a:lstStyle/>
          <a:p>
            <a:r>
              <a:rPr lang="en-US" dirty="0">
                <a:latin typeface="+mn-lt"/>
              </a:rPr>
              <a:t>Do All Demand Curves Slope Downward?</a:t>
            </a:r>
          </a:p>
        </p:txBody>
      </p:sp>
      <p:sp>
        <p:nvSpPr>
          <p:cNvPr id="3" name="Content Placeholder 2">
            <a:extLst>
              <a:ext uri="{FF2B5EF4-FFF2-40B4-BE49-F238E27FC236}">
                <a16:creationId xmlns:a16="http://schemas.microsoft.com/office/drawing/2014/main" id="{9B0AFC69-07CD-F19A-8FD3-081873355C95}"/>
              </a:ext>
            </a:extLst>
          </p:cNvPr>
          <p:cNvSpPr>
            <a:spLocks noGrp="1"/>
          </p:cNvSpPr>
          <p:nvPr>
            <p:ph idx="1"/>
          </p:nvPr>
        </p:nvSpPr>
        <p:spPr/>
        <p:txBody>
          <a:bodyPr/>
          <a:lstStyle/>
          <a:p>
            <a:r>
              <a:rPr lang="en-US" dirty="0">
                <a:latin typeface="+mn-lt"/>
              </a:rPr>
              <a:t>Law of demand</a:t>
            </a:r>
          </a:p>
          <a:p>
            <a:pPr lvl="1">
              <a:buFont typeface="Arial" panose="020B0604020202020204" pitchFamily="34" charset="0"/>
              <a:buChar char="•"/>
            </a:pPr>
            <a:r>
              <a:rPr lang="en-US" dirty="0">
                <a:latin typeface="+mn-lt"/>
              </a:rPr>
              <a:t>When the price of a good rises, people buy less of it</a:t>
            </a:r>
          </a:p>
          <a:p>
            <a:pPr lvl="1">
              <a:buFont typeface="Arial" panose="020B0604020202020204" pitchFamily="34" charset="0"/>
              <a:buChar char="•"/>
            </a:pPr>
            <a:r>
              <a:rPr lang="en-US" dirty="0">
                <a:latin typeface="+mn-lt"/>
              </a:rPr>
              <a:t>Downward slope of the demand curve</a:t>
            </a:r>
          </a:p>
          <a:p>
            <a:r>
              <a:rPr lang="en-US" b="1" dirty="0" err="1">
                <a:solidFill>
                  <a:srgbClr val="C00000"/>
                </a:solidFill>
                <a:latin typeface="+mn-lt"/>
              </a:rPr>
              <a:t>Giffen</a:t>
            </a:r>
            <a:r>
              <a:rPr lang="en-US" b="1" dirty="0">
                <a:solidFill>
                  <a:srgbClr val="C00000"/>
                </a:solidFill>
                <a:latin typeface="+mn-lt"/>
              </a:rPr>
              <a:t> good*</a:t>
            </a:r>
          </a:p>
          <a:p>
            <a:pPr lvl="1">
              <a:buFont typeface="Arial" panose="020B0604020202020204" pitchFamily="34" charset="0"/>
              <a:buChar char="•"/>
            </a:pPr>
            <a:r>
              <a:rPr lang="en-US" dirty="0">
                <a:latin typeface="+mn-lt"/>
              </a:rPr>
              <a:t>An increase in the price of the good raises the quantity demanded</a:t>
            </a:r>
          </a:p>
          <a:p>
            <a:pPr lvl="1">
              <a:buFont typeface="Arial" panose="020B0604020202020204" pitchFamily="34" charset="0"/>
              <a:buChar char="•"/>
            </a:pPr>
            <a:r>
              <a:rPr lang="en-US" dirty="0">
                <a:latin typeface="+mn-lt"/>
              </a:rPr>
              <a:t>If the income effect dominates the substitution effect, the demand curve slopes upward</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8553584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C7BC0-DA31-2C79-EA05-2EDC89453640}"/>
              </a:ext>
            </a:extLst>
          </p:cNvPr>
          <p:cNvSpPr>
            <a:spLocks noGrp="1"/>
          </p:cNvSpPr>
          <p:nvPr>
            <p:ph type="title"/>
          </p:nvPr>
        </p:nvSpPr>
        <p:spPr/>
        <p:txBody>
          <a:bodyPr/>
          <a:lstStyle/>
          <a:p>
            <a:r>
              <a:rPr lang="en-US" dirty="0">
                <a:latin typeface="+mn-lt"/>
              </a:rPr>
              <a:t>Figure 13 A </a:t>
            </a:r>
            <a:r>
              <a:rPr lang="en-US" dirty="0" err="1">
                <a:latin typeface="+mn-lt"/>
              </a:rPr>
              <a:t>Giffen</a:t>
            </a:r>
            <a:r>
              <a:rPr lang="en-US" dirty="0">
                <a:latin typeface="+mn-lt"/>
              </a:rPr>
              <a:t> Good</a:t>
            </a:r>
          </a:p>
        </p:txBody>
      </p:sp>
      <p:sp>
        <p:nvSpPr>
          <p:cNvPr id="3" name="Content Placeholder 2">
            <a:extLst>
              <a:ext uri="{FF2B5EF4-FFF2-40B4-BE49-F238E27FC236}">
                <a16:creationId xmlns:a16="http://schemas.microsoft.com/office/drawing/2014/main" id="{FAF19864-FBFD-5204-73C2-A3AB2B936F91}"/>
              </a:ext>
            </a:extLst>
          </p:cNvPr>
          <p:cNvSpPr>
            <a:spLocks noGrp="1"/>
          </p:cNvSpPr>
          <p:nvPr>
            <p:ph sz="half" idx="1"/>
          </p:nvPr>
        </p:nvSpPr>
        <p:spPr/>
        <p:txBody>
          <a:bodyPr/>
          <a:lstStyle/>
          <a:p>
            <a:r>
              <a:rPr lang="en-US" dirty="0">
                <a:latin typeface="+mn-lt"/>
              </a:rPr>
              <a:t>In this example, when the price of potatoes rises, the consumer’s optimum shifts from point C to point E. </a:t>
            </a:r>
          </a:p>
          <a:p>
            <a:r>
              <a:rPr lang="en-US" dirty="0">
                <a:latin typeface="+mn-lt"/>
              </a:rPr>
              <a:t>In this case, the consumer responds to the higher price of potatoes by buying less meat and more potatoes.</a:t>
            </a:r>
          </a:p>
        </p:txBody>
      </p:sp>
      <p:pic>
        <p:nvPicPr>
          <p:cNvPr id="6" name="Picture 3" descr="The figure constructs a graph that illustrates a good that is called a Giffen good, which violates the law of demand. The graph is shown on a rectangular coordinate system.   The diagram shows a horizontal axis that is the quantity of meat, which starts at 0 but does not show specific numerical values.  The vertical axis is the quantity of potatoes, which starts at 0 and does not show specific numerical values.  The construction of the diagram begins by plotting an initial budget constraint, which goes down linearly from left to right from the vertical axis, at point B, down to the horizontal axis, at point A.   A consumer in this case has an indifference curve, labeled I sub 1, which is consistent with the properties of indifference curves.  There is an initial consumer optimum on I sub 1 at point C which is tangent to the budget constraint BA.  This case is where the price of potatoes is low.  If the price of potatoes goes up to a high price, there is a new budget constraint.  This new budget constraint is from D on the vertical axis down to point A, showing a rotation down from BA to DA.  In this case, the consumer chooses a new consumer optimum at the much higher price for potatoes, which is on indifference curve I sub 2, and is tangent to budget constraint DA at point E.  In this case, the quantity of potatoes consumed, at the higher price for potatoes, is greater than the case when the price of potatoes was much lower.  This is noted with two callouts.  Callout 1 reads “An increase in the price of potatoes rotates the budget constraint inward …” This is completed by Callout 2, which states:  “… which increases potato consumption if potatoes are a Giffen good.”">
            <a:extLst>
              <a:ext uri="{FF2B5EF4-FFF2-40B4-BE49-F238E27FC236}">
                <a16:creationId xmlns:a16="http://schemas.microsoft.com/office/drawing/2014/main" id="{5E735366-CA33-69FA-D295-E7A26F31AEB5}"/>
              </a:ext>
            </a:extLst>
          </p:cNvPr>
          <p:cNvPicPr>
            <a:picLocks noGrp="1" noChangeAspect="1"/>
          </p:cNvPicPr>
          <p:nvPr>
            <p:ph sz="half" idx="2"/>
          </p:nvPr>
        </p:nvPicPr>
        <p:blipFill>
          <a:blip r:embed="rId2"/>
          <a:stretch>
            <a:fillRect/>
          </a:stretch>
        </p:blipFill>
        <p:spPr>
          <a:xfrm>
            <a:off x="6172198" y="1973641"/>
            <a:ext cx="5796497" cy="3931920"/>
          </a:xfrm>
        </p:spPr>
      </p:pic>
    </p:spTree>
    <p:extLst>
      <p:ext uri="{BB962C8B-B14F-4D97-AF65-F5344CB8AC3E}">
        <p14:creationId xmlns:p14="http://schemas.microsoft.com/office/powerpoint/2010/main" val="38102182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4D176-020E-BC67-F052-6EF5E5AC4BC2}"/>
              </a:ext>
            </a:extLst>
          </p:cNvPr>
          <p:cNvSpPr>
            <a:spLocks noGrp="1"/>
          </p:cNvSpPr>
          <p:nvPr>
            <p:ph type="title"/>
          </p:nvPr>
        </p:nvSpPr>
        <p:spPr/>
        <p:txBody>
          <a:bodyPr/>
          <a:lstStyle/>
          <a:p>
            <a:r>
              <a:rPr lang="en-US" dirty="0">
                <a:latin typeface="+mn-lt"/>
              </a:rPr>
              <a:t>How Do Wages Affect Labor Supply?</a:t>
            </a:r>
          </a:p>
        </p:txBody>
      </p:sp>
      <p:sp>
        <p:nvSpPr>
          <p:cNvPr id="3" name="Content Placeholder 2">
            <a:extLst>
              <a:ext uri="{FF2B5EF4-FFF2-40B4-BE49-F238E27FC236}">
                <a16:creationId xmlns:a16="http://schemas.microsoft.com/office/drawing/2014/main" id="{DBE4C2EE-0120-D3CA-DA0E-63D4E0F4366E}"/>
              </a:ext>
            </a:extLst>
          </p:cNvPr>
          <p:cNvSpPr>
            <a:spLocks noGrp="1"/>
          </p:cNvSpPr>
          <p:nvPr>
            <p:ph idx="1"/>
          </p:nvPr>
        </p:nvSpPr>
        <p:spPr/>
        <p:txBody>
          <a:bodyPr/>
          <a:lstStyle/>
          <a:p>
            <a:pPr>
              <a:spcBef>
                <a:spcPts val="500"/>
              </a:spcBef>
              <a:spcAft>
                <a:spcPts val="500"/>
              </a:spcAft>
            </a:pPr>
            <a:r>
              <a:rPr lang="en-US" dirty="0">
                <a:latin typeface="+mn-lt"/>
              </a:rPr>
              <a:t>Budget constraint shows a person’s trade-off between leisure and consumption</a:t>
            </a:r>
          </a:p>
          <a:p>
            <a:pPr>
              <a:spcBef>
                <a:spcPts val="500"/>
              </a:spcBef>
              <a:spcAft>
                <a:spcPts val="500"/>
              </a:spcAft>
            </a:pPr>
            <a:r>
              <a:rPr lang="en-US" dirty="0">
                <a:latin typeface="+mn-lt"/>
              </a:rPr>
              <a:t>Increase in wage, budget constraint shifts outward (steeper)</a:t>
            </a:r>
          </a:p>
          <a:p>
            <a:pPr lvl="1">
              <a:spcAft>
                <a:spcPts val="500"/>
              </a:spcAft>
              <a:buFont typeface="Arial" panose="020B0604020202020204" pitchFamily="34" charset="0"/>
              <a:buChar char="•"/>
            </a:pPr>
            <a:r>
              <a:rPr lang="en-US" dirty="0">
                <a:latin typeface="+mn-lt"/>
              </a:rPr>
              <a:t>If person enjoys less leisure: Work more</a:t>
            </a:r>
          </a:p>
          <a:p>
            <a:pPr lvl="2">
              <a:spcAft>
                <a:spcPts val="500"/>
              </a:spcAft>
              <a:buSzPct val="100000"/>
              <a:buFont typeface="Arial" panose="020B0604020202020204" pitchFamily="34" charset="0"/>
              <a:buChar char="•"/>
            </a:pPr>
            <a:r>
              <a:rPr lang="en-US" dirty="0">
                <a:latin typeface="+mn-lt"/>
              </a:rPr>
              <a:t>Upward-sloping labor supply curve</a:t>
            </a:r>
          </a:p>
          <a:p>
            <a:pPr lvl="2">
              <a:spcAft>
                <a:spcPts val="500"/>
              </a:spcAft>
              <a:buSzPct val="100000"/>
              <a:buFont typeface="Arial" panose="020B0604020202020204" pitchFamily="34" charset="0"/>
              <a:buChar char="•"/>
            </a:pPr>
            <a:r>
              <a:rPr lang="en-US" dirty="0">
                <a:latin typeface="+mn-lt"/>
              </a:rPr>
              <a:t>Substitution effect dominates</a:t>
            </a:r>
          </a:p>
          <a:p>
            <a:pPr lvl="1">
              <a:spcAft>
                <a:spcPts val="500"/>
              </a:spcAft>
              <a:buFont typeface="Arial" panose="020B0604020202020204" pitchFamily="34" charset="0"/>
              <a:buChar char="•"/>
            </a:pPr>
            <a:r>
              <a:rPr lang="en-US" dirty="0">
                <a:latin typeface="+mn-lt"/>
              </a:rPr>
              <a:t>If person enjoys more leisure: Work less</a:t>
            </a:r>
          </a:p>
          <a:p>
            <a:pPr lvl="2">
              <a:spcAft>
                <a:spcPts val="500"/>
              </a:spcAft>
              <a:buSzPct val="100000"/>
              <a:buFont typeface="Arial" panose="020B0604020202020204" pitchFamily="34" charset="0"/>
              <a:buChar char="•"/>
            </a:pPr>
            <a:r>
              <a:rPr lang="en-US" dirty="0">
                <a:latin typeface="+mn-lt"/>
              </a:rPr>
              <a:t>Backward-sloping labor supply curve</a:t>
            </a:r>
          </a:p>
          <a:p>
            <a:pPr lvl="2">
              <a:spcAft>
                <a:spcPts val="500"/>
              </a:spcAft>
              <a:buSzPct val="100000"/>
              <a:buFont typeface="Arial" panose="020B0604020202020204" pitchFamily="34" charset="0"/>
              <a:buChar char="•"/>
            </a:pPr>
            <a:r>
              <a:rPr lang="en-US" dirty="0">
                <a:latin typeface="+mn-lt"/>
              </a:rPr>
              <a:t>Income effect dominates</a:t>
            </a:r>
          </a:p>
        </p:txBody>
      </p:sp>
    </p:spTree>
    <p:extLst>
      <p:ext uri="{BB962C8B-B14F-4D97-AF65-F5344CB8AC3E}">
        <p14:creationId xmlns:p14="http://schemas.microsoft.com/office/powerpoint/2010/main" val="3357880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54F82-0B6C-DB3B-07B9-3925751AF58F}"/>
              </a:ext>
            </a:extLst>
          </p:cNvPr>
          <p:cNvSpPr>
            <a:spLocks noGrp="1"/>
          </p:cNvSpPr>
          <p:nvPr>
            <p:ph type="title"/>
          </p:nvPr>
        </p:nvSpPr>
        <p:spPr/>
        <p:txBody>
          <a:bodyPr/>
          <a:lstStyle/>
          <a:p>
            <a:r>
              <a:rPr lang="en-US" dirty="0">
                <a:latin typeface="+mn-lt"/>
              </a:rPr>
              <a:t>Figure 14 The Work-Leisure Decision</a:t>
            </a:r>
          </a:p>
        </p:txBody>
      </p:sp>
      <p:sp>
        <p:nvSpPr>
          <p:cNvPr id="3" name="Content Placeholder 2">
            <a:extLst>
              <a:ext uri="{FF2B5EF4-FFF2-40B4-BE49-F238E27FC236}">
                <a16:creationId xmlns:a16="http://schemas.microsoft.com/office/drawing/2014/main" id="{63E5FB49-FA6E-EC46-D19D-E1AB2AB0EA3D}"/>
              </a:ext>
            </a:extLst>
          </p:cNvPr>
          <p:cNvSpPr>
            <a:spLocks noGrp="1"/>
          </p:cNvSpPr>
          <p:nvPr>
            <p:ph sz="half" idx="1"/>
          </p:nvPr>
        </p:nvSpPr>
        <p:spPr/>
        <p:txBody>
          <a:bodyPr/>
          <a:lstStyle/>
          <a:p>
            <a:r>
              <a:rPr lang="en-US" dirty="0">
                <a:latin typeface="+mn-lt"/>
              </a:rPr>
              <a:t>This figure shows Jasmine’s budget constraint for deciding how much to work, her indifference curves for consumption and leisure, and her optimum.</a:t>
            </a:r>
          </a:p>
        </p:txBody>
      </p:sp>
      <p:pic>
        <p:nvPicPr>
          <p:cNvPr id="6" name="Picture 3" descr="The figure shows an example of the use of the consumer choice framework to analyze a scenario; in this case it is the supply of labor.  This scenario is sometimes referred to as the work-leisure decision.  The graph is shown on a rectangular coordinate system.   The diagram shows a horizontal axis that is the number of hours of leisure consumed each week, and the values start at 0 and range up to 100 and higher.  The vertical axis is the amount of consumption, measured in dollars, and starts at 0 and goes up to $5000 and higher.  A budget constraint is shown that goes down linearly from left to right; this is the point (0, 5000) down to (100, 0).   On this budget constraint, there is a point at (60, $2000) that represents working for 40 hours per week.  Three indifference curves are shown, I sub 1, I sub 2, and I sub 3.  These are constructed consistent with the regular properties of indifference curves, and points on I sub 3 are preferred to those on I sub 2, and in turn, points on I sub 2 are preferred to the points on I sub 1.  The consumer optimum is shown at the point labeled Optimum on I sub 2.  In this case, the person’s optimum is to work more than 40 hours per week, consuming less leisure, and having more income for consumption, above $2000.">
            <a:extLst>
              <a:ext uri="{FF2B5EF4-FFF2-40B4-BE49-F238E27FC236}">
                <a16:creationId xmlns:a16="http://schemas.microsoft.com/office/drawing/2014/main" id="{B68B25DD-8602-FB12-6A0F-790A88B412FC}"/>
              </a:ext>
            </a:extLst>
          </p:cNvPr>
          <p:cNvPicPr>
            <a:picLocks noGrp="1" noChangeAspect="1"/>
          </p:cNvPicPr>
          <p:nvPr>
            <p:ph sz="half" idx="2"/>
          </p:nvPr>
        </p:nvPicPr>
        <p:blipFill>
          <a:blip r:embed="rId2"/>
          <a:stretch>
            <a:fillRect/>
          </a:stretch>
        </p:blipFill>
        <p:spPr>
          <a:xfrm>
            <a:off x="6068963" y="2011511"/>
            <a:ext cx="5930190" cy="3657600"/>
          </a:xfrm>
        </p:spPr>
      </p:pic>
    </p:spTree>
    <p:extLst>
      <p:ext uri="{BB962C8B-B14F-4D97-AF65-F5344CB8AC3E}">
        <p14:creationId xmlns:p14="http://schemas.microsoft.com/office/powerpoint/2010/main" val="31594995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15 An Increase in the Wage (1 of 2)</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887674"/>
            <a:ext cx="11241915" cy="2011680"/>
          </a:xfrm>
        </p:spPr>
        <p:txBody>
          <a:bodyPr/>
          <a:lstStyle/>
          <a:p>
            <a:r>
              <a:rPr lang="en-US" sz="1800" b="0" dirty="0">
                <a:latin typeface="+mn-lt"/>
              </a:rPr>
              <a:t>The two panels of this figure show how a person might respond to an increase in the wage. The graphs on the left show the consumer’s initial budget constraint, </a:t>
            </a:r>
            <a:r>
              <a:rPr lang="en-US" sz="1800" b="0" i="1" dirty="0">
                <a:latin typeface="+mn-lt"/>
              </a:rPr>
              <a:t>BC</a:t>
            </a:r>
            <a:r>
              <a:rPr lang="en-US" sz="1800" b="0" i="1" baseline="-25000" dirty="0">
                <a:latin typeface="+mn-lt"/>
              </a:rPr>
              <a:t>1</a:t>
            </a:r>
            <a:r>
              <a:rPr lang="en-US" sz="1800" b="0" dirty="0">
                <a:latin typeface="+mn-lt"/>
              </a:rPr>
              <a:t>, and new budget constraint, </a:t>
            </a:r>
            <a:r>
              <a:rPr lang="en-US" sz="1800" b="0" i="1" dirty="0">
                <a:latin typeface="+mn-lt"/>
              </a:rPr>
              <a:t>BC</a:t>
            </a:r>
            <a:r>
              <a:rPr lang="en-US" sz="1800" b="0" i="1" baseline="-25000" dirty="0">
                <a:latin typeface="+mn-lt"/>
              </a:rPr>
              <a:t>2</a:t>
            </a:r>
            <a:r>
              <a:rPr lang="en-US" sz="1800" b="0" dirty="0">
                <a:latin typeface="+mn-lt"/>
              </a:rPr>
              <a:t>, as well as the consumer’s optimal choices over consumption and leisure. The graphs on the right show the resulting labor-supply curve. Because hours worked equal the total hours available minus hours of leisure, any change in leisure implies an opposite change in the quantity of labor supplied. In panel (a), when the wage rises, consumption rises, and leisure falls, resulting in a labor-supply curve that slopes upward. </a:t>
            </a:r>
          </a:p>
        </p:txBody>
      </p:sp>
      <p:pic>
        <p:nvPicPr>
          <p:cNvPr id="12" name="Picture 3" descr="The figure shows two scenarios, with four graphs, illustrating an individual’s labor supply response to a wage change.  Each scenario shows the work-consumption tradeoff and the corresponding labor supply curve for the individual.  All the figures are shown on a rectangular coordinate system.  Panel (a) has two graphs.  The first graph is the work-consumption decision.  The horizontal axis for this diagram is hours of leisure, with values starting at 0 and up, but no numerical values are shown.  The vertical axis is the amount of consumption, measured in dollars, and starts at 0 and up but no numerical values are shown.  In the figure an initial budget constraint is shown that goes down linearly from left to right and is labeled BC sub 1.  Tangent to this budget constraint is an indifference curve, labeled I sub 1; this indifference curve reflects all the normal properties.  Next the wage rate rises, which is shown on the graph by a new budget constraint that pivots upward along the vertical axis.  This new budget constraint is labeled BC sub 2.  There is a new indifference curve tangent to BC sub 2, which is labeled I sub 2. I sub 2 is reflects a higher level of satisfaction compared to I sub 1.  The point of tangency on BC sub 2 shows a higher level of consumption and an increase in the amount of labor supplied, in other words, a reduction in the hours of leisure consumed.  This decision is also reflected on the second graph for this panel, which is a labor supply curve.  On this graph the horizontal axis is the hours of labor supplied; the values start at 0 and rise but no numerical values are shown.  The vertical axis is the wage, in dollars per hour, which starts at a value of 0 and rises, but no numerical values are shown.  A labor supply curve is plotted which rises linearly from left to right.  Two points are shown on the labor supply curve that correspond to the two consumer optimum points shown on the work-consumption diagram.  The situation is explained via a series of three callouts.  Callout 1 refers to both graphs and states, “When the wage rises …” Callout 2, points to the change in the work-leisure choice, notes that “… hours of leisure decrease …” and this is completed by Callout 3, which states: “… and hours of labor increase.”  The labor supply curve has a positive slope in this case. ">
            <a:extLst>
              <a:ext uri="{FF2B5EF4-FFF2-40B4-BE49-F238E27FC236}">
                <a16:creationId xmlns:a16="http://schemas.microsoft.com/office/drawing/2014/main" id="{7CF29C60-4AA3-E9F2-F3E9-840630FCEE7C}"/>
              </a:ext>
            </a:extLst>
          </p:cNvPr>
          <p:cNvPicPr>
            <a:picLocks noGrp="1" noChangeAspect="1"/>
          </p:cNvPicPr>
          <p:nvPr>
            <p:ph sz="half" idx="2"/>
          </p:nvPr>
        </p:nvPicPr>
        <p:blipFill rotWithShape="1">
          <a:blip r:embed="rId2"/>
          <a:srcRect b="50000"/>
          <a:stretch/>
        </p:blipFill>
        <p:spPr>
          <a:xfrm>
            <a:off x="3760619" y="3945413"/>
            <a:ext cx="4670763" cy="2103120"/>
          </a:xfrm>
        </p:spPr>
      </p:pic>
    </p:spTree>
    <p:extLst>
      <p:ext uri="{BB962C8B-B14F-4D97-AF65-F5344CB8AC3E}">
        <p14:creationId xmlns:p14="http://schemas.microsoft.com/office/powerpoint/2010/main" val="3905146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15 An Increase in the Wage (2 of 2)</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710690"/>
            <a:ext cx="11241915" cy="2005899"/>
          </a:xfrm>
        </p:spPr>
        <p:txBody>
          <a:bodyPr/>
          <a:lstStyle/>
          <a:p>
            <a:r>
              <a:rPr lang="en-US" sz="1800" b="0" dirty="0">
                <a:latin typeface="+mn-lt"/>
              </a:rPr>
              <a:t>The two panels of this figure show how a person might respond to an increase in the wage. The graphs on the left show the consumer’s initial budget constraint, </a:t>
            </a:r>
            <a:r>
              <a:rPr lang="en-US" sz="1800" b="0" i="1" dirty="0">
                <a:latin typeface="+mn-lt"/>
              </a:rPr>
              <a:t>BC</a:t>
            </a:r>
            <a:r>
              <a:rPr lang="en-US" sz="1800" b="0" i="1" baseline="-25000" dirty="0">
                <a:latin typeface="+mn-lt"/>
              </a:rPr>
              <a:t>1</a:t>
            </a:r>
            <a:r>
              <a:rPr lang="en-US" sz="1800" b="0" dirty="0">
                <a:latin typeface="+mn-lt"/>
              </a:rPr>
              <a:t>, and new budget constraint, </a:t>
            </a:r>
            <a:r>
              <a:rPr lang="en-US" sz="1800" b="0" i="1" dirty="0">
                <a:latin typeface="+mn-lt"/>
              </a:rPr>
              <a:t>BC</a:t>
            </a:r>
            <a:r>
              <a:rPr lang="en-US" sz="1800" b="0" i="1" baseline="-25000" dirty="0">
                <a:latin typeface="+mn-lt"/>
              </a:rPr>
              <a:t>2</a:t>
            </a:r>
            <a:r>
              <a:rPr lang="en-US" sz="1800" b="0" dirty="0">
                <a:latin typeface="+mn-lt"/>
              </a:rPr>
              <a:t>, as well as the consumer’s optimal choices over consumption and leisure. The graphs on the right show the resulting labor-supply curve. Because hours worked equal the total hours available minus hours of leisure, any change in leisure implies an opposite change in the quantity of labor supplied. In panel (b), when the wage rises, both consumption and leisure rise, resulting in a labor-supply curve that slopes backward.</a:t>
            </a:r>
          </a:p>
        </p:txBody>
      </p:sp>
      <p:pic>
        <p:nvPicPr>
          <p:cNvPr id="8" name="Picture 3" descr="Panel (b) shows a similar scenario with a different result.  The first diagram is the work-consumption framework. The horizontal axis for this diagram is hours of leisure, with values starting at 0 and up, but no numerical values are shown.  The vertical axis is the amount of consumption, measured in dollars, and starts at 0 and up but no numerical values are shown.  In the figure an initial budget constraint is shown that goes down linearly from left to right and is labeled BC sub 1.  Tangent to this budget constraint is an indifference curve, labeled I sub 1; this indifference curve reflects all the normal properties.  Next the wage rate rises, which is shown on the graph by a new budget constraint that pivots upward along the vertical axis.  This new budget constraint is labeled BC sub 2.  There is a new indifference curve tangent to BC sub 2, which is labeled I sub 2. I sub 2 is reflects a higher level of satisfaction compared to I sub 1.  The point of tangency on BC sub 2 shows a lower level of consumption and a decrease in the amount of labor supplied, in other words, a reduction in the hours of leisure consumed.  This decision is also reflected on the second graph for this panel, which is a labor supply curve.  On this graph the horizontal axis is the hours of labor supplied; the values start at 0 and rise but no numerical values are shown.  The vertical axis is the wage, in dollars per hour, which starts at a value of 0 and rises, but no numerical values are shown.  A labor supply curve is plotted which goes down linearly from left to right.  Two points are shown on the labor supply curve that correspond to the two consumer optimum points shown on the work-consumption diagram.  The situation is explained via a series of three callouts.  Callout 1 refers to both graphs and states, “When the wage rises …” Callout 2, points to the change in the work-leisure choice, notes that “… hours of leisure increase …” and this is completed by Callout 3, which states: “… and hours of labor decrease.”  The labor supply curve has a negative slope in this case. ">
            <a:extLst>
              <a:ext uri="{FF2B5EF4-FFF2-40B4-BE49-F238E27FC236}">
                <a16:creationId xmlns:a16="http://schemas.microsoft.com/office/drawing/2014/main" id="{F8990ED9-A935-4D3E-9299-333838B0DDC8}"/>
              </a:ext>
            </a:extLst>
          </p:cNvPr>
          <p:cNvPicPr>
            <a:picLocks noGrp="1" noChangeAspect="1"/>
          </p:cNvPicPr>
          <p:nvPr>
            <p:ph sz="half" idx="2"/>
          </p:nvPr>
        </p:nvPicPr>
        <p:blipFill rotWithShape="1">
          <a:blip r:embed="rId2"/>
          <a:srcRect t="50399"/>
          <a:stretch/>
        </p:blipFill>
        <p:spPr>
          <a:xfrm>
            <a:off x="3416611" y="3701844"/>
            <a:ext cx="5358778" cy="2393643"/>
          </a:xfrm>
        </p:spPr>
      </p:pic>
    </p:spTree>
    <p:extLst>
      <p:ext uri="{BB962C8B-B14F-4D97-AF65-F5344CB8AC3E}">
        <p14:creationId xmlns:p14="http://schemas.microsoft.com/office/powerpoint/2010/main" val="30110693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C60F8-F6BE-8FEB-CDA9-3BFB4D7BB2B2}"/>
              </a:ext>
            </a:extLst>
          </p:cNvPr>
          <p:cNvSpPr>
            <a:spLocks noGrp="1"/>
          </p:cNvSpPr>
          <p:nvPr>
            <p:ph type="title"/>
          </p:nvPr>
        </p:nvSpPr>
        <p:spPr/>
        <p:txBody>
          <a:bodyPr/>
          <a:lstStyle/>
          <a:p>
            <a:r>
              <a:rPr lang="en-US" dirty="0">
                <a:latin typeface="+mn-lt"/>
              </a:rPr>
              <a:t>Figure 16 A Backward-Bending Labor-Supply Curve</a:t>
            </a:r>
          </a:p>
        </p:txBody>
      </p:sp>
      <p:sp>
        <p:nvSpPr>
          <p:cNvPr id="3" name="Content Placeholder 2">
            <a:extLst>
              <a:ext uri="{FF2B5EF4-FFF2-40B4-BE49-F238E27FC236}">
                <a16:creationId xmlns:a16="http://schemas.microsoft.com/office/drawing/2014/main" id="{5EC17808-13E4-0835-A405-FBBE3DBE3CF5}"/>
              </a:ext>
            </a:extLst>
          </p:cNvPr>
          <p:cNvSpPr>
            <a:spLocks noGrp="1"/>
          </p:cNvSpPr>
          <p:nvPr>
            <p:ph sz="half" idx="1"/>
          </p:nvPr>
        </p:nvSpPr>
        <p:spPr>
          <a:xfrm>
            <a:off x="476843" y="1825625"/>
            <a:ext cx="5982951" cy="4351338"/>
          </a:xfrm>
        </p:spPr>
        <p:txBody>
          <a:bodyPr/>
          <a:lstStyle/>
          <a:p>
            <a:r>
              <a:rPr lang="en-US" dirty="0">
                <a:latin typeface="+mn-lt"/>
              </a:rPr>
              <a:t>Here, the labor-supply curve slopes upward at low wages because the substitution effect dominates the income effect.</a:t>
            </a:r>
          </a:p>
          <a:p>
            <a:r>
              <a:rPr lang="en-US" dirty="0">
                <a:latin typeface="+mn-lt"/>
              </a:rPr>
              <a:t>But as the wage rises, the income effect starts to dominate the substitution effect, and the labor-supply curve bends backward.</a:t>
            </a:r>
          </a:p>
        </p:txBody>
      </p:sp>
      <p:pic>
        <p:nvPicPr>
          <p:cNvPr id="6" name="Picture 3" descr="The figure shows a labor supply curve, one that shows an increase in labor supply with increases in the wage but shows a reduction in labor supply as the wage rate reaches higher levels.  The graph is shown on a rectangular coordinate system.  On this graph, the horizontal axis is the hours of labor supplied; the values start at 0 and rise but no numerical values are shown.  The vertical axis is the wage, in dollars per hour, which starts at a value of 0 and rises, but no numerical values are shown.  The plot of the labor supply curve starts at a low value for hours of labor supplied at a low wage.  As the wage rises, the quantity of labor increases, so the labor supply curve goes up and to the right, rising smoothly.  At some point, roughly halfway up the vertical axis, the labor supply curve no longer goes up and goes upward and to the left.  This graph is explained by two callouts which detail what is occurring for the individual’s choices.  The first callout points to the lower section of the supply curve and states, “At low wages, the substitution effect exceeds the income effect, so labor supply slopes upward.” The second callout points at the upper portion of the labor supply curve and notes: “At high wages, the income effect exceeds the substitution effect, so labor supply slopes backward.”">
            <a:extLst>
              <a:ext uri="{FF2B5EF4-FFF2-40B4-BE49-F238E27FC236}">
                <a16:creationId xmlns:a16="http://schemas.microsoft.com/office/drawing/2014/main" id="{33EF94A3-74E8-726B-CCAD-61BBF01975BA}"/>
              </a:ext>
            </a:extLst>
          </p:cNvPr>
          <p:cNvPicPr>
            <a:picLocks noGrp="1" noChangeAspect="1"/>
          </p:cNvPicPr>
          <p:nvPr>
            <p:ph sz="half" idx="2"/>
          </p:nvPr>
        </p:nvPicPr>
        <p:blipFill>
          <a:blip r:embed="rId2"/>
          <a:stretch>
            <a:fillRect/>
          </a:stretch>
        </p:blipFill>
        <p:spPr>
          <a:xfrm>
            <a:off x="6956780" y="1885969"/>
            <a:ext cx="4855939" cy="4114800"/>
          </a:xfrm>
        </p:spPr>
      </p:pic>
    </p:spTree>
    <p:extLst>
      <p:ext uri="{BB962C8B-B14F-4D97-AF65-F5344CB8AC3E}">
        <p14:creationId xmlns:p14="http://schemas.microsoft.com/office/powerpoint/2010/main" val="36002673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F2061-E721-BC9C-9CDD-E8067B9A8A37}"/>
              </a:ext>
            </a:extLst>
          </p:cNvPr>
          <p:cNvSpPr>
            <a:spLocks noGrp="1"/>
          </p:cNvSpPr>
          <p:nvPr>
            <p:ph type="title"/>
          </p:nvPr>
        </p:nvSpPr>
        <p:spPr/>
        <p:txBody>
          <a:bodyPr/>
          <a:lstStyle/>
          <a:p>
            <a:r>
              <a:rPr lang="en-US" sz="3600" dirty="0">
                <a:latin typeface="+mn-lt"/>
              </a:rPr>
              <a:t>How Do Interest Rates Affect Household Saving? (1 of 2)</a:t>
            </a:r>
          </a:p>
        </p:txBody>
      </p:sp>
      <p:sp>
        <p:nvSpPr>
          <p:cNvPr id="3" name="Content Placeholder 2">
            <a:extLst>
              <a:ext uri="{FF2B5EF4-FFF2-40B4-BE49-F238E27FC236}">
                <a16:creationId xmlns:a16="http://schemas.microsoft.com/office/drawing/2014/main" id="{AD64C327-DD9C-9925-CBC4-C954F6B293B4}"/>
              </a:ext>
            </a:extLst>
          </p:cNvPr>
          <p:cNvSpPr>
            <a:spLocks noGrp="1"/>
          </p:cNvSpPr>
          <p:nvPr>
            <p:ph idx="1"/>
          </p:nvPr>
        </p:nvSpPr>
        <p:spPr/>
        <p:txBody>
          <a:bodyPr/>
          <a:lstStyle/>
          <a:p>
            <a:r>
              <a:rPr lang="en-US" dirty="0">
                <a:latin typeface="+mn-lt"/>
              </a:rPr>
              <a:t>The interest rate determines the relative price of consumption when young in terms of consumption when old</a:t>
            </a:r>
          </a:p>
          <a:p>
            <a:r>
              <a:rPr lang="en-US" dirty="0">
                <a:latin typeface="+mn-lt"/>
              </a:rPr>
              <a:t>Income decision: Consume today or save for future</a:t>
            </a:r>
          </a:p>
          <a:p>
            <a:r>
              <a:rPr lang="en-US" dirty="0">
                <a:latin typeface="+mn-lt"/>
              </a:rPr>
              <a:t>Bundle of goods</a:t>
            </a:r>
          </a:p>
          <a:p>
            <a:pPr lvl="1">
              <a:buFont typeface="Arial" panose="020B0604020202020204" pitchFamily="34" charset="0"/>
              <a:buChar char="•"/>
            </a:pPr>
            <a:r>
              <a:rPr lang="en-US" dirty="0">
                <a:latin typeface="+mn-lt"/>
              </a:rPr>
              <a:t>Consumption today and consumption in the future</a:t>
            </a:r>
          </a:p>
          <a:p>
            <a:pPr lvl="1">
              <a:buFont typeface="Arial" panose="020B0604020202020204" pitchFamily="34" charset="0"/>
              <a:buChar char="•"/>
            </a:pPr>
            <a:r>
              <a:rPr lang="en-US" dirty="0">
                <a:latin typeface="+mn-lt"/>
              </a:rPr>
              <a:t>Relative price = Interest rates</a:t>
            </a:r>
          </a:p>
          <a:p>
            <a:pPr lvl="1">
              <a:buFont typeface="Arial" panose="020B0604020202020204" pitchFamily="34" charset="0"/>
              <a:buChar char="•"/>
            </a:pPr>
            <a:r>
              <a:rPr lang="en-US" dirty="0">
                <a:latin typeface="+mn-lt"/>
              </a:rPr>
              <a:t>Optimum: Budget constraint &amp; indifference curves</a:t>
            </a:r>
          </a:p>
        </p:txBody>
      </p:sp>
    </p:spTree>
    <p:extLst>
      <p:ext uri="{BB962C8B-B14F-4D97-AF65-F5344CB8AC3E}">
        <p14:creationId xmlns:p14="http://schemas.microsoft.com/office/powerpoint/2010/main" val="3879485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F2061-E721-BC9C-9CDD-E8067B9A8A37}"/>
              </a:ext>
            </a:extLst>
          </p:cNvPr>
          <p:cNvSpPr>
            <a:spLocks noGrp="1"/>
          </p:cNvSpPr>
          <p:nvPr>
            <p:ph type="title"/>
          </p:nvPr>
        </p:nvSpPr>
        <p:spPr/>
        <p:txBody>
          <a:bodyPr/>
          <a:lstStyle/>
          <a:p>
            <a:r>
              <a:rPr lang="en-US" sz="3600" dirty="0">
                <a:latin typeface="+mn-lt"/>
              </a:rPr>
              <a:t>How Do Interest Rates Affect Household Saving? (2 of 2)</a:t>
            </a:r>
          </a:p>
        </p:txBody>
      </p:sp>
      <p:sp>
        <p:nvSpPr>
          <p:cNvPr id="3" name="Content Placeholder 2">
            <a:extLst>
              <a:ext uri="{FF2B5EF4-FFF2-40B4-BE49-F238E27FC236}">
                <a16:creationId xmlns:a16="http://schemas.microsoft.com/office/drawing/2014/main" id="{AD64C327-DD9C-9925-CBC4-C954F6B293B4}"/>
              </a:ext>
            </a:extLst>
          </p:cNvPr>
          <p:cNvSpPr>
            <a:spLocks noGrp="1"/>
          </p:cNvSpPr>
          <p:nvPr>
            <p:ph idx="1"/>
          </p:nvPr>
        </p:nvSpPr>
        <p:spPr/>
        <p:txBody>
          <a:bodyPr/>
          <a:lstStyle/>
          <a:p>
            <a:r>
              <a:rPr lang="en-US" dirty="0">
                <a:latin typeface="+mn-lt"/>
              </a:rPr>
              <a:t>Increase in interest rates</a:t>
            </a:r>
          </a:p>
          <a:p>
            <a:pPr lvl="1">
              <a:buFont typeface="Arial" panose="020B0604020202020204" pitchFamily="34" charset="0"/>
              <a:buChar char="•"/>
            </a:pPr>
            <a:r>
              <a:rPr lang="en-US" dirty="0">
                <a:latin typeface="+mn-lt"/>
              </a:rPr>
              <a:t>Budget constraint shifts outward (steeper)</a:t>
            </a:r>
          </a:p>
          <a:p>
            <a:pPr lvl="1">
              <a:buFont typeface="Arial" panose="020B0604020202020204" pitchFamily="34" charset="0"/>
              <a:buChar char="•"/>
            </a:pPr>
            <a:r>
              <a:rPr lang="en-US" dirty="0">
                <a:latin typeface="+mn-lt"/>
              </a:rPr>
              <a:t>Consumption in the future rises</a:t>
            </a:r>
          </a:p>
          <a:p>
            <a:r>
              <a:rPr lang="en-US" dirty="0">
                <a:latin typeface="+mn-lt"/>
              </a:rPr>
              <a:t>If consuming less today: Substitution effect dominates, save more</a:t>
            </a:r>
          </a:p>
          <a:p>
            <a:r>
              <a:rPr lang="en-US" dirty="0">
                <a:latin typeface="+mn-lt"/>
              </a:rPr>
              <a:t>If consuming more today: Income effect dominates, save less</a:t>
            </a:r>
          </a:p>
        </p:txBody>
      </p:sp>
    </p:spTree>
    <p:extLst>
      <p:ext uri="{BB962C8B-B14F-4D97-AF65-F5344CB8AC3E}">
        <p14:creationId xmlns:p14="http://schemas.microsoft.com/office/powerpoint/2010/main" val="3851376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100FA-ECF5-C575-F8E4-CC7D1C53D875}"/>
              </a:ext>
            </a:extLst>
          </p:cNvPr>
          <p:cNvSpPr>
            <a:spLocks noGrp="1"/>
          </p:cNvSpPr>
          <p:nvPr>
            <p:ph type="title"/>
          </p:nvPr>
        </p:nvSpPr>
        <p:spPr/>
        <p:txBody>
          <a:bodyPr/>
          <a:lstStyle/>
          <a:p>
            <a:r>
              <a:rPr lang="en-US" dirty="0">
                <a:latin typeface="+mn-lt"/>
              </a:rPr>
              <a:t>Figure 17 The Consumption-Saving Decision</a:t>
            </a:r>
          </a:p>
        </p:txBody>
      </p:sp>
      <p:sp>
        <p:nvSpPr>
          <p:cNvPr id="3" name="Content Placeholder 2">
            <a:extLst>
              <a:ext uri="{FF2B5EF4-FFF2-40B4-BE49-F238E27FC236}">
                <a16:creationId xmlns:a16="http://schemas.microsoft.com/office/drawing/2014/main" id="{431849C8-0736-2B5E-D3B3-8FCCFA537999}"/>
              </a:ext>
            </a:extLst>
          </p:cNvPr>
          <p:cNvSpPr>
            <a:spLocks noGrp="1"/>
          </p:cNvSpPr>
          <p:nvPr>
            <p:ph sz="half" idx="1"/>
          </p:nvPr>
        </p:nvSpPr>
        <p:spPr>
          <a:xfrm>
            <a:off x="476843" y="1825625"/>
            <a:ext cx="5665860" cy="4351338"/>
          </a:xfrm>
        </p:spPr>
        <p:txBody>
          <a:bodyPr/>
          <a:lstStyle/>
          <a:p>
            <a:r>
              <a:rPr lang="en-US" dirty="0">
                <a:latin typeface="+mn-lt"/>
              </a:rPr>
              <a:t>This figure shows the budget constraint for a person deciding how much to consume in the two periods of his life, the indifference curves representing his preferences, and the optimum.</a:t>
            </a:r>
          </a:p>
        </p:txBody>
      </p:sp>
      <p:pic>
        <p:nvPicPr>
          <p:cNvPr id="7" name="Picture 3" descr="The figure shows an example of the use of the consumer choice framework to a person’s decision regarding consumption versus saving.  The graph is shown on a rectangular coordinate system.   The diagram shows a horizontal axis that is amount of consumption when young and the values start at 0 and range up to $100,000 and higher.  The vertical axis is the amount of consumption when old, measured in dollars, and starts at 0 and goes up to $110,000 and higher.  A budget constraint is shown that goes down linearly from left to right; is the point on the vertical axis is (0, $110,000) and the point on the horizontal axis is ($100,000, 0).   Three indifference curves are shown, I sub 1, I sub 2, and I sub 3.  These are constructed consistent with the regular properties of indifference curves, and points on I sub 3 are preferred to those on I sub 2, and in turn, points on I sub 2 are preferred to the points on I sub 1.  The consumer optimum is shown at the point labeled Optimum on I sub 2.  This point has the person consuming $50,000 when young (the point on the horizontal axis) and $55,000 when old (the point on the vertical axis). ">
            <a:extLst>
              <a:ext uri="{FF2B5EF4-FFF2-40B4-BE49-F238E27FC236}">
                <a16:creationId xmlns:a16="http://schemas.microsoft.com/office/drawing/2014/main" id="{E9E0CF3B-4CF9-673D-AE3C-FC49469A3A5C}"/>
              </a:ext>
            </a:extLst>
          </p:cNvPr>
          <p:cNvPicPr>
            <a:picLocks noGrp="1" noChangeAspect="1"/>
          </p:cNvPicPr>
          <p:nvPr>
            <p:ph sz="half" idx="2"/>
          </p:nvPr>
        </p:nvPicPr>
        <p:blipFill>
          <a:blip r:embed="rId2"/>
          <a:stretch>
            <a:fillRect/>
          </a:stretch>
        </p:blipFill>
        <p:spPr>
          <a:xfrm>
            <a:off x="6142703" y="2019013"/>
            <a:ext cx="5896496" cy="3840480"/>
          </a:xfrm>
        </p:spPr>
      </p:pic>
    </p:spTree>
    <p:extLst>
      <p:ext uri="{BB962C8B-B14F-4D97-AF65-F5344CB8AC3E}">
        <p14:creationId xmlns:p14="http://schemas.microsoft.com/office/powerpoint/2010/main" val="3332646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Budget Constraint: What a Consumer Can Afford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p:txBody>
          <a:bodyPr/>
          <a:lstStyle/>
          <a:p>
            <a:r>
              <a:rPr lang="en-US" dirty="0">
                <a:latin typeface="+mn-lt"/>
              </a:rPr>
              <a:t>Figure 18 An Increase in the Interest Rate</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3" y="1887673"/>
            <a:ext cx="11241915" cy="1280160"/>
          </a:xfrm>
        </p:spPr>
        <p:txBody>
          <a:bodyPr/>
          <a:lstStyle/>
          <a:p>
            <a:r>
              <a:rPr lang="en-US" sz="2000" b="0" dirty="0">
                <a:latin typeface="+mn-lt"/>
              </a:rPr>
              <a:t>In both panels, an increase in the interest rate shifts the budget constraint outward. In panel (a), consumption when young falls, and consumption when old rises. The result is an increase in saving when young. In panel (b), consumption in both periods rises. The result is a decrease in saving when young.</a:t>
            </a:r>
          </a:p>
        </p:txBody>
      </p:sp>
      <p:pic>
        <p:nvPicPr>
          <p:cNvPr id="7" name="Picture 3" descr="Two graphs compare (a) &quot;Higher Interest Rate Raises Saving&quot; and (b) &quot;Higher Interest Rate Lowers Saving.&quot; Graph (a) plots consumption when young on the horizontal axis and consumption when old on the vertical axis. Two downward sloping lines extend from a common point on the horizontal axis to two different points on the vertical axis. The one closer to the origin is the initial budget constraint line BC1 and the other is the new budget constraint line, BC2; both are tangential to downward sloping indifference curves bowed in toward the origin, l1 and l2, respectively. From the points of contact of BC1 and BC2 with their respective indifference curves, perpendiculars are dropped to the axes. Relative to the perpendicular from BC1, the perpendicular from BC2 is to the left on the horizontal axis, and above on the vertical axis. A callout pointing at the arrow marking the movement from BC1 to BC2 and another callout pointing at a leftward arrow marking the distance from the right perpendicular to the one on the left state, &quot;A higher interest rate rotates the budget constraint outward … resulting in lower consumption when young and, thus, higher saving.&quot; Graph (b) is the same as graph (a) but the location of the indifference curves relative to each other is such that, on the horizontal axis, the perpendicular from BC1 is to the left of that from BC2. A callout pointing at the arrow marking the movement from BC1 to BC2 and another callout pointing at a rightward arrow marking the distance from the left perpendicular to the one on the right state, &quot;A higher interest rate rotates the budget constraint outward … resulting in higher consumption when young and, thus, lower saving.&quot;">
            <a:extLst>
              <a:ext uri="{FF2B5EF4-FFF2-40B4-BE49-F238E27FC236}">
                <a16:creationId xmlns:a16="http://schemas.microsoft.com/office/drawing/2014/main" id="{0068B407-FE41-58E3-A6BA-79238D9B6912}"/>
              </a:ext>
            </a:extLst>
          </p:cNvPr>
          <p:cNvPicPr>
            <a:picLocks noGrp="1" noChangeAspect="1"/>
          </p:cNvPicPr>
          <p:nvPr>
            <p:ph sz="half" idx="2"/>
          </p:nvPr>
        </p:nvPicPr>
        <p:blipFill>
          <a:blip r:embed="rId2"/>
          <a:stretch>
            <a:fillRect/>
          </a:stretch>
        </p:blipFill>
        <p:spPr>
          <a:xfrm>
            <a:off x="3155182" y="3229169"/>
            <a:ext cx="5881637" cy="2834640"/>
          </a:xfrm>
        </p:spPr>
      </p:pic>
    </p:spTree>
    <p:extLst>
      <p:ext uri="{BB962C8B-B14F-4D97-AF65-F5344CB8AC3E}">
        <p14:creationId xmlns:p14="http://schemas.microsoft.com/office/powerpoint/2010/main" val="23630710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22-5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Do People Really Think This Way?</a:t>
            </a:r>
          </a:p>
        </p:txBody>
      </p:sp>
    </p:spTree>
    <p:custDataLst>
      <p:tags r:id="rId1"/>
    </p:custDataLst>
    <p:extLst>
      <p:ext uri="{BB962C8B-B14F-4D97-AF65-F5344CB8AC3E}">
        <p14:creationId xmlns:p14="http://schemas.microsoft.com/office/powerpoint/2010/main" val="15969278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1527C-0887-9E88-3DAC-A42543D835DD}"/>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89507069-D073-B66A-7C4D-C4D60B072EE3}"/>
              </a:ext>
            </a:extLst>
          </p:cNvPr>
          <p:cNvSpPr>
            <a:spLocks noGrp="1"/>
          </p:cNvSpPr>
          <p:nvPr>
            <p:ph idx="1"/>
          </p:nvPr>
        </p:nvSpPr>
        <p:spPr/>
        <p:txBody>
          <a:bodyPr/>
          <a:lstStyle/>
          <a:p>
            <a:r>
              <a:rPr lang="en-US" dirty="0">
                <a:latin typeface="+mn-lt"/>
              </a:rPr>
              <a:t>The theory of consumer choice does not try to present a literal account of how people make decisions</a:t>
            </a:r>
          </a:p>
          <a:p>
            <a:r>
              <a:rPr lang="en-US" dirty="0">
                <a:latin typeface="+mn-lt"/>
              </a:rPr>
              <a:t>It is a model and should be viewed as a metaphor for how consumers make decisions</a:t>
            </a:r>
          </a:p>
          <a:p>
            <a:r>
              <a:rPr lang="en-US" dirty="0">
                <a:latin typeface="+mn-lt"/>
              </a:rPr>
              <a:t>Consumers know that their choices are constrained by their financial resources</a:t>
            </a:r>
          </a:p>
          <a:p>
            <a:r>
              <a:rPr lang="en-US" dirty="0">
                <a:latin typeface="+mn-lt"/>
              </a:rPr>
              <a:t>Given those constraints, they do the best they can to achieve the highest level of satisfaction</a:t>
            </a:r>
          </a:p>
        </p:txBody>
      </p:sp>
    </p:spTree>
    <p:extLst>
      <p:ext uri="{BB962C8B-B14F-4D97-AF65-F5344CB8AC3E}">
        <p14:creationId xmlns:p14="http://schemas.microsoft.com/office/powerpoint/2010/main" val="6936909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Your wealthy aunt dies and leaves you a great deal of money IF you get married, have children, stay with your spouse and raise your children, don’t become dependent on drugs or alcohol, and if you continuously have a full-time job.</a:t>
            </a:r>
          </a:p>
          <a:p>
            <a:pPr marL="457200" indent="-457200">
              <a:buFont typeface="+mj-lt"/>
              <a:buAutoNum type="alphaUcPeriod"/>
            </a:pPr>
            <a:r>
              <a:rPr lang="en-US" sz="2200" dirty="0">
                <a:latin typeface="+mn-lt"/>
                <a:ea typeface="+mn-lt"/>
                <a:cs typeface="+mn-lt"/>
              </a:rPr>
              <a:t>Why might your aunt include the requirement that you continuously have a full-time job?</a:t>
            </a:r>
          </a:p>
          <a:p>
            <a:pPr marL="457200" indent="-457200">
              <a:buFont typeface="+mj-lt"/>
              <a:buAutoNum type="alphaUcPeriod"/>
            </a:pPr>
            <a:r>
              <a:rPr lang="en-US" sz="2200" dirty="0">
                <a:latin typeface="+mn-lt"/>
                <a:ea typeface="+mn-lt"/>
                <a:cs typeface="+mn-lt"/>
              </a:rPr>
              <a:t>Does the evidence about how people behave after they receive an inheritance suggest that your aunt’s concerns are well founded? Explain.</a:t>
            </a:r>
          </a:p>
          <a:p>
            <a:pPr marL="457200" indent="-457200">
              <a:buFont typeface="+mj-lt"/>
              <a:buAutoNum type="alphaUcPeriod"/>
            </a:pPr>
            <a:r>
              <a:rPr lang="en-US" sz="2200" dirty="0">
                <a:latin typeface="+mn-lt"/>
                <a:ea typeface="+mn-lt"/>
                <a:cs typeface="+mn-lt"/>
              </a:rPr>
              <a:t>What does this evidence suggest about the slope of the labor-supply curve? Explain.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Draw your indifference curve for deciding how to allocate time between work and leisure. If your wages increase, would your consumption fall? (Hint: Think about income and substitution effects.)</a:t>
            </a:r>
          </a:p>
        </p:txBody>
      </p:sp>
    </p:spTree>
    <p:extLst>
      <p:ext uri="{BB962C8B-B14F-4D97-AF65-F5344CB8AC3E}">
        <p14:creationId xmlns:p14="http://schemas.microsoft.com/office/powerpoint/2010/main" val="38271167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2A03A-8898-2EEC-20B1-F9D577678949}"/>
              </a:ext>
            </a:extLst>
          </p:cNvPr>
          <p:cNvSpPr>
            <a:spLocks noGrp="1"/>
          </p:cNvSpPr>
          <p:nvPr>
            <p:ph type="title"/>
          </p:nvPr>
        </p:nvSpPr>
        <p:spPr/>
        <p:txBody>
          <a:bodyPr/>
          <a:lstStyle/>
          <a:p>
            <a:r>
              <a:rPr lang="en-US" dirty="0">
                <a:latin typeface="+mn-lt"/>
              </a:rPr>
              <a:t>Representing Consumption Opportunities in a Graph</a:t>
            </a:r>
          </a:p>
        </p:txBody>
      </p:sp>
      <p:sp>
        <p:nvSpPr>
          <p:cNvPr id="3" name="Content Placeholder 2">
            <a:extLst>
              <a:ext uri="{FF2B5EF4-FFF2-40B4-BE49-F238E27FC236}">
                <a16:creationId xmlns:a16="http://schemas.microsoft.com/office/drawing/2014/main" id="{A692E570-68E9-04F4-1023-BC8DA7764FC9}"/>
              </a:ext>
            </a:extLst>
          </p:cNvPr>
          <p:cNvSpPr>
            <a:spLocks noGrp="1"/>
          </p:cNvSpPr>
          <p:nvPr>
            <p:ph idx="1"/>
          </p:nvPr>
        </p:nvSpPr>
        <p:spPr/>
        <p:txBody>
          <a:bodyPr/>
          <a:lstStyle/>
          <a:p>
            <a:r>
              <a:rPr lang="en-US" dirty="0">
                <a:latin typeface="+mn-lt"/>
              </a:rPr>
              <a:t>Trade-offs </a:t>
            </a:r>
          </a:p>
          <a:p>
            <a:pPr lvl="1">
              <a:buFont typeface="Arial" panose="020B0604020202020204" pitchFamily="34" charset="0"/>
              <a:buChar char="•"/>
            </a:pPr>
            <a:r>
              <a:rPr lang="en-US" dirty="0">
                <a:latin typeface="+mn-lt"/>
              </a:rPr>
              <a:t>Buying more of one good leaves less income to buy other goods</a:t>
            </a:r>
          </a:p>
          <a:p>
            <a:pPr lvl="1">
              <a:buFont typeface="Arial" panose="020B0604020202020204" pitchFamily="34" charset="0"/>
              <a:buChar char="•"/>
            </a:pPr>
            <a:r>
              <a:rPr lang="en-US" dirty="0">
                <a:latin typeface="+mn-lt"/>
              </a:rPr>
              <a:t>Working more hours means more income and more consumption, but less leisure time  </a:t>
            </a:r>
          </a:p>
          <a:p>
            <a:pPr lvl="1">
              <a:buFont typeface="Arial" panose="020B0604020202020204" pitchFamily="34" charset="0"/>
              <a:buChar char="•"/>
            </a:pPr>
            <a:r>
              <a:rPr lang="en-US" dirty="0">
                <a:latin typeface="+mn-lt"/>
              </a:rPr>
              <a:t>Reducing saving now allows more consumption today but reduces future consumption</a:t>
            </a:r>
          </a:p>
        </p:txBody>
      </p:sp>
    </p:spTree>
    <p:extLst>
      <p:ext uri="{BB962C8B-B14F-4D97-AF65-F5344CB8AC3E}">
        <p14:creationId xmlns:p14="http://schemas.microsoft.com/office/powerpoint/2010/main" val="1617383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C1200-9E81-BA75-A025-5DC0619D509A}"/>
              </a:ext>
            </a:extLst>
          </p:cNvPr>
          <p:cNvSpPr>
            <a:spLocks noGrp="1"/>
          </p:cNvSpPr>
          <p:nvPr>
            <p:ph type="title"/>
          </p:nvPr>
        </p:nvSpPr>
        <p:spPr/>
        <p:txBody>
          <a:bodyPr/>
          <a:lstStyle/>
          <a:p>
            <a:r>
              <a:rPr lang="en-US" dirty="0">
                <a:latin typeface="+mn-lt"/>
              </a:rPr>
              <a:t>Budget Constraint</a:t>
            </a:r>
          </a:p>
        </p:txBody>
      </p:sp>
      <p:sp>
        <p:nvSpPr>
          <p:cNvPr id="3" name="Content Placeholder 2">
            <a:extLst>
              <a:ext uri="{FF2B5EF4-FFF2-40B4-BE49-F238E27FC236}">
                <a16:creationId xmlns:a16="http://schemas.microsoft.com/office/drawing/2014/main" id="{9BA3CA3B-0E36-C422-B75D-5A54138C352F}"/>
              </a:ext>
            </a:extLst>
          </p:cNvPr>
          <p:cNvSpPr>
            <a:spLocks noGrp="1"/>
          </p:cNvSpPr>
          <p:nvPr>
            <p:ph idx="1"/>
          </p:nvPr>
        </p:nvSpPr>
        <p:spPr/>
        <p:txBody>
          <a:bodyPr/>
          <a:lstStyle/>
          <a:p>
            <a:r>
              <a:rPr lang="en-US" b="1" dirty="0">
                <a:solidFill>
                  <a:srgbClr val="C00000"/>
                </a:solidFill>
                <a:latin typeface="+mn-lt"/>
              </a:rPr>
              <a:t>Budget constraint*</a:t>
            </a:r>
          </a:p>
          <a:p>
            <a:pPr lvl="1">
              <a:buFont typeface="Arial" panose="020B0604020202020204" pitchFamily="34" charset="0"/>
              <a:buChar char="•"/>
            </a:pPr>
            <a:r>
              <a:rPr lang="en-US" dirty="0">
                <a:latin typeface="+mn-lt"/>
              </a:rPr>
              <a:t>The limit on the consumption bundles that a consumer can afford</a:t>
            </a:r>
          </a:p>
          <a:p>
            <a:r>
              <a:rPr lang="en-US" dirty="0">
                <a:latin typeface="+mn-lt"/>
              </a:rPr>
              <a:t>Shows the trade-off between goods</a:t>
            </a:r>
          </a:p>
          <a:p>
            <a:r>
              <a:rPr lang="en-US" dirty="0">
                <a:latin typeface="+mn-lt"/>
              </a:rPr>
              <a:t>Slope of the budget constraint</a:t>
            </a:r>
          </a:p>
          <a:p>
            <a:pPr lvl="1">
              <a:buFont typeface="Arial" panose="020B0604020202020204" pitchFamily="34" charset="0"/>
              <a:buChar char="•"/>
            </a:pPr>
            <a:r>
              <a:rPr lang="en-US" dirty="0">
                <a:latin typeface="+mn-lt"/>
              </a:rPr>
              <a:t>Rate at which the consumer can trade one good for the other</a:t>
            </a:r>
          </a:p>
          <a:p>
            <a:pPr lvl="1">
              <a:buFont typeface="Arial" panose="020B0604020202020204" pitchFamily="34" charset="0"/>
              <a:buChar char="•"/>
            </a:pPr>
            <a:r>
              <a:rPr lang="en-US" dirty="0">
                <a:latin typeface="+mn-lt"/>
              </a:rPr>
              <a:t>Relative price of the two goods</a:t>
            </a:r>
            <a:endParaRPr lang="en-US" sz="1200" dirty="0">
              <a:latin typeface="+mn-lt"/>
            </a:endParaRPr>
          </a:p>
          <a:p>
            <a:pPr marL="0" indent="0">
              <a:spcBef>
                <a:spcPts val="5400"/>
              </a:spcBef>
              <a:spcAft>
                <a:spcPts val="0"/>
              </a:spcAft>
              <a:buNone/>
            </a:pPr>
            <a:r>
              <a:rPr lang="en-US" sz="1600" dirty="0">
                <a:latin typeface="+mn-lt"/>
              </a:rPr>
              <a:t>*Words accompanied by an asterisk are key terms from the chapter.</a:t>
            </a:r>
          </a:p>
        </p:txBody>
      </p:sp>
    </p:spTree>
    <p:extLst>
      <p:ext uri="{BB962C8B-B14F-4D97-AF65-F5344CB8AC3E}">
        <p14:creationId xmlns:p14="http://schemas.microsoft.com/office/powerpoint/2010/main" val="954096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0D5-2F57-3CE3-806A-E4F4DF3A11BF}"/>
              </a:ext>
            </a:extLst>
          </p:cNvPr>
          <p:cNvSpPr>
            <a:spLocks noGrp="1"/>
          </p:cNvSpPr>
          <p:nvPr>
            <p:ph type="title"/>
          </p:nvPr>
        </p:nvSpPr>
        <p:spPr>
          <a:xfrm>
            <a:off x="476843" y="178281"/>
            <a:ext cx="11241915" cy="677129"/>
          </a:xfrm>
        </p:spPr>
        <p:txBody>
          <a:bodyPr/>
          <a:lstStyle/>
          <a:p>
            <a:r>
              <a:rPr lang="en-US" dirty="0">
                <a:latin typeface="+mn-lt"/>
              </a:rPr>
              <a:t>Figure 1 The Consumer’s Budget Constraint</a:t>
            </a:r>
          </a:p>
        </p:txBody>
      </p:sp>
      <p:sp>
        <p:nvSpPr>
          <p:cNvPr id="3" name="Content Placeholder 2">
            <a:extLst>
              <a:ext uri="{FF2B5EF4-FFF2-40B4-BE49-F238E27FC236}">
                <a16:creationId xmlns:a16="http://schemas.microsoft.com/office/drawing/2014/main" id="{A4E960BD-5636-3674-DCD7-736A90DC8623}"/>
              </a:ext>
            </a:extLst>
          </p:cNvPr>
          <p:cNvSpPr>
            <a:spLocks noGrp="1"/>
          </p:cNvSpPr>
          <p:nvPr>
            <p:ph sz="half" idx="1"/>
          </p:nvPr>
        </p:nvSpPr>
        <p:spPr>
          <a:xfrm>
            <a:off x="476844" y="911225"/>
            <a:ext cx="11241914" cy="1404193"/>
          </a:xfrm>
        </p:spPr>
        <p:txBody>
          <a:bodyPr/>
          <a:lstStyle/>
          <a:p>
            <a:r>
              <a:rPr lang="en-US" sz="2000" b="0" dirty="0">
                <a:latin typeface="+mn-lt"/>
              </a:rPr>
              <a:t>The budget constraint shows the bundles of goods that the consumer can buy with a given income. Here, she buys bundles of pizza and Pepsi. The table and graph show what the consumer can afford if her income is $1,000, the price of pizza is $10, and the price of Pepsi is $2.</a:t>
            </a:r>
          </a:p>
        </p:txBody>
      </p:sp>
      <p:graphicFrame>
        <p:nvGraphicFramePr>
          <p:cNvPr id="6" name="Table 3">
            <a:extLst>
              <a:ext uri="{FF2B5EF4-FFF2-40B4-BE49-F238E27FC236}">
                <a16:creationId xmlns:a16="http://schemas.microsoft.com/office/drawing/2014/main" id="{380FB0C9-2B4D-4B00-8916-C54D0807F3DC}"/>
              </a:ext>
            </a:extLst>
          </p:cNvPr>
          <p:cNvGraphicFramePr>
            <a:graphicFrameLocks noGrp="1"/>
          </p:cNvGraphicFramePr>
          <p:nvPr>
            <p:ph sz="half" idx="10"/>
            <p:extLst>
              <p:ext uri="{D42A27DB-BD31-4B8C-83A1-F6EECF244321}">
                <p14:modId xmlns:p14="http://schemas.microsoft.com/office/powerpoint/2010/main" val="3858466599"/>
              </p:ext>
            </p:extLst>
          </p:nvPr>
        </p:nvGraphicFramePr>
        <p:xfrm>
          <a:off x="845574" y="2315418"/>
          <a:ext cx="6916995" cy="3749044"/>
        </p:xfrm>
        <a:graphic>
          <a:graphicData uri="http://schemas.openxmlformats.org/drawingml/2006/table">
            <a:tbl>
              <a:tblPr firstRow="1" bandRow="1">
                <a:tableStyleId>{5C22544A-7EE6-4342-B048-85BDC9FD1C3A}</a:tableStyleId>
              </a:tblPr>
              <a:tblGrid>
                <a:gridCol w="1330305">
                  <a:extLst>
                    <a:ext uri="{9D8B030D-6E8A-4147-A177-3AD203B41FA5}">
                      <a16:colId xmlns:a16="http://schemas.microsoft.com/office/drawing/2014/main" val="1875103900"/>
                    </a:ext>
                  </a:extLst>
                </a:gridCol>
                <a:gridCol w="1330305">
                  <a:extLst>
                    <a:ext uri="{9D8B030D-6E8A-4147-A177-3AD203B41FA5}">
                      <a16:colId xmlns:a16="http://schemas.microsoft.com/office/drawing/2014/main" val="3547209673"/>
                    </a:ext>
                  </a:extLst>
                </a:gridCol>
                <a:gridCol w="1463040">
                  <a:extLst>
                    <a:ext uri="{9D8B030D-6E8A-4147-A177-3AD203B41FA5}">
                      <a16:colId xmlns:a16="http://schemas.microsoft.com/office/drawing/2014/main" val="3220757061"/>
                    </a:ext>
                  </a:extLst>
                </a:gridCol>
                <a:gridCol w="1463040">
                  <a:extLst>
                    <a:ext uri="{9D8B030D-6E8A-4147-A177-3AD203B41FA5}">
                      <a16:colId xmlns:a16="http://schemas.microsoft.com/office/drawing/2014/main" val="4032949068"/>
                    </a:ext>
                  </a:extLst>
                </a:gridCol>
                <a:gridCol w="1330305">
                  <a:extLst>
                    <a:ext uri="{9D8B030D-6E8A-4147-A177-3AD203B41FA5}">
                      <a16:colId xmlns:a16="http://schemas.microsoft.com/office/drawing/2014/main" val="101663189"/>
                    </a:ext>
                  </a:extLst>
                </a:gridCol>
              </a:tblGrid>
              <a:tr h="603660">
                <a:tc>
                  <a:txBody>
                    <a:bodyPr/>
                    <a:lstStyle/>
                    <a:p>
                      <a:pPr algn="ctr"/>
                      <a:r>
                        <a:rPr lang="en-IN" sz="1600" b="1" i="0" u="none" strike="noStrike" kern="1200" baseline="0" dirty="0">
                          <a:solidFill>
                            <a:schemeClr val="lt1"/>
                          </a:solidFill>
                          <a:latin typeface="+mn-lt"/>
                          <a:ea typeface="+mn-ea"/>
                          <a:cs typeface="+mn-cs"/>
                        </a:rPr>
                        <a:t>Number</a:t>
                      </a:r>
                    </a:p>
                    <a:p>
                      <a:pPr algn="ctr"/>
                      <a:r>
                        <a:rPr lang="en-IN" sz="1600" b="1" i="0" u="none" strike="noStrike" kern="1200" baseline="0" dirty="0">
                          <a:solidFill>
                            <a:schemeClr val="lt1"/>
                          </a:solidFill>
                          <a:latin typeface="+mn-lt"/>
                          <a:ea typeface="+mn-ea"/>
                          <a:cs typeface="+mn-cs"/>
                        </a:rPr>
                        <a:t>of Pizzas</a:t>
                      </a:r>
                      <a:endParaRPr lang="en-IN" sz="1600" b="1" dirty="0"/>
                    </a:p>
                  </a:txBody>
                  <a:tcPr/>
                </a:tc>
                <a:tc>
                  <a:txBody>
                    <a:bodyPr/>
                    <a:lstStyle/>
                    <a:p>
                      <a:pPr algn="ctr"/>
                      <a:r>
                        <a:rPr lang="en-IN" sz="1600" b="1" i="0" u="none" strike="noStrike" kern="1200" baseline="0" dirty="0">
                          <a:solidFill>
                            <a:schemeClr val="lt1"/>
                          </a:solidFill>
                          <a:latin typeface="+mn-lt"/>
                          <a:ea typeface="+mn-ea"/>
                          <a:cs typeface="+mn-cs"/>
                        </a:rPr>
                        <a:t>Liters</a:t>
                      </a:r>
                    </a:p>
                    <a:p>
                      <a:pPr algn="ctr"/>
                      <a:r>
                        <a:rPr lang="en-IN" sz="1600" b="1" i="0" u="none" strike="noStrike" kern="1200" baseline="0" dirty="0">
                          <a:solidFill>
                            <a:schemeClr val="lt1"/>
                          </a:solidFill>
                          <a:latin typeface="+mn-lt"/>
                          <a:ea typeface="+mn-ea"/>
                          <a:cs typeface="+mn-cs"/>
                        </a:rPr>
                        <a:t>of Pepsi</a:t>
                      </a:r>
                      <a:endParaRPr lang="en-IN" sz="1600" b="1" dirty="0"/>
                    </a:p>
                  </a:txBody>
                  <a:tcPr/>
                </a:tc>
                <a:tc>
                  <a:txBody>
                    <a:bodyPr/>
                    <a:lstStyle/>
                    <a:p>
                      <a:pPr algn="ctr"/>
                      <a:r>
                        <a:rPr lang="en-IN" sz="1600" b="1" i="0" u="none" strike="noStrike" kern="1200" baseline="0" dirty="0">
                          <a:solidFill>
                            <a:schemeClr val="lt1"/>
                          </a:solidFill>
                          <a:latin typeface="+mn-lt"/>
                          <a:ea typeface="+mn-ea"/>
                          <a:cs typeface="+mn-cs"/>
                        </a:rPr>
                        <a:t>Spending on</a:t>
                      </a:r>
                    </a:p>
                    <a:p>
                      <a:pPr algn="ctr"/>
                      <a:r>
                        <a:rPr lang="en-IN" sz="1600" b="1" i="0" u="none" strike="noStrike" kern="1200" baseline="0" dirty="0">
                          <a:solidFill>
                            <a:schemeClr val="lt1"/>
                          </a:solidFill>
                          <a:latin typeface="+mn-lt"/>
                          <a:ea typeface="+mn-ea"/>
                          <a:cs typeface="+mn-cs"/>
                        </a:rPr>
                        <a:t>Pizza</a:t>
                      </a:r>
                      <a:endParaRPr lang="en-IN" sz="1600" b="1" dirty="0"/>
                    </a:p>
                  </a:txBody>
                  <a:tcPr/>
                </a:tc>
                <a:tc>
                  <a:txBody>
                    <a:bodyPr/>
                    <a:lstStyle/>
                    <a:p>
                      <a:pPr algn="ctr"/>
                      <a:r>
                        <a:rPr lang="en-IN" sz="1600" b="1" i="0" u="none" strike="noStrike" kern="1200" baseline="0" dirty="0">
                          <a:solidFill>
                            <a:schemeClr val="lt1"/>
                          </a:solidFill>
                          <a:latin typeface="+mn-lt"/>
                          <a:ea typeface="+mn-ea"/>
                          <a:cs typeface="+mn-cs"/>
                        </a:rPr>
                        <a:t>Spending on</a:t>
                      </a:r>
                    </a:p>
                    <a:p>
                      <a:pPr algn="ctr"/>
                      <a:r>
                        <a:rPr lang="en-IN" sz="1600" b="1" i="0" u="none" strike="noStrike" kern="1200" baseline="0" dirty="0">
                          <a:solidFill>
                            <a:schemeClr val="lt1"/>
                          </a:solidFill>
                          <a:latin typeface="+mn-lt"/>
                          <a:ea typeface="+mn-ea"/>
                          <a:cs typeface="+mn-cs"/>
                        </a:rPr>
                        <a:t>Pepsi</a:t>
                      </a:r>
                      <a:endParaRPr lang="en-IN" sz="1600" b="1" dirty="0"/>
                    </a:p>
                  </a:txBody>
                  <a:tcPr/>
                </a:tc>
                <a:tc>
                  <a:txBody>
                    <a:bodyPr/>
                    <a:lstStyle/>
                    <a:p>
                      <a:pPr algn="ctr"/>
                      <a:r>
                        <a:rPr lang="en-IN" sz="1600" b="1" i="0" u="none" strike="noStrike" kern="1200" baseline="0" dirty="0">
                          <a:solidFill>
                            <a:schemeClr val="lt1"/>
                          </a:solidFill>
                          <a:latin typeface="+mn-lt"/>
                          <a:ea typeface="+mn-ea"/>
                          <a:cs typeface="+mn-cs"/>
                        </a:rPr>
                        <a:t>Total</a:t>
                      </a:r>
                    </a:p>
                    <a:p>
                      <a:pPr algn="ctr"/>
                      <a:r>
                        <a:rPr lang="en-IN" sz="1600" b="1" i="0" u="none" strike="noStrike" kern="1200" baseline="0" dirty="0">
                          <a:solidFill>
                            <a:schemeClr val="lt1"/>
                          </a:solidFill>
                          <a:latin typeface="+mn-lt"/>
                          <a:ea typeface="+mn-ea"/>
                          <a:cs typeface="+mn-cs"/>
                        </a:rPr>
                        <a:t>Spending</a:t>
                      </a:r>
                      <a:endParaRPr lang="en-IN" sz="1600" b="1" dirty="0"/>
                    </a:p>
                  </a:txBody>
                  <a:tcPr/>
                </a:tc>
                <a:extLst>
                  <a:ext uri="{0D108BD9-81ED-4DB2-BD59-A6C34878D82A}">
                    <a16:rowId xmlns:a16="http://schemas.microsoft.com/office/drawing/2014/main" val="3000653002"/>
                  </a:ext>
                </a:extLst>
              </a:tr>
              <a:tr h="285944">
                <a:tc>
                  <a:txBody>
                    <a:bodyPr/>
                    <a:lstStyle/>
                    <a:p>
                      <a:pPr algn="ctr"/>
                      <a:r>
                        <a:rPr lang="en-IN" sz="1600" dirty="0"/>
                        <a:t>100</a:t>
                      </a:r>
                    </a:p>
                  </a:txBody>
                  <a:tcPr marT="9144" marB="9144"/>
                </a:tc>
                <a:tc>
                  <a:txBody>
                    <a:bodyPr/>
                    <a:lstStyle/>
                    <a:p>
                      <a:pPr marL="91440" algn="ctr"/>
                      <a:r>
                        <a:rPr lang="en-IN" sz="1600" dirty="0"/>
                        <a:t>0</a:t>
                      </a:r>
                    </a:p>
                  </a:txBody>
                  <a:tcPr marT="9144" marB="9144"/>
                </a:tc>
                <a:tc>
                  <a:txBody>
                    <a:bodyPr/>
                    <a:lstStyle/>
                    <a:p>
                      <a:pPr algn="ctr"/>
                      <a:r>
                        <a:rPr lang="en-IN" sz="1600" dirty="0"/>
                        <a:t>$1,000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600" dirty="0"/>
                        <a:t>$0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600" dirty="0"/>
                        <a:t>$1,000</a:t>
                      </a:r>
                    </a:p>
                  </a:txBody>
                  <a:tcPr marT="9144" marB="9144"/>
                </a:tc>
                <a:extLst>
                  <a:ext uri="{0D108BD9-81ED-4DB2-BD59-A6C34878D82A}">
                    <a16:rowId xmlns:a16="http://schemas.microsoft.com/office/drawing/2014/main" val="2661656578"/>
                  </a:ext>
                </a:extLst>
              </a:tr>
              <a:tr h="285944">
                <a:tc>
                  <a:txBody>
                    <a:bodyPr/>
                    <a:lstStyle/>
                    <a:p>
                      <a:pPr marL="91440" algn="ctr"/>
                      <a:r>
                        <a:rPr lang="en-IN" sz="1600" dirty="0"/>
                        <a:t>90</a:t>
                      </a:r>
                    </a:p>
                  </a:txBody>
                  <a:tcPr marT="9144" marB="9144"/>
                </a:tc>
                <a:tc>
                  <a:txBody>
                    <a:bodyPr/>
                    <a:lstStyle/>
                    <a:p>
                      <a:pPr algn="ctr"/>
                      <a:r>
                        <a:rPr lang="en-IN" sz="1600" dirty="0"/>
                        <a:t>50</a:t>
                      </a:r>
                    </a:p>
                  </a:txBody>
                  <a:tcPr marT="9144" marB="9144"/>
                </a:tc>
                <a:tc>
                  <a:txBody>
                    <a:bodyPr/>
                    <a:lstStyle/>
                    <a:p>
                      <a:pPr algn="ctr"/>
                      <a:r>
                        <a:rPr lang="en-IN" sz="1600" dirty="0"/>
                        <a:t>900</a:t>
                      </a:r>
                    </a:p>
                  </a:txBody>
                  <a:tcPr marT="9144" marB="9144"/>
                </a:tc>
                <a:tc>
                  <a:txBody>
                    <a:bodyPr/>
                    <a:lstStyle/>
                    <a:p>
                      <a:pPr algn="ctr"/>
                      <a:r>
                        <a:rPr lang="en-IN" sz="1600" dirty="0"/>
                        <a:t>100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3156407979"/>
                  </a:ext>
                </a:extLst>
              </a:tr>
              <a:tr h="285944">
                <a:tc>
                  <a:txBody>
                    <a:bodyPr/>
                    <a:lstStyle/>
                    <a:p>
                      <a:pPr marL="91440" algn="ctr"/>
                      <a:r>
                        <a:rPr lang="en-IN" sz="1600" dirty="0"/>
                        <a:t>80</a:t>
                      </a:r>
                    </a:p>
                  </a:txBody>
                  <a:tcPr marT="9144" marB="9144"/>
                </a:tc>
                <a:tc>
                  <a:txBody>
                    <a:bodyPr/>
                    <a:lstStyle/>
                    <a:p>
                      <a:pPr algn="ctr"/>
                      <a:r>
                        <a:rPr lang="en-IN" sz="1600" dirty="0"/>
                        <a:t>100</a:t>
                      </a:r>
                    </a:p>
                  </a:txBody>
                  <a:tcPr marT="9144" marB="9144"/>
                </a:tc>
                <a:tc>
                  <a:txBody>
                    <a:bodyPr/>
                    <a:lstStyle/>
                    <a:p>
                      <a:pPr algn="ctr"/>
                      <a:r>
                        <a:rPr lang="en-IN" sz="1600" dirty="0"/>
                        <a:t>800</a:t>
                      </a:r>
                    </a:p>
                  </a:txBody>
                  <a:tcPr marT="9144" marB="9144"/>
                </a:tc>
                <a:tc>
                  <a:txBody>
                    <a:bodyPr/>
                    <a:lstStyle/>
                    <a:p>
                      <a:pPr algn="ctr"/>
                      <a:r>
                        <a:rPr lang="en-IN" sz="1600" dirty="0"/>
                        <a:t>200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1991958209"/>
                  </a:ext>
                </a:extLst>
              </a:tr>
              <a:tr h="285944">
                <a:tc>
                  <a:txBody>
                    <a:bodyPr/>
                    <a:lstStyle/>
                    <a:p>
                      <a:pPr marL="91440" algn="ctr"/>
                      <a:r>
                        <a:rPr lang="en-IN" sz="1600" dirty="0"/>
                        <a:t>70</a:t>
                      </a:r>
                    </a:p>
                  </a:txBody>
                  <a:tcPr marT="9144" marB="9144"/>
                </a:tc>
                <a:tc>
                  <a:txBody>
                    <a:bodyPr/>
                    <a:lstStyle/>
                    <a:p>
                      <a:pPr algn="ctr"/>
                      <a:r>
                        <a:rPr lang="en-IN" sz="1600" dirty="0"/>
                        <a:t>150</a:t>
                      </a:r>
                    </a:p>
                  </a:txBody>
                  <a:tcPr marT="9144" marB="9144"/>
                </a:tc>
                <a:tc>
                  <a:txBody>
                    <a:bodyPr/>
                    <a:lstStyle/>
                    <a:p>
                      <a:pPr algn="ctr"/>
                      <a:r>
                        <a:rPr lang="en-IN" sz="1600" dirty="0"/>
                        <a:t>700</a:t>
                      </a:r>
                    </a:p>
                  </a:txBody>
                  <a:tcPr marT="9144" marB="9144"/>
                </a:tc>
                <a:tc>
                  <a:txBody>
                    <a:bodyPr/>
                    <a:lstStyle/>
                    <a:p>
                      <a:pPr algn="ctr"/>
                      <a:r>
                        <a:rPr lang="en-IN" sz="1600" dirty="0"/>
                        <a:t>300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806805619"/>
                  </a:ext>
                </a:extLst>
              </a:tr>
              <a:tr h="285944">
                <a:tc>
                  <a:txBody>
                    <a:bodyPr/>
                    <a:lstStyle/>
                    <a:p>
                      <a:pPr marL="91440" algn="ctr"/>
                      <a:r>
                        <a:rPr lang="en-IN" sz="1600" dirty="0"/>
                        <a:t>60</a:t>
                      </a:r>
                    </a:p>
                  </a:txBody>
                  <a:tcPr marT="9144" marB="9144"/>
                </a:tc>
                <a:tc>
                  <a:txBody>
                    <a:bodyPr/>
                    <a:lstStyle/>
                    <a:p>
                      <a:pPr algn="ctr"/>
                      <a:r>
                        <a:rPr lang="en-IN" sz="1600" dirty="0"/>
                        <a:t>200</a:t>
                      </a:r>
                    </a:p>
                  </a:txBody>
                  <a:tcPr marT="9144" marB="9144"/>
                </a:tc>
                <a:tc>
                  <a:txBody>
                    <a:bodyPr/>
                    <a:lstStyle/>
                    <a:p>
                      <a:pPr algn="ctr"/>
                      <a:r>
                        <a:rPr lang="en-IN" sz="1600" dirty="0"/>
                        <a:t>600</a:t>
                      </a:r>
                    </a:p>
                  </a:txBody>
                  <a:tcPr marT="9144" marB="9144"/>
                </a:tc>
                <a:tc>
                  <a:txBody>
                    <a:bodyPr/>
                    <a:lstStyle/>
                    <a:p>
                      <a:pPr algn="ctr"/>
                      <a:r>
                        <a:rPr lang="en-IN" sz="1600" dirty="0"/>
                        <a:t>400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2032206223"/>
                  </a:ext>
                </a:extLst>
              </a:tr>
              <a:tr h="285944">
                <a:tc>
                  <a:txBody>
                    <a:bodyPr/>
                    <a:lstStyle/>
                    <a:p>
                      <a:pPr marL="91440" algn="ctr"/>
                      <a:r>
                        <a:rPr lang="en-IN" sz="1600" dirty="0"/>
                        <a:t>50</a:t>
                      </a:r>
                    </a:p>
                  </a:txBody>
                  <a:tcPr marT="9144" marB="9144"/>
                </a:tc>
                <a:tc>
                  <a:txBody>
                    <a:bodyPr/>
                    <a:lstStyle/>
                    <a:p>
                      <a:pPr algn="ctr"/>
                      <a:r>
                        <a:rPr lang="en-IN" sz="1600" dirty="0"/>
                        <a:t>250</a:t>
                      </a:r>
                    </a:p>
                  </a:txBody>
                  <a:tcPr marT="9144" marB="9144"/>
                </a:tc>
                <a:tc>
                  <a:txBody>
                    <a:bodyPr/>
                    <a:lstStyle/>
                    <a:p>
                      <a:pPr algn="ctr"/>
                      <a:r>
                        <a:rPr lang="en-IN" sz="1600" dirty="0"/>
                        <a:t>500</a:t>
                      </a:r>
                    </a:p>
                  </a:txBody>
                  <a:tcPr marT="9144" marB="9144"/>
                </a:tc>
                <a:tc>
                  <a:txBody>
                    <a:bodyPr/>
                    <a:lstStyle/>
                    <a:p>
                      <a:pPr algn="ctr"/>
                      <a:r>
                        <a:rPr lang="en-IN" sz="1600" dirty="0"/>
                        <a:t>500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825051292"/>
                  </a:ext>
                </a:extLst>
              </a:tr>
              <a:tr h="285944">
                <a:tc>
                  <a:txBody>
                    <a:bodyPr/>
                    <a:lstStyle/>
                    <a:p>
                      <a:pPr marL="91440" algn="ctr"/>
                      <a:r>
                        <a:rPr lang="en-IN" sz="1600" dirty="0"/>
                        <a:t>40</a:t>
                      </a:r>
                    </a:p>
                  </a:txBody>
                  <a:tcPr marT="9144" marB="9144"/>
                </a:tc>
                <a:tc>
                  <a:txBody>
                    <a:bodyPr/>
                    <a:lstStyle/>
                    <a:p>
                      <a:pPr algn="ctr"/>
                      <a:r>
                        <a:rPr lang="en-IN" sz="1600" dirty="0"/>
                        <a:t>300</a:t>
                      </a:r>
                    </a:p>
                  </a:txBody>
                  <a:tcPr marT="9144" marB="9144"/>
                </a:tc>
                <a:tc>
                  <a:txBody>
                    <a:bodyPr/>
                    <a:lstStyle/>
                    <a:p>
                      <a:pPr algn="ctr"/>
                      <a:r>
                        <a:rPr lang="en-IN" sz="1600" dirty="0"/>
                        <a:t>400</a:t>
                      </a:r>
                    </a:p>
                  </a:txBody>
                  <a:tcPr marT="9144" marB="9144"/>
                </a:tc>
                <a:tc>
                  <a:txBody>
                    <a:bodyPr/>
                    <a:lstStyle/>
                    <a:p>
                      <a:pPr algn="ctr"/>
                      <a:r>
                        <a:rPr lang="en-IN" sz="1600" dirty="0"/>
                        <a:t>600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282F7C"/>
                          </a:solidFill>
                          <a:effectLst/>
                          <a:uLnTx/>
                          <a:uFillTx/>
                          <a:latin typeface="Work Sans"/>
                          <a:ea typeface="+mn-ea"/>
                          <a:cs typeface="+mn-cs"/>
                        </a:rPr>
                        <a:t>1,000</a:t>
                      </a:r>
                      <a:endParaRPr kumimoji="0" lang="en-IN" sz="1600" b="0" i="0" u="none" strike="noStrike" kern="1200" cap="none" spc="0" normalizeH="0" baseline="0" noProof="0" dirty="0">
                        <a:ln>
                          <a:noFill/>
                        </a:ln>
                        <a:solidFill>
                          <a:srgbClr val="282F7C"/>
                        </a:solidFill>
                        <a:effectLst/>
                        <a:uLnTx/>
                        <a:uFillTx/>
                        <a:latin typeface="Work Sans"/>
                        <a:ea typeface="+mn-ea"/>
                        <a:cs typeface="+mn-cs"/>
                      </a:endParaRPr>
                    </a:p>
                  </a:txBody>
                  <a:tcPr marT="9144" marB="9144"/>
                </a:tc>
                <a:extLst>
                  <a:ext uri="{0D108BD9-81ED-4DB2-BD59-A6C34878D82A}">
                    <a16:rowId xmlns:a16="http://schemas.microsoft.com/office/drawing/2014/main" val="1825493525"/>
                  </a:ext>
                </a:extLst>
              </a:tr>
              <a:tr h="285944">
                <a:tc>
                  <a:txBody>
                    <a:bodyPr/>
                    <a:lstStyle/>
                    <a:p>
                      <a:pPr marL="91440" algn="ctr"/>
                      <a:r>
                        <a:rPr lang="en-IN" sz="1600" dirty="0"/>
                        <a:t>30</a:t>
                      </a:r>
                    </a:p>
                  </a:txBody>
                  <a:tcPr marT="9144" marB="9144"/>
                </a:tc>
                <a:tc>
                  <a:txBody>
                    <a:bodyPr/>
                    <a:lstStyle/>
                    <a:p>
                      <a:pPr algn="ctr"/>
                      <a:r>
                        <a:rPr lang="en-IN" sz="1600" dirty="0"/>
                        <a:t>350</a:t>
                      </a:r>
                    </a:p>
                  </a:txBody>
                  <a:tcPr marT="9144" marB="9144"/>
                </a:tc>
                <a:tc>
                  <a:txBody>
                    <a:bodyPr/>
                    <a:lstStyle/>
                    <a:p>
                      <a:pPr algn="ctr"/>
                      <a:r>
                        <a:rPr lang="en-IN" sz="1600" dirty="0"/>
                        <a:t>300</a:t>
                      </a:r>
                    </a:p>
                  </a:txBody>
                  <a:tcPr marT="9144" marB="9144"/>
                </a:tc>
                <a:tc>
                  <a:txBody>
                    <a:bodyPr/>
                    <a:lstStyle/>
                    <a:p>
                      <a:pPr algn="ctr"/>
                      <a:r>
                        <a:rPr lang="en-IN" sz="1600" dirty="0"/>
                        <a:t>700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282F7C"/>
                          </a:solidFill>
                          <a:effectLst/>
                          <a:uLnTx/>
                          <a:uFillTx/>
                          <a:latin typeface="Work Sans"/>
                          <a:ea typeface="+mn-ea"/>
                          <a:cs typeface="+mn-cs"/>
                        </a:rPr>
                        <a:t>1,000</a:t>
                      </a:r>
                    </a:p>
                  </a:txBody>
                  <a:tcPr marT="9144" marB="9144"/>
                </a:tc>
                <a:extLst>
                  <a:ext uri="{0D108BD9-81ED-4DB2-BD59-A6C34878D82A}">
                    <a16:rowId xmlns:a16="http://schemas.microsoft.com/office/drawing/2014/main" val="3409539646"/>
                  </a:ext>
                </a:extLst>
              </a:tr>
              <a:tr h="285944">
                <a:tc>
                  <a:txBody>
                    <a:bodyPr/>
                    <a:lstStyle/>
                    <a:p>
                      <a:pPr marL="91440" algn="ctr"/>
                      <a:r>
                        <a:rPr lang="en-IN" sz="1600" dirty="0"/>
                        <a:t>20</a:t>
                      </a:r>
                    </a:p>
                  </a:txBody>
                  <a:tcPr marT="9144" marB="9144"/>
                </a:tc>
                <a:tc>
                  <a:txBody>
                    <a:bodyPr/>
                    <a:lstStyle/>
                    <a:p>
                      <a:pPr algn="ctr"/>
                      <a:r>
                        <a:rPr lang="en-IN" sz="1600" dirty="0"/>
                        <a:t>400</a:t>
                      </a:r>
                    </a:p>
                  </a:txBody>
                  <a:tcPr marT="9144" marB="9144"/>
                </a:tc>
                <a:tc>
                  <a:txBody>
                    <a:bodyPr/>
                    <a:lstStyle/>
                    <a:p>
                      <a:pPr algn="ctr"/>
                      <a:r>
                        <a:rPr lang="en-IN" sz="1600" dirty="0"/>
                        <a:t>200</a:t>
                      </a:r>
                    </a:p>
                  </a:txBody>
                  <a:tcPr marT="9144" marB="9144"/>
                </a:tc>
                <a:tc>
                  <a:txBody>
                    <a:bodyPr/>
                    <a:lstStyle/>
                    <a:p>
                      <a:pPr algn="ctr"/>
                      <a:r>
                        <a:rPr lang="en-IN" sz="1600" dirty="0"/>
                        <a:t>800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282F7C"/>
                          </a:solidFill>
                          <a:effectLst/>
                          <a:uLnTx/>
                          <a:uFillTx/>
                          <a:latin typeface="Work Sans"/>
                          <a:ea typeface="+mn-ea"/>
                          <a:cs typeface="+mn-cs"/>
                        </a:rPr>
                        <a:t>1,000</a:t>
                      </a:r>
                    </a:p>
                  </a:txBody>
                  <a:tcPr marT="9144" marB="9144"/>
                </a:tc>
                <a:extLst>
                  <a:ext uri="{0D108BD9-81ED-4DB2-BD59-A6C34878D82A}">
                    <a16:rowId xmlns:a16="http://schemas.microsoft.com/office/drawing/2014/main" val="1962527650"/>
                  </a:ext>
                </a:extLst>
              </a:tr>
              <a:tr h="285944">
                <a:tc>
                  <a:txBody>
                    <a:bodyPr/>
                    <a:lstStyle/>
                    <a:p>
                      <a:pPr marL="91440" algn="ctr"/>
                      <a:r>
                        <a:rPr lang="en-IN" sz="1600" dirty="0"/>
                        <a:t>10</a:t>
                      </a:r>
                    </a:p>
                  </a:txBody>
                  <a:tcPr marT="9144" marB="9144"/>
                </a:tc>
                <a:tc>
                  <a:txBody>
                    <a:bodyPr/>
                    <a:lstStyle/>
                    <a:p>
                      <a:pPr algn="ctr"/>
                      <a:r>
                        <a:rPr lang="en-IN" sz="1600" dirty="0"/>
                        <a:t>450</a:t>
                      </a:r>
                    </a:p>
                  </a:txBody>
                  <a:tcPr marT="9144" marB="9144"/>
                </a:tc>
                <a:tc>
                  <a:txBody>
                    <a:bodyPr/>
                    <a:lstStyle/>
                    <a:p>
                      <a:pPr algn="ctr"/>
                      <a:r>
                        <a:rPr lang="en-IN" sz="1600" dirty="0"/>
                        <a:t>100</a:t>
                      </a:r>
                    </a:p>
                  </a:txBody>
                  <a:tcPr marT="9144" marB="9144"/>
                </a:tc>
                <a:tc>
                  <a:txBody>
                    <a:bodyPr/>
                    <a:lstStyle/>
                    <a:p>
                      <a:pPr algn="ctr"/>
                      <a:r>
                        <a:rPr lang="en-IN" sz="1600" dirty="0"/>
                        <a:t>900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282F7C"/>
                          </a:solidFill>
                          <a:effectLst/>
                          <a:uLnTx/>
                          <a:uFillTx/>
                          <a:latin typeface="Work Sans"/>
                          <a:ea typeface="+mn-ea"/>
                          <a:cs typeface="+mn-cs"/>
                        </a:rPr>
                        <a:t>1,000</a:t>
                      </a:r>
                    </a:p>
                  </a:txBody>
                  <a:tcPr marT="9144" marB="9144"/>
                </a:tc>
                <a:extLst>
                  <a:ext uri="{0D108BD9-81ED-4DB2-BD59-A6C34878D82A}">
                    <a16:rowId xmlns:a16="http://schemas.microsoft.com/office/drawing/2014/main" val="2129963661"/>
                  </a:ext>
                </a:extLst>
              </a:tr>
              <a:tr h="285944">
                <a:tc>
                  <a:txBody>
                    <a:bodyPr/>
                    <a:lstStyle/>
                    <a:p>
                      <a:pPr marL="182880" algn="ctr"/>
                      <a:r>
                        <a:rPr lang="en-IN" sz="1600" dirty="0"/>
                        <a:t>0</a:t>
                      </a:r>
                    </a:p>
                  </a:txBody>
                  <a:tcPr marT="9144" marB="9144"/>
                </a:tc>
                <a:tc>
                  <a:txBody>
                    <a:bodyPr/>
                    <a:lstStyle/>
                    <a:p>
                      <a:pPr algn="ctr"/>
                      <a:r>
                        <a:rPr lang="en-IN" sz="1600" dirty="0"/>
                        <a:t>500</a:t>
                      </a:r>
                    </a:p>
                  </a:txBody>
                  <a:tcPr marT="9144" marB="9144"/>
                </a:tc>
                <a:tc>
                  <a:txBody>
                    <a:bodyPr/>
                    <a:lstStyle/>
                    <a:p>
                      <a:pPr algn="ctr"/>
                      <a:r>
                        <a:rPr lang="en-IN" sz="1600" dirty="0"/>
                        <a:t>0</a:t>
                      </a:r>
                    </a:p>
                  </a:txBody>
                  <a:tcPr marT="9144" marB="9144"/>
                </a:tc>
                <a:tc>
                  <a:txBody>
                    <a:bodyPr/>
                    <a:lstStyle/>
                    <a:p>
                      <a:pPr algn="ctr"/>
                      <a:r>
                        <a:rPr lang="en-IN" sz="1600" dirty="0"/>
                        <a:t>1,000</a:t>
                      </a:r>
                    </a:p>
                  </a:txBody>
                  <a:tcPr marT="9144" marB="914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282F7C"/>
                          </a:solidFill>
                          <a:effectLst/>
                          <a:uLnTx/>
                          <a:uFillTx/>
                          <a:latin typeface="Work Sans"/>
                          <a:ea typeface="+mn-ea"/>
                          <a:cs typeface="+mn-cs"/>
                        </a:rPr>
                        <a:t>1,000</a:t>
                      </a:r>
                    </a:p>
                  </a:txBody>
                  <a:tcPr marT="9144" marB="9144"/>
                </a:tc>
                <a:extLst>
                  <a:ext uri="{0D108BD9-81ED-4DB2-BD59-A6C34878D82A}">
                    <a16:rowId xmlns:a16="http://schemas.microsoft.com/office/drawing/2014/main" val="980472144"/>
                  </a:ext>
                </a:extLst>
              </a:tr>
            </a:tbl>
          </a:graphicData>
        </a:graphic>
      </p:graphicFrame>
      <p:pic>
        <p:nvPicPr>
          <p:cNvPr id="7" name="Picture 4" descr="The figure shows a table and an accompanying graph that displays one element in understanding a consumer choice problem.  This relates specifically as to how a consumer’s income may be spent, which is called the budget constraint.  Consider first the table, which has information about two goods that the consumer can choose from, pizza and Pepsi and how the consumer’s budget can be allocated given the amount of income available.  This table has 5 columns and 11 rows.   Column 1 is the number of pizzas. Column 2 is the number of liters of Pepsi.  Column 3 is spending on pizza.  Column 4 is the spending.  Column 5 is total spending.  Row 1 is 100 pizzas; 0 liters of Pepsi; $1000 spending on pizza; $0 spending on Pepsi; $1000 total spending.  Row 2 is 90 pizzas; 50 liters of Pepsi; $900 spending on pizza; $100 spending on Pepsi; $1000 total spending.  Row 3 is 80 pizzas; 100 liters of Pepsi; $800 spending on pizza; $200 spending on Pepsi; $1000 total spending.  Row 4 is 70 pizzas; 150 liters of Pepsi; $700 spending on pizza; $300 spending on Pepsi; $1000 total spending.  Row 5 is 60 pizzas; 200 liters of Pepsi; $600 spending on pizza; $400 spending on Pepsi; $1000 total spending.  Row 6 is 50 pizzas; 250 liters of Pepsi; $500 spending on pizza; $500 spending on Pepsi; $1000 total spending.  Row 7 is 40 pizzas; 300 liters of Pepsi; $400 spending on pizza; $600 spending on Pepsi; $1000 total spending.  Row 8 is 30 pizzas; 350 liters of Pepsi; $300 spending on pizza; $700 spending on Pepsi; $1000 total spending.  Row 9 is 20 pizzas; 400 liters of Pepsi; $200 spending on pizza; $800 spending on Pepsi; $1000 total spending.  Row 10 is 10 pizzas; 450 liters of Pepsi; $100 spending on pizza; $900 spending on Pepsi; $1000 total spending.  Row 11 is 0 pizzas; 500 liters of Pepsi; $0 spending on pizza; $1000 spending on Pepsi; $1000 total spending.  The data from the table is plotted on a graph, which is shown on a rectangular coordinate system.  The horizontal axis is the quantity of pizza, with values starting at 0 going up to 100 and beyond.  The vertical axis is the quantity of Pepsi, in liters, with values starting at 0 and going up to 500 and beyond.  The graph plots the consumer’s budget constraint.  The constraint is a straight line going from left to right along the following points: (100, 0) at Point A; (50, 250) at point C; and (0, 500) at point B.">
            <a:extLst>
              <a:ext uri="{FF2B5EF4-FFF2-40B4-BE49-F238E27FC236}">
                <a16:creationId xmlns:a16="http://schemas.microsoft.com/office/drawing/2014/main" id="{B9332C46-230A-C322-B463-847EDC4123DD}"/>
              </a:ext>
            </a:extLst>
          </p:cNvPr>
          <p:cNvPicPr>
            <a:picLocks noGrp="1" noChangeAspect="1"/>
          </p:cNvPicPr>
          <p:nvPr>
            <p:ph sz="half" idx="2"/>
          </p:nvPr>
        </p:nvPicPr>
        <p:blipFill>
          <a:blip r:embed="rId2"/>
          <a:stretch>
            <a:fillRect/>
          </a:stretch>
        </p:blipFill>
        <p:spPr>
          <a:xfrm>
            <a:off x="8131298" y="2353518"/>
            <a:ext cx="3093543" cy="3631357"/>
          </a:xfrm>
        </p:spPr>
      </p:pic>
    </p:spTree>
    <p:extLst>
      <p:ext uri="{BB962C8B-B14F-4D97-AF65-F5344CB8AC3E}">
        <p14:creationId xmlns:p14="http://schemas.microsoft.com/office/powerpoint/2010/main" val="52307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577EB-AF7A-011A-EC7C-6E02BB5885F9}"/>
              </a:ext>
            </a:extLst>
          </p:cNvPr>
          <p:cNvSpPr>
            <a:spLocks noGrp="1"/>
          </p:cNvSpPr>
          <p:nvPr>
            <p:ph type="title"/>
          </p:nvPr>
        </p:nvSpPr>
        <p:spPr/>
        <p:txBody>
          <a:bodyPr/>
          <a:lstStyle/>
          <a:p>
            <a:r>
              <a:rPr lang="en-US" dirty="0">
                <a:latin typeface="+mn-lt"/>
              </a:rPr>
              <a:t>Shifts in the Budget Constraint</a:t>
            </a:r>
          </a:p>
        </p:txBody>
      </p:sp>
      <p:sp>
        <p:nvSpPr>
          <p:cNvPr id="3" name="Content Placeholder 2">
            <a:extLst>
              <a:ext uri="{FF2B5EF4-FFF2-40B4-BE49-F238E27FC236}">
                <a16:creationId xmlns:a16="http://schemas.microsoft.com/office/drawing/2014/main" id="{62C2353A-E94B-8077-083C-463D8CC942B3}"/>
              </a:ext>
            </a:extLst>
          </p:cNvPr>
          <p:cNvSpPr>
            <a:spLocks noGrp="1"/>
          </p:cNvSpPr>
          <p:nvPr>
            <p:ph idx="1"/>
          </p:nvPr>
        </p:nvSpPr>
        <p:spPr/>
        <p:txBody>
          <a:bodyPr/>
          <a:lstStyle/>
          <a:p>
            <a:r>
              <a:rPr lang="en-US" dirty="0">
                <a:latin typeface="+mn-lt"/>
              </a:rPr>
              <a:t>Budget constraint shifts</a:t>
            </a:r>
          </a:p>
          <a:p>
            <a:pPr lvl="1">
              <a:buFont typeface="Arial" panose="020B0604020202020204" pitchFamily="34" charset="0"/>
              <a:buChar char="•"/>
            </a:pPr>
            <a:r>
              <a:rPr lang="en-US" dirty="0">
                <a:latin typeface="+mn-lt"/>
              </a:rPr>
              <a:t>If income changes</a:t>
            </a:r>
          </a:p>
          <a:p>
            <a:pPr lvl="1">
              <a:buFont typeface="Arial" panose="020B0604020202020204" pitchFamily="34" charset="0"/>
              <a:buChar char="•"/>
            </a:pPr>
            <a:r>
              <a:rPr lang="en-US" dirty="0">
                <a:latin typeface="+mn-lt"/>
              </a:rPr>
              <a:t>If relative prices change</a:t>
            </a:r>
          </a:p>
        </p:txBody>
      </p:sp>
    </p:spTree>
    <p:extLst>
      <p:ext uri="{BB962C8B-B14F-4D97-AF65-F5344CB8AC3E}">
        <p14:creationId xmlns:p14="http://schemas.microsoft.com/office/powerpoint/2010/main" val="30277524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3981</Words>
  <Application>Microsoft Office PowerPoint</Application>
  <PresentationFormat>Widescreen</PresentationFormat>
  <Paragraphs>359</Paragraphs>
  <Slides>55</Slides>
  <Notes>14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55</vt:i4>
      </vt:variant>
    </vt:vector>
  </HeadingPairs>
  <TitlesOfParts>
    <vt:vector size="64" baseType="lpstr">
      <vt:lpstr>Arial</vt:lpstr>
      <vt:lpstr>Calibri</vt:lpstr>
      <vt:lpstr>Courier New</vt:lpstr>
      <vt:lpstr>Wingdings</vt:lpstr>
      <vt:lpstr>Work Sans</vt:lpstr>
      <vt:lpstr>Work Sans </vt:lpstr>
      <vt:lpstr>Optimized Template Master</vt:lpstr>
      <vt:lpstr>ActiveLearning or Ex</vt:lpstr>
      <vt:lpstr>1_Optimized Template Master</vt:lpstr>
      <vt:lpstr>Principles of Economics, 10e</vt:lpstr>
      <vt:lpstr>Chapter Objectives (1 of 3)</vt:lpstr>
      <vt:lpstr>Chapter Objectives (2 of 3)</vt:lpstr>
      <vt:lpstr>Chapter Objectives (3 of 3)</vt:lpstr>
      <vt:lpstr>22-1</vt:lpstr>
      <vt:lpstr>Representing Consumption Opportunities in a Graph</vt:lpstr>
      <vt:lpstr>Budget Constraint</vt:lpstr>
      <vt:lpstr>Figure 1 The Consumer’s Budget Constraint</vt:lpstr>
      <vt:lpstr>Shifts in the Budget Constraint</vt:lpstr>
      <vt:lpstr>Figure 2 Shifts in the Consumer’s Budget Constraint</vt:lpstr>
      <vt:lpstr>Example 1: Russell’s Budget Constraint</vt:lpstr>
      <vt:lpstr>Example 1: Solutions</vt:lpstr>
      <vt:lpstr>Active Learning 1: Slope of the Budget Constraint</vt:lpstr>
      <vt:lpstr>22-2</vt:lpstr>
      <vt:lpstr>Representing Preferences with Indifference Curves</vt:lpstr>
      <vt:lpstr>Figure 3 The Consumer’s Preferences</vt:lpstr>
      <vt:lpstr>Four Properties of Indifference Curves (1 of 2)</vt:lpstr>
      <vt:lpstr>Four Properties of Indifference Curves (2 of 2)</vt:lpstr>
      <vt:lpstr>Figure 4 The Impossibility of Intersecting Indifference Curves</vt:lpstr>
      <vt:lpstr>Figure 5 Bowed Indifference Curves</vt:lpstr>
      <vt:lpstr>Two Extreme Examples of Indifference Curves</vt:lpstr>
      <vt:lpstr>Figure 6 Perfect Substitutes and Perfect Complements</vt:lpstr>
      <vt:lpstr>22-3</vt:lpstr>
      <vt:lpstr>The Consumer’s Optimal Choices</vt:lpstr>
      <vt:lpstr>Figure 7 The Consumer’s Optimum</vt:lpstr>
      <vt:lpstr>How Changes in Income Affect the Consumer’s Choices</vt:lpstr>
      <vt:lpstr>Figure 8 An Increase in Income</vt:lpstr>
      <vt:lpstr>Figure 9 An Inferior Good</vt:lpstr>
      <vt:lpstr>How Changes in Prices Affect the Consumer’s Choices</vt:lpstr>
      <vt:lpstr>Figure 10 A Change in Price</vt:lpstr>
      <vt:lpstr>Income and Substitution Effects</vt:lpstr>
      <vt:lpstr>Figure 11 Income and Substitution Effects</vt:lpstr>
      <vt:lpstr>Table 1 Income and Substitution Effects When the Price of Pepsi Falls</vt:lpstr>
      <vt:lpstr>Active Learning 2: Substitution Effect in Two Cases</vt:lpstr>
      <vt:lpstr>Active Learning 2: Answers</vt:lpstr>
      <vt:lpstr>Deriving the Demand Curve (1 of 2)</vt:lpstr>
      <vt:lpstr>Deriving the Demand Curve (2 of 2)</vt:lpstr>
      <vt:lpstr>Figure 12 Deriving the Demand Curve</vt:lpstr>
      <vt:lpstr>22-4</vt:lpstr>
      <vt:lpstr>Do All Demand Curves Slope Downward?</vt:lpstr>
      <vt:lpstr>Figure 13 A Giffen Good</vt:lpstr>
      <vt:lpstr>How Do Wages Affect Labor Supply?</vt:lpstr>
      <vt:lpstr>Figure 14 The Work-Leisure Decision</vt:lpstr>
      <vt:lpstr>Figure 15 An Increase in the Wage (1 of 2)</vt:lpstr>
      <vt:lpstr>Figure 15 An Increase in the Wage (2 of 2)</vt:lpstr>
      <vt:lpstr>Figure 16 A Backward-Bending Labor-Supply Curve</vt:lpstr>
      <vt:lpstr>How Do Interest Rates Affect Household Saving? (1 of 2)</vt:lpstr>
      <vt:lpstr>How Do Interest Rates Affect Household Saving? (2 of 2)</vt:lpstr>
      <vt:lpstr>Figure 17 The Consumption-Saving Decision</vt:lpstr>
      <vt:lpstr>Figure 18 An Increase in the Interest Rate</vt:lpstr>
      <vt:lpstr>22-5</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22: The Theory of Consumer Choice</dc:subject>
  <dc:creator/>
  <cp:lastModifiedBy/>
  <cp:revision>36</cp:revision>
  <dcterms:created xsi:type="dcterms:W3CDTF">2022-07-21T17:39:44Z</dcterms:created>
  <dcterms:modified xsi:type="dcterms:W3CDTF">2023-02-22T13:16:03Z</dcterms:modified>
  <cp:category>Accessible PPT</cp:category>
</cp:coreProperties>
</file>