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20.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5" r:id="rId4"/>
  </p:sldMasterIdLst>
  <p:notesMasterIdLst>
    <p:notesMasterId r:id="rId46"/>
  </p:notesMasterIdLst>
  <p:handoutMasterIdLst>
    <p:handoutMasterId r:id="rId47"/>
  </p:handoutMasterIdLst>
  <p:sldIdLst>
    <p:sldId id="268" r:id="rId5"/>
    <p:sldId id="259" r:id="rId6"/>
    <p:sldId id="350" r:id="rId7"/>
    <p:sldId id="372" r:id="rId8"/>
    <p:sldId id="351" r:id="rId9"/>
    <p:sldId id="373" r:id="rId10"/>
    <p:sldId id="374" r:id="rId11"/>
    <p:sldId id="375" r:id="rId12"/>
    <p:sldId id="376" r:id="rId13"/>
    <p:sldId id="377" r:id="rId14"/>
    <p:sldId id="378" r:id="rId15"/>
    <p:sldId id="379" r:id="rId16"/>
    <p:sldId id="380" r:id="rId17"/>
    <p:sldId id="381" r:id="rId18"/>
    <p:sldId id="382" r:id="rId19"/>
    <p:sldId id="383" r:id="rId20"/>
    <p:sldId id="384" r:id="rId21"/>
    <p:sldId id="385" r:id="rId22"/>
    <p:sldId id="386" r:id="rId23"/>
    <p:sldId id="387" r:id="rId24"/>
    <p:sldId id="388" r:id="rId25"/>
    <p:sldId id="389" r:id="rId26"/>
    <p:sldId id="390" r:id="rId27"/>
    <p:sldId id="391" r:id="rId28"/>
    <p:sldId id="392" r:id="rId29"/>
    <p:sldId id="393" r:id="rId30"/>
    <p:sldId id="394" r:id="rId31"/>
    <p:sldId id="395" r:id="rId32"/>
    <p:sldId id="396" r:id="rId33"/>
    <p:sldId id="397" r:id="rId34"/>
    <p:sldId id="398" r:id="rId35"/>
    <p:sldId id="399" r:id="rId36"/>
    <p:sldId id="400" r:id="rId37"/>
    <p:sldId id="401" r:id="rId38"/>
    <p:sldId id="402" r:id="rId39"/>
    <p:sldId id="403" r:id="rId40"/>
    <p:sldId id="404" r:id="rId41"/>
    <p:sldId id="405" r:id="rId42"/>
    <p:sldId id="406" r:id="rId43"/>
    <p:sldId id="407" r:id="rId44"/>
    <p:sldId id="408" r:id="rId45"/>
  </p:sldIdLst>
  <p:sldSz cx="12192000" cy="6858000"/>
  <p:notesSz cx="6858000" cy="9144000"/>
  <p:custDataLst>
    <p:tags r:id="rId48"/>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riola, Courtney A" initials="TCA" lastIdx="1" clrIdx="0">
    <p:extLst>
      <p:ext uri="{19B8F6BF-5375-455C-9EA6-DF929625EA0E}">
        <p15:presenceInfo xmlns:p15="http://schemas.microsoft.com/office/powerpoint/2012/main" userId="S-1-5-21-4027829005-1107895287-290554039-156439" providerId="AD"/>
      </p:ext>
    </p:extLst>
  </p:cmAuthor>
  <p:cmAuthor id="2" name="N Williams" initials="NW" lastIdx="1" clrIdx="1">
    <p:extLst>
      <p:ext uri="{19B8F6BF-5375-455C-9EA6-DF929625EA0E}">
        <p15:presenceInfo xmlns:p15="http://schemas.microsoft.com/office/powerpoint/2012/main" userId="N William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000000"/>
    <a:srgbClr val="F2F2F2"/>
    <a:srgbClr val="0098D4"/>
    <a:srgbClr val="003865"/>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469" autoAdjust="0"/>
    <p:restoredTop sz="86370" autoAdjust="0"/>
  </p:normalViewPr>
  <p:slideViewPr>
    <p:cSldViewPr snapToGrid="0" snapToObjects="1">
      <p:cViewPr varScale="1">
        <p:scale>
          <a:sx n="58" d="100"/>
          <a:sy n="58" d="100"/>
        </p:scale>
        <p:origin x="664" y="56"/>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08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20.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CA" sz="1200" b="0" i="0" kern="1200" dirty="0">
                <a:solidFill>
                  <a:schemeClr val="tx1"/>
                </a:solidFill>
                <a:latin typeface="Arial" panose="020B0604020202020204" pitchFamily="34" charset="0"/>
                <a:ea typeface="+mn-ea"/>
                <a:cs typeface="Arial" panose="020B0604020202020204" pitchFamily="34" charset="0"/>
              </a:rPr>
              <a:t>This ice breaker exercise makes it easy to segue into the topic of scarcity and the meaning</a:t>
            </a:r>
            <a:r>
              <a:rPr lang="en-CA" sz="1200" b="0" i="0" kern="1200" baseline="0" dirty="0">
                <a:solidFill>
                  <a:schemeClr val="tx1"/>
                </a:solidFill>
                <a:latin typeface="Arial" panose="020B0604020202020204" pitchFamily="34" charset="0"/>
                <a:ea typeface="+mn-ea"/>
                <a:cs typeface="Arial" panose="020B0604020202020204" pitchFamily="34" charset="0"/>
              </a:rPr>
              <a:t> of </a:t>
            </a:r>
            <a:r>
              <a:rPr lang="en-CA" sz="1200" b="0" i="0" kern="1200" dirty="0">
                <a:solidFill>
                  <a:schemeClr val="tx1"/>
                </a:solidFill>
                <a:latin typeface="Arial" panose="020B0604020202020204" pitchFamily="34" charset="0"/>
                <a:ea typeface="+mn-ea"/>
                <a:cs typeface="Arial" panose="020B0604020202020204" pitchFamily="34" charset="0"/>
              </a:rPr>
              <a:t>economics. </a:t>
            </a:r>
            <a:r>
              <a:rPr lang="en-US" dirty="0"/>
              <a:t>You may want to start with explaining that the word “economics” comes from Greek “oikonomos” = “one who manages</a:t>
            </a:r>
            <a:r>
              <a:rPr lang="en-US" baseline="0" dirty="0"/>
              <a:t> a household.”</a:t>
            </a:r>
          </a:p>
          <a:p>
            <a:endParaRPr lang="en-US" baseline="0" dirty="0"/>
          </a:p>
          <a:p>
            <a:r>
              <a:rPr lang="en-US" baseline="0" dirty="0"/>
              <a:t>Ask your students to break up into pairs and identify a scarcity and the reason for the scarcity. Next, identify a decision they made (answers will vary) and the reasons. Reasons why they are faced with these decisions could be scarcity of money, time, food, etc. If time allows, you can then ask your students to identify a decision the society has to make and the reasons for this decision.</a:t>
            </a:r>
          </a:p>
          <a:p>
            <a:endParaRPr lang="en-US" baseline="0" dirty="0"/>
          </a:p>
          <a:p>
            <a:r>
              <a:rPr lang="en-US" baseline="0" dirty="0"/>
              <a:t>Examples of household decisions: Who cleans the house? Who is getting a job? Go out for dinner or cook at home? Who drives the car? A household must allocate its scarce resources among alternative uses.</a:t>
            </a:r>
          </a:p>
          <a:p>
            <a:endParaRPr lang="en-US" baseline="0" dirty="0"/>
          </a:p>
          <a:p>
            <a:r>
              <a:rPr lang="en-US" baseline="0" dirty="0"/>
              <a:t>A society faces many decisions: what jobs will be done and who will do them (people to grow food, make clothing, and design software). Once society has allocated people, land, buildings, and machines to various jobs, it must distribute the goods and services they produce. </a:t>
            </a:r>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a:t>
            </a:fld>
            <a:endParaRPr lang="en-US" dirty="0"/>
          </a:p>
        </p:txBody>
      </p:sp>
    </p:spTree>
    <p:extLst>
      <p:ext uri="{BB962C8B-B14F-4D97-AF65-F5344CB8AC3E}">
        <p14:creationId xmlns:p14="http://schemas.microsoft.com/office/powerpoint/2010/main" val="25699548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Allow your students</a:t>
            </a:r>
            <a:r>
              <a:rPr lang="en-US" baseline="0" dirty="0"/>
              <a:t> 5 minutes to work by themselves or in groups before asking for volunteers to share their answers.  The calculations and answers are on the next slide. </a:t>
            </a:r>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14</a:t>
            </a:fld>
            <a:endParaRPr lang="en-US" dirty="0"/>
          </a:p>
        </p:txBody>
      </p:sp>
    </p:spTree>
    <p:extLst>
      <p:ext uri="{BB962C8B-B14F-4D97-AF65-F5344CB8AC3E}">
        <p14:creationId xmlns:p14="http://schemas.microsoft.com/office/powerpoint/2010/main" val="24543006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233342" indent="-233342"/>
            <a:r>
              <a:rPr lang="en-US" dirty="0"/>
              <a:t>Disney Plus: The marginal benefit is the enjoyment/happiness</a:t>
            </a:r>
            <a:r>
              <a:rPr lang="en-US" baseline="0" dirty="0"/>
              <a:t> you get from watching the movie. The marginal cost is the opportunity cost of the time you spent watching the movie. It will depend on the alternative (study, or go to the gym, or take a nap, for example) If the marginal benefit exceeds the cost, you should watch the movie. The $8/per month is a sunk cost. </a:t>
            </a:r>
          </a:p>
          <a:p>
            <a:pPr marL="233342" indent="-233342"/>
            <a:endParaRPr lang="en-US" baseline="0" dirty="0"/>
          </a:p>
          <a:p>
            <a:pPr marL="233342" indent="-233342"/>
            <a:r>
              <a:rPr lang="en-US" baseline="0" dirty="0"/>
              <a:t>Ask your students how is the marginal cost of watching a movie tonight changes if tomorrow they have an exam? (</a:t>
            </a:r>
            <a:r>
              <a:rPr lang="en-US" sz="1100" kern="1200" dirty="0">
                <a:solidFill>
                  <a:schemeClr val="tx1"/>
                </a:solidFill>
                <a:latin typeface="Arial" panose="020B0604020202020204" pitchFamily="34" charset="0"/>
                <a:ea typeface="+mn-ea"/>
                <a:cs typeface="Arial" panose="020B0604020202020204" pitchFamily="34" charset="0"/>
              </a:rPr>
              <a:t>Marginal cost I</a:t>
            </a:r>
            <a:r>
              <a:rPr lang="en-US" baseline="0" dirty="0"/>
              <a:t>ncreases because the opportunity cost increases.)</a:t>
            </a:r>
          </a:p>
          <a:p>
            <a:pPr marL="233342" indent="-233342"/>
            <a:endParaRPr lang="en-US" dirty="0"/>
          </a:p>
          <a:p>
            <a:pPr marL="233342" indent="-233342"/>
            <a:r>
              <a:rPr lang="en-US" dirty="0"/>
              <a:t>The textbook has more examples that you should discuss if time allows:  </a:t>
            </a:r>
          </a:p>
          <a:p>
            <a:pPr marL="233342" indent="-233342"/>
            <a:endParaRPr lang="en-US" dirty="0"/>
          </a:p>
          <a:p>
            <a:pPr marL="233342" indent="-233342">
              <a:buAutoNum type="arabicPeriod"/>
            </a:pPr>
            <a:r>
              <a:rPr lang="en-US" dirty="0"/>
              <a:t>The diamond-water paradox: </a:t>
            </a:r>
          </a:p>
          <a:p>
            <a:pPr marL="628594" lvl="1" indent="-171435">
              <a:buFontTx/>
              <a:buChar char="-"/>
            </a:pPr>
            <a:r>
              <a:rPr lang="en-US" dirty="0"/>
              <a:t>Water is a necessity for survival; low price</a:t>
            </a:r>
          </a:p>
          <a:p>
            <a:pPr marL="628594" lvl="1" indent="-171435">
              <a:buFontTx/>
              <a:buChar char="-"/>
            </a:pPr>
            <a:r>
              <a:rPr lang="en-US" dirty="0"/>
              <a:t>Diamonds are unnecessary; expensive </a:t>
            </a:r>
          </a:p>
          <a:p>
            <a:pPr marL="457159" lvl="1"/>
            <a:r>
              <a:rPr lang="en-US" dirty="0"/>
              <a:t>Water is essential, but the marginal benefit of an extra cup is small because water is plentiful. By contrast, no one needs diamonds to survive, but because diamonds are so rare, the marginal benefit of an extra diamond is large.</a:t>
            </a:r>
            <a:br>
              <a:rPr lang="en-US" dirty="0"/>
            </a:br>
            <a:endParaRPr lang="en-US" dirty="0"/>
          </a:p>
          <a:p>
            <a:pPr marL="233342" indent="-233342">
              <a:buAutoNum type="arabicPeriod"/>
            </a:pPr>
            <a:r>
              <a:rPr lang="en-US" dirty="0"/>
              <a:t>The near-zero marginal cost to an airline (the cost of crackers and a can of soda) of taking an extra passenger on a flight that’s not full. </a:t>
            </a:r>
          </a:p>
          <a:p>
            <a:r>
              <a:rPr lang="en-US" dirty="0"/>
              <a:t>	As long as the standby passenger pays more than the marginal cost, selling the ticket is profitable. </a:t>
            </a:r>
          </a:p>
          <a:p>
            <a:r>
              <a:rPr lang="en-US" dirty="0"/>
              <a:t>	Important here: the marginal cost of one more passenger is not the average ticket price. </a:t>
            </a:r>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15</a:t>
            </a:fld>
            <a:endParaRPr lang="en-US" dirty="0"/>
          </a:p>
        </p:txBody>
      </p:sp>
    </p:spTree>
    <p:extLst>
      <p:ext uri="{BB962C8B-B14F-4D97-AF65-F5344CB8AC3E}">
        <p14:creationId xmlns:p14="http://schemas.microsoft.com/office/powerpoint/2010/main" val="2094540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Allow your students</a:t>
            </a:r>
            <a:r>
              <a:rPr lang="en-US" baseline="0" dirty="0"/>
              <a:t> 5 minutes to work by themselves or in groups before asking for volunteers to share their answers.  The calculations and answers are on the next slide. </a:t>
            </a:r>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17</a:t>
            </a:fld>
            <a:endParaRPr lang="en-US" dirty="0"/>
          </a:p>
        </p:txBody>
      </p:sp>
    </p:spTree>
    <p:extLst>
      <p:ext uri="{BB962C8B-B14F-4D97-AF65-F5344CB8AC3E}">
        <p14:creationId xmlns:p14="http://schemas.microsoft.com/office/powerpoint/2010/main" val="3243671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914318">
              <a:buClr>
                <a:srgbClr val="800000"/>
              </a:buClr>
              <a:defRPr/>
            </a:pPr>
            <a:r>
              <a:rPr lang="en-US" sz="1200" dirty="0"/>
              <a:t>In each scenario, we need to compare the marginal benefits with the marginal costs of fixing the transmission.  </a:t>
            </a:r>
          </a:p>
          <a:p>
            <a:pPr lvl="0">
              <a:buClr>
                <a:srgbClr val="800000"/>
              </a:buClr>
            </a:pPr>
            <a:endParaRPr lang="en-US" sz="1200" dirty="0">
              <a:solidFill>
                <a:prstClr val="black"/>
              </a:solidFill>
            </a:endParaRPr>
          </a:p>
          <a:p>
            <a:pPr lvl="0">
              <a:buClr>
                <a:srgbClr val="800000"/>
              </a:buClr>
            </a:pPr>
            <a:r>
              <a:rPr lang="en-US" sz="1200" dirty="0">
                <a:solidFill>
                  <a:prstClr val="black"/>
                </a:solidFill>
              </a:rPr>
              <a:t>The $2,000 you previously spent on repairs is irrelevant (sunk cost).  What matters is the cost and benefit of the </a:t>
            </a:r>
            <a:r>
              <a:rPr lang="en-US" sz="1200" i="1" dirty="0">
                <a:solidFill>
                  <a:prstClr val="black"/>
                </a:solidFill>
              </a:rPr>
              <a:t>marginal</a:t>
            </a:r>
            <a:r>
              <a:rPr lang="en-US" sz="1200" dirty="0">
                <a:solidFill>
                  <a:prstClr val="black"/>
                </a:solidFill>
              </a:rPr>
              <a:t> repair (the transmission). </a:t>
            </a:r>
          </a:p>
          <a:p>
            <a:pPr marL="216233" indent="-216233">
              <a:buClr>
                <a:srgbClr val="800000"/>
              </a:buClr>
              <a:buAutoNum type="alphaUcPeriod"/>
            </a:pPr>
            <a:r>
              <a:rPr lang="en-US" sz="1200" dirty="0">
                <a:solidFill>
                  <a:prstClr val="black"/>
                </a:solidFill>
              </a:rPr>
              <a:t>Marginal cost of fixing the transmission = $1,400. Marginal benefit of fixing the transmission = 14,500 — 11,200 = 3,300 which is </a:t>
            </a:r>
            <a:r>
              <a:rPr lang="en-US" sz="1200" u="sng" dirty="0">
                <a:solidFill>
                  <a:prstClr val="black"/>
                </a:solidFill>
              </a:rPr>
              <a:t>greater</a:t>
            </a:r>
            <a:r>
              <a:rPr lang="en-US" sz="1200" dirty="0">
                <a:solidFill>
                  <a:prstClr val="black"/>
                </a:solidFill>
              </a:rPr>
              <a:t> than the marginal cost. </a:t>
            </a:r>
          </a:p>
          <a:p>
            <a:pPr marL="216233" indent="-216233" defTabSz="864931" eaLnBrk="1" fontAlgn="auto" hangingPunct="1">
              <a:spcBef>
                <a:spcPts val="0"/>
              </a:spcBef>
              <a:spcAft>
                <a:spcPts val="0"/>
              </a:spcAft>
              <a:buClr>
                <a:srgbClr val="800000"/>
              </a:buClr>
              <a:buFontTx/>
              <a:buAutoNum type="alphaUcPeriod"/>
              <a:defRPr/>
            </a:pPr>
            <a:r>
              <a:rPr lang="en-US" sz="1200" dirty="0">
                <a:solidFill>
                  <a:prstClr val="black"/>
                </a:solidFill>
              </a:rPr>
              <a:t>Marginal cost of fixing the transmission = $1,400. Marginal benefit of fixing the transmission = 12,300 —11,000 = 1,300 which is </a:t>
            </a:r>
            <a:r>
              <a:rPr lang="en-US" sz="1200" u="sng" dirty="0">
                <a:solidFill>
                  <a:prstClr val="black"/>
                </a:solidFill>
              </a:rPr>
              <a:t>less</a:t>
            </a:r>
            <a:r>
              <a:rPr lang="en-US" sz="1200" dirty="0">
                <a:solidFill>
                  <a:prstClr val="black"/>
                </a:solidFill>
              </a:rPr>
              <a:t> than the marginal cost.</a:t>
            </a:r>
          </a:p>
          <a:p>
            <a:pPr marL="216233" indent="-216233">
              <a:buClr>
                <a:srgbClr val="800000"/>
              </a:buClr>
              <a:buAutoNum type="alphaUcPeriod"/>
            </a:pPr>
            <a:endParaRPr lang="en-US" sz="1200" dirty="0">
              <a:solidFill>
                <a:prstClr val="black"/>
              </a:solidFill>
            </a:endParaRPr>
          </a:p>
          <a:p>
            <a:pPr lvl="0">
              <a:buClr>
                <a:srgbClr val="800000"/>
              </a:buClr>
            </a:pPr>
            <a:r>
              <a:rPr lang="en-US" sz="1200" dirty="0">
                <a:solidFill>
                  <a:prstClr val="black"/>
                </a:solidFill>
              </a:rPr>
              <a:t>The change in incentives from scenario A to scenario B caused your decision to change.</a:t>
            </a:r>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18</a:t>
            </a:fld>
            <a:endParaRPr lang="en-US" dirty="0"/>
          </a:p>
        </p:txBody>
      </p:sp>
    </p:spTree>
    <p:extLst>
      <p:ext uri="{BB962C8B-B14F-4D97-AF65-F5344CB8AC3E}">
        <p14:creationId xmlns:p14="http://schemas.microsoft.com/office/powerpoint/2010/main" val="9007211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lnSpc>
                <a:spcPct val="100000"/>
              </a:lnSpc>
              <a:spcBef>
                <a:spcPct val="0"/>
              </a:spcBef>
            </a:pPr>
            <a:r>
              <a:rPr lang="en-US" sz="1200" dirty="0"/>
              <a:t>The items in this list are meant to get students thinking about Principles 6 and 7 in the context of specific examples, and to generate discussion rather than arrive at definitive answers. </a:t>
            </a:r>
          </a:p>
          <a:p>
            <a:pPr eaLnBrk="1" hangingPunct="1">
              <a:spcBef>
                <a:spcPct val="0"/>
              </a:spcBef>
            </a:pPr>
            <a:r>
              <a:rPr lang="en-US" sz="1200" b="1" dirty="0">
                <a:solidFill>
                  <a:srgbClr val="FF0000"/>
                </a:solidFill>
                <a:latin typeface="Arial"/>
                <a:cs typeface="Arial"/>
              </a:rPr>
              <a:t>NOTE:</a:t>
            </a:r>
            <a:r>
              <a:rPr lang="en-US" b="1" dirty="0">
                <a:solidFill>
                  <a:srgbClr val="FF0000"/>
                </a:solidFill>
                <a:latin typeface="Arial"/>
                <a:cs typeface="Arial"/>
              </a:rPr>
              <a:t> </a:t>
            </a:r>
            <a:r>
              <a:rPr lang="en-US" sz="1200" b="1" dirty="0">
                <a:solidFill>
                  <a:srgbClr val="FF0000"/>
                </a:solidFill>
                <a:latin typeface="Arial"/>
                <a:cs typeface="Arial"/>
              </a:rPr>
              <a:t> Discussing the entire list would consume a lot of class time (20–25 minutes).</a:t>
            </a:r>
            <a:r>
              <a:rPr lang="en-US" b="1" dirty="0">
                <a:solidFill>
                  <a:srgbClr val="FF0000"/>
                </a:solidFill>
                <a:latin typeface="Arial"/>
                <a:cs typeface="Arial"/>
              </a:rPr>
              <a:t> </a:t>
            </a:r>
            <a:r>
              <a:rPr lang="en-US" sz="1200" b="1" dirty="0">
                <a:solidFill>
                  <a:srgbClr val="FF0000"/>
                </a:solidFill>
                <a:latin typeface="Arial"/>
                <a:cs typeface="Arial"/>
              </a:rPr>
              <a:t> Two would suffice.</a:t>
            </a:r>
            <a:r>
              <a:rPr lang="en-US" b="1" dirty="0">
                <a:solidFill>
                  <a:srgbClr val="FF0000"/>
                </a:solidFill>
                <a:latin typeface="Arial"/>
                <a:cs typeface="Arial"/>
              </a:rPr>
              <a:t> </a:t>
            </a:r>
            <a:r>
              <a:rPr lang="en-US" sz="1200" b="1" dirty="0">
                <a:solidFill>
                  <a:srgbClr val="FF0000"/>
                </a:solidFill>
                <a:latin typeface="Arial"/>
                <a:cs typeface="Arial"/>
              </a:rPr>
              <a:t> Pick your favorite two and delete the others.</a:t>
            </a:r>
            <a:r>
              <a:rPr lang="en-US" b="1" dirty="0">
                <a:solidFill>
                  <a:srgbClr val="FF0000"/>
                </a:solidFill>
                <a:latin typeface="Arial"/>
                <a:cs typeface="Arial"/>
              </a:rPr>
              <a:t> </a:t>
            </a:r>
            <a:r>
              <a:rPr lang="en-US" sz="1200" b="1" dirty="0">
                <a:solidFill>
                  <a:srgbClr val="FF0000"/>
                </a:solidFill>
                <a:latin typeface="Arial"/>
                <a:cs typeface="Arial"/>
              </a:rPr>
              <a:t> </a:t>
            </a:r>
            <a:r>
              <a:rPr lang="en-US" sz="1200" dirty="0">
                <a:latin typeface="Arial"/>
                <a:cs typeface="Arial"/>
              </a:rPr>
              <a:t>Of course, you can skip this slide entirely if you wish to get through the chapter as quickly as possible.</a:t>
            </a:r>
            <a:r>
              <a:rPr lang="en-US" dirty="0">
                <a:latin typeface="Arial"/>
                <a:cs typeface="Arial"/>
              </a:rPr>
              <a:t> </a:t>
            </a:r>
            <a:r>
              <a:rPr lang="en-US" sz="1200" dirty="0">
                <a:latin typeface="Arial"/>
                <a:cs typeface="Arial"/>
              </a:rPr>
              <a:t> Here are some notes that might help guide the discussion:</a:t>
            </a:r>
          </a:p>
          <a:p>
            <a:pPr eaLnBrk="1" hangingPunct="1">
              <a:lnSpc>
                <a:spcPct val="100000"/>
              </a:lnSpc>
              <a:spcBef>
                <a:spcPct val="0"/>
              </a:spcBef>
            </a:pPr>
            <a:endParaRPr lang="en-US" sz="1200" dirty="0"/>
          </a:p>
          <a:p>
            <a:pPr eaLnBrk="1" hangingPunct="1">
              <a:lnSpc>
                <a:spcPct val="100000"/>
              </a:lnSpc>
              <a:spcBef>
                <a:spcPct val="0"/>
              </a:spcBef>
            </a:pPr>
            <a:r>
              <a:rPr lang="en-US" sz="1200" b="1" i="1" dirty="0"/>
              <a:t>a.  Public schools.</a:t>
            </a:r>
            <a:r>
              <a:rPr lang="en-US" sz="1200" dirty="0"/>
              <a:t>  The alternative would be private schools.  The cost of education would be concentrated among those with school-aged children, rather than spread over all taxpayers, so the price per child would likely be high.  Some families would not be able to afford to enroll their children in schools, and would either home-school the children or raise them without education. Is the benefit to society of having an educated population large enough to justify making people without children share in the cost?  Could the private sector provide education more efficiently (either at lower cost or higher quality) than the public sector?   </a:t>
            </a:r>
          </a:p>
          <a:p>
            <a:pPr eaLnBrk="1" hangingPunct="1">
              <a:lnSpc>
                <a:spcPct val="100000"/>
              </a:lnSpc>
              <a:spcBef>
                <a:spcPct val="0"/>
              </a:spcBef>
            </a:pPr>
            <a:endParaRPr lang="en-US" sz="1200" dirty="0"/>
          </a:p>
          <a:p>
            <a:pPr>
              <a:lnSpc>
                <a:spcPct val="100000"/>
              </a:lnSpc>
              <a:spcBef>
                <a:spcPct val="0"/>
              </a:spcBef>
            </a:pPr>
            <a:r>
              <a:rPr lang="en-US" sz="1200" b="1" i="1" dirty="0"/>
              <a:t>b.  Workplace safety regulations.  </a:t>
            </a:r>
            <a:r>
              <a:rPr lang="en-US" sz="1200" dirty="0"/>
              <a:t>Without such regulations, would firms provide a safe environment for their workers?  Some students will say “no—look at how bad working conditions are in poor countries that have no safety regulations.”  Another view is that dropping such regulations would make workers better off.  Workers may view the safety of their work environment as part of their wage:  the less safe the environment at a specific firm, the higher the wage the firm will have to offer to make workers willing to work there. If workers vary with respect to their tolerance for unsafe conditions, then workers with a high risk tolerance would be better off if given the option to work for higher wages in factories that aren’t as safe.  Such workers would be worse off if the government required all firms to provide equally safe conditions.  </a:t>
            </a:r>
          </a:p>
          <a:p>
            <a:pPr>
              <a:lnSpc>
                <a:spcPct val="100000"/>
              </a:lnSpc>
              <a:spcBef>
                <a:spcPct val="0"/>
              </a:spcBef>
            </a:pPr>
            <a:endParaRPr lang="en-US" sz="1200" dirty="0"/>
          </a:p>
          <a:p>
            <a:pPr eaLnBrk="1" hangingPunct="1">
              <a:lnSpc>
                <a:spcPct val="100000"/>
              </a:lnSpc>
              <a:spcBef>
                <a:spcPct val="0"/>
              </a:spcBef>
            </a:pPr>
            <a:r>
              <a:rPr lang="en-US" sz="1200" b="1" i="1" dirty="0"/>
              <a:t>c.  Public highways.  </a:t>
            </a:r>
            <a:r>
              <a:rPr lang="en-US" sz="1200" dirty="0"/>
              <a:t>The alternative would be toll highways operated by the private sector.  People who use highways more would pay more, and people who use them less would pay less, which seems fairer than having everyone pay equally for highways.  (Actually, everyone does not pay equally — people who use public roads more buy more gas, and therefore pay more gas tax.)  If there are external benefits to society of having a national highway system, then the private sector would under-provide this good. </a:t>
            </a:r>
          </a:p>
          <a:p>
            <a:pPr eaLnBrk="1" hangingPunct="1">
              <a:lnSpc>
                <a:spcPct val="100000"/>
              </a:lnSpc>
              <a:spcBef>
                <a:spcPct val="0"/>
              </a:spcBef>
            </a:pPr>
            <a:endParaRPr lang="en-US" sz="1200" dirty="0"/>
          </a:p>
          <a:p>
            <a:pPr eaLnBrk="1" hangingPunct="1">
              <a:lnSpc>
                <a:spcPct val="100000"/>
              </a:lnSpc>
              <a:spcBef>
                <a:spcPct val="0"/>
              </a:spcBef>
            </a:pPr>
            <a:r>
              <a:rPr lang="en-US" sz="1200" b="1" i="1" dirty="0"/>
              <a:t>d.  Patent laws.  </a:t>
            </a:r>
            <a:r>
              <a:rPr lang="en-US" sz="1200" dirty="0"/>
              <a:t>I’ve kind of loaded the question with the wording on the slide.  If you wish, change it to just “Patent laws.”  Is it fair that drug companies charge such high prices for drugs that some people need to stay alive?  If drug prices are regulated, how might pharmaceutical firms respond? </a:t>
            </a:r>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28</a:t>
            </a:fld>
            <a:endParaRPr lang="en-US" dirty="0"/>
          </a:p>
        </p:txBody>
      </p:sp>
    </p:spTree>
    <p:extLst>
      <p:ext uri="{BB962C8B-B14F-4D97-AF65-F5344CB8AC3E}">
        <p14:creationId xmlns:p14="http://schemas.microsoft.com/office/powerpoint/2010/main" val="36759861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948507"/>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in-class discussion.</a:t>
            </a:r>
          </a:p>
          <a:p>
            <a:pPr defTabSz="948507"/>
            <a:endParaRPr lang="en-US" baseline="0" dirty="0"/>
          </a:p>
          <a:p>
            <a:r>
              <a:rPr lang="en-US" dirty="0">
                <a:solidFill>
                  <a:srgbClr val="002060"/>
                </a:solidFill>
              </a:rPr>
              <a:t>Discussion points: </a:t>
            </a:r>
          </a:p>
          <a:p>
            <a:pPr marL="228600" indent="-228600">
              <a:buAutoNum type="alphaUcPeriod"/>
            </a:pPr>
            <a:r>
              <a:rPr lang="en-US" sz="1200" kern="1200" dirty="0">
                <a:solidFill>
                  <a:schemeClr val="tx1"/>
                </a:solidFill>
                <a:effectLst/>
                <a:latin typeface="Arial" panose="020B0604020202020204" pitchFamily="34" charset="0"/>
                <a:ea typeface="+mn-ea"/>
                <a:cs typeface="Arial" panose="020B0604020202020204" pitchFamily="34" charset="0"/>
              </a:rPr>
              <a:t>Increase. More students would wish to park on campus because the price dropped to $10.</a:t>
            </a:r>
          </a:p>
          <a:p>
            <a:pPr marL="228600" indent="-228600">
              <a:buAutoNum type="alphaUcPeriod"/>
            </a:pPr>
            <a:r>
              <a:rPr lang="en-US" sz="1200" kern="1200" dirty="0">
                <a:solidFill>
                  <a:schemeClr val="tx1"/>
                </a:solidFill>
                <a:effectLst/>
                <a:latin typeface="Arial" panose="020B0604020202020204" pitchFamily="34" charset="0"/>
                <a:ea typeface="+mn-ea"/>
                <a:cs typeface="Arial" panose="020B0604020202020204" pitchFamily="34" charset="0"/>
              </a:rPr>
              <a:t>Increase. It would take much longer to find a parking place: more drivers with parking permits trying to find a spot in a fixed parking lot.</a:t>
            </a:r>
          </a:p>
          <a:p>
            <a:pPr marL="228600" indent="-228600">
              <a:buAutoNum type="alphaUcPeriod"/>
            </a:pPr>
            <a:r>
              <a:rPr lang="en-US" sz="1200" kern="1200" dirty="0">
                <a:solidFill>
                  <a:schemeClr val="tx1"/>
                </a:solidFill>
                <a:effectLst/>
                <a:latin typeface="Arial" panose="020B0604020202020204" pitchFamily="34" charset="0"/>
                <a:ea typeface="+mn-ea"/>
                <a:cs typeface="Arial" panose="020B0604020202020204" pitchFamily="34" charset="0"/>
              </a:rPr>
              <a:t>No, because we would have to factor in the value of our time spent looking for a parking place (since it will take longer to find a parking spot, the opportunity cost of time increases). </a:t>
            </a:r>
          </a:p>
          <a:p>
            <a:pPr marL="228600" indent="-228600">
              <a:buAutoNum type="alphaUcPeriod"/>
            </a:pPr>
            <a:r>
              <a:rPr lang="en-US" sz="1200" kern="1200" dirty="0">
                <a:solidFill>
                  <a:schemeClr val="tx1"/>
                </a:solidFill>
                <a:effectLst/>
                <a:latin typeface="Arial" panose="020B0604020202020204" pitchFamily="34" charset="0"/>
                <a:ea typeface="+mn-ea"/>
                <a:cs typeface="Arial" panose="020B0604020202020204" pitchFamily="34" charset="0"/>
              </a:rPr>
              <a:t>No. Since the opportunity cost of time (to find parking) includes the forgone wages, students that could be earning money working are giving up more while looking for a parking place. Therefore, their opportunity cost is higher.</a:t>
            </a:r>
          </a:p>
          <a:p>
            <a:pPr marL="228600" indent="-228600">
              <a:buAutoNum type="alphaUcPeriod"/>
            </a:pPr>
            <a:endParaRPr lang="en-US" sz="1200" kern="1200" dirty="0">
              <a:solidFill>
                <a:schemeClr val="tx1"/>
              </a:solidFill>
              <a:effectLst/>
              <a:latin typeface="Arial" panose="020B0604020202020204" pitchFamily="34" charset="0"/>
              <a:ea typeface="+mn-ea"/>
              <a:cs typeface="Arial" panose="020B0604020202020204" pitchFamily="34" charset="0"/>
            </a:endParaRPr>
          </a:p>
          <a:p>
            <a:pPr marL="0" indent="0">
              <a:buNone/>
            </a:pPr>
            <a:r>
              <a:rPr lang="en-US" sz="1200" kern="1200" dirty="0">
                <a:solidFill>
                  <a:schemeClr val="tx1"/>
                </a:solidFill>
                <a:effectLst/>
                <a:latin typeface="Arial" panose="020B0604020202020204" pitchFamily="34" charset="0"/>
                <a:ea typeface="+mn-ea"/>
                <a:cs typeface="Arial" panose="020B0604020202020204" pitchFamily="34" charset="0"/>
              </a:rPr>
              <a:t>Time permitting, select a few of the examples from the ‘Problems and Applications’ section at the end of the chapter. You can choose which ones to discuss, and students are happy to apply concepts while learning and getting immediate feedback from the instructor. </a:t>
            </a:r>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39</a:t>
            </a:fld>
            <a:endParaRPr lang="en-US" dirty="0"/>
          </a:p>
        </p:txBody>
      </p:sp>
    </p:spTree>
    <p:extLst>
      <p:ext uri="{BB962C8B-B14F-4D97-AF65-F5344CB8AC3E}">
        <p14:creationId xmlns:p14="http://schemas.microsoft.com/office/powerpoint/2010/main" val="653052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7.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8.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9.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14068"/>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2170826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182880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182880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182880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182880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1" name="Content Placeholder 2">
            <a:extLst>
              <a:ext uri="{FF2B5EF4-FFF2-40B4-BE49-F238E27FC236}">
                <a16:creationId xmlns:a16="http://schemas.microsoft.com/office/drawing/2014/main" id="{837223CD-06C4-4609-955B-0374EA9C5CF9}"/>
              </a:ext>
            </a:extLst>
          </p:cNvPr>
          <p:cNvSpPr>
            <a:spLocks noGrp="1"/>
          </p:cNvSpPr>
          <p:nvPr>
            <p:ph idx="17" hasCustomPrompt="1"/>
          </p:nvPr>
        </p:nvSpPr>
        <p:spPr>
          <a:xfrm>
            <a:off x="3369735" y="1944375"/>
            <a:ext cx="2563240" cy="2024480"/>
          </a:xfrm>
        </p:spPr>
        <p:txBody>
          <a:bodyPr/>
          <a:lstStyle>
            <a:lvl1pPr marL="0" indent="0" algn="ctr">
              <a:buNone/>
              <a:defRPr/>
            </a:lvl1pPr>
          </a:lstStyle>
          <a:p>
            <a:pPr lvl="0"/>
            <a:r>
              <a:rPr lang="en-US" dirty="0"/>
              <a:t>Insert here 2</a:t>
            </a:r>
          </a:p>
        </p:txBody>
      </p:sp>
      <p:sp>
        <p:nvSpPr>
          <p:cNvPr id="12" name="Content Placeholder 3">
            <a:extLst>
              <a:ext uri="{FF2B5EF4-FFF2-40B4-BE49-F238E27FC236}">
                <a16:creationId xmlns:a16="http://schemas.microsoft.com/office/drawing/2014/main" id="{D5987A23-8657-4C3A-88EE-B3A398901B15}"/>
              </a:ext>
            </a:extLst>
          </p:cNvPr>
          <p:cNvSpPr>
            <a:spLocks noGrp="1"/>
          </p:cNvSpPr>
          <p:nvPr>
            <p:ph idx="18" hasCustomPrompt="1"/>
          </p:nvPr>
        </p:nvSpPr>
        <p:spPr>
          <a:xfrm>
            <a:off x="6262626" y="1944375"/>
            <a:ext cx="2563240" cy="2024480"/>
          </a:xfrm>
        </p:spPr>
        <p:txBody>
          <a:bodyPr/>
          <a:lstStyle>
            <a:lvl1pPr marL="0" indent="0" algn="ctr">
              <a:buNone/>
              <a:defRPr/>
            </a:lvl1pPr>
          </a:lstStyle>
          <a:p>
            <a:pPr lvl="0"/>
            <a:r>
              <a:rPr lang="en-US" dirty="0"/>
              <a:t>Insert here 3</a:t>
            </a:r>
          </a:p>
        </p:txBody>
      </p:sp>
      <p:sp>
        <p:nvSpPr>
          <p:cNvPr id="13" name="Content Placeholder 4">
            <a:extLst>
              <a:ext uri="{FF2B5EF4-FFF2-40B4-BE49-F238E27FC236}">
                <a16:creationId xmlns:a16="http://schemas.microsoft.com/office/drawing/2014/main" id="{B823F7C8-0040-4E1F-BE99-5FDE8CDB909D}"/>
              </a:ext>
            </a:extLst>
          </p:cNvPr>
          <p:cNvSpPr>
            <a:spLocks noGrp="1"/>
          </p:cNvSpPr>
          <p:nvPr>
            <p:ph idx="19" hasCustomPrompt="1"/>
          </p:nvPr>
        </p:nvSpPr>
        <p:spPr>
          <a:xfrm>
            <a:off x="9155518" y="1944375"/>
            <a:ext cx="2563240" cy="2024480"/>
          </a:xfrm>
        </p:spPr>
        <p:txBody>
          <a:bodyPr/>
          <a:lstStyle>
            <a:lvl1pPr marL="0" indent="0" algn="ctr">
              <a:buNone/>
              <a:defRPr/>
            </a:lvl1pPr>
          </a:lstStyle>
          <a:p>
            <a:pPr lvl="0"/>
            <a:r>
              <a:rPr lang="en-US" dirty="0"/>
              <a:t>Insert here 4</a:t>
            </a:r>
          </a:p>
        </p:txBody>
      </p:sp>
      <p:sp>
        <p:nvSpPr>
          <p:cNvPr id="14" name="Content Placeholder 5">
            <a:extLst>
              <a:ext uri="{FF2B5EF4-FFF2-40B4-BE49-F238E27FC236}">
                <a16:creationId xmlns:a16="http://schemas.microsoft.com/office/drawing/2014/main" id="{4B58E61C-0047-4B6D-B746-B935E9A6F2E6}"/>
              </a:ext>
            </a:extLst>
          </p:cNvPr>
          <p:cNvSpPr>
            <a:spLocks noGrp="1"/>
          </p:cNvSpPr>
          <p:nvPr>
            <p:ph idx="20" hasCustomPrompt="1"/>
          </p:nvPr>
        </p:nvSpPr>
        <p:spPr>
          <a:xfrm>
            <a:off x="476844" y="4128059"/>
            <a:ext cx="2563240" cy="2024480"/>
          </a:xfrm>
        </p:spPr>
        <p:txBody>
          <a:bodyPr/>
          <a:lstStyle>
            <a:lvl1pPr marL="0" indent="0" algn="ctr">
              <a:buNone/>
              <a:defRPr/>
            </a:lvl1pPr>
          </a:lstStyle>
          <a:p>
            <a:pPr lvl="0"/>
            <a:r>
              <a:rPr lang="en-US" dirty="0"/>
              <a:t>Insert here 5</a:t>
            </a:r>
          </a:p>
        </p:txBody>
      </p:sp>
      <p:sp>
        <p:nvSpPr>
          <p:cNvPr id="21" name="Content Placeholder 6">
            <a:extLst>
              <a:ext uri="{FF2B5EF4-FFF2-40B4-BE49-F238E27FC236}">
                <a16:creationId xmlns:a16="http://schemas.microsoft.com/office/drawing/2014/main" id="{774C4EE1-E901-403D-8BFC-14079ACED96C}"/>
              </a:ext>
            </a:extLst>
          </p:cNvPr>
          <p:cNvSpPr>
            <a:spLocks noGrp="1"/>
          </p:cNvSpPr>
          <p:nvPr>
            <p:ph idx="21" hasCustomPrompt="1"/>
          </p:nvPr>
        </p:nvSpPr>
        <p:spPr>
          <a:xfrm>
            <a:off x="3369735" y="4128059"/>
            <a:ext cx="2563240" cy="2024480"/>
          </a:xfrm>
        </p:spPr>
        <p:txBody>
          <a:bodyPr/>
          <a:lstStyle>
            <a:lvl1pPr marL="0" indent="0" algn="ctr">
              <a:buNone/>
              <a:defRPr/>
            </a:lvl1pPr>
          </a:lstStyle>
          <a:p>
            <a:pPr lvl="0"/>
            <a:r>
              <a:rPr lang="en-US" dirty="0"/>
              <a:t>Insert here 6</a:t>
            </a:r>
          </a:p>
        </p:txBody>
      </p:sp>
      <p:sp>
        <p:nvSpPr>
          <p:cNvPr id="22" name="Content Placeholder 7">
            <a:extLst>
              <a:ext uri="{FF2B5EF4-FFF2-40B4-BE49-F238E27FC236}">
                <a16:creationId xmlns:a16="http://schemas.microsoft.com/office/drawing/2014/main" id="{C2345914-E910-4DE6-AD5F-1D602398E52A}"/>
              </a:ext>
            </a:extLst>
          </p:cNvPr>
          <p:cNvSpPr>
            <a:spLocks noGrp="1"/>
          </p:cNvSpPr>
          <p:nvPr>
            <p:ph idx="22" hasCustomPrompt="1"/>
          </p:nvPr>
        </p:nvSpPr>
        <p:spPr>
          <a:xfrm>
            <a:off x="6259027" y="4128059"/>
            <a:ext cx="2563240" cy="2024480"/>
          </a:xfrm>
        </p:spPr>
        <p:txBody>
          <a:bodyPr/>
          <a:lstStyle>
            <a:lvl1pPr marL="0" indent="0" algn="ctr">
              <a:buNone/>
              <a:defRPr/>
            </a:lvl1pPr>
          </a:lstStyle>
          <a:p>
            <a:pPr lvl="0"/>
            <a:r>
              <a:rPr lang="en-US" dirty="0"/>
              <a:t>Insert here 7</a:t>
            </a:r>
          </a:p>
        </p:txBody>
      </p:sp>
      <p:sp>
        <p:nvSpPr>
          <p:cNvPr id="23" name="Content Placeholder 8">
            <a:extLst>
              <a:ext uri="{FF2B5EF4-FFF2-40B4-BE49-F238E27FC236}">
                <a16:creationId xmlns:a16="http://schemas.microsoft.com/office/drawing/2014/main" id="{B2761A0E-35C9-48A8-AB42-D6EF968BF30F}"/>
              </a:ext>
            </a:extLst>
          </p:cNvPr>
          <p:cNvSpPr>
            <a:spLocks noGrp="1"/>
          </p:cNvSpPr>
          <p:nvPr>
            <p:ph idx="23" hasCustomPrompt="1"/>
          </p:nvPr>
        </p:nvSpPr>
        <p:spPr>
          <a:xfrm>
            <a:off x="9155518" y="4128059"/>
            <a:ext cx="2563240"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1766312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725295"/>
          </a:xfrm>
        </p:spPr>
        <p:txBody>
          <a:bodyPr/>
          <a:lstStyle>
            <a:lvl1pPr marL="0" indent="0" algn="ctr">
              <a:buNone/>
              <a:defRPr/>
            </a:lvl1pPr>
          </a:lstStyle>
          <a:p>
            <a:pPr lvl="0"/>
            <a:r>
              <a:rPr lang="en-US" dirty="0"/>
              <a:t>Insert here 1</a:t>
            </a:r>
          </a:p>
        </p:txBody>
      </p:sp>
      <p:sp>
        <p:nvSpPr>
          <p:cNvPr id="11" name="Content Placeholder 2">
            <a:extLst>
              <a:ext uri="{FF2B5EF4-FFF2-40B4-BE49-F238E27FC236}">
                <a16:creationId xmlns:a16="http://schemas.microsoft.com/office/drawing/2014/main" id="{837223CD-06C4-4609-955B-0374EA9C5CF9}"/>
              </a:ext>
            </a:extLst>
          </p:cNvPr>
          <p:cNvSpPr>
            <a:spLocks noGrp="1"/>
          </p:cNvSpPr>
          <p:nvPr>
            <p:ph idx="17" hasCustomPrompt="1"/>
          </p:nvPr>
        </p:nvSpPr>
        <p:spPr>
          <a:xfrm>
            <a:off x="3369735" y="1944375"/>
            <a:ext cx="2563240" cy="725295"/>
          </a:xfrm>
        </p:spPr>
        <p:txBody>
          <a:bodyPr/>
          <a:lstStyle>
            <a:lvl1pPr marL="0" indent="0" algn="ctr">
              <a:buNone/>
              <a:defRPr/>
            </a:lvl1pPr>
          </a:lstStyle>
          <a:p>
            <a:pPr lvl="0"/>
            <a:r>
              <a:rPr lang="en-US" dirty="0"/>
              <a:t>Insert here 2</a:t>
            </a:r>
          </a:p>
        </p:txBody>
      </p:sp>
      <p:sp>
        <p:nvSpPr>
          <p:cNvPr id="12" name="Content Placeholder 3">
            <a:extLst>
              <a:ext uri="{FF2B5EF4-FFF2-40B4-BE49-F238E27FC236}">
                <a16:creationId xmlns:a16="http://schemas.microsoft.com/office/drawing/2014/main" id="{D5987A23-8657-4C3A-88EE-B3A398901B15}"/>
              </a:ext>
            </a:extLst>
          </p:cNvPr>
          <p:cNvSpPr>
            <a:spLocks noGrp="1"/>
          </p:cNvSpPr>
          <p:nvPr>
            <p:ph idx="18" hasCustomPrompt="1"/>
          </p:nvPr>
        </p:nvSpPr>
        <p:spPr>
          <a:xfrm>
            <a:off x="6262626" y="1944375"/>
            <a:ext cx="2563240" cy="725295"/>
          </a:xfrm>
        </p:spPr>
        <p:txBody>
          <a:bodyPr/>
          <a:lstStyle>
            <a:lvl1pPr marL="0" indent="0" algn="ctr">
              <a:buNone/>
              <a:defRPr/>
            </a:lvl1pPr>
          </a:lstStyle>
          <a:p>
            <a:pPr lvl="0"/>
            <a:r>
              <a:rPr lang="en-US" dirty="0"/>
              <a:t>Insert here 3</a:t>
            </a:r>
          </a:p>
        </p:txBody>
      </p:sp>
      <p:sp>
        <p:nvSpPr>
          <p:cNvPr id="13" name="Content Placeholder 4">
            <a:extLst>
              <a:ext uri="{FF2B5EF4-FFF2-40B4-BE49-F238E27FC236}">
                <a16:creationId xmlns:a16="http://schemas.microsoft.com/office/drawing/2014/main" id="{B823F7C8-0040-4E1F-BE99-5FDE8CDB909D}"/>
              </a:ext>
            </a:extLst>
          </p:cNvPr>
          <p:cNvSpPr>
            <a:spLocks noGrp="1"/>
          </p:cNvSpPr>
          <p:nvPr>
            <p:ph idx="19" hasCustomPrompt="1"/>
          </p:nvPr>
        </p:nvSpPr>
        <p:spPr>
          <a:xfrm>
            <a:off x="9155518" y="1944375"/>
            <a:ext cx="2563240" cy="725295"/>
          </a:xfrm>
        </p:spPr>
        <p:txBody>
          <a:bodyPr/>
          <a:lstStyle>
            <a:lvl1pPr marL="0" indent="0" algn="ctr">
              <a:buNone/>
              <a:defRPr/>
            </a:lvl1pPr>
          </a:lstStyle>
          <a:p>
            <a:pPr lvl="0"/>
            <a:r>
              <a:rPr lang="en-US" dirty="0"/>
              <a:t>Insert here 4</a:t>
            </a:r>
          </a:p>
        </p:txBody>
      </p:sp>
      <p:sp>
        <p:nvSpPr>
          <p:cNvPr id="14" name="Content Placeholder 5">
            <a:extLst>
              <a:ext uri="{FF2B5EF4-FFF2-40B4-BE49-F238E27FC236}">
                <a16:creationId xmlns:a16="http://schemas.microsoft.com/office/drawing/2014/main" id="{4B58E61C-0047-4B6D-B746-B935E9A6F2E6}"/>
              </a:ext>
            </a:extLst>
          </p:cNvPr>
          <p:cNvSpPr>
            <a:spLocks noGrp="1"/>
          </p:cNvSpPr>
          <p:nvPr>
            <p:ph idx="20" hasCustomPrompt="1"/>
          </p:nvPr>
        </p:nvSpPr>
        <p:spPr>
          <a:xfrm>
            <a:off x="476844" y="3036936"/>
            <a:ext cx="2563240" cy="725295"/>
          </a:xfrm>
        </p:spPr>
        <p:txBody>
          <a:bodyPr/>
          <a:lstStyle>
            <a:lvl1pPr marL="0" indent="0" algn="ctr">
              <a:buNone/>
              <a:defRPr/>
            </a:lvl1pPr>
          </a:lstStyle>
          <a:p>
            <a:pPr lvl="0"/>
            <a:r>
              <a:rPr lang="en-US" dirty="0"/>
              <a:t>Insert here 5</a:t>
            </a:r>
          </a:p>
        </p:txBody>
      </p:sp>
      <p:sp>
        <p:nvSpPr>
          <p:cNvPr id="21" name="Content Placeholder 6">
            <a:extLst>
              <a:ext uri="{FF2B5EF4-FFF2-40B4-BE49-F238E27FC236}">
                <a16:creationId xmlns:a16="http://schemas.microsoft.com/office/drawing/2014/main" id="{774C4EE1-E901-403D-8BFC-14079ACED96C}"/>
              </a:ext>
            </a:extLst>
          </p:cNvPr>
          <p:cNvSpPr>
            <a:spLocks noGrp="1"/>
          </p:cNvSpPr>
          <p:nvPr>
            <p:ph idx="21" hasCustomPrompt="1"/>
          </p:nvPr>
        </p:nvSpPr>
        <p:spPr>
          <a:xfrm>
            <a:off x="3369735" y="3036936"/>
            <a:ext cx="2563240" cy="725295"/>
          </a:xfrm>
        </p:spPr>
        <p:txBody>
          <a:bodyPr/>
          <a:lstStyle>
            <a:lvl1pPr marL="0" indent="0" algn="ctr">
              <a:buNone/>
              <a:defRPr/>
            </a:lvl1pPr>
          </a:lstStyle>
          <a:p>
            <a:pPr lvl="0"/>
            <a:r>
              <a:rPr lang="en-US" dirty="0"/>
              <a:t>Insert here 6</a:t>
            </a:r>
          </a:p>
        </p:txBody>
      </p:sp>
      <p:sp>
        <p:nvSpPr>
          <p:cNvPr id="22" name="Content Placeholder 7">
            <a:extLst>
              <a:ext uri="{FF2B5EF4-FFF2-40B4-BE49-F238E27FC236}">
                <a16:creationId xmlns:a16="http://schemas.microsoft.com/office/drawing/2014/main" id="{C2345914-E910-4DE6-AD5F-1D602398E52A}"/>
              </a:ext>
            </a:extLst>
          </p:cNvPr>
          <p:cNvSpPr>
            <a:spLocks noGrp="1"/>
          </p:cNvSpPr>
          <p:nvPr>
            <p:ph idx="22" hasCustomPrompt="1"/>
          </p:nvPr>
        </p:nvSpPr>
        <p:spPr>
          <a:xfrm>
            <a:off x="6259027" y="3036936"/>
            <a:ext cx="2563240" cy="725295"/>
          </a:xfrm>
        </p:spPr>
        <p:txBody>
          <a:bodyPr/>
          <a:lstStyle>
            <a:lvl1pPr marL="0" indent="0" algn="ctr">
              <a:buNone/>
              <a:defRPr/>
            </a:lvl1pPr>
          </a:lstStyle>
          <a:p>
            <a:pPr lvl="0"/>
            <a:r>
              <a:rPr lang="en-US" dirty="0"/>
              <a:t>Insert here 7</a:t>
            </a:r>
          </a:p>
        </p:txBody>
      </p:sp>
      <p:sp>
        <p:nvSpPr>
          <p:cNvPr id="23" name="Content Placeholder 8">
            <a:extLst>
              <a:ext uri="{FF2B5EF4-FFF2-40B4-BE49-F238E27FC236}">
                <a16:creationId xmlns:a16="http://schemas.microsoft.com/office/drawing/2014/main" id="{B2761A0E-35C9-48A8-AB42-D6EF968BF30F}"/>
              </a:ext>
            </a:extLst>
          </p:cNvPr>
          <p:cNvSpPr>
            <a:spLocks noGrp="1"/>
          </p:cNvSpPr>
          <p:nvPr>
            <p:ph idx="23" hasCustomPrompt="1"/>
          </p:nvPr>
        </p:nvSpPr>
        <p:spPr>
          <a:xfrm>
            <a:off x="9155518" y="3036936"/>
            <a:ext cx="2563240" cy="725295"/>
          </a:xfrm>
        </p:spPr>
        <p:txBody>
          <a:bodyPr/>
          <a:lstStyle>
            <a:lvl1pPr marL="0" indent="0" algn="ctr">
              <a:buNone/>
              <a:defRPr/>
            </a:lvl1pPr>
          </a:lstStyle>
          <a:p>
            <a:pPr lvl="0"/>
            <a:r>
              <a:rPr lang="en-US" dirty="0"/>
              <a:t>Insert here 8</a:t>
            </a:r>
          </a:p>
        </p:txBody>
      </p:sp>
      <p:sp>
        <p:nvSpPr>
          <p:cNvPr id="15" name="Content Placeholder 8">
            <a:extLst>
              <a:ext uri="{FF2B5EF4-FFF2-40B4-BE49-F238E27FC236}">
                <a16:creationId xmlns:a16="http://schemas.microsoft.com/office/drawing/2014/main" id="{93367D20-8C6D-4A6C-A2A8-46172AD466F5}"/>
              </a:ext>
            </a:extLst>
          </p:cNvPr>
          <p:cNvSpPr>
            <a:spLocks noGrp="1"/>
          </p:cNvSpPr>
          <p:nvPr>
            <p:ph idx="24" hasCustomPrompt="1"/>
          </p:nvPr>
        </p:nvSpPr>
        <p:spPr>
          <a:xfrm>
            <a:off x="476844" y="4129497"/>
            <a:ext cx="2563240" cy="725295"/>
          </a:xfrm>
        </p:spPr>
        <p:txBody>
          <a:bodyPr/>
          <a:lstStyle>
            <a:lvl1pPr marL="0" indent="0" algn="ctr">
              <a:buNone/>
              <a:defRPr/>
            </a:lvl1pPr>
          </a:lstStyle>
          <a:p>
            <a:pPr lvl="0"/>
            <a:r>
              <a:rPr lang="en-US" dirty="0"/>
              <a:t>Insert here 8</a:t>
            </a:r>
          </a:p>
        </p:txBody>
      </p:sp>
      <p:sp>
        <p:nvSpPr>
          <p:cNvPr id="16" name="Content Placeholder 8">
            <a:extLst>
              <a:ext uri="{FF2B5EF4-FFF2-40B4-BE49-F238E27FC236}">
                <a16:creationId xmlns:a16="http://schemas.microsoft.com/office/drawing/2014/main" id="{06D374D7-24B8-4783-813A-10B00D04875F}"/>
              </a:ext>
            </a:extLst>
          </p:cNvPr>
          <p:cNvSpPr>
            <a:spLocks noGrp="1"/>
          </p:cNvSpPr>
          <p:nvPr>
            <p:ph idx="25" hasCustomPrompt="1"/>
          </p:nvPr>
        </p:nvSpPr>
        <p:spPr>
          <a:xfrm>
            <a:off x="3369735" y="4129497"/>
            <a:ext cx="2563240" cy="725295"/>
          </a:xfrm>
        </p:spPr>
        <p:txBody>
          <a:bodyPr/>
          <a:lstStyle>
            <a:lvl1pPr marL="0" indent="0" algn="ctr">
              <a:buNone/>
              <a:defRPr/>
            </a:lvl1pPr>
          </a:lstStyle>
          <a:p>
            <a:pPr lvl="0"/>
            <a:r>
              <a:rPr lang="en-US" dirty="0"/>
              <a:t>Insert here 8</a:t>
            </a:r>
          </a:p>
        </p:txBody>
      </p:sp>
      <p:sp>
        <p:nvSpPr>
          <p:cNvPr id="17" name="Content Placeholder 8">
            <a:extLst>
              <a:ext uri="{FF2B5EF4-FFF2-40B4-BE49-F238E27FC236}">
                <a16:creationId xmlns:a16="http://schemas.microsoft.com/office/drawing/2014/main" id="{5330EB98-4EDC-4814-9A94-DFDC9891B3E9}"/>
              </a:ext>
            </a:extLst>
          </p:cNvPr>
          <p:cNvSpPr>
            <a:spLocks noGrp="1"/>
          </p:cNvSpPr>
          <p:nvPr>
            <p:ph idx="26" hasCustomPrompt="1"/>
          </p:nvPr>
        </p:nvSpPr>
        <p:spPr>
          <a:xfrm>
            <a:off x="6259027" y="4129497"/>
            <a:ext cx="2563240" cy="725295"/>
          </a:xfrm>
        </p:spPr>
        <p:txBody>
          <a:bodyPr/>
          <a:lstStyle>
            <a:lvl1pPr marL="0" indent="0" algn="ctr">
              <a:buNone/>
              <a:defRPr/>
            </a:lvl1pPr>
          </a:lstStyle>
          <a:p>
            <a:pPr lvl="0"/>
            <a:r>
              <a:rPr lang="en-US" dirty="0"/>
              <a:t>Insert here 8</a:t>
            </a:r>
          </a:p>
        </p:txBody>
      </p:sp>
      <p:sp>
        <p:nvSpPr>
          <p:cNvPr id="18" name="Content Placeholder 8">
            <a:extLst>
              <a:ext uri="{FF2B5EF4-FFF2-40B4-BE49-F238E27FC236}">
                <a16:creationId xmlns:a16="http://schemas.microsoft.com/office/drawing/2014/main" id="{FADD1ADC-AE88-43E8-BF6F-9C7DD3B0E28F}"/>
              </a:ext>
            </a:extLst>
          </p:cNvPr>
          <p:cNvSpPr>
            <a:spLocks noGrp="1"/>
          </p:cNvSpPr>
          <p:nvPr>
            <p:ph idx="27" hasCustomPrompt="1"/>
          </p:nvPr>
        </p:nvSpPr>
        <p:spPr>
          <a:xfrm>
            <a:off x="9148319" y="4129497"/>
            <a:ext cx="2563240" cy="725295"/>
          </a:xfrm>
        </p:spPr>
        <p:txBody>
          <a:bodyPr/>
          <a:lstStyle>
            <a:lvl1pPr marL="0" indent="0" algn="ctr">
              <a:buNone/>
              <a:defRPr/>
            </a:lvl1pPr>
          </a:lstStyle>
          <a:p>
            <a:pPr lvl="0"/>
            <a:r>
              <a:rPr lang="en-US" dirty="0"/>
              <a:t>Insert here 8</a:t>
            </a:r>
          </a:p>
        </p:txBody>
      </p:sp>
      <p:sp>
        <p:nvSpPr>
          <p:cNvPr id="19" name="Content Placeholder 8">
            <a:extLst>
              <a:ext uri="{FF2B5EF4-FFF2-40B4-BE49-F238E27FC236}">
                <a16:creationId xmlns:a16="http://schemas.microsoft.com/office/drawing/2014/main" id="{30A379AB-ABF1-4F1E-B641-247A495E9DFD}"/>
              </a:ext>
            </a:extLst>
          </p:cNvPr>
          <p:cNvSpPr>
            <a:spLocks noGrp="1"/>
          </p:cNvSpPr>
          <p:nvPr>
            <p:ph idx="28" hasCustomPrompt="1"/>
          </p:nvPr>
        </p:nvSpPr>
        <p:spPr>
          <a:xfrm>
            <a:off x="476844" y="5222057"/>
            <a:ext cx="2563240" cy="725295"/>
          </a:xfrm>
        </p:spPr>
        <p:txBody>
          <a:bodyPr/>
          <a:lstStyle>
            <a:lvl1pPr marL="0" indent="0" algn="ctr">
              <a:buNone/>
              <a:defRPr/>
            </a:lvl1pPr>
          </a:lstStyle>
          <a:p>
            <a:pPr lvl="0"/>
            <a:r>
              <a:rPr lang="en-US" dirty="0"/>
              <a:t>Insert here 8</a:t>
            </a:r>
          </a:p>
        </p:txBody>
      </p:sp>
      <p:sp>
        <p:nvSpPr>
          <p:cNvPr id="20" name="Content Placeholder 8">
            <a:extLst>
              <a:ext uri="{FF2B5EF4-FFF2-40B4-BE49-F238E27FC236}">
                <a16:creationId xmlns:a16="http://schemas.microsoft.com/office/drawing/2014/main" id="{3C9C8A93-C9D3-42CB-8692-9618DA8F8563}"/>
              </a:ext>
            </a:extLst>
          </p:cNvPr>
          <p:cNvSpPr>
            <a:spLocks noGrp="1"/>
          </p:cNvSpPr>
          <p:nvPr>
            <p:ph idx="29" hasCustomPrompt="1"/>
          </p:nvPr>
        </p:nvSpPr>
        <p:spPr>
          <a:xfrm>
            <a:off x="3369735" y="5222057"/>
            <a:ext cx="2563240" cy="725295"/>
          </a:xfrm>
        </p:spPr>
        <p:txBody>
          <a:bodyPr/>
          <a:lstStyle>
            <a:lvl1pPr marL="0" indent="0" algn="ctr">
              <a:buNone/>
              <a:defRPr/>
            </a:lvl1pPr>
          </a:lstStyle>
          <a:p>
            <a:pPr lvl="0"/>
            <a:r>
              <a:rPr lang="en-US" dirty="0"/>
              <a:t>Insert here 8</a:t>
            </a:r>
          </a:p>
        </p:txBody>
      </p:sp>
      <p:sp>
        <p:nvSpPr>
          <p:cNvPr id="24" name="Content Placeholder 8">
            <a:extLst>
              <a:ext uri="{FF2B5EF4-FFF2-40B4-BE49-F238E27FC236}">
                <a16:creationId xmlns:a16="http://schemas.microsoft.com/office/drawing/2014/main" id="{CA309F65-4EA1-42CD-873F-3DA2B6608CA9}"/>
              </a:ext>
            </a:extLst>
          </p:cNvPr>
          <p:cNvSpPr>
            <a:spLocks noGrp="1"/>
          </p:cNvSpPr>
          <p:nvPr>
            <p:ph idx="30" hasCustomPrompt="1"/>
          </p:nvPr>
        </p:nvSpPr>
        <p:spPr>
          <a:xfrm>
            <a:off x="6262626" y="5222057"/>
            <a:ext cx="2563240" cy="725295"/>
          </a:xfrm>
        </p:spPr>
        <p:txBody>
          <a:bodyPr/>
          <a:lstStyle>
            <a:lvl1pPr marL="0" indent="0" algn="ctr">
              <a:buNone/>
              <a:defRPr/>
            </a:lvl1pPr>
          </a:lstStyle>
          <a:p>
            <a:pPr lvl="0"/>
            <a:r>
              <a:rPr lang="en-US" dirty="0"/>
              <a:t>Insert here 8</a:t>
            </a:r>
          </a:p>
        </p:txBody>
      </p:sp>
      <p:sp>
        <p:nvSpPr>
          <p:cNvPr id="25" name="Content Placeholder 8">
            <a:extLst>
              <a:ext uri="{FF2B5EF4-FFF2-40B4-BE49-F238E27FC236}">
                <a16:creationId xmlns:a16="http://schemas.microsoft.com/office/drawing/2014/main" id="{5F970DBA-9A63-478A-B6DB-95E9DA545BB8}"/>
              </a:ext>
            </a:extLst>
          </p:cNvPr>
          <p:cNvSpPr>
            <a:spLocks noGrp="1"/>
          </p:cNvSpPr>
          <p:nvPr>
            <p:ph idx="31" hasCustomPrompt="1"/>
          </p:nvPr>
        </p:nvSpPr>
        <p:spPr>
          <a:xfrm>
            <a:off x="9148319" y="5222057"/>
            <a:ext cx="2563240" cy="725295"/>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5526836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11241914" cy="365760"/>
          </a:xfrm>
        </p:spPr>
        <p:txBody>
          <a:bodyPr/>
          <a:lstStyle>
            <a:lvl1pPr marL="0" indent="0" algn="l">
              <a:buNone/>
              <a:defRPr/>
            </a:lvl1pPr>
          </a:lstStyle>
          <a:p>
            <a:pPr lvl="0"/>
            <a:r>
              <a:rPr lang="en-US" dirty="0"/>
              <a:t>Insert here 1</a:t>
            </a:r>
          </a:p>
        </p:txBody>
      </p:sp>
      <p:sp>
        <p:nvSpPr>
          <p:cNvPr id="11" name="Content Placeholder 2">
            <a:extLst>
              <a:ext uri="{FF2B5EF4-FFF2-40B4-BE49-F238E27FC236}">
                <a16:creationId xmlns:a16="http://schemas.microsoft.com/office/drawing/2014/main" id="{837223CD-06C4-4609-955B-0374EA9C5CF9}"/>
              </a:ext>
            </a:extLst>
          </p:cNvPr>
          <p:cNvSpPr>
            <a:spLocks noGrp="1"/>
          </p:cNvSpPr>
          <p:nvPr>
            <p:ph idx="17" hasCustomPrompt="1"/>
          </p:nvPr>
        </p:nvSpPr>
        <p:spPr>
          <a:xfrm>
            <a:off x="476844" y="2491350"/>
            <a:ext cx="11238312" cy="365760"/>
          </a:xfrm>
        </p:spPr>
        <p:txBody>
          <a:bodyPr/>
          <a:lstStyle>
            <a:lvl1pPr marL="0" indent="0" algn="l">
              <a:buNone/>
              <a:defRPr/>
            </a:lvl1pPr>
          </a:lstStyle>
          <a:p>
            <a:pPr lvl="0"/>
            <a:r>
              <a:rPr lang="en-US" dirty="0"/>
              <a:t>Insert here 2</a:t>
            </a:r>
          </a:p>
        </p:txBody>
      </p:sp>
      <p:sp>
        <p:nvSpPr>
          <p:cNvPr id="12" name="Content Placeholder 3">
            <a:extLst>
              <a:ext uri="{FF2B5EF4-FFF2-40B4-BE49-F238E27FC236}">
                <a16:creationId xmlns:a16="http://schemas.microsoft.com/office/drawing/2014/main" id="{D5987A23-8657-4C3A-88EE-B3A398901B15}"/>
              </a:ext>
            </a:extLst>
          </p:cNvPr>
          <p:cNvSpPr>
            <a:spLocks noGrp="1"/>
          </p:cNvSpPr>
          <p:nvPr>
            <p:ph idx="18" hasCustomPrompt="1"/>
          </p:nvPr>
        </p:nvSpPr>
        <p:spPr>
          <a:xfrm>
            <a:off x="476844" y="3038325"/>
            <a:ext cx="11238312" cy="365760"/>
          </a:xfrm>
        </p:spPr>
        <p:txBody>
          <a:bodyPr/>
          <a:lstStyle>
            <a:lvl1pPr marL="0" indent="0" algn="l">
              <a:buNone/>
              <a:defRPr/>
            </a:lvl1pPr>
          </a:lstStyle>
          <a:p>
            <a:pPr lvl="0"/>
            <a:r>
              <a:rPr lang="en-US" dirty="0"/>
              <a:t>Insert here 3</a:t>
            </a:r>
          </a:p>
        </p:txBody>
      </p:sp>
      <p:sp>
        <p:nvSpPr>
          <p:cNvPr id="13" name="Content Placeholder 4">
            <a:extLst>
              <a:ext uri="{FF2B5EF4-FFF2-40B4-BE49-F238E27FC236}">
                <a16:creationId xmlns:a16="http://schemas.microsoft.com/office/drawing/2014/main" id="{B823F7C8-0040-4E1F-BE99-5FDE8CDB909D}"/>
              </a:ext>
            </a:extLst>
          </p:cNvPr>
          <p:cNvSpPr>
            <a:spLocks noGrp="1"/>
          </p:cNvSpPr>
          <p:nvPr>
            <p:ph idx="19" hasCustomPrompt="1"/>
          </p:nvPr>
        </p:nvSpPr>
        <p:spPr>
          <a:xfrm>
            <a:off x="480446" y="3585300"/>
            <a:ext cx="11238312" cy="365760"/>
          </a:xfrm>
        </p:spPr>
        <p:txBody>
          <a:bodyPr/>
          <a:lstStyle>
            <a:lvl1pPr marL="0" indent="0" algn="l">
              <a:buNone/>
              <a:defRPr/>
            </a:lvl1pPr>
          </a:lstStyle>
          <a:p>
            <a:pPr lvl="0"/>
            <a:r>
              <a:rPr lang="en-US" dirty="0"/>
              <a:t>Insert here 4</a:t>
            </a:r>
          </a:p>
        </p:txBody>
      </p:sp>
      <p:sp>
        <p:nvSpPr>
          <p:cNvPr id="14" name="Content Placeholder 5">
            <a:extLst>
              <a:ext uri="{FF2B5EF4-FFF2-40B4-BE49-F238E27FC236}">
                <a16:creationId xmlns:a16="http://schemas.microsoft.com/office/drawing/2014/main" id="{4B58E61C-0047-4B6D-B746-B935E9A6F2E6}"/>
              </a:ext>
            </a:extLst>
          </p:cNvPr>
          <p:cNvSpPr>
            <a:spLocks noGrp="1"/>
          </p:cNvSpPr>
          <p:nvPr>
            <p:ph idx="20" hasCustomPrompt="1"/>
          </p:nvPr>
        </p:nvSpPr>
        <p:spPr>
          <a:xfrm>
            <a:off x="476844" y="4132275"/>
            <a:ext cx="11241914" cy="365760"/>
          </a:xfrm>
        </p:spPr>
        <p:txBody>
          <a:bodyPr/>
          <a:lstStyle>
            <a:lvl1pPr marL="0" indent="0" algn="l">
              <a:buNone/>
              <a:defRPr/>
            </a:lvl1pPr>
          </a:lstStyle>
          <a:p>
            <a:pPr lvl="0"/>
            <a:r>
              <a:rPr lang="en-US" dirty="0"/>
              <a:t>Insert here 5</a:t>
            </a:r>
          </a:p>
        </p:txBody>
      </p:sp>
      <p:sp>
        <p:nvSpPr>
          <p:cNvPr id="21" name="Content Placeholder 6">
            <a:extLst>
              <a:ext uri="{FF2B5EF4-FFF2-40B4-BE49-F238E27FC236}">
                <a16:creationId xmlns:a16="http://schemas.microsoft.com/office/drawing/2014/main" id="{774C4EE1-E901-403D-8BFC-14079ACED96C}"/>
              </a:ext>
            </a:extLst>
          </p:cNvPr>
          <p:cNvSpPr>
            <a:spLocks noGrp="1"/>
          </p:cNvSpPr>
          <p:nvPr>
            <p:ph idx="21" hasCustomPrompt="1"/>
          </p:nvPr>
        </p:nvSpPr>
        <p:spPr>
          <a:xfrm>
            <a:off x="473242" y="4679250"/>
            <a:ext cx="11238312" cy="365760"/>
          </a:xfrm>
        </p:spPr>
        <p:txBody>
          <a:bodyPr/>
          <a:lstStyle>
            <a:lvl1pPr marL="0" indent="0" algn="l">
              <a:buNone/>
              <a:defRPr/>
            </a:lvl1pPr>
          </a:lstStyle>
          <a:p>
            <a:pPr lvl="0"/>
            <a:r>
              <a:rPr lang="en-US" dirty="0"/>
              <a:t>Insert here 6</a:t>
            </a:r>
          </a:p>
        </p:txBody>
      </p:sp>
      <p:sp>
        <p:nvSpPr>
          <p:cNvPr id="22" name="Content Placeholder 7">
            <a:extLst>
              <a:ext uri="{FF2B5EF4-FFF2-40B4-BE49-F238E27FC236}">
                <a16:creationId xmlns:a16="http://schemas.microsoft.com/office/drawing/2014/main" id="{C2345914-E910-4DE6-AD5F-1D602398E52A}"/>
              </a:ext>
            </a:extLst>
          </p:cNvPr>
          <p:cNvSpPr>
            <a:spLocks noGrp="1"/>
          </p:cNvSpPr>
          <p:nvPr>
            <p:ph idx="22" hasCustomPrompt="1"/>
          </p:nvPr>
        </p:nvSpPr>
        <p:spPr>
          <a:xfrm>
            <a:off x="480446" y="5226225"/>
            <a:ext cx="11238312" cy="365760"/>
          </a:xfrm>
        </p:spPr>
        <p:txBody>
          <a:bodyPr/>
          <a:lstStyle>
            <a:lvl1pPr marL="0" indent="0" algn="l">
              <a:buNone/>
              <a:defRPr/>
            </a:lvl1pPr>
          </a:lstStyle>
          <a:p>
            <a:pPr lvl="0"/>
            <a:r>
              <a:rPr lang="en-US" dirty="0"/>
              <a:t>Insert here 7</a:t>
            </a:r>
          </a:p>
        </p:txBody>
      </p:sp>
      <p:sp>
        <p:nvSpPr>
          <p:cNvPr id="23" name="Content Placeholder 8">
            <a:extLst>
              <a:ext uri="{FF2B5EF4-FFF2-40B4-BE49-F238E27FC236}">
                <a16:creationId xmlns:a16="http://schemas.microsoft.com/office/drawing/2014/main" id="{B2761A0E-35C9-48A8-AB42-D6EF968BF30F}"/>
              </a:ext>
            </a:extLst>
          </p:cNvPr>
          <p:cNvSpPr>
            <a:spLocks noGrp="1"/>
          </p:cNvSpPr>
          <p:nvPr>
            <p:ph idx="23" hasCustomPrompt="1"/>
          </p:nvPr>
        </p:nvSpPr>
        <p:spPr>
          <a:xfrm>
            <a:off x="480446" y="5773199"/>
            <a:ext cx="11238312" cy="365760"/>
          </a:xfrm>
        </p:spPr>
        <p:txBody>
          <a:bodyPr/>
          <a:lstStyle>
            <a:lvl1pPr marL="0" indent="0" algn="l">
              <a:buNone/>
              <a:defRPr/>
            </a:lvl1pPr>
          </a:lstStyle>
          <a:p>
            <a:pPr lvl="0"/>
            <a:r>
              <a:rPr lang="en-US" dirty="0"/>
              <a:t>Insert here 8</a:t>
            </a:r>
          </a:p>
        </p:txBody>
      </p:sp>
    </p:spTree>
    <p:custDataLst>
      <p:tags r:id="rId1"/>
    </p:custDataLst>
    <p:extLst>
      <p:ext uri="{BB962C8B-B14F-4D97-AF65-F5344CB8AC3E}">
        <p14:creationId xmlns:p14="http://schemas.microsoft.com/office/powerpoint/2010/main" val="41061189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a:extLst>
              <a:ext uri="{FF2B5EF4-FFF2-40B4-BE49-F238E27FC236}">
                <a16:creationId xmlns:a16="http://schemas.microsoft.com/office/drawing/2014/main" id="{5F02A6D5-8D6A-447C-98DE-ACC3B009C904}"/>
              </a:ext>
            </a:extLst>
          </p:cNvPr>
          <p:cNvSpPr>
            <a:spLocks noGrp="1"/>
          </p:cNvSpPr>
          <p:nvPr>
            <p:ph sz="half" idx="15" hasCustomPrompt="1"/>
          </p:nvPr>
        </p:nvSpPr>
        <p:spPr>
          <a:xfrm>
            <a:off x="3624199" y="1825628"/>
            <a:ext cx="8090957" cy="4352544"/>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1732611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6" name="Content Placeholder Top">
            <a:extLst>
              <a:ext uri="{FF2B5EF4-FFF2-40B4-BE49-F238E27FC236}">
                <a16:creationId xmlns:a16="http://schemas.microsoft.com/office/drawing/2014/main" id="{5F02A6D5-8D6A-447C-98DE-ACC3B009C904}"/>
              </a:ext>
            </a:extLst>
          </p:cNvPr>
          <p:cNvSpPr>
            <a:spLocks noGrp="1"/>
          </p:cNvSpPr>
          <p:nvPr>
            <p:ph sz="half" idx="15" hasCustomPrompt="1"/>
          </p:nvPr>
        </p:nvSpPr>
        <p:spPr>
          <a:xfrm>
            <a:off x="3624199" y="1825628"/>
            <a:ext cx="8090957" cy="2048256"/>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9" name="Image Placeholder 2">
            <a:extLst>
              <a:ext uri="{FF2B5EF4-FFF2-40B4-BE49-F238E27FC236}">
                <a16:creationId xmlns:a16="http://schemas.microsoft.com/office/drawing/2014/main" id="{6F864DAE-BEB4-4824-8609-ECDE1993CF55}"/>
              </a:ext>
            </a:extLst>
          </p:cNvPr>
          <p:cNvSpPr>
            <a:spLocks noGrp="1"/>
          </p:cNvSpPr>
          <p:nvPr>
            <p:ph sz="half" idx="16" hasCustomPrompt="1"/>
          </p:nvPr>
        </p:nvSpPr>
        <p:spPr>
          <a:xfrm>
            <a:off x="476843" y="4132557"/>
            <a:ext cx="2875957" cy="2045728"/>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0" name="Content Placeholder Bottom">
            <a:extLst>
              <a:ext uri="{FF2B5EF4-FFF2-40B4-BE49-F238E27FC236}">
                <a16:creationId xmlns:a16="http://schemas.microsoft.com/office/drawing/2014/main" id="{EBDCE17B-4AC4-4C91-8AE8-FA8956971869}"/>
              </a:ext>
            </a:extLst>
          </p:cNvPr>
          <p:cNvSpPr>
            <a:spLocks noGrp="1"/>
          </p:cNvSpPr>
          <p:nvPr>
            <p:ph sz="half" idx="17" hasCustomPrompt="1"/>
          </p:nvPr>
        </p:nvSpPr>
        <p:spPr>
          <a:xfrm>
            <a:off x="3624199" y="4130029"/>
            <a:ext cx="8090957" cy="2048256"/>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19682788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14" name="Image Placeholder 1">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15" name="Content Placeholder Top">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1825628"/>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2">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3207216"/>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7" name="Content Placeholder Middle">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0" name="Image Placeholder 3">
            <a:extLst>
              <a:ext uri="{FF2B5EF4-FFF2-40B4-BE49-F238E27FC236}">
                <a16:creationId xmlns:a16="http://schemas.microsoft.com/office/drawing/2014/main" id="{19B7E96A-BFFB-43B6-8906-66237C3D291F}"/>
              </a:ext>
            </a:extLst>
          </p:cNvPr>
          <p:cNvSpPr>
            <a:spLocks noGrp="1"/>
          </p:cNvSpPr>
          <p:nvPr>
            <p:ph sz="half" idx="18"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1" name="Content Placeholder Bottom">
            <a:extLst>
              <a:ext uri="{FF2B5EF4-FFF2-40B4-BE49-F238E27FC236}">
                <a16:creationId xmlns:a16="http://schemas.microsoft.com/office/drawing/2014/main" id="{8D930F90-525E-4DB1-84A4-5C01C712E9B9}"/>
              </a:ext>
            </a:extLst>
          </p:cNvPr>
          <p:cNvSpPr>
            <a:spLocks noGrp="1"/>
          </p:cNvSpPr>
          <p:nvPr>
            <p:ph sz="half" idx="19"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10" name="Image Placeholder 1">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11" name="Content Placeholder 1">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182562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2">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2941435"/>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3" name="Content Placeholder 2">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3">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4065958"/>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5" name="Content Placeholder 3">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6" name="Image Placeholder 4">
            <a:extLst>
              <a:ext uri="{FF2B5EF4-FFF2-40B4-BE49-F238E27FC236}">
                <a16:creationId xmlns:a16="http://schemas.microsoft.com/office/drawing/2014/main" id="{E983E6BA-B7ED-4E47-8F4D-9FE3527F1960}"/>
              </a:ext>
            </a:extLst>
          </p:cNvPr>
          <p:cNvSpPr>
            <a:spLocks noGrp="1"/>
          </p:cNvSpPr>
          <p:nvPr>
            <p:ph sz="half" idx="20" hasCustomPrompt="1"/>
          </p:nvPr>
        </p:nvSpPr>
        <p:spPr>
          <a:xfrm>
            <a:off x="480444" y="5177469"/>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7" name="Content Placeholder 4">
            <a:extLst>
              <a:ext uri="{FF2B5EF4-FFF2-40B4-BE49-F238E27FC236}">
                <a16:creationId xmlns:a16="http://schemas.microsoft.com/office/drawing/2014/main" id="{2AF42586-49D3-4298-BE3D-F7F43BA96E61}"/>
              </a:ext>
            </a:extLst>
          </p:cNvPr>
          <p:cNvSpPr>
            <a:spLocks noGrp="1"/>
          </p:cNvSpPr>
          <p:nvPr>
            <p:ph sz="half" idx="21"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11" name="Copyright">
            <a:extLst>
              <a:ext uri="{FF2B5EF4-FFF2-40B4-BE49-F238E27FC236}">
                <a16:creationId xmlns:a16="http://schemas.microsoft.com/office/drawing/2014/main" id="{09216FC3-84E9-4B73-9DA8-CF771043770B}"/>
              </a:ext>
              <a:ext uri="{C183D7F6-B498-43B3-948B-1728B52AA6E4}">
                <adec:decorative xmlns:adec="http://schemas.microsoft.com/office/drawing/2017/decorative" xmlns="" val="0"/>
              </a:ext>
            </a:extLst>
          </p:cNvPr>
          <p:cNvSpPr txBox="1"/>
          <p:nvPr userDrawn="1"/>
        </p:nvSpPr>
        <p:spPr>
          <a:xfrm>
            <a:off x="2103120" y="6314136"/>
            <a:ext cx="8961120" cy="461665"/>
          </a:xfrm>
          <a:prstGeom prst="rect">
            <a:avLst/>
          </a:prstGeom>
          <a:noFill/>
        </p:spPr>
        <p:txBody>
          <a:bodyPr wrap="square" rtlCol="0">
            <a:spAutoFit/>
          </a:bodyPr>
          <a:lstStyle/>
          <a:p>
            <a:r>
              <a:rPr lang="en-US"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3" y="1825625"/>
            <a:ext cx="554126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Right">
            <a:extLst>
              <a:ext uri="{FF2B5EF4-FFF2-40B4-BE49-F238E27FC236}">
                <a16:creationId xmlns:a16="http://schemas.microsoft.com/office/drawing/2014/main" id="{F7AFEB84-EAE1-44EA-AB98-10CD169B9030}"/>
              </a:ext>
            </a:extLst>
          </p:cNvPr>
          <p:cNvSpPr>
            <a:spLocks noGrp="1"/>
          </p:cNvSpPr>
          <p:nvPr>
            <p:ph idx="10" hasCustomPrompt="1"/>
          </p:nvPr>
        </p:nvSpPr>
        <p:spPr>
          <a:xfrm>
            <a:off x="6177494" y="1825625"/>
            <a:ext cx="554126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3199510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3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2" y="1825624"/>
            <a:ext cx="11241915" cy="2139535"/>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Right">
            <a:extLst>
              <a:ext uri="{FF2B5EF4-FFF2-40B4-BE49-F238E27FC236}">
                <a16:creationId xmlns:a16="http://schemas.microsoft.com/office/drawing/2014/main" id="{F7AFEB84-EAE1-44EA-AB98-10CD169B9030}"/>
              </a:ext>
            </a:extLst>
          </p:cNvPr>
          <p:cNvSpPr>
            <a:spLocks noGrp="1"/>
          </p:cNvSpPr>
          <p:nvPr>
            <p:ph idx="10" hasCustomPrompt="1"/>
          </p:nvPr>
        </p:nvSpPr>
        <p:spPr>
          <a:xfrm>
            <a:off x="473243" y="4037427"/>
            <a:ext cx="11245515" cy="2139535"/>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6977906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3" y="1825625"/>
            <a:ext cx="334670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Middle">
            <a:extLst>
              <a:ext uri="{FF2B5EF4-FFF2-40B4-BE49-F238E27FC236}">
                <a16:creationId xmlns:a16="http://schemas.microsoft.com/office/drawing/2014/main" id="{F7AFEB84-EAE1-44EA-AB98-10CD169B9030}"/>
              </a:ext>
            </a:extLst>
          </p:cNvPr>
          <p:cNvSpPr>
            <a:spLocks noGrp="1"/>
          </p:cNvSpPr>
          <p:nvPr>
            <p:ph idx="10" hasCustomPrompt="1"/>
          </p:nvPr>
        </p:nvSpPr>
        <p:spPr>
          <a:xfrm>
            <a:off x="4424448" y="1825625"/>
            <a:ext cx="334670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5" name="Content Placeholder Right">
            <a:extLst>
              <a:ext uri="{FF2B5EF4-FFF2-40B4-BE49-F238E27FC236}">
                <a16:creationId xmlns:a16="http://schemas.microsoft.com/office/drawing/2014/main" id="{7D256EB4-DA90-4BE5-879A-0C0F5BE82E5C}"/>
              </a:ext>
            </a:extLst>
          </p:cNvPr>
          <p:cNvSpPr>
            <a:spLocks noGrp="1"/>
          </p:cNvSpPr>
          <p:nvPr>
            <p:ph idx="11" hasCustomPrompt="1"/>
          </p:nvPr>
        </p:nvSpPr>
        <p:spPr>
          <a:xfrm>
            <a:off x="8372054" y="1825625"/>
            <a:ext cx="3346704" cy="4351338"/>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1329833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4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2" y="1825625"/>
            <a:ext cx="112419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Middle">
            <a:extLst>
              <a:ext uri="{FF2B5EF4-FFF2-40B4-BE49-F238E27FC236}">
                <a16:creationId xmlns:a16="http://schemas.microsoft.com/office/drawing/2014/main" id="{F7AFEB84-EAE1-44EA-AB98-10CD169B9030}"/>
              </a:ext>
            </a:extLst>
          </p:cNvPr>
          <p:cNvSpPr>
            <a:spLocks noGrp="1"/>
          </p:cNvSpPr>
          <p:nvPr>
            <p:ph idx="10" hasCustomPrompt="1"/>
          </p:nvPr>
        </p:nvSpPr>
        <p:spPr>
          <a:xfrm>
            <a:off x="476843" y="3038622"/>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5" name="Content Placeholder Right">
            <a:extLst>
              <a:ext uri="{FF2B5EF4-FFF2-40B4-BE49-F238E27FC236}">
                <a16:creationId xmlns:a16="http://schemas.microsoft.com/office/drawing/2014/main" id="{7D256EB4-DA90-4BE5-879A-0C0F5BE82E5C}"/>
              </a:ext>
            </a:extLst>
          </p:cNvPr>
          <p:cNvSpPr>
            <a:spLocks noGrp="1"/>
          </p:cNvSpPr>
          <p:nvPr>
            <p:ph idx="11" hasCustomPrompt="1"/>
          </p:nvPr>
        </p:nvSpPr>
        <p:spPr>
          <a:xfrm>
            <a:off x="480443" y="4251619"/>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2931647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76843" y="473245"/>
            <a:ext cx="11241915" cy="1217447"/>
          </a:xfrm>
        </p:spPr>
        <p:txBody>
          <a:bodyPr/>
          <a:lstStyle>
            <a:lvl1pPr>
              <a:defRPr/>
            </a:lvl1pPr>
          </a:lstStyle>
          <a:p>
            <a:r>
              <a:rPr lang="en-US" dirty="0"/>
              <a:t>Slide Title</a:t>
            </a:r>
          </a:p>
        </p:txBody>
      </p:sp>
      <p:sp>
        <p:nvSpPr>
          <p:cNvPr id="3" name="Content Placeholder Left"/>
          <p:cNvSpPr>
            <a:spLocks noGrp="1"/>
          </p:cNvSpPr>
          <p:nvPr>
            <p:ph idx="1" hasCustomPrompt="1"/>
          </p:nvPr>
        </p:nvSpPr>
        <p:spPr>
          <a:xfrm>
            <a:off x="476842" y="1825625"/>
            <a:ext cx="112419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4" name="Content Placeholder Middle">
            <a:extLst>
              <a:ext uri="{FF2B5EF4-FFF2-40B4-BE49-F238E27FC236}">
                <a16:creationId xmlns:a16="http://schemas.microsoft.com/office/drawing/2014/main" id="{F7AFEB84-EAE1-44EA-AB98-10CD169B9030}"/>
              </a:ext>
            </a:extLst>
          </p:cNvPr>
          <p:cNvSpPr>
            <a:spLocks noGrp="1"/>
          </p:cNvSpPr>
          <p:nvPr>
            <p:ph idx="10" hasCustomPrompt="1"/>
          </p:nvPr>
        </p:nvSpPr>
        <p:spPr>
          <a:xfrm>
            <a:off x="476843" y="2813538"/>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5" name="Content Placeholder Right">
            <a:extLst>
              <a:ext uri="{FF2B5EF4-FFF2-40B4-BE49-F238E27FC236}">
                <a16:creationId xmlns:a16="http://schemas.microsoft.com/office/drawing/2014/main" id="{7D256EB4-DA90-4BE5-879A-0C0F5BE82E5C}"/>
              </a:ext>
            </a:extLst>
          </p:cNvPr>
          <p:cNvSpPr>
            <a:spLocks noGrp="1"/>
          </p:cNvSpPr>
          <p:nvPr>
            <p:ph idx="11" hasCustomPrompt="1"/>
          </p:nvPr>
        </p:nvSpPr>
        <p:spPr>
          <a:xfrm>
            <a:off x="480443" y="3829588"/>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
        <p:nvSpPr>
          <p:cNvPr id="6" name="Content Placeholder Right">
            <a:extLst>
              <a:ext uri="{FF2B5EF4-FFF2-40B4-BE49-F238E27FC236}">
                <a16:creationId xmlns:a16="http://schemas.microsoft.com/office/drawing/2014/main" id="{9569386C-3EAC-497E-AF97-312760B6BBF5}"/>
              </a:ext>
            </a:extLst>
          </p:cNvPr>
          <p:cNvSpPr>
            <a:spLocks noGrp="1"/>
          </p:cNvSpPr>
          <p:nvPr>
            <p:ph idx="12" hasCustomPrompt="1"/>
          </p:nvPr>
        </p:nvSpPr>
        <p:spPr>
          <a:xfrm>
            <a:off x="476843" y="4952434"/>
            <a:ext cx="11238315" cy="861304"/>
          </a:xfrm>
        </p:spPr>
        <p:txBody>
          <a:bodyPr/>
          <a:lstStyle>
            <a:lvl1pPr marL="228600" indent="-228600">
              <a:spcAft>
                <a:spcPts val="800"/>
              </a:spcAft>
              <a:buFont typeface="Arial" panose="020B0604020202020204" pitchFamily="34" charset="0"/>
              <a:buChar char="•"/>
              <a:defRPr sz="2400"/>
            </a:lvl1pPr>
            <a:lvl2pPr marL="685800" indent="-228600">
              <a:spcAft>
                <a:spcPts val="800"/>
              </a:spcAft>
              <a:buFont typeface="Arial" panose="020B0604020202020204" pitchFamily="34" charset="0"/>
              <a:buChar char="•"/>
              <a:defRPr sz="2400" b="0"/>
            </a:lvl2pPr>
            <a:lvl3pPr marL="1143000" marR="0"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sz="2000" b="0"/>
            </a:lvl3pPr>
            <a:lvl4pPr marL="155448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lang="en-US" sz="2000" dirty="0"/>
            </a:lvl4pPr>
          </a:lstStyle>
          <a:p>
            <a:pPr lvl="0"/>
            <a:r>
              <a:rPr lang="en-US" dirty="0"/>
              <a:t>First Level</a:t>
            </a:r>
          </a:p>
          <a:p>
            <a:pPr lvl="1"/>
            <a:r>
              <a:rPr lang="en-US" dirty="0"/>
              <a:t>Second level</a:t>
            </a:r>
          </a:p>
          <a:p>
            <a:pPr lvl="2"/>
            <a:r>
              <a:rPr lang="en-US" dirty="0"/>
              <a:t>Third level</a:t>
            </a:r>
          </a:p>
          <a:p>
            <a:pPr marL="1554480" marR="0" lvl="3" indent="-228600" algn="l" defTabSz="914400" rtl="0" eaLnBrk="1" fontAlgn="auto" latinLnBrk="0" hangingPunct="1">
              <a:lnSpc>
                <a:spcPct val="100000"/>
              </a:lnSpc>
              <a:spcBef>
                <a:spcPts val="500"/>
              </a:spcBef>
              <a:spcAft>
                <a:spcPts val="800"/>
              </a:spcAft>
              <a:buClr>
                <a:schemeClr val="tx1"/>
              </a:buClr>
              <a:buSzPct val="100000"/>
              <a:buFont typeface="Arial" panose="020B0604020202020204" pitchFamily="34" charset="0"/>
              <a:buChar char="•"/>
              <a:tabLst/>
              <a:defRPr/>
            </a:pPr>
            <a:r>
              <a:rPr lang="en-US" dirty="0"/>
              <a:t>Fourth level</a:t>
            </a:r>
          </a:p>
        </p:txBody>
      </p:sp>
    </p:spTree>
    <p:custDataLst>
      <p:tags r:id="rId1"/>
    </p:custDataLst>
    <p:extLst>
      <p:ext uri="{BB962C8B-B14F-4D97-AF65-F5344CB8AC3E}">
        <p14:creationId xmlns:p14="http://schemas.microsoft.com/office/powerpoint/2010/main" val="2372295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731520"/>
          </a:xfrm>
        </p:spPr>
        <p:txBody>
          <a:bodyPr/>
          <a:lstStyle>
            <a:lvl1pPr marL="112713" indent="-112713">
              <a:spcBef>
                <a:spcPts val="0"/>
              </a:spcBef>
              <a:defRPr sz="900" b="0"/>
            </a:lvl1pPr>
            <a:lvl2pPr marL="336550" indent="-112713">
              <a:spcBef>
                <a:spcPts val="0"/>
              </a:spcBef>
              <a:defRPr sz="900" b="0"/>
            </a:lvl2pPr>
            <a:lvl3pPr marL="685800" indent="-168275">
              <a:spcBef>
                <a:spcPts val="0"/>
              </a:spcBef>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xmlns="" val="1"/>
              </a:ext>
            </a:extLst>
          </p:cNvPr>
          <p:cNvSpPr/>
          <p:nvPr userDrawn="1"/>
        </p:nvSpPr>
        <p:spPr>
          <a:xfrm>
            <a:off x="0" y="6176963"/>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sp>
        <p:nvSpPr>
          <p:cNvPr id="8" name="Copyright">
            <a:extLst>
              <a:ext uri="{FF2B5EF4-FFF2-40B4-BE49-F238E27FC236}">
                <a16:creationId xmlns:a16="http://schemas.microsoft.com/office/drawing/2014/main" id="{0E6636BF-D3CC-4DFC-A057-41CF18719446}"/>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xmlns="" val="1"/>
              </a:ext>
            </a:extLst>
          </p:cNvPr>
          <p:cNvPicPr>
            <a:picLocks noChangeAspect="1"/>
          </p:cNvPicPr>
          <p:nvPr userDrawn="1"/>
        </p:nvPicPr>
        <p:blipFill>
          <a:blip r:embed="rId20"/>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Tree>
    <p:custDataLst>
      <p:tags r:id="rId19"/>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5" r:id="rId1"/>
    <p:sldLayoutId id="2147483763" r:id="rId2"/>
    <p:sldLayoutId id="2147483753" r:id="rId3"/>
    <p:sldLayoutId id="2147483766" r:id="rId4"/>
    <p:sldLayoutId id="2147483773" r:id="rId5"/>
    <p:sldLayoutId id="2147483767" r:id="rId6"/>
    <p:sldLayoutId id="2147483774" r:id="rId7"/>
    <p:sldLayoutId id="2147483775" r:id="rId8"/>
    <p:sldLayoutId id="2147483729" r:id="rId9"/>
    <p:sldLayoutId id="2147483760" r:id="rId10"/>
    <p:sldLayoutId id="2147483768" r:id="rId11"/>
    <p:sldLayoutId id="2147483772" r:id="rId12"/>
    <p:sldLayoutId id="2147483771" r:id="rId13"/>
    <p:sldLayoutId id="2147483769" r:id="rId14"/>
    <p:sldLayoutId id="2147483770" r:id="rId15"/>
    <p:sldLayoutId id="2147483737" r:id="rId16"/>
    <p:sldLayoutId id="2147483762" r:id="rId17"/>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100000"/>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1"/>
        </a:buClr>
        <a:buSzPct val="100000"/>
        <a:buFont typeface="Arial" panose="020B0604020202020204" pitchFamily="34" charset="0"/>
        <a:buChar char="•"/>
        <a:defRPr sz="20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IN" dirty="0"/>
              <a:t>Principles of Economics, 10e</a:t>
            </a:r>
            <a:endParaRPr lang="en-IN" sz="3600" dirty="0"/>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GB" b="1" dirty="0"/>
              <a:t>Chapter 1: </a:t>
            </a:r>
            <a:r>
              <a:rPr lang="en-GB" dirty="0"/>
              <a:t>Ten Principles of Economics</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xmlns=""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GB" sz="1200" dirty="0"/>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AA63C-B815-400E-BC6E-5E7DC43B5510}"/>
              </a:ext>
            </a:extLst>
          </p:cNvPr>
          <p:cNvSpPr>
            <a:spLocks noGrp="1"/>
          </p:cNvSpPr>
          <p:nvPr>
            <p:ph type="title"/>
          </p:nvPr>
        </p:nvSpPr>
        <p:spPr/>
        <p:txBody>
          <a:bodyPr/>
          <a:lstStyle/>
          <a:p>
            <a:r>
              <a:rPr lang="en-GB" dirty="0"/>
              <a:t>Principle 1: People Face Trade-Offs (3 of 4)</a:t>
            </a:r>
            <a:endParaRPr lang="en-IN" dirty="0"/>
          </a:p>
        </p:txBody>
      </p:sp>
      <p:sp>
        <p:nvSpPr>
          <p:cNvPr id="3" name="Content Placeholder 2">
            <a:extLst>
              <a:ext uri="{FF2B5EF4-FFF2-40B4-BE49-F238E27FC236}">
                <a16:creationId xmlns:a16="http://schemas.microsoft.com/office/drawing/2014/main" id="{D4253072-70E6-4D25-9742-4CC590315C75}"/>
              </a:ext>
            </a:extLst>
          </p:cNvPr>
          <p:cNvSpPr>
            <a:spLocks noGrp="1"/>
          </p:cNvSpPr>
          <p:nvPr>
            <p:ph idx="1"/>
          </p:nvPr>
        </p:nvSpPr>
        <p:spPr/>
        <p:txBody>
          <a:bodyPr/>
          <a:lstStyle/>
          <a:p>
            <a:r>
              <a:rPr lang="en-US" altLang="en-US" b="1" dirty="0">
                <a:solidFill>
                  <a:srgbClr val="C00000"/>
                </a:solidFill>
              </a:rPr>
              <a:t>Efficiency*</a:t>
            </a:r>
          </a:p>
          <a:p>
            <a:pPr lvl="1"/>
            <a:r>
              <a:rPr lang="en-CA" dirty="0"/>
              <a:t>Society is getting the most it can from its scarce resources</a:t>
            </a:r>
          </a:p>
          <a:p>
            <a:pPr lvl="1"/>
            <a:r>
              <a:rPr lang="en-US" altLang="en-US" dirty="0"/>
              <a:t>The size of the economic pie</a:t>
            </a:r>
          </a:p>
          <a:p>
            <a:r>
              <a:rPr lang="en-US" altLang="en-US" b="1" dirty="0">
                <a:solidFill>
                  <a:srgbClr val="C00000"/>
                </a:solidFill>
              </a:rPr>
              <a:t>Equality*</a:t>
            </a:r>
          </a:p>
          <a:p>
            <a:pPr lvl="1"/>
            <a:r>
              <a:rPr lang="en-US" altLang="en-US" dirty="0"/>
              <a:t>Distributing economic prosperity uniformly among the members of society</a:t>
            </a:r>
          </a:p>
          <a:p>
            <a:pPr lvl="1"/>
            <a:r>
              <a:rPr lang="en-US" altLang="en-US" dirty="0"/>
              <a:t>How evenly the pie is divided into individual slices</a:t>
            </a:r>
            <a:endParaRPr lang="en-US" altLang="en-US" sz="1400" dirty="0"/>
          </a:p>
          <a:p>
            <a:pPr>
              <a:spcBef>
                <a:spcPts val="3000"/>
              </a:spcBef>
              <a:spcAft>
                <a:spcPts val="0"/>
              </a:spcAft>
              <a:buNone/>
            </a:pPr>
            <a:r>
              <a:rPr lang="en-US" altLang="en-US" sz="1400" dirty="0"/>
              <a:t>*Words accompanied by an asterisk are key terms from the chapter.</a:t>
            </a:r>
          </a:p>
        </p:txBody>
      </p:sp>
    </p:spTree>
    <p:extLst>
      <p:ext uri="{BB962C8B-B14F-4D97-AF65-F5344CB8AC3E}">
        <p14:creationId xmlns:p14="http://schemas.microsoft.com/office/powerpoint/2010/main" val="17136048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B37AE-FA1F-4451-BC77-BF4CB700C36C}"/>
              </a:ext>
            </a:extLst>
          </p:cNvPr>
          <p:cNvSpPr>
            <a:spLocks noGrp="1"/>
          </p:cNvSpPr>
          <p:nvPr>
            <p:ph type="title"/>
          </p:nvPr>
        </p:nvSpPr>
        <p:spPr/>
        <p:txBody>
          <a:bodyPr/>
          <a:lstStyle/>
          <a:p>
            <a:r>
              <a:rPr lang="en-GB" dirty="0"/>
              <a:t>Principle 1: People Face Trade-Offs (4 of 4)</a:t>
            </a:r>
            <a:endParaRPr lang="en-IN" dirty="0"/>
          </a:p>
        </p:txBody>
      </p:sp>
      <p:sp>
        <p:nvSpPr>
          <p:cNvPr id="3" name="Content Placeholder 2">
            <a:extLst>
              <a:ext uri="{FF2B5EF4-FFF2-40B4-BE49-F238E27FC236}">
                <a16:creationId xmlns:a16="http://schemas.microsoft.com/office/drawing/2014/main" id="{0B011C8E-CD63-4471-9404-72988148910B}"/>
              </a:ext>
            </a:extLst>
          </p:cNvPr>
          <p:cNvSpPr>
            <a:spLocks noGrp="1"/>
          </p:cNvSpPr>
          <p:nvPr>
            <p:ph idx="1"/>
          </p:nvPr>
        </p:nvSpPr>
        <p:spPr/>
        <p:txBody>
          <a:bodyPr/>
          <a:lstStyle/>
          <a:p>
            <a:pPr>
              <a:spcBef>
                <a:spcPts val="600"/>
              </a:spcBef>
              <a:spcAft>
                <a:spcPts val="1200"/>
              </a:spcAft>
            </a:pPr>
            <a:r>
              <a:rPr lang="en-US" altLang="en-US" dirty="0"/>
              <a:t>Trade-off</a:t>
            </a:r>
          </a:p>
          <a:p>
            <a:pPr lvl="1">
              <a:spcBef>
                <a:spcPts val="600"/>
              </a:spcBef>
              <a:spcAft>
                <a:spcPts val="1200"/>
              </a:spcAft>
            </a:pPr>
            <a:r>
              <a:rPr lang="en-US" altLang="en-US" dirty="0"/>
              <a:t>To achieve greater equality, redistribute income</a:t>
            </a:r>
          </a:p>
          <a:p>
            <a:pPr lvl="1">
              <a:spcBef>
                <a:spcPts val="600"/>
              </a:spcBef>
              <a:spcAft>
                <a:spcPts val="1200"/>
              </a:spcAft>
            </a:pPr>
            <a:r>
              <a:rPr lang="en-US" altLang="en-US" dirty="0"/>
              <a:t>But this reduces incentive to work and produce, shrinking size of economic pie</a:t>
            </a:r>
            <a:endParaRPr lang="en-CA" dirty="0"/>
          </a:p>
        </p:txBody>
      </p:sp>
    </p:spTree>
    <p:extLst>
      <p:ext uri="{BB962C8B-B14F-4D97-AF65-F5344CB8AC3E}">
        <p14:creationId xmlns:p14="http://schemas.microsoft.com/office/powerpoint/2010/main" val="28557886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95486-BDC8-4CE3-931C-7423FA04C75C}"/>
              </a:ext>
            </a:extLst>
          </p:cNvPr>
          <p:cNvSpPr>
            <a:spLocks noGrp="1"/>
          </p:cNvSpPr>
          <p:nvPr>
            <p:ph type="title"/>
          </p:nvPr>
        </p:nvSpPr>
        <p:spPr/>
        <p:txBody>
          <a:bodyPr/>
          <a:lstStyle/>
          <a:p>
            <a:r>
              <a:rPr lang="en-GB" dirty="0"/>
              <a:t>Principle 2: The Cost of Something Is What You Give Up to Get It</a:t>
            </a:r>
            <a:endParaRPr lang="en-IN" dirty="0"/>
          </a:p>
        </p:txBody>
      </p:sp>
      <p:sp>
        <p:nvSpPr>
          <p:cNvPr id="3" name="Content Placeholder 2">
            <a:extLst>
              <a:ext uri="{FF2B5EF4-FFF2-40B4-BE49-F238E27FC236}">
                <a16:creationId xmlns:a16="http://schemas.microsoft.com/office/drawing/2014/main" id="{1E5878C2-CA85-4577-9F4A-42C8851E1185}"/>
              </a:ext>
            </a:extLst>
          </p:cNvPr>
          <p:cNvSpPr>
            <a:spLocks noGrp="1"/>
          </p:cNvSpPr>
          <p:nvPr>
            <p:ph idx="1"/>
          </p:nvPr>
        </p:nvSpPr>
        <p:spPr/>
        <p:txBody>
          <a:bodyPr/>
          <a:lstStyle/>
          <a:p>
            <a:pPr>
              <a:buNone/>
              <a:defRPr/>
            </a:pPr>
            <a:r>
              <a:rPr lang="en-US" dirty="0"/>
              <a:t>People face trade-offs and need to:</a:t>
            </a:r>
          </a:p>
          <a:p>
            <a:pPr lvl="1">
              <a:defRPr/>
            </a:pPr>
            <a:r>
              <a:rPr lang="en-US" dirty="0"/>
              <a:t>Compare costs and benefits of alternatives</a:t>
            </a:r>
          </a:p>
          <a:p>
            <a:pPr lvl="1">
              <a:defRPr/>
            </a:pPr>
            <a:r>
              <a:rPr lang="en-US" dirty="0"/>
              <a:t>Include opportunity costs</a:t>
            </a:r>
          </a:p>
          <a:p>
            <a:pPr>
              <a:buNone/>
              <a:defRPr/>
            </a:pPr>
            <a:r>
              <a:rPr lang="en-US" altLang="en-US" b="1" dirty="0">
                <a:solidFill>
                  <a:srgbClr val="C00000"/>
                </a:solidFill>
              </a:rPr>
              <a:t>Opportunity cost*</a:t>
            </a:r>
          </a:p>
          <a:p>
            <a:pPr lvl="1">
              <a:defRPr/>
            </a:pPr>
            <a:r>
              <a:rPr lang="en-US" dirty="0"/>
              <a:t>Whatever must be given up to obtain some item</a:t>
            </a:r>
            <a:endParaRPr lang="en-US" altLang="en-US" sz="1400" dirty="0"/>
          </a:p>
          <a:p>
            <a:pPr>
              <a:spcBef>
                <a:spcPts val="3000"/>
              </a:spcBef>
              <a:spcAft>
                <a:spcPts val="0"/>
              </a:spcAft>
              <a:buNone/>
            </a:pPr>
            <a:r>
              <a:rPr lang="en-US" altLang="en-US" sz="1400" dirty="0"/>
              <a:t>*Words accompanied by an asterisk are key terms from the chapter.</a:t>
            </a:r>
            <a:endParaRPr lang="en-IN" dirty="0"/>
          </a:p>
        </p:txBody>
      </p:sp>
    </p:spTree>
    <p:extLst>
      <p:ext uri="{BB962C8B-B14F-4D97-AF65-F5344CB8AC3E}">
        <p14:creationId xmlns:p14="http://schemas.microsoft.com/office/powerpoint/2010/main" val="28393707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DCA8C-EB8C-4304-A657-85D7CFA89149}"/>
              </a:ext>
            </a:extLst>
          </p:cNvPr>
          <p:cNvSpPr>
            <a:spLocks noGrp="1"/>
          </p:cNvSpPr>
          <p:nvPr>
            <p:ph type="title"/>
          </p:nvPr>
        </p:nvSpPr>
        <p:spPr/>
        <p:txBody>
          <a:bodyPr/>
          <a:lstStyle/>
          <a:p>
            <a:r>
              <a:rPr lang="en-GB" dirty="0"/>
              <a:t>Principle 3: Rational People Think at the Margin</a:t>
            </a:r>
            <a:endParaRPr lang="en-IN" dirty="0"/>
          </a:p>
        </p:txBody>
      </p:sp>
      <p:sp>
        <p:nvSpPr>
          <p:cNvPr id="3" name="Content Placeholder 2">
            <a:extLst>
              <a:ext uri="{FF2B5EF4-FFF2-40B4-BE49-F238E27FC236}">
                <a16:creationId xmlns:a16="http://schemas.microsoft.com/office/drawing/2014/main" id="{A7390CFB-A28D-47DA-8D58-98BF30401311}"/>
              </a:ext>
            </a:extLst>
          </p:cNvPr>
          <p:cNvSpPr>
            <a:spLocks noGrp="1"/>
          </p:cNvSpPr>
          <p:nvPr>
            <p:ph idx="1"/>
          </p:nvPr>
        </p:nvSpPr>
        <p:spPr/>
        <p:txBody>
          <a:bodyPr/>
          <a:lstStyle/>
          <a:p>
            <a:pPr>
              <a:defRPr/>
            </a:pPr>
            <a:r>
              <a:rPr lang="en-US" altLang="en-US" b="1" dirty="0">
                <a:solidFill>
                  <a:srgbClr val="C00000"/>
                </a:solidFill>
              </a:rPr>
              <a:t>Rational people*</a:t>
            </a:r>
          </a:p>
          <a:p>
            <a:pPr lvl="1">
              <a:defRPr/>
            </a:pPr>
            <a:r>
              <a:rPr lang="en-US" dirty="0"/>
              <a:t>Systematically and purposefully do the best they can to achieve their goals, given the available opportunities</a:t>
            </a:r>
          </a:p>
          <a:p>
            <a:pPr lvl="1">
              <a:defRPr/>
            </a:pPr>
            <a:r>
              <a:rPr lang="en-US" dirty="0"/>
              <a:t>Make decisions by evaluating costs and benefits of marginal changes</a:t>
            </a:r>
          </a:p>
          <a:p>
            <a:pPr lvl="2">
              <a:defRPr/>
            </a:pPr>
            <a:r>
              <a:rPr lang="en-US" altLang="en-US" b="1" dirty="0">
                <a:solidFill>
                  <a:srgbClr val="C00000"/>
                </a:solidFill>
              </a:rPr>
              <a:t>Marginal change*</a:t>
            </a:r>
            <a:r>
              <a:rPr lang="en-US" dirty="0"/>
              <a:t>: Small incremental adjustment to a plan of action</a:t>
            </a:r>
          </a:p>
          <a:p>
            <a:pPr lvl="1"/>
            <a:r>
              <a:rPr lang="en-US" altLang="en-US" dirty="0"/>
              <a:t>Take action if</a:t>
            </a:r>
          </a:p>
          <a:p>
            <a:pPr lvl="2"/>
            <a:r>
              <a:rPr lang="en-US" altLang="en-US" dirty="0"/>
              <a:t>Marginal benefits &gt; Marginal costs</a:t>
            </a:r>
          </a:p>
          <a:p>
            <a:pPr>
              <a:spcBef>
                <a:spcPts val="3000"/>
              </a:spcBef>
              <a:buNone/>
            </a:pPr>
            <a:r>
              <a:rPr lang="en-US" altLang="en-US" sz="1400" dirty="0"/>
              <a:t>*Words accompanied by an asterisk are key terms from the chapter.</a:t>
            </a:r>
            <a:endParaRPr lang="en-IN" dirty="0"/>
          </a:p>
        </p:txBody>
      </p:sp>
    </p:spTree>
    <p:extLst>
      <p:ext uri="{BB962C8B-B14F-4D97-AF65-F5344CB8AC3E}">
        <p14:creationId xmlns:p14="http://schemas.microsoft.com/office/powerpoint/2010/main" val="35020669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D55B1F-9A98-4770-940B-6BE7B11E4CE4}"/>
              </a:ext>
            </a:extLst>
          </p:cNvPr>
          <p:cNvSpPr>
            <a:spLocks noGrp="1"/>
          </p:cNvSpPr>
          <p:nvPr>
            <p:ph type="title"/>
          </p:nvPr>
        </p:nvSpPr>
        <p:spPr/>
        <p:txBody>
          <a:bodyPr/>
          <a:lstStyle/>
          <a:p>
            <a:r>
              <a:rPr lang="en-GB" dirty="0"/>
              <a:t>Active Learning 1: Thinking at the Margin</a:t>
            </a:r>
            <a:endParaRPr lang="en-IN" dirty="0"/>
          </a:p>
        </p:txBody>
      </p:sp>
      <p:sp>
        <p:nvSpPr>
          <p:cNvPr id="3" name="Content Placeholder 2">
            <a:extLst>
              <a:ext uri="{FF2B5EF4-FFF2-40B4-BE49-F238E27FC236}">
                <a16:creationId xmlns:a16="http://schemas.microsoft.com/office/drawing/2014/main" id="{DD4CFF3F-4BFC-43AB-A79A-4060D43F5329}"/>
              </a:ext>
            </a:extLst>
          </p:cNvPr>
          <p:cNvSpPr>
            <a:spLocks noGrp="1"/>
          </p:cNvSpPr>
          <p:nvPr>
            <p:ph idx="1"/>
          </p:nvPr>
        </p:nvSpPr>
        <p:spPr/>
        <p:txBody>
          <a:bodyPr/>
          <a:lstStyle/>
          <a:p>
            <a:pPr marL="0" indent="0">
              <a:buNone/>
            </a:pPr>
            <a:r>
              <a:rPr lang="en-US" dirty="0"/>
              <a:t>You pay $8/month for access to Disney Plus, regardless of how many movies or TV shows you watch in a month. Should you watch one more movie (or episode)? Why?</a:t>
            </a:r>
          </a:p>
        </p:txBody>
      </p:sp>
    </p:spTree>
    <p:extLst>
      <p:ext uri="{BB962C8B-B14F-4D97-AF65-F5344CB8AC3E}">
        <p14:creationId xmlns:p14="http://schemas.microsoft.com/office/powerpoint/2010/main" val="28131316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99564-2EEF-4D49-9F6D-9289F2725269}"/>
              </a:ext>
            </a:extLst>
          </p:cNvPr>
          <p:cNvSpPr>
            <a:spLocks noGrp="1"/>
          </p:cNvSpPr>
          <p:nvPr>
            <p:ph type="title"/>
          </p:nvPr>
        </p:nvSpPr>
        <p:spPr/>
        <p:txBody>
          <a:bodyPr/>
          <a:lstStyle/>
          <a:p>
            <a:r>
              <a:rPr lang="en-IN" dirty="0"/>
              <a:t>Active Learning 1: Answers</a:t>
            </a:r>
          </a:p>
        </p:txBody>
      </p:sp>
      <p:sp>
        <p:nvSpPr>
          <p:cNvPr id="3" name="Content Placeholder 2">
            <a:extLst>
              <a:ext uri="{FF2B5EF4-FFF2-40B4-BE49-F238E27FC236}">
                <a16:creationId xmlns:a16="http://schemas.microsoft.com/office/drawing/2014/main" id="{7A02F964-2075-4308-A296-9FDCE48B16C1}"/>
              </a:ext>
            </a:extLst>
          </p:cNvPr>
          <p:cNvSpPr>
            <a:spLocks noGrp="1"/>
          </p:cNvSpPr>
          <p:nvPr>
            <p:ph idx="1"/>
          </p:nvPr>
        </p:nvSpPr>
        <p:spPr/>
        <p:txBody>
          <a:bodyPr/>
          <a:lstStyle/>
          <a:p>
            <a:pPr marL="0" indent="0">
              <a:spcAft>
                <a:spcPts val="500"/>
              </a:spcAft>
              <a:buClrTx/>
              <a:buNone/>
              <a:defRPr/>
            </a:pPr>
            <a:r>
              <a:rPr lang="en-US" dirty="0"/>
              <a:t>Disney Plus</a:t>
            </a:r>
          </a:p>
          <a:p>
            <a:pPr>
              <a:spcAft>
                <a:spcPts val="500"/>
              </a:spcAft>
              <a:buClrTx/>
              <a:defRPr/>
            </a:pPr>
            <a:r>
              <a:rPr lang="en-US" dirty="0"/>
              <a:t>Marginal benefit of watching one more movie</a:t>
            </a:r>
          </a:p>
          <a:p>
            <a:pPr lvl="1">
              <a:spcAft>
                <a:spcPts val="500"/>
              </a:spcAft>
              <a:buClrTx/>
              <a:defRPr/>
            </a:pPr>
            <a:r>
              <a:rPr lang="en-US" dirty="0"/>
              <a:t>The enjoyment you get from watching the movie</a:t>
            </a:r>
          </a:p>
          <a:p>
            <a:pPr>
              <a:spcAft>
                <a:spcPts val="500"/>
              </a:spcAft>
              <a:buClrTx/>
              <a:defRPr/>
            </a:pPr>
            <a:r>
              <a:rPr lang="en-US" dirty="0"/>
              <a:t>Marginal cost of watching one more movie</a:t>
            </a:r>
          </a:p>
          <a:p>
            <a:pPr lvl="1">
              <a:spcAft>
                <a:spcPts val="500"/>
              </a:spcAft>
              <a:buClrTx/>
              <a:defRPr/>
            </a:pPr>
            <a:r>
              <a:rPr lang="en-US" dirty="0"/>
              <a:t>Monetary cost = $0</a:t>
            </a:r>
          </a:p>
          <a:p>
            <a:pPr lvl="1">
              <a:spcAft>
                <a:spcPts val="500"/>
              </a:spcAft>
              <a:buClrTx/>
              <a:defRPr/>
            </a:pPr>
            <a:r>
              <a:rPr lang="en-US" dirty="0"/>
              <a:t>Opportunity cost of time</a:t>
            </a:r>
          </a:p>
          <a:p>
            <a:pPr>
              <a:spcAft>
                <a:spcPts val="500"/>
              </a:spcAft>
              <a:buClrTx/>
              <a:defRPr/>
            </a:pPr>
            <a:r>
              <a:rPr lang="en-US" dirty="0"/>
              <a:t>Decision</a:t>
            </a:r>
          </a:p>
          <a:p>
            <a:pPr lvl="1">
              <a:spcAft>
                <a:spcPts val="500"/>
              </a:spcAft>
              <a:buClrTx/>
              <a:defRPr/>
            </a:pPr>
            <a:r>
              <a:rPr lang="en-US" dirty="0"/>
              <a:t>If the marginal benefit exceeds the marginal cost, watch the movie</a:t>
            </a:r>
          </a:p>
        </p:txBody>
      </p:sp>
    </p:spTree>
    <p:extLst>
      <p:ext uri="{BB962C8B-B14F-4D97-AF65-F5344CB8AC3E}">
        <p14:creationId xmlns:p14="http://schemas.microsoft.com/office/powerpoint/2010/main" val="39991112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C9B8AC-A274-4FFF-9144-3FEDB0D32688}"/>
              </a:ext>
            </a:extLst>
          </p:cNvPr>
          <p:cNvSpPr>
            <a:spLocks noGrp="1"/>
          </p:cNvSpPr>
          <p:nvPr>
            <p:ph type="title"/>
          </p:nvPr>
        </p:nvSpPr>
        <p:spPr/>
        <p:txBody>
          <a:bodyPr/>
          <a:lstStyle/>
          <a:p>
            <a:r>
              <a:rPr lang="en-GB" dirty="0"/>
              <a:t>Principle 4: People Respond to Incentives</a:t>
            </a:r>
            <a:endParaRPr lang="en-IN" dirty="0"/>
          </a:p>
        </p:txBody>
      </p:sp>
      <p:sp>
        <p:nvSpPr>
          <p:cNvPr id="3" name="Content Placeholder 2">
            <a:extLst>
              <a:ext uri="{FF2B5EF4-FFF2-40B4-BE49-F238E27FC236}">
                <a16:creationId xmlns:a16="http://schemas.microsoft.com/office/drawing/2014/main" id="{343FB6B3-BF46-43C7-AB07-C890CD48B55C}"/>
              </a:ext>
            </a:extLst>
          </p:cNvPr>
          <p:cNvSpPr>
            <a:spLocks noGrp="1"/>
          </p:cNvSpPr>
          <p:nvPr>
            <p:ph idx="1"/>
          </p:nvPr>
        </p:nvSpPr>
        <p:spPr/>
        <p:txBody>
          <a:bodyPr/>
          <a:lstStyle/>
          <a:p>
            <a:pPr>
              <a:spcBef>
                <a:spcPts val="600"/>
              </a:spcBef>
              <a:spcAft>
                <a:spcPts val="600"/>
              </a:spcAft>
            </a:pPr>
            <a:r>
              <a:rPr lang="en-US" altLang="en-US" b="1" dirty="0">
                <a:solidFill>
                  <a:srgbClr val="C00000"/>
                </a:solidFill>
              </a:rPr>
              <a:t>Incentive*</a:t>
            </a:r>
          </a:p>
          <a:p>
            <a:pPr lvl="1">
              <a:spcBef>
                <a:spcPts val="600"/>
              </a:spcBef>
              <a:spcAft>
                <a:spcPts val="600"/>
              </a:spcAft>
            </a:pPr>
            <a:r>
              <a:rPr lang="en-US" altLang="en-US" dirty="0"/>
              <a:t>Something that induces a person to act</a:t>
            </a:r>
          </a:p>
          <a:p>
            <a:pPr lvl="1">
              <a:spcBef>
                <a:spcPts val="600"/>
              </a:spcBef>
              <a:spcAft>
                <a:spcPts val="600"/>
              </a:spcAft>
            </a:pPr>
            <a:r>
              <a:rPr lang="en-US" altLang="en-US" dirty="0"/>
              <a:t>Can have unintended consequences</a:t>
            </a:r>
          </a:p>
          <a:p>
            <a:pPr lvl="1">
              <a:spcBef>
                <a:spcPts val="600"/>
              </a:spcBef>
              <a:spcAft>
                <a:spcPts val="600"/>
              </a:spcAft>
            </a:pPr>
            <a:r>
              <a:rPr lang="en-US" altLang="en-US" dirty="0"/>
              <a:t>For example, at a higher price buyers consume less, sellers produce more</a:t>
            </a:r>
          </a:p>
          <a:p>
            <a:pPr>
              <a:spcBef>
                <a:spcPts val="600"/>
              </a:spcBef>
              <a:spcAft>
                <a:spcPts val="600"/>
              </a:spcAft>
            </a:pPr>
            <a:r>
              <a:rPr lang="en-US" dirty="0"/>
              <a:t>People respond to incentives</a:t>
            </a:r>
          </a:p>
          <a:p>
            <a:pPr lvl="1">
              <a:spcBef>
                <a:spcPts val="600"/>
              </a:spcBef>
              <a:spcAft>
                <a:spcPts val="600"/>
              </a:spcAft>
            </a:pPr>
            <a:r>
              <a:rPr lang="en-US" dirty="0"/>
              <a:t>Because rational people make decisions by comparing costs and benefits</a:t>
            </a:r>
            <a:endParaRPr lang="en-US" altLang="en-US" sz="1400" dirty="0"/>
          </a:p>
          <a:p>
            <a:pPr>
              <a:spcBef>
                <a:spcPts val="1800"/>
              </a:spcBef>
              <a:spcAft>
                <a:spcPts val="600"/>
              </a:spcAft>
              <a:buNone/>
            </a:pPr>
            <a:r>
              <a:rPr lang="en-US" altLang="en-US" sz="1400" dirty="0"/>
              <a:t>*Words accompanied by an asterisk are key terms from the chapter.</a:t>
            </a:r>
          </a:p>
        </p:txBody>
      </p:sp>
    </p:spTree>
    <p:extLst>
      <p:ext uri="{BB962C8B-B14F-4D97-AF65-F5344CB8AC3E}">
        <p14:creationId xmlns:p14="http://schemas.microsoft.com/office/powerpoint/2010/main" val="31446249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6BAF4-C569-4592-8EF4-FF5F8657A43C}"/>
              </a:ext>
            </a:extLst>
          </p:cNvPr>
          <p:cNvSpPr>
            <a:spLocks noGrp="1"/>
          </p:cNvSpPr>
          <p:nvPr>
            <p:ph type="title"/>
          </p:nvPr>
        </p:nvSpPr>
        <p:spPr/>
        <p:txBody>
          <a:bodyPr/>
          <a:lstStyle/>
          <a:p>
            <a:r>
              <a:rPr lang="en-GB" dirty="0"/>
              <a:t>Active Learning 2: Applying the Principles</a:t>
            </a:r>
            <a:endParaRPr lang="en-IN" dirty="0"/>
          </a:p>
        </p:txBody>
      </p:sp>
      <p:sp>
        <p:nvSpPr>
          <p:cNvPr id="3" name="Content Placeholder 2">
            <a:extLst>
              <a:ext uri="{FF2B5EF4-FFF2-40B4-BE49-F238E27FC236}">
                <a16:creationId xmlns:a16="http://schemas.microsoft.com/office/drawing/2014/main" id="{288E5C77-88D5-4717-BD56-F665526C2A9C}"/>
              </a:ext>
            </a:extLst>
          </p:cNvPr>
          <p:cNvSpPr>
            <a:spLocks noGrp="1"/>
          </p:cNvSpPr>
          <p:nvPr>
            <p:ph idx="1"/>
          </p:nvPr>
        </p:nvSpPr>
        <p:spPr/>
        <p:txBody>
          <a:bodyPr/>
          <a:lstStyle/>
          <a:p>
            <a:pPr marL="0" indent="0">
              <a:spcBef>
                <a:spcPts val="1200"/>
              </a:spcBef>
              <a:spcAft>
                <a:spcPts val="1200"/>
              </a:spcAft>
              <a:buClrTx/>
              <a:buNone/>
            </a:pPr>
            <a:r>
              <a:rPr lang="en-US" altLang="en-US" dirty="0"/>
              <a:t>You are selling your black 1967 Chevy Impala. You have already spent $2,000 on repairs. At the last minute, the transmission dies. You can pay $1,400 to have it repaired or sell the car “as is.” </a:t>
            </a:r>
          </a:p>
          <a:p>
            <a:pPr marL="0" indent="0">
              <a:spcBef>
                <a:spcPts val="1200"/>
              </a:spcBef>
              <a:spcAft>
                <a:spcPts val="1200"/>
              </a:spcAft>
              <a:buClrTx/>
              <a:buNone/>
            </a:pPr>
            <a:r>
              <a:rPr lang="en-US" altLang="en-US" dirty="0"/>
              <a:t>In each of the following scenarios, should you have the transmission repaired? </a:t>
            </a:r>
          </a:p>
          <a:p>
            <a:pPr marL="457200" lvl="1" indent="-457200">
              <a:spcBef>
                <a:spcPts val="600"/>
              </a:spcBef>
              <a:spcAft>
                <a:spcPts val="1200"/>
              </a:spcAft>
              <a:buClrTx/>
              <a:buFont typeface="+mj-lt"/>
              <a:buAutoNum type="alphaUcPeriod"/>
            </a:pPr>
            <a:r>
              <a:rPr lang="en-US" altLang="en-US" dirty="0"/>
              <a:t>Blue book value (what you could get for the car) is $14,500 if transmission works, $11,200 if it doesn’t</a:t>
            </a:r>
          </a:p>
          <a:p>
            <a:pPr marL="457200" lvl="1" indent="-457200">
              <a:spcBef>
                <a:spcPts val="600"/>
              </a:spcBef>
              <a:spcAft>
                <a:spcPts val="1200"/>
              </a:spcAft>
              <a:buClrTx/>
              <a:buFont typeface="+mj-lt"/>
              <a:buAutoNum type="alphaUcPeriod"/>
            </a:pPr>
            <a:r>
              <a:rPr lang="en-US" altLang="en-US" dirty="0"/>
              <a:t>Blue book value is $12,300 if transmission works, $11,000 if it doesn’t</a:t>
            </a:r>
          </a:p>
        </p:txBody>
      </p:sp>
    </p:spTree>
    <p:extLst>
      <p:ext uri="{BB962C8B-B14F-4D97-AF65-F5344CB8AC3E}">
        <p14:creationId xmlns:p14="http://schemas.microsoft.com/office/powerpoint/2010/main" val="35852271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A75B5-D621-4D61-9268-744244842B7E}"/>
              </a:ext>
            </a:extLst>
          </p:cNvPr>
          <p:cNvSpPr>
            <a:spLocks noGrp="1"/>
          </p:cNvSpPr>
          <p:nvPr>
            <p:ph type="title"/>
          </p:nvPr>
        </p:nvSpPr>
        <p:spPr/>
        <p:txBody>
          <a:bodyPr/>
          <a:lstStyle/>
          <a:p>
            <a:r>
              <a:rPr lang="en-IN" dirty="0"/>
              <a:t>Active Learning 2: Answers</a:t>
            </a:r>
          </a:p>
        </p:txBody>
      </p:sp>
      <p:sp>
        <p:nvSpPr>
          <p:cNvPr id="3" name="Content Placeholder 2">
            <a:extLst>
              <a:ext uri="{FF2B5EF4-FFF2-40B4-BE49-F238E27FC236}">
                <a16:creationId xmlns:a16="http://schemas.microsoft.com/office/drawing/2014/main" id="{081DAC13-D769-417B-995E-4EBB77D4074D}"/>
              </a:ext>
            </a:extLst>
          </p:cNvPr>
          <p:cNvSpPr>
            <a:spLocks noGrp="1"/>
          </p:cNvSpPr>
          <p:nvPr>
            <p:ph idx="1"/>
          </p:nvPr>
        </p:nvSpPr>
        <p:spPr/>
        <p:txBody>
          <a:bodyPr/>
          <a:lstStyle/>
          <a:p>
            <a:pPr marL="0" indent="0">
              <a:spcBef>
                <a:spcPts val="1200"/>
              </a:spcBef>
              <a:spcAft>
                <a:spcPts val="1200"/>
              </a:spcAft>
              <a:buNone/>
            </a:pPr>
            <a:r>
              <a:rPr lang="en-US" altLang="en-US" dirty="0"/>
              <a:t>A. Blue book value is $14,500 if transmission works, $11,200 if it doesn’t</a:t>
            </a:r>
          </a:p>
          <a:p>
            <a:pPr lvl="1">
              <a:spcBef>
                <a:spcPts val="600"/>
              </a:spcBef>
              <a:spcAft>
                <a:spcPts val="1200"/>
              </a:spcAft>
            </a:pPr>
            <a:r>
              <a:rPr lang="en-US" altLang="en-US" dirty="0"/>
              <a:t>Benefit of fixing transmission = $3,300  ($14,500 – $11,200)</a:t>
            </a:r>
          </a:p>
          <a:p>
            <a:pPr lvl="1">
              <a:spcBef>
                <a:spcPts val="600"/>
              </a:spcBef>
              <a:spcAft>
                <a:spcPts val="1200"/>
              </a:spcAft>
            </a:pPr>
            <a:r>
              <a:rPr lang="en-US" altLang="en-US" dirty="0"/>
              <a:t>Get the transmission fixed</a:t>
            </a:r>
          </a:p>
          <a:p>
            <a:pPr marL="0" indent="0">
              <a:spcBef>
                <a:spcPts val="1200"/>
              </a:spcBef>
              <a:spcAft>
                <a:spcPts val="1200"/>
              </a:spcAft>
              <a:buNone/>
            </a:pPr>
            <a:r>
              <a:rPr lang="en-US" altLang="en-US" dirty="0"/>
              <a:t>B. Blue book value is $12,300 if transmission works, $11,000 if it doesn’t</a:t>
            </a:r>
          </a:p>
          <a:p>
            <a:pPr lvl="1">
              <a:spcBef>
                <a:spcPts val="600"/>
              </a:spcBef>
              <a:spcAft>
                <a:spcPts val="1200"/>
              </a:spcAft>
            </a:pPr>
            <a:r>
              <a:rPr lang="en-US" altLang="en-US" dirty="0"/>
              <a:t>Benefit of fixing the transmission = $1,300 ($12,300 – $11,000)</a:t>
            </a:r>
          </a:p>
          <a:p>
            <a:pPr lvl="1">
              <a:spcBef>
                <a:spcPts val="600"/>
              </a:spcBef>
              <a:spcAft>
                <a:spcPts val="1200"/>
              </a:spcAft>
            </a:pPr>
            <a:r>
              <a:rPr lang="en-US" altLang="en-US" dirty="0"/>
              <a:t>Do not pay $1,400 to fix it</a:t>
            </a:r>
          </a:p>
        </p:txBody>
      </p:sp>
    </p:spTree>
    <p:extLst>
      <p:ext uri="{BB962C8B-B14F-4D97-AF65-F5344CB8AC3E}">
        <p14:creationId xmlns:p14="http://schemas.microsoft.com/office/powerpoint/2010/main" val="24407556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63A3C-DC4C-4F25-85AD-AD4B688D7B76}"/>
              </a:ext>
            </a:extLst>
          </p:cNvPr>
          <p:cNvSpPr>
            <a:spLocks noGrp="1"/>
          </p:cNvSpPr>
          <p:nvPr>
            <p:ph type="ctrTitle"/>
          </p:nvPr>
        </p:nvSpPr>
        <p:spPr/>
        <p:txBody>
          <a:bodyPr/>
          <a:lstStyle/>
          <a:p>
            <a:r>
              <a:rPr lang="en-IN" dirty="0"/>
              <a:t>1-2</a:t>
            </a:r>
          </a:p>
        </p:txBody>
      </p:sp>
      <p:sp>
        <p:nvSpPr>
          <p:cNvPr id="3" name="Subtitle 2">
            <a:extLst>
              <a:ext uri="{FF2B5EF4-FFF2-40B4-BE49-F238E27FC236}">
                <a16:creationId xmlns:a16="http://schemas.microsoft.com/office/drawing/2014/main" id="{88DA12B5-5D79-41D5-AB24-6606DACA0BB6}"/>
              </a:ext>
            </a:extLst>
          </p:cNvPr>
          <p:cNvSpPr>
            <a:spLocks noGrp="1"/>
          </p:cNvSpPr>
          <p:nvPr>
            <p:ph type="subTitle" idx="1"/>
          </p:nvPr>
        </p:nvSpPr>
        <p:spPr/>
        <p:txBody>
          <a:bodyPr/>
          <a:lstStyle/>
          <a:p>
            <a:r>
              <a:rPr lang="en-CA" dirty="0"/>
              <a:t>How People Interact</a:t>
            </a:r>
            <a:endParaRPr lang="en-US" dirty="0"/>
          </a:p>
        </p:txBody>
      </p:sp>
    </p:spTree>
    <p:extLst>
      <p:ext uri="{BB962C8B-B14F-4D97-AF65-F5344CB8AC3E}">
        <p14:creationId xmlns:p14="http://schemas.microsoft.com/office/powerpoint/2010/main" val="23968923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FEDD2-EA19-40CD-8BD8-7DC087BFD232}"/>
              </a:ext>
            </a:extLst>
          </p:cNvPr>
          <p:cNvSpPr>
            <a:spLocks noGrp="1"/>
          </p:cNvSpPr>
          <p:nvPr>
            <p:ph type="title"/>
          </p:nvPr>
        </p:nvSpPr>
        <p:spPr/>
        <p:txBody>
          <a:bodyPr/>
          <a:lstStyle/>
          <a:p>
            <a:r>
              <a:rPr lang="en-US" dirty="0"/>
              <a:t>Icebreaker Activity: Scarcity</a:t>
            </a:r>
            <a:endParaRPr lang="en-IN" dirty="0"/>
          </a:p>
        </p:txBody>
      </p:sp>
      <p:sp>
        <p:nvSpPr>
          <p:cNvPr id="3" name="Content Placeholder 2">
            <a:extLst>
              <a:ext uri="{FF2B5EF4-FFF2-40B4-BE49-F238E27FC236}">
                <a16:creationId xmlns:a16="http://schemas.microsoft.com/office/drawing/2014/main" id="{20A6EAA7-9D27-4A8C-A65A-A5BE88C7427E}"/>
              </a:ext>
            </a:extLst>
          </p:cNvPr>
          <p:cNvSpPr>
            <a:spLocks noGrp="1"/>
          </p:cNvSpPr>
          <p:nvPr>
            <p:ph idx="1"/>
          </p:nvPr>
        </p:nvSpPr>
        <p:spPr/>
        <p:txBody>
          <a:bodyPr/>
          <a:lstStyle/>
          <a:p>
            <a:pPr marL="457200" indent="-457200">
              <a:spcBef>
                <a:spcPts val="1200"/>
              </a:spcBef>
              <a:spcAft>
                <a:spcPts val="1200"/>
              </a:spcAft>
              <a:buFont typeface="+mj-lt"/>
              <a:buAutoNum type="arabicPeriod"/>
            </a:pPr>
            <a:r>
              <a:rPr lang="en-CA" dirty="0"/>
              <a:t>Break up into groups of two and introduce yourselves to each other.</a:t>
            </a:r>
          </a:p>
          <a:p>
            <a:pPr marL="457200" indent="-457200">
              <a:spcBef>
                <a:spcPts val="1200"/>
              </a:spcBef>
              <a:spcAft>
                <a:spcPts val="1200"/>
              </a:spcAft>
              <a:buFont typeface="+mj-lt"/>
              <a:buAutoNum type="arabicPeriod"/>
            </a:pPr>
            <a:r>
              <a:rPr lang="en-CA" dirty="0"/>
              <a:t>Identify something scarce in your life and the reason for the scarcity. </a:t>
            </a:r>
          </a:p>
          <a:p>
            <a:pPr lvl="1">
              <a:spcBef>
                <a:spcPts val="600"/>
              </a:spcBef>
              <a:spcAft>
                <a:spcPts val="1200"/>
              </a:spcAft>
            </a:pPr>
            <a:r>
              <a:rPr lang="en-CA" altLang="en-US" dirty="0"/>
              <a:t>For example, “</a:t>
            </a:r>
            <a:r>
              <a:rPr lang="en-CA" altLang="en-US" i="1" dirty="0"/>
              <a:t>Since I work and go to school, my time is very scarce.</a:t>
            </a:r>
            <a:r>
              <a:rPr lang="en-CA" altLang="en-US" dirty="0"/>
              <a:t>”</a:t>
            </a:r>
          </a:p>
          <a:p>
            <a:pPr marL="457200" indent="-457200">
              <a:spcBef>
                <a:spcPts val="1200"/>
              </a:spcBef>
              <a:spcAft>
                <a:spcPts val="1200"/>
              </a:spcAft>
              <a:buFont typeface="+mj-lt"/>
              <a:buAutoNum type="arabicPeriod"/>
            </a:pPr>
            <a:r>
              <a:rPr lang="en-CA" dirty="0"/>
              <a:t>Describe an example of how this scarcity manifested itself in your life over the last week, and the decision you had to make because of it.</a:t>
            </a:r>
          </a:p>
          <a:p>
            <a:pPr marL="457200" indent="-457200">
              <a:spcBef>
                <a:spcPts val="1200"/>
              </a:spcBef>
              <a:spcAft>
                <a:spcPts val="1200"/>
              </a:spcAft>
              <a:buFont typeface="+mj-lt"/>
              <a:buAutoNum type="arabicPeriod"/>
            </a:pPr>
            <a:r>
              <a:rPr lang="en-CA" dirty="0"/>
              <a:t>Introduce the example to the class.</a:t>
            </a:r>
            <a:endParaRPr lang="en-IN" dirty="0"/>
          </a:p>
        </p:txBody>
      </p:sp>
    </p:spTree>
    <p:extLst>
      <p:ext uri="{BB962C8B-B14F-4D97-AF65-F5344CB8AC3E}">
        <p14:creationId xmlns:p14="http://schemas.microsoft.com/office/powerpoint/2010/main" val="20357499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8A733-31F1-4944-819B-2B79FE8EA377}"/>
              </a:ext>
            </a:extLst>
          </p:cNvPr>
          <p:cNvSpPr>
            <a:spLocks noGrp="1"/>
          </p:cNvSpPr>
          <p:nvPr>
            <p:ph type="title"/>
          </p:nvPr>
        </p:nvSpPr>
        <p:spPr/>
        <p:txBody>
          <a:bodyPr/>
          <a:lstStyle/>
          <a:p>
            <a:r>
              <a:rPr lang="en-GB" dirty="0"/>
              <a:t>Principle 5: Trade Can Make Everyone Better Off</a:t>
            </a:r>
            <a:endParaRPr lang="en-IN" dirty="0"/>
          </a:p>
        </p:txBody>
      </p:sp>
      <p:sp>
        <p:nvSpPr>
          <p:cNvPr id="3" name="Content Placeholder 2">
            <a:extLst>
              <a:ext uri="{FF2B5EF4-FFF2-40B4-BE49-F238E27FC236}">
                <a16:creationId xmlns:a16="http://schemas.microsoft.com/office/drawing/2014/main" id="{B27048BB-B89D-4665-8BE6-58E62B29D358}"/>
              </a:ext>
            </a:extLst>
          </p:cNvPr>
          <p:cNvSpPr>
            <a:spLocks noGrp="1"/>
          </p:cNvSpPr>
          <p:nvPr>
            <p:ph idx="1"/>
          </p:nvPr>
        </p:nvSpPr>
        <p:spPr/>
        <p:txBody>
          <a:bodyPr/>
          <a:lstStyle/>
          <a:p>
            <a:pPr>
              <a:spcBef>
                <a:spcPts val="1200"/>
              </a:spcBef>
              <a:spcAft>
                <a:spcPts val="1200"/>
              </a:spcAft>
              <a:defRPr/>
            </a:pPr>
            <a:r>
              <a:rPr lang="en-US" dirty="0"/>
              <a:t>People benefit from trade</a:t>
            </a:r>
          </a:p>
          <a:p>
            <a:pPr lvl="1">
              <a:spcBef>
                <a:spcPts val="600"/>
              </a:spcBef>
              <a:spcAft>
                <a:spcPts val="1200"/>
              </a:spcAft>
              <a:defRPr/>
            </a:pPr>
            <a:r>
              <a:rPr lang="en-US" dirty="0"/>
              <a:t>People can buy a greater variety of goods and services at lower cost</a:t>
            </a:r>
          </a:p>
          <a:p>
            <a:pPr>
              <a:spcBef>
                <a:spcPts val="1200"/>
              </a:spcBef>
              <a:spcAft>
                <a:spcPts val="1200"/>
              </a:spcAft>
              <a:defRPr/>
            </a:pPr>
            <a:r>
              <a:rPr lang="en-US" dirty="0"/>
              <a:t>Countries benefit from trade</a:t>
            </a:r>
          </a:p>
          <a:p>
            <a:pPr lvl="1">
              <a:spcBef>
                <a:spcPts val="600"/>
              </a:spcBef>
              <a:spcAft>
                <a:spcPts val="1200"/>
              </a:spcAft>
              <a:defRPr/>
            </a:pPr>
            <a:r>
              <a:rPr lang="en-US" dirty="0"/>
              <a:t>Allows countries to specialize in what they do best </a:t>
            </a:r>
          </a:p>
          <a:p>
            <a:pPr lvl="1">
              <a:spcBef>
                <a:spcPts val="600"/>
              </a:spcBef>
              <a:spcAft>
                <a:spcPts val="1200"/>
              </a:spcAft>
              <a:defRPr/>
            </a:pPr>
            <a:r>
              <a:rPr lang="en-US" dirty="0"/>
              <a:t>Enjoy a greater variety of goods and services</a:t>
            </a:r>
            <a:endParaRPr lang="en-CA" dirty="0"/>
          </a:p>
        </p:txBody>
      </p:sp>
    </p:spTree>
    <p:extLst>
      <p:ext uri="{BB962C8B-B14F-4D97-AF65-F5344CB8AC3E}">
        <p14:creationId xmlns:p14="http://schemas.microsoft.com/office/powerpoint/2010/main" val="27512880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8A733-31F1-4944-819B-2B79FE8EA377}"/>
              </a:ext>
            </a:extLst>
          </p:cNvPr>
          <p:cNvSpPr>
            <a:spLocks noGrp="1"/>
          </p:cNvSpPr>
          <p:nvPr>
            <p:ph type="title"/>
          </p:nvPr>
        </p:nvSpPr>
        <p:spPr/>
        <p:txBody>
          <a:bodyPr/>
          <a:lstStyle/>
          <a:p>
            <a:r>
              <a:rPr lang="en-GB" dirty="0"/>
              <a:t>Principle 6: Markets Are Usually a Good Way to Organize Economic Activity (1 of 4)</a:t>
            </a:r>
            <a:endParaRPr lang="en-IN" dirty="0"/>
          </a:p>
        </p:txBody>
      </p:sp>
      <p:sp>
        <p:nvSpPr>
          <p:cNvPr id="3" name="Content Placeholder 2">
            <a:extLst>
              <a:ext uri="{FF2B5EF4-FFF2-40B4-BE49-F238E27FC236}">
                <a16:creationId xmlns:a16="http://schemas.microsoft.com/office/drawing/2014/main" id="{B27048BB-B89D-4665-8BE6-58E62B29D358}"/>
              </a:ext>
            </a:extLst>
          </p:cNvPr>
          <p:cNvSpPr>
            <a:spLocks noGrp="1"/>
          </p:cNvSpPr>
          <p:nvPr>
            <p:ph idx="1"/>
          </p:nvPr>
        </p:nvSpPr>
        <p:spPr/>
        <p:txBody>
          <a:bodyPr/>
          <a:lstStyle/>
          <a:p>
            <a:r>
              <a:rPr lang="en-CA" dirty="0"/>
              <a:t>Most countries that once had centrally planned economies have now shifted toward market economies</a:t>
            </a:r>
          </a:p>
          <a:p>
            <a:r>
              <a:rPr lang="en-CA" dirty="0"/>
              <a:t>In a </a:t>
            </a:r>
            <a:r>
              <a:rPr lang="en-CA" altLang="en-US" b="1" dirty="0">
                <a:solidFill>
                  <a:srgbClr val="C00000"/>
                </a:solidFill>
              </a:rPr>
              <a:t>market economy*</a:t>
            </a:r>
          </a:p>
          <a:p>
            <a:pPr lvl="1"/>
            <a:r>
              <a:rPr lang="en-CA" dirty="0"/>
              <a:t>The decisions of a central planner are replaced by those of millions of firms and households</a:t>
            </a:r>
          </a:p>
          <a:p>
            <a:pPr lvl="1"/>
            <a:r>
              <a:rPr lang="en-CA" dirty="0"/>
              <a:t>Firms decide whom to hire and what to make</a:t>
            </a:r>
          </a:p>
          <a:p>
            <a:pPr lvl="1"/>
            <a:r>
              <a:rPr lang="en-CA" dirty="0"/>
              <a:t>Households decide where to work and what to buy with their incomes</a:t>
            </a:r>
            <a:endParaRPr lang="en-US" altLang="en-US" sz="1400" dirty="0"/>
          </a:p>
          <a:p>
            <a:pPr>
              <a:spcBef>
                <a:spcPts val="1800"/>
              </a:spcBef>
              <a:spcAft>
                <a:spcPts val="0"/>
              </a:spcAft>
              <a:buNone/>
            </a:pPr>
            <a:r>
              <a:rPr lang="en-US" altLang="en-US" sz="1400" dirty="0"/>
              <a:t>*Words accompanied by an asterisk are key terms from the chapter.</a:t>
            </a:r>
          </a:p>
        </p:txBody>
      </p:sp>
    </p:spTree>
    <p:extLst>
      <p:ext uri="{BB962C8B-B14F-4D97-AF65-F5344CB8AC3E}">
        <p14:creationId xmlns:p14="http://schemas.microsoft.com/office/powerpoint/2010/main" val="2935047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C4E1F-137A-440D-8BB9-15D9105E3BFE}"/>
              </a:ext>
            </a:extLst>
          </p:cNvPr>
          <p:cNvSpPr>
            <a:spLocks noGrp="1"/>
          </p:cNvSpPr>
          <p:nvPr>
            <p:ph type="title"/>
          </p:nvPr>
        </p:nvSpPr>
        <p:spPr/>
        <p:txBody>
          <a:bodyPr/>
          <a:lstStyle/>
          <a:p>
            <a:r>
              <a:rPr lang="en-GB" dirty="0"/>
              <a:t>Principle 6: Markets Are Usually a Good Way to Organize Economic Activity (2 of 4)</a:t>
            </a:r>
            <a:endParaRPr lang="en-IN" dirty="0"/>
          </a:p>
        </p:txBody>
      </p:sp>
      <p:sp>
        <p:nvSpPr>
          <p:cNvPr id="3" name="Content Placeholder 2">
            <a:extLst>
              <a:ext uri="{FF2B5EF4-FFF2-40B4-BE49-F238E27FC236}">
                <a16:creationId xmlns:a16="http://schemas.microsoft.com/office/drawing/2014/main" id="{F62A151F-9FFA-453F-8D3B-54F859FD7886}"/>
              </a:ext>
            </a:extLst>
          </p:cNvPr>
          <p:cNvSpPr>
            <a:spLocks noGrp="1"/>
          </p:cNvSpPr>
          <p:nvPr>
            <p:ph idx="1"/>
          </p:nvPr>
        </p:nvSpPr>
        <p:spPr/>
        <p:txBody>
          <a:bodyPr/>
          <a:lstStyle/>
          <a:p>
            <a:pPr>
              <a:spcBef>
                <a:spcPts val="600"/>
              </a:spcBef>
              <a:spcAft>
                <a:spcPts val="1200"/>
              </a:spcAft>
            </a:pPr>
            <a:r>
              <a:rPr lang="en-CA" dirty="0"/>
              <a:t>Firms and households interact in the marketplace, where prices and self-interest guide their decisions</a:t>
            </a:r>
          </a:p>
          <a:p>
            <a:pPr lvl="1">
              <a:spcBef>
                <a:spcPts val="600"/>
              </a:spcBef>
              <a:spcAft>
                <a:spcPts val="1200"/>
              </a:spcAft>
            </a:pPr>
            <a:r>
              <a:rPr lang="en-CA" dirty="0"/>
              <a:t>Adam Smith’s 1776 book, </a:t>
            </a:r>
            <a:r>
              <a:rPr lang="en-CA" i="1" dirty="0"/>
              <a:t>An Inquiry into the Nature and Causes of the Wealth of Nations</a:t>
            </a:r>
            <a:r>
              <a:rPr lang="en-CA" dirty="0"/>
              <a:t>: Firms and households in competitive markets act as if they are guided by an “invisible hand” that leads them to desirable outcomes</a:t>
            </a:r>
          </a:p>
        </p:txBody>
      </p:sp>
    </p:spTree>
    <p:extLst>
      <p:ext uri="{BB962C8B-B14F-4D97-AF65-F5344CB8AC3E}">
        <p14:creationId xmlns:p14="http://schemas.microsoft.com/office/powerpoint/2010/main" val="37205008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2BF30-AD86-43E6-AEF5-CF206955D82F}"/>
              </a:ext>
            </a:extLst>
          </p:cNvPr>
          <p:cNvSpPr>
            <a:spLocks noGrp="1"/>
          </p:cNvSpPr>
          <p:nvPr>
            <p:ph type="title"/>
          </p:nvPr>
        </p:nvSpPr>
        <p:spPr/>
        <p:txBody>
          <a:bodyPr/>
          <a:lstStyle/>
          <a:p>
            <a:r>
              <a:rPr lang="en-GB" dirty="0"/>
              <a:t>Principle 6: Markets Are Usually a Good Way to Organize Economic Activity (3 of 4)</a:t>
            </a:r>
            <a:endParaRPr lang="en-IN" dirty="0"/>
          </a:p>
        </p:txBody>
      </p:sp>
      <p:sp>
        <p:nvSpPr>
          <p:cNvPr id="3" name="Content Placeholder 2">
            <a:extLst>
              <a:ext uri="{FF2B5EF4-FFF2-40B4-BE49-F238E27FC236}">
                <a16:creationId xmlns:a16="http://schemas.microsoft.com/office/drawing/2014/main" id="{03C28866-D9D0-46E3-B300-A4C8569568A8}"/>
              </a:ext>
            </a:extLst>
          </p:cNvPr>
          <p:cNvSpPr>
            <a:spLocks noGrp="1"/>
          </p:cNvSpPr>
          <p:nvPr>
            <p:ph idx="1"/>
          </p:nvPr>
        </p:nvSpPr>
        <p:spPr/>
        <p:txBody>
          <a:bodyPr/>
          <a:lstStyle/>
          <a:p>
            <a:pPr>
              <a:spcBef>
                <a:spcPts val="1200"/>
              </a:spcBef>
              <a:spcAft>
                <a:spcPts val="1200"/>
              </a:spcAft>
              <a:defRPr/>
            </a:pPr>
            <a:r>
              <a:rPr lang="en-US" dirty="0"/>
              <a:t>Prices </a:t>
            </a:r>
            <a:r>
              <a:rPr lang="en-CA" dirty="0"/>
              <a:t>are the instrument with which the invisible hand directs economic activity</a:t>
            </a:r>
          </a:p>
          <a:p>
            <a:pPr>
              <a:spcBef>
                <a:spcPts val="1200"/>
              </a:spcBef>
              <a:spcAft>
                <a:spcPts val="1200"/>
              </a:spcAft>
              <a:defRPr/>
            </a:pPr>
            <a:r>
              <a:rPr lang="en-CA" dirty="0"/>
              <a:t>In a competitive market:</a:t>
            </a:r>
          </a:p>
          <a:p>
            <a:pPr lvl="1">
              <a:spcBef>
                <a:spcPts val="600"/>
              </a:spcBef>
              <a:spcAft>
                <a:spcPts val="1200"/>
              </a:spcAft>
              <a:defRPr/>
            </a:pPr>
            <a:r>
              <a:rPr lang="en-CA" dirty="0"/>
              <a:t>Sellers look at the price when deciding how much to supply</a:t>
            </a:r>
          </a:p>
          <a:p>
            <a:pPr lvl="1">
              <a:spcBef>
                <a:spcPts val="600"/>
              </a:spcBef>
              <a:spcAft>
                <a:spcPts val="1200"/>
              </a:spcAft>
              <a:defRPr/>
            </a:pPr>
            <a:r>
              <a:rPr lang="en-CA" dirty="0"/>
              <a:t>Buyers look at the price when deciding how much to demand</a:t>
            </a:r>
          </a:p>
          <a:p>
            <a:pPr>
              <a:spcBef>
                <a:spcPts val="1200"/>
              </a:spcBef>
              <a:spcAft>
                <a:spcPts val="1200"/>
              </a:spcAft>
              <a:defRPr/>
            </a:pPr>
            <a:r>
              <a:rPr lang="en-CA" dirty="0"/>
              <a:t>As a result of their decisions, price reflects both the sellers’ costs of production and the value of the good to the buyers</a:t>
            </a:r>
            <a:endParaRPr lang="en-US" altLang="en-US" dirty="0"/>
          </a:p>
        </p:txBody>
      </p:sp>
    </p:spTree>
    <p:extLst>
      <p:ext uri="{BB962C8B-B14F-4D97-AF65-F5344CB8AC3E}">
        <p14:creationId xmlns:p14="http://schemas.microsoft.com/office/powerpoint/2010/main" val="1878007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A9E38-0300-461D-AAD3-4098BF90DF8D}"/>
              </a:ext>
            </a:extLst>
          </p:cNvPr>
          <p:cNvSpPr>
            <a:spLocks noGrp="1"/>
          </p:cNvSpPr>
          <p:nvPr>
            <p:ph type="title"/>
          </p:nvPr>
        </p:nvSpPr>
        <p:spPr/>
        <p:txBody>
          <a:bodyPr/>
          <a:lstStyle/>
          <a:p>
            <a:r>
              <a:rPr lang="en-GB" dirty="0"/>
              <a:t>Principle 6: Markets Are Usually a Good Way to Organize Economic Activity (4 of 4)</a:t>
            </a:r>
            <a:endParaRPr lang="en-IN" dirty="0"/>
          </a:p>
        </p:txBody>
      </p:sp>
      <p:sp>
        <p:nvSpPr>
          <p:cNvPr id="3" name="Content Placeholder 2">
            <a:extLst>
              <a:ext uri="{FF2B5EF4-FFF2-40B4-BE49-F238E27FC236}">
                <a16:creationId xmlns:a16="http://schemas.microsoft.com/office/drawing/2014/main" id="{342C581D-690F-43DA-938A-EA618BDB847B}"/>
              </a:ext>
            </a:extLst>
          </p:cNvPr>
          <p:cNvSpPr>
            <a:spLocks noGrp="1"/>
          </p:cNvSpPr>
          <p:nvPr>
            <p:ph idx="1"/>
          </p:nvPr>
        </p:nvSpPr>
        <p:spPr/>
        <p:txBody>
          <a:bodyPr/>
          <a:lstStyle/>
          <a:p>
            <a:pPr>
              <a:spcBef>
                <a:spcPts val="1200"/>
              </a:spcBef>
              <a:spcAft>
                <a:spcPts val="1200"/>
              </a:spcAft>
            </a:pPr>
            <a:r>
              <a:rPr lang="en-CA" dirty="0"/>
              <a:t>Important corollary to Smith’s insight:</a:t>
            </a:r>
          </a:p>
          <a:p>
            <a:pPr lvl="1">
              <a:spcBef>
                <a:spcPts val="600"/>
              </a:spcBef>
              <a:spcAft>
                <a:spcPts val="1200"/>
              </a:spcAft>
            </a:pPr>
            <a:r>
              <a:rPr lang="en-CA" dirty="0"/>
              <a:t>When a government prevents prices from adjusting to supply and demand, it impedes the invisible hand’s ability to coordinate the decisions of the firms and households that make up an economy</a:t>
            </a:r>
          </a:p>
          <a:p>
            <a:pPr>
              <a:spcBef>
                <a:spcPts val="1200"/>
              </a:spcBef>
              <a:spcAft>
                <a:spcPts val="1200"/>
              </a:spcAft>
            </a:pPr>
            <a:r>
              <a:rPr lang="en-CA" dirty="0"/>
              <a:t>Helps to explain the adverse effect of most taxes on the allocation of resources</a:t>
            </a:r>
            <a:endParaRPr lang="en-US" altLang="en-US" dirty="0"/>
          </a:p>
        </p:txBody>
      </p:sp>
    </p:spTree>
    <p:extLst>
      <p:ext uri="{BB962C8B-B14F-4D97-AF65-F5344CB8AC3E}">
        <p14:creationId xmlns:p14="http://schemas.microsoft.com/office/powerpoint/2010/main" val="16973388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365DA-B9D7-490F-8377-F45482E30C23}"/>
              </a:ext>
            </a:extLst>
          </p:cNvPr>
          <p:cNvSpPr>
            <a:spLocks noGrp="1"/>
          </p:cNvSpPr>
          <p:nvPr>
            <p:ph type="title"/>
          </p:nvPr>
        </p:nvSpPr>
        <p:spPr/>
        <p:txBody>
          <a:bodyPr/>
          <a:lstStyle/>
          <a:p>
            <a:r>
              <a:rPr lang="en-GB" dirty="0"/>
              <a:t>Principle 7: Governments Can Sometimes Improve Market Outcomes (1 of 3)</a:t>
            </a:r>
            <a:endParaRPr lang="en-IN" dirty="0"/>
          </a:p>
        </p:txBody>
      </p:sp>
      <p:sp>
        <p:nvSpPr>
          <p:cNvPr id="3" name="Content Placeholder 2">
            <a:extLst>
              <a:ext uri="{FF2B5EF4-FFF2-40B4-BE49-F238E27FC236}">
                <a16:creationId xmlns:a16="http://schemas.microsoft.com/office/drawing/2014/main" id="{BF439250-8269-4CE0-B97F-4DA02A603EC1}"/>
              </a:ext>
            </a:extLst>
          </p:cNvPr>
          <p:cNvSpPr>
            <a:spLocks noGrp="1"/>
          </p:cNvSpPr>
          <p:nvPr>
            <p:ph idx="1"/>
          </p:nvPr>
        </p:nvSpPr>
        <p:spPr/>
        <p:txBody>
          <a:bodyPr/>
          <a:lstStyle/>
          <a:p>
            <a:pPr>
              <a:spcAft>
                <a:spcPts val="500"/>
              </a:spcAft>
              <a:defRPr/>
            </a:pPr>
            <a:r>
              <a:rPr lang="en-US" dirty="0"/>
              <a:t>Government is needed to</a:t>
            </a:r>
          </a:p>
          <a:p>
            <a:pPr lvl="1">
              <a:spcAft>
                <a:spcPts val="500"/>
              </a:spcAft>
              <a:defRPr/>
            </a:pPr>
            <a:r>
              <a:rPr lang="en-US" dirty="0"/>
              <a:t>Enforce rules</a:t>
            </a:r>
          </a:p>
          <a:p>
            <a:pPr lvl="1">
              <a:spcAft>
                <a:spcPts val="500"/>
              </a:spcAft>
              <a:defRPr/>
            </a:pPr>
            <a:r>
              <a:rPr lang="en-US" dirty="0"/>
              <a:t>Enforce </a:t>
            </a:r>
            <a:r>
              <a:rPr lang="en-US" altLang="en-US" b="1" dirty="0">
                <a:solidFill>
                  <a:srgbClr val="C00000"/>
                </a:solidFill>
              </a:rPr>
              <a:t>property rights*</a:t>
            </a:r>
            <a:endParaRPr lang="en-CA" altLang="en-US" b="1" dirty="0">
              <a:solidFill>
                <a:srgbClr val="C00000"/>
              </a:solidFill>
            </a:endParaRPr>
          </a:p>
          <a:p>
            <a:pPr lvl="1">
              <a:spcAft>
                <a:spcPts val="500"/>
              </a:spcAft>
              <a:defRPr/>
            </a:pPr>
            <a:r>
              <a:rPr lang="en-CA" dirty="0"/>
              <a:t>Promote efficiency</a:t>
            </a:r>
          </a:p>
          <a:p>
            <a:pPr lvl="1">
              <a:spcAft>
                <a:spcPts val="500"/>
              </a:spcAft>
              <a:defRPr/>
            </a:pPr>
            <a:r>
              <a:rPr lang="en-CA" dirty="0"/>
              <a:t>Promote equality</a:t>
            </a:r>
            <a:endParaRPr lang="en-US" altLang="en-US" sz="1400" dirty="0"/>
          </a:p>
          <a:p>
            <a:pPr>
              <a:spcBef>
                <a:spcPts val="2400"/>
              </a:spcBef>
              <a:spcAft>
                <a:spcPts val="0"/>
              </a:spcAft>
              <a:buNone/>
            </a:pPr>
            <a:r>
              <a:rPr lang="en-US" altLang="en-US" sz="1400" dirty="0"/>
              <a:t>*Words accompanied by an asterisk are key terms from the chapter.</a:t>
            </a:r>
          </a:p>
        </p:txBody>
      </p:sp>
    </p:spTree>
    <p:extLst>
      <p:ext uri="{BB962C8B-B14F-4D97-AF65-F5344CB8AC3E}">
        <p14:creationId xmlns:p14="http://schemas.microsoft.com/office/powerpoint/2010/main" val="34500371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3F25F-1424-40D2-ABA0-62A70A04AA55}"/>
              </a:ext>
            </a:extLst>
          </p:cNvPr>
          <p:cNvSpPr>
            <a:spLocks noGrp="1"/>
          </p:cNvSpPr>
          <p:nvPr>
            <p:ph type="title"/>
          </p:nvPr>
        </p:nvSpPr>
        <p:spPr/>
        <p:txBody>
          <a:bodyPr/>
          <a:lstStyle/>
          <a:p>
            <a:r>
              <a:rPr lang="en-GB" dirty="0"/>
              <a:t>Principle 7: Governments Can Sometimes Improve Market Outcomes (2 of 3)</a:t>
            </a:r>
            <a:endParaRPr lang="en-IN" dirty="0"/>
          </a:p>
        </p:txBody>
      </p:sp>
      <p:sp>
        <p:nvSpPr>
          <p:cNvPr id="3" name="Content Placeholder 2">
            <a:extLst>
              <a:ext uri="{FF2B5EF4-FFF2-40B4-BE49-F238E27FC236}">
                <a16:creationId xmlns:a16="http://schemas.microsoft.com/office/drawing/2014/main" id="{5CF1085A-CBCB-42E2-8C3E-7621AC0E63EA}"/>
              </a:ext>
            </a:extLst>
          </p:cNvPr>
          <p:cNvSpPr>
            <a:spLocks noGrp="1"/>
          </p:cNvSpPr>
          <p:nvPr>
            <p:ph idx="1"/>
          </p:nvPr>
        </p:nvSpPr>
        <p:spPr/>
        <p:txBody>
          <a:bodyPr/>
          <a:lstStyle/>
          <a:p>
            <a:r>
              <a:rPr lang="en-CA" altLang="en-US" b="1" dirty="0">
                <a:solidFill>
                  <a:srgbClr val="C00000"/>
                </a:solidFill>
              </a:rPr>
              <a:t>Market failure*</a:t>
            </a:r>
          </a:p>
          <a:p>
            <a:pPr lvl="1"/>
            <a:r>
              <a:rPr lang="en-CA" dirty="0"/>
              <a:t>Situation in which a market left on its own does not allocate resources efficiently</a:t>
            </a:r>
          </a:p>
          <a:p>
            <a:pPr lvl="1"/>
            <a:r>
              <a:rPr lang="en-CA" dirty="0"/>
              <a:t>Causes could include externality or market power</a:t>
            </a:r>
          </a:p>
          <a:p>
            <a:r>
              <a:rPr lang="en-CA" altLang="en-US" b="1" dirty="0">
                <a:solidFill>
                  <a:srgbClr val="C00000"/>
                </a:solidFill>
              </a:rPr>
              <a:t>Externality*</a:t>
            </a:r>
          </a:p>
          <a:p>
            <a:pPr lvl="2"/>
            <a:r>
              <a:rPr lang="en-CA" dirty="0"/>
              <a:t>Impact of one person’s actions on the well-being of a bystander</a:t>
            </a:r>
            <a:endParaRPr lang="en-US" altLang="en-US" sz="1400" dirty="0"/>
          </a:p>
          <a:p>
            <a:pPr>
              <a:spcBef>
                <a:spcPts val="3000"/>
              </a:spcBef>
              <a:buNone/>
            </a:pPr>
            <a:r>
              <a:rPr lang="en-US" altLang="en-US" sz="1400" dirty="0"/>
              <a:t>*Words accompanied by an asterisk are key terms from the chapter.</a:t>
            </a:r>
            <a:endParaRPr lang="en-US" dirty="0"/>
          </a:p>
        </p:txBody>
      </p:sp>
    </p:spTree>
    <p:extLst>
      <p:ext uri="{BB962C8B-B14F-4D97-AF65-F5344CB8AC3E}">
        <p14:creationId xmlns:p14="http://schemas.microsoft.com/office/powerpoint/2010/main" val="30768392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264BD-59B1-4C55-BEED-22C6B7D1D3D6}"/>
              </a:ext>
            </a:extLst>
          </p:cNvPr>
          <p:cNvSpPr>
            <a:spLocks noGrp="1"/>
          </p:cNvSpPr>
          <p:nvPr>
            <p:ph type="title"/>
          </p:nvPr>
        </p:nvSpPr>
        <p:spPr/>
        <p:txBody>
          <a:bodyPr/>
          <a:lstStyle/>
          <a:p>
            <a:r>
              <a:rPr lang="en-GB" dirty="0"/>
              <a:t>Principle 7: Governments Can Sometimes Improve Market Outcomes (3 of 3)</a:t>
            </a:r>
            <a:endParaRPr lang="en-IN" dirty="0"/>
          </a:p>
        </p:txBody>
      </p:sp>
      <p:sp>
        <p:nvSpPr>
          <p:cNvPr id="3" name="Content Placeholder 2">
            <a:extLst>
              <a:ext uri="{FF2B5EF4-FFF2-40B4-BE49-F238E27FC236}">
                <a16:creationId xmlns:a16="http://schemas.microsoft.com/office/drawing/2014/main" id="{33C40F30-17E2-4791-BEE4-B3AA6928A0DB}"/>
              </a:ext>
            </a:extLst>
          </p:cNvPr>
          <p:cNvSpPr>
            <a:spLocks noGrp="1"/>
          </p:cNvSpPr>
          <p:nvPr>
            <p:ph idx="1"/>
          </p:nvPr>
        </p:nvSpPr>
        <p:spPr/>
        <p:txBody>
          <a:bodyPr/>
          <a:lstStyle/>
          <a:p>
            <a:pPr>
              <a:spcAft>
                <a:spcPts val="1200"/>
              </a:spcAft>
            </a:pPr>
            <a:r>
              <a:rPr lang="en-CA" altLang="en-US" b="1" dirty="0">
                <a:solidFill>
                  <a:srgbClr val="C00000"/>
                </a:solidFill>
              </a:rPr>
              <a:t>Market power*</a:t>
            </a:r>
          </a:p>
          <a:p>
            <a:pPr lvl="1">
              <a:spcAft>
                <a:spcPts val="1200"/>
              </a:spcAft>
            </a:pPr>
            <a:r>
              <a:rPr lang="en-CA" dirty="0"/>
              <a:t>Ability to unduly influence market prices</a:t>
            </a:r>
            <a:endParaRPr lang="en-US" altLang="en-US" sz="1400" dirty="0"/>
          </a:p>
          <a:p>
            <a:pPr>
              <a:spcBef>
                <a:spcPts val="16200"/>
              </a:spcBef>
              <a:spcAft>
                <a:spcPts val="0"/>
              </a:spcAft>
              <a:buNone/>
            </a:pPr>
            <a:r>
              <a:rPr lang="en-US" altLang="en-US" sz="1400" dirty="0"/>
              <a:t>*Words accompanied by an asterisk are key terms from the chapter.</a:t>
            </a:r>
          </a:p>
        </p:txBody>
      </p:sp>
    </p:spTree>
    <p:extLst>
      <p:ext uri="{BB962C8B-B14F-4D97-AF65-F5344CB8AC3E}">
        <p14:creationId xmlns:p14="http://schemas.microsoft.com/office/powerpoint/2010/main" val="2860605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7434F9-0445-4761-B189-D9230DEBCBA4}"/>
              </a:ext>
            </a:extLst>
          </p:cNvPr>
          <p:cNvSpPr>
            <a:spLocks noGrp="1"/>
          </p:cNvSpPr>
          <p:nvPr>
            <p:ph type="title"/>
          </p:nvPr>
        </p:nvSpPr>
        <p:spPr/>
        <p:txBody>
          <a:bodyPr/>
          <a:lstStyle/>
          <a:p>
            <a:r>
              <a:rPr lang="en-GB" dirty="0"/>
              <a:t>Active Learning 3: The Government</a:t>
            </a:r>
            <a:endParaRPr lang="en-IN" dirty="0"/>
          </a:p>
        </p:txBody>
      </p:sp>
      <p:sp>
        <p:nvSpPr>
          <p:cNvPr id="3" name="Content Placeholder 2">
            <a:extLst>
              <a:ext uri="{FF2B5EF4-FFF2-40B4-BE49-F238E27FC236}">
                <a16:creationId xmlns:a16="http://schemas.microsoft.com/office/drawing/2014/main" id="{2628AA90-40B0-4CC3-B6F1-FB29BC4CD8E9}"/>
              </a:ext>
            </a:extLst>
          </p:cNvPr>
          <p:cNvSpPr>
            <a:spLocks noGrp="1"/>
          </p:cNvSpPr>
          <p:nvPr>
            <p:ph idx="1"/>
          </p:nvPr>
        </p:nvSpPr>
        <p:spPr/>
        <p:txBody>
          <a:bodyPr/>
          <a:lstStyle/>
          <a:p>
            <a:pPr>
              <a:spcBef>
                <a:spcPts val="1200"/>
              </a:spcBef>
              <a:spcAft>
                <a:spcPts val="1200"/>
              </a:spcAft>
              <a:buClrTx/>
            </a:pPr>
            <a:r>
              <a:rPr lang="en-US" dirty="0"/>
              <a:t>In each of the following situations, what is the government’s role?  </a:t>
            </a:r>
          </a:p>
          <a:p>
            <a:pPr>
              <a:spcBef>
                <a:spcPts val="1200"/>
              </a:spcBef>
              <a:spcAft>
                <a:spcPts val="1200"/>
              </a:spcAft>
              <a:buClrTx/>
            </a:pPr>
            <a:r>
              <a:rPr lang="en-US" dirty="0"/>
              <a:t>Does the government’s intervention improve the outcome?</a:t>
            </a:r>
          </a:p>
          <a:p>
            <a:pPr marL="685800" lvl="2">
              <a:spcBef>
                <a:spcPts val="600"/>
              </a:spcBef>
              <a:spcAft>
                <a:spcPts val="1200"/>
              </a:spcAft>
              <a:buClrTx/>
            </a:pPr>
            <a:r>
              <a:rPr lang="en-US" dirty="0"/>
              <a:t>Public schools for K-12</a:t>
            </a:r>
          </a:p>
          <a:p>
            <a:pPr marL="685800" lvl="2">
              <a:spcBef>
                <a:spcPts val="600"/>
              </a:spcBef>
              <a:spcAft>
                <a:spcPts val="1200"/>
              </a:spcAft>
              <a:buClrTx/>
            </a:pPr>
            <a:r>
              <a:rPr lang="en-US" dirty="0"/>
              <a:t>Workplace safety regulations</a:t>
            </a:r>
          </a:p>
          <a:p>
            <a:pPr marL="685800" lvl="2">
              <a:spcBef>
                <a:spcPts val="600"/>
              </a:spcBef>
              <a:spcAft>
                <a:spcPts val="1200"/>
              </a:spcAft>
              <a:buClrTx/>
            </a:pPr>
            <a:r>
              <a:rPr lang="en-US" dirty="0"/>
              <a:t>Public highways</a:t>
            </a:r>
          </a:p>
          <a:p>
            <a:pPr marL="685800" lvl="2">
              <a:spcBef>
                <a:spcPts val="600"/>
              </a:spcBef>
              <a:spcAft>
                <a:spcPts val="1200"/>
              </a:spcAft>
              <a:buClrTx/>
            </a:pPr>
            <a:r>
              <a:rPr lang="en-US" dirty="0"/>
              <a:t>Patent laws, which allow drug companies to charge high prices for life-saving drugs</a:t>
            </a:r>
          </a:p>
        </p:txBody>
      </p:sp>
    </p:spTree>
    <p:extLst>
      <p:ext uri="{BB962C8B-B14F-4D97-AF65-F5344CB8AC3E}">
        <p14:creationId xmlns:p14="http://schemas.microsoft.com/office/powerpoint/2010/main" val="20915076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FC77E-40F9-4DE4-8B50-1D0B18C4FEC2}"/>
              </a:ext>
            </a:extLst>
          </p:cNvPr>
          <p:cNvSpPr>
            <a:spLocks noGrp="1"/>
          </p:cNvSpPr>
          <p:nvPr>
            <p:ph type="ctrTitle"/>
          </p:nvPr>
        </p:nvSpPr>
        <p:spPr/>
        <p:txBody>
          <a:bodyPr/>
          <a:lstStyle/>
          <a:p>
            <a:r>
              <a:rPr lang="en-IN" dirty="0"/>
              <a:t>1-3</a:t>
            </a:r>
          </a:p>
        </p:txBody>
      </p:sp>
      <p:sp>
        <p:nvSpPr>
          <p:cNvPr id="3" name="Subtitle 2">
            <a:extLst>
              <a:ext uri="{FF2B5EF4-FFF2-40B4-BE49-F238E27FC236}">
                <a16:creationId xmlns:a16="http://schemas.microsoft.com/office/drawing/2014/main" id="{7D214EBB-6ED1-442D-8BEB-903CE9E9A771}"/>
              </a:ext>
            </a:extLst>
          </p:cNvPr>
          <p:cNvSpPr>
            <a:spLocks noGrp="1"/>
          </p:cNvSpPr>
          <p:nvPr>
            <p:ph type="subTitle" idx="1"/>
          </p:nvPr>
        </p:nvSpPr>
        <p:spPr/>
        <p:txBody>
          <a:bodyPr/>
          <a:lstStyle/>
          <a:p>
            <a:r>
              <a:rPr lang="en-CA" dirty="0"/>
              <a:t>How the Economy as a Whole Works</a:t>
            </a:r>
            <a:endParaRPr lang="en-US" dirty="0"/>
          </a:p>
        </p:txBody>
      </p:sp>
    </p:spTree>
    <p:extLst>
      <p:ext uri="{BB962C8B-B14F-4D97-AF65-F5344CB8AC3E}">
        <p14:creationId xmlns:p14="http://schemas.microsoft.com/office/powerpoint/2010/main" val="1743523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FEDD2-EA19-40CD-8BD8-7DC087BFD232}"/>
              </a:ext>
            </a:extLst>
          </p:cNvPr>
          <p:cNvSpPr>
            <a:spLocks noGrp="1"/>
          </p:cNvSpPr>
          <p:nvPr>
            <p:ph type="title"/>
          </p:nvPr>
        </p:nvSpPr>
        <p:spPr/>
        <p:txBody>
          <a:bodyPr/>
          <a:lstStyle/>
          <a:p>
            <a:r>
              <a:rPr lang="en-US" dirty="0"/>
              <a:t>Chapter Objectives</a:t>
            </a:r>
            <a:endParaRPr lang="en-IN" dirty="0"/>
          </a:p>
        </p:txBody>
      </p:sp>
      <p:sp>
        <p:nvSpPr>
          <p:cNvPr id="3" name="Content Placeholder 2">
            <a:extLst>
              <a:ext uri="{FF2B5EF4-FFF2-40B4-BE49-F238E27FC236}">
                <a16:creationId xmlns:a16="http://schemas.microsoft.com/office/drawing/2014/main" id="{20A6EAA7-9D27-4A8C-A65A-A5BE88C7427E}"/>
              </a:ext>
            </a:extLst>
          </p:cNvPr>
          <p:cNvSpPr>
            <a:spLocks noGrp="1"/>
          </p:cNvSpPr>
          <p:nvPr>
            <p:ph idx="1"/>
          </p:nvPr>
        </p:nvSpPr>
        <p:spPr/>
        <p:txBody>
          <a:bodyPr/>
          <a:lstStyle/>
          <a:p>
            <a:pPr>
              <a:spcBef>
                <a:spcPts val="800"/>
              </a:spcBef>
              <a:buNone/>
            </a:pPr>
            <a:r>
              <a:rPr lang="en-CA" dirty="0"/>
              <a:t>By the end of this chapter, you should be able to:</a:t>
            </a:r>
          </a:p>
          <a:p>
            <a:pPr>
              <a:spcBef>
                <a:spcPts val="800"/>
              </a:spcBef>
            </a:pPr>
            <a:r>
              <a:rPr lang="en-CA" dirty="0"/>
              <a:t>Explain how scarcity influences decisions.</a:t>
            </a:r>
          </a:p>
          <a:p>
            <a:pPr>
              <a:spcBef>
                <a:spcPts val="800"/>
              </a:spcBef>
            </a:pPr>
            <a:r>
              <a:rPr lang="en-CA" dirty="0"/>
              <a:t>Explain how individuals evaluate opportunity costs to make decisions.</a:t>
            </a:r>
          </a:p>
          <a:p>
            <a:pPr>
              <a:spcBef>
                <a:spcPts val="800"/>
              </a:spcBef>
            </a:pPr>
            <a:r>
              <a:rPr lang="en-CA" dirty="0"/>
              <a:t>Explain how marginal analysis influences decision making.</a:t>
            </a:r>
          </a:p>
          <a:p>
            <a:pPr>
              <a:spcBef>
                <a:spcPts val="800"/>
              </a:spcBef>
            </a:pPr>
            <a:r>
              <a:rPr lang="en-CA" dirty="0"/>
              <a:t>Apply basic, economic principles of individual decision making that determine how an economy generally works.</a:t>
            </a:r>
          </a:p>
          <a:p>
            <a:pPr>
              <a:spcBef>
                <a:spcPts val="800"/>
              </a:spcBef>
            </a:pPr>
            <a:r>
              <a:rPr lang="en-CA" dirty="0"/>
              <a:t>Explain how the terms of trade can lead to gains.</a:t>
            </a:r>
          </a:p>
          <a:p>
            <a:pPr>
              <a:spcBef>
                <a:spcPts val="800"/>
              </a:spcBef>
            </a:pPr>
            <a:r>
              <a:rPr lang="en-CA" dirty="0"/>
              <a:t>Given a scenario, identify the distribution system being used. </a:t>
            </a:r>
            <a:endParaRPr lang="en-US" dirty="0"/>
          </a:p>
        </p:txBody>
      </p:sp>
    </p:spTree>
    <p:extLst>
      <p:ext uri="{BB962C8B-B14F-4D97-AF65-F5344CB8AC3E}">
        <p14:creationId xmlns:p14="http://schemas.microsoft.com/office/powerpoint/2010/main" val="15290901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4C5BE1-F1A4-4B82-B1AF-E23E4C860C4A}"/>
              </a:ext>
            </a:extLst>
          </p:cNvPr>
          <p:cNvSpPr>
            <a:spLocks noGrp="1"/>
          </p:cNvSpPr>
          <p:nvPr>
            <p:ph type="title"/>
          </p:nvPr>
        </p:nvSpPr>
        <p:spPr/>
        <p:txBody>
          <a:bodyPr/>
          <a:lstStyle/>
          <a:p>
            <a:r>
              <a:rPr lang="en-GB" sz="3200" dirty="0"/>
              <a:t>Principle 8: A Country’s Standard of Living Depends on Its Ability to Produce Goods and Services (1 of 2)</a:t>
            </a:r>
            <a:endParaRPr lang="en-IN" sz="3200" dirty="0"/>
          </a:p>
        </p:txBody>
      </p:sp>
      <p:sp>
        <p:nvSpPr>
          <p:cNvPr id="3" name="Content Placeholder 2">
            <a:extLst>
              <a:ext uri="{FF2B5EF4-FFF2-40B4-BE49-F238E27FC236}">
                <a16:creationId xmlns:a16="http://schemas.microsoft.com/office/drawing/2014/main" id="{FCD5F916-D1C3-40F6-8D3E-744415E31632}"/>
              </a:ext>
            </a:extLst>
          </p:cNvPr>
          <p:cNvSpPr>
            <a:spLocks noGrp="1"/>
          </p:cNvSpPr>
          <p:nvPr>
            <p:ph idx="1"/>
          </p:nvPr>
        </p:nvSpPr>
        <p:spPr/>
        <p:txBody>
          <a:bodyPr/>
          <a:lstStyle/>
          <a:p>
            <a:pPr>
              <a:spcBef>
                <a:spcPts val="1200"/>
              </a:spcBef>
              <a:spcAft>
                <a:spcPts val="1200"/>
              </a:spcAft>
            </a:pPr>
            <a:r>
              <a:rPr lang="en-CA" dirty="0"/>
              <a:t>Large differences in living standards around the world </a:t>
            </a:r>
          </a:p>
          <a:p>
            <a:pPr lvl="1">
              <a:spcBef>
                <a:spcPts val="600"/>
              </a:spcBef>
              <a:spcAft>
                <a:spcPts val="1200"/>
              </a:spcAft>
              <a:defRPr/>
            </a:pPr>
            <a:r>
              <a:rPr lang="en-US" dirty="0"/>
              <a:t>For example, 2019 average income is $65,000 in the U.S. and $5,000 in Nigeria</a:t>
            </a:r>
            <a:endParaRPr lang="en-CA" dirty="0"/>
          </a:p>
          <a:p>
            <a:pPr>
              <a:spcBef>
                <a:spcPts val="1200"/>
              </a:spcBef>
              <a:spcAft>
                <a:spcPts val="1200"/>
              </a:spcAft>
            </a:pPr>
            <a:r>
              <a:rPr lang="en-CA" dirty="0"/>
              <a:t>Large changes in living standards over time</a:t>
            </a:r>
          </a:p>
          <a:p>
            <a:pPr lvl="1">
              <a:spcBef>
                <a:spcPts val="600"/>
              </a:spcBef>
              <a:spcAft>
                <a:spcPts val="1200"/>
              </a:spcAft>
              <a:defRPr/>
            </a:pPr>
            <a:r>
              <a:rPr lang="en-US" dirty="0"/>
              <a:t>For example, U.S. standard of living today is eight times greater than that 100 years ago</a:t>
            </a:r>
            <a:endParaRPr lang="en-CA" dirty="0"/>
          </a:p>
          <a:p>
            <a:pPr>
              <a:spcBef>
                <a:spcPts val="1200"/>
              </a:spcBef>
              <a:spcAft>
                <a:spcPts val="1200"/>
              </a:spcAft>
            </a:pPr>
            <a:r>
              <a:rPr lang="en-CA" dirty="0"/>
              <a:t>Almost all variation is attributable to differences in countries’ productivity</a:t>
            </a:r>
          </a:p>
        </p:txBody>
      </p:sp>
    </p:spTree>
    <p:extLst>
      <p:ext uri="{BB962C8B-B14F-4D97-AF65-F5344CB8AC3E}">
        <p14:creationId xmlns:p14="http://schemas.microsoft.com/office/powerpoint/2010/main" val="32604444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4C5BE1-F1A4-4B82-B1AF-E23E4C860C4A}"/>
              </a:ext>
            </a:extLst>
          </p:cNvPr>
          <p:cNvSpPr>
            <a:spLocks noGrp="1"/>
          </p:cNvSpPr>
          <p:nvPr>
            <p:ph type="title"/>
          </p:nvPr>
        </p:nvSpPr>
        <p:spPr/>
        <p:txBody>
          <a:bodyPr/>
          <a:lstStyle/>
          <a:p>
            <a:r>
              <a:rPr lang="en-GB" sz="3200" dirty="0"/>
              <a:t>Principle 8: A Country’s Standard of Living Depends on Its Ability to Produce Goods and Services (2 of 2)</a:t>
            </a:r>
            <a:endParaRPr lang="en-IN" sz="3200" dirty="0"/>
          </a:p>
        </p:txBody>
      </p:sp>
      <p:sp>
        <p:nvSpPr>
          <p:cNvPr id="3" name="Content Placeholder 2">
            <a:extLst>
              <a:ext uri="{FF2B5EF4-FFF2-40B4-BE49-F238E27FC236}">
                <a16:creationId xmlns:a16="http://schemas.microsoft.com/office/drawing/2014/main" id="{FCD5F916-D1C3-40F6-8D3E-744415E31632}"/>
              </a:ext>
            </a:extLst>
          </p:cNvPr>
          <p:cNvSpPr>
            <a:spLocks noGrp="1"/>
          </p:cNvSpPr>
          <p:nvPr>
            <p:ph idx="1"/>
          </p:nvPr>
        </p:nvSpPr>
        <p:spPr/>
        <p:txBody>
          <a:bodyPr/>
          <a:lstStyle/>
          <a:p>
            <a:r>
              <a:rPr lang="en-US" altLang="en-US" b="1" dirty="0">
                <a:solidFill>
                  <a:srgbClr val="C00000"/>
                </a:solidFill>
              </a:rPr>
              <a:t>Productivity*</a:t>
            </a:r>
          </a:p>
          <a:p>
            <a:pPr lvl="1"/>
            <a:r>
              <a:rPr lang="en-US" altLang="en-US" dirty="0"/>
              <a:t>Quantity of goods and services produced from each unit of labor input</a:t>
            </a:r>
          </a:p>
          <a:p>
            <a:r>
              <a:rPr lang="en-US" altLang="en-US" dirty="0"/>
              <a:t>Higher productivity</a:t>
            </a:r>
          </a:p>
          <a:p>
            <a:pPr lvl="1"/>
            <a:r>
              <a:rPr lang="en-US" altLang="en-US" dirty="0"/>
              <a:t>Higher standard of living</a:t>
            </a:r>
          </a:p>
          <a:p>
            <a:r>
              <a:rPr lang="en-US" altLang="en-US" dirty="0"/>
              <a:t>Growth rate of nation’s productivity </a:t>
            </a:r>
          </a:p>
          <a:p>
            <a:pPr lvl="1"/>
            <a:r>
              <a:rPr lang="en-US" altLang="en-US" dirty="0"/>
              <a:t>Determines growth rate of its average income</a:t>
            </a:r>
            <a:endParaRPr lang="en-US" altLang="en-US" sz="1400" dirty="0"/>
          </a:p>
          <a:p>
            <a:pPr>
              <a:spcBef>
                <a:spcPts val="2400"/>
              </a:spcBef>
              <a:spcAft>
                <a:spcPts val="0"/>
              </a:spcAft>
              <a:buNone/>
            </a:pPr>
            <a:r>
              <a:rPr lang="en-US" altLang="en-US" sz="1400" dirty="0"/>
              <a:t>*Words accompanied by an asterisk are key terms from the chapter.</a:t>
            </a:r>
            <a:endParaRPr lang="en-CA" dirty="0"/>
          </a:p>
        </p:txBody>
      </p:sp>
    </p:spTree>
    <p:extLst>
      <p:ext uri="{BB962C8B-B14F-4D97-AF65-F5344CB8AC3E}">
        <p14:creationId xmlns:p14="http://schemas.microsoft.com/office/powerpoint/2010/main" val="26411450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C9D86-0DA9-4BCF-970D-A4809E1E57BF}"/>
              </a:ext>
            </a:extLst>
          </p:cNvPr>
          <p:cNvSpPr>
            <a:spLocks noGrp="1"/>
          </p:cNvSpPr>
          <p:nvPr>
            <p:ph type="title"/>
          </p:nvPr>
        </p:nvSpPr>
        <p:spPr/>
        <p:txBody>
          <a:bodyPr/>
          <a:lstStyle/>
          <a:p>
            <a:r>
              <a:rPr lang="en-GB" dirty="0"/>
              <a:t>Principle 9: Prices Rise When the Government Prints Too Much Money (1 of 2)</a:t>
            </a:r>
            <a:endParaRPr lang="en-IN" dirty="0"/>
          </a:p>
        </p:txBody>
      </p:sp>
      <p:sp>
        <p:nvSpPr>
          <p:cNvPr id="3" name="Content Placeholder 2">
            <a:extLst>
              <a:ext uri="{FF2B5EF4-FFF2-40B4-BE49-F238E27FC236}">
                <a16:creationId xmlns:a16="http://schemas.microsoft.com/office/drawing/2014/main" id="{F9E9FB99-66FD-47F3-B845-ECF53AC8CDC0}"/>
              </a:ext>
            </a:extLst>
          </p:cNvPr>
          <p:cNvSpPr>
            <a:spLocks noGrp="1"/>
          </p:cNvSpPr>
          <p:nvPr>
            <p:ph idx="1"/>
          </p:nvPr>
        </p:nvSpPr>
        <p:spPr/>
        <p:txBody>
          <a:bodyPr/>
          <a:lstStyle/>
          <a:p>
            <a:pPr>
              <a:spcBef>
                <a:spcPts val="1200"/>
              </a:spcBef>
              <a:spcAft>
                <a:spcPts val="1200"/>
              </a:spcAft>
              <a:defRPr/>
            </a:pPr>
            <a:r>
              <a:rPr lang="en-US" altLang="en-US" b="1" dirty="0">
                <a:solidFill>
                  <a:srgbClr val="C00000"/>
                </a:solidFill>
              </a:rPr>
              <a:t>Inflation*</a:t>
            </a:r>
          </a:p>
          <a:p>
            <a:pPr lvl="1">
              <a:spcBef>
                <a:spcPts val="600"/>
              </a:spcBef>
              <a:spcAft>
                <a:spcPts val="1200"/>
              </a:spcAft>
              <a:defRPr/>
            </a:pPr>
            <a:r>
              <a:rPr lang="en-US" dirty="0"/>
              <a:t>An increase in the overall  level of prices in the economy</a:t>
            </a:r>
          </a:p>
          <a:p>
            <a:pPr>
              <a:spcBef>
                <a:spcPts val="1200"/>
              </a:spcBef>
              <a:spcAft>
                <a:spcPts val="1200"/>
              </a:spcAft>
              <a:defRPr/>
            </a:pPr>
            <a:r>
              <a:rPr lang="en-US" dirty="0"/>
              <a:t>High inflation </a:t>
            </a:r>
          </a:p>
          <a:p>
            <a:pPr lvl="1">
              <a:spcBef>
                <a:spcPts val="600"/>
              </a:spcBef>
              <a:spcAft>
                <a:spcPts val="1200"/>
              </a:spcAft>
              <a:defRPr/>
            </a:pPr>
            <a:r>
              <a:rPr lang="en-US" dirty="0"/>
              <a:t>Imposes various costs on society</a:t>
            </a:r>
          </a:p>
          <a:p>
            <a:pPr>
              <a:spcBef>
                <a:spcPts val="1200"/>
              </a:spcBef>
              <a:spcAft>
                <a:spcPts val="1200"/>
              </a:spcAft>
              <a:defRPr/>
            </a:pPr>
            <a:r>
              <a:rPr lang="en-US" dirty="0"/>
              <a:t>Goal of economic policymakers</a:t>
            </a:r>
          </a:p>
          <a:p>
            <a:pPr lvl="1">
              <a:spcBef>
                <a:spcPts val="600"/>
              </a:spcBef>
              <a:spcAft>
                <a:spcPts val="1200"/>
              </a:spcAft>
              <a:defRPr/>
            </a:pPr>
            <a:r>
              <a:rPr lang="en-US" dirty="0"/>
              <a:t>Keep inflation at a reasonable rate</a:t>
            </a:r>
            <a:endParaRPr lang="en-US" altLang="en-US" sz="1400" dirty="0">
              <a:solidFill>
                <a:srgbClr val="EE0000"/>
              </a:solidFill>
            </a:endParaRPr>
          </a:p>
          <a:p>
            <a:pPr>
              <a:spcBef>
                <a:spcPts val="3000"/>
              </a:spcBef>
              <a:spcAft>
                <a:spcPts val="1200"/>
              </a:spcAft>
              <a:buNone/>
              <a:defRPr/>
            </a:pPr>
            <a:r>
              <a:rPr lang="en-US" altLang="en-US" sz="1400" dirty="0"/>
              <a:t>*Words accompanied by an asterisk are key terms from the chapter.</a:t>
            </a:r>
            <a:endParaRPr lang="en-IN" dirty="0"/>
          </a:p>
        </p:txBody>
      </p:sp>
    </p:spTree>
    <p:extLst>
      <p:ext uri="{BB962C8B-B14F-4D97-AF65-F5344CB8AC3E}">
        <p14:creationId xmlns:p14="http://schemas.microsoft.com/office/powerpoint/2010/main" val="13360655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C9D86-0DA9-4BCF-970D-A4809E1E57BF}"/>
              </a:ext>
            </a:extLst>
          </p:cNvPr>
          <p:cNvSpPr>
            <a:spLocks noGrp="1"/>
          </p:cNvSpPr>
          <p:nvPr>
            <p:ph type="title"/>
          </p:nvPr>
        </p:nvSpPr>
        <p:spPr>
          <a:xfrm>
            <a:off x="426720" y="473245"/>
            <a:ext cx="11338560" cy="1217447"/>
          </a:xfrm>
        </p:spPr>
        <p:txBody>
          <a:bodyPr/>
          <a:lstStyle/>
          <a:p>
            <a:r>
              <a:rPr lang="en-GB" dirty="0"/>
              <a:t>Principle 9: Prices Rise When the Government Prints Too Much Money (2 of 2)</a:t>
            </a:r>
            <a:endParaRPr lang="en-IN" dirty="0"/>
          </a:p>
        </p:txBody>
      </p:sp>
      <p:sp>
        <p:nvSpPr>
          <p:cNvPr id="3" name="Content Placeholder 2">
            <a:extLst>
              <a:ext uri="{FF2B5EF4-FFF2-40B4-BE49-F238E27FC236}">
                <a16:creationId xmlns:a16="http://schemas.microsoft.com/office/drawing/2014/main" id="{F9E9FB99-66FD-47F3-B845-ECF53AC8CDC0}"/>
              </a:ext>
            </a:extLst>
          </p:cNvPr>
          <p:cNvSpPr>
            <a:spLocks noGrp="1"/>
          </p:cNvSpPr>
          <p:nvPr>
            <p:ph idx="1"/>
          </p:nvPr>
        </p:nvSpPr>
        <p:spPr/>
        <p:txBody>
          <a:bodyPr/>
          <a:lstStyle/>
          <a:p>
            <a:pPr>
              <a:spcBef>
                <a:spcPts val="600"/>
              </a:spcBef>
              <a:spcAft>
                <a:spcPts val="1200"/>
              </a:spcAft>
              <a:defRPr/>
            </a:pPr>
            <a:r>
              <a:rPr lang="en-US" dirty="0"/>
              <a:t>In the long run</a:t>
            </a:r>
          </a:p>
          <a:p>
            <a:pPr lvl="1">
              <a:spcBef>
                <a:spcPts val="600"/>
              </a:spcBef>
              <a:spcAft>
                <a:spcPts val="1200"/>
              </a:spcAft>
              <a:defRPr/>
            </a:pPr>
            <a:r>
              <a:rPr lang="en-US" dirty="0"/>
              <a:t>Inflation is almost always caused by excessive growth in the quantity of money, which causes the value of money to fall </a:t>
            </a:r>
          </a:p>
          <a:p>
            <a:pPr lvl="1">
              <a:spcBef>
                <a:spcPts val="600"/>
              </a:spcBef>
              <a:spcAft>
                <a:spcPts val="1200"/>
              </a:spcAft>
              <a:defRPr/>
            </a:pPr>
            <a:r>
              <a:rPr lang="en-US" dirty="0"/>
              <a:t>The faster the government creates money, the greater the inflation rate</a:t>
            </a:r>
            <a:endParaRPr lang="en-IN" dirty="0"/>
          </a:p>
        </p:txBody>
      </p:sp>
    </p:spTree>
    <p:extLst>
      <p:ext uri="{BB962C8B-B14F-4D97-AF65-F5344CB8AC3E}">
        <p14:creationId xmlns:p14="http://schemas.microsoft.com/office/powerpoint/2010/main" val="39543535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33E90-800A-46D3-90F3-4154B0FA5432}"/>
              </a:ext>
            </a:extLst>
          </p:cNvPr>
          <p:cNvSpPr>
            <a:spLocks noGrp="1"/>
          </p:cNvSpPr>
          <p:nvPr>
            <p:ph type="title"/>
          </p:nvPr>
        </p:nvSpPr>
        <p:spPr>
          <a:xfrm>
            <a:off x="426720" y="473245"/>
            <a:ext cx="11338560" cy="1217447"/>
          </a:xfrm>
        </p:spPr>
        <p:txBody>
          <a:bodyPr/>
          <a:lstStyle/>
          <a:p>
            <a:r>
              <a:rPr lang="en-GB" sz="3600" dirty="0"/>
              <a:t>Principle 10: Society Faces a Short-Run Trade-Off between Inflation and Unemployment (1 of 2)</a:t>
            </a:r>
            <a:endParaRPr lang="en-IN" sz="3600" dirty="0"/>
          </a:p>
        </p:txBody>
      </p:sp>
      <p:sp>
        <p:nvSpPr>
          <p:cNvPr id="3" name="Content Placeholder 2">
            <a:extLst>
              <a:ext uri="{FF2B5EF4-FFF2-40B4-BE49-F238E27FC236}">
                <a16:creationId xmlns:a16="http://schemas.microsoft.com/office/drawing/2014/main" id="{6A715EE3-BC5E-4BAE-9676-19539EC5AEE5}"/>
              </a:ext>
            </a:extLst>
          </p:cNvPr>
          <p:cNvSpPr>
            <a:spLocks noGrp="1"/>
          </p:cNvSpPr>
          <p:nvPr>
            <p:ph idx="1"/>
          </p:nvPr>
        </p:nvSpPr>
        <p:spPr/>
        <p:txBody>
          <a:bodyPr/>
          <a:lstStyle/>
          <a:p>
            <a:pPr>
              <a:spcBef>
                <a:spcPts val="600"/>
              </a:spcBef>
              <a:spcAft>
                <a:spcPts val="1200"/>
              </a:spcAft>
            </a:pPr>
            <a:r>
              <a:rPr lang="en-CA" dirty="0"/>
              <a:t>Short-run effects of increasing money growth</a:t>
            </a:r>
          </a:p>
          <a:p>
            <a:pPr lvl="1">
              <a:spcBef>
                <a:spcPts val="600"/>
              </a:spcBef>
              <a:spcAft>
                <a:spcPts val="1200"/>
              </a:spcAft>
            </a:pPr>
            <a:r>
              <a:rPr lang="en-CA" dirty="0"/>
              <a:t>Stimulates the overall level of spending and demand for goods and services</a:t>
            </a:r>
          </a:p>
          <a:p>
            <a:pPr lvl="1">
              <a:spcBef>
                <a:spcPts val="600"/>
              </a:spcBef>
              <a:spcAft>
                <a:spcPts val="1200"/>
              </a:spcAft>
            </a:pPr>
            <a:r>
              <a:rPr lang="en-CA" dirty="0"/>
              <a:t>Higher demand causes firms to raise prices, hire more workers, and produce a larger quantity of goods and services</a:t>
            </a:r>
          </a:p>
          <a:p>
            <a:pPr lvl="1">
              <a:spcBef>
                <a:spcPts val="600"/>
              </a:spcBef>
              <a:spcAft>
                <a:spcPts val="1200"/>
              </a:spcAft>
            </a:pPr>
            <a:r>
              <a:rPr lang="en-CA" dirty="0"/>
              <a:t>More hiring means lower unemployment</a:t>
            </a:r>
            <a:endParaRPr lang="en-IN" dirty="0"/>
          </a:p>
        </p:txBody>
      </p:sp>
    </p:spTree>
    <p:extLst>
      <p:ext uri="{BB962C8B-B14F-4D97-AF65-F5344CB8AC3E}">
        <p14:creationId xmlns:p14="http://schemas.microsoft.com/office/powerpoint/2010/main" val="41627479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33E90-800A-46D3-90F3-4154B0FA5432}"/>
              </a:ext>
            </a:extLst>
          </p:cNvPr>
          <p:cNvSpPr>
            <a:spLocks noGrp="1"/>
          </p:cNvSpPr>
          <p:nvPr>
            <p:ph type="title"/>
          </p:nvPr>
        </p:nvSpPr>
        <p:spPr>
          <a:xfrm>
            <a:off x="381000" y="473245"/>
            <a:ext cx="11430000" cy="1217447"/>
          </a:xfrm>
        </p:spPr>
        <p:txBody>
          <a:bodyPr/>
          <a:lstStyle/>
          <a:p>
            <a:r>
              <a:rPr lang="en-GB" sz="3600" dirty="0"/>
              <a:t>Principle 10: Society Faces a Short-Run Trade-Off between Inflation and Unemployment (2 of 2)</a:t>
            </a:r>
            <a:endParaRPr lang="en-IN" sz="3600" dirty="0"/>
          </a:p>
        </p:txBody>
      </p:sp>
      <p:sp>
        <p:nvSpPr>
          <p:cNvPr id="3" name="Content Placeholder 2">
            <a:extLst>
              <a:ext uri="{FF2B5EF4-FFF2-40B4-BE49-F238E27FC236}">
                <a16:creationId xmlns:a16="http://schemas.microsoft.com/office/drawing/2014/main" id="{6A715EE3-BC5E-4BAE-9676-19539EC5AEE5}"/>
              </a:ext>
            </a:extLst>
          </p:cNvPr>
          <p:cNvSpPr>
            <a:spLocks noGrp="1"/>
          </p:cNvSpPr>
          <p:nvPr>
            <p:ph idx="1"/>
          </p:nvPr>
        </p:nvSpPr>
        <p:spPr/>
        <p:txBody>
          <a:bodyPr/>
          <a:lstStyle/>
          <a:p>
            <a:r>
              <a:rPr lang="en-US" altLang="en-US" dirty="0"/>
              <a:t>Short-run trade-off between unemployment and inflation</a:t>
            </a:r>
          </a:p>
          <a:p>
            <a:pPr lvl="1"/>
            <a:r>
              <a:rPr lang="en-US" altLang="en-US" dirty="0"/>
              <a:t>Many economic policies push unemployment and inflation in opposite directions</a:t>
            </a:r>
          </a:p>
          <a:p>
            <a:pPr lvl="1"/>
            <a:r>
              <a:rPr lang="en-US" altLang="en-US" dirty="0"/>
              <a:t>Key role in analysis of business cycle</a:t>
            </a:r>
          </a:p>
          <a:p>
            <a:pPr>
              <a:defRPr/>
            </a:pPr>
            <a:r>
              <a:rPr lang="en-US" altLang="en-US" b="1" dirty="0">
                <a:solidFill>
                  <a:srgbClr val="C00000"/>
                </a:solidFill>
              </a:rPr>
              <a:t>Business cycle*</a:t>
            </a:r>
          </a:p>
          <a:p>
            <a:pPr lvl="1"/>
            <a:r>
              <a:rPr lang="en-US" altLang="en-US" dirty="0"/>
              <a:t>Fluctuations in economic activity, such as employment and production</a:t>
            </a:r>
            <a:endParaRPr lang="en-US" altLang="en-US" sz="1400" dirty="0"/>
          </a:p>
          <a:p>
            <a:pPr>
              <a:spcBef>
                <a:spcPts val="2400"/>
              </a:spcBef>
              <a:spcAft>
                <a:spcPts val="0"/>
              </a:spcAft>
              <a:buNone/>
            </a:pPr>
            <a:r>
              <a:rPr lang="en-US" altLang="en-US" sz="1400" dirty="0"/>
              <a:t>*Words accompanied by an asterisk are key terms from the chapter.</a:t>
            </a:r>
          </a:p>
        </p:txBody>
      </p:sp>
    </p:spTree>
    <p:extLst>
      <p:ext uri="{BB962C8B-B14F-4D97-AF65-F5344CB8AC3E}">
        <p14:creationId xmlns:p14="http://schemas.microsoft.com/office/powerpoint/2010/main" val="29955349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F6836-F92C-49C8-9E76-C8A890538549}"/>
              </a:ext>
            </a:extLst>
          </p:cNvPr>
          <p:cNvSpPr>
            <a:spLocks noGrp="1"/>
          </p:cNvSpPr>
          <p:nvPr>
            <p:ph type="ctrTitle"/>
          </p:nvPr>
        </p:nvSpPr>
        <p:spPr/>
        <p:txBody>
          <a:bodyPr/>
          <a:lstStyle/>
          <a:p>
            <a:r>
              <a:rPr lang="en-IN" dirty="0"/>
              <a:t>1-4</a:t>
            </a:r>
          </a:p>
        </p:txBody>
      </p:sp>
      <p:sp>
        <p:nvSpPr>
          <p:cNvPr id="3" name="Subtitle 2">
            <a:extLst>
              <a:ext uri="{FF2B5EF4-FFF2-40B4-BE49-F238E27FC236}">
                <a16:creationId xmlns:a16="http://schemas.microsoft.com/office/drawing/2014/main" id="{12AE74B1-C763-4ED6-BC70-43B915097DBB}"/>
              </a:ext>
            </a:extLst>
          </p:cNvPr>
          <p:cNvSpPr>
            <a:spLocks noGrp="1"/>
          </p:cNvSpPr>
          <p:nvPr>
            <p:ph type="subTitle" idx="1"/>
          </p:nvPr>
        </p:nvSpPr>
        <p:spPr/>
        <p:txBody>
          <a:bodyPr/>
          <a:lstStyle/>
          <a:p>
            <a:r>
              <a:rPr lang="en-CA" dirty="0"/>
              <a:t>Conclusion</a:t>
            </a:r>
            <a:endParaRPr lang="en-US" dirty="0"/>
          </a:p>
        </p:txBody>
      </p:sp>
    </p:spTree>
    <p:extLst>
      <p:ext uri="{BB962C8B-B14F-4D97-AF65-F5344CB8AC3E}">
        <p14:creationId xmlns:p14="http://schemas.microsoft.com/office/powerpoint/2010/main" val="11579073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B497F-A684-4291-9CBB-2D7BD22C97CC}"/>
              </a:ext>
            </a:extLst>
          </p:cNvPr>
          <p:cNvSpPr>
            <a:spLocks noGrp="1"/>
          </p:cNvSpPr>
          <p:nvPr>
            <p:ph type="title"/>
          </p:nvPr>
        </p:nvSpPr>
        <p:spPr/>
        <p:txBody>
          <a:bodyPr/>
          <a:lstStyle/>
          <a:p>
            <a:r>
              <a:rPr lang="en-IN" dirty="0"/>
              <a:t>Conclusion</a:t>
            </a:r>
          </a:p>
        </p:txBody>
      </p:sp>
      <p:sp>
        <p:nvSpPr>
          <p:cNvPr id="3" name="Content Placeholder 2">
            <a:extLst>
              <a:ext uri="{FF2B5EF4-FFF2-40B4-BE49-F238E27FC236}">
                <a16:creationId xmlns:a16="http://schemas.microsoft.com/office/drawing/2014/main" id="{115231DD-4B31-4743-BB92-8B30A5A363EA}"/>
              </a:ext>
            </a:extLst>
          </p:cNvPr>
          <p:cNvSpPr>
            <a:spLocks noGrp="1"/>
          </p:cNvSpPr>
          <p:nvPr>
            <p:ph idx="1"/>
          </p:nvPr>
        </p:nvSpPr>
        <p:spPr/>
        <p:txBody>
          <a:bodyPr/>
          <a:lstStyle/>
          <a:p>
            <a:pPr>
              <a:spcBef>
                <a:spcPts val="600"/>
              </a:spcBef>
              <a:spcAft>
                <a:spcPts val="1200"/>
              </a:spcAft>
            </a:pPr>
            <a:r>
              <a:rPr lang="en-CA" dirty="0"/>
              <a:t>In the coming chapters</a:t>
            </a:r>
          </a:p>
          <a:p>
            <a:pPr lvl="1">
              <a:spcBef>
                <a:spcPts val="600"/>
              </a:spcBef>
              <a:spcAft>
                <a:spcPts val="1200"/>
              </a:spcAft>
            </a:pPr>
            <a:r>
              <a:rPr lang="en-CA" dirty="0"/>
              <a:t>We will develop specific insights about people, markets, and economies</a:t>
            </a:r>
          </a:p>
          <a:p>
            <a:pPr lvl="1">
              <a:spcBef>
                <a:spcPts val="600"/>
              </a:spcBef>
              <a:spcAft>
                <a:spcPts val="1200"/>
              </a:spcAft>
            </a:pPr>
            <a:r>
              <a:rPr lang="en-CA" dirty="0"/>
              <a:t>We will refer to the Ten Principles of Economics introduced in this chapter</a:t>
            </a:r>
          </a:p>
        </p:txBody>
      </p:sp>
    </p:spTree>
    <p:extLst>
      <p:ext uri="{BB962C8B-B14F-4D97-AF65-F5344CB8AC3E}">
        <p14:creationId xmlns:p14="http://schemas.microsoft.com/office/powerpoint/2010/main" val="5385764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DBC58-3DD3-4663-8FD2-D774190BCE2A}"/>
              </a:ext>
            </a:extLst>
          </p:cNvPr>
          <p:cNvSpPr>
            <a:spLocks noGrp="1"/>
          </p:cNvSpPr>
          <p:nvPr>
            <p:ph type="title"/>
          </p:nvPr>
        </p:nvSpPr>
        <p:spPr/>
        <p:txBody>
          <a:bodyPr/>
          <a:lstStyle/>
          <a:p>
            <a:r>
              <a:rPr lang="en-IN" dirty="0"/>
              <a:t>Ten Principles of Economics</a:t>
            </a:r>
          </a:p>
        </p:txBody>
      </p:sp>
      <p:graphicFrame>
        <p:nvGraphicFramePr>
          <p:cNvPr id="4" name="Table 2">
            <a:extLst>
              <a:ext uri="{FF2B5EF4-FFF2-40B4-BE49-F238E27FC236}">
                <a16:creationId xmlns:a16="http://schemas.microsoft.com/office/drawing/2014/main" id="{02CF4065-D5D9-494C-ACEA-6F5163EE4447}"/>
              </a:ext>
            </a:extLst>
          </p:cNvPr>
          <p:cNvGraphicFramePr>
            <a:graphicFrameLocks noGrp="1"/>
          </p:cNvGraphicFramePr>
          <p:nvPr>
            <p:ph idx="1"/>
            <p:extLst>
              <p:ext uri="{D42A27DB-BD31-4B8C-83A1-F6EECF244321}">
                <p14:modId xmlns:p14="http://schemas.microsoft.com/office/powerpoint/2010/main" val="1158711951"/>
              </p:ext>
            </p:extLst>
          </p:nvPr>
        </p:nvGraphicFramePr>
        <p:xfrm>
          <a:off x="476250" y="1445797"/>
          <a:ext cx="11242674" cy="4302760"/>
        </p:xfrm>
        <a:graphic>
          <a:graphicData uri="http://schemas.openxmlformats.org/drawingml/2006/table">
            <a:tbl>
              <a:tblPr firstRow="1" bandRow="1">
                <a:tableStyleId>{5C22544A-7EE6-4342-B048-85BDC9FD1C3A}</a:tableStyleId>
              </a:tblPr>
              <a:tblGrid>
                <a:gridCol w="3747558">
                  <a:extLst>
                    <a:ext uri="{9D8B030D-6E8A-4147-A177-3AD203B41FA5}">
                      <a16:colId xmlns:a16="http://schemas.microsoft.com/office/drawing/2014/main" val="20000"/>
                    </a:ext>
                  </a:extLst>
                </a:gridCol>
                <a:gridCol w="3747558">
                  <a:extLst>
                    <a:ext uri="{9D8B030D-6E8A-4147-A177-3AD203B41FA5}">
                      <a16:colId xmlns:a16="http://schemas.microsoft.com/office/drawing/2014/main" val="20001"/>
                    </a:ext>
                  </a:extLst>
                </a:gridCol>
                <a:gridCol w="3747558">
                  <a:extLst>
                    <a:ext uri="{9D8B030D-6E8A-4147-A177-3AD203B41FA5}">
                      <a16:colId xmlns:a16="http://schemas.microsoft.com/office/drawing/2014/main" val="20002"/>
                    </a:ext>
                  </a:extLst>
                </a:gridCol>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sz="1800" b="1" kern="1200" baseline="0" dirty="0">
                          <a:solidFill>
                            <a:schemeClr val="bg1"/>
                          </a:solidFill>
                          <a:latin typeface="+mn-lt"/>
                          <a:ea typeface="+mn-ea"/>
                          <a:cs typeface="+mn-cs"/>
                        </a:rPr>
                        <a:t>How People Make Decisions</a:t>
                      </a:r>
                    </a:p>
                    <a:p>
                      <a:pPr algn="ctr"/>
                      <a:endParaRPr lang="en-CA" dirty="0">
                        <a:solidFill>
                          <a:schemeClr val="bg1"/>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sz="1800" b="1" kern="1200" baseline="0" dirty="0">
                          <a:solidFill>
                            <a:schemeClr val="bg1"/>
                          </a:solidFill>
                          <a:latin typeface="+mn-lt"/>
                          <a:ea typeface="+mn-ea"/>
                          <a:cs typeface="+mn-cs"/>
                        </a:rPr>
                        <a:t>How People Interact</a:t>
                      </a:r>
                    </a:p>
                    <a:p>
                      <a:pPr algn="ctr"/>
                      <a:endParaRPr lang="en-CA" dirty="0">
                        <a:solidFill>
                          <a:schemeClr val="bg1"/>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sz="1800" b="1" kern="1200" baseline="0" dirty="0">
                          <a:solidFill>
                            <a:schemeClr val="bg1"/>
                          </a:solidFill>
                          <a:latin typeface="+mn-lt"/>
                          <a:ea typeface="+mn-ea"/>
                          <a:cs typeface="+mn-cs"/>
                        </a:rPr>
                        <a:t>How the Economy as a Whole Works</a:t>
                      </a:r>
                    </a:p>
                    <a:p>
                      <a:pPr algn="ctr"/>
                      <a:endParaRPr lang="en-CA" dirty="0">
                        <a:solidFill>
                          <a:schemeClr val="bg1"/>
                        </a:solidFill>
                      </a:endParaRPr>
                    </a:p>
                  </a:txBody>
                  <a:tcPr/>
                </a:tc>
                <a:extLst>
                  <a:ext uri="{0D108BD9-81ED-4DB2-BD59-A6C34878D82A}">
                    <a16:rowId xmlns:a16="http://schemas.microsoft.com/office/drawing/2014/main" val="10000"/>
                  </a:ext>
                </a:extLst>
              </a:tr>
              <a:tr h="370840">
                <a:tc>
                  <a:txBody>
                    <a:bodyPr/>
                    <a:lstStyle/>
                    <a:p>
                      <a:pPr indent="-457200"/>
                      <a:r>
                        <a:rPr lang="en-CA" sz="1800" kern="1200" baseline="0" dirty="0">
                          <a:solidFill>
                            <a:schemeClr val="dk1"/>
                          </a:solidFill>
                          <a:latin typeface="+mn-lt"/>
                          <a:ea typeface="+mn-ea"/>
                          <a:cs typeface="+mn-cs"/>
                        </a:rPr>
                        <a:t>1. People face trade-offs.</a:t>
                      </a:r>
                    </a:p>
                  </a:txBody>
                  <a:tcPr/>
                </a:tc>
                <a:tc>
                  <a:txBody>
                    <a:bodyPr/>
                    <a:lstStyle/>
                    <a:p>
                      <a:pPr marL="0" marR="0" indent="-457200" algn="l"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dk1"/>
                          </a:solidFill>
                          <a:latin typeface="+mn-lt"/>
                          <a:ea typeface="+mn-ea"/>
                          <a:cs typeface="+mn-cs"/>
                        </a:rPr>
                        <a:t>5. Trade can make everyone better off.</a:t>
                      </a:r>
                    </a:p>
                  </a:txBody>
                  <a:tcPr/>
                </a:tc>
                <a:tc>
                  <a:txBody>
                    <a:bodyPr/>
                    <a:lstStyle/>
                    <a:p>
                      <a:pPr indent="-457200"/>
                      <a:r>
                        <a:rPr lang="en-CA" sz="1800" kern="1200" baseline="0" dirty="0">
                          <a:solidFill>
                            <a:schemeClr val="dk1"/>
                          </a:solidFill>
                          <a:latin typeface="+mn-lt"/>
                          <a:ea typeface="+mn-ea"/>
                          <a:cs typeface="+mn-cs"/>
                        </a:rPr>
                        <a:t>8. A country’s standard of living depends on its ability to produce goods and services.</a:t>
                      </a:r>
                    </a:p>
                  </a:txBody>
                  <a:tcPr/>
                </a:tc>
                <a:extLst>
                  <a:ext uri="{0D108BD9-81ED-4DB2-BD59-A6C34878D82A}">
                    <a16:rowId xmlns:a16="http://schemas.microsoft.com/office/drawing/2014/main" val="10001"/>
                  </a:ext>
                </a:extLst>
              </a:tr>
              <a:tr h="370840">
                <a:tc>
                  <a:txBody>
                    <a:bodyPr/>
                    <a:lstStyle/>
                    <a:p>
                      <a:pPr marL="0" marR="0" indent="-502920" algn="l"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dk1"/>
                          </a:solidFill>
                          <a:latin typeface="+mn-lt"/>
                          <a:ea typeface="+mn-ea"/>
                          <a:cs typeface="+mn-cs"/>
                        </a:rPr>
                        <a:t>2. The cost of something is what you give up to get it.</a:t>
                      </a:r>
                    </a:p>
                  </a:txBody>
                  <a:tcPr/>
                </a:tc>
                <a:tc>
                  <a:txBody>
                    <a:bodyPr/>
                    <a:lstStyle/>
                    <a:p>
                      <a:pPr marL="0" marR="0" indent="-457200" algn="l"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dk1"/>
                          </a:solidFill>
                          <a:latin typeface="+mn-lt"/>
                          <a:ea typeface="+mn-ea"/>
                          <a:cs typeface="+mn-cs"/>
                        </a:rPr>
                        <a:t>6. Markets are usually a good way to organize economic activity.</a:t>
                      </a:r>
                    </a:p>
                  </a:txBody>
                  <a:tcPr/>
                </a:tc>
                <a:tc>
                  <a:txBody>
                    <a:bodyPr/>
                    <a:lstStyle/>
                    <a:p>
                      <a:pPr marL="0" marR="0" indent="-457200" algn="l"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dk1"/>
                          </a:solidFill>
                          <a:latin typeface="+mn-lt"/>
                          <a:ea typeface="+mn-ea"/>
                          <a:cs typeface="+mn-cs"/>
                        </a:rPr>
                        <a:t>9. Prices rise when the government prints too much money.</a:t>
                      </a:r>
                    </a:p>
                    <a:p>
                      <a:pPr indent="-457200"/>
                      <a:endParaRPr lang="en-CA" dirty="0"/>
                    </a:p>
                  </a:txBody>
                  <a:tcPr/>
                </a:tc>
                <a:extLst>
                  <a:ext uri="{0D108BD9-81ED-4DB2-BD59-A6C34878D82A}">
                    <a16:rowId xmlns:a16="http://schemas.microsoft.com/office/drawing/2014/main" val="10002"/>
                  </a:ext>
                </a:extLst>
              </a:tr>
              <a:tr h="370840">
                <a:tc>
                  <a:txBody>
                    <a:bodyPr/>
                    <a:lstStyle/>
                    <a:p>
                      <a:pPr marL="0" marR="0" indent="-457200" algn="l"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dk1"/>
                          </a:solidFill>
                          <a:latin typeface="+mn-lt"/>
                          <a:ea typeface="+mn-ea"/>
                          <a:cs typeface="+mn-cs"/>
                        </a:rPr>
                        <a:t>3. Rational people think at the margin.</a:t>
                      </a:r>
                    </a:p>
                  </a:txBody>
                  <a:tcPr/>
                </a:tc>
                <a:tc>
                  <a:txBody>
                    <a:bodyPr/>
                    <a:lstStyle/>
                    <a:p>
                      <a:pPr marL="0" marR="0" indent="-457200" algn="l"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dk1"/>
                          </a:solidFill>
                          <a:latin typeface="+mn-lt"/>
                          <a:ea typeface="+mn-ea"/>
                          <a:cs typeface="+mn-cs"/>
                        </a:rPr>
                        <a:t>7. Governments can sometimes improve market outcomes.</a:t>
                      </a:r>
                      <a:endParaRPr lang="en-CA" dirty="0"/>
                    </a:p>
                  </a:txBody>
                  <a:tcPr/>
                </a:tc>
                <a:tc>
                  <a:txBody>
                    <a:bodyPr/>
                    <a:lstStyle/>
                    <a:p>
                      <a:pPr marL="0" marR="0" indent="-457200" algn="l"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dk1"/>
                          </a:solidFill>
                          <a:latin typeface="+mn-lt"/>
                          <a:ea typeface="+mn-ea"/>
                          <a:cs typeface="+mn-cs"/>
                        </a:rPr>
                        <a:t>10. Society faces a short-run trade-off between inflation and unemployment.</a:t>
                      </a:r>
                      <a:endParaRPr lang="en-CA" dirty="0"/>
                    </a:p>
                  </a:txBody>
                  <a:tcPr/>
                </a:tc>
                <a:extLst>
                  <a:ext uri="{0D108BD9-81ED-4DB2-BD59-A6C34878D82A}">
                    <a16:rowId xmlns:a16="http://schemas.microsoft.com/office/drawing/2014/main" val="10003"/>
                  </a:ext>
                </a:extLst>
              </a:tr>
              <a:tr h="370840">
                <a:tc>
                  <a:txBody>
                    <a:bodyPr/>
                    <a:lstStyle/>
                    <a:p>
                      <a:pPr marL="0" marR="0" indent="-457200" algn="l"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dk1"/>
                          </a:solidFill>
                          <a:latin typeface="+mn-lt"/>
                          <a:ea typeface="+mn-ea"/>
                          <a:cs typeface="+mn-cs"/>
                        </a:rPr>
                        <a:t>4. People respond to incentives.</a:t>
                      </a:r>
                      <a:endParaRPr lang="en-CA" dirty="0"/>
                    </a:p>
                  </a:txBody>
                  <a:tcPr/>
                </a:tc>
                <a:tc>
                  <a:txBody>
                    <a:bodyPr/>
                    <a:lstStyle/>
                    <a:p>
                      <a:pPr indent="-457200"/>
                      <a:endParaRPr lang="en-CA"/>
                    </a:p>
                  </a:txBody>
                  <a:tcPr/>
                </a:tc>
                <a:tc>
                  <a:txBody>
                    <a:bodyPr/>
                    <a:lstStyle/>
                    <a:p>
                      <a:pPr indent="-457200"/>
                      <a:endParaRPr lang="en-CA" dirty="0"/>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0928211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86940-143D-4B3C-A0BA-8673B2BA57BE}"/>
              </a:ext>
            </a:extLst>
          </p:cNvPr>
          <p:cNvSpPr>
            <a:spLocks noGrp="1"/>
          </p:cNvSpPr>
          <p:nvPr>
            <p:ph type="title"/>
          </p:nvPr>
        </p:nvSpPr>
        <p:spPr/>
        <p:txBody>
          <a:bodyPr/>
          <a:lstStyle/>
          <a:p>
            <a:r>
              <a:rPr lang="en-IN" dirty="0"/>
              <a:t>Think-Pair-Share Activity</a:t>
            </a:r>
          </a:p>
        </p:txBody>
      </p:sp>
      <p:sp>
        <p:nvSpPr>
          <p:cNvPr id="3" name="Content Placeholder 2">
            <a:extLst>
              <a:ext uri="{FF2B5EF4-FFF2-40B4-BE49-F238E27FC236}">
                <a16:creationId xmlns:a16="http://schemas.microsoft.com/office/drawing/2014/main" id="{78643C0A-1CD4-4A27-ACDF-347961BC593A}"/>
              </a:ext>
            </a:extLst>
          </p:cNvPr>
          <p:cNvSpPr>
            <a:spLocks noGrp="1"/>
          </p:cNvSpPr>
          <p:nvPr>
            <p:ph idx="1"/>
          </p:nvPr>
        </p:nvSpPr>
        <p:spPr/>
        <p:txBody>
          <a:bodyPr/>
          <a:lstStyle/>
          <a:p>
            <a:pPr marL="0" indent="0">
              <a:spcBef>
                <a:spcPts val="600"/>
              </a:spcBef>
              <a:spcAft>
                <a:spcPts val="600"/>
              </a:spcAft>
              <a:buNone/>
            </a:pPr>
            <a:r>
              <a:rPr lang="en-US" sz="2200" dirty="0"/>
              <a:t>Your university decides to reduce the price of a parking permit on campus from $250 per semester to $10 per semester.  </a:t>
            </a:r>
          </a:p>
          <a:p>
            <a:pPr marL="514350" indent="-514350">
              <a:spcBef>
                <a:spcPts val="600"/>
              </a:spcBef>
              <a:spcAft>
                <a:spcPts val="600"/>
              </a:spcAft>
              <a:buFont typeface="+mj-lt"/>
              <a:buAutoNum type="alphaUcPeriod"/>
            </a:pPr>
            <a:r>
              <a:rPr lang="en-US" sz="2200" dirty="0"/>
              <a:t>The number of students desiring to park their cars on campus will </a:t>
            </a:r>
            <a:r>
              <a:rPr lang="en-US" sz="2200" u="sng" dirty="0">
                <a:solidFill>
                  <a:schemeClr val="bg1"/>
                </a:solidFill>
                <a:uFill>
                  <a:solidFill>
                    <a:srgbClr val="000000"/>
                  </a:solidFill>
                </a:uFill>
              </a:rPr>
              <a:t>Blank</a:t>
            </a:r>
            <a:r>
              <a:rPr lang="en-US" sz="2200" dirty="0"/>
              <a:t>.</a:t>
            </a:r>
          </a:p>
          <a:p>
            <a:pPr marL="514350" indent="-514350">
              <a:spcBef>
                <a:spcPts val="600"/>
              </a:spcBef>
              <a:spcAft>
                <a:spcPts val="600"/>
              </a:spcAft>
              <a:buFont typeface="+mj-lt"/>
              <a:buAutoNum type="alphaUcPeriod"/>
            </a:pPr>
            <a:r>
              <a:rPr lang="en-US" sz="2200" dirty="0"/>
              <a:t>The amount of time it would take to find a parking place will </a:t>
            </a:r>
            <a:r>
              <a:rPr lang="en-US" sz="2200" u="sng" dirty="0">
                <a:solidFill>
                  <a:schemeClr val="bg1"/>
                </a:solidFill>
                <a:uFill>
                  <a:solidFill>
                    <a:srgbClr val="000000"/>
                  </a:solidFill>
                </a:uFill>
              </a:rPr>
              <a:t>Blank</a:t>
            </a:r>
            <a:r>
              <a:rPr lang="en-US" sz="2200" dirty="0"/>
              <a:t>.</a:t>
            </a:r>
          </a:p>
          <a:p>
            <a:pPr marL="514350" indent="-514350">
              <a:spcBef>
                <a:spcPts val="600"/>
              </a:spcBef>
              <a:spcAft>
                <a:spcPts val="600"/>
              </a:spcAft>
              <a:buFont typeface="+mj-lt"/>
              <a:buAutoNum type="alphaUcPeriod"/>
            </a:pPr>
            <a:r>
              <a:rPr lang="en-US" sz="2200" dirty="0"/>
              <a:t>Will the lower price of a parking permit necessarily lower the true cost of parking? (Hint: opportunity cost)</a:t>
            </a:r>
          </a:p>
          <a:p>
            <a:pPr marL="514350" indent="-514350">
              <a:spcBef>
                <a:spcPts val="600"/>
              </a:spcBef>
              <a:spcAft>
                <a:spcPts val="600"/>
              </a:spcAft>
              <a:buAutoNum type="alphaUcPeriod"/>
            </a:pPr>
            <a:r>
              <a:rPr lang="en-US" sz="2200" dirty="0">
                <a:ea typeface="+mn-lt"/>
                <a:cs typeface="+mn-lt"/>
              </a:rPr>
              <a:t>Would the opportunity cost of parking be the same for students with no outside employment and students with jobs earning $15 per hour? </a:t>
            </a:r>
          </a:p>
        </p:txBody>
      </p:sp>
    </p:spTree>
    <p:extLst>
      <p:ext uri="{BB962C8B-B14F-4D97-AF65-F5344CB8AC3E}">
        <p14:creationId xmlns:p14="http://schemas.microsoft.com/office/powerpoint/2010/main" val="11160150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94766-2043-47E2-92C4-4D68CFC694A6}"/>
              </a:ext>
            </a:extLst>
          </p:cNvPr>
          <p:cNvSpPr>
            <a:spLocks noGrp="1"/>
          </p:cNvSpPr>
          <p:nvPr>
            <p:ph type="ctrTitle"/>
          </p:nvPr>
        </p:nvSpPr>
        <p:spPr/>
        <p:txBody>
          <a:bodyPr/>
          <a:lstStyle/>
          <a:p>
            <a:r>
              <a:rPr lang="en-IN" dirty="0"/>
              <a:t>1-1</a:t>
            </a:r>
          </a:p>
        </p:txBody>
      </p:sp>
      <p:sp>
        <p:nvSpPr>
          <p:cNvPr id="3" name="Subtitle 2">
            <a:extLst>
              <a:ext uri="{FF2B5EF4-FFF2-40B4-BE49-F238E27FC236}">
                <a16:creationId xmlns:a16="http://schemas.microsoft.com/office/drawing/2014/main" id="{3B36FCE8-51DF-4E36-B32D-94E9797C9061}"/>
              </a:ext>
            </a:extLst>
          </p:cNvPr>
          <p:cNvSpPr>
            <a:spLocks noGrp="1"/>
          </p:cNvSpPr>
          <p:nvPr>
            <p:ph type="subTitle" idx="1"/>
          </p:nvPr>
        </p:nvSpPr>
        <p:spPr/>
        <p:txBody>
          <a:bodyPr/>
          <a:lstStyle/>
          <a:p>
            <a:r>
              <a:rPr lang="en-IN" dirty="0"/>
              <a:t>How People Make Decisions</a:t>
            </a:r>
          </a:p>
        </p:txBody>
      </p:sp>
    </p:spTree>
    <p:extLst>
      <p:ext uri="{BB962C8B-B14F-4D97-AF65-F5344CB8AC3E}">
        <p14:creationId xmlns:p14="http://schemas.microsoft.com/office/powerpoint/2010/main" val="14530407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F1A04-44DC-499A-9DF4-69C75677D3AB}"/>
              </a:ext>
            </a:extLst>
          </p:cNvPr>
          <p:cNvSpPr>
            <a:spLocks noGrp="1"/>
          </p:cNvSpPr>
          <p:nvPr>
            <p:ph type="title"/>
          </p:nvPr>
        </p:nvSpPr>
        <p:spPr/>
        <p:txBody>
          <a:bodyPr/>
          <a:lstStyle/>
          <a:p>
            <a:r>
              <a:rPr lang="en-IN" dirty="0"/>
              <a:t>Self-Assessment</a:t>
            </a:r>
          </a:p>
        </p:txBody>
      </p:sp>
      <p:sp>
        <p:nvSpPr>
          <p:cNvPr id="3" name="Content Placeholder 2">
            <a:extLst>
              <a:ext uri="{FF2B5EF4-FFF2-40B4-BE49-F238E27FC236}">
                <a16:creationId xmlns:a16="http://schemas.microsoft.com/office/drawing/2014/main" id="{F0A8BF95-A2CB-4241-ACBC-6788F4990D05}"/>
              </a:ext>
            </a:extLst>
          </p:cNvPr>
          <p:cNvSpPr>
            <a:spLocks noGrp="1"/>
          </p:cNvSpPr>
          <p:nvPr>
            <p:ph idx="1"/>
          </p:nvPr>
        </p:nvSpPr>
        <p:spPr/>
        <p:txBody>
          <a:bodyPr/>
          <a:lstStyle/>
          <a:p>
            <a:pPr>
              <a:spcBef>
                <a:spcPts val="1200"/>
              </a:spcBef>
              <a:spcAft>
                <a:spcPts val="1200"/>
              </a:spcAft>
            </a:pPr>
            <a:r>
              <a:rPr lang="en-CA" dirty="0"/>
              <a:t>What is economics all about?</a:t>
            </a:r>
          </a:p>
          <a:p>
            <a:pPr>
              <a:spcBef>
                <a:spcPts val="1200"/>
              </a:spcBef>
              <a:spcAft>
                <a:spcPts val="1200"/>
              </a:spcAft>
            </a:pPr>
            <a:r>
              <a:rPr lang="en-US" dirty="0"/>
              <a:t>Which of the </a:t>
            </a:r>
            <a:r>
              <a:rPr lang="en-US" i="1" dirty="0"/>
              <a:t>Ten Principles of Economics </a:t>
            </a:r>
            <a:r>
              <a:rPr lang="en-CA" dirty="0"/>
              <a:t>relates to decision making for your daily life</a:t>
            </a:r>
            <a:r>
              <a:rPr lang="en-US" dirty="0"/>
              <a:t>?</a:t>
            </a:r>
          </a:p>
        </p:txBody>
      </p:sp>
    </p:spTree>
    <p:extLst>
      <p:ext uri="{BB962C8B-B14F-4D97-AF65-F5344CB8AC3E}">
        <p14:creationId xmlns:p14="http://schemas.microsoft.com/office/powerpoint/2010/main" val="27326344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C4D189-0968-4FA9-B1FC-DF55682981E2}"/>
              </a:ext>
            </a:extLst>
          </p:cNvPr>
          <p:cNvSpPr>
            <a:spLocks noGrp="1"/>
          </p:cNvSpPr>
          <p:nvPr>
            <p:ph type="title"/>
          </p:nvPr>
        </p:nvSpPr>
        <p:spPr/>
        <p:txBody>
          <a:bodyPr/>
          <a:lstStyle/>
          <a:p>
            <a:r>
              <a:rPr lang="en-IN" dirty="0"/>
              <a:t>Summary</a:t>
            </a:r>
          </a:p>
        </p:txBody>
      </p:sp>
      <p:sp>
        <p:nvSpPr>
          <p:cNvPr id="3" name="Content Placeholder 2">
            <a:extLst>
              <a:ext uri="{FF2B5EF4-FFF2-40B4-BE49-F238E27FC236}">
                <a16:creationId xmlns:a16="http://schemas.microsoft.com/office/drawing/2014/main" id="{936357CA-934B-4E50-AB2E-C5DD04352E08}"/>
              </a:ext>
            </a:extLst>
          </p:cNvPr>
          <p:cNvSpPr>
            <a:spLocks noGrp="1"/>
          </p:cNvSpPr>
          <p:nvPr>
            <p:ph idx="1"/>
          </p:nvPr>
        </p:nvSpPr>
        <p:spPr/>
        <p:txBody>
          <a:bodyPr/>
          <a:lstStyle/>
          <a:p>
            <a:pPr>
              <a:buNone/>
            </a:pPr>
            <a:r>
              <a:rPr lang="en-CA" dirty="0"/>
              <a:t>Click the link to review the objectives for this presentation.</a:t>
            </a:r>
          </a:p>
          <a:p>
            <a:pPr>
              <a:buNone/>
            </a:pPr>
            <a:r>
              <a:rPr lang="en-CA" dirty="0">
                <a:hlinkClick r:id="rId2" action="ppaction://hlinksldjump"/>
              </a:rPr>
              <a:t>Link to Objectives</a:t>
            </a:r>
            <a:endParaRPr lang="en-CA" dirty="0"/>
          </a:p>
        </p:txBody>
      </p:sp>
    </p:spTree>
    <p:extLst>
      <p:ext uri="{BB962C8B-B14F-4D97-AF65-F5344CB8AC3E}">
        <p14:creationId xmlns:p14="http://schemas.microsoft.com/office/powerpoint/2010/main" val="12297337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FEDD2-EA19-40CD-8BD8-7DC087BFD232}"/>
              </a:ext>
            </a:extLst>
          </p:cNvPr>
          <p:cNvSpPr>
            <a:spLocks noGrp="1"/>
          </p:cNvSpPr>
          <p:nvPr>
            <p:ph type="title"/>
          </p:nvPr>
        </p:nvSpPr>
        <p:spPr/>
        <p:txBody>
          <a:bodyPr/>
          <a:lstStyle/>
          <a:p>
            <a:r>
              <a:rPr lang="en-GB" dirty="0"/>
              <a:t>Ten Principles of Economics (1 of 3)</a:t>
            </a:r>
            <a:endParaRPr lang="en-IN" dirty="0"/>
          </a:p>
        </p:txBody>
      </p:sp>
      <p:sp>
        <p:nvSpPr>
          <p:cNvPr id="3" name="Content Placeholder 2">
            <a:extLst>
              <a:ext uri="{FF2B5EF4-FFF2-40B4-BE49-F238E27FC236}">
                <a16:creationId xmlns:a16="http://schemas.microsoft.com/office/drawing/2014/main" id="{20A6EAA7-9D27-4A8C-A65A-A5BE88C7427E}"/>
              </a:ext>
            </a:extLst>
          </p:cNvPr>
          <p:cNvSpPr>
            <a:spLocks noGrp="1"/>
          </p:cNvSpPr>
          <p:nvPr>
            <p:ph idx="1"/>
          </p:nvPr>
        </p:nvSpPr>
        <p:spPr/>
        <p:txBody>
          <a:bodyPr/>
          <a:lstStyle/>
          <a:p>
            <a:pPr>
              <a:spcAft>
                <a:spcPts val="1200"/>
              </a:spcAft>
            </a:pPr>
            <a:r>
              <a:rPr lang="en-US" altLang="en-US" b="1" dirty="0">
                <a:solidFill>
                  <a:srgbClr val="C00000"/>
                </a:solidFill>
              </a:rPr>
              <a:t>Scarcity*</a:t>
            </a:r>
          </a:p>
          <a:p>
            <a:pPr lvl="1">
              <a:spcAft>
                <a:spcPts val="1200"/>
              </a:spcAft>
            </a:pPr>
            <a:r>
              <a:rPr lang="en-US" altLang="en-US" dirty="0"/>
              <a:t>Resources are scarce</a:t>
            </a:r>
          </a:p>
          <a:p>
            <a:pPr lvl="1">
              <a:spcAft>
                <a:spcPts val="1200"/>
              </a:spcAft>
            </a:pPr>
            <a:r>
              <a:rPr lang="en-US" altLang="en-US" dirty="0"/>
              <a:t>Society has limited resources and, therefore, cannot produce all the goods and services people want</a:t>
            </a:r>
          </a:p>
          <a:p>
            <a:pPr>
              <a:spcAft>
                <a:spcPts val="1200"/>
              </a:spcAft>
            </a:pPr>
            <a:r>
              <a:rPr lang="en-US" altLang="en-US" b="1" dirty="0">
                <a:solidFill>
                  <a:srgbClr val="C00000"/>
                </a:solidFill>
              </a:rPr>
              <a:t>Economics*</a:t>
            </a:r>
          </a:p>
          <a:p>
            <a:pPr lvl="1">
              <a:spcAft>
                <a:spcPts val="1200"/>
              </a:spcAft>
            </a:pPr>
            <a:r>
              <a:rPr lang="en-US" altLang="en-US" dirty="0"/>
              <a:t>The study of how society manages its scarce resources</a:t>
            </a:r>
          </a:p>
          <a:p>
            <a:pPr>
              <a:spcBef>
                <a:spcPts val="3000"/>
              </a:spcBef>
              <a:spcAft>
                <a:spcPts val="1200"/>
              </a:spcAft>
              <a:buNone/>
            </a:pPr>
            <a:r>
              <a:rPr lang="en-US" altLang="en-US" sz="1400" dirty="0"/>
              <a:t>*Words accompanied by an asterisk are key terms from the chapter.</a:t>
            </a:r>
          </a:p>
        </p:txBody>
      </p:sp>
    </p:spTree>
    <p:extLst>
      <p:ext uri="{BB962C8B-B14F-4D97-AF65-F5344CB8AC3E}">
        <p14:creationId xmlns:p14="http://schemas.microsoft.com/office/powerpoint/2010/main" val="1697953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20AD0-3483-4170-A356-CE63AAB6663A}"/>
              </a:ext>
            </a:extLst>
          </p:cNvPr>
          <p:cNvSpPr>
            <a:spLocks noGrp="1"/>
          </p:cNvSpPr>
          <p:nvPr>
            <p:ph type="title"/>
          </p:nvPr>
        </p:nvSpPr>
        <p:spPr/>
        <p:txBody>
          <a:bodyPr/>
          <a:lstStyle/>
          <a:p>
            <a:r>
              <a:rPr lang="en-GB" dirty="0"/>
              <a:t>Ten Principles of Economics (2 of 3)</a:t>
            </a:r>
            <a:endParaRPr lang="en-IN" dirty="0"/>
          </a:p>
        </p:txBody>
      </p:sp>
      <p:sp>
        <p:nvSpPr>
          <p:cNvPr id="3" name="Content Placeholder 2">
            <a:extLst>
              <a:ext uri="{FF2B5EF4-FFF2-40B4-BE49-F238E27FC236}">
                <a16:creationId xmlns:a16="http://schemas.microsoft.com/office/drawing/2014/main" id="{1FC4D5DA-5CC7-4CD3-8EFD-A1A8BFCE3F0D}"/>
              </a:ext>
            </a:extLst>
          </p:cNvPr>
          <p:cNvSpPr>
            <a:spLocks noGrp="1"/>
          </p:cNvSpPr>
          <p:nvPr>
            <p:ph idx="1"/>
          </p:nvPr>
        </p:nvSpPr>
        <p:spPr/>
        <p:txBody>
          <a:bodyPr/>
          <a:lstStyle/>
          <a:p>
            <a:pPr>
              <a:spcBef>
                <a:spcPts val="1200"/>
              </a:spcBef>
              <a:spcAft>
                <a:spcPts val="1200"/>
              </a:spcAft>
            </a:pPr>
            <a:r>
              <a:rPr lang="en-US" altLang="en-US" dirty="0"/>
              <a:t>Economists examine how people make choices</a:t>
            </a:r>
          </a:p>
          <a:p>
            <a:pPr lvl="1">
              <a:spcBef>
                <a:spcPts val="600"/>
              </a:spcBef>
              <a:spcAft>
                <a:spcPts val="1200"/>
              </a:spcAft>
            </a:pPr>
            <a:r>
              <a:rPr lang="en-US" altLang="en-US" dirty="0"/>
              <a:t>How much </a:t>
            </a:r>
            <a:r>
              <a:rPr lang="en-CA" dirty="0"/>
              <a:t>they work, what they buy, how much they save, how they invest their savings</a:t>
            </a:r>
            <a:endParaRPr lang="en-US" altLang="en-US" dirty="0"/>
          </a:p>
          <a:p>
            <a:pPr>
              <a:spcBef>
                <a:spcPts val="1200"/>
              </a:spcBef>
              <a:spcAft>
                <a:spcPts val="1200"/>
              </a:spcAft>
            </a:pPr>
            <a:r>
              <a:rPr lang="en-CA" dirty="0"/>
              <a:t>Economists study </a:t>
            </a:r>
            <a:r>
              <a:rPr lang="en-US" dirty="0"/>
              <a:t>h</a:t>
            </a:r>
            <a:r>
              <a:rPr lang="en-US" altLang="en-US" dirty="0"/>
              <a:t>ow people interact with one another</a:t>
            </a:r>
          </a:p>
          <a:p>
            <a:pPr lvl="1">
              <a:spcBef>
                <a:spcPts val="600"/>
              </a:spcBef>
              <a:spcAft>
                <a:spcPts val="1200"/>
              </a:spcAft>
            </a:pPr>
            <a:r>
              <a:rPr lang="en-CA" dirty="0"/>
              <a:t>How buyers and sellers together determine the price at which a good is sold and the quantity that is sold</a:t>
            </a:r>
            <a:endParaRPr lang="en-US" altLang="en-US" dirty="0"/>
          </a:p>
        </p:txBody>
      </p:sp>
    </p:spTree>
    <p:extLst>
      <p:ext uri="{BB962C8B-B14F-4D97-AF65-F5344CB8AC3E}">
        <p14:creationId xmlns:p14="http://schemas.microsoft.com/office/powerpoint/2010/main" val="17298357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83DD56-AD3E-48DF-AA09-75757A486A61}"/>
              </a:ext>
            </a:extLst>
          </p:cNvPr>
          <p:cNvSpPr>
            <a:spLocks noGrp="1"/>
          </p:cNvSpPr>
          <p:nvPr>
            <p:ph type="title"/>
          </p:nvPr>
        </p:nvSpPr>
        <p:spPr/>
        <p:txBody>
          <a:bodyPr/>
          <a:lstStyle/>
          <a:p>
            <a:r>
              <a:rPr lang="en-GB" dirty="0"/>
              <a:t>Ten Principles of Economics (3 of 3)</a:t>
            </a:r>
            <a:endParaRPr lang="en-IN" dirty="0"/>
          </a:p>
        </p:txBody>
      </p:sp>
      <p:sp>
        <p:nvSpPr>
          <p:cNvPr id="3" name="Content Placeholder 2">
            <a:extLst>
              <a:ext uri="{FF2B5EF4-FFF2-40B4-BE49-F238E27FC236}">
                <a16:creationId xmlns:a16="http://schemas.microsoft.com/office/drawing/2014/main" id="{6663BB13-9E64-4E2F-AFE2-3C95C9F3B8DE}"/>
              </a:ext>
            </a:extLst>
          </p:cNvPr>
          <p:cNvSpPr>
            <a:spLocks noGrp="1"/>
          </p:cNvSpPr>
          <p:nvPr>
            <p:ph idx="1"/>
          </p:nvPr>
        </p:nvSpPr>
        <p:spPr/>
        <p:txBody>
          <a:bodyPr/>
          <a:lstStyle/>
          <a:p>
            <a:pPr>
              <a:spcBef>
                <a:spcPts val="600"/>
              </a:spcBef>
              <a:spcAft>
                <a:spcPts val="1200"/>
              </a:spcAft>
            </a:pPr>
            <a:r>
              <a:rPr lang="en-CA" dirty="0"/>
              <a:t>Economists analyze forces and trends that affect the overall economy</a:t>
            </a:r>
          </a:p>
          <a:p>
            <a:pPr lvl="1">
              <a:spcBef>
                <a:spcPts val="600"/>
              </a:spcBef>
              <a:spcAft>
                <a:spcPts val="1200"/>
              </a:spcAft>
            </a:pPr>
            <a:r>
              <a:rPr lang="en-CA" dirty="0"/>
              <a:t>The growth in average income, the fraction of the population that cannot find work, and the rate at which prices are rising</a:t>
            </a:r>
            <a:endParaRPr lang="en-US" altLang="en-US" dirty="0"/>
          </a:p>
        </p:txBody>
      </p:sp>
    </p:spTree>
    <p:extLst>
      <p:ext uri="{BB962C8B-B14F-4D97-AF65-F5344CB8AC3E}">
        <p14:creationId xmlns:p14="http://schemas.microsoft.com/office/powerpoint/2010/main" val="3234804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83DD56-AD3E-48DF-AA09-75757A486A61}"/>
              </a:ext>
            </a:extLst>
          </p:cNvPr>
          <p:cNvSpPr>
            <a:spLocks noGrp="1"/>
          </p:cNvSpPr>
          <p:nvPr>
            <p:ph type="title"/>
          </p:nvPr>
        </p:nvSpPr>
        <p:spPr/>
        <p:txBody>
          <a:bodyPr/>
          <a:lstStyle/>
          <a:p>
            <a:r>
              <a:rPr lang="en-GB" dirty="0"/>
              <a:t>Principle 1: People Face Trade-Offs (1 of 4)</a:t>
            </a:r>
            <a:endParaRPr lang="en-IN" dirty="0"/>
          </a:p>
        </p:txBody>
      </p:sp>
      <p:sp>
        <p:nvSpPr>
          <p:cNvPr id="3" name="Content Placeholder 2">
            <a:extLst>
              <a:ext uri="{FF2B5EF4-FFF2-40B4-BE49-F238E27FC236}">
                <a16:creationId xmlns:a16="http://schemas.microsoft.com/office/drawing/2014/main" id="{6663BB13-9E64-4E2F-AFE2-3C95C9F3B8DE}"/>
              </a:ext>
            </a:extLst>
          </p:cNvPr>
          <p:cNvSpPr>
            <a:spLocks noGrp="1"/>
          </p:cNvSpPr>
          <p:nvPr>
            <p:ph idx="1"/>
          </p:nvPr>
        </p:nvSpPr>
        <p:spPr/>
        <p:txBody>
          <a:bodyPr/>
          <a:lstStyle/>
          <a:p>
            <a:pPr>
              <a:spcBef>
                <a:spcPts val="1200"/>
              </a:spcBef>
              <a:spcAft>
                <a:spcPts val="1200"/>
              </a:spcAft>
            </a:pPr>
            <a:r>
              <a:rPr lang="en-US" altLang="en-US" dirty="0"/>
              <a:t>No free lunch</a:t>
            </a:r>
          </a:p>
          <a:p>
            <a:pPr lvl="1">
              <a:spcBef>
                <a:spcPts val="600"/>
              </a:spcBef>
              <a:spcAft>
                <a:spcPts val="1200"/>
              </a:spcAft>
            </a:pPr>
            <a:r>
              <a:rPr lang="en-US" altLang="en-US" dirty="0"/>
              <a:t>To get one thing you want, you usually must give up another thing you want</a:t>
            </a:r>
          </a:p>
          <a:p>
            <a:pPr>
              <a:spcBef>
                <a:spcPts val="1200"/>
              </a:spcBef>
              <a:spcAft>
                <a:spcPts val="1200"/>
              </a:spcAft>
            </a:pPr>
            <a:r>
              <a:rPr lang="en-US" altLang="en-US" dirty="0"/>
              <a:t>Making decisions</a:t>
            </a:r>
          </a:p>
          <a:p>
            <a:pPr lvl="1">
              <a:spcBef>
                <a:spcPts val="600"/>
              </a:spcBef>
              <a:spcAft>
                <a:spcPts val="1200"/>
              </a:spcAft>
            </a:pPr>
            <a:r>
              <a:rPr lang="en-US" altLang="en-US" dirty="0"/>
              <a:t>Trading off one goal against another</a:t>
            </a:r>
          </a:p>
        </p:txBody>
      </p:sp>
    </p:spTree>
    <p:extLst>
      <p:ext uri="{BB962C8B-B14F-4D97-AF65-F5344CB8AC3E}">
        <p14:creationId xmlns:p14="http://schemas.microsoft.com/office/powerpoint/2010/main" val="4239589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CF6BE-1375-4A14-A9AA-FB456E21350D}"/>
              </a:ext>
            </a:extLst>
          </p:cNvPr>
          <p:cNvSpPr>
            <a:spLocks noGrp="1"/>
          </p:cNvSpPr>
          <p:nvPr>
            <p:ph type="title"/>
          </p:nvPr>
        </p:nvSpPr>
        <p:spPr/>
        <p:txBody>
          <a:bodyPr/>
          <a:lstStyle/>
          <a:p>
            <a:r>
              <a:rPr lang="en-GB" dirty="0"/>
              <a:t>Principle 1: People Face Trade-Offs (2 of 4)</a:t>
            </a:r>
            <a:endParaRPr lang="en-IN" dirty="0"/>
          </a:p>
        </p:txBody>
      </p:sp>
      <p:sp>
        <p:nvSpPr>
          <p:cNvPr id="3" name="Content Placeholder 2">
            <a:extLst>
              <a:ext uri="{FF2B5EF4-FFF2-40B4-BE49-F238E27FC236}">
                <a16:creationId xmlns:a16="http://schemas.microsoft.com/office/drawing/2014/main" id="{E69D6FDF-220A-4CD9-9EEB-25E29AFEF240}"/>
              </a:ext>
            </a:extLst>
          </p:cNvPr>
          <p:cNvSpPr>
            <a:spLocks noGrp="1"/>
          </p:cNvSpPr>
          <p:nvPr>
            <p:ph idx="1"/>
          </p:nvPr>
        </p:nvSpPr>
        <p:spPr/>
        <p:txBody>
          <a:bodyPr/>
          <a:lstStyle/>
          <a:p>
            <a:pPr>
              <a:spcAft>
                <a:spcPts val="1200"/>
              </a:spcAft>
            </a:pPr>
            <a:r>
              <a:rPr lang="en-CA" dirty="0"/>
              <a:t>People</a:t>
            </a:r>
          </a:p>
          <a:p>
            <a:pPr lvl="1">
              <a:spcAft>
                <a:spcPts val="1200"/>
              </a:spcAft>
            </a:pPr>
            <a:r>
              <a:rPr lang="en-US" altLang="en-US" dirty="0"/>
              <a:t>How to allocate time</a:t>
            </a:r>
          </a:p>
          <a:p>
            <a:pPr lvl="1">
              <a:spcAft>
                <a:spcPts val="1200"/>
              </a:spcAft>
            </a:pPr>
            <a:r>
              <a:rPr lang="en-US" altLang="en-US" dirty="0"/>
              <a:t>How to spend income</a:t>
            </a:r>
          </a:p>
          <a:p>
            <a:pPr lvl="1">
              <a:spcAft>
                <a:spcPts val="1200"/>
              </a:spcAft>
            </a:pPr>
            <a:r>
              <a:rPr lang="en-US" altLang="en-US" dirty="0"/>
              <a:t>For example</a:t>
            </a:r>
          </a:p>
          <a:p>
            <a:pPr lvl="2">
              <a:spcAft>
                <a:spcPts val="1200"/>
              </a:spcAft>
            </a:pPr>
            <a:r>
              <a:rPr lang="en-US" altLang="en-US" dirty="0"/>
              <a:t>Working longer hours, less time for leisure</a:t>
            </a:r>
          </a:p>
        </p:txBody>
      </p:sp>
      <p:sp>
        <p:nvSpPr>
          <p:cNvPr id="4" name="Content Placeholder 3">
            <a:extLst>
              <a:ext uri="{FF2B5EF4-FFF2-40B4-BE49-F238E27FC236}">
                <a16:creationId xmlns:a16="http://schemas.microsoft.com/office/drawing/2014/main" id="{63207825-361D-4D7E-80BB-45A8DDC12392}"/>
              </a:ext>
            </a:extLst>
          </p:cNvPr>
          <p:cNvSpPr>
            <a:spLocks noGrp="1"/>
          </p:cNvSpPr>
          <p:nvPr>
            <p:ph idx="10"/>
          </p:nvPr>
        </p:nvSpPr>
        <p:spPr/>
        <p:txBody>
          <a:bodyPr/>
          <a:lstStyle/>
          <a:p>
            <a:pPr>
              <a:spcAft>
                <a:spcPts val="1200"/>
              </a:spcAft>
            </a:pPr>
            <a:r>
              <a:rPr lang="en-CA" dirty="0"/>
              <a:t>Society</a:t>
            </a:r>
          </a:p>
          <a:p>
            <a:pPr lvl="1">
              <a:spcAft>
                <a:spcPts val="1200"/>
              </a:spcAft>
            </a:pPr>
            <a:r>
              <a:rPr lang="en-US" altLang="en-US" dirty="0"/>
              <a:t>For example, protecting the environment </a:t>
            </a:r>
          </a:p>
          <a:p>
            <a:pPr lvl="2">
              <a:spcAft>
                <a:spcPts val="1200"/>
              </a:spcAft>
            </a:pPr>
            <a:r>
              <a:rPr lang="en-US" altLang="en-US" dirty="0"/>
              <a:t>Resources could be used to produce consumer goods</a:t>
            </a:r>
          </a:p>
        </p:txBody>
      </p:sp>
    </p:spTree>
    <p:extLst>
      <p:ext uri="{BB962C8B-B14F-4D97-AF65-F5344CB8AC3E}">
        <p14:creationId xmlns:p14="http://schemas.microsoft.com/office/powerpoint/2010/main" val="156704399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cc1e726a-7c3b-4654-9122-87de3e28a51c">
      <UserInfo>
        <DisplayName/>
        <AccountId xsi:nil="true"/>
        <AccountType/>
      </UserInfo>
    </SharedWithUsers>
    <AdminNotes xmlns="c8ecdccd-e3b0-4392-94c4-49d90f16d1d5" xsi:nil="true"/>
    <Admin xmlns="c8ecdccd-e3b0-4392-94c4-49d90f16d1d5">
      <UserInfo>
        <DisplayName/>
        <AccountId xsi:nil="true"/>
        <AccountType/>
      </UserInfo>
    </Admin>
    <PartnerProgram xmlns="c8ecdccd-e3b0-4392-94c4-49d90f16d1d5" xsi:nil="true"/>
    <Topic xmlns="c8ecdccd-e3b0-4392-94c4-49d90f16d1d5">
      <Value>Accessibility</Value>
    </Topic>
    <Copy xmlns="c8ecdccd-e3b0-4392-94c4-49d90f16d1d5">false</Copy>
    <MasterLocation_x0028_ifCopy_x003d_Yes_x0029_ xmlns="c8ecdccd-e3b0-4392-94c4-49d90f16d1d5">n/a</MasterLocation_x0028_ifCopy_x003d_Yes_x0029_>
    <Owner xmlns="c8ecdccd-e3b0-4392-94c4-49d90f16d1d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5A683995A7B1D46BAE4BA042997DC16" ma:contentTypeVersion="23" ma:contentTypeDescription="Create a new document." ma:contentTypeScope="" ma:versionID="af9cc771c48ba8f70195cf96a5d73d96">
  <xsd:schema xmlns:xsd="http://www.w3.org/2001/XMLSchema" xmlns:xs="http://www.w3.org/2001/XMLSchema" xmlns:p="http://schemas.microsoft.com/office/2006/metadata/properties" xmlns:ns2="c8ecdccd-e3b0-4392-94c4-49d90f16d1d5" xmlns:ns3="cc1e726a-7c3b-4654-9122-87de3e28a51c" targetNamespace="http://schemas.microsoft.com/office/2006/metadata/properties" ma:root="true" ma:fieldsID="6730a520281c5080f8c35e5e927d6b68" ns2:_="" ns3:_="">
    <xsd:import namespace="c8ecdccd-e3b0-4392-94c4-49d90f16d1d5"/>
    <xsd:import namespace="cc1e726a-7c3b-4654-9122-87de3e28a51c"/>
    <xsd:element name="properties">
      <xsd:complexType>
        <xsd:sequence>
          <xsd:element name="documentManagement">
            <xsd:complexType>
              <xsd:all>
                <xsd:element ref="ns2:Topic" minOccurs="0"/>
                <xsd:element ref="ns2:Owner" minOccurs="0"/>
                <xsd:element ref="ns2:Admin" minOccurs="0"/>
                <xsd:element ref="ns2:Copy" minOccurs="0"/>
                <xsd:element ref="ns2:MasterLocation_x0028_ifCopy_x003d_Yes_x0029_" minOccurs="0"/>
                <xsd:element ref="ns2:AdminNotes" minOccurs="0"/>
                <xsd:element ref="ns2:MediaServiceMetadata" minOccurs="0"/>
                <xsd:element ref="ns2:MediaServiceFastMetadata" minOccurs="0"/>
                <xsd:element ref="ns2:MediaServiceAutoTags" minOccurs="0"/>
                <xsd:element ref="ns3:SharedWithUsers" minOccurs="0"/>
                <xsd:element ref="ns3:SharedWithDetails"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PartnerProgram"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ecdccd-e3b0-4392-94c4-49d90f16d1d5" elementFormDefault="qualified">
    <xsd:import namespace="http://schemas.microsoft.com/office/2006/documentManagement/types"/>
    <xsd:import namespace="http://schemas.microsoft.com/office/infopath/2007/PartnerControls"/>
    <xsd:element name="Topic" ma:index="2" nillable="true" ma:displayName="Topic" ma:default="Unassigned" ma:format="Dropdown" ma:internalName="Topic">
      <xsd:complexType>
        <xsd:complexContent>
          <xsd:extension base="dms:MultiChoice">
            <xsd:sequence>
              <xsd:element name="Value" maxOccurs="unbounded" minOccurs="0" nillable="true">
                <xsd:simpleType>
                  <xsd:restriction base="dms:Choice">
                    <xsd:enumeration value="Accessibility"/>
                    <xsd:enumeration value="Alt text"/>
                    <xsd:enumeration value="Archiving"/>
                    <xsd:enumeration value="CenDoc"/>
                    <xsd:enumeration value="Cognero"/>
                    <xsd:enumeration value="Content Corrections/Reprints"/>
                    <xsd:enumeration value="Content Creation"/>
                    <xsd:enumeration value="Files to Printer"/>
                    <xsd:enumeration value="Invoicing"/>
                    <xsd:enumeration value="Partner Programs"/>
                    <xsd:enumeration value="Project Management"/>
                    <xsd:enumeration value="Other"/>
                    <xsd:enumeration value="Unassigned"/>
                    <xsd:enumeration value="Source Document Only"/>
                    <xsd:enumeration value="Design"/>
                    <xsd:enumeration value="Inclusivity &amp; Diversity"/>
                  </xsd:restriction>
                </xsd:simpleType>
              </xsd:element>
            </xsd:sequence>
          </xsd:extension>
        </xsd:complexContent>
      </xsd:complexType>
    </xsd:element>
    <xsd:element name="Owner" ma:index="3" nillable="true" ma:displayName="Owner" ma:format="Dropdown" ma:internalName="Owner">
      <xsd:simpleType>
        <xsd:restriction base="dms:Choice">
          <xsd:enumeration value="Content Corrections"/>
          <xsd:enumeration value="Content Creation"/>
          <xsd:enumeration value="Content Management Services"/>
          <xsd:enumeration value="Creative Studio"/>
          <xsd:enumeration value="Digital Production"/>
          <xsd:enumeration value="Finance"/>
          <xsd:enumeration value="Learning"/>
          <xsd:enumeration value="Manufacturing"/>
          <xsd:enumeration value="NGL"/>
          <xsd:enumeration value="Printer"/>
          <xsd:enumeration value="SPM"/>
        </xsd:restriction>
      </xsd:simpleType>
    </xsd:element>
    <xsd:element name="Admin" ma:index="4" nillable="true" ma:displayName="Admin" ma:list="UserInfo" ma:SharePointGroup="0" ma:internalName="Admin"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py" ma:index="5" nillable="true" ma:displayName="Copy " ma:default="0" ma:description="This is a VIP copy of a master document that is posted/available internally" ma:format="Dropdown" ma:internalName="Copy">
      <xsd:simpleType>
        <xsd:restriction base="dms:Boolean"/>
      </xsd:simpleType>
    </xsd:element>
    <xsd:element name="MasterLocation_x0028_ifCopy_x003d_Yes_x0029_" ma:index="6" nillable="true" ma:displayName="Master Location (if Copy = Yes)" ma:default="n/a" ma:description="Site/document library where master version is maintained" ma:format="Dropdown" ma:internalName="MasterLocation_x0028_ifCopy_x003d_Yes_x0029_">
      <xsd:simpleType>
        <xsd:restriction base="dms:Choice">
          <xsd:enumeration value="Catalyst / Finance"/>
          <xsd:enumeration value="Content Creation"/>
          <xsd:enumeration value="Content Management Services"/>
          <xsd:enumeration value="GPMOT"/>
          <xsd:enumeration value="Learning"/>
          <xsd:enumeration value="Strategic Sourcing"/>
          <xsd:enumeration value="VIP Documents"/>
          <xsd:enumeration value="n/a"/>
          <xsd:enumeration value="Creative Studio"/>
          <xsd:enumeration value="NGL"/>
        </xsd:restriction>
      </xsd:simpleType>
    </xsd:element>
    <xsd:element name="AdminNotes" ma:index="7" nillable="true" ma:displayName="Admin Notes" ma:format="Dropdown" ma:internalName="AdminNotes">
      <xsd:complexType>
        <xsd:complexContent>
          <xsd:extension base="dms:MultiChoiceFillIn">
            <xsd:sequence>
              <xsd:element name="Value" maxOccurs="unbounded" minOccurs="0" nillable="true">
                <xsd:simpleType>
                  <xsd:union memberTypes="dms:Text">
                    <xsd:simpleType>
                      <xsd:restriction base="dms:Choice">
                        <xsd:enumeration value="See VIP Source Documents"/>
                        <xsd:enumeration value="E2E copy"/>
                        <xsd:enumeration value="Link to VIP copy"/>
                        <xsd:enumeration value="Same as internal version"/>
                        <xsd:enumeration value="Vendor-facing version"/>
                        <xsd:enumeration value="Source document w/owner"/>
                      </xsd:restriction>
                    </xsd:simpleType>
                  </xsd:union>
                </xsd:simpleType>
              </xsd:element>
            </xsd:sequence>
          </xsd:extension>
        </xsd:complexContent>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PartnerProgram" ma:index="25" nillable="true" ma:displayName="Partner Program" ma:format="Dropdown" ma:internalName="PartnerProgram">
      <xsd:complexType>
        <xsd:complexContent>
          <xsd:extension base="dms:MultiChoice">
            <xsd:sequence>
              <xsd:element name="Value" maxOccurs="unbounded" minOccurs="0" nillable="true">
                <xsd:simpleType>
                  <xsd:restriction base="dms:Choice">
                    <xsd:enumeration value="HE Production"/>
                    <xsd:enumeration value="Design"/>
                    <xsd:enumeration value="Authoring"/>
                    <xsd:enumeration value="Ancillary Production"/>
                    <xsd:enumeration value="Archiving"/>
                    <xsd:enumeration value="NGL"/>
                    <xsd:enumeration value="Media"/>
                  </xsd:restriction>
                </xsd:simple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c1e726a-7c3b-4654-9122-87de3e28a51c"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9BA192-EF86-48DF-982C-2C526A268392}">
  <ds:schemaRefs>
    <ds:schemaRef ds:uri="cc1e726a-7c3b-4654-9122-87de3e28a51c"/>
    <ds:schemaRef ds:uri="http://purl.org/dc/elements/1.1/"/>
    <ds:schemaRef ds:uri="http://schemas.microsoft.com/office/infopath/2007/PartnerControls"/>
    <ds:schemaRef ds:uri="http://purl.org/dc/terms/"/>
    <ds:schemaRef ds:uri="http://schemas.microsoft.com/office/2006/documentManagement/types"/>
    <ds:schemaRef ds:uri="http://purl.org/dc/dcmitype/"/>
    <ds:schemaRef ds:uri="http://schemas.openxmlformats.org/package/2006/metadata/core-properties"/>
    <ds:schemaRef ds:uri="c8ecdccd-e3b0-4392-94c4-49d90f16d1d5"/>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18B0F944-E85F-47CF-BDBD-D0FCA6D742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ecdccd-e3b0-4392-94c4-49d90f16d1d5"/>
    <ds:schemaRef ds:uri="cc1e726a-7c3b-4654-9122-87de3e28a5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32CFAA7-E308-4DCB-89CD-C84C20E9024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A11y_PPT_Template_Cengage_020221</Template>
  <TotalTime>2214</TotalTime>
  <Words>2844</Words>
  <Application>Microsoft Office PowerPoint</Application>
  <PresentationFormat>Widescreen</PresentationFormat>
  <Paragraphs>286</Paragraphs>
  <Slides>41</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Arial</vt:lpstr>
      <vt:lpstr>Calibri</vt:lpstr>
      <vt:lpstr>Courier New</vt:lpstr>
      <vt:lpstr>Wingdings</vt:lpstr>
      <vt:lpstr>Work Sans</vt:lpstr>
      <vt:lpstr>Work Sans </vt:lpstr>
      <vt:lpstr>Optimized Template Master</vt:lpstr>
      <vt:lpstr>Principles of Economics, 10e</vt:lpstr>
      <vt:lpstr>Icebreaker Activity: Scarcity</vt:lpstr>
      <vt:lpstr>Chapter Objectives</vt:lpstr>
      <vt:lpstr>1-1</vt:lpstr>
      <vt:lpstr>Ten Principles of Economics (1 of 3)</vt:lpstr>
      <vt:lpstr>Ten Principles of Economics (2 of 3)</vt:lpstr>
      <vt:lpstr>Ten Principles of Economics (3 of 3)</vt:lpstr>
      <vt:lpstr>Principle 1: People Face Trade-Offs (1 of 4)</vt:lpstr>
      <vt:lpstr>Principle 1: People Face Trade-Offs (2 of 4)</vt:lpstr>
      <vt:lpstr>Principle 1: People Face Trade-Offs (3 of 4)</vt:lpstr>
      <vt:lpstr>Principle 1: People Face Trade-Offs (4 of 4)</vt:lpstr>
      <vt:lpstr>Principle 2: The Cost of Something Is What You Give Up to Get It</vt:lpstr>
      <vt:lpstr>Principle 3: Rational People Think at the Margin</vt:lpstr>
      <vt:lpstr>Active Learning 1: Thinking at the Margin</vt:lpstr>
      <vt:lpstr>Active Learning 1: Answers</vt:lpstr>
      <vt:lpstr>Principle 4: People Respond to Incentives</vt:lpstr>
      <vt:lpstr>Active Learning 2: Applying the Principles</vt:lpstr>
      <vt:lpstr>Active Learning 2: Answers</vt:lpstr>
      <vt:lpstr>1-2</vt:lpstr>
      <vt:lpstr>Principle 5: Trade Can Make Everyone Better Off</vt:lpstr>
      <vt:lpstr>Principle 6: Markets Are Usually a Good Way to Organize Economic Activity (1 of 4)</vt:lpstr>
      <vt:lpstr>Principle 6: Markets Are Usually a Good Way to Organize Economic Activity (2 of 4)</vt:lpstr>
      <vt:lpstr>Principle 6: Markets Are Usually a Good Way to Organize Economic Activity (3 of 4)</vt:lpstr>
      <vt:lpstr>Principle 6: Markets Are Usually a Good Way to Organize Economic Activity (4 of 4)</vt:lpstr>
      <vt:lpstr>Principle 7: Governments Can Sometimes Improve Market Outcomes (1 of 3)</vt:lpstr>
      <vt:lpstr>Principle 7: Governments Can Sometimes Improve Market Outcomes (2 of 3)</vt:lpstr>
      <vt:lpstr>Principle 7: Governments Can Sometimes Improve Market Outcomes (3 of 3)</vt:lpstr>
      <vt:lpstr>Active Learning 3: The Government</vt:lpstr>
      <vt:lpstr>1-3</vt:lpstr>
      <vt:lpstr>Principle 8: A Country’s Standard of Living Depends on Its Ability to Produce Goods and Services (1 of 2)</vt:lpstr>
      <vt:lpstr>Principle 8: A Country’s Standard of Living Depends on Its Ability to Produce Goods and Services (2 of 2)</vt:lpstr>
      <vt:lpstr>Principle 9: Prices Rise When the Government Prints Too Much Money (1 of 2)</vt:lpstr>
      <vt:lpstr>Principle 9: Prices Rise When the Government Prints Too Much Money (2 of 2)</vt:lpstr>
      <vt:lpstr>Principle 10: Society Faces a Short-Run Trade-Off between Inflation and Unemployment (1 of 2)</vt:lpstr>
      <vt:lpstr>Principle 10: Society Faces a Short-Run Trade-Off between Inflation and Unemployment (2 of 2)</vt:lpstr>
      <vt:lpstr>1-4</vt:lpstr>
      <vt:lpstr>Conclusion</vt:lpstr>
      <vt:lpstr>Ten Principles of Economics</vt:lpstr>
      <vt:lpstr>Think-Pair-Share Activity</vt:lpstr>
      <vt:lpstr>Self-Assessment</vt:lpstr>
      <vt:lpstr>Summary</vt:lpstr>
    </vt:vector>
  </TitlesOfParts>
  <Company>Cengage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1: Ten Principles of Economics</dc:subject>
  <dc:creator>N. Gregory Mankiw</dc:creator>
  <cp:lastModifiedBy>Sneha. Apar</cp:lastModifiedBy>
  <cp:revision>291</cp:revision>
  <cp:lastPrinted>2016-10-03T15:29:39Z</cp:lastPrinted>
  <dcterms:created xsi:type="dcterms:W3CDTF">2021-12-10T16:21:02Z</dcterms:created>
  <dcterms:modified xsi:type="dcterms:W3CDTF">2023-01-31T13:30:28Z</dcterms:modified>
  <cp:category>Accessible PPT</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0x01010025A683995A7B1D46BAE4BA042997DC16</vt:lpwstr>
  </property>
  <property fmtid="{D5CDD505-2E9C-101B-9397-08002B2CF9AE}" pid="3" name="Order">
    <vt:r8>112600</vt:r8>
  </property>
  <property fmtid="{D5CDD505-2E9C-101B-9397-08002B2CF9AE}" pid="4" name="Category">
    <vt:lpwstr>Accessibility</vt:lpwstr>
  </property>
  <property fmtid="{D5CDD505-2E9C-101B-9397-08002B2CF9AE}" pid="5" name="xd_Signature">
    <vt:bool>false</vt:bool>
  </property>
  <property fmtid="{D5CDD505-2E9C-101B-9397-08002B2CF9AE}" pid="6" name="xd_ProgID">
    <vt:lpwstr/>
  </property>
  <property fmtid="{D5CDD505-2E9C-101B-9397-08002B2CF9AE}" pid="7" name="Document Type">
    <vt:lpwstr>Template</vt:lpwstr>
  </property>
  <property fmtid="{D5CDD505-2E9C-101B-9397-08002B2CF9AE}" pid="8" name="Audience">
    <vt:lpwstr>Content Developer</vt:lpwstr>
  </property>
  <property fmtid="{D5CDD505-2E9C-101B-9397-08002B2CF9AE}" pid="9" name="Department">
    <vt:lpwstr>GPM Training</vt:lpwstr>
  </property>
  <property fmtid="{D5CDD505-2E9C-101B-9397-08002B2CF9AE}" pid="10" name="ComplianceAssetId">
    <vt:lpwstr/>
  </property>
  <property fmtid="{D5CDD505-2E9C-101B-9397-08002B2CF9AE}" pid="11" name="TemplateUrl">
    <vt:lpwstr/>
  </property>
  <property fmtid="{D5CDD505-2E9C-101B-9397-08002B2CF9AE}" pid="12" name="ArticulateGUID">
    <vt:lpwstr>DA3FD099-5DDC-49B7-BC70-6C2871AE2813</vt:lpwstr>
  </property>
  <property fmtid="{D5CDD505-2E9C-101B-9397-08002B2CF9AE}" pid="13" name="ArticulatePath">
    <vt:lpwstr>Presentation3</vt:lpwstr>
  </property>
  <property fmtid="{D5CDD505-2E9C-101B-9397-08002B2CF9AE}" pid="14" name="_ExtendedDescription">
    <vt:lpwstr/>
  </property>
  <property fmtid="{D5CDD505-2E9C-101B-9397-08002B2CF9AE}" pid="15" name="TriggerFlowInfo">
    <vt:lpwstr/>
  </property>
  <property fmtid="{D5CDD505-2E9C-101B-9397-08002B2CF9AE}" pid="16" name="Notes">
    <vt:lpwstr>Manage access: Not shared</vt:lpwstr>
  </property>
</Properties>
</file>