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3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8.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4"/>
    <p:sldMasterId id="2147483776" r:id="rId5"/>
  </p:sldMasterIdLst>
  <p:notesMasterIdLst>
    <p:notesMasterId r:id="rId36"/>
  </p:notesMasterIdLst>
  <p:handoutMasterIdLst>
    <p:handoutMasterId r:id="rId37"/>
  </p:handoutMasterIdLst>
  <p:sldIdLst>
    <p:sldId id="268" r:id="rId6"/>
    <p:sldId id="445" r:id="rId7"/>
    <p:sldId id="370" r:id="rId8"/>
    <p:sldId id="373" r:id="rId9"/>
    <p:sldId id="480" r:id="rId10"/>
    <p:sldId id="481" r:id="rId11"/>
    <p:sldId id="482" r:id="rId12"/>
    <p:sldId id="483" r:id="rId13"/>
    <p:sldId id="484" r:id="rId14"/>
    <p:sldId id="493" r:id="rId15"/>
    <p:sldId id="494" r:id="rId16"/>
    <p:sldId id="495" r:id="rId17"/>
    <p:sldId id="496" r:id="rId18"/>
    <p:sldId id="542" r:id="rId19"/>
    <p:sldId id="653" r:id="rId20"/>
    <p:sldId id="398" r:id="rId21"/>
    <p:sldId id="654" r:id="rId22"/>
    <p:sldId id="655" r:id="rId23"/>
    <p:sldId id="661" r:id="rId24"/>
    <p:sldId id="399" r:id="rId25"/>
    <p:sldId id="487" r:id="rId26"/>
    <p:sldId id="488" r:id="rId27"/>
    <p:sldId id="659" r:id="rId28"/>
    <p:sldId id="660" r:id="rId29"/>
    <p:sldId id="538" r:id="rId30"/>
    <p:sldId id="400" r:id="rId31"/>
    <p:sldId id="492" r:id="rId32"/>
    <p:sldId id="531" r:id="rId33"/>
    <p:sldId id="652" r:id="rId34"/>
    <p:sldId id="368" r:id="rId35"/>
  </p:sldIdLst>
  <p:sldSz cx="12192000" cy="6858000"/>
  <p:notesSz cx="6858000" cy="9144000"/>
  <p:custDataLst>
    <p:tags r:id="rId3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iola, Courtney A" initials="TCA" lastIdx="1" clrIdx="0">
    <p:extLst>
      <p:ext uri="{19B8F6BF-5375-455C-9EA6-DF929625EA0E}">
        <p15:presenceInfo xmlns:p15="http://schemas.microsoft.com/office/powerpoint/2012/main" userId="S-1-5-21-4027829005-1107895287-290554039-156439" providerId="AD"/>
      </p:ext>
    </p:extLst>
  </p:cmAuthor>
  <p:cmAuthor id="2" name="N Williams" initials="NW" lastIdx="1" clrIdx="1">
    <p:extLst>
      <p:ext uri="{19B8F6BF-5375-455C-9EA6-DF929625EA0E}">
        <p15:presenceInfo xmlns:p15="http://schemas.microsoft.com/office/powerpoint/2012/main" userId="N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000000"/>
    <a:srgbClr val="F2F2F2"/>
    <a:srgbClr val="0098D4"/>
    <a:srgbClr val="003865"/>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38" autoAdjust="0"/>
    <p:restoredTop sz="86370" autoAdjust="0"/>
  </p:normalViewPr>
  <p:slideViewPr>
    <p:cSldViewPr snapToGrid="0" snapToObjects="1">
      <p:cViewPr varScale="1">
        <p:scale>
          <a:sx n="42" d="100"/>
          <a:sy n="42" d="100"/>
        </p:scale>
        <p:origin x="40" y="40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ags" Target="../tags/tag33.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97193"/>
            <a:r>
              <a:rPr lang="en-US" dirty="0"/>
              <a:t>Suggestion:</a:t>
            </a:r>
            <a:r>
              <a:rPr lang="en-US" baseline="0" dirty="0"/>
              <a:t> For the Think-Pair-Share activities, if time allows, allow students to work in small groups for 5</a:t>
            </a:r>
            <a:r>
              <a:rPr lang="en-US" sz="120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r>
              <a:rPr lang="en-US" dirty="0">
                <a:solidFill>
                  <a:srgbClr val="002060"/>
                </a:solidFill>
              </a:rPr>
              <a:t>Discussion points:  </a:t>
            </a:r>
          </a:p>
          <a:p>
            <a:pPr marL="216233" indent="-216233">
              <a:buAutoNum type="alphaUcPeriod"/>
            </a:pPr>
            <a:r>
              <a:rPr lang="en-US" sz="1200" kern="1200" dirty="0">
                <a:solidFill>
                  <a:schemeClr val="tx1"/>
                </a:solidFill>
                <a:latin typeface="Arial" panose="020B0604020202020204" pitchFamily="34" charset="0"/>
                <a:ea typeface="+mn-ea"/>
                <a:cs typeface="Arial" panose="020B0604020202020204" pitchFamily="34" charset="0"/>
              </a:rPr>
              <a:t>No. Usually an increase in a tax will reduce the size of the market because the tax will increase the price to buyers, causing them to reduce their quantity demanded and will decrease the price to sellers, causing them to reduce their quantity supplied. Therefore, when taxes triple, the government collects </a:t>
            </a:r>
            <a:r>
              <a:rPr lang="en-US" sz="1200" i="1" u="none" kern="1200" dirty="0">
                <a:solidFill>
                  <a:schemeClr val="tx1"/>
                </a:solidFill>
                <a:latin typeface="Arial" panose="020B0604020202020204" pitchFamily="34" charset="0"/>
                <a:ea typeface="+mn-ea"/>
                <a:cs typeface="Arial" panose="020B0604020202020204" pitchFamily="34" charset="0"/>
              </a:rPr>
              <a:t>three times as much per unit on many fewer units</a:t>
            </a:r>
            <a:r>
              <a:rPr lang="en-US" sz="1200" u="none" kern="1200" dirty="0">
                <a:solidFill>
                  <a:schemeClr val="tx1"/>
                </a:solidFill>
                <a:latin typeface="Arial" panose="020B0604020202020204" pitchFamily="34" charset="0"/>
                <a:ea typeface="+mn-ea"/>
                <a:cs typeface="Arial" panose="020B0604020202020204" pitchFamily="34" charset="0"/>
              </a:rPr>
              <a:t>, so tax revenue will increase by less than triple and could, in some extreme cases, even go down.</a:t>
            </a:r>
          </a:p>
          <a:p>
            <a:pPr marL="216233" indent="-216233">
              <a:buAutoNum type="alphaUcPeriod"/>
            </a:pPr>
            <a:endParaRPr lang="en-US" sz="1200" kern="1200" dirty="0">
              <a:solidFill>
                <a:schemeClr val="tx1"/>
              </a:solidFill>
              <a:latin typeface="Arial" panose="020B0604020202020204" pitchFamily="34" charset="0"/>
              <a:ea typeface="+mn-ea"/>
              <a:cs typeface="Arial" panose="020B0604020202020204" pitchFamily="34" charset="0"/>
            </a:endParaRPr>
          </a:p>
          <a:p>
            <a:endParaRPr lang="en-US" sz="1200" kern="1200" dirty="0">
              <a:solidFill>
                <a:schemeClr val="tx1"/>
              </a:solidFill>
              <a:latin typeface="Arial" panose="020B0604020202020204" pitchFamily="34" charset="0"/>
              <a:ea typeface="+mn-ea"/>
              <a:cs typeface="Arial" panose="020B0604020202020204" pitchFamily="34" charset="0"/>
            </a:endParaRPr>
          </a:p>
          <a:p>
            <a:r>
              <a:rPr lang="en-US" sz="1200" kern="1200" dirty="0">
                <a:solidFill>
                  <a:schemeClr val="tx1"/>
                </a:solidFill>
                <a:latin typeface="Arial" panose="020B0604020202020204" pitchFamily="34" charset="0"/>
                <a:ea typeface="+mn-ea"/>
                <a:cs typeface="Arial" panose="020B0604020202020204" pitchFamily="34" charset="0"/>
              </a:rPr>
              <a:t>B. No. The effects of a higher tax on tax revenue and </a:t>
            </a:r>
            <a:r>
              <a:rPr lang="en-US" sz="1200" b="1" i="1" kern="1200" dirty="0">
                <a:solidFill>
                  <a:schemeClr val="tx1"/>
                </a:solidFill>
                <a:latin typeface="Arial" panose="020B0604020202020204" pitchFamily="34" charset="0"/>
                <a:ea typeface="+mn-ea"/>
                <a:cs typeface="Arial" panose="020B0604020202020204" pitchFamily="34" charset="0"/>
              </a:rPr>
              <a:t>DWL</a:t>
            </a:r>
            <a:r>
              <a:rPr lang="en-US" sz="1200" kern="1200" dirty="0">
                <a:solidFill>
                  <a:schemeClr val="tx1"/>
                </a:solidFill>
                <a:latin typeface="Arial" panose="020B0604020202020204" pitchFamily="34" charset="0"/>
                <a:ea typeface="+mn-ea"/>
                <a:cs typeface="Arial" panose="020B0604020202020204" pitchFamily="34" charset="0"/>
              </a:rPr>
              <a:t> depends on the elasticity of supply and demand. In markets with elastic supply and demand curves, an increase in a tax causes market participants to leave the market (</a:t>
            </a:r>
            <a:r>
              <a:rPr lang="en-US" sz="1200" b="1" i="1" kern="1200" dirty="0">
                <a:solidFill>
                  <a:schemeClr val="tx1"/>
                </a:solidFill>
                <a:latin typeface="Arial" panose="020B0604020202020204" pitchFamily="34" charset="0"/>
                <a:ea typeface="+mn-ea"/>
                <a:cs typeface="Arial" panose="020B0604020202020204" pitchFamily="34" charset="0"/>
              </a:rPr>
              <a:t>Q</a:t>
            </a:r>
            <a:r>
              <a:rPr lang="en-US" sz="1200" kern="1200" dirty="0">
                <a:solidFill>
                  <a:schemeClr val="tx1"/>
                </a:solidFill>
                <a:latin typeface="Arial" panose="020B0604020202020204" pitchFamily="34" charset="0"/>
                <a:ea typeface="+mn-ea"/>
                <a:cs typeface="Arial" panose="020B0604020202020204" pitchFamily="34" charset="0"/>
              </a:rPr>
              <a:t> decreases greatly): little revenue is gener­ated from the tax increase but </a:t>
            </a:r>
            <a:r>
              <a:rPr lang="en-US" sz="1200" b="1" i="1" kern="1200" dirty="0">
                <a:solidFill>
                  <a:schemeClr val="tx1"/>
                </a:solidFill>
                <a:latin typeface="Arial" panose="020B0604020202020204" pitchFamily="34" charset="0"/>
                <a:ea typeface="+mn-ea"/>
                <a:cs typeface="Arial" panose="020B0604020202020204" pitchFamily="34" charset="0"/>
              </a:rPr>
              <a:t>DWL</a:t>
            </a:r>
            <a:r>
              <a:rPr lang="en-US" sz="1200" kern="1200" dirty="0">
                <a:solidFill>
                  <a:schemeClr val="tx1"/>
                </a:solidFill>
                <a:latin typeface="Arial" panose="020B0604020202020204" pitchFamily="34" charset="0"/>
                <a:ea typeface="+mn-ea"/>
                <a:cs typeface="Arial" panose="020B0604020202020204" pitchFamily="34" charset="0"/>
              </a:rPr>
              <a:t> increases a great deal. </a:t>
            </a:r>
          </a:p>
          <a:p>
            <a:r>
              <a:rPr lang="en-US" sz="1200" kern="1200" dirty="0">
                <a:solidFill>
                  <a:schemeClr val="tx1"/>
                </a:solidFill>
                <a:latin typeface="Arial" panose="020B0604020202020204" pitchFamily="34" charset="0"/>
                <a:ea typeface="+mn-ea"/>
                <a:cs typeface="Arial" panose="020B0604020202020204" pitchFamily="34" charset="0"/>
              </a:rPr>
              <a:t>In markets with inelastic supply and demand curves, an increase in a tax fails to cause mar­ket participants to leave the market (small decline in </a:t>
            </a:r>
            <a:r>
              <a:rPr lang="en-US" sz="1200" b="1" i="1" kern="1200" dirty="0">
                <a:solidFill>
                  <a:schemeClr val="tx1"/>
                </a:solidFill>
                <a:latin typeface="Arial" panose="020B0604020202020204" pitchFamily="34" charset="0"/>
                <a:ea typeface="+mn-ea"/>
                <a:cs typeface="Arial" panose="020B0604020202020204" pitchFamily="34" charset="0"/>
              </a:rPr>
              <a:t>Q</a:t>
            </a:r>
            <a:r>
              <a:rPr lang="en-US" sz="1200" kern="1200" dirty="0">
                <a:solidFill>
                  <a:schemeClr val="tx1"/>
                </a:solidFill>
                <a:latin typeface="Arial" panose="020B0604020202020204" pitchFamily="34" charset="0"/>
                <a:ea typeface="+mn-ea"/>
                <a:cs typeface="Arial" panose="020B0604020202020204" pitchFamily="34" charset="0"/>
              </a:rPr>
              <a:t>): a great deal of additional tax revenue is generated with little increase in </a:t>
            </a:r>
            <a:r>
              <a:rPr lang="en-US" sz="1200" b="1" i="1" kern="1200" dirty="0">
                <a:solidFill>
                  <a:schemeClr val="tx1"/>
                </a:solidFill>
                <a:latin typeface="Arial" panose="020B0604020202020204" pitchFamily="34" charset="0"/>
                <a:ea typeface="+mn-ea"/>
                <a:cs typeface="Arial" panose="020B0604020202020204" pitchFamily="34" charset="0"/>
              </a:rPr>
              <a:t>DWL</a:t>
            </a:r>
            <a:r>
              <a:rPr lang="en-US" sz="1200" kern="1200" dirty="0">
                <a:solidFill>
                  <a:schemeClr val="tx1"/>
                </a:solidFill>
                <a:latin typeface="Arial" panose="020B0604020202020204" pitchFamily="34" charset="0"/>
                <a:ea typeface="+mn-ea"/>
                <a:cs typeface="Arial" panose="020B0604020202020204" pitchFamily="34" charset="0"/>
              </a:rPr>
              <a:t>.</a:t>
            </a:r>
          </a:p>
          <a:p>
            <a:r>
              <a:rPr lang="en-US" sz="1200" kern="1200" dirty="0">
                <a:solidFill>
                  <a:schemeClr val="tx1"/>
                </a:solidFill>
                <a:latin typeface="Arial" panose="020B0604020202020204" pitchFamily="34" charset="0"/>
                <a:ea typeface="+mn-ea"/>
                <a:cs typeface="Arial" panose="020B0604020202020204" pitchFamily="34" charset="0"/>
              </a:rPr>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54627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 good exercise to break up the lecture, engage students, and assess their learning so far. Allow your students</a:t>
            </a:r>
            <a:r>
              <a:rPr lang="en-US" sz="1200" baseline="0" dirty="0"/>
              <a:t> 5 minutes to work by themselves or in groups before asking for volunteers to share their answers.  </a:t>
            </a:r>
            <a:endParaRPr lang="en-US" sz="1200" dirty="0"/>
          </a:p>
          <a:p>
            <a:pPr eaLnBrk="1" hangingPunct="1"/>
            <a:endParaRPr lang="en-US" sz="1200" dirty="0"/>
          </a:p>
          <a:p>
            <a:pPr eaLnBrk="1" hangingPunct="1"/>
            <a:r>
              <a:rPr lang="en-US" sz="1200" dirty="0"/>
              <a:t>In Chapter 7, students learned how to compute the area of triangles representing </a:t>
            </a:r>
            <a:r>
              <a:rPr lang="en-US" sz="1200" b="1" i="1" dirty="0"/>
              <a:t>CS,</a:t>
            </a:r>
            <a:r>
              <a:rPr lang="en-US" sz="1200" dirty="0"/>
              <a:t> </a:t>
            </a:r>
            <a:r>
              <a:rPr lang="en-US" sz="1200" b="1" i="1" dirty="0"/>
              <a:t>PS</a:t>
            </a:r>
            <a:r>
              <a:rPr lang="en-US" sz="1200" dirty="0"/>
              <a:t>, and total surplus. This skill is required to do this exercise.  </a:t>
            </a:r>
          </a:p>
          <a:p>
            <a:pPr eaLnBrk="1" hangingPunct="1"/>
            <a:endParaRPr lang="en-US" sz="1200" dirty="0"/>
          </a:p>
          <a:p>
            <a:pPr eaLnBrk="1" hangingPunct="1"/>
            <a:r>
              <a:rPr lang="en-US" sz="1200" dirty="0"/>
              <a:t>Most students will need a calculator to do part B. </a:t>
            </a:r>
          </a:p>
          <a:p>
            <a:pPr eaLnBrk="1" hangingPunct="1"/>
            <a:endParaRPr lang="en-US" sz="1200" dirty="0"/>
          </a:p>
          <a:p>
            <a:pPr eaLnBrk="1" hangingPunct="1"/>
            <a:r>
              <a:rPr lang="en-US" sz="1200" dirty="0"/>
              <a:t>Your students need not draw the graph in order to do these calculations. Ask your students to shade the areas corresponding to </a:t>
            </a:r>
            <a:r>
              <a:rPr lang="en-US" sz="1200" b="1" i="1" dirty="0"/>
              <a:t>CS</a:t>
            </a:r>
            <a:r>
              <a:rPr lang="en-US" sz="1200" dirty="0"/>
              <a:t>, </a:t>
            </a:r>
            <a:r>
              <a:rPr lang="en-US" sz="1200" b="1" i="1" dirty="0"/>
              <a:t>PS</a:t>
            </a:r>
            <a:r>
              <a:rPr lang="en-US" sz="1200" dirty="0"/>
              <a:t>, tax revenue, and </a:t>
            </a:r>
            <a:r>
              <a:rPr lang="en-US" sz="1200" b="1" i="1" dirty="0"/>
              <a:t>DWL</a:t>
            </a:r>
            <a:r>
              <a:rPr lang="en-US" sz="1200" dirty="0"/>
              <a:t> directly on graphs.</a:t>
            </a:r>
          </a:p>
          <a:p>
            <a:endParaRPr lang="en-US" sz="13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eaLnBrk="1" hangingPunct="1"/>
            <a:r>
              <a:rPr lang="en-US" sz="1200" dirty="0"/>
              <a:t>Remind your students that the tax creates a wedge between the price paid by buyers and the price received by sellers, so they have to identify the quantity where this</a:t>
            </a:r>
            <a:r>
              <a:rPr lang="en-US" sz="1200" baseline="0" dirty="0"/>
              <a:t> wedge is exactly the $200 tax. </a:t>
            </a:r>
            <a:endParaRPr lang="en-US" sz="1200" dirty="0"/>
          </a:p>
          <a:p>
            <a:pPr eaLnBrk="1" hangingPunct="1"/>
            <a:endParaRPr lang="en-US" sz="1200" dirty="0"/>
          </a:p>
          <a:p>
            <a:pPr eaLnBrk="1" hangingPunct="1"/>
            <a:r>
              <a:rPr lang="en-US" sz="1200" dirty="0"/>
              <a:t>To compute </a:t>
            </a:r>
            <a:r>
              <a:rPr lang="en-US" sz="1200" b="1" i="1" dirty="0"/>
              <a:t>DWL</a:t>
            </a:r>
            <a:r>
              <a:rPr lang="en-US" sz="1200" dirty="0"/>
              <a:t>, simply subtract total surplus with the tax ($15,000) from total surplus without the tax ($20,000, which was computed on the preceding slide). Or calculate the area of the triangle </a:t>
            </a:r>
            <a:r>
              <a:rPr lang="en-US" sz="1200" b="1" i="1" dirty="0"/>
              <a:t>DWL;</a:t>
            </a:r>
            <a:r>
              <a:rPr lang="en-US" sz="1200" dirty="0"/>
              <a:t> the base is the tax, the height is the change in quantity (</a:t>
            </a:r>
            <a:r>
              <a:rPr lang="en-US" sz="1200" dirty="0" err="1"/>
              <a:t>eq’m</a:t>
            </a:r>
            <a:r>
              <a:rPr lang="en-US" sz="1200" dirty="0"/>
              <a:t> </a:t>
            </a:r>
            <a:r>
              <a:rPr lang="en-US" sz="1200" b="1" i="1" dirty="0"/>
              <a:t>Q</a:t>
            </a:r>
            <a:r>
              <a:rPr lang="en-US" sz="1200" dirty="0"/>
              <a:t> – new </a:t>
            </a:r>
            <a:r>
              <a:rPr lang="en-US" sz="1200" b="1" i="1" dirty="0"/>
              <a:t>Q</a:t>
            </a:r>
            <a:r>
              <a:rPr lang="en-US" sz="1200" dirty="0"/>
              <a:t>), so </a:t>
            </a:r>
            <a:r>
              <a:rPr lang="en-US" sz="1200" b="1" i="1" dirty="0"/>
              <a:t>DWL</a:t>
            </a:r>
            <a:r>
              <a:rPr lang="en-US" sz="1200" baseline="0" dirty="0"/>
              <a:t> = ½ × 200 × (100 – 50).</a:t>
            </a:r>
            <a:endParaRPr lang="en-US" sz="1200" dirty="0"/>
          </a:p>
          <a:p>
            <a:endParaRPr lang="en-US" sz="13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04085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74478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(there are two parts to it). It fits well here, before lecturing on the effects of changing the size of the tax on the tax revenue and DWL.</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a:p>
            <a:r>
              <a:rPr lang="en-US" dirty="0"/>
              <a:t>You can include a discussion of supply-side economics: lowering taxes encourages people to increase the quantity of labor supplied (people have more incentive to work), which increases economic well-being (case study “The Laffer Curve and Supply-Side Economics”).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CAE60C-72A0-D14D-8733-C13212F694AD}" type="slidenum">
              <a:rPr kumimoji="0" lang="en-US" sz="10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2.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7082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182880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182880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182880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182880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2024480"/>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2024480"/>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2024480"/>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28059"/>
            <a:ext cx="2563240" cy="2024480"/>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4128059"/>
            <a:ext cx="2563240" cy="2024480"/>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4128059"/>
            <a:ext cx="2563240" cy="2024480"/>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4128059"/>
            <a:ext cx="2563240"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17663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725295"/>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725295"/>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725295"/>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725295"/>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3036936"/>
            <a:ext cx="2563240" cy="725295"/>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3036936"/>
            <a:ext cx="2563240" cy="725295"/>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3036936"/>
            <a:ext cx="2563240" cy="725295"/>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3036936"/>
            <a:ext cx="2563240" cy="725295"/>
          </a:xfrm>
        </p:spPr>
        <p:txBody>
          <a:bodyPr/>
          <a:lstStyle>
            <a:lvl1pPr marL="0" indent="0" algn="ctr">
              <a:buNone/>
              <a:defRPr/>
            </a:lvl1pPr>
          </a:lstStyle>
          <a:p>
            <a:pPr lvl="0"/>
            <a:r>
              <a:rPr lang="en-US" dirty="0"/>
              <a:t>Insert here 8</a:t>
            </a:r>
          </a:p>
        </p:txBody>
      </p:sp>
      <p:sp>
        <p:nvSpPr>
          <p:cNvPr id="15" name="Content Placeholder 8">
            <a:extLst>
              <a:ext uri="{FF2B5EF4-FFF2-40B4-BE49-F238E27FC236}">
                <a16:creationId xmlns:a16="http://schemas.microsoft.com/office/drawing/2014/main" id="{93367D20-8C6D-4A6C-A2A8-46172AD466F5}"/>
              </a:ext>
            </a:extLst>
          </p:cNvPr>
          <p:cNvSpPr>
            <a:spLocks noGrp="1"/>
          </p:cNvSpPr>
          <p:nvPr>
            <p:ph idx="24" hasCustomPrompt="1"/>
          </p:nvPr>
        </p:nvSpPr>
        <p:spPr>
          <a:xfrm>
            <a:off x="476844" y="4129497"/>
            <a:ext cx="2563240" cy="725295"/>
          </a:xfrm>
        </p:spPr>
        <p:txBody>
          <a:bodyPr/>
          <a:lstStyle>
            <a:lvl1pPr marL="0" indent="0" algn="ctr">
              <a:buNone/>
              <a:defRPr/>
            </a:lvl1pPr>
          </a:lstStyle>
          <a:p>
            <a:pPr lvl="0"/>
            <a:r>
              <a:rPr lang="en-US" dirty="0"/>
              <a:t>Insert here 8</a:t>
            </a:r>
          </a:p>
        </p:txBody>
      </p:sp>
      <p:sp>
        <p:nvSpPr>
          <p:cNvPr id="16" name="Content Placeholder 8">
            <a:extLst>
              <a:ext uri="{FF2B5EF4-FFF2-40B4-BE49-F238E27FC236}">
                <a16:creationId xmlns:a16="http://schemas.microsoft.com/office/drawing/2014/main" id="{06D374D7-24B8-4783-813A-10B00D04875F}"/>
              </a:ext>
            </a:extLst>
          </p:cNvPr>
          <p:cNvSpPr>
            <a:spLocks noGrp="1"/>
          </p:cNvSpPr>
          <p:nvPr>
            <p:ph idx="25" hasCustomPrompt="1"/>
          </p:nvPr>
        </p:nvSpPr>
        <p:spPr>
          <a:xfrm>
            <a:off x="3369735" y="4129497"/>
            <a:ext cx="2563240" cy="725295"/>
          </a:xfrm>
        </p:spPr>
        <p:txBody>
          <a:bodyPr/>
          <a:lstStyle>
            <a:lvl1pPr marL="0" indent="0" algn="ctr">
              <a:buNone/>
              <a:defRPr/>
            </a:lvl1pPr>
          </a:lstStyle>
          <a:p>
            <a:pPr lvl="0"/>
            <a:r>
              <a:rPr lang="en-US" dirty="0"/>
              <a:t>Insert here 8</a:t>
            </a:r>
          </a:p>
        </p:txBody>
      </p:sp>
      <p:sp>
        <p:nvSpPr>
          <p:cNvPr id="17" name="Content Placeholder 8">
            <a:extLst>
              <a:ext uri="{FF2B5EF4-FFF2-40B4-BE49-F238E27FC236}">
                <a16:creationId xmlns:a16="http://schemas.microsoft.com/office/drawing/2014/main" id="{5330EB98-4EDC-4814-9A94-DFDC9891B3E9}"/>
              </a:ext>
            </a:extLst>
          </p:cNvPr>
          <p:cNvSpPr>
            <a:spLocks noGrp="1"/>
          </p:cNvSpPr>
          <p:nvPr>
            <p:ph idx="26" hasCustomPrompt="1"/>
          </p:nvPr>
        </p:nvSpPr>
        <p:spPr>
          <a:xfrm>
            <a:off x="6259027" y="4129497"/>
            <a:ext cx="2563240" cy="725295"/>
          </a:xfrm>
        </p:spPr>
        <p:txBody>
          <a:bodyPr/>
          <a:lstStyle>
            <a:lvl1pPr marL="0" indent="0" algn="ctr">
              <a:buNone/>
              <a:defRPr/>
            </a:lvl1pPr>
          </a:lstStyle>
          <a:p>
            <a:pPr lvl="0"/>
            <a:r>
              <a:rPr lang="en-US" dirty="0"/>
              <a:t>Insert here 8</a:t>
            </a:r>
          </a:p>
        </p:txBody>
      </p:sp>
      <p:sp>
        <p:nvSpPr>
          <p:cNvPr id="18" name="Content Placeholder 8">
            <a:extLst>
              <a:ext uri="{FF2B5EF4-FFF2-40B4-BE49-F238E27FC236}">
                <a16:creationId xmlns:a16="http://schemas.microsoft.com/office/drawing/2014/main" id="{FADD1ADC-AE88-43E8-BF6F-9C7DD3B0E28F}"/>
              </a:ext>
            </a:extLst>
          </p:cNvPr>
          <p:cNvSpPr>
            <a:spLocks noGrp="1"/>
          </p:cNvSpPr>
          <p:nvPr>
            <p:ph idx="27" hasCustomPrompt="1"/>
          </p:nvPr>
        </p:nvSpPr>
        <p:spPr>
          <a:xfrm>
            <a:off x="9148319" y="4129497"/>
            <a:ext cx="2563240" cy="725295"/>
          </a:xfrm>
        </p:spPr>
        <p:txBody>
          <a:bodyPr/>
          <a:lstStyle>
            <a:lvl1pPr marL="0" indent="0" algn="ctr">
              <a:buNone/>
              <a:defRPr/>
            </a:lvl1pPr>
          </a:lstStyle>
          <a:p>
            <a:pPr lvl="0"/>
            <a:r>
              <a:rPr lang="en-US" dirty="0"/>
              <a:t>Insert here 8</a:t>
            </a:r>
          </a:p>
        </p:txBody>
      </p:sp>
      <p:sp>
        <p:nvSpPr>
          <p:cNvPr id="19" name="Content Placeholder 8">
            <a:extLst>
              <a:ext uri="{FF2B5EF4-FFF2-40B4-BE49-F238E27FC236}">
                <a16:creationId xmlns:a16="http://schemas.microsoft.com/office/drawing/2014/main" id="{30A379AB-ABF1-4F1E-B641-247A495E9DFD}"/>
              </a:ext>
            </a:extLst>
          </p:cNvPr>
          <p:cNvSpPr>
            <a:spLocks noGrp="1"/>
          </p:cNvSpPr>
          <p:nvPr>
            <p:ph idx="28" hasCustomPrompt="1"/>
          </p:nvPr>
        </p:nvSpPr>
        <p:spPr>
          <a:xfrm>
            <a:off x="476844" y="5222057"/>
            <a:ext cx="2563240" cy="725295"/>
          </a:xfrm>
        </p:spPr>
        <p:txBody>
          <a:bodyPr/>
          <a:lstStyle>
            <a:lvl1pPr marL="0" indent="0" algn="ctr">
              <a:buNone/>
              <a:defRPr/>
            </a:lvl1pPr>
          </a:lstStyle>
          <a:p>
            <a:pPr lvl="0"/>
            <a:r>
              <a:rPr lang="en-US" dirty="0"/>
              <a:t>Insert here 8</a:t>
            </a:r>
          </a:p>
        </p:txBody>
      </p:sp>
      <p:sp>
        <p:nvSpPr>
          <p:cNvPr id="20" name="Content Placeholder 8">
            <a:extLst>
              <a:ext uri="{FF2B5EF4-FFF2-40B4-BE49-F238E27FC236}">
                <a16:creationId xmlns:a16="http://schemas.microsoft.com/office/drawing/2014/main" id="{3C9C8A93-C9D3-42CB-8692-9618DA8F8563}"/>
              </a:ext>
            </a:extLst>
          </p:cNvPr>
          <p:cNvSpPr>
            <a:spLocks noGrp="1"/>
          </p:cNvSpPr>
          <p:nvPr>
            <p:ph idx="29" hasCustomPrompt="1"/>
          </p:nvPr>
        </p:nvSpPr>
        <p:spPr>
          <a:xfrm>
            <a:off x="3369735" y="5222057"/>
            <a:ext cx="2563240" cy="725295"/>
          </a:xfrm>
        </p:spPr>
        <p:txBody>
          <a:bodyPr/>
          <a:lstStyle>
            <a:lvl1pPr marL="0" indent="0" algn="ctr">
              <a:buNone/>
              <a:defRPr/>
            </a:lvl1pPr>
          </a:lstStyle>
          <a:p>
            <a:pPr lvl="0"/>
            <a:r>
              <a:rPr lang="en-US" dirty="0"/>
              <a:t>Insert here 8</a:t>
            </a:r>
          </a:p>
        </p:txBody>
      </p:sp>
      <p:sp>
        <p:nvSpPr>
          <p:cNvPr id="24" name="Content Placeholder 8">
            <a:extLst>
              <a:ext uri="{FF2B5EF4-FFF2-40B4-BE49-F238E27FC236}">
                <a16:creationId xmlns:a16="http://schemas.microsoft.com/office/drawing/2014/main" id="{CA309F65-4EA1-42CD-873F-3DA2B6608CA9}"/>
              </a:ext>
            </a:extLst>
          </p:cNvPr>
          <p:cNvSpPr>
            <a:spLocks noGrp="1"/>
          </p:cNvSpPr>
          <p:nvPr>
            <p:ph idx="30" hasCustomPrompt="1"/>
          </p:nvPr>
        </p:nvSpPr>
        <p:spPr>
          <a:xfrm>
            <a:off x="6262626" y="5222057"/>
            <a:ext cx="2563240" cy="725295"/>
          </a:xfrm>
        </p:spPr>
        <p:txBody>
          <a:bodyPr/>
          <a:lstStyle>
            <a:lvl1pPr marL="0" indent="0" algn="ctr">
              <a:buNone/>
              <a:defRPr/>
            </a:lvl1pPr>
          </a:lstStyle>
          <a:p>
            <a:pPr lvl="0"/>
            <a:r>
              <a:rPr lang="en-US" dirty="0"/>
              <a:t>Insert here 8</a:t>
            </a:r>
          </a:p>
        </p:txBody>
      </p:sp>
      <p:sp>
        <p:nvSpPr>
          <p:cNvPr id="25" name="Content Placeholder 8">
            <a:extLst>
              <a:ext uri="{FF2B5EF4-FFF2-40B4-BE49-F238E27FC236}">
                <a16:creationId xmlns:a16="http://schemas.microsoft.com/office/drawing/2014/main" id="{5F970DBA-9A63-478A-B6DB-95E9DA545BB8}"/>
              </a:ext>
            </a:extLst>
          </p:cNvPr>
          <p:cNvSpPr>
            <a:spLocks noGrp="1"/>
          </p:cNvSpPr>
          <p:nvPr>
            <p:ph idx="31" hasCustomPrompt="1"/>
          </p:nvPr>
        </p:nvSpPr>
        <p:spPr>
          <a:xfrm>
            <a:off x="9148319" y="5222057"/>
            <a:ext cx="2563240" cy="725295"/>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55268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11241914" cy="365760"/>
          </a:xfrm>
        </p:spPr>
        <p:txBody>
          <a:bodyPr/>
          <a:lstStyle>
            <a:lvl1pPr marL="0" indent="0" algn="l">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476844" y="2491350"/>
            <a:ext cx="11238312" cy="365760"/>
          </a:xfrm>
        </p:spPr>
        <p:txBody>
          <a:bodyPr/>
          <a:lstStyle>
            <a:lvl1pPr marL="0" indent="0" algn="l">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476844" y="3038325"/>
            <a:ext cx="11238312" cy="365760"/>
          </a:xfrm>
        </p:spPr>
        <p:txBody>
          <a:bodyPr/>
          <a:lstStyle>
            <a:lvl1pPr marL="0" indent="0" algn="l">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480446" y="3585300"/>
            <a:ext cx="11238312" cy="365760"/>
          </a:xfrm>
        </p:spPr>
        <p:txBody>
          <a:bodyPr/>
          <a:lstStyle>
            <a:lvl1pPr marL="0" indent="0" algn="l">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32275"/>
            <a:ext cx="11241914" cy="365760"/>
          </a:xfrm>
        </p:spPr>
        <p:txBody>
          <a:bodyPr/>
          <a:lstStyle>
            <a:lvl1pPr marL="0" indent="0" algn="l">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473242" y="4679250"/>
            <a:ext cx="11238312" cy="365760"/>
          </a:xfrm>
        </p:spPr>
        <p:txBody>
          <a:bodyPr/>
          <a:lstStyle>
            <a:lvl1pPr marL="0" indent="0" algn="l">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480446" y="5226225"/>
            <a:ext cx="11238312" cy="365760"/>
          </a:xfrm>
        </p:spPr>
        <p:txBody>
          <a:bodyPr/>
          <a:lstStyle>
            <a:lvl1pPr marL="0" indent="0" algn="l">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480446" y="5773199"/>
            <a:ext cx="11238312" cy="365760"/>
          </a:xfrm>
        </p:spPr>
        <p:txBody>
          <a:bodyPr/>
          <a:lstStyle>
            <a:lvl1pPr marL="0" indent="0" algn="l">
              <a:buNone/>
              <a:defRPr/>
            </a:lvl1pPr>
          </a:lstStyle>
          <a:p>
            <a:pPr lvl="0"/>
            <a:r>
              <a:rPr lang="en-US" dirty="0"/>
              <a:t>Insert here 8</a:t>
            </a:r>
          </a:p>
        </p:txBody>
      </p:sp>
    </p:spTree>
    <p:custDataLst>
      <p:tags r:id="rId1"/>
    </p:custDataLst>
    <p:extLst>
      <p:ext uri="{BB962C8B-B14F-4D97-AF65-F5344CB8AC3E}">
        <p14:creationId xmlns:p14="http://schemas.microsoft.com/office/powerpoint/2010/main" val="4106118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4352544"/>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73261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6" name="Content Placeholder Top">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9" name="Image Placeholder 2">
            <a:extLst>
              <a:ext uri="{FF2B5EF4-FFF2-40B4-BE49-F238E27FC236}">
                <a16:creationId xmlns:a16="http://schemas.microsoft.com/office/drawing/2014/main" id="{6F864DAE-BEB4-4824-8609-ECDE1993CF55}"/>
              </a:ext>
            </a:extLst>
          </p:cNvPr>
          <p:cNvSpPr>
            <a:spLocks noGrp="1"/>
          </p:cNvSpPr>
          <p:nvPr>
            <p:ph sz="half" idx="16" hasCustomPrompt="1"/>
          </p:nvPr>
        </p:nvSpPr>
        <p:spPr>
          <a:xfrm>
            <a:off x="476843" y="4132557"/>
            <a:ext cx="2875957" cy="2045728"/>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0" name="Content Placeholder Bottom">
            <a:extLst>
              <a:ext uri="{FF2B5EF4-FFF2-40B4-BE49-F238E27FC236}">
                <a16:creationId xmlns:a16="http://schemas.microsoft.com/office/drawing/2014/main" id="{EBDCE17B-4AC4-4C91-8AE8-FA8956971869}"/>
              </a:ext>
            </a:extLst>
          </p:cNvPr>
          <p:cNvSpPr>
            <a:spLocks noGrp="1"/>
          </p:cNvSpPr>
          <p:nvPr>
            <p:ph sz="half" idx="17" hasCustomPrompt="1"/>
          </p:nvPr>
        </p:nvSpPr>
        <p:spPr>
          <a:xfrm>
            <a:off x="3624199" y="4130029"/>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68278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4" name="Image Placeholder 1">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5" name="Content Placeholder Top">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1825628"/>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2">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3207216"/>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7" name="Content Placeholder Middle">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0" name="Image Placeholder 3">
            <a:extLst>
              <a:ext uri="{FF2B5EF4-FFF2-40B4-BE49-F238E27FC236}">
                <a16:creationId xmlns:a16="http://schemas.microsoft.com/office/drawing/2014/main" id="{19B7E96A-BFFB-43B6-8906-66237C3D291F}"/>
              </a:ext>
            </a:extLst>
          </p:cNvPr>
          <p:cNvSpPr>
            <a:spLocks noGrp="1"/>
          </p:cNvSpPr>
          <p:nvPr>
            <p:ph sz="half" idx="18"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1" name="Content Placeholder Bottom">
            <a:extLst>
              <a:ext uri="{FF2B5EF4-FFF2-40B4-BE49-F238E27FC236}">
                <a16:creationId xmlns:a16="http://schemas.microsoft.com/office/drawing/2014/main" id="{8D930F90-525E-4DB1-84A4-5C01C712E9B9}"/>
              </a:ext>
            </a:extLst>
          </p:cNvPr>
          <p:cNvSpPr>
            <a:spLocks noGrp="1"/>
          </p:cNvSpPr>
          <p:nvPr>
            <p:ph sz="half" idx="19"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0" name="Image Placeholder 1">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1" name="Content Placeholder 1">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182562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2">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2941435"/>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3" name="Content Placeholder 2">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3">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4065958"/>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5" name="Content Placeholder 3">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6" name="Image Placeholder 4">
            <a:extLst>
              <a:ext uri="{FF2B5EF4-FFF2-40B4-BE49-F238E27FC236}">
                <a16:creationId xmlns:a16="http://schemas.microsoft.com/office/drawing/2014/main" id="{E983E6BA-B7ED-4E47-8F4D-9FE3527F1960}"/>
              </a:ext>
            </a:extLst>
          </p:cNvPr>
          <p:cNvSpPr>
            <a:spLocks noGrp="1"/>
          </p:cNvSpPr>
          <p:nvPr>
            <p:ph sz="half" idx="20" hasCustomPrompt="1"/>
          </p:nvPr>
        </p:nvSpPr>
        <p:spPr>
          <a:xfrm>
            <a:off x="480444" y="5177469"/>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7" name="Content Placeholder 4">
            <a:extLst>
              <a:ext uri="{FF2B5EF4-FFF2-40B4-BE49-F238E27FC236}">
                <a16:creationId xmlns:a16="http://schemas.microsoft.com/office/drawing/2014/main" id="{2AF42586-49D3-4298-BE3D-F7F43BA96E61}"/>
              </a:ext>
            </a:extLst>
          </p:cNvPr>
          <p:cNvSpPr>
            <a:spLocks noGrp="1"/>
          </p:cNvSpPr>
          <p:nvPr>
            <p:ph sz="half" idx="21"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 xmlns:adec="http://schemas.microsoft.com/office/drawing/2017/decorative" val="0"/>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618764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686932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 xmlns:adec="http://schemas.microsoft.com/office/drawing/2017/decorative" val="0"/>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161012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43652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8281572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28911692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38044721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195110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747842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587783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1688445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Chapter Number</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Name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pic>
        <p:nvPicPr>
          <p:cNvPr id="10" name="Picture 9" descr="Picture1.jpg"/>
          <p:cNvPicPr>
            <a:picLocks noChangeAspect="1"/>
          </p:cNvPicPr>
          <p:nvPr userDrawn="1"/>
        </p:nvPicPr>
        <p:blipFill>
          <a:blip r:embed="rId5"/>
          <a:stretch>
            <a:fillRect/>
          </a:stretch>
        </p:blipFill>
        <p:spPr>
          <a:xfrm>
            <a:off x="731520" y="804672"/>
            <a:ext cx="4072597" cy="5212080"/>
          </a:xfrm>
          <a:prstGeom prst="rect">
            <a:avLst/>
          </a:prstGeom>
        </p:spPr>
      </p:pic>
    </p:spTree>
    <p:custDataLst>
      <p:tags r:id="rId1"/>
    </p:custDataLst>
    <p:extLst>
      <p:ext uri="{BB962C8B-B14F-4D97-AF65-F5344CB8AC3E}">
        <p14:creationId xmlns:p14="http://schemas.microsoft.com/office/powerpoint/2010/main" val="3115237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6177494"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199510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4"/>
            <a:ext cx="112419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473243" y="4037427"/>
            <a:ext cx="112455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69779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424448"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8372054"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132983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3038622"/>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4251619"/>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931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281353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382958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6" name="Content Placeholder Right">
            <a:extLst>
              <a:ext uri="{FF2B5EF4-FFF2-40B4-BE49-F238E27FC236}">
                <a16:creationId xmlns:a16="http://schemas.microsoft.com/office/drawing/2014/main" id="{9569386C-3EAC-497E-AF97-312760B6BBF5}"/>
              </a:ext>
            </a:extLst>
          </p:cNvPr>
          <p:cNvSpPr>
            <a:spLocks noGrp="1"/>
          </p:cNvSpPr>
          <p:nvPr>
            <p:ph idx="12" hasCustomPrompt="1"/>
          </p:nvPr>
        </p:nvSpPr>
        <p:spPr>
          <a:xfrm>
            <a:off x="476843" y="4952434"/>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37229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731520"/>
          </a:xfrm>
        </p:spPr>
        <p:txBody>
          <a:bodyPr/>
          <a:lstStyle>
            <a:lvl1pPr marL="112713" indent="-112713">
              <a:spcBef>
                <a:spcPts val="0"/>
              </a:spcBef>
              <a:defRPr sz="900" b="0"/>
            </a:lvl1pPr>
            <a:lvl2pPr marL="336550" indent="-112713">
              <a:spcBef>
                <a:spcPts val="0"/>
              </a:spcBef>
              <a:defRPr sz="900" b="0"/>
            </a:lvl2pPr>
            <a:lvl3pPr marL="685800" indent="-168275">
              <a:spcBef>
                <a:spcPts val="0"/>
              </a:spcBef>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 xmlns:adec="http://schemas.microsoft.com/office/drawing/2017/decorative" val="1"/>
              </a:ext>
            </a:extLst>
          </p:cNvPr>
          <p:cNvPicPr>
            <a:picLocks noChangeAspect="1"/>
          </p:cNvPicPr>
          <p:nvPr userDrawn="1"/>
        </p:nvPicPr>
        <p:blipFill>
          <a:blip r:embed="rId20"/>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9"/>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66" r:id="rId4"/>
    <p:sldLayoutId id="2147483773" r:id="rId5"/>
    <p:sldLayoutId id="2147483767" r:id="rId6"/>
    <p:sldLayoutId id="2147483774" r:id="rId7"/>
    <p:sldLayoutId id="2147483775" r:id="rId8"/>
    <p:sldLayoutId id="2147483729" r:id="rId9"/>
    <p:sldLayoutId id="2147483760" r:id="rId10"/>
    <p:sldLayoutId id="2147483768" r:id="rId11"/>
    <p:sldLayoutId id="2147483772" r:id="rId12"/>
    <p:sldLayoutId id="2147483771" r:id="rId13"/>
    <p:sldLayoutId id="2147483769" r:id="rId14"/>
    <p:sldLayoutId id="2147483770" r:id="rId15"/>
    <p:sldLayoutId id="2147483737" r:id="rId16"/>
    <p:sldLayoutId id="2147483762" r:id="rId17"/>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100000"/>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1"/>
        </a:buClr>
        <a:buSzPct val="100000"/>
        <a:buFont typeface="Arial" panose="020B0604020202020204" pitchFamily="34" charset="0"/>
        <a:buChar char="•"/>
        <a:defRPr sz="20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Work Sans "/>
                <a:ea typeface="+mn-ea"/>
                <a:cs typeface="+mn-cs"/>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4"/>
    </p:custDataLst>
    <p:extLst>
      <p:ext uri="{BB962C8B-B14F-4D97-AF65-F5344CB8AC3E}">
        <p14:creationId xmlns:p14="http://schemas.microsoft.com/office/powerpoint/2010/main" val="89161359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3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tags" Target="../tags/tag38.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j-lt"/>
              </a:rPr>
              <a:t>Principles of Economics, 10e</a:t>
            </a:r>
            <a:endParaRPr lang="en-US" sz="3600" noProof="0" dirty="0">
              <a:latin typeface="+mj-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23788"/>
            <a:ext cx="6104302" cy="1424930"/>
          </a:xfrm>
        </p:spPr>
        <p:txBody>
          <a:bodyPr/>
          <a:lstStyle/>
          <a:p>
            <a:r>
              <a:rPr lang="en-US" b="1" noProof="0" dirty="0">
                <a:latin typeface="+mj-lt"/>
              </a:rPr>
              <a:t>Chapter 8: </a:t>
            </a:r>
            <a:r>
              <a:rPr lang="en-US" dirty="0">
                <a:latin typeface="+mj-lt"/>
              </a:rPr>
              <a:t>Application: The Costs of Taxation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j-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3 How a Tax Affects Welfare (1 of 2)</a:t>
            </a:r>
          </a:p>
        </p:txBody>
      </p:sp>
      <p:graphicFrame>
        <p:nvGraphicFramePr>
          <p:cNvPr id="4" name="Table 2"/>
          <p:cNvGraphicFramePr>
            <a:graphicFrameLocks noGrp="1"/>
          </p:cNvGraphicFramePr>
          <p:nvPr>
            <p:ph sz="half" idx="1"/>
            <p:extLst>
              <p:ext uri="{D42A27DB-BD31-4B8C-83A1-F6EECF244321}">
                <p14:modId xmlns:p14="http://schemas.microsoft.com/office/powerpoint/2010/main" val="45081306"/>
              </p:ext>
            </p:extLst>
          </p:nvPr>
        </p:nvGraphicFramePr>
        <p:xfrm>
          <a:off x="476250" y="1825625"/>
          <a:ext cx="11238313" cy="2155530"/>
        </p:xfrm>
        <a:graphic>
          <a:graphicData uri="http://schemas.openxmlformats.org/drawingml/2006/table">
            <a:tbl>
              <a:tblPr firstRow="1" bandRow="1">
                <a:tableStyleId>{5C22544A-7EE6-4342-B048-85BDC9FD1C3A}</a:tableStyleId>
              </a:tblPr>
              <a:tblGrid>
                <a:gridCol w="2570751">
                  <a:extLst>
                    <a:ext uri="{9D8B030D-6E8A-4147-A177-3AD203B41FA5}">
                      <a16:colId xmlns:a16="http://schemas.microsoft.com/office/drawing/2014/main" val="20000"/>
                    </a:ext>
                  </a:extLst>
                </a:gridCol>
                <a:gridCol w="3048404">
                  <a:extLst>
                    <a:ext uri="{9D8B030D-6E8A-4147-A177-3AD203B41FA5}">
                      <a16:colId xmlns:a16="http://schemas.microsoft.com/office/drawing/2014/main" val="20001"/>
                    </a:ext>
                  </a:extLst>
                </a:gridCol>
                <a:gridCol w="2809579">
                  <a:extLst>
                    <a:ext uri="{9D8B030D-6E8A-4147-A177-3AD203B41FA5}">
                      <a16:colId xmlns:a16="http://schemas.microsoft.com/office/drawing/2014/main" val="20002"/>
                    </a:ext>
                  </a:extLst>
                </a:gridCol>
                <a:gridCol w="2809579">
                  <a:extLst>
                    <a:ext uri="{9D8B030D-6E8A-4147-A177-3AD203B41FA5}">
                      <a16:colId xmlns:a16="http://schemas.microsoft.com/office/drawing/2014/main" val="20003"/>
                    </a:ext>
                  </a:extLst>
                </a:gridCol>
              </a:tblGrid>
              <a:tr h="431106">
                <a:tc>
                  <a:txBody>
                    <a:bodyPr/>
                    <a:lstStyle/>
                    <a:p>
                      <a:endParaRPr lang="en-CA" dirty="0"/>
                    </a:p>
                  </a:txBody>
                  <a:tcPr marL="45087" marR="45087"/>
                </a:tc>
                <a:tc>
                  <a:txBody>
                    <a:bodyPr/>
                    <a:lstStyle/>
                    <a:p>
                      <a:pPr algn="ctr"/>
                      <a:r>
                        <a:rPr lang="en-CA" sz="1800" b="1" kern="1200" baseline="0" dirty="0">
                          <a:solidFill>
                            <a:schemeClr val="lt1"/>
                          </a:solidFill>
                          <a:latin typeface="+mn-lt"/>
                          <a:ea typeface="+mn-ea"/>
                          <a:cs typeface="+mn-cs"/>
                        </a:rPr>
                        <a:t>Without Tax</a:t>
                      </a:r>
                      <a:endParaRPr lang="en-CA" dirty="0"/>
                    </a:p>
                  </a:txBody>
                  <a:tcPr marL="45087" marR="45087"/>
                </a:tc>
                <a:tc>
                  <a:txBody>
                    <a:bodyPr/>
                    <a:lstStyle/>
                    <a:p>
                      <a:pPr algn="ctr"/>
                      <a:r>
                        <a:rPr lang="en-CA" sz="1800" b="1" kern="1200" baseline="0" dirty="0">
                          <a:solidFill>
                            <a:schemeClr val="lt1"/>
                          </a:solidFill>
                          <a:latin typeface="+mn-lt"/>
                          <a:ea typeface="+mn-ea"/>
                          <a:cs typeface="+mn-cs"/>
                        </a:rPr>
                        <a:t>With Tax</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Change</a:t>
                      </a:r>
                      <a:endParaRPr lang="en-CA" dirty="0"/>
                    </a:p>
                  </a:txBody>
                  <a:tcPr marL="45087" marR="45087"/>
                </a:tc>
                <a:extLst>
                  <a:ext uri="{0D108BD9-81ED-4DB2-BD59-A6C34878D82A}">
                    <a16:rowId xmlns:a16="http://schemas.microsoft.com/office/drawing/2014/main" val="10000"/>
                  </a:ext>
                </a:extLst>
              </a:tr>
              <a:tr h="431106">
                <a:tc>
                  <a:txBody>
                    <a:bodyPr/>
                    <a:lstStyle/>
                    <a:p>
                      <a:r>
                        <a:rPr lang="en-CA" sz="1800" kern="1200" baseline="0" dirty="0">
                          <a:solidFill>
                            <a:schemeClr val="dk1"/>
                          </a:solidFill>
                          <a:latin typeface="+mn-lt"/>
                          <a:ea typeface="+mn-ea"/>
                          <a:cs typeface="+mn-cs"/>
                        </a:rPr>
                        <a:t>Consumer Surplus</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a:t>
                      </a:r>
                      <a:endParaRPr lang="en-CA" dirty="0"/>
                    </a:p>
                  </a:txBody>
                  <a:tcPr marL="45087" marR="45087"/>
                </a:tc>
                <a:tc>
                  <a:txBody>
                    <a:bodyPr/>
                    <a:lstStyle/>
                    <a:p>
                      <a:pPr algn="ctr"/>
                      <a:r>
                        <a:rPr lang="en-CA" dirty="0"/>
                        <a:t>A</a:t>
                      </a:r>
                    </a:p>
                  </a:txBody>
                  <a:tcPr marL="45087" marR="45087"/>
                </a:tc>
                <a:tc>
                  <a:txBody>
                    <a:bodyPr/>
                    <a:lstStyle/>
                    <a:p>
                      <a:pPr algn="ctr"/>
                      <a:r>
                        <a:rPr lang="en-CA" dirty="0">
                          <a:latin typeface="Work Sans" pitchFamily="2" charset="0"/>
                        </a:rPr>
                        <a:t>−</a:t>
                      </a:r>
                      <a:r>
                        <a:rPr lang="en-CA" dirty="0"/>
                        <a:t>(B</a:t>
                      </a:r>
                      <a:r>
                        <a:rPr lang="en-CA" baseline="0" dirty="0"/>
                        <a:t> + C)</a:t>
                      </a:r>
                      <a:endParaRPr lang="en-CA" dirty="0"/>
                    </a:p>
                  </a:txBody>
                  <a:tcPr marL="45087" marR="45087"/>
                </a:tc>
                <a:extLst>
                  <a:ext uri="{0D108BD9-81ED-4DB2-BD59-A6C34878D82A}">
                    <a16:rowId xmlns:a16="http://schemas.microsoft.com/office/drawing/2014/main" val="10001"/>
                  </a:ext>
                </a:extLst>
              </a:tr>
              <a:tr h="431106">
                <a:tc>
                  <a:txBody>
                    <a:bodyPr/>
                    <a:lstStyle/>
                    <a:p>
                      <a:r>
                        <a:rPr lang="en-CA" sz="1800" kern="1200" baseline="0" dirty="0">
                          <a:solidFill>
                            <a:schemeClr val="dk1"/>
                          </a:solidFill>
                          <a:latin typeface="+mn-lt"/>
                          <a:ea typeface="+mn-ea"/>
                          <a:cs typeface="+mn-cs"/>
                        </a:rPr>
                        <a:t>Producer Surplus</a:t>
                      </a:r>
                      <a:endParaRPr lang="en-CA" dirty="0"/>
                    </a:p>
                  </a:txBody>
                  <a:tcPr marL="45087" marR="45087"/>
                </a:tc>
                <a:tc>
                  <a:txBody>
                    <a:bodyPr/>
                    <a:lstStyle/>
                    <a:p>
                      <a:pPr algn="ctr"/>
                      <a:r>
                        <a:rPr lang="en-CA" baseline="0" dirty="0"/>
                        <a:t>D + E + F </a:t>
                      </a:r>
                      <a:endParaRPr lang="en-CA" dirty="0"/>
                    </a:p>
                  </a:txBody>
                  <a:tcPr marL="45087" marR="45087"/>
                </a:tc>
                <a:tc>
                  <a:txBody>
                    <a:bodyPr/>
                    <a:lstStyle/>
                    <a:p>
                      <a:pPr algn="ctr"/>
                      <a:r>
                        <a:rPr lang="en-CA" baseline="0" dirty="0"/>
                        <a:t>F</a:t>
                      </a:r>
                      <a:endParaRPr lang="en-CA" dirty="0"/>
                    </a:p>
                  </a:txBody>
                  <a:tcPr marL="45087" marR="45087"/>
                </a:tc>
                <a:tc>
                  <a:txBody>
                    <a:bodyPr/>
                    <a:lstStyle/>
                    <a:p>
                      <a:pPr algn="ctr"/>
                      <a:r>
                        <a:rPr lang="en-CA" dirty="0">
                          <a:latin typeface="Work Sans" pitchFamily="2" charset="0"/>
                        </a:rPr>
                        <a:t>−</a:t>
                      </a:r>
                      <a:r>
                        <a:rPr lang="en-CA" dirty="0"/>
                        <a:t>(D</a:t>
                      </a:r>
                      <a:r>
                        <a:rPr lang="en-CA" baseline="0" dirty="0"/>
                        <a:t> + E)</a:t>
                      </a:r>
                      <a:endParaRPr lang="en-CA" dirty="0"/>
                    </a:p>
                  </a:txBody>
                  <a:tcPr marL="45087" marR="45087"/>
                </a:tc>
                <a:extLst>
                  <a:ext uri="{0D108BD9-81ED-4DB2-BD59-A6C34878D82A}">
                    <a16:rowId xmlns:a16="http://schemas.microsoft.com/office/drawing/2014/main" val="10002"/>
                  </a:ext>
                </a:extLst>
              </a:tr>
              <a:tr h="431106">
                <a:tc>
                  <a:txBody>
                    <a:bodyPr/>
                    <a:lstStyle/>
                    <a:p>
                      <a:r>
                        <a:rPr lang="en-CA" sz="1800" kern="1200" baseline="0" dirty="0">
                          <a:solidFill>
                            <a:schemeClr val="dk1"/>
                          </a:solidFill>
                          <a:latin typeface="+mn-lt"/>
                          <a:ea typeface="+mn-ea"/>
                          <a:cs typeface="+mn-cs"/>
                        </a:rPr>
                        <a:t>Tax Revenue</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None</a:t>
                      </a:r>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dirty="0"/>
                        <a:t>B + D</a:t>
                      </a:r>
                    </a:p>
                  </a:txBody>
                  <a:tcPr marL="45087" marR="45087"/>
                </a:tc>
                <a:tc>
                  <a:txBody>
                    <a:bodyPr/>
                    <a:lstStyle/>
                    <a:p>
                      <a:pPr algn="ctr"/>
                      <a:r>
                        <a:rPr lang="en-CA" dirty="0"/>
                        <a:t>+(B</a:t>
                      </a:r>
                      <a:r>
                        <a:rPr lang="en-CA" baseline="0" dirty="0"/>
                        <a:t> + D)</a:t>
                      </a:r>
                      <a:endParaRPr lang="en-CA" dirty="0"/>
                    </a:p>
                  </a:txBody>
                  <a:tcPr marL="45087" marR="45087"/>
                </a:tc>
                <a:extLst>
                  <a:ext uri="{0D108BD9-81ED-4DB2-BD59-A6C34878D82A}">
                    <a16:rowId xmlns:a16="http://schemas.microsoft.com/office/drawing/2014/main" val="10003"/>
                  </a:ext>
                </a:extLst>
              </a:tr>
              <a:tr h="431106">
                <a:tc>
                  <a:txBody>
                    <a:bodyPr/>
                    <a:lstStyle/>
                    <a:p>
                      <a:r>
                        <a:rPr lang="en-CA" dirty="0"/>
                        <a:t>Total</a:t>
                      </a:r>
                      <a:r>
                        <a:rPr lang="en-CA" baseline="0" dirty="0"/>
                        <a:t> Surplus</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 + E + F</a:t>
                      </a:r>
                      <a:endParaRPr lang="en-CA" dirty="0"/>
                    </a:p>
                  </a:txBody>
                  <a:tcPr marL="45087" marR="4508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baseline="0" dirty="0"/>
                        <a:t>A + B + C + D + F</a:t>
                      </a:r>
                      <a:endParaRPr lang="en-CA" dirty="0"/>
                    </a:p>
                  </a:txBody>
                  <a:tcPr marL="45087" marR="45087"/>
                </a:tc>
                <a:tc>
                  <a:txBody>
                    <a:bodyPr/>
                    <a:lstStyle/>
                    <a:p>
                      <a:pPr algn="ctr"/>
                      <a:r>
                        <a:rPr lang="en-CA" dirty="0">
                          <a:latin typeface="Work Sans" pitchFamily="2" charset="0"/>
                        </a:rPr>
                        <a:t>−</a:t>
                      </a:r>
                      <a:r>
                        <a:rPr lang="en-CA" dirty="0"/>
                        <a:t>(C + E)</a:t>
                      </a:r>
                    </a:p>
                  </a:txBody>
                  <a:tcPr marL="45087" marR="45087"/>
                </a:tc>
                <a:extLst>
                  <a:ext uri="{0D108BD9-81ED-4DB2-BD59-A6C34878D82A}">
                    <a16:rowId xmlns:a16="http://schemas.microsoft.com/office/drawing/2014/main" val="10004"/>
                  </a:ext>
                </a:extLst>
              </a:tr>
            </a:tbl>
          </a:graphicData>
        </a:graphic>
      </p:graphicFrame>
      <p:sp>
        <p:nvSpPr>
          <p:cNvPr id="7" name="Content Placeholder 3">
            <a:extLst>
              <a:ext uri="{FF2B5EF4-FFF2-40B4-BE49-F238E27FC236}">
                <a16:creationId xmlns:a16="http://schemas.microsoft.com/office/drawing/2014/main" id="{4367B296-52AA-4182-92E3-D28BA91DF845}"/>
              </a:ext>
            </a:extLst>
          </p:cNvPr>
          <p:cNvSpPr>
            <a:spLocks noGrp="1"/>
          </p:cNvSpPr>
          <p:nvPr>
            <p:ph sz="half" idx="2"/>
          </p:nvPr>
        </p:nvSpPr>
        <p:spPr>
          <a:xfrm>
            <a:off x="476843" y="4459459"/>
            <a:ext cx="11238313" cy="789036"/>
          </a:xfrm>
        </p:spPr>
        <p:txBody>
          <a:bodyPr/>
          <a:lstStyle/>
          <a:p>
            <a:pPr marL="0" lvl="0" indent="0" eaLnBrk="0" fontAlgn="base" hangingPunct="0">
              <a:spcBef>
                <a:spcPct val="0"/>
              </a:spcBef>
              <a:spcAft>
                <a:spcPct val="0"/>
              </a:spcAft>
              <a:buClrTx/>
              <a:buNone/>
              <a:defRPr/>
            </a:pPr>
            <a:r>
              <a:rPr lang="en-US" dirty="0">
                <a:solidFill>
                  <a:srgbClr val="282F7C"/>
                </a:solidFill>
                <a:latin typeface="+mj-lt"/>
              </a:rPr>
              <a:t>The area C + E shows the fall in total surplus and is the deadweight loss of the tax.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3 How a Tax Affects Welfare (2 of 2)</a:t>
            </a:r>
          </a:p>
        </p:txBody>
      </p:sp>
      <p:pic>
        <p:nvPicPr>
          <p:cNvPr id="7" name="Picture 2" descr="A graph depicts consumer and producer surpluses to calculate total surplus. An adjoining table (with Surplus Amounts, Without Tax, With Tax and Change as the columns) describes the graph. The graph, plotting quantity on the horizontal axis and price on the vertical axis, shows an upward sloping supply curve intersecting a downward sloping demand curve. From the point of intersection, perpendiculars are dropped to the horizontal and vertical axes at Q1 and P1, price without tax, respectively. On the horizontal axis, to the left of Q1 is Q2, a point at which a perpendicular is dropped intersecting the two curves. From the two intersections, perpendiculars are dropped to the vertical axis; the one from demand curve is at a point labeled PB, price buyers pay, and the one from the supply curve is at a point labeled PS, price sellers receive. The perpendicular at Q2 and the three perpendiculars on the vertical axis divide the triangular area between the curves and the vertical axis into six distinct areas labeled A, B, C, D, E, and F. They are as follows. The triangle between the perpendicular at PB and the demand curve is A; and the triangle between the perpendicular at PS and the supply curve is F. The rectangle between area A and the perpendicular at P1 is B; and the rectangle between area F and the perpendicular at P1 is D. The triangle between the perpendicular at Q1 and the intersection of the curves is divided into two triangles by the perpendicular at P1; the upper one is C and the lower one is E. The table gives the following explanation. Consumer surpluses with and without tax are A and A + B + C, respectively; the change is negative (B + C). Producer surpluses with and without tax are F and D + E + F, respectively; the change is negative (D + E). Tax revenues with and without tax are B + D and none respectively; the change is positive (B + D). Thus total surpluses with and without tax are A+ B + D + F and A + B + C + D + E + F; the change is negative (C + E). The area C + E shows the fall in total surplus and is the deadweight loss of the tax."/>
          <p:cNvPicPr>
            <a:picLocks noGrp="1" noChangeAspect="1"/>
          </p:cNvPicPr>
          <p:nvPr>
            <p:ph sz="half" idx="2"/>
          </p:nvPr>
        </p:nvPicPr>
        <p:blipFill>
          <a:blip r:embed="rId2"/>
          <a:stretch>
            <a:fillRect/>
          </a:stretch>
        </p:blipFill>
        <p:spPr>
          <a:xfrm>
            <a:off x="3493979" y="2940185"/>
            <a:ext cx="5204042" cy="3108960"/>
          </a:xfrm>
        </p:spPr>
      </p:pic>
      <p:sp>
        <p:nvSpPr>
          <p:cNvPr id="3" name="Content Placeholder 3"/>
          <p:cNvSpPr>
            <a:spLocks noGrp="1"/>
          </p:cNvSpPr>
          <p:nvPr>
            <p:ph sz="half" idx="1"/>
          </p:nvPr>
        </p:nvSpPr>
        <p:spPr>
          <a:xfrm>
            <a:off x="476843" y="1887674"/>
            <a:ext cx="11241915" cy="1005155"/>
          </a:xfrm>
        </p:spPr>
        <p:txBody>
          <a:bodyPr/>
          <a:lstStyle/>
          <a:p>
            <a:r>
              <a:rPr lang="en-US" sz="2000" b="0" dirty="0">
                <a:latin typeface="+mj-lt"/>
              </a:rPr>
              <a:t>A tax on a good reduces consumer surplus (by the area B + C) and producer surplus (by the area D + E). Because the fall in producer and consumer surplus exceeds the tax revenue (area B + D), the tax is said to impose a deadweight loss (area C + E).</a:t>
            </a:r>
          </a:p>
        </p:txBody>
      </p:sp>
    </p:spTree>
  </p:cSld>
  <p:clrMapOvr>
    <a:masterClrMapping/>
  </p:clrMapOvr>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Deadweight Losses and the Gains from Trade</a:t>
            </a:r>
          </a:p>
        </p:txBody>
      </p:sp>
      <p:sp>
        <p:nvSpPr>
          <p:cNvPr id="3" name="Content Placeholder 2"/>
          <p:cNvSpPr>
            <a:spLocks noGrp="1"/>
          </p:cNvSpPr>
          <p:nvPr>
            <p:ph idx="1"/>
          </p:nvPr>
        </p:nvSpPr>
        <p:spPr/>
        <p:txBody>
          <a:bodyPr/>
          <a:lstStyle/>
          <a:p>
            <a:pPr>
              <a:spcBef>
                <a:spcPts val="1200"/>
              </a:spcBef>
              <a:spcAft>
                <a:spcPts val="1200"/>
              </a:spcAft>
            </a:pPr>
            <a:r>
              <a:rPr lang="en-US" altLang="en-US" dirty="0">
                <a:latin typeface="+mj-lt"/>
              </a:rPr>
              <a:t>Gains from trade are the d</a:t>
            </a:r>
            <a:r>
              <a:rPr lang="en-US" dirty="0">
                <a:latin typeface="+mj-lt"/>
              </a:rPr>
              <a:t>ifference between buyers’ value and sellers’ cost</a:t>
            </a:r>
          </a:p>
          <a:p>
            <a:pPr>
              <a:spcBef>
                <a:spcPts val="1200"/>
              </a:spcBef>
              <a:spcAft>
                <a:spcPts val="1200"/>
              </a:spcAft>
            </a:pPr>
            <a:r>
              <a:rPr lang="en-US" dirty="0">
                <a:latin typeface="+mj-lt"/>
              </a:rPr>
              <a:t>Taxes cause deadweight losses because they prevent buyers and sellers from realizing some of the gains from trade</a:t>
            </a:r>
          </a:p>
          <a:p>
            <a:pPr>
              <a:spcBef>
                <a:spcPts val="1200"/>
              </a:spcBef>
              <a:spcAft>
                <a:spcPts val="1200"/>
              </a:spcAft>
            </a:pPr>
            <a:r>
              <a:rPr lang="en-US" dirty="0">
                <a:latin typeface="+mj-lt"/>
              </a:rPr>
              <a:t>Gains from trade &lt; tax</a:t>
            </a:r>
          </a:p>
          <a:p>
            <a:pPr lvl="1">
              <a:spcBef>
                <a:spcPts val="1200"/>
              </a:spcBef>
              <a:spcAft>
                <a:spcPts val="1200"/>
              </a:spcAft>
              <a:buFont typeface="Arial" panose="020B0604020202020204" pitchFamily="34" charset="0"/>
              <a:buChar char="•"/>
            </a:pPr>
            <a:r>
              <a:rPr lang="en-US" dirty="0">
                <a:latin typeface="+mj-lt"/>
              </a:rPr>
              <a:t>Trades are not made</a:t>
            </a:r>
          </a:p>
          <a:p>
            <a:pPr lvl="1">
              <a:spcBef>
                <a:spcPts val="1200"/>
              </a:spcBef>
              <a:spcAft>
                <a:spcPts val="1200"/>
              </a:spcAft>
              <a:buFont typeface="Arial" panose="020B0604020202020204" pitchFamily="34" charset="0"/>
              <a:buChar char="•"/>
            </a:pPr>
            <a:r>
              <a:rPr lang="en-US" dirty="0">
                <a:latin typeface="+mj-lt"/>
              </a:rPr>
              <a:t>Deadweight loss is the surplus that is lost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4 The Source of a Deadweight Loss</a:t>
            </a:r>
          </a:p>
        </p:txBody>
      </p:sp>
      <p:sp>
        <p:nvSpPr>
          <p:cNvPr id="3" name="Content Placeholder 2"/>
          <p:cNvSpPr>
            <a:spLocks noGrp="1"/>
          </p:cNvSpPr>
          <p:nvPr>
            <p:ph sz="half" idx="1"/>
          </p:nvPr>
        </p:nvSpPr>
        <p:spPr>
          <a:xfrm>
            <a:off x="476843" y="1825625"/>
            <a:ext cx="5542957" cy="4351338"/>
          </a:xfrm>
        </p:spPr>
        <p:txBody>
          <a:bodyPr/>
          <a:lstStyle/>
          <a:p>
            <a:r>
              <a:rPr lang="en-US" dirty="0">
                <a:latin typeface="+mj-lt"/>
              </a:rPr>
              <a:t>When the government imposes a tax on a good, the quantity sold falls from </a:t>
            </a:r>
            <a:r>
              <a:rPr lang="en-US" i="1" dirty="0">
                <a:latin typeface="+mj-lt"/>
              </a:rPr>
              <a:t>Q</a:t>
            </a:r>
            <a:r>
              <a:rPr lang="en-US" baseline="-25000" dirty="0">
                <a:latin typeface="+mj-lt"/>
              </a:rPr>
              <a:t>1</a:t>
            </a:r>
            <a:r>
              <a:rPr lang="en-US" dirty="0">
                <a:latin typeface="+mj-lt"/>
              </a:rPr>
              <a:t> to </a:t>
            </a:r>
            <a:r>
              <a:rPr lang="en-US" i="1" dirty="0">
                <a:latin typeface="+mj-lt"/>
              </a:rPr>
              <a:t>Q</a:t>
            </a:r>
            <a:r>
              <a:rPr lang="en-US" baseline="-25000" dirty="0">
                <a:latin typeface="+mj-lt"/>
              </a:rPr>
              <a:t>2</a:t>
            </a:r>
            <a:r>
              <a:rPr lang="en-US" dirty="0">
                <a:latin typeface="+mj-lt"/>
              </a:rPr>
              <a:t>.</a:t>
            </a:r>
            <a:endParaRPr lang="en-US" i="1" dirty="0">
              <a:latin typeface="+mj-lt"/>
            </a:endParaRPr>
          </a:p>
          <a:p>
            <a:r>
              <a:rPr lang="en-US" dirty="0">
                <a:latin typeface="+mj-lt"/>
              </a:rPr>
              <a:t>At every quantity between </a:t>
            </a:r>
            <a:r>
              <a:rPr lang="en-US" i="1" dirty="0">
                <a:latin typeface="+mj-lt"/>
              </a:rPr>
              <a:t>Q</a:t>
            </a:r>
            <a:r>
              <a:rPr lang="en-US" baseline="-25000" dirty="0">
                <a:latin typeface="+mj-lt"/>
              </a:rPr>
              <a:t>1</a:t>
            </a:r>
            <a:r>
              <a:rPr lang="en-US" i="1" dirty="0">
                <a:latin typeface="+mj-lt"/>
              </a:rPr>
              <a:t> </a:t>
            </a:r>
            <a:r>
              <a:rPr lang="en-US" dirty="0">
                <a:latin typeface="+mj-lt"/>
              </a:rPr>
              <a:t>and </a:t>
            </a:r>
            <a:r>
              <a:rPr lang="en-US" i="1" dirty="0">
                <a:latin typeface="+mj-lt"/>
              </a:rPr>
              <a:t>Q</a:t>
            </a:r>
            <a:r>
              <a:rPr lang="en-US" baseline="-25000" dirty="0">
                <a:latin typeface="+mj-lt"/>
              </a:rPr>
              <a:t>2</a:t>
            </a:r>
            <a:r>
              <a:rPr lang="en-US" i="1" dirty="0">
                <a:latin typeface="+mj-lt"/>
              </a:rPr>
              <a:t>, </a:t>
            </a:r>
            <a:r>
              <a:rPr lang="en-US" dirty="0">
                <a:latin typeface="+mj-lt"/>
              </a:rPr>
              <a:t>the potential gains from trade among buyers and sellers are not realized.</a:t>
            </a:r>
          </a:p>
          <a:p>
            <a:r>
              <a:rPr lang="en-US" dirty="0">
                <a:latin typeface="+mj-lt"/>
              </a:rPr>
              <a:t>These lost gains from trade make up the deadweight loss.</a:t>
            </a:r>
          </a:p>
        </p:txBody>
      </p:sp>
      <p:pic>
        <p:nvPicPr>
          <p:cNvPr id="5" name="Picture 3" descr="A graph, plotting quantity on the horizontal axis and price on the vertical axis, depicts lost gains from trade and reduction in quantity due to tax. A downward sloping demand curve intersects the upward sloping supply curve at a point from where perpendiculars are dropped to the horizontal and vertical axes at Q1 and at a point labeled &quot;Price without tax,&quot; respectively. To the left of Q1 on the horizontal axis is Q2, a point at which a perpendicular is dropped intersecting the two curves; the distance between the two intersections is labeled &quot;size of tax.&quot; From the two intersections, perpendiculars are dropped to the vertical axis; the one from the demand curve is at PB and the one from the supply curve is at PS. An arrow from Q1 to Q2 reads &quot;Reduction in quantity due to the tax.&quot; From a point on the horizontal axis between Q1 and Q2, the perpendicular distance to the supply curve is labeled &quot;Cost to sellers&quot; and that to the demand curve is labeled &quot;Value to buyers,&quot; which exceeds the former by a length that is labeled &quot;lost gains from trade.&quot;"/>
          <p:cNvPicPr>
            <a:picLocks noGrp="1" noChangeAspect="1"/>
          </p:cNvPicPr>
          <p:nvPr>
            <p:ph sz="half" idx="2"/>
          </p:nvPr>
        </p:nvPicPr>
        <p:blipFill>
          <a:blip r:embed="rId2"/>
          <a:stretch>
            <a:fillRect/>
          </a:stretch>
        </p:blipFill>
        <p:spPr>
          <a:xfrm>
            <a:off x="6209861" y="2036532"/>
            <a:ext cx="5669280" cy="3929524"/>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Active Learning 1: Analysis of a Tax</a:t>
            </a:r>
          </a:p>
        </p:txBody>
      </p:sp>
      <p:sp>
        <p:nvSpPr>
          <p:cNvPr id="3" name="Content Placeholder 2"/>
          <p:cNvSpPr>
            <a:spLocks noGrp="1"/>
          </p:cNvSpPr>
          <p:nvPr>
            <p:ph sz="half" idx="1"/>
          </p:nvPr>
        </p:nvSpPr>
        <p:spPr>
          <a:xfrm>
            <a:off x="476843" y="1825625"/>
            <a:ext cx="5895822" cy="4351338"/>
          </a:xfrm>
        </p:spPr>
        <p:txBody>
          <a:bodyPr/>
          <a:lstStyle/>
          <a:p>
            <a:pPr marL="514350" indent="-514350">
              <a:spcBef>
                <a:spcPts val="1200"/>
              </a:spcBef>
              <a:spcAft>
                <a:spcPts val="1200"/>
              </a:spcAft>
              <a:buClrTx/>
              <a:buFont typeface="+mj-lt"/>
              <a:buAutoNum type="alphaUcPeriod"/>
            </a:pPr>
            <a:r>
              <a:rPr lang="en-US" dirty="0">
                <a:latin typeface="+mj-lt"/>
              </a:rPr>
              <a:t>Compute </a:t>
            </a:r>
            <a:r>
              <a:rPr lang="en-US" i="1" dirty="0">
                <a:latin typeface="+mj-lt"/>
              </a:rPr>
              <a:t>CS</a:t>
            </a:r>
            <a:r>
              <a:rPr lang="en-US" dirty="0">
                <a:latin typeface="+mj-lt"/>
              </a:rPr>
              <a:t>, </a:t>
            </a:r>
            <a:r>
              <a:rPr lang="en-US" i="1" dirty="0">
                <a:latin typeface="+mj-lt"/>
              </a:rPr>
              <a:t>PS</a:t>
            </a:r>
            <a:r>
              <a:rPr lang="en-US" dirty="0">
                <a:latin typeface="+mj-lt"/>
              </a:rPr>
              <a:t>, and total surplus without a tax</a:t>
            </a:r>
          </a:p>
          <a:p>
            <a:pPr marL="514350" indent="-514350">
              <a:spcBef>
                <a:spcPts val="1200"/>
              </a:spcBef>
              <a:spcAft>
                <a:spcPts val="1200"/>
              </a:spcAft>
              <a:buClrTx/>
              <a:buFont typeface="+mj-lt"/>
              <a:buAutoNum type="alphaUcPeriod"/>
            </a:pPr>
            <a:r>
              <a:rPr lang="en-US" dirty="0">
                <a:latin typeface="+mj-lt"/>
              </a:rPr>
              <a:t>If a $200 tax per unit is imposed, compute </a:t>
            </a:r>
            <a:r>
              <a:rPr lang="en-US" i="1" dirty="0">
                <a:latin typeface="+mj-lt"/>
              </a:rPr>
              <a:t>CS</a:t>
            </a:r>
            <a:r>
              <a:rPr lang="en-US" dirty="0">
                <a:latin typeface="+mj-lt"/>
              </a:rPr>
              <a:t>, </a:t>
            </a:r>
            <a:r>
              <a:rPr lang="en-US" i="1" dirty="0">
                <a:latin typeface="+mj-lt"/>
              </a:rPr>
              <a:t>PS</a:t>
            </a:r>
            <a:r>
              <a:rPr lang="en-US" dirty="0">
                <a:latin typeface="+mj-lt"/>
              </a:rPr>
              <a:t>, tax revenue, total surplus, and </a:t>
            </a:r>
            <a:r>
              <a:rPr lang="en-US" i="1" dirty="0">
                <a:latin typeface="+mj-lt"/>
              </a:rPr>
              <a:t>DWL</a:t>
            </a:r>
            <a:endParaRPr lang="en-US" dirty="0">
              <a:latin typeface="+mj-lt"/>
            </a:endParaRPr>
          </a:p>
        </p:txBody>
      </p:sp>
      <p:pic>
        <p:nvPicPr>
          <p:cNvPr id="6" name="Picture 3" title="Decorative Image">
            <a:extLst>
              <a:ext uri="{FF2B5EF4-FFF2-40B4-BE49-F238E27FC236}">
                <a16:creationId xmlns:a16="http://schemas.microsoft.com/office/drawing/2014/main" id="{A93F8F02-8082-47DC-85B0-9E893D7A918E}"/>
              </a:ext>
              <a:ext uri="{C183D7F6-B498-43B3-948B-1728B52AA6E4}">
                <adec:decorative xmlns="" xmlns:adec="http://schemas.microsoft.com/office/drawing/2017/decorative" val="1"/>
              </a:ext>
            </a:extLst>
          </p:cNvPr>
          <p:cNvPicPr>
            <a:picLocks noGrp="1" noChangeAspect="1"/>
          </p:cNvPicPr>
          <p:nvPr>
            <p:ph sz="half" idx="2"/>
          </p:nvPr>
        </p:nvPicPr>
        <p:blipFill>
          <a:blip r:embed="rId3"/>
          <a:stretch>
            <a:fillRect/>
          </a:stretch>
        </p:blipFill>
        <p:spPr>
          <a:xfrm>
            <a:off x="6704801" y="1588705"/>
            <a:ext cx="4297680" cy="4426057"/>
          </a:xfrm>
          <a:prstGeom prst="rect">
            <a:avLst/>
          </a:prstGeom>
        </p:spPr>
      </p:pic>
    </p:spTree>
  </p:cSld>
  <p:clrMapOvr>
    <a:masterClrMapping/>
  </p:clrMapOvr>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Active Learning 1: Answers</a:t>
            </a:r>
          </a:p>
        </p:txBody>
      </p:sp>
      <p:sp>
        <p:nvSpPr>
          <p:cNvPr id="3" name="Content Placeholder 2"/>
          <p:cNvSpPr>
            <a:spLocks noGrp="1"/>
          </p:cNvSpPr>
          <p:nvPr>
            <p:ph sz="half" idx="1"/>
          </p:nvPr>
        </p:nvSpPr>
        <p:spPr>
          <a:xfrm>
            <a:off x="476843" y="1825625"/>
            <a:ext cx="6528868" cy="4351338"/>
          </a:xfrm>
        </p:spPr>
        <p:txBody>
          <a:bodyPr/>
          <a:lstStyle/>
          <a:p>
            <a:pPr marL="457200" indent="-457200">
              <a:spcBef>
                <a:spcPts val="600"/>
              </a:spcBef>
              <a:spcAft>
                <a:spcPts val="1200"/>
              </a:spcAft>
              <a:buClrTx/>
              <a:buFont typeface="+mj-lt"/>
              <a:buAutoNum type="alphaUcPeriod"/>
            </a:pPr>
            <a:r>
              <a:rPr lang="en-US" sz="2000" dirty="0">
                <a:solidFill>
                  <a:srgbClr val="292F7C"/>
                </a:solidFill>
                <a:latin typeface="+mj-lt"/>
              </a:rPr>
              <a:t>Without tax </a:t>
            </a:r>
            <a:r>
              <a:rPr lang="en-US" sz="2000" i="1" dirty="0">
                <a:solidFill>
                  <a:srgbClr val="292F7C"/>
                </a:solidFill>
                <a:latin typeface="+mj-lt"/>
              </a:rPr>
              <a:t>P</a:t>
            </a:r>
            <a:r>
              <a:rPr lang="en-US" sz="2000" dirty="0">
                <a:solidFill>
                  <a:srgbClr val="292F7C"/>
                </a:solidFill>
                <a:latin typeface="+mj-lt"/>
              </a:rPr>
              <a:t> = $200, </a:t>
            </a:r>
            <a:r>
              <a:rPr lang="en-US" sz="2000" i="1" dirty="0">
                <a:solidFill>
                  <a:srgbClr val="292F7C"/>
                </a:solidFill>
                <a:latin typeface="+mj-lt"/>
              </a:rPr>
              <a:t>Q</a:t>
            </a:r>
            <a:r>
              <a:rPr lang="en-US" sz="2000" dirty="0">
                <a:solidFill>
                  <a:srgbClr val="292F7C"/>
                </a:solidFill>
                <a:latin typeface="+mj-lt"/>
              </a:rPr>
              <a:t> = 100</a:t>
            </a:r>
          </a:p>
          <a:p>
            <a:pPr lvl="1">
              <a:spcBef>
                <a:spcPts val="600"/>
              </a:spcBef>
              <a:spcAft>
                <a:spcPts val="1200"/>
              </a:spcAft>
              <a:buClrTx/>
              <a:buFont typeface="Arial" panose="020B0604020202020204" pitchFamily="34" charset="0"/>
              <a:buChar char="•"/>
            </a:pPr>
            <a:r>
              <a:rPr lang="en-US" sz="2000" i="1" dirty="0">
                <a:solidFill>
                  <a:srgbClr val="292F7C"/>
                </a:solidFill>
                <a:latin typeface="+mj-lt"/>
              </a:rPr>
              <a:t>CS</a:t>
            </a:r>
            <a:r>
              <a:rPr lang="en-US" sz="2000" dirty="0">
                <a:solidFill>
                  <a:srgbClr val="292F7C"/>
                </a:solidFill>
                <a:latin typeface="+mj-lt"/>
              </a:rPr>
              <a:t> = ½ × $200 </a:t>
            </a:r>
            <a:r>
              <a:rPr lang="en-US" sz="2000" dirty="0">
                <a:solidFill>
                  <a:srgbClr val="292F7C"/>
                </a:solidFill>
              </a:rPr>
              <a:t>×</a:t>
            </a:r>
            <a:r>
              <a:rPr lang="en-US" sz="2000" dirty="0">
                <a:solidFill>
                  <a:srgbClr val="292F7C"/>
                </a:solidFill>
                <a:latin typeface="+mj-lt"/>
              </a:rPr>
              <a:t> 100 = $10,000</a:t>
            </a:r>
          </a:p>
          <a:p>
            <a:pPr lvl="1">
              <a:spcBef>
                <a:spcPts val="600"/>
              </a:spcBef>
              <a:spcAft>
                <a:spcPts val="1200"/>
              </a:spcAft>
              <a:buClrTx/>
              <a:buFont typeface="Arial" panose="020B0604020202020204" pitchFamily="34" charset="0"/>
              <a:buChar char="•"/>
            </a:pPr>
            <a:r>
              <a:rPr lang="en-US" sz="2000" i="1" dirty="0">
                <a:solidFill>
                  <a:srgbClr val="292F7C"/>
                </a:solidFill>
                <a:latin typeface="+mj-lt"/>
              </a:rPr>
              <a:t>PS</a:t>
            </a:r>
            <a:r>
              <a:rPr lang="en-US" sz="2000" dirty="0">
                <a:solidFill>
                  <a:srgbClr val="292F7C"/>
                </a:solidFill>
                <a:latin typeface="+mj-lt"/>
              </a:rPr>
              <a:t> = ½ </a:t>
            </a:r>
            <a:r>
              <a:rPr lang="en-US" sz="2000" dirty="0">
                <a:solidFill>
                  <a:srgbClr val="292F7C"/>
                </a:solidFill>
              </a:rPr>
              <a:t>×</a:t>
            </a:r>
            <a:r>
              <a:rPr lang="en-US" sz="2000" dirty="0">
                <a:solidFill>
                  <a:srgbClr val="292F7C"/>
                </a:solidFill>
                <a:latin typeface="+mj-lt"/>
              </a:rPr>
              <a:t> $200 </a:t>
            </a:r>
            <a:r>
              <a:rPr lang="en-US" sz="2000" dirty="0">
                <a:solidFill>
                  <a:srgbClr val="292F7C"/>
                </a:solidFill>
              </a:rPr>
              <a:t>×</a:t>
            </a:r>
            <a:r>
              <a:rPr lang="en-US" sz="2000" dirty="0">
                <a:solidFill>
                  <a:srgbClr val="292F7C"/>
                </a:solidFill>
                <a:latin typeface="+mj-lt"/>
              </a:rPr>
              <a:t> 100 = $10,000</a:t>
            </a:r>
          </a:p>
          <a:p>
            <a:pPr lvl="1">
              <a:spcBef>
                <a:spcPts val="600"/>
              </a:spcBef>
              <a:spcAft>
                <a:spcPts val="1200"/>
              </a:spcAft>
              <a:buClrTx/>
              <a:buFont typeface="Arial" panose="020B0604020202020204" pitchFamily="34" charset="0"/>
              <a:buChar char="•"/>
            </a:pPr>
            <a:r>
              <a:rPr lang="en-US" sz="2000" i="1" dirty="0">
                <a:solidFill>
                  <a:srgbClr val="292F7C"/>
                </a:solidFill>
                <a:latin typeface="+mj-lt"/>
              </a:rPr>
              <a:t>TS</a:t>
            </a:r>
            <a:r>
              <a:rPr lang="en-US" sz="2000" dirty="0">
                <a:solidFill>
                  <a:srgbClr val="292F7C"/>
                </a:solidFill>
                <a:latin typeface="+mj-lt"/>
              </a:rPr>
              <a:t> = </a:t>
            </a:r>
            <a:r>
              <a:rPr lang="en-US" sz="2000" i="1" dirty="0">
                <a:solidFill>
                  <a:srgbClr val="292F7C"/>
                </a:solidFill>
                <a:latin typeface="+mj-lt"/>
              </a:rPr>
              <a:t>CS</a:t>
            </a:r>
            <a:r>
              <a:rPr lang="en-US" sz="2000" dirty="0">
                <a:solidFill>
                  <a:srgbClr val="292F7C"/>
                </a:solidFill>
                <a:latin typeface="+mj-lt"/>
              </a:rPr>
              <a:t> + </a:t>
            </a:r>
            <a:r>
              <a:rPr lang="en-US" sz="2000" i="1" dirty="0">
                <a:solidFill>
                  <a:srgbClr val="292F7C"/>
                </a:solidFill>
                <a:latin typeface="+mj-lt"/>
              </a:rPr>
              <a:t>PS</a:t>
            </a:r>
            <a:r>
              <a:rPr lang="en-US" sz="2000" dirty="0">
                <a:solidFill>
                  <a:srgbClr val="292F7C"/>
                </a:solidFill>
                <a:latin typeface="+mj-lt"/>
              </a:rPr>
              <a:t> = $20,000</a:t>
            </a:r>
          </a:p>
          <a:p>
            <a:pPr marL="514350" indent="-514350">
              <a:spcBef>
                <a:spcPts val="600"/>
              </a:spcBef>
              <a:spcAft>
                <a:spcPts val="1200"/>
              </a:spcAft>
              <a:buClrTx/>
              <a:buFont typeface="+mj-lt"/>
              <a:buAutoNum type="alphaUcPeriod"/>
            </a:pPr>
            <a:r>
              <a:rPr lang="en-US" sz="2000" dirty="0">
                <a:solidFill>
                  <a:srgbClr val="292F7C"/>
                </a:solidFill>
                <a:latin typeface="+mj-lt"/>
              </a:rPr>
              <a:t>With $200 tax PS = $100, </a:t>
            </a:r>
            <a:r>
              <a:rPr lang="en-US" sz="2000" i="1" dirty="0">
                <a:solidFill>
                  <a:srgbClr val="292F7C"/>
                </a:solidFill>
                <a:latin typeface="+mj-lt"/>
              </a:rPr>
              <a:t>PB</a:t>
            </a:r>
            <a:r>
              <a:rPr lang="en-US" sz="2000" dirty="0">
                <a:solidFill>
                  <a:srgbClr val="292F7C"/>
                </a:solidFill>
                <a:latin typeface="+mj-lt"/>
              </a:rPr>
              <a:t> = $300, </a:t>
            </a:r>
            <a:r>
              <a:rPr lang="en-US" sz="2000" i="1" dirty="0">
                <a:solidFill>
                  <a:srgbClr val="292F7C"/>
                </a:solidFill>
                <a:latin typeface="+mj-lt"/>
              </a:rPr>
              <a:t>QT</a:t>
            </a:r>
            <a:r>
              <a:rPr lang="en-US" sz="2000" dirty="0">
                <a:solidFill>
                  <a:srgbClr val="292F7C"/>
                </a:solidFill>
                <a:latin typeface="+mj-lt"/>
              </a:rPr>
              <a:t> = 50</a:t>
            </a:r>
          </a:p>
          <a:p>
            <a:pPr lvl="1">
              <a:spcBef>
                <a:spcPts val="600"/>
              </a:spcBef>
              <a:spcAft>
                <a:spcPts val="1200"/>
              </a:spcAft>
              <a:buClrTx/>
              <a:buFont typeface="Arial" panose="020B0604020202020204" pitchFamily="34" charset="0"/>
              <a:buChar char="•"/>
            </a:pPr>
            <a:r>
              <a:rPr lang="en-US" sz="2000" i="1" dirty="0">
                <a:solidFill>
                  <a:srgbClr val="292F7C"/>
                </a:solidFill>
                <a:latin typeface="+mj-lt"/>
              </a:rPr>
              <a:t>CS</a:t>
            </a:r>
            <a:r>
              <a:rPr lang="en-US" sz="2000" dirty="0">
                <a:solidFill>
                  <a:srgbClr val="292F7C"/>
                </a:solidFill>
                <a:latin typeface="+mj-lt"/>
              </a:rPr>
              <a:t> = ½ </a:t>
            </a:r>
            <a:r>
              <a:rPr lang="en-US" sz="2000" dirty="0">
                <a:solidFill>
                  <a:srgbClr val="292F7C"/>
                </a:solidFill>
              </a:rPr>
              <a:t>×</a:t>
            </a:r>
            <a:r>
              <a:rPr lang="en-US" sz="2000" dirty="0">
                <a:solidFill>
                  <a:srgbClr val="292F7C"/>
                </a:solidFill>
                <a:latin typeface="+mj-lt"/>
              </a:rPr>
              <a:t> $100 </a:t>
            </a:r>
            <a:r>
              <a:rPr lang="en-US" sz="2000" dirty="0">
                <a:solidFill>
                  <a:srgbClr val="292F7C"/>
                </a:solidFill>
              </a:rPr>
              <a:t>×</a:t>
            </a:r>
            <a:r>
              <a:rPr lang="en-US" sz="2000" dirty="0">
                <a:solidFill>
                  <a:srgbClr val="292F7C"/>
                </a:solidFill>
                <a:latin typeface="+mj-lt"/>
              </a:rPr>
              <a:t> 50 = $2,500, </a:t>
            </a:r>
            <a:r>
              <a:rPr lang="en-US" sz="2000" i="1" dirty="0">
                <a:solidFill>
                  <a:srgbClr val="292F7C"/>
                </a:solidFill>
                <a:latin typeface="+mj-lt"/>
              </a:rPr>
              <a:t>PS</a:t>
            </a:r>
            <a:r>
              <a:rPr lang="en-US" sz="2000" dirty="0">
                <a:solidFill>
                  <a:srgbClr val="292F7C"/>
                </a:solidFill>
                <a:latin typeface="+mj-lt"/>
              </a:rPr>
              <a:t> = $2,500</a:t>
            </a:r>
          </a:p>
          <a:p>
            <a:pPr lvl="1">
              <a:spcBef>
                <a:spcPts val="600"/>
              </a:spcBef>
              <a:spcAft>
                <a:spcPts val="1200"/>
              </a:spcAft>
              <a:buClrTx/>
              <a:buFont typeface="Arial" panose="020B0604020202020204" pitchFamily="34" charset="0"/>
              <a:buChar char="•"/>
            </a:pPr>
            <a:r>
              <a:rPr lang="en-US" sz="2000" dirty="0">
                <a:solidFill>
                  <a:srgbClr val="292F7C"/>
                </a:solidFill>
                <a:latin typeface="+mj-lt"/>
              </a:rPr>
              <a:t>Tax revenue = $200 x 50 = $10,000</a:t>
            </a:r>
          </a:p>
          <a:p>
            <a:pPr lvl="1">
              <a:spcBef>
                <a:spcPts val="600"/>
              </a:spcBef>
              <a:spcAft>
                <a:spcPts val="1200"/>
              </a:spcAft>
              <a:buClrTx/>
              <a:buFont typeface="Arial" panose="020B0604020202020204" pitchFamily="34" charset="0"/>
              <a:buChar char="•"/>
            </a:pPr>
            <a:r>
              <a:rPr lang="en-US" sz="2000" i="1" dirty="0">
                <a:solidFill>
                  <a:srgbClr val="292F7C"/>
                </a:solidFill>
                <a:latin typeface="+mj-lt"/>
              </a:rPr>
              <a:t>TS</a:t>
            </a:r>
            <a:r>
              <a:rPr lang="en-US" sz="2000" dirty="0">
                <a:solidFill>
                  <a:srgbClr val="292F7C"/>
                </a:solidFill>
                <a:latin typeface="+mj-lt"/>
              </a:rPr>
              <a:t> = $15,000, </a:t>
            </a:r>
            <a:r>
              <a:rPr lang="en-US" sz="2000" i="1" dirty="0">
                <a:solidFill>
                  <a:srgbClr val="292F7C"/>
                </a:solidFill>
                <a:latin typeface="+mj-lt"/>
              </a:rPr>
              <a:t>DWL</a:t>
            </a:r>
            <a:r>
              <a:rPr lang="en-US" sz="2000" dirty="0">
                <a:solidFill>
                  <a:srgbClr val="292F7C"/>
                </a:solidFill>
                <a:latin typeface="+mj-lt"/>
              </a:rPr>
              <a:t> = $5,000</a:t>
            </a:r>
          </a:p>
        </p:txBody>
      </p:sp>
      <p:pic>
        <p:nvPicPr>
          <p:cNvPr id="23" name="Picture 3" title="Decorative Image">
            <a:extLst>
              <a:ext uri="{FF2B5EF4-FFF2-40B4-BE49-F238E27FC236}">
                <a16:creationId xmlns:a16="http://schemas.microsoft.com/office/drawing/2014/main" id="{3383855F-343D-4AE9-A9B4-3C9CBF53AEE3}"/>
              </a:ext>
              <a:ext uri="{C183D7F6-B498-43B3-948B-1728B52AA6E4}">
                <adec:decorative xmlns="" xmlns:adec="http://schemas.microsoft.com/office/drawing/2017/decorative" val="1"/>
              </a:ext>
            </a:extLst>
          </p:cNvPr>
          <p:cNvPicPr>
            <a:picLocks noGrp="1" noChangeAspect="1"/>
          </p:cNvPicPr>
          <p:nvPr>
            <p:ph sz="half" idx="2"/>
          </p:nvPr>
        </p:nvPicPr>
        <p:blipFill>
          <a:blip r:embed="rId3"/>
          <a:stretch>
            <a:fillRect/>
          </a:stretch>
        </p:blipFill>
        <p:spPr>
          <a:xfrm>
            <a:off x="7196750" y="1727149"/>
            <a:ext cx="4563598" cy="4351338"/>
          </a:xfrm>
        </p:spPr>
      </p:pic>
    </p:spTree>
    <p:extLst>
      <p:ext uri="{BB962C8B-B14F-4D97-AF65-F5344CB8AC3E}">
        <p14:creationId xmlns:p14="http://schemas.microsoft.com/office/powerpoint/2010/main" val="122922855"/>
      </p:ext>
    </p:extLst>
  </p:cSld>
  <p:clrMapOvr>
    <a:masterClrMapping/>
  </p:clrMapOvr>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j-lt"/>
              </a:rPr>
              <a:t>8-2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j-lt"/>
              </a:rPr>
              <a:t>The Determinants of the Deadweight Loss</a:t>
            </a:r>
          </a:p>
        </p:txBody>
      </p:sp>
    </p:spTree>
    <p:custDataLst>
      <p:tags r:id="rId1"/>
    </p:custDataLst>
    <p:extLst>
      <p:ext uri="{BB962C8B-B14F-4D97-AF65-F5344CB8AC3E}">
        <p14:creationId xmlns:p14="http://schemas.microsoft.com/office/powerpoint/2010/main" val="1992608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j-lt"/>
              </a:rPr>
              <a:t>Size of Deadweight Loss</a:t>
            </a:r>
            <a:endParaRPr lang="en-US" dirty="0">
              <a:latin typeface="+mj-lt"/>
            </a:endParaRPr>
          </a:p>
        </p:txBody>
      </p:sp>
      <p:sp>
        <p:nvSpPr>
          <p:cNvPr id="3" name="Content Placeholder 2"/>
          <p:cNvSpPr>
            <a:spLocks noGrp="1"/>
          </p:cNvSpPr>
          <p:nvPr>
            <p:ph idx="1"/>
          </p:nvPr>
        </p:nvSpPr>
        <p:spPr/>
        <p:txBody>
          <a:bodyPr/>
          <a:lstStyle/>
          <a:p>
            <a:pPr>
              <a:spcBef>
                <a:spcPts val="600"/>
              </a:spcBef>
              <a:spcAft>
                <a:spcPts val="1200"/>
              </a:spcAft>
            </a:pPr>
            <a:r>
              <a:rPr lang="en-US" altLang="en-US" dirty="0">
                <a:latin typeface="+mj-lt"/>
              </a:rPr>
              <a:t>More elastic supply curve</a:t>
            </a:r>
          </a:p>
          <a:p>
            <a:pPr lvl="1">
              <a:spcBef>
                <a:spcPts val="600"/>
              </a:spcBef>
              <a:spcAft>
                <a:spcPts val="1200"/>
              </a:spcAft>
              <a:buFont typeface="Arial" panose="020B0604020202020204" pitchFamily="34" charset="0"/>
              <a:buChar char="•"/>
            </a:pPr>
            <a:r>
              <a:rPr lang="en-US" altLang="en-US" dirty="0">
                <a:latin typeface="+mj-lt"/>
              </a:rPr>
              <a:t>Larger deadweight loss</a:t>
            </a:r>
          </a:p>
          <a:p>
            <a:pPr>
              <a:spcBef>
                <a:spcPts val="600"/>
              </a:spcBef>
              <a:spcAft>
                <a:spcPts val="1200"/>
              </a:spcAft>
            </a:pPr>
            <a:r>
              <a:rPr lang="en-US" altLang="en-US" dirty="0">
                <a:latin typeface="+mj-lt"/>
              </a:rPr>
              <a:t>More elastic demand curve</a:t>
            </a:r>
          </a:p>
          <a:p>
            <a:pPr lvl="1">
              <a:spcBef>
                <a:spcPts val="600"/>
              </a:spcBef>
              <a:spcAft>
                <a:spcPts val="1200"/>
              </a:spcAft>
              <a:buFont typeface="Arial" panose="020B0604020202020204" pitchFamily="34" charset="0"/>
              <a:buChar char="•"/>
            </a:pPr>
            <a:r>
              <a:rPr lang="en-US" altLang="en-US" dirty="0">
                <a:latin typeface="+mj-lt"/>
              </a:rPr>
              <a:t>Larger deadweight loss</a:t>
            </a:r>
          </a:p>
          <a:p>
            <a:pPr>
              <a:spcBef>
                <a:spcPts val="600"/>
              </a:spcBef>
              <a:spcAft>
                <a:spcPts val="1200"/>
              </a:spcAft>
            </a:pPr>
            <a:r>
              <a:rPr lang="en-US" altLang="en-US" dirty="0">
                <a:latin typeface="+mj-lt"/>
              </a:rPr>
              <a:t>The larger the elasticities of supply and demand</a:t>
            </a:r>
          </a:p>
          <a:p>
            <a:pPr lvl="1">
              <a:spcBef>
                <a:spcPts val="600"/>
              </a:spcBef>
              <a:spcAft>
                <a:spcPts val="1200"/>
              </a:spcAft>
              <a:buFont typeface="Arial" panose="020B0604020202020204" pitchFamily="34" charset="0"/>
              <a:buChar char="•"/>
            </a:pPr>
            <a:r>
              <a:rPr lang="en-US" altLang="en-US" dirty="0">
                <a:latin typeface="+mj-lt"/>
              </a:rPr>
              <a:t>The larger the deadweight loss of a tax</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009" y="552475"/>
            <a:ext cx="9619754" cy="1217447"/>
          </a:xfrm>
        </p:spPr>
        <p:txBody>
          <a:bodyPr/>
          <a:lstStyle/>
          <a:p>
            <a:r>
              <a:rPr lang="en-US" dirty="0">
                <a:latin typeface="+mj-lt"/>
              </a:rPr>
              <a:t>Figure 5 Tax Distortions and Elasticities (1 of 2)</a:t>
            </a:r>
          </a:p>
        </p:txBody>
      </p:sp>
      <p:sp>
        <p:nvSpPr>
          <p:cNvPr id="3" name="Content Placeholder 2"/>
          <p:cNvSpPr>
            <a:spLocks noGrp="1"/>
          </p:cNvSpPr>
          <p:nvPr>
            <p:ph sz="half" idx="1"/>
          </p:nvPr>
        </p:nvSpPr>
        <p:spPr>
          <a:xfrm>
            <a:off x="476843" y="1825625"/>
            <a:ext cx="11354086" cy="1480283"/>
          </a:xfrm>
        </p:spPr>
        <p:txBody>
          <a:bodyPr/>
          <a:lstStyle/>
          <a:p>
            <a:pPr marL="0" indent="0">
              <a:buNone/>
            </a:pPr>
            <a:r>
              <a:rPr lang="en-US" sz="1800" b="0" dirty="0">
                <a:latin typeface="+mj-lt"/>
              </a:rPr>
              <a:t>In panels (a) and (b), the demand curve and the size of the tax are the same, but the price elasticity of supply is different. Notice that the more elastic the supply curve, the larger the deadweight loss of the tax. In panels (c) and (d), the supply curve and the size of the tax are the same, but the price elasticity of demand is different. The more elastic the demand curve, the larger the deadweight loss of the tax.</a:t>
            </a:r>
          </a:p>
        </p:txBody>
      </p:sp>
      <p:pic>
        <p:nvPicPr>
          <p:cNvPr id="8" name="Picture 3" descr=" (a), titled Inelastic Supply, shows a normal demand curve intersecting a supply curve that is steep. The small triangular area between the tax size line and the intersection is described as &quot;When supply is relatively inelastic, the deadweight loss of a tax is small.&quot; Graph (b), titled Elastic Supply, shows a normal demand curve intersecting a supply curve that is a relatively flat slope. The large triangular area between the tax size line and the intersection is described as &quot;When supply is relatively elastic, the deadweight loss of a tax is large.&quot;">
            <a:extLst>
              <a:ext uri="{FF2B5EF4-FFF2-40B4-BE49-F238E27FC236}">
                <a16:creationId xmlns:a16="http://schemas.microsoft.com/office/drawing/2014/main" id="{E966913E-4336-564D-7BEB-CE4A799A0BDC}"/>
              </a:ext>
            </a:extLst>
          </p:cNvPr>
          <p:cNvPicPr>
            <a:picLocks noGrp="1" noChangeAspect="1"/>
          </p:cNvPicPr>
          <p:nvPr>
            <p:ph sz="half" idx="2"/>
          </p:nvPr>
        </p:nvPicPr>
        <p:blipFill rotWithShape="1">
          <a:blip r:embed="rId2"/>
          <a:srcRect b="51138"/>
          <a:stretch/>
        </p:blipFill>
        <p:spPr>
          <a:xfrm>
            <a:off x="3169920" y="3361131"/>
            <a:ext cx="5852160" cy="2726007"/>
          </a:xfrm>
        </p:spPr>
      </p:pic>
    </p:spTree>
  </p:cSld>
  <p:clrMapOvr>
    <a:masterClrMapping/>
  </p:clrMapOvr>
  <p:extLst mod="1"/>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8641" y="473245"/>
            <a:ext cx="9460356" cy="1217447"/>
          </a:xfrm>
        </p:spPr>
        <p:txBody>
          <a:bodyPr/>
          <a:lstStyle/>
          <a:p>
            <a:r>
              <a:rPr lang="en-US" dirty="0">
                <a:latin typeface="+mj-lt"/>
              </a:rPr>
              <a:t>Figure 5 Tax Distortions and Elasticities (2 of 2)</a:t>
            </a:r>
          </a:p>
        </p:txBody>
      </p:sp>
      <p:pic>
        <p:nvPicPr>
          <p:cNvPr id="8" name="Picture 2" descr="Graph (c), titled Inelastic Demand, shows a normal supply curve intersecting a demand curve that is steep. The small triangular area between the tax size line and the intersection is described as &quot;When demand is relatively inelastic, the deadweight loss of a tax is small.&quot; Graph (d), titled Elastic Demand, shows a normal supply curve intersecting a demand curve that is a relatively flat slope. The large triangular area between the tax size line and the intersection is described as &quot;When demand is relatively elastic, the deadweight loss of a tax is large.&quot;">
            <a:extLst>
              <a:ext uri="{FF2B5EF4-FFF2-40B4-BE49-F238E27FC236}">
                <a16:creationId xmlns:a16="http://schemas.microsoft.com/office/drawing/2014/main" id="{E966913E-4336-564D-7BEB-CE4A799A0BDC}"/>
              </a:ext>
            </a:extLst>
          </p:cNvPr>
          <p:cNvPicPr>
            <a:picLocks noGrp="1" noChangeAspect="1"/>
          </p:cNvPicPr>
          <p:nvPr>
            <p:ph idx="1"/>
          </p:nvPr>
        </p:nvPicPr>
        <p:blipFill rotWithShape="1">
          <a:blip r:embed="rId2"/>
          <a:srcRect t="51107"/>
          <a:stretch/>
        </p:blipFill>
        <p:spPr>
          <a:xfrm>
            <a:off x="1648641" y="1860446"/>
            <a:ext cx="8894719" cy="4145852"/>
          </a:xfrm>
        </p:spPr>
      </p:pic>
    </p:spTree>
    <p:extLst>
      <p:ext uri="{BB962C8B-B14F-4D97-AF65-F5344CB8AC3E}">
        <p14:creationId xmlns:p14="http://schemas.microsoft.com/office/powerpoint/2010/main" val="1484170897"/>
      </p:ext>
    </p:extLst>
  </p:cSld>
  <p:clrMapOvr>
    <a:masterClrMapping/>
  </p:clrMapOvr>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j-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spcAft>
                <a:spcPts val="1200"/>
              </a:spcAft>
              <a:buNone/>
            </a:pPr>
            <a:r>
              <a:rPr lang="en-US" dirty="0">
                <a:latin typeface="+mj-lt"/>
              </a:rPr>
              <a:t>By the end of this chapter, you should be able to:</a:t>
            </a:r>
          </a:p>
          <a:p>
            <a:pPr>
              <a:spcBef>
                <a:spcPts val="800"/>
              </a:spcBef>
              <a:spcAft>
                <a:spcPts val="1200"/>
              </a:spcAft>
            </a:pPr>
            <a:r>
              <a:rPr lang="en-US" dirty="0">
                <a:latin typeface="+mj-lt"/>
              </a:rPr>
              <a:t>Examine the effects of taxes on market outcomes.</a:t>
            </a:r>
          </a:p>
          <a:p>
            <a:pPr>
              <a:spcBef>
                <a:spcPts val="800"/>
              </a:spcBef>
              <a:spcAft>
                <a:spcPts val="1200"/>
              </a:spcAft>
            </a:pPr>
            <a:r>
              <a:rPr lang="en-US" dirty="0">
                <a:latin typeface="+mj-lt"/>
              </a:rPr>
              <a:t>Explain why the market outcome is the same regardless of whether a tax is collected from buyers or sellers.</a:t>
            </a:r>
          </a:p>
          <a:p>
            <a:pPr>
              <a:spcBef>
                <a:spcPts val="800"/>
              </a:spcBef>
              <a:spcAft>
                <a:spcPts val="1200"/>
              </a:spcAft>
            </a:pPr>
            <a:r>
              <a:rPr lang="en-US" dirty="0">
                <a:latin typeface="+mj-lt"/>
              </a:rPr>
              <a:t>Given a supply and demand graph, indicate the area representing the deadweight loss generated by a tax.</a:t>
            </a:r>
          </a:p>
          <a:p>
            <a:pPr>
              <a:spcBef>
                <a:spcPts val="800"/>
              </a:spcBef>
              <a:spcAft>
                <a:spcPts val="1200"/>
              </a:spcAft>
            </a:pPr>
            <a:r>
              <a:rPr lang="en-US" dirty="0">
                <a:latin typeface="+mj-lt"/>
              </a:rPr>
              <a:t>Given a supply and demand graph, determine the impact of a tax on the price and quantity in a market.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j-lt"/>
              </a:rPr>
              <a:t>8-3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j-lt"/>
              </a:rPr>
              <a:t>Deadweight Loss and Tax Revenue as Taxes Vary</a:t>
            </a:r>
          </a:p>
        </p:txBody>
      </p:sp>
    </p:spTree>
    <p:custDataLst>
      <p:tags r:id="rId1"/>
    </p:custDataLst>
    <p:extLst>
      <p:ext uri="{BB962C8B-B14F-4D97-AF65-F5344CB8AC3E}">
        <p14:creationId xmlns:p14="http://schemas.microsoft.com/office/powerpoint/2010/main" val="3177521637"/>
      </p:ext>
    </p:extLst>
  </p:cSld>
  <p:clrMapOvr>
    <a:masterClrMapping/>
  </p:clrMapOvr>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Changes to the Size of a Tax</a:t>
            </a:r>
          </a:p>
        </p:txBody>
      </p:sp>
      <p:sp>
        <p:nvSpPr>
          <p:cNvPr id="3" name="Content Placeholder 2"/>
          <p:cNvSpPr>
            <a:spLocks noGrp="1"/>
          </p:cNvSpPr>
          <p:nvPr>
            <p:ph idx="1"/>
          </p:nvPr>
        </p:nvSpPr>
        <p:spPr/>
        <p:txBody>
          <a:bodyPr/>
          <a:lstStyle/>
          <a:p>
            <a:pPr>
              <a:spcBef>
                <a:spcPts val="600"/>
              </a:spcBef>
              <a:spcAft>
                <a:spcPts val="1200"/>
              </a:spcAft>
            </a:pPr>
            <a:r>
              <a:rPr lang="en-US" dirty="0">
                <a:latin typeface="+mj-lt"/>
              </a:rPr>
              <a:t>Tax revenue equals the area of the rectangle between the supply and demand curves</a:t>
            </a:r>
          </a:p>
          <a:p>
            <a:pPr lvl="1">
              <a:spcBef>
                <a:spcPts val="600"/>
              </a:spcBef>
              <a:spcAft>
                <a:spcPts val="1200"/>
              </a:spcAft>
              <a:buFont typeface="Arial" panose="020B0604020202020204" pitchFamily="34" charset="0"/>
              <a:buChar char="•"/>
            </a:pPr>
            <a:r>
              <a:rPr lang="en-US" dirty="0">
                <a:latin typeface="+mj-lt"/>
              </a:rPr>
              <a:t>For a small tax, tax revenue is small</a:t>
            </a:r>
          </a:p>
          <a:p>
            <a:pPr lvl="1">
              <a:spcBef>
                <a:spcPts val="600"/>
              </a:spcBef>
              <a:spcAft>
                <a:spcPts val="1200"/>
              </a:spcAft>
              <a:buFont typeface="Arial" panose="020B0604020202020204" pitchFamily="34" charset="0"/>
              <a:buChar char="•"/>
            </a:pPr>
            <a:r>
              <a:rPr lang="en-US" dirty="0">
                <a:latin typeface="+mj-lt"/>
              </a:rPr>
              <a:t>As the size of tax increases, tax revenue grows</a:t>
            </a:r>
          </a:p>
          <a:p>
            <a:pPr lvl="1">
              <a:spcBef>
                <a:spcPts val="600"/>
              </a:spcBef>
              <a:spcAft>
                <a:spcPts val="1200"/>
              </a:spcAft>
              <a:buFont typeface="Arial" panose="020B0604020202020204" pitchFamily="34" charset="0"/>
              <a:buChar char="•"/>
            </a:pPr>
            <a:r>
              <a:rPr lang="en-US" dirty="0">
                <a:latin typeface="+mj-lt"/>
              </a:rPr>
              <a:t>As the size of tax increases further, tax revenue falls</a:t>
            </a:r>
          </a:p>
          <a:p>
            <a:pPr lvl="1">
              <a:spcBef>
                <a:spcPts val="600"/>
              </a:spcBef>
              <a:spcAft>
                <a:spcPts val="1200"/>
              </a:spcAft>
              <a:buFont typeface="Arial" panose="020B0604020202020204" pitchFamily="34" charset="0"/>
              <a:buChar char="•"/>
            </a:pPr>
            <a:r>
              <a:rPr lang="en-US" dirty="0">
                <a:latin typeface="+mj-lt"/>
              </a:rPr>
              <a:t>For a very large tax, no revenue would be raised</a:t>
            </a:r>
            <a:endParaRPr lang="en-US" altLang="en-US"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6 How Deadweight Loss and Tax Revenue Vary with the Size of a Tax (1 of 3)</a:t>
            </a:r>
          </a:p>
        </p:txBody>
      </p:sp>
      <p:sp>
        <p:nvSpPr>
          <p:cNvPr id="3" name="Content Placeholder 2"/>
          <p:cNvSpPr>
            <a:spLocks noGrp="1"/>
          </p:cNvSpPr>
          <p:nvPr>
            <p:ph sz="half" idx="1"/>
          </p:nvPr>
        </p:nvSpPr>
        <p:spPr>
          <a:xfrm>
            <a:off x="476843" y="1690691"/>
            <a:ext cx="11241915" cy="4187595"/>
          </a:xfrm>
        </p:spPr>
        <p:txBody>
          <a:bodyPr/>
          <a:lstStyle/>
          <a:p>
            <a:r>
              <a:rPr lang="en-US" sz="2400" b="0" dirty="0">
                <a:latin typeface="+mj-lt"/>
              </a:rPr>
              <a:t>The deadweight loss is the reduction in total surplus resulting from the tax. Tax revenue is the size of the tax multiplied by the amount of the good sold. In panel (a), a small tax has a small deadweight loss and raises a small amount of revenue. In panel (b), a somewhat larger tax has a larger deadweight loss and raises more revenue. In panel (c), a very large tax has a very large deadweight loss, but because it reduces the size of the market so much, the tax raises only a small amount of revenue. Panels (d) and (e) summarize these conclusions. Panel (d) shows that as the size of a tax grows larger, the deadweight loss grows larger. Panel (e) shows that tax revenue first rises and then falls. This relationship is called the Laffer curve.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6 How Deadweight Loss and Tax Revenue Vary with the Size of a Tax (2 of 3)</a:t>
            </a:r>
          </a:p>
        </p:txBody>
      </p:sp>
      <p:pic>
        <p:nvPicPr>
          <p:cNvPr id="6" name="Picture 2" descr=" In graphs (a), (b), and (c), from the intersection of the curves, a perpendicular is dropped to the horizontal axis at Q1, to the left of which is Q2, a point at which a perpendicular is dropped intersecting the two curves. From the two intersections, perpendiculars are dropped to the vertical axis; the one from the demand curve is at a point labeled PB and the one from the supply curve is at a point labeled PS. The rectangular area between the perpendiculars is labeled &quot;Tax revenue,&quot; and the triangular area between the perpendicular at Q2 and the curves is labeled &quot;Deadweight loss.&quot; In graph (a), for a small tax, both the rectangle and the triangle are small; in graph (b), for a medium tax, both are bigger; and in graph (c), for a large tax, the triangle is very large and the rectangle is very thin">
            <a:extLst>
              <a:ext uri="{FF2B5EF4-FFF2-40B4-BE49-F238E27FC236}">
                <a16:creationId xmlns:a16="http://schemas.microsoft.com/office/drawing/2014/main" id="{CF1966BD-95F7-CD8E-5DE5-5D88E32911E9}"/>
              </a:ext>
            </a:extLst>
          </p:cNvPr>
          <p:cNvPicPr>
            <a:picLocks noGrp="1" noChangeAspect="1"/>
          </p:cNvPicPr>
          <p:nvPr>
            <p:ph sz="half" idx="2"/>
          </p:nvPr>
        </p:nvPicPr>
        <p:blipFill rotWithShape="1">
          <a:blip r:embed="rId2"/>
          <a:srcRect b="52405"/>
          <a:stretch/>
        </p:blipFill>
        <p:spPr>
          <a:xfrm>
            <a:off x="518160" y="1944715"/>
            <a:ext cx="11155680" cy="3991367"/>
          </a:xfrm>
        </p:spPr>
      </p:pic>
    </p:spTree>
    <p:extLst>
      <p:ext uri="{BB962C8B-B14F-4D97-AF65-F5344CB8AC3E}">
        <p14:creationId xmlns:p14="http://schemas.microsoft.com/office/powerpoint/2010/main" val="4527220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6 How Deadweight Loss and Tax Revenue Vary with the Size of a Tax (3 of 3)</a:t>
            </a:r>
          </a:p>
        </p:txBody>
      </p:sp>
      <p:pic>
        <p:nvPicPr>
          <p:cNvPr id="8" name="Picture 2" descr="Graph (d), titled &quot;From panel (a) to panel (c), deadweight loss continually increases,&quot; plotting tax size on the horizontal axis and deadweight loss on the vertical axis, shows an upward sloping curve beginning at the origin. Graph (e), titled &quot;From panel (a) to panel (c), revenue first increases, then decreases,&quot; plotting tax size on the horizontal axis and tax revenue on the vertical axis, shows a symmetrical arch beginning at the origin and ending at a point on the horizontal axis. The curve is labeled &quot;Laffer curve.&quot;">
            <a:extLst>
              <a:ext uri="{FF2B5EF4-FFF2-40B4-BE49-F238E27FC236}">
                <a16:creationId xmlns:a16="http://schemas.microsoft.com/office/drawing/2014/main" id="{0E1E4CF0-CF58-D51E-29C7-B785421C4CFD}"/>
              </a:ext>
            </a:extLst>
          </p:cNvPr>
          <p:cNvPicPr>
            <a:picLocks noGrp="1" noChangeAspect="1"/>
          </p:cNvPicPr>
          <p:nvPr>
            <p:ph sz="half" idx="2"/>
          </p:nvPr>
        </p:nvPicPr>
        <p:blipFill rotWithShape="1">
          <a:blip r:embed="rId2"/>
          <a:srcRect l="4924" t="53749" r="8241"/>
          <a:stretch/>
        </p:blipFill>
        <p:spPr>
          <a:xfrm>
            <a:off x="838200" y="1771477"/>
            <a:ext cx="10515600" cy="4210539"/>
          </a:xfrm>
        </p:spPr>
      </p:pic>
    </p:spTree>
    <p:extLst>
      <p:ext uri="{BB962C8B-B14F-4D97-AF65-F5344CB8AC3E}">
        <p14:creationId xmlns:p14="http://schemas.microsoft.com/office/powerpoint/2010/main" val="32994255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Ask the Experts: The Laffer Curve</a:t>
            </a:r>
          </a:p>
        </p:txBody>
      </p:sp>
      <p:sp>
        <p:nvSpPr>
          <p:cNvPr id="3" name="Content Placeholder 2"/>
          <p:cNvSpPr>
            <a:spLocks noGrp="1"/>
          </p:cNvSpPr>
          <p:nvPr>
            <p:ph idx="1"/>
          </p:nvPr>
        </p:nvSpPr>
        <p:spPr>
          <a:xfrm>
            <a:off x="476844" y="1944375"/>
            <a:ext cx="11241914" cy="822960"/>
          </a:xfrm>
        </p:spPr>
        <p:txBody>
          <a:bodyPr/>
          <a:lstStyle/>
          <a:p>
            <a:pPr algn="l"/>
            <a:r>
              <a:rPr lang="en-US" sz="2200" b="0" dirty="0">
                <a:latin typeface="+mj-lt"/>
              </a:rPr>
              <a:t>“A cut in federal income tax rates in the United States right now [2012] would lead to higher national income within five years than without the tax cut.”</a:t>
            </a:r>
          </a:p>
        </p:txBody>
      </p:sp>
      <p:pic>
        <p:nvPicPr>
          <p:cNvPr id="18" name="Picture 3" descr="A pie chart titled “What do economists say?” plots three slides; they are 9% disagree, 43% agree, and 48% uncertain.">
            <a:extLst>
              <a:ext uri="{FF2B5EF4-FFF2-40B4-BE49-F238E27FC236}">
                <a16:creationId xmlns:a16="http://schemas.microsoft.com/office/drawing/2014/main" id="{CD60AFF6-DB86-42C7-8A8B-DB4259DA4C4C}"/>
              </a:ext>
            </a:extLst>
          </p:cNvPr>
          <p:cNvPicPr>
            <a:picLocks noGrp="1" noChangeAspect="1"/>
          </p:cNvPicPr>
          <p:nvPr>
            <p:ph idx="11"/>
          </p:nvPr>
        </p:nvPicPr>
        <p:blipFill>
          <a:blip r:embed="rId3"/>
          <a:stretch>
            <a:fillRect/>
          </a:stretch>
        </p:blipFill>
        <p:spPr>
          <a:xfrm>
            <a:off x="3699706" y="2835793"/>
            <a:ext cx="4792586" cy="2817367"/>
          </a:xfrm>
        </p:spPr>
      </p:pic>
      <p:sp>
        <p:nvSpPr>
          <p:cNvPr id="13" name="Content Placeholder 4">
            <a:extLst>
              <a:ext uri="{FF2B5EF4-FFF2-40B4-BE49-F238E27FC236}">
                <a16:creationId xmlns:a16="http://schemas.microsoft.com/office/drawing/2014/main" id="{B0677B70-F580-433F-BE92-1AE88309C370}"/>
              </a:ext>
            </a:extLst>
          </p:cNvPr>
          <p:cNvSpPr>
            <a:spLocks noGrp="1"/>
          </p:cNvSpPr>
          <p:nvPr>
            <p:ph idx="13"/>
          </p:nvPr>
        </p:nvSpPr>
        <p:spPr>
          <a:xfrm>
            <a:off x="3774102" y="5824024"/>
            <a:ext cx="4643796" cy="235754"/>
          </a:xfrm>
        </p:spPr>
        <p:txBody>
          <a:bodyPr/>
          <a:lstStyle/>
          <a:p>
            <a:pPr algn="l"/>
            <a:r>
              <a:rPr lang="en-US" sz="1200" dirty="0">
                <a:latin typeface="+mj-lt"/>
              </a:rPr>
              <a:t>Source: IGM Economic Experts Panel, June 26, 2012.</a:t>
            </a:r>
          </a:p>
        </p:txBody>
      </p:sp>
    </p:spTree>
  </p:cSld>
  <p:clrMapOvr>
    <a:masterClrMapping/>
  </p:clrMapOvr>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j-lt"/>
              </a:rPr>
              <a:t>8-4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j-lt"/>
              </a:rPr>
              <a:t>Conclusion</a:t>
            </a:r>
          </a:p>
        </p:txBody>
      </p:sp>
    </p:spTree>
    <p:custDataLst>
      <p:tags r:id="rId1"/>
    </p:custDataLst>
    <p:extLst>
      <p:ext uri="{BB962C8B-B14F-4D97-AF65-F5344CB8AC3E}">
        <p14:creationId xmlns:p14="http://schemas.microsoft.com/office/powerpoint/2010/main" val="2861484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Conclusion</a:t>
            </a:r>
          </a:p>
        </p:txBody>
      </p:sp>
      <p:sp>
        <p:nvSpPr>
          <p:cNvPr id="3" name="Content Placeholder 2"/>
          <p:cNvSpPr>
            <a:spLocks noGrp="1"/>
          </p:cNvSpPr>
          <p:nvPr>
            <p:ph idx="1"/>
          </p:nvPr>
        </p:nvSpPr>
        <p:spPr/>
        <p:txBody>
          <a:bodyPr/>
          <a:lstStyle/>
          <a:p>
            <a:pPr>
              <a:spcBef>
                <a:spcPts val="1200"/>
              </a:spcBef>
              <a:spcAft>
                <a:spcPts val="1200"/>
              </a:spcAft>
            </a:pPr>
            <a:r>
              <a:rPr lang="en-US" dirty="0">
                <a:latin typeface="+mj-lt"/>
              </a:rPr>
              <a:t>When the government taxes a good, it makes the allocation of resources less efficient</a:t>
            </a:r>
          </a:p>
          <a:p>
            <a:pPr>
              <a:spcBef>
                <a:spcPts val="1200"/>
              </a:spcBef>
              <a:spcAft>
                <a:spcPts val="1200"/>
              </a:spcAft>
            </a:pPr>
            <a:r>
              <a:rPr lang="en-US" dirty="0">
                <a:latin typeface="+mj-lt"/>
              </a:rPr>
              <a:t>Taxes are costly not only because they transfer resources from market participants to the government but also because they distort incentives and create deadweight losses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j-lt"/>
              </a:rPr>
              <a:t>Think-Pair-Share Activity</a:t>
            </a:r>
            <a:endParaRPr lang="en-US" dirty="0">
              <a:latin typeface="+mj-lt"/>
            </a:endParaRPr>
          </a:p>
        </p:txBody>
      </p:sp>
      <p:sp>
        <p:nvSpPr>
          <p:cNvPr id="3" name="Content Placeholder 2"/>
          <p:cNvSpPr>
            <a:spLocks noGrp="1"/>
          </p:cNvSpPr>
          <p:nvPr>
            <p:ph idx="1"/>
          </p:nvPr>
        </p:nvSpPr>
        <p:spPr/>
        <p:txBody>
          <a:bodyPr/>
          <a:lstStyle/>
          <a:p>
            <a:pPr marL="0" indent="0">
              <a:spcBef>
                <a:spcPts val="600"/>
              </a:spcBef>
              <a:spcAft>
                <a:spcPts val="1200"/>
              </a:spcAft>
              <a:buNone/>
            </a:pPr>
            <a:r>
              <a:rPr lang="en-US" dirty="0">
                <a:latin typeface="+mj-lt"/>
              </a:rPr>
              <a:t>You are watching the local news report with your mom. The news anchor reports that the state budget has a deficit of $200 million. The state currently collects exactly $100 million from its 5% sales tax. Mom says, “The state can fix their deficit by increasing the sales tax to 15%. That will increase tax revenue from $100 million to $300 million and provide the needed $200 million.” </a:t>
            </a:r>
          </a:p>
          <a:p>
            <a:pPr marL="514350" indent="-514350">
              <a:spcBef>
                <a:spcPts val="600"/>
              </a:spcBef>
              <a:spcAft>
                <a:spcPts val="1200"/>
              </a:spcAft>
              <a:buFont typeface="+mj-lt"/>
              <a:buAutoNum type="alphaUcPeriod"/>
            </a:pPr>
            <a:r>
              <a:rPr lang="en-US" dirty="0">
                <a:latin typeface="+mj-lt"/>
              </a:rPr>
              <a:t>Will tripling a tax always triple the tax revenue? Explain.</a:t>
            </a:r>
          </a:p>
          <a:p>
            <a:pPr marL="514350" indent="-514350">
              <a:spcBef>
                <a:spcPts val="600"/>
              </a:spcBef>
              <a:spcAft>
                <a:spcPts val="1200"/>
              </a:spcAft>
              <a:buFont typeface="+mj-lt"/>
              <a:buAutoNum type="alphaUcPeriod"/>
            </a:pPr>
            <a:r>
              <a:rPr lang="en-US" dirty="0">
                <a:latin typeface="+mj-lt"/>
              </a:rPr>
              <a:t>Will increasing the sales tax affect the tax revenue and the DWL in all markets to the same degree? Explain.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j-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pPr>
              <a:spcBef>
                <a:spcPts val="1200"/>
              </a:spcBef>
              <a:spcAft>
                <a:spcPts val="1200"/>
              </a:spcAft>
            </a:pPr>
            <a:r>
              <a:rPr lang="en-US" dirty="0">
                <a:latin typeface="+mj-lt"/>
              </a:rPr>
              <a:t>How big should government be?</a:t>
            </a:r>
          </a:p>
          <a:p>
            <a:pPr>
              <a:spcBef>
                <a:spcPts val="1200"/>
              </a:spcBef>
              <a:spcAft>
                <a:spcPts val="1200"/>
              </a:spcAft>
            </a:pPr>
            <a:r>
              <a:rPr lang="en-US" dirty="0">
                <a:latin typeface="+mj-lt"/>
              </a:rPr>
              <a:t>Given a marginal tax rate on labor income of 40%, how big is the </a:t>
            </a:r>
            <a:r>
              <a:rPr lang="en-US" i="1" dirty="0">
                <a:latin typeface="+mj-lt"/>
              </a:rPr>
              <a:t>DWL</a:t>
            </a:r>
            <a:r>
              <a:rPr lang="en-US" dirty="0">
                <a:latin typeface="+mj-lt"/>
              </a:rPr>
              <a:t>?</a:t>
            </a:r>
          </a:p>
        </p:txBody>
      </p:sp>
    </p:spTree>
    <p:extLst>
      <p:ext uri="{BB962C8B-B14F-4D97-AF65-F5344CB8AC3E}">
        <p14:creationId xmlns:p14="http://schemas.microsoft.com/office/powerpoint/2010/main" val="596177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j-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1200"/>
              </a:spcBef>
            </a:pPr>
            <a:r>
              <a:rPr lang="en-US" dirty="0">
                <a:latin typeface="+mj-lt"/>
              </a:rPr>
              <a:t>Given a supply and demand graph, determine the tax revenue generated by a tax.</a:t>
            </a:r>
          </a:p>
          <a:p>
            <a:pPr>
              <a:spcBef>
                <a:spcPts val="1200"/>
              </a:spcBef>
            </a:pPr>
            <a:r>
              <a:rPr lang="en-US" dirty="0">
                <a:latin typeface="+mj-lt"/>
              </a:rPr>
              <a:t>Given a supply and demand graph, indicate the change in consumer and producer surplus caused by a tax.</a:t>
            </a:r>
          </a:p>
          <a:p>
            <a:pPr>
              <a:spcBef>
                <a:spcPts val="1200"/>
              </a:spcBef>
            </a:pPr>
            <a:r>
              <a:rPr lang="en-US" dirty="0">
                <a:latin typeface="+mj-lt"/>
              </a:rPr>
              <a:t>Determine the effect of elasticity on the size of the deadweight loss caused by a tax.</a:t>
            </a:r>
          </a:p>
          <a:p>
            <a:pPr>
              <a:spcBef>
                <a:spcPts val="1200"/>
              </a:spcBef>
            </a:pPr>
            <a:r>
              <a:rPr lang="en-US" dirty="0">
                <a:latin typeface="+mj-lt"/>
              </a:rPr>
              <a:t>Graph deadweight loss as a function of the size of a tax in a market.</a:t>
            </a:r>
          </a:p>
          <a:p>
            <a:pPr>
              <a:spcBef>
                <a:spcPts val="1200"/>
              </a:spcBef>
            </a:pPr>
            <a:r>
              <a:rPr lang="en-US" dirty="0">
                <a:latin typeface="+mj-lt"/>
              </a:rPr>
              <a:t>Analyze the relationship between deadweight loss and size of the tax. </a:t>
            </a:r>
          </a:p>
        </p:txBody>
      </p:sp>
    </p:spTree>
    <p:extLst>
      <p:ext uri="{BB962C8B-B14F-4D97-AF65-F5344CB8AC3E}">
        <p14:creationId xmlns:p14="http://schemas.microsoft.com/office/powerpoint/2010/main" val="263134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j-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latin typeface="+mj-lt"/>
              </a:rPr>
              <a:t>Click the link to review the objectives for this presentation.</a:t>
            </a:r>
          </a:p>
          <a:p>
            <a:pPr>
              <a:buNone/>
            </a:pPr>
            <a:r>
              <a:rPr lang="en-US" dirty="0">
                <a:latin typeface="+mj-lt"/>
                <a:hlinkClick r:id="rId4" action="ppaction://hlinksldjump"/>
              </a:rPr>
              <a:t>Link to Objectives</a:t>
            </a:r>
            <a:endParaRPr lang="en-US" dirty="0">
              <a:latin typeface="+mj-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j-lt"/>
              </a:rPr>
              <a:t>8-1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j-lt"/>
              </a:rPr>
              <a:t>The Deadweight Loss of Taxation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j-lt"/>
              </a:rPr>
              <a:t>Economic Welfare</a:t>
            </a:r>
            <a:endParaRPr lang="en-US" dirty="0">
              <a:latin typeface="+mj-lt"/>
            </a:endParaRPr>
          </a:p>
        </p:txBody>
      </p:sp>
      <p:sp>
        <p:nvSpPr>
          <p:cNvPr id="3" name="Content Placeholder 2"/>
          <p:cNvSpPr>
            <a:spLocks noGrp="1"/>
          </p:cNvSpPr>
          <p:nvPr>
            <p:ph idx="1"/>
          </p:nvPr>
        </p:nvSpPr>
        <p:spPr/>
        <p:txBody>
          <a:bodyPr/>
          <a:lstStyle/>
          <a:p>
            <a:pPr>
              <a:spcBef>
                <a:spcPts val="600"/>
              </a:spcBef>
              <a:spcAft>
                <a:spcPts val="1200"/>
              </a:spcAft>
            </a:pPr>
            <a:r>
              <a:rPr lang="en-US" dirty="0">
                <a:latin typeface="+mj-lt"/>
              </a:rPr>
              <a:t>Welfare of buyers is measured by consumer surplus</a:t>
            </a:r>
          </a:p>
          <a:p>
            <a:pPr lvl="1">
              <a:spcBef>
                <a:spcPts val="600"/>
              </a:spcBef>
              <a:spcAft>
                <a:spcPts val="1200"/>
              </a:spcAft>
              <a:buFont typeface="Arial" panose="020B0604020202020204" pitchFamily="34" charset="0"/>
              <a:buChar char="•"/>
            </a:pPr>
            <a:r>
              <a:rPr lang="en-US" dirty="0">
                <a:latin typeface="+mj-lt"/>
              </a:rPr>
              <a:t>Amount buyers are willing to pay for the good minus the amount they actually pay</a:t>
            </a:r>
          </a:p>
          <a:p>
            <a:pPr>
              <a:spcBef>
                <a:spcPts val="600"/>
              </a:spcBef>
              <a:spcAft>
                <a:spcPts val="1200"/>
              </a:spcAft>
            </a:pPr>
            <a:r>
              <a:rPr lang="en-US" dirty="0">
                <a:latin typeface="+mj-lt"/>
              </a:rPr>
              <a:t>Welfare of sellers is measured by producer surplus</a:t>
            </a:r>
          </a:p>
          <a:p>
            <a:pPr lvl="1">
              <a:spcBef>
                <a:spcPts val="600"/>
              </a:spcBef>
              <a:spcAft>
                <a:spcPts val="1200"/>
              </a:spcAft>
              <a:buFont typeface="Arial" panose="020B0604020202020204" pitchFamily="34" charset="0"/>
              <a:buChar char="•"/>
            </a:pPr>
            <a:r>
              <a:rPr lang="en-US" dirty="0">
                <a:latin typeface="+mj-lt"/>
              </a:rPr>
              <a:t>Amount sellers receive for the good minus their costs of producing 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How a Tax Affects Market Participants</a:t>
            </a:r>
          </a:p>
        </p:txBody>
      </p:sp>
      <p:sp>
        <p:nvSpPr>
          <p:cNvPr id="3" name="Content Placeholder 2"/>
          <p:cNvSpPr>
            <a:spLocks noGrp="1"/>
          </p:cNvSpPr>
          <p:nvPr>
            <p:ph idx="1"/>
          </p:nvPr>
        </p:nvSpPr>
        <p:spPr/>
        <p:txBody>
          <a:bodyPr/>
          <a:lstStyle/>
          <a:p>
            <a:r>
              <a:rPr lang="en-US" altLang="en-US" dirty="0">
                <a:latin typeface="+mj-lt"/>
              </a:rPr>
              <a:t>Welfare without tax</a:t>
            </a:r>
          </a:p>
          <a:p>
            <a:pPr lvl="1">
              <a:buFont typeface="Arial" panose="020B0604020202020204" pitchFamily="34" charset="0"/>
              <a:buChar char="•"/>
            </a:pPr>
            <a:r>
              <a:rPr lang="en-US" dirty="0">
                <a:latin typeface="+mj-lt"/>
              </a:rPr>
              <a:t>Total surplus = Consumer surplus + Producer surplus</a:t>
            </a:r>
          </a:p>
          <a:p>
            <a:pPr lvl="1">
              <a:buFont typeface="Arial" panose="020B0604020202020204" pitchFamily="34" charset="0"/>
              <a:buChar char="•"/>
            </a:pPr>
            <a:r>
              <a:rPr lang="en-US" dirty="0">
                <a:latin typeface="+mj-lt"/>
              </a:rPr>
              <a:t>Maximized at equilibrium</a:t>
            </a:r>
          </a:p>
          <a:p>
            <a:r>
              <a:rPr lang="en-US" altLang="en-US" dirty="0">
                <a:latin typeface="+mj-lt"/>
              </a:rPr>
              <a:t>Welfare with tax</a:t>
            </a:r>
          </a:p>
          <a:p>
            <a:pPr lvl="1">
              <a:buFont typeface="Arial" panose="020B0604020202020204" pitchFamily="34" charset="0"/>
              <a:buChar char="•"/>
            </a:pPr>
            <a:r>
              <a:rPr lang="en-US" dirty="0">
                <a:latin typeface="+mj-lt"/>
              </a:rPr>
              <a:t>Price paid by buyers rises (consumer surplus falls)</a:t>
            </a:r>
          </a:p>
          <a:p>
            <a:pPr lvl="1">
              <a:buFont typeface="Arial" panose="020B0604020202020204" pitchFamily="34" charset="0"/>
              <a:buChar char="•"/>
            </a:pPr>
            <a:r>
              <a:rPr lang="en-US" dirty="0">
                <a:latin typeface="+mj-lt"/>
              </a:rPr>
              <a:t>Price received by sellers falls (producer surplus falls)</a:t>
            </a:r>
          </a:p>
          <a:p>
            <a:pPr lvl="1">
              <a:buFont typeface="Arial" panose="020B0604020202020204" pitchFamily="34" charset="0"/>
              <a:buChar char="•"/>
            </a:pPr>
            <a:r>
              <a:rPr lang="en-US" dirty="0">
                <a:latin typeface="+mj-lt"/>
              </a:rPr>
              <a:t>Quantity sold falls</a:t>
            </a:r>
          </a:p>
          <a:p>
            <a:pPr lvl="1">
              <a:buFont typeface="Arial" panose="020B0604020202020204" pitchFamily="34" charset="0"/>
              <a:buChar char="•"/>
            </a:pPr>
            <a:r>
              <a:rPr lang="en-US" dirty="0">
                <a:latin typeface="+mj-lt"/>
              </a:rPr>
              <a:t>Total surplus =  Consumer surplus + Producer surplus + Tax revenue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1 The Effects of a Tax</a:t>
            </a:r>
          </a:p>
        </p:txBody>
      </p:sp>
      <p:sp>
        <p:nvSpPr>
          <p:cNvPr id="3" name="Content Placeholder 2"/>
          <p:cNvSpPr>
            <a:spLocks noGrp="1"/>
          </p:cNvSpPr>
          <p:nvPr>
            <p:ph sz="half" idx="1"/>
          </p:nvPr>
        </p:nvSpPr>
        <p:spPr>
          <a:xfrm>
            <a:off x="476843" y="1825625"/>
            <a:ext cx="4742271" cy="4351338"/>
          </a:xfrm>
        </p:spPr>
        <p:txBody>
          <a:bodyPr/>
          <a:lstStyle/>
          <a:p>
            <a:pPr>
              <a:spcBef>
                <a:spcPts val="1200"/>
              </a:spcBef>
              <a:spcAft>
                <a:spcPts val="1200"/>
              </a:spcAft>
            </a:pPr>
            <a:r>
              <a:rPr lang="en-US" dirty="0">
                <a:latin typeface="+mj-lt"/>
              </a:rPr>
              <a:t>A tax on a good places a wedge between the price that buyers pay and the price that sellers receive.</a:t>
            </a:r>
          </a:p>
          <a:p>
            <a:pPr>
              <a:spcBef>
                <a:spcPts val="1200"/>
              </a:spcBef>
              <a:spcAft>
                <a:spcPts val="1200"/>
              </a:spcAft>
            </a:pPr>
            <a:r>
              <a:rPr lang="en-US" dirty="0">
                <a:latin typeface="+mj-lt"/>
              </a:rPr>
              <a:t>The quantity of the good sold declines.</a:t>
            </a:r>
          </a:p>
        </p:txBody>
      </p:sp>
      <p:pic>
        <p:nvPicPr>
          <p:cNvPr id="5" name="Picture 3" descr="A graph, plotting quantity on the horizontal axis and price on the vertical axis, shows an upward sloping supply curve intersecting a downward sloping demand curve. From the point of intersection, perpendiculars are dropped to the horizontal and vertical axes at points labeled &quot;quantity without tax&quot; and &quot;price without tax,&quot; respectively. On the horizontal axis, to the left of &quot;quantity without tax&quot; is &quot;quantity with tax,&quot; a point at which a perpendicular is dropped intersecting the two curves; the distance between the two intersections is labeled &quot;size of tax.&quot; From the two intersections, perpendiculars are dropped to the vertical axis; the one from the demand curve is at a point labeled &quot;price buyers pay&quot; and the one from the supply curve is at a point labeled &quot;price sellers receive.&quot;"/>
          <p:cNvPicPr>
            <a:picLocks noGrp="1" noChangeAspect="1"/>
          </p:cNvPicPr>
          <p:nvPr>
            <p:ph sz="half" idx="2"/>
          </p:nvPr>
        </p:nvPicPr>
        <p:blipFill>
          <a:blip r:embed="rId2"/>
          <a:stretch>
            <a:fillRect/>
          </a:stretch>
        </p:blipFill>
        <p:spPr>
          <a:xfrm>
            <a:off x="5678472" y="1825625"/>
            <a:ext cx="6024563" cy="4071053"/>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Figure 2 Tax Revenue</a:t>
            </a:r>
          </a:p>
        </p:txBody>
      </p:sp>
      <p:sp>
        <p:nvSpPr>
          <p:cNvPr id="3" name="Content Placeholder 2"/>
          <p:cNvSpPr>
            <a:spLocks noGrp="1"/>
          </p:cNvSpPr>
          <p:nvPr>
            <p:ph sz="half" idx="1"/>
          </p:nvPr>
        </p:nvSpPr>
        <p:spPr>
          <a:xfrm>
            <a:off x="476844" y="1825625"/>
            <a:ext cx="4615662" cy="4351338"/>
          </a:xfrm>
        </p:spPr>
        <p:txBody>
          <a:bodyPr/>
          <a:lstStyle/>
          <a:p>
            <a:pPr>
              <a:spcBef>
                <a:spcPts val="1200"/>
              </a:spcBef>
              <a:spcAft>
                <a:spcPts val="1200"/>
              </a:spcAft>
            </a:pPr>
            <a:r>
              <a:rPr lang="en-US" dirty="0">
                <a:latin typeface="+mj-lt"/>
              </a:rPr>
              <a:t>The tax revenue that the government collects equals </a:t>
            </a:r>
            <a:r>
              <a:rPr lang="en-US" i="1" dirty="0">
                <a:latin typeface="+mj-lt"/>
              </a:rPr>
              <a:t>T </a:t>
            </a:r>
            <a:r>
              <a:rPr lang="en-US" dirty="0">
                <a:latin typeface="+mj-lt"/>
              </a:rPr>
              <a:t>×</a:t>
            </a:r>
            <a:r>
              <a:rPr lang="en-US" i="1" dirty="0">
                <a:latin typeface="+mj-lt"/>
              </a:rPr>
              <a:t> Q, </a:t>
            </a:r>
            <a:r>
              <a:rPr lang="en-US" dirty="0">
                <a:latin typeface="+mj-lt"/>
              </a:rPr>
              <a:t>the size of the tax, </a:t>
            </a:r>
            <a:r>
              <a:rPr lang="en-US" i="1" dirty="0">
                <a:latin typeface="+mj-lt"/>
              </a:rPr>
              <a:t>T</a:t>
            </a:r>
            <a:r>
              <a:rPr lang="en-US" dirty="0">
                <a:latin typeface="+mj-lt"/>
              </a:rPr>
              <a:t>, times the quantity sold, </a:t>
            </a:r>
            <a:r>
              <a:rPr lang="en-US" i="1" dirty="0">
                <a:latin typeface="+mj-lt"/>
              </a:rPr>
              <a:t>Q.</a:t>
            </a:r>
          </a:p>
          <a:p>
            <a:pPr>
              <a:spcBef>
                <a:spcPts val="1200"/>
              </a:spcBef>
              <a:spcAft>
                <a:spcPts val="1200"/>
              </a:spcAft>
            </a:pPr>
            <a:r>
              <a:rPr lang="en-US" dirty="0">
                <a:latin typeface="+mj-lt"/>
              </a:rPr>
              <a:t>Thus, tax revenue equals the area of the rectangle between the supply and demand curves.</a:t>
            </a:r>
          </a:p>
        </p:txBody>
      </p:sp>
      <p:pic>
        <p:nvPicPr>
          <p:cNvPr id="5" name="Picture 3" descr="A graph, plotting quantity on the horizontal axis and price on the vertical axis, shows an upward sloping supply curve intersecting a downward sloping demand curve. From the point of intersection, a perpendicular is dropped to the horizontal axis at a point labeled &quot;quantity without tax,&quot; to the left of which is a point labeled &quot;quantity with tax,&quot; a point at which a perpendicular is dropped intersecting the two curves; the distance between the two intersections is labeled &quot;Size of tax (T).&quot; From the two intersections, perpendiculars are dropped to the vertical axis; the one from demand curve is at a point labeled &quot;price buyers pay&quot; and the one from the supply curve is at a point labeled &quot;price sellers receive.&quot; The rectangular area between the perpendiculars, labeled &quot;quantity sold (Q),&quot; represents Tax revenue (T times Q)."/>
          <p:cNvPicPr>
            <a:picLocks noGrp="1" noChangeAspect="1"/>
          </p:cNvPicPr>
          <p:nvPr>
            <p:ph sz="half" idx="2"/>
          </p:nvPr>
        </p:nvPicPr>
        <p:blipFill>
          <a:blip r:embed="rId2"/>
          <a:stretch>
            <a:fillRect/>
          </a:stretch>
        </p:blipFill>
        <p:spPr>
          <a:xfrm>
            <a:off x="5718643" y="1825625"/>
            <a:ext cx="6000498" cy="405479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Changes in Welfare</a:t>
            </a:r>
          </a:p>
        </p:txBody>
      </p:sp>
      <p:sp>
        <p:nvSpPr>
          <p:cNvPr id="3" name="Content Placeholder 2"/>
          <p:cNvSpPr>
            <a:spLocks noGrp="1"/>
          </p:cNvSpPr>
          <p:nvPr>
            <p:ph idx="1"/>
          </p:nvPr>
        </p:nvSpPr>
        <p:spPr/>
        <p:txBody>
          <a:bodyPr/>
          <a:lstStyle/>
          <a:p>
            <a:pPr>
              <a:spcBef>
                <a:spcPts val="1200"/>
              </a:spcBef>
              <a:spcAft>
                <a:spcPts val="1200"/>
              </a:spcAft>
            </a:pPr>
            <a:r>
              <a:rPr lang="en-US" dirty="0">
                <a:latin typeface="+mj-lt"/>
              </a:rPr>
              <a:t>Losses to buyers and sellers from a tax exceed the revenue raised by the government</a:t>
            </a:r>
          </a:p>
          <a:p>
            <a:pPr>
              <a:spcBef>
                <a:spcPts val="1200"/>
              </a:spcBef>
              <a:spcAft>
                <a:spcPts val="1200"/>
              </a:spcAft>
            </a:pPr>
            <a:r>
              <a:rPr lang="en-US" b="1" dirty="0">
                <a:solidFill>
                  <a:srgbClr val="C00000"/>
                </a:solidFill>
                <a:latin typeface="+mj-lt"/>
              </a:rPr>
              <a:t>Deadweight loss*</a:t>
            </a:r>
          </a:p>
          <a:p>
            <a:pPr lvl="1">
              <a:spcBef>
                <a:spcPts val="1200"/>
              </a:spcBef>
              <a:spcAft>
                <a:spcPts val="3600"/>
              </a:spcAft>
              <a:buFont typeface="Arial" panose="020B0604020202020204" pitchFamily="34" charset="0"/>
              <a:buChar char="•"/>
            </a:pPr>
            <a:r>
              <a:rPr lang="en-US" dirty="0">
                <a:latin typeface="+mj-lt"/>
              </a:rPr>
              <a:t>The fall in total surplus that results when a tax (or some other policy) distorts the outcome in an otherwise efficient market</a:t>
            </a:r>
            <a:endParaRPr kumimoji="0" lang="en-US" altLang="en-US" sz="1400" b="0" i="0" u="none" strike="noStrike" kern="1200" cap="none" spc="0" normalizeH="0" baseline="0" noProof="0" dirty="0">
              <a:ln>
                <a:noFill/>
              </a:ln>
              <a:solidFill>
                <a:srgbClr val="282F7C"/>
              </a:solidFill>
              <a:effectLst/>
              <a:uLnTx/>
              <a:uFillTx/>
              <a:latin typeface="+mj-lt"/>
              <a:ea typeface="+mn-ea"/>
              <a:cs typeface="+mn-cs"/>
            </a:endParaRPr>
          </a:p>
          <a:p>
            <a:pPr marL="0" marR="0" lvl="0" indent="0" algn="l" defTabSz="914400" rtl="0" eaLnBrk="1" fontAlgn="auto" latinLnBrk="0" hangingPunct="1">
              <a:lnSpc>
                <a:spcPct val="100000"/>
              </a:lnSpc>
              <a:spcBef>
                <a:spcPts val="7800"/>
              </a:spcBef>
              <a:spcAft>
                <a:spcPts val="12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j-lt"/>
                <a:ea typeface="+mn-ea"/>
                <a:cs typeface="+mn-cs"/>
              </a:rPr>
              <a:t>*Words accompanied by an asterisk are key terms from the chapter.</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1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cc1e726a-7c3b-4654-9122-87de3e28a51c">
      <UserInfo>
        <DisplayName/>
        <AccountId xsi:nil="true"/>
        <AccountType/>
      </UserInfo>
    </SharedWithUsers>
    <AdminNotes xmlns="c8ecdccd-e3b0-4392-94c4-49d90f16d1d5" xsi:nil="true"/>
    <Admin xmlns="c8ecdccd-e3b0-4392-94c4-49d90f16d1d5">
      <UserInfo>
        <DisplayName/>
        <AccountId xsi:nil="true"/>
        <AccountType/>
      </UserInfo>
    </Admin>
    <PartnerProgram xmlns="c8ecdccd-e3b0-4392-94c4-49d90f16d1d5" xsi:nil="true"/>
    <Topic xmlns="c8ecdccd-e3b0-4392-94c4-49d90f16d1d5">
      <Value>Accessibility</Value>
    </Topic>
    <Copy xmlns="c8ecdccd-e3b0-4392-94c4-49d90f16d1d5">false</Copy>
    <MasterLocation_x0028_ifCopy_x003d_Yes_x0029_ xmlns="c8ecdccd-e3b0-4392-94c4-49d90f16d1d5">n/a</MasterLocation_x0028_ifCopy_x003d_Yes_x0029_>
    <Owner xmlns="c8ecdccd-e3b0-4392-94c4-49d90f16d1d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5A683995A7B1D46BAE4BA042997DC16" ma:contentTypeVersion="23" ma:contentTypeDescription="Create a new document." ma:contentTypeScope="" ma:versionID="af9cc771c48ba8f70195cf96a5d73d96">
  <xsd:schema xmlns:xsd="http://www.w3.org/2001/XMLSchema" xmlns:xs="http://www.w3.org/2001/XMLSchema" xmlns:p="http://schemas.microsoft.com/office/2006/metadata/properties" xmlns:ns2="c8ecdccd-e3b0-4392-94c4-49d90f16d1d5" xmlns:ns3="cc1e726a-7c3b-4654-9122-87de3e28a51c" targetNamespace="http://schemas.microsoft.com/office/2006/metadata/properties" ma:root="true" ma:fieldsID="6730a520281c5080f8c35e5e927d6b68" ns2:_="" ns3:_="">
    <xsd:import namespace="c8ecdccd-e3b0-4392-94c4-49d90f16d1d5"/>
    <xsd:import namespace="cc1e726a-7c3b-4654-9122-87de3e28a51c"/>
    <xsd:element name="properties">
      <xsd:complexType>
        <xsd:sequence>
          <xsd:element name="documentManagement">
            <xsd:complexType>
              <xsd:all>
                <xsd:element ref="ns2:Topic" minOccurs="0"/>
                <xsd:element ref="ns2:Owner" minOccurs="0"/>
                <xsd:element ref="ns2:Admin" minOccurs="0"/>
                <xsd:element ref="ns2:Copy" minOccurs="0"/>
                <xsd:element ref="ns2:MasterLocation_x0028_ifCopy_x003d_Yes_x0029_" minOccurs="0"/>
                <xsd:element ref="ns2:AdminNotes" minOccurs="0"/>
                <xsd:element ref="ns2:MediaServiceMetadata" minOccurs="0"/>
                <xsd:element ref="ns2:MediaServiceFastMetadata" minOccurs="0"/>
                <xsd:element ref="ns2:MediaServiceAutoTags"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PartnerProgr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ecdccd-e3b0-4392-94c4-49d90f16d1d5" elementFormDefault="qualified">
    <xsd:import namespace="http://schemas.microsoft.com/office/2006/documentManagement/types"/>
    <xsd:import namespace="http://schemas.microsoft.com/office/infopath/2007/PartnerControls"/>
    <xsd:element name="Topic" ma:index="2" nillable="true" ma:displayName="Topic" ma:default="Unassigned" ma:format="Dropdown" ma:internalName="Topic">
      <xsd:complexType>
        <xsd:complexContent>
          <xsd:extension base="dms:MultiChoice">
            <xsd:sequence>
              <xsd:element name="Value" maxOccurs="unbounded" minOccurs="0" nillable="true">
                <xsd:simpleType>
                  <xsd:restriction base="dms:Choice">
                    <xsd:enumeration value="Accessibility"/>
                    <xsd:enumeration value="Alt text"/>
                    <xsd:enumeration value="Archiving"/>
                    <xsd:enumeration value="CenDoc"/>
                    <xsd:enumeration value="Cognero"/>
                    <xsd:enumeration value="Content Corrections/Reprints"/>
                    <xsd:enumeration value="Content Creation"/>
                    <xsd:enumeration value="Files to Printer"/>
                    <xsd:enumeration value="Invoicing"/>
                    <xsd:enumeration value="Partner Programs"/>
                    <xsd:enumeration value="Project Management"/>
                    <xsd:enumeration value="Other"/>
                    <xsd:enumeration value="Unassigned"/>
                    <xsd:enumeration value="Source Document Only"/>
                    <xsd:enumeration value="Design"/>
                    <xsd:enumeration value="Inclusivity &amp; Diversity"/>
                  </xsd:restriction>
                </xsd:simpleType>
              </xsd:element>
            </xsd:sequence>
          </xsd:extension>
        </xsd:complexContent>
      </xsd:complexType>
    </xsd:element>
    <xsd:element name="Owner" ma:index="3" nillable="true" ma:displayName="Owner" ma:format="Dropdown" ma:internalName="Owner">
      <xsd:simpleType>
        <xsd:restriction base="dms:Choice">
          <xsd:enumeration value="Content Corrections"/>
          <xsd:enumeration value="Content Creation"/>
          <xsd:enumeration value="Content Management Services"/>
          <xsd:enumeration value="Creative Studio"/>
          <xsd:enumeration value="Digital Production"/>
          <xsd:enumeration value="Finance"/>
          <xsd:enumeration value="Learning"/>
          <xsd:enumeration value="Manufacturing"/>
          <xsd:enumeration value="NGL"/>
          <xsd:enumeration value="Printer"/>
          <xsd:enumeration value="SPM"/>
        </xsd:restriction>
      </xsd:simpleType>
    </xsd:element>
    <xsd:element name="Admin" ma:index="4" nillable="true" ma:displayName="Admin" ma:list="UserInfo" ma:SharePointGroup="0" ma:internalName="Admi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py" ma:index="5" nillable="true" ma:displayName="Copy " ma:default="0" ma:description="This is a VIP copy of a master document that is posted/available internally" ma:format="Dropdown" ma:internalName="Copy">
      <xsd:simpleType>
        <xsd:restriction base="dms:Boolean"/>
      </xsd:simpleType>
    </xsd:element>
    <xsd:element name="MasterLocation_x0028_ifCopy_x003d_Yes_x0029_" ma:index="6" nillable="true" ma:displayName="Master Location (if Copy = Yes)" ma:default="n/a" ma:description="Site/document library where master version is maintained" ma:format="Dropdown" ma:internalName="MasterLocation_x0028_ifCopy_x003d_Yes_x0029_">
      <xsd:simpleType>
        <xsd:restriction base="dms:Choice">
          <xsd:enumeration value="Catalyst / Finance"/>
          <xsd:enumeration value="Content Creation"/>
          <xsd:enumeration value="Content Management Services"/>
          <xsd:enumeration value="GPMOT"/>
          <xsd:enumeration value="Learning"/>
          <xsd:enumeration value="Strategic Sourcing"/>
          <xsd:enumeration value="VIP Documents"/>
          <xsd:enumeration value="n/a"/>
          <xsd:enumeration value="Creative Studio"/>
          <xsd:enumeration value="NGL"/>
        </xsd:restriction>
      </xsd:simpleType>
    </xsd:element>
    <xsd:element name="AdminNotes" ma:index="7" nillable="true" ma:displayName="Admin Notes" ma:format="Dropdown" ma:internalName="AdminNotes">
      <xsd:complexType>
        <xsd:complexContent>
          <xsd:extension base="dms:MultiChoiceFillIn">
            <xsd:sequence>
              <xsd:element name="Value" maxOccurs="unbounded" minOccurs="0" nillable="true">
                <xsd:simpleType>
                  <xsd:union memberTypes="dms:Text">
                    <xsd:simpleType>
                      <xsd:restriction base="dms:Choice">
                        <xsd:enumeration value="See VIP Source Documents"/>
                        <xsd:enumeration value="E2E copy"/>
                        <xsd:enumeration value="Link to VIP copy"/>
                        <xsd:enumeration value="Same as internal version"/>
                        <xsd:enumeration value="Vendor-facing version"/>
                        <xsd:enumeration value="Source document w/owner"/>
                      </xsd:restriction>
                    </xsd:simpleType>
                  </xsd:union>
                </xsd:simpleType>
              </xsd:element>
            </xsd:sequence>
          </xsd:extension>
        </xsd:complexContent>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PartnerProgram" ma:index="25" nillable="true" ma:displayName="Partner Program" ma:format="Dropdown" ma:internalName="PartnerProgram">
      <xsd:complexType>
        <xsd:complexContent>
          <xsd:extension base="dms:MultiChoice">
            <xsd:sequence>
              <xsd:element name="Value" maxOccurs="unbounded" minOccurs="0" nillable="true">
                <xsd:simpleType>
                  <xsd:restriction base="dms:Choice">
                    <xsd:enumeration value="HE Production"/>
                    <xsd:enumeration value="Design"/>
                    <xsd:enumeration value="Authoring"/>
                    <xsd:enumeration value="Ancillary Production"/>
                    <xsd:enumeration value="Archiving"/>
                    <xsd:enumeration value="NGL"/>
                    <xsd:enumeration value="Media"/>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1e726a-7c3b-4654-9122-87de3e28a51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2CFAA7-E308-4DCB-89CD-C84C20E90241}">
  <ds:schemaRefs>
    <ds:schemaRef ds:uri="http://schemas.microsoft.com/sharepoint/v3/contenttype/forms"/>
  </ds:schemaRefs>
</ds:datastoreItem>
</file>

<file path=customXml/itemProps2.xml><?xml version="1.0" encoding="utf-8"?>
<ds:datastoreItem xmlns:ds="http://schemas.openxmlformats.org/officeDocument/2006/customXml" ds:itemID="{BA9BA192-EF86-48DF-982C-2C526A268392}">
  <ds:schemaRefs>
    <ds:schemaRef ds:uri="http://schemas.openxmlformats.org/package/2006/metadata/core-properties"/>
    <ds:schemaRef ds:uri="cc1e726a-7c3b-4654-9122-87de3e28a51c"/>
    <ds:schemaRef ds:uri="http://purl.org/dc/terms/"/>
    <ds:schemaRef ds:uri="http://www.w3.org/XML/1998/namespace"/>
    <ds:schemaRef ds:uri="http://schemas.microsoft.com/office/2006/documentManagement/types"/>
    <ds:schemaRef ds:uri="http://schemas.microsoft.com/office/2006/metadata/properties"/>
    <ds:schemaRef ds:uri="http://purl.org/dc/dcmitype/"/>
    <ds:schemaRef ds:uri="http://purl.org/dc/elements/1.1/"/>
    <ds:schemaRef ds:uri="http://schemas.microsoft.com/office/infopath/2007/PartnerControls"/>
    <ds:schemaRef ds:uri="c8ecdccd-e3b0-4392-94c4-49d90f16d1d5"/>
  </ds:schemaRefs>
</ds:datastoreItem>
</file>

<file path=customXml/itemProps3.xml><?xml version="1.0" encoding="utf-8"?>
<ds:datastoreItem xmlns:ds="http://schemas.openxmlformats.org/officeDocument/2006/customXml" ds:itemID="{18B0F944-E85F-47CF-BDBD-D0FCA6D74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ecdccd-e3b0-4392-94c4-49d90f16d1d5"/>
    <ds:schemaRef ds:uri="cc1e726a-7c3b-4654-9122-87de3e28a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A11y_PPT_Template_Cengage_020221</Template>
  <TotalTime>2678</TotalTime>
  <Words>2281</Words>
  <Application>Microsoft Office PowerPoint</Application>
  <PresentationFormat>Widescreen</PresentationFormat>
  <Paragraphs>167</Paragraphs>
  <Slides>30</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30</vt:i4>
      </vt:variant>
    </vt:vector>
  </HeadingPairs>
  <TitlesOfParts>
    <vt:vector size="38" baseType="lpstr">
      <vt:lpstr>Arial</vt:lpstr>
      <vt:lpstr>Calibri</vt:lpstr>
      <vt:lpstr>Courier New</vt:lpstr>
      <vt:lpstr>Wingdings</vt:lpstr>
      <vt:lpstr>Work Sans</vt:lpstr>
      <vt:lpstr>Work Sans </vt:lpstr>
      <vt:lpstr>Optimized Template Master</vt:lpstr>
      <vt:lpstr>1_Optimized Template Master</vt:lpstr>
      <vt:lpstr>Principles of Economics, 10e</vt:lpstr>
      <vt:lpstr>Chapter Objectives (1 of 2)</vt:lpstr>
      <vt:lpstr>Chapter Objectives (2 of 2)</vt:lpstr>
      <vt:lpstr>8-1</vt:lpstr>
      <vt:lpstr>Economic Welfare</vt:lpstr>
      <vt:lpstr>How a Tax Affects Market Participants</vt:lpstr>
      <vt:lpstr>Figure 1 The Effects of a Tax</vt:lpstr>
      <vt:lpstr>Figure 2 Tax Revenue</vt:lpstr>
      <vt:lpstr>Changes in Welfare</vt:lpstr>
      <vt:lpstr>Figure 3 How a Tax Affects Welfare (1 of 2)</vt:lpstr>
      <vt:lpstr>Figure 3 How a Tax Affects Welfare (2 of 2)</vt:lpstr>
      <vt:lpstr>Deadweight Losses and the Gains from Trade</vt:lpstr>
      <vt:lpstr>Figure 4 The Source of a Deadweight Loss</vt:lpstr>
      <vt:lpstr>Active Learning 1: Analysis of a Tax</vt:lpstr>
      <vt:lpstr>Active Learning 1: Answers</vt:lpstr>
      <vt:lpstr>8-2</vt:lpstr>
      <vt:lpstr>Size of Deadweight Loss</vt:lpstr>
      <vt:lpstr>Figure 5 Tax Distortions and Elasticities (1 of 2)</vt:lpstr>
      <vt:lpstr>Figure 5 Tax Distortions and Elasticities (2 of 2)</vt:lpstr>
      <vt:lpstr>8-3</vt:lpstr>
      <vt:lpstr>Changes to the Size of a Tax</vt:lpstr>
      <vt:lpstr>Figure 6 How Deadweight Loss and Tax Revenue Vary with the Size of a Tax (1 of 3)</vt:lpstr>
      <vt:lpstr>Figure 6 How Deadweight Loss and Tax Revenue Vary with the Size of a Tax (2 of 3)</vt:lpstr>
      <vt:lpstr>Figure 6 How Deadweight Loss and Tax Revenue Vary with the Size of a Tax (3 of 3)</vt:lpstr>
      <vt:lpstr>Ask the Experts: The Laffer Curve</vt:lpstr>
      <vt:lpstr>8-4</vt:lpstr>
      <vt:lpstr>Conclusion</vt:lpstr>
      <vt:lpstr>Think-Pair-Share Activity</vt:lpstr>
      <vt:lpstr>Self-Assessment </vt:lpstr>
      <vt:lpstr>Summary</vt:lpstr>
    </vt:vector>
  </TitlesOfParts>
  <Company>Cengage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8: Application: The Costs of Taxation</dc:subject>
  <dc:creator>N. Gregory Mankiw</dc:creator>
  <cp:lastModifiedBy>Sneha Apar</cp:lastModifiedBy>
  <cp:revision>412</cp:revision>
  <cp:lastPrinted>2016-10-03T15:29:39Z</cp:lastPrinted>
  <dcterms:created xsi:type="dcterms:W3CDTF">2021-12-10T16:21:02Z</dcterms:created>
  <dcterms:modified xsi:type="dcterms:W3CDTF">2023-02-07T14:56:52Z</dcterms:modified>
  <cp:category>Accessible 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0x01010025A683995A7B1D46BAE4BA042997DC16</vt:lpwstr>
  </property>
  <property fmtid="{D5CDD505-2E9C-101B-9397-08002B2CF9AE}" pid="3" name="Order">
    <vt:r8>112600</vt:r8>
  </property>
  <property fmtid="{D5CDD505-2E9C-101B-9397-08002B2CF9AE}" pid="4" name="Category">
    <vt:lpwstr>Accessibility</vt:lpwstr>
  </property>
  <property fmtid="{D5CDD505-2E9C-101B-9397-08002B2CF9AE}" pid="5" name="xd_Signature">
    <vt:bool>false</vt:bool>
  </property>
  <property fmtid="{D5CDD505-2E9C-101B-9397-08002B2CF9AE}" pid="6" name="xd_ProgID">
    <vt:lpwstr/>
  </property>
  <property fmtid="{D5CDD505-2E9C-101B-9397-08002B2CF9AE}" pid="7" name="Document Type">
    <vt:lpwstr>Template</vt:lpwstr>
  </property>
  <property fmtid="{D5CDD505-2E9C-101B-9397-08002B2CF9AE}" pid="8" name="Audience">
    <vt:lpwstr>Content Developer</vt:lpwstr>
  </property>
  <property fmtid="{D5CDD505-2E9C-101B-9397-08002B2CF9AE}" pid="9" name="Department">
    <vt:lpwstr>GPM Training</vt:lpwstr>
  </property>
  <property fmtid="{D5CDD505-2E9C-101B-9397-08002B2CF9AE}" pid="10" name="ComplianceAssetId">
    <vt:lpwstr/>
  </property>
  <property fmtid="{D5CDD505-2E9C-101B-9397-08002B2CF9AE}" pid="11" name="TemplateUrl">
    <vt:lpwstr/>
  </property>
  <property fmtid="{D5CDD505-2E9C-101B-9397-08002B2CF9AE}" pid="12" name="ArticulateGUID">
    <vt:lpwstr>DA3FD099-5DDC-49B7-BC70-6C2871AE2813</vt:lpwstr>
  </property>
  <property fmtid="{D5CDD505-2E9C-101B-9397-08002B2CF9AE}" pid="13" name="ArticulatePath">
    <vt:lpwstr>Presentation3</vt:lpwstr>
  </property>
  <property fmtid="{D5CDD505-2E9C-101B-9397-08002B2CF9AE}" pid="14" name="_ExtendedDescription">
    <vt:lpwstr/>
  </property>
  <property fmtid="{D5CDD505-2E9C-101B-9397-08002B2CF9AE}" pid="15" name="TriggerFlowInfo">
    <vt:lpwstr/>
  </property>
  <property fmtid="{D5CDD505-2E9C-101B-9397-08002B2CF9AE}" pid="16" name="Notes">
    <vt:lpwstr>Manage access: Not shared</vt:lpwstr>
  </property>
</Properties>
</file>