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15.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6.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17.xml" ContentType="application/vnd.openxmlformats-officedocument.presentationml.tags+xml"/>
  <Override PartName="/ppt/notesSlides/notesSlide11.xml" ContentType="application/vnd.openxmlformats-officedocument.presentationml.notesSlide+xml"/>
  <Override PartName="/ppt/tags/tag18.xml" ContentType="application/vnd.openxmlformats-officedocument.presentationml.tags+xml"/>
  <Override PartName="/ppt/notesSlides/notesSlide12.xml" ContentType="application/vnd.openxmlformats-officedocument.presentationml.notesSlide+xml"/>
  <Override PartName="/ppt/tags/tag19.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20.xml" ContentType="application/vnd.openxmlformats-officedocument.presentationml.tags+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Override PartName="/ppt/authors.xml" ContentType="application/vnd.ms-powerpoint.author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725" r:id="rId1"/>
  </p:sldMasterIdLst>
  <p:notesMasterIdLst>
    <p:notesMasterId r:id="rId53"/>
  </p:notesMasterIdLst>
  <p:handoutMasterIdLst>
    <p:handoutMasterId r:id="rId54"/>
  </p:handoutMasterIdLst>
  <p:sldIdLst>
    <p:sldId id="268" r:id="rId2"/>
    <p:sldId id="370" r:id="rId3"/>
    <p:sldId id="417" r:id="rId4"/>
    <p:sldId id="418" r:id="rId5"/>
    <p:sldId id="373" r:id="rId6"/>
    <p:sldId id="501" r:id="rId7"/>
    <p:sldId id="502" r:id="rId8"/>
    <p:sldId id="503" r:id="rId9"/>
    <p:sldId id="504" r:id="rId10"/>
    <p:sldId id="505" r:id="rId11"/>
    <p:sldId id="655" r:id="rId12"/>
    <p:sldId id="544" r:id="rId13"/>
    <p:sldId id="545" r:id="rId14"/>
    <p:sldId id="507" r:id="rId15"/>
    <p:sldId id="528" r:id="rId16"/>
    <p:sldId id="509" r:id="rId17"/>
    <p:sldId id="510" r:id="rId18"/>
    <p:sldId id="508" r:id="rId19"/>
    <p:sldId id="511" r:id="rId20"/>
    <p:sldId id="512" r:id="rId21"/>
    <p:sldId id="513" r:id="rId22"/>
    <p:sldId id="514" r:id="rId23"/>
    <p:sldId id="515" r:id="rId24"/>
    <p:sldId id="653" r:id="rId25"/>
    <p:sldId id="549" r:id="rId26"/>
    <p:sldId id="550" r:id="rId27"/>
    <p:sldId id="517" r:id="rId28"/>
    <p:sldId id="656" r:id="rId29"/>
    <p:sldId id="398" r:id="rId30"/>
    <p:sldId id="519" r:id="rId31"/>
    <p:sldId id="522" r:id="rId32"/>
    <p:sldId id="523" r:id="rId33"/>
    <p:sldId id="657" r:id="rId34"/>
    <p:sldId id="527" r:id="rId35"/>
    <p:sldId id="529" r:id="rId36"/>
    <p:sldId id="530" r:id="rId37"/>
    <p:sldId id="654" r:id="rId38"/>
    <p:sldId id="531" r:id="rId39"/>
    <p:sldId id="532" r:id="rId40"/>
    <p:sldId id="399" r:id="rId41"/>
    <p:sldId id="533" r:id="rId42"/>
    <p:sldId id="534" r:id="rId43"/>
    <p:sldId id="535" r:id="rId44"/>
    <p:sldId id="536" r:id="rId45"/>
    <p:sldId id="537" r:id="rId46"/>
    <p:sldId id="538" r:id="rId47"/>
    <p:sldId id="400" r:id="rId48"/>
    <p:sldId id="539" r:id="rId49"/>
    <p:sldId id="541" r:id="rId50"/>
    <p:sldId id="652" r:id="rId51"/>
    <p:sldId id="368" r:id="rId52"/>
  </p:sldIdLst>
  <p:sldSz cx="12192000" cy="6858000"/>
  <p:notesSz cx="6858000" cy="9144000"/>
  <p:custDataLst>
    <p:tags r:id="rId55"/>
  </p:custDataLst>
  <p:defaultTextStyle>
    <a:defPPr>
      <a:defRPr lang="en-US"/>
    </a:defPPr>
    <a:lvl1pPr algn="l" rtl="0" eaLnBrk="0" fontAlgn="base" hangingPunct="0">
      <a:spcBef>
        <a:spcPct val="0"/>
      </a:spcBef>
      <a:spcAft>
        <a:spcPct val="0"/>
      </a:spcAft>
      <a:defRPr kern="1200">
        <a:solidFill>
          <a:schemeClr val="tx1"/>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3" name="Author" initials="A" lastIdx="9"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92F7C"/>
    <a:srgbClr val="F2F2F2"/>
    <a:srgbClr val="0098D4"/>
    <a:srgbClr val="003865"/>
    <a:srgbClr val="000000"/>
    <a:srgbClr val="004A78"/>
    <a:srgbClr val="006298"/>
    <a:srgbClr val="FF6300"/>
    <a:srgbClr val="E9255F"/>
    <a:srgbClr val="00B8E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0AE690E-BECF-2E1D-86AA-2433C60DF564}" v="21" dt="2023-01-18T11:39:59.98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746" autoAdjust="0"/>
    <p:restoredTop sz="89091" autoAdjust="0"/>
  </p:normalViewPr>
  <p:slideViewPr>
    <p:cSldViewPr snapToGrid="0" snapToObjects="1">
      <p:cViewPr varScale="1">
        <p:scale>
          <a:sx n="60" d="100"/>
          <a:sy n="60" d="100"/>
        </p:scale>
        <p:origin x="920" y="52"/>
      </p:cViewPr>
      <p:guideLst>
        <p:guide orient="horz" pos="2160"/>
        <p:guide pos="3840"/>
      </p:guideLst>
    </p:cSldViewPr>
  </p:slideViewPr>
  <p:outlineViewPr>
    <p:cViewPr>
      <p:scale>
        <a:sx n="33" d="100"/>
        <a:sy n="33" d="100"/>
      </p:scale>
      <p:origin x="0" y="-40752"/>
    </p:cViewPr>
  </p:outlineViewPr>
  <p:notesTextViewPr>
    <p:cViewPr>
      <p:scale>
        <a:sx n="100" d="100"/>
        <a:sy n="100" d="100"/>
      </p:scale>
      <p:origin x="0" y="0"/>
    </p:cViewPr>
  </p:notesTextViewPr>
  <p:sorterViewPr>
    <p:cViewPr>
      <p:scale>
        <a:sx n="100" d="100"/>
        <a:sy n="100" d="100"/>
      </p:scale>
      <p:origin x="0" y="0"/>
    </p:cViewPr>
  </p:sorterViewPr>
  <p:notesViewPr>
    <p:cSldViewPr snapToGrid="0" snapToObjects="1">
      <p:cViewPr varScale="1">
        <p:scale>
          <a:sx n="52" d="100"/>
          <a:sy n="52" d="100"/>
        </p:scale>
        <p:origin x="2862" y="84"/>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gs" Target="tags/tag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8" Type="http://schemas.openxmlformats.org/officeDocument/2006/relationships/viewProps" Target="viewProps.xml"/><Relationship Id="rId5" Type="http://schemas.openxmlformats.org/officeDocument/2006/relationships/slide" Target="slides/slide4.xml"/><Relationship Id="rId61" Type="http://schemas.microsoft.com/office/2015/10/relationships/revisionInfo" Target="revisionInfo.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commentAuthors" Target="commentAuthor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handoutMaster" Target="handoutMasters/handoutMaster1.xml"/><Relationship Id="rId62" Type="http://schemas.microsoft.com/office/2018/10/relationships/authors" Target="author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2.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3.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4.wmf"/></Relationships>
</file>

<file path=ppt/handoutMasters/_rels/handoutMaster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ags" Target="../tags/tag15.xml"/><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Slide Number Placeholder 4"/>
          <p:cNvSpPr>
            <a:spLocks noGrp="1"/>
          </p:cNvSpPr>
          <p:nvPr>
            <p:ph type="sldNum" sz="quarter" idx="3"/>
          </p:nvPr>
        </p:nvSpPr>
        <p:spPr>
          <a:xfrm>
            <a:off x="6075504" y="8685213"/>
            <a:ext cx="646682" cy="458787"/>
          </a:xfrm>
          <a:prstGeom prst="rect">
            <a:avLst/>
          </a:prstGeom>
        </p:spPr>
        <p:txBody>
          <a:bodyPr vert="horz" lIns="91440" tIns="45720" rIns="91440" bIns="45720" rtlCol="0" anchor="b"/>
          <a:lstStyle>
            <a:lvl1pPr algn="r">
              <a:defRPr sz="1200"/>
            </a:lvl1pPr>
          </a:lstStyle>
          <a:p>
            <a:fld id="{6767803E-66EE-42CE-8DFB-98553954E472}" type="slidenum">
              <a:rPr lang="en-US" sz="1000" smtClean="0">
                <a:solidFill>
                  <a:schemeClr val="bg1">
                    <a:lumMod val="50000"/>
                  </a:schemeClr>
                </a:solidFill>
                <a:latin typeface="Arial" panose="020B0604020202020204" pitchFamily="34" charset="0"/>
                <a:cs typeface="Arial" panose="020B0604020202020204" pitchFamily="34" charset="0"/>
              </a:rPr>
              <a:pPr/>
              <a:t>‹#›</a:t>
            </a:fld>
            <a:endParaRPr lang="en-US" sz="1000" dirty="0">
              <a:solidFill>
                <a:schemeClr val="bg1">
                  <a:lumMod val="50000"/>
                </a:schemeClr>
              </a:solidFill>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455392BA-16D5-4BCB-8BB3-D7B53B67DB8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274311" y="155512"/>
            <a:ext cx="1262321" cy="28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D947FD3A-2300-48D5-81E3-9406328116EE}"/>
              </a:ext>
            </a:extLst>
          </p:cNvPr>
          <p:cNvSpPr txBox="1"/>
          <p:nvPr/>
        </p:nvSpPr>
        <p:spPr>
          <a:xfrm>
            <a:off x="135896" y="8922557"/>
            <a:ext cx="6262949" cy="200055"/>
          </a:xfrm>
          <a:prstGeom prst="rect">
            <a:avLst/>
          </a:prstGeom>
          <a:noFill/>
        </p:spPr>
        <p:txBody>
          <a:bodyPr wrap="square" rtlCol="0">
            <a:spAutoFit/>
          </a:bodyPr>
          <a:lstStyle/>
          <a:p>
            <a:pPr algn="ctr"/>
            <a:r>
              <a:rPr lang="en-US" sz="700" dirty="0">
                <a:solidFill>
                  <a:schemeClr val="bg1">
                    <a:lumMod val="50000"/>
                  </a:schemeClr>
                </a:solidFill>
                <a:latin typeface="Arial" panose="020B0604020202020204" pitchFamily="34" charset="0"/>
                <a:cs typeface="Arial" panose="020B0604020202020204" pitchFamily="34" charset="0"/>
              </a:rPr>
              <a:t>©2019</a:t>
            </a:r>
            <a:r>
              <a:rPr lang="en-US" sz="700" baseline="0" dirty="0">
                <a:solidFill>
                  <a:schemeClr val="bg1">
                    <a:lumMod val="50000"/>
                  </a:schemeClr>
                </a:solidFill>
                <a:latin typeface="Arial" panose="020B0604020202020204" pitchFamily="34" charset="0"/>
                <a:cs typeface="Arial" panose="020B0604020202020204" pitchFamily="34" charset="0"/>
              </a:rPr>
              <a:t> </a:t>
            </a:r>
            <a:r>
              <a:rPr lang="en-US" sz="700" dirty="0">
                <a:solidFill>
                  <a:schemeClr val="bg1">
                    <a:lumMod val="50000"/>
                  </a:schemeClr>
                </a:solidFill>
                <a:latin typeface="Arial" panose="020B0604020202020204" pitchFamily="34" charset="0"/>
                <a:cs typeface="Arial" panose="020B0604020202020204" pitchFamily="34" charset="0"/>
              </a:rPr>
              <a:t>Cengage Learning. All Rights Reserved. May not be scanned, copied or duplicated, or posted to a publicly accessible website, in whole or in part.</a:t>
            </a:r>
          </a:p>
        </p:txBody>
      </p:sp>
    </p:spTree>
    <p:custDataLst>
      <p:tags r:id="rId2"/>
    </p:custDataLst>
    <p:extLst>
      <p:ext uri="{BB962C8B-B14F-4D97-AF65-F5344CB8AC3E}">
        <p14:creationId xmlns:p14="http://schemas.microsoft.com/office/powerpoint/2010/main" val="217621028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685800" y="630237"/>
            <a:ext cx="3778647" cy="2125489"/>
          </a:xfrm>
          <a:prstGeom prst="rect">
            <a:avLst/>
          </a:prstGeom>
          <a:noFill/>
          <a:ln w="12700">
            <a:solidFill>
              <a:schemeClr val="bg1">
                <a:lumMod val="65000"/>
              </a:schemeClr>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2993721"/>
            <a:ext cx="5486400" cy="5520042"/>
          </a:xfrm>
          <a:prstGeom prst="rect">
            <a:avLst/>
          </a:prstGeom>
        </p:spPr>
        <p:txBody>
          <a:bodyPr vert="horz" lIns="91440" tIns="45720" rIns="91440" bIns="45720" rtlCol="0"/>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7" name="Slide Number Placeholder 6"/>
          <p:cNvSpPr>
            <a:spLocks noGrp="1"/>
          </p:cNvSpPr>
          <p:nvPr>
            <p:ph type="sldNum" sz="quarter" idx="5"/>
          </p:nvPr>
        </p:nvSpPr>
        <p:spPr>
          <a:xfrm>
            <a:off x="6063017" y="8685213"/>
            <a:ext cx="684212" cy="458787"/>
          </a:xfrm>
          <a:prstGeom prst="rect">
            <a:avLst/>
          </a:prstGeom>
        </p:spPr>
        <p:txBody>
          <a:bodyPr vert="horz" lIns="91440" tIns="45720" rIns="91440" bIns="45720" rtlCol="0" anchor="b"/>
          <a:lstStyle>
            <a:lvl1pPr algn="r" eaLnBrk="1" fontAlgn="auto" hangingPunct="1">
              <a:spcBef>
                <a:spcPts val="0"/>
              </a:spcBef>
              <a:spcAft>
                <a:spcPts val="0"/>
              </a:spcAft>
              <a:defRPr sz="1000">
                <a:solidFill>
                  <a:schemeClr val="bg1">
                    <a:lumMod val="50000"/>
                  </a:schemeClr>
                </a:solidFill>
                <a:latin typeface="Arial" panose="020B0604020202020204" pitchFamily="34" charset="0"/>
                <a:cs typeface="Arial" panose="020B0604020202020204" pitchFamily="34" charset="0"/>
              </a:defRPr>
            </a:lvl1pPr>
          </a:lstStyle>
          <a:p>
            <a:pPr>
              <a:defRPr/>
            </a:pPr>
            <a:fld id="{91CAE60C-72A0-D14D-8733-C13212F694AD}" type="slidenum">
              <a:rPr lang="en-US" smtClean="0"/>
              <a:pPr>
                <a:defRPr/>
              </a:pPr>
              <a:t>‹#›</a:t>
            </a:fld>
            <a:endParaRPr lang="en-US" dirty="0"/>
          </a:p>
        </p:txBody>
      </p:sp>
      <p:pic>
        <p:nvPicPr>
          <p:cNvPr id="8" name="Picture 7">
            <a:extLst>
              <a:ext uri="{FF2B5EF4-FFF2-40B4-BE49-F238E27FC236}">
                <a16:creationId xmlns:a16="http://schemas.microsoft.com/office/drawing/2014/main" id="{A75DDB2F-32A5-4136-BC2E-0D7E0518B468}"/>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274311" y="155512"/>
            <a:ext cx="1262321" cy="28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a:extLst>
              <a:ext uri="{FF2B5EF4-FFF2-40B4-BE49-F238E27FC236}">
                <a16:creationId xmlns:a16="http://schemas.microsoft.com/office/drawing/2014/main" id="{037E5B37-4A58-4B32-B9B0-D824A69A3D97}"/>
              </a:ext>
            </a:extLst>
          </p:cNvPr>
          <p:cNvSpPr txBox="1"/>
          <p:nvPr/>
        </p:nvSpPr>
        <p:spPr>
          <a:xfrm>
            <a:off x="135896" y="8922557"/>
            <a:ext cx="6262949" cy="200055"/>
          </a:xfrm>
          <a:prstGeom prst="rect">
            <a:avLst/>
          </a:prstGeom>
          <a:noFill/>
        </p:spPr>
        <p:txBody>
          <a:bodyPr wrap="square" rtlCol="0">
            <a:spAutoFit/>
          </a:bodyPr>
          <a:lstStyle/>
          <a:p>
            <a:pPr algn="ctr"/>
            <a:r>
              <a:rPr lang="en-US" sz="700" dirty="0">
                <a:solidFill>
                  <a:schemeClr val="bg1">
                    <a:lumMod val="50000"/>
                  </a:schemeClr>
                </a:solidFill>
                <a:latin typeface="Arial" panose="020B0604020202020204" pitchFamily="34" charset="0"/>
                <a:cs typeface="Arial" panose="020B0604020202020204" pitchFamily="34" charset="0"/>
              </a:rPr>
              <a:t>©2019</a:t>
            </a:r>
            <a:r>
              <a:rPr lang="en-US" sz="700" baseline="0" dirty="0">
                <a:solidFill>
                  <a:schemeClr val="bg1">
                    <a:lumMod val="50000"/>
                  </a:schemeClr>
                </a:solidFill>
                <a:latin typeface="Arial" panose="020B0604020202020204" pitchFamily="34" charset="0"/>
                <a:cs typeface="Arial" panose="020B0604020202020204" pitchFamily="34" charset="0"/>
              </a:rPr>
              <a:t> </a:t>
            </a:r>
            <a:r>
              <a:rPr lang="en-US" sz="700" dirty="0">
                <a:solidFill>
                  <a:schemeClr val="bg1">
                    <a:lumMod val="50000"/>
                  </a:schemeClr>
                </a:solidFill>
                <a:latin typeface="Arial" panose="020B0604020202020204" pitchFamily="34" charset="0"/>
                <a:cs typeface="Arial" panose="020B0604020202020204" pitchFamily="34" charset="0"/>
              </a:rPr>
              <a:t>Cengage Learning. All Rights Reserved. May not be scanned, copied or duplicated, or posted to a publicly accessible website, in whole or in part.</a:t>
            </a:r>
          </a:p>
        </p:txBody>
      </p:sp>
    </p:spTree>
    <p:extLst>
      <p:ext uri="{BB962C8B-B14F-4D97-AF65-F5344CB8AC3E}">
        <p14:creationId xmlns:p14="http://schemas.microsoft.com/office/powerpoint/2010/main" val="1233805520"/>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1pPr>
    <a:lvl2pPr marL="225425" indent="-225425" algn="l" rtl="0" eaLnBrk="0" fontAlgn="base" hangingPunct="0">
      <a:spcBef>
        <a:spcPct val="30000"/>
      </a:spcBef>
      <a:spcAft>
        <a:spcPct val="0"/>
      </a:spcAft>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2pPr>
    <a:lvl3pPr marL="688975" indent="-225425" algn="l" rtl="0" eaLnBrk="0" fontAlgn="base" hangingPunct="0">
      <a:spcBef>
        <a:spcPct val="30000"/>
      </a:spcBef>
      <a:spcAft>
        <a:spcPct val="0"/>
      </a:spcAft>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139825" indent="-225425" algn="l" rtl="0" eaLnBrk="0" fontAlgn="base" hangingPunct="0">
      <a:spcBef>
        <a:spcPct val="30000"/>
      </a:spcBef>
      <a:spcAft>
        <a:spcPct val="0"/>
      </a:spcAft>
      <a:buFont typeface="Wingdings" panose="05000000000000000000" pitchFamily="2" charset="2"/>
      <a:buChar char="§"/>
      <a:defRPr sz="1200" kern="1200">
        <a:solidFill>
          <a:schemeClr val="tx1"/>
        </a:solidFill>
        <a:latin typeface="Arial" panose="020B0604020202020204" pitchFamily="34" charset="0"/>
        <a:ea typeface="+mn-ea"/>
        <a:cs typeface="Arial" panose="020B0604020202020204" pitchFamily="34" charset="0"/>
      </a:defRPr>
    </a:lvl4pPr>
    <a:lvl5pPr marL="1603375" indent="-225425" algn="l" rtl="0" eaLnBrk="0" fontAlgn="base" hangingPunct="0">
      <a:spcBef>
        <a:spcPct val="30000"/>
      </a:spcBef>
      <a:spcAft>
        <a:spcPct val="0"/>
      </a:spcAft>
      <a:buFont typeface="Courier New" panose="02070309020205020404" pitchFamily="49" charset="0"/>
      <a:buChar char="o"/>
      <a:defRPr sz="12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endParaRPr lang="en-CA"/>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2</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A. Expenditure</a:t>
            </a:r>
            <a:r>
              <a:rPr lang="en-US" baseline="0" dirty="0"/>
              <a:t> refers to the total amount of money spent by consumers on insulin. This will be the same as the total revenue collected by the producers of insulin. So, we are using the relationship between elasticity of demand, total revenue, and changes in price.</a:t>
            </a:r>
          </a:p>
          <a:p>
            <a:pPr defTabSz="914318">
              <a:lnSpc>
                <a:spcPct val="105000"/>
              </a:lnSpc>
              <a:defRPr/>
            </a:pPr>
            <a:r>
              <a:rPr lang="en-US" sz="1200" dirty="0"/>
              <a:t>B. The first part of the explanation discusses the opposing effects on revenue; its purpose is to clarify the effects of a price decrease on revenue, as we have previously only discussed the effects of a price increase. </a:t>
            </a:r>
          </a:p>
          <a:p>
            <a:endParaRPr lang="en-CA" dirty="0"/>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endParaRPr lang="en-CA" dirty="0"/>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26</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29</a:t>
            </a:fld>
            <a:endParaRPr lang="en-US" dirty="0"/>
          </a:p>
        </p:txBody>
      </p:sp>
    </p:spTree>
    <p:extLst>
      <p:ext uri="{BB962C8B-B14F-4D97-AF65-F5344CB8AC3E}">
        <p14:creationId xmlns:p14="http://schemas.microsoft.com/office/powerpoint/2010/main" val="18085600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40</a:t>
            </a:fld>
            <a:endParaRPr lang="en-US" dirty="0"/>
          </a:p>
        </p:txBody>
      </p:sp>
    </p:spTree>
    <p:extLst>
      <p:ext uri="{BB962C8B-B14F-4D97-AF65-F5344CB8AC3E}">
        <p14:creationId xmlns:p14="http://schemas.microsoft.com/office/powerpoint/2010/main" val="18085600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47</a:t>
            </a:fld>
            <a:endParaRPr lang="en-US" dirty="0"/>
          </a:p>
        </p:txBody>
      </p:sp>
    </p:spTree>
    <p:extLst>
      <p:ext uri="{BB962C8B-B14F-4D97-AF65-F5344CB8AC3E}">
        <p14:creationId xmlns:p14="http://schemas.microsoft.com/office/powerpoint/2010/main" val="18085600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pPr defTabSz="897193"/>
            <a:r>
              <a:rPr lang="en-US" dirty="0"/>
              <a:t>Suggestion:</a:t>
            </a:r>
            <a:r>
              <a:rPr lang="en-US" baseline="0" dirty="0"/>
              <a:t> For the Think-Pair-Share activities, if time allows, allow students to work in small groups for 5</a:t>
            </a:r>
            <a:r>
              <a:rPr lang="en-US" baseline="0" dirty="0">
                <a:latin typeface="Work Sans" pitchFamily="2" charset="0"/>
              </a:rPr>
              <a:t>–</a:t>
            </a:r>
            <a:r>
              <a:rPr lang="en-US" baseline="0" dirty="0"/>
              <a:t>10 minutes. Then allow student groups to share with other groups or with the entire class</a:t>
            </a:r>
            <a:r>
              <a:rPr lang="en-US" dirty="0"/>
              <a:t>. Or, you can treat the Think-Pair-Share activity</a:t>
            </a:r>
            <a:r>
              <a:rPr lang="en-US" baseline="0" dirty="0"/>
              <a:t> as an open-to-all in-class discussion.</a:t>
            </a:r>
          </a:p>
          <a:p>
            <a:pPr defTabSz="897193"/>
            <a:endParaRPr lang="en-US" baseline="0" dirty="0"/>
          </a:p>
          <a:p>
            <a:r>
              <a:rPr lang="en-US" dirty="0">
                <a:solidFill>
                  <a:srgbClr val="002060"/>
                </a:solidFill>
              </a:rPr>
              <a:t>Discussion points:  </a:t>
            </a:r>
            <a:r>
              <a:rPr lang="en-US" b="0" dirty="0">
                <a:solidFill>
                  <a:srgbClr val="002060"/>
                </a:solidFill>
              </a:rPr>
              <a:t>Assume that you, Caleb, and Keisha work for the same</a:t>
            </a:r>
            <a:r>
              <a:rPr lang="en-US" b="0" baseline="0" dirty="0">
                <a:solidFill>
                  <a:srgbClr val="002060"/>
                </a:solidFill>
              </a:rPr>
              <a:t> cigarette-producing firm. </a:t>
            </a:r>
            <a:endParaRPr lang="en-US" b="0" dirty="0">
              <a:solidFill>
                <a:srgbClr val="002060"/>
              </a:solidFill>
            </a:endParaRPr>
          </a:p>
          <a:p>
            <a:endParaRPr lang="en-US" dirty="0">
              <a:solidFill>
                <a:srgbClr val="002060"/>
              </a:solidFill>
            </a:endParaRPr>
          </a:p>
          <a:p>
            <a:r>
              <a:rPr lang="en-US" dirty="0">
                <a:solidFill>
                  <a:srgbClr val="002060"/>
                </a:solidFill>
              </a:rPr>
              <a:t>A. A $2 tax per pack is</a:t>
            </a:r>
            <a:r>
              <a:rPr lang="en-US" baseline="0" dirty="0">
                <a:solidFill>
                  <a:srgbClr val="002060"/>
                </a:solidFill>
              </a:rPr>
              <a:t> a big increase in price (the price of cigarettes varies between $5 and $12 (NY) per pack, so the $2 tax can be between 16% and 40% increase in price). And the problem specifies that the quantity demanded has declined slightly in one month. So, the one-month demand for cigarettes is inelastic. </a:t>
            </a:r>
            <a:endParaRPr lang="en-US" dirty="0">
              <a:solidFill>
                <a:srgbClr val="002060"/>
              </a:solidFill>
            </a:endParaRPr>
          </a:p>
          <a:p>
            <a:endParaRPr lang="en-US" sz="1100" kern="1200" dirty="0">
              <a:solidFill>
                <a:schemeClr val="tx1"/>
              </a:solidFill>
              <a:latin typeface="Arial" panose="020B0604020202020204" pitchFamily="34" charset="0"/>
              <a:ea typeface="+mn-ea"/>
              <a:cs typeface="Arial" panose="020B0604020202020204" pitchFamily="34" charset="0"/>
            </a:endParaRPr>
          </a:p>
          <a:p>
            <a:r>
              <a:rPr lang="en-US" sz="1100" kern="1200" dirty="0">
                <a:solidFill>
                  <a:schemeClr val="tx1"/>
                </a:solidFill>
                <a:latin typeface="Arial" panose="020B0604020202020204" pitchFamily="34" charset="0"/>
                <a:ea typeface="+mn-ea"/>
                <a:cs typeface="Arial" panose="020B0604020202020204" pitchFamily="34" charset="0"/>
              </a:rPr>
              <a:t>B. The entire cigarettes industry increasing prices may not lead to higher revenue for the industry. Demand tends to be more elas­tic over longer periods. In the case of cigarettes, some consumers will substitute toward cigars and pipes. Others may quit or never start to smoke. </a:t>
            </a:r>
          </a:p>
          <a:p>
            <a:endParaRPr lang="en-US" sz="1100" kern="1200" dirty="0">
              <a:solidFill>
                <a:schemeClr val="tx1"/>
              </a:solidFill>
              <a:latin typeface="Arial" panose="020B0604020202020204" pitchFamily="34" charset="0"/>
              <a:ea typeface="+mn-ea"/>
              <a:cs typeface="Arial" panose="020B0604020202020204" pitchFamily="34" charset="0"/>
            </a:endParaRPr>
          </a:p>
          <a:p>
            <a:r>
              <a:rPr lang="en-US" sz="1100" kern="1200" dirty="0">
                <a:solidFill>
                  <a:schemeClr val="tx1"/>
                </a:solidFill>
                <a:latin typeface="Arial" panose="020B0604020202020204" pitchFamily="34" charset="0"/>
                <a:ea typeface="+mn-ea"/>
                <a:cs typeface="Arial" panose="020B0604020202020204" pitchFamily="34" charset="0"/>
              </a:rPr>
              <a:t>C. The total revenue for your firm will </a:t>
            </a:r>
            <a:r>
              <a:rPr lang="en-US" sz="1100" i="1" u="none" kern="1200" dirty="0">
                <a:solidFill>
                  <a:schemeClr val="tx1"/>
                </a:solidFill>
                <a:latin typeface="Arial" panose="020B0604020202020204" pitchFamily="34" charset="0"/>
                <a:ea typeface="+mn-ea"/>
                <a:cs typeface="Arial" panose="020B0604020202020204" pitchFamily="34" charset="0"/>
              </a:rPr>
              <a:t>decrease</a:t>
            </a:r>
            <a:r>
              <a:rPr lang="en-US" sz="1100" kern="1200" dirty="0">
                <a:solidFill>
                  <a:schemeClr val="tx1"/>
                </a:solidFill>
                <a:latin typeface="Arial" panose="020B0604020202020204" pitchFamily="34" charset="0"/>
                <a:ea typeface="+mn-ea"/>
                <a:cs typeface="Arial" panose="020B0604020202020204" pitchFamily="34" charset="0"/>
              </a:rPr>
              <a:t>. While the demand for cigarettes (the market broadly defined) may be inelastic, the demand for any one brand (market narrowly defined) is likely to be much more elastic because consumers can substitute toward other lower-priced brands.</a:t>
            </a:r>
          </a:p>
          <a:p>
            <a:endParaRPr lang="en-CA" dirty="0"/>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49</a:t>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endParaRPr lang="en-CA" dirty="0"/>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51</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endParaRPr lang="en-CA"/>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3</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endParaRPr lang="en-CA"/>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4</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5</a:t>
            </a:fld>
            <a:endParaRPr lang="en-US" dirty="0"/>
          </a:p>
        </p:txBody>
      </p:sp>
    </p:spTree>
    <p:extLst>
      <p:ext uri="{BB962C8B-B14F-4D97-AF65-F5344CB8AC3E}">
        <p14:creationId xmlns:p14="http://schemas.microsoft.com/office/powerpoint/2010/main" val="18085600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pPr defTabSz="914318" eaLnBrk="1" fontAlgn="auto" hangingPunct="1">
              <a:spcBef>
                <a:spcPts val="0"/>
              </a:spcBef>
              <a:spcAft>
                <a:spcPts val="0"/>
              </a:spcAft>
              <a:defRPr/>
            </a:pPr>
            <a:r>
              <a:rPr lang="en-US" sz="1200" dirty="0"/>
              <a:t>Allow your students 5 minutes to work by themselves or in groups before asking for volunteers to share their answers.  </a:t>
            </a:r>
          </a:p>
          <a:p>
            <a:pPr defTabSz="914318">
              <a:defRPr/>
            </a:pPr>
            <a:endParaRPr lang="en-US" sz="1200" dirty="0"/>
          </a:p>
          <a:p>
            <a:pPr defTabSz="914318">
              <a:defRPr/>
            </a:pPr>
            <a:r>
              <a:rPr lang="en-US" sz="1200" dirty="0"/>
              <a:t>This exercise leads students to review all they have learned about calculating the price elasticity of demand. Remind your students to write down the formulas for each calculation.</a:t>
            </a:r>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12</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r>
              <a:rPr lang="en-US" dirty="0"/>
              <a:t>A common mistake your students will make is to calculate the price elasticity of demand as 40/23 because</a:t>
            </a:r>
            <a:r>
              <a:rPr lang="en-US" baseline="0" dirty="0"/>
              <a:t> they first calculate the % change in </a:t>
            </a:r>
            <a:r>
              <a:rPr lang="en-US" b="1" i="1" baseline="0" dirty="0"/>
              <a:t>P</a:t>
            </a:r>
            <a:r>
              <a:rPr lang="en-US" baseline="0" dirty="0"/>
              <a:t>, then % change in </a:t>
            </a:r>
            <a:r>
              <a:rPr lang="en-US" b="1" i="1" dirty="0"/>
              <a:t>Q</a:t>
            </a:r>
            <a:r>
              <a:rPr lang="en-US" baseline="0" dirty="0"/>
              <a:t> and then they (think they remember the correct formula) slap % change in </a:t>
            </a:r>
            <a:r>
              <a:rPr lang="en-US" b="1" i="1" baseline="0" dirty="0"/>
              <a:t>P</a:t>
            </a:r>
            <a:r>
              <a:rPr lang="en-US" baseline="0" dirty="0"/>
              <a:t> over the % change in </a:t>
            </a:r>
            <a:r>
              <a:rPr lang="en-US" b="1" i="1" dirty="0"/>
              <a:t>Q</a:t>
            </a:r>
            <a:r>
              <a:rPr lang="en-US" baseline="0" dirty="0"/>
              <a:t> and get the elasticity wrong! Remind your students that writing down formulas will avoid these kind of mistakes. </a:t>
            </a:r>
            <a:endParaRPr lang="en-US" dirty="0"/>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13</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19</a:t>
            </a:fld>
            <a:endParaRPr lang="en-US" dirty="0"/>
          </a:p>
        </p:txBody>
      </p:sp>
    </p:spTree>
    <p:extLst>
      <p:ext uri="{BB962C8B-B14F-4D97-AF65-F5344CB8AC3E}">
        <p14:creationId xmlns:p14="http://schemas.microsoft.com/office/powerpoint/2010/main" val="7524962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21</a:t>
            </a:fld>
            <a:endParaRPr lang="en-US" dirty="0"/>
          </a:p>
        </p:txBody>
      </p:sp>
    </p:spTree>
    <p:extLst>
      <p:ext uri="{BB962C8B-B14F-4D97-AF65-F5344CB8AC3E}">
        <p14:creationId xmlns:p14="http://schemas.microsoft.com/office/powerpoint/2010/main" val="18777082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pPr eaLnBrk="1" hangingPunct="1"/>
            <a:r>
              <a:rPr lang="en-US" dirty="0"/>
              <a:t>These problems, perhaps similar to those you might ask on an exam, are complex in that they test several skills at once: Students must determine whether demand for each good is elastic or inelastic, and they must determine the impact of a price change on revenue/expenditure.  </a:t>
            </a:r>
          </a:p>
          <a:p>
            <a:pPr eaLnBrk="1" hangingPunct="1"/>
            <a:endParaRPr lang="en-US" dirty="0"/>
          </a:p>
          <a:p>
            <a:pPr eaLnBrk="1" hangingPunct="1"/>
            <a:r>
              <a:rPr lang="en-US" dirty="0"/>
              <a:t>So far, we’ve been talking about how elasticity determines the effects of an </a:t>
            </a:r>
            <a:r>
              <a:rPr lang="en-US" i="1" u="none" dirty="0"/>
              <a:t>increase</a:t>
            </a:r>
            <a:r>
              <a:rPr lang="en-US" dirty="0"/>
              <a:t> in </a:t>
            </a:r>
            <a:r>
              <a:rPr lang="en-US" b="1" i="1" dirty="0"/>
              <a:t>P</a:t>
            </a:r>
            <a:r>
              <a:rPr lang="en-US" dirty="0"/>
              <a:t> on revenue. Part (b) asks your students to determine the effects of a </a:t>
            </a:r>
            <a:r>
              <a:rPr lang="en-US" i="1" u="none" dirty="0"/>
              <a:t>decrease</a:t>
            </a:r>
            <a:r>
              <a:rPr lang="en-US" dirty="0"/>
              <a:t> in </a:t>
            </a:r>
            <a:r>
              <a:rPr lang="en-US" b="1" i="1" dirty="0"/>
              <a:t>P</a:t>
            </a:r>
            <a:r>
              <a:rPr lang="en-US" dirty="0"/>
              <a:t>. </a:t>
            </a:r>
          </a:p>
          <a:p>
            <a:endParaRPr lang="en-US" dirty="0"/>
          </a:p>
          <a:p>
            <a:r>
              <a:rPr lang="en-US" dirty="0"/>
              <a:t>As usual, give your students 5 minutes to formulate their answers; they can work individually or in group. Then you can ask for volunteers. Each answer takes one slide. </a:t>
            </a:r>
          </a:p>
          <a:p>
            <a:endParaRPr lang="en-US" dirty="0"/>
          </a:p>
          <a:p>
            <a:endParaRPr lang="en-CA" dirty="0"/>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25</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3.xml"/><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2.xml"/></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3.xml"/></Relationships>
</file>

<file path=ppt/slideLayouts/_rels/slideLayout1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4.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4.xml"/><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8.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9.xml"/></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0.xml"/></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First Slide)">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5D23111E-2710-4C1A-A7DB-CE3FE7C03336}"/>
              </a:ext>
              <a:ext uri="{C183D7F6-B498-43B3-948B-1728B52AA6E4}">
                <adec:decorative xmlns:adec="http://schemas.microsoft.com/office/drawing/2017/decorative" xmlns="" val="1"/>
              </a:ext>
            </a:extLst>
          </p:cNvPr>
          <p:cNvPicPr>
            <a:picLocks noChangeAspect="1"/>
          </p:cNvPicPr>
          <p:nvPr userDrawn="1"/>
        </p:nvPicPr>
        <p:blipFill>
          <a:blip r:embed="rId3"/>
          <a:srcRect/>
          <a:stretch/>
        </p:blipFill>
        <p:spPr>
          <a:xfrm>
            <a:off x="0" y="-14068"/>
            <a:ext cx="12192000" cy="6858000"/>
          </a:xfrm>
          <a:prstGeom prst="rect">
            <a:avLst/>
          </a:prstGeom>
        </p:spPr>
      </p:pic>
      <p:sp>
        <p:nvSpPr>
          <p:cNvPr id="2" name="Title"/>
          <p:cNvSpPr>
            <a:spLocks noGrp="1"/>
          </p:cNvSpPr>
          <p:nvPr>
            <p:ph type="ctrTitle" hasCustomPrompt="1"/>
          </p:nvPr>
        </p:nvSpPr>
        <p:spPr>
          <a:xfrm>
            <a:off x="5646420" y="1168663"/>
            <a:ext cx="6104302" cy="2387600"/>
          </a:xfrm>
        </p:spPr>
        <p:txBody>
          <a:bodyPr anchor="b"/>
          <a:lstStyle>
            <a:lvl1pPr algn="l">
              <a:defRPr sz="4800" baseline="0">
                <a:solidFill>
                  <a:schemeClr val="bg1"/>
                </a:solidFill>
              </a:defRPr>
            </a:lvl1pPr>
          </a:lstStyle>
          <a:p>
            <a:r>
              <a:rPr lang="en-US" dirty="0"/>
              <a:t>Title, #e</a:t>
            </a:r>
          </a:p>
        </p:txBody>
      </p:sp>
      <p:sp>
        <p:nvSpPr>
          <p:cNvPr id="3" name="Subtitle 2"/>
          <p:cNvSpPr>
            <a:spLocks noGrp="1"/>
          </p:cNvSpPr>
          <p:nvPr>
            <p:ph type="subTitle" idx="1" hasCustomPrompt="1"/>
          </p:nvPr>
        </p:nvSpPr>
        <p:spPr>
          <a:xfrm>
            <a:off x="5646420" y="3809720"/>
            <a:ext cx="6104302" cy="1424930"/>
          </a:xfrm>
          <a:noFill/>
        </p:spPr>
        <p:txBody>
          <a:bodyPr anchor="t"/>
          <a:lstStyle>
            <a:lvl1pPr marL="0" indent="0" algn="l">
              <a:lnSpc>
                <a:spcPct val="100000"/>
              </a:lnSpc>
              <a:buNone/>
              <a:defRPr sz="32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 Chapter Title</a:t>
            </a:r>
          </a:p>
        </p:txBody>
      </p:sp>
      <p:sp>
        <p:nvSpPr>
          <p:cNvPr id="12" name="Picture Placeholder 11">
            <a:extLst>
              <a:ext uri="{FF2B5EF4-FFF2-40B4-BE49-F238E27FC236}">
                <a16:creationId xmlns:a16="http://schemas.microsoft.com/office/drawing/2014/main" id="{7BF6BBBC-452C-48FA-A1E1-E851567E5383}"/>
              </a:ext>
            </a:extLst>
          </p:cNvPr>
          <p:cNvSpPr>
            <a:spLocks noGrp="1"/>
          </p:cNvSpPr>
          <p:nvPr>
            <p:ph type="pic" sz="quarter" idx="11" hasCustomPrompt="1"/>
          </p:nvPr>
        </p:nvSpPr>
        <p:spPr>
          <a:xfrm>
            <a:off x="475250" y="808037"/>
            <a:ext cx="4713288" cy="5241925"/>
          </a:xfrm>
        </p:spPr>
        <p:txBody>
          <a:bodyPr/>
          <a:lstStyle>
            <a:lvl1pPr marL="0" indent="0">
              <a:buNone/>
              <a:defRPr b="0">
                <a:solidFill>
                  <a:schemeClr val="bg1"/>
                </a:solidFill>
              </a:defRPr>
            </a:lvl1pPr>
          </a:lstStyle>
          <a:p>
            <a:r>
              <a:rPr lang="en-US" dirty="0"/>
              <a:t>Add Image Here</a:t>
            </a:r>
          </a:p>
        </p:txBody>
      </p:sp>
      <p:sp>
        <p:nvSpPr>
          <p:cNvPr id="9" name="Slide Number Placeholder 5">
            <a:extLst>
              <a:ext uri="{FF2B5EF4-FFF2-40B4-BE49-F238E27FC236}">
                <a16:creationId xmlns:a16="http://schemas.microsoft.com/office/drawing/2014/main" id="{6B326DFF-C872-4426-8563-39BC58624663}"/>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pic>
        <p:nvPicPr>
          <p:cNvPr id="21" name="Picture 20">
            <a:extLst>
              <a:ext uri="{FF2B5EF4-FFF2-40B4-BE49-F238E27FC236}">
                <a16:creationId xmlns:a16="http://schemas.microsoft.com/office/drawing/2014/main" id="{FDE6C580-026E-426D-A0EE-BDE15B891A0A}"/>
              </a:ext>
              <a:ext uri="{C183D7F6-B498-43B3-948B-1728B52AA6E4}">
                <adec:decorative xmlns:adec="http://schemas.microsoft.com/office/drawing/2017/decorative" xmlns="" val="1"/>
              </a:ext>
            </a:extLst>
          </p:cNvPr>
          <p:cNvPicPr>
            <a:picLocks noChangeAspect="1"/>
          </p:cNvPicPr>
          <p:nvPr userDrawn="1"/>
        </p:nvPicPr>
        <p:blipFill>
          <a:blip r:embed="rId4"/>
          <a:stretch>
            <a:fillRect/>
          </a:stretch>
        </p:blipFill>
        <p:spPr>
          <a:xfrm>
            <a:off x="183087" y="6223885"/>
            <a:ext cx="1820281" cy="610675"/>
          </a:xfrm>
          <a:prstGeom prst="rect">
            <a:avLst/>
          </a:prstGeom>
        </p:spPr>
      </p:pic>
      <p:sp>
        <p:nvSpPr>
          <p:cNvPr id="8" name="Text Placeholder 4">
            <a:extLst>
              <a:ext uri="{FF2B5EF4-FFF2-40B4-BE49-F238E27FC236}">
                <a16:creationId xmlns:a16="http://schemas.microsoft.com/office/drawing/2014/main" id="{003D5908-6DEE-491A-B7D6-1BADE7111ED1}"/>
              </a:ext>
            </a:extLst>
          </p:cNvPr>
          <p:cNvSpPr>
            <a:spLocks noGrp="1"/>
          </p:cNvSpPr>
          <p:nvPr>
            <p:ph type="body" sz="quarter" idx="12" hasCustomPrompt="1"/>
          </p:nvPr>
        </p:nvSpPr>
        <p:spPr>
          <a:xfrm>
            <a:off x="2103120" y="6314136"/>
            <a:ext cx="8961120" cy="457200"/>
          </a:xfrm>
        </p:spPr>
        <p:txBody>
          <a:bodyPr/>
          <a:lstStyle>
            <a:lvl1pPr marL="0" indent="0">
              <a:buNone/>
              <a:defRPr sz="1100">
                <a:solidFill>
                  <a:schemeClr val="bg1"/>
                </a:solidFill>
              </a:defRPr>
            </a:lvl1pPr>
          </a:lstStyle>
          <a:p>
            <a:pPr lvl="0"/>
            <a:r>
              <a:rPr lang="en-US" dirty="0"/>
              <a:t>[Author Name], [Book Title], [#] Edition. © [Insert Year] Cengage. All Rights Reserved. May not be scanned, copied or duplicated, or posted to a publicly accessible website, in whole or in part.</a:t>
            </a:r>
          </a:p>
        </p:txBody>
      </p:sp>
    </p:spTree>
    <p:custDataLst>
      <p:tags r:id="rId1"/>
    </p:custDataLst>
    <p:extLst>
      <p:ext uri="{BB962C8B-B14F-4D97-AF65-F5344CB8AC3E}">
        <p14:creationId xmlns:p14="http://schemas.microsoft.com/office/powerpoint/2010/main" val="5102812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Image/Two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2045728"/>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9" name="Content Placeholder Top"/>
          <p:cNvSpPr>
            <a:spLocks noGrp="1"/>
          </p:cNvSpPr>
          <p:nvPr>
            <p:ph sz="half" idx="2" hasCustomPrompt="1"/>
          </p:nvPr>
        </p:nvSpPr>
        <p:spPr>
          <a:xfrm>
            <a:off x="3624200" y="1825625"/>
            <a:ext cx="8090957" cy="2045728"/>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7" name="Image Placeholder 2">
            <a:extLst>
              <a:ext uri="{FF2B5EF4-FFF2-40B4-BE49-F238E27FC236}">
                <a16:creationId xmlns:a16="http://schemas.microsoft.com/office/drawing/2014/main" id="{9100EECD-9921-43E0-9472-84C089BD629F}"/>
              </a:ext>
            </a:extLst>
          </p:cNvPr>
          <p:cNvSpPr>
            <a:spLocks noGrp="1"/>
          </p:cNvSpPr>
          <p:nvPr>
            <p:ph sz="half" idx="14" hasCustomPrompt="1"/>
          </p:nvPr>
        </p:nvSpPr>
        <p:spPr>
          <a:xfrm>
            <a:off x="476843" y="4132558"/>
            <a:ext cx="2875957" cy="2045727"/>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6" name="Content Placeholder Bottom">
            <a:extLst>
              <a:ext uri="{FF2B5EF4-FFF2-40B4-BE49-F238E27FC236}">
                <a16:creationId xmlns:a16="http://schemas.microsoft.com/office/drawing/2014/main" id="{4003AB72-C071-4875-8D31-00FB47092143}"/>
              </a:ext>
            </a:extLst>
          </p:cNvPr>
          <p:cNvSpPr>
            <a:spLocks noGrp="1"/>
          </p:cNvSpPr>
          <p:nvPr>
            <p:ph sz="half" idx="15" hasCustomPrompt="1"/>
          </p:nvPr>
        </p:nvSpPr>
        <p:spPr>
          <a:xfrm>
            <a:off x="3624199" y="4136860"/>
            <a:ext cx="8090957" cy="2045728"/>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27286503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hree Image/Thre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1217447"/>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9" name="Content Placeholder Top"/>
          <p:cNvSpPr>
            <a:spLocks noGrp="1"/>
          </p:cNvSpPr>
          <p:nvPr>
            <p:ph sz="half" idx="2" hasCustomPrompt="1"/>
          </p:nvPr>
        </p:nvSpPr>
        <p:spPr>
          <a:xfrm>
            <a:off x="3624200" y="1825625"/>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
        <p:nvSpPr>
          <p:cNvPr id="14" name="Image Placeholder 2">
            <a:extLst>
              <a:ext uri="{FF2B5EF4-FFF2-40B4-BE49-F238E27FC236}">
                <a16:creationId xmlns:a16="http://schemas.microsoft.com/office/drawing/2014/main" id="{329BB347-70F5-49B3-A1D7-9C05C8ED5028}"/>
              </a:ext>
            </a:extLst>
          </p:cNvPr>
          <p:cNvSpPr>
            <a:spLocks noGrp="1"/>
          </p:cNvSpPr>
          <p:nvPr>
            <p:ph sz="half" idx="14" hasCustomPrompt="1"/>
          </p:nvPr>
        </p:nvSpPr>
        <p:spPr>
          <a:xfrm>
            <a:off x="479343" y="3207219"/>
            <a:ext cx="2875957" cy="1217447"/>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15" name="Content Placeholder Middle">
            <a:extLst>
              <a:ext uri="{FF2B5EF4-FFF2-40B4-BE49-F238E27FC236}">
                <a16:creationId xmlns:a16="http://schemas.microsoft.com/office/drawing/2014/main" id="{E344C337-1A6E-4BE6-8E9E-7076FBBEEFAC}"/>
              </a:ext>
            </a:extLst>
          </p:cNvPr>
          <p:cNvSpPr>
            <a:spLocks noGrp="1"/>
          </p:cNvSpPr>
          <p:nvPr>
            <p:ph sz="half" idx="15" hasCustomPrompt="1"/>
          </p:nvPr>
        </p:nvSpPr>
        <p:spPr>
          <a:xfrm>
            <a:off x="3626700" y="3207216"/>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
        <p:nvSpPr>
          <p:cNvPr id="16" name="Image Placeholder 3">
            <a:extLst>
              <a:ext uri="{FF2B5EF4-FFF2-40B4-BE49-F238E27FC236}">
                <a16:creationId xmlns:a16="http://schemas.microsoft.com/office/drawing/2014/main" id="{A70ED764-0931-4273-A125-CE2D6E0F8A8D}"/>
              </a:ext>
            </a:extLst>
          </p:cNvPr>
          <p:cNvSpPr>
            <a:spLocks noGrp="1"/>
          </p:cNvSpPr>
          <p:nvPr>
            <p:ph sz="half" idx="16" hasCustomPrompt="1"/>
          </p:nvPr>
        </p:nvSpPr>
        <p:spPr>
          <a:xfrm>
            <a:off x="479343" y="4631282"/>
            <a:ext cx="2875957" cy="1217447"/>
          </a:xfrm>
        </p:spPr>
        <p:txBody>
          <a:bodyPr/>
          <a:lstStyle>
            <a:lvl1pPr marL="0" indent="0" algn="l">
              <a:buNone/>
              <a:defRPr/>
            </a:lvl1pPr>
            <a:lvl2pPr marL="457200" indent="0">
              <a:buNone/>
              <a:defRPr/>
            </a:lvl2pPr>
            <a:lvl3pPr marL="914400" indent="0">
              <a:buNone/>
              <a:defRPr/>
            </a:lvl3pPr>
          </a:lstStyle>
          <a:p>
            <a:pPr lvl="0"/>
            <a:r>
              <a:rPr lang="en-US" dirty="0"/>
              <a:t>Image 3</a:t>
            </a:r>
          </a:p>
        </p:txBody>
      </p:sp>
      <p:sp>
        <p:nvSpPr>
          <p:cNvPr id="17" name="Content Placeholder Bottom">
            <a:extLst>
              <a:ext uri="{FF2B5EF4-FFF2-40B4-BE49-F238E27FC236}">
                <a16:creationId xmlns:a16="http://schemas.microsoft.com/office/drawing/2014/main" id="{1A924411-097F-4689-AC4D-9173B40A69F2}"/>
              </a:ext>
            </a:extLst>
          </p:cNvPr>
          <p:cNvSpPr>
            <a:spLocks noGrp="1"/>
          </p:cNvSpPr>
          <p:nvPr>
            <p:ph sz="half" idx="17" hasCustomPrompt="1"/>
          </p:nvPr>
        </p:nvSpPr>
        <p:spPr>
          <a:xfrm>
            <a:off x="3626700" y="4631279"/>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Tree>
    <p:custDataLst>
      <p:tags r:id="rId1"/>
    </p:custDataLst>
    <p:extLst>
      <p:ext uri="{BB962C8B-B14F-4D97-AF65-F5344CB8AC3E}">
        <p14:creationId xmlns:p14="http://schemas.microsoft.com/office/powerpoint/2010/main" val="9508288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Four Image/Four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899814"/>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9" name="Content Placeholder 1"/>
          <p:cNvSpPr>
            <a:spLocks noGrp="1"/>
          </p:cNvSpPr>
          <p:nvPr>
            <p:ph sz="half" idx="2" hasCustomPrompt="1"/>
          </p:nvPr>
        </p:nvSpPr>
        <p:spPr>
          <a:xfrm>
            <a:off x="3624200" y="1825625"/>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0" name="Image Placeholder 2">
            <a:extLst>
              <a:ext uri="{FF2B5EF4-FFF2-40B4-BE49-F238E27FC236}">
                <a16:creationId xmlns:a16="http://schemas.microsoft.com/office/drawing/2014/main" id="{02C25FD2-E251-4DC4-8F30-3EDA9A61D7DC}"/>
              </a:ext>
            </a:extLst>
          </p:cNvPr>
          <p:cNvSpPr>
            <a:spLocks noGrp="1"/>
          </p:cNvSpPr>
          <p:nvPr>
            <p:ph sz="half" idx="14" hasCustomPrompt="1"/>
          </p:nvPr>
        </p:nvSpPr>
        <p:spPr>
          <a:xfrm>
            <a:off x="476843" y="2941438"/>
            <a:ext cx="2875957" cy="899814"/>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11" name="Content Placeholder 2">
            <a:extLst>
              <a:ext uri="{FF2B5EF4-FFF2-40B4-BE49-F238E27FC236}">
                <a16:creationId xmlns:a16="http://schemas.microsoft.com/office/drawing/2014/main" id="{6FFE322F-E595-4582-997C-0A06F238C8D3}"/>
              </a:ext>
            </a:extLst>
          </p:cNvPr>
          <p:cNvSpPr>
            <a:spLocks noGrp="1"/>
          </p:cNvSpPr>
          <p:nvPr>
            <p:ph sz="half" idx="15" hasCustomPrompt="1"/>
          </p:nvPr>
        </p:nvSpPr>
        <p:spPr>
          <a:xfrm>
            <a:off x="3624200" y="2941435"/>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2" name="Image Placeholder 3">
            <a:extLst>
              <a:ext uri="{FF2B5EF4-FFF2-40B4-BE49-F238E27FC236}">
                <a16:creationId xmlns:a16="http://schemas.microsoft.com/office/drawing/2014/main" id="{647E63CA-E745-4DE2-B25A-D398F113EFA6}"/>
              </a:ext>
            </a:extLst>
          </p:cNvPr>
          <p:cNvSpPr>
            <a:spLocks noGrp="1"/>
          </p:cNvSpPr>
          <p:nvPr>
            <p:ph sz="half" idx="16" hasCustomPrompt="1"/>
          </p:nvPr>
        </p:nvSpPr>
        <p:spPr>
          <a:xfrm>
            <a:off x="480444" y="4065961"/>
            <a:ext cx="2875957" cy="899814"/>
          </a:xfrm>
        </p:spPr>
        <p:txBody>
          <a:bodyPr/>
          <a:lstStyle>
            <a:lvl1pPr marL="0" indent="0" algn="l">
              <a:buNone/>
              <a:defRPr/>
            </a:lvl1pPr>
            <a:lvl2pPr marL="457200" indent="0">
              <a:buNone/>
              <a:defRPr/>
            </a:lvl2pPr>
            <a:lvl3pPr marL="914400" indent="0">
              <a:buNone/>
              <a:defRPr/>
            </a:lvl3pPr>
          </a:lstStyle>
          <a:p>
            <a:pPr lvl="0"/>
            <a:r>
              <a:rPr lang="en-US" dirty="0"/>
              <a:t>Image 3</a:t>
            </a:r>
          </a:p>
        </p:txBody>
      </p:sp>
      <p:sp>
        <p:nvSpPr>
          <p:cNvPr id="13" name="Content Placeholder 3">
            <a:extLst>
              <a:ext uri="{FF2B5EF4-FFF2-40B4-BE49-F238E27FC236}">
                <a16:creationId xmlns:a16="http://schemas.microsoft.com/office/drawing/2014/main" id="{EFE66096-5B65-4DD6-9AD6-9E55675E34CD}"/>
              </a:ext>
            </a:extLst>
          </p:cNvPr>
          <p:cNvSpPr>
            <a:spLocks noGrp="1"/>
          </p:cNvSpPr>
          <p:nvPr>
            <p:ph sz="half" idx="17" hasCustomPrompt="1"/>
          </p:nvPr>
        </p:nvSpPr>
        <p:spPr>
          <a:xfrm>
            <a:off x="3627801" y="4065958"/>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4" name="Image Placeholder 4">
            <a:extLst>
              <a:ext uri="{FF2B5EF4-FFF2-40B4-BE49-F238E27FC236}">
                <a16:creationId xmlns:a16="http://schemas.microsoft.com/office/drawing/2014/main" id="{765390A9-B975-43C8-86E6-45E636A649C5}"/>
              </a:ext>
            </a:extLst>
          </p:cNvPr>
          <p:cNvSpPr>
            <a:spLocks noGrp="1"/>
          </p:cNvSpPr>
          <p:nvPr>
            <p:ph sz="half" idx="18" hasCustomPrompt="1"/>
          </p:nvPr>
        </p:nvSpPr>
        <p:spPr>
          <a:xfrm>
            <a:off x="480444" y="5181771"/>
            <a:ext cx="2875957" cy="899814"/>
          </a:xfrm>
        </p:spPr>
        <p:txBody>
          <a:bodyPr/>
          <a:lstStyle>
            <a:lvl1pPr marL="0" indent="0" algn="l">
              <a:buNone/>
              <a:defRPr/>
            </a:lvl1pPr>
            <a:lvl2pPr marL="457200" indent="0">
              <a:buNone/>
              <a:defRPr/>
            </a:lvl2pPr>
            <a:lvl3pPr marL="914400" indent="0">
              <a:buNone/>
              <a:defRPr/>
            </a:lvl3pPr>
          </a:lstStyle>
          <a:p>
            <a:pPr lvl="0"/>
            <a:r>
              <a:rPr lang="en-US" dirty="0"/>
              <a:t>Image 4</a:t>
            </a:r>
          </a:p>
        </p:txBody>
      </p:sp>
      <p:sp>
        <p:nvSpPr>
          <p:cNvPr id="15" name="Content Placeholder 4">
            <a:extLst>
              <a:ext uri="{FF2B5EF4-FFF2-40B4-BE49-F238E27FC236}">
                <a16:creationId xmlns:a16="http://schemas.microsoft.com/office/drawing/2014/main" id="{04B6F74B-2775-4949-A70C-BCBBFE20C3A2}"/>
              </a:ext>
            </a:extLst>
          </p:cNvPr>
          <p:cNvSpPr>
            <a:spLocks noGrp="1"/>
          </p:cNvSpPr>
          <p:nvPr>
            <p:ph sz="half" idx="19" hasCustomPrompt="1"/>
          </p:nvPr>
        </p:nvSpPr>
        <p:spPr>
          <a:xfrm>
            <a:off x="3627801" y="5181768"/>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Tree>
    <p:custDataLst>
      <p:tags r:id="rId1"/>
    </p:custDataLst>
    <p:extLst>
      <p:ext uri="{BB962C8B-B14F-4D97-AF65-F5344CB8AC3E}">
        <p14:creationId xmlns:p14="http://schemas.microsoft.com/office/powerpoint/2010/main" val="26456741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Divider">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23344969-1137-4EAF-AB8A-FDA4F62A617A}"/>
              </a:ext>
              <a:ext uri="{C183D7F6-B498-43B3-948B-1728B52AA6E4}">
                <adec:decorative xmlns:adec="http://schemas.microsoft.com/office/drawing/2017/decorative" xmlns="" val="1"/>
              </a:ext>
            </a:extLst>
          </p:cNvPr>
          <p:cNvPicPr>
            <a:picLocks noChangeAspect="1"/>
          </p:cNvPicPr>
          <p:nvPr userDrawn="1"/>
        </p:nvPicPr>
        <p:blipFill>
          <a:blip r:embed="rId3"/>
          <a:srcRect/>
          <a:stretch/>
        </p:blipFill>
        <p:spPr>
          <a:xfrm>
            <a:off x="0" y="0"/>
            <a:ext cx="12192000" cy="6858000"/>
          </a:xfrm>
          <a:prstGeom prst="rect">
            <a:avLst/>
          </a:prstGeom>
        </p:spPr>
      </p:pic>
      <p:sp>
        <p:nvSpPr>
          <p:cNvPr id="2" name="Title"/>
          <p:cNvSpPr>
            <a:spLocks noGrp="1"/>
          </p:cNvSpPr>
          <p:nvPr>
            <p:ph type="ctrTitle" hasCustomPrompt="1"/>
          </p:nvPr>
        </p:nvSpPr>
        <p:spPr>
          <a:xfrm>
            <a:off x="914400" y="1153123"/>
            <a:ext cx="10424160" cy="2387600"/>
          </a:xfrm>
        </p:spPr>
        <p:txBody>
          <a:bodyPr anchor="b"/>
          <a:lstStyle>
            <a:lvl1pPr algn="ctr">
              <a:defRPr sz="5400" baseline="0">
                <a:solidFill>
                  <a:schemeClr val="bg1"/>
                </a:solidFill>
              </a:defRPr>
            </a:lvl1pPr>
          </a:lstStyle>
          <a:p>
            <a:r>
              <a:rPr lang="en-US" dirty="0"/>
              <a:t>Unit XX</a:t>
            </a:r>
          </a:p>
        </p:txBody>
      </p:sp>
      <p:sp>
        <p:nvSpPr>
          <p:cNvPr id="3" name="Subtitle 2"/>
          <p:cNvSpPr>
            <a:spLocks noGrp="1"/>
          </p:cNvSpPr>
          <p:nvPr>
            <p:ph type="subTitle" idx="1" hasCustomPrompt="1"/>
          </p:nvPr>
        </p:nvSpPr>
        <p:spPr>
          <a:xfrm>
            <a:off x="914400" y="3809720"/>
            <a:ext cx="10424160" cy="1424930"/>
          </a:xfrm>
          <a:noFill/>
        </p:spPr>
        <p:txBody>
          <a:bodyPr anchor="t"/>
          <a:lstStyle>
            <a:lvl1pPr marL="0" indent="0" algn="ctr">
              <a:lnSpc>
                <a:spcPct val="100000"/>
              </a:lnSpc>
              <a:buNone/>
              <a:defRPr sz="3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 Unit’s Title Here</a:t>
            </a:r>
          </a:p>
        </p:txBody>
      </p:sp>
      <p:pic>
        <p:nvPicPr>
          <p:cNvPr id="17" name="Picture 16">
            <a:extLst>
              <a:ext uri="{FF2B5EF4-FFF2-40B4-BE49-F238E27FC236}">
                <a16:creationId xmlns:a16="http://schemas.microsoft.com/office/drawing/2014/main" id="{EAF0C6CA-9F2E-439D-8A9B-5B8BD35A9360}"/>
              </a:ext>
              <a:ext uri="{C183D7F6-B498-43B3-948B-1728B52AA6E4}">
                <adec:decorative xmlns:adec="http://schemas.microsoft.com/office/drawing/2017/decorative" xmlns="" val="1"/>
              </a:ext>
            </a:extLst>
          </p:cNvPr>
          <p:cNvPicPr>
            <a:picLocks noChangeAspect="1"/>
          </p:cNvPicPr>
          <p:nvPr userDrawn="1"/>
        </p:nvPicPr>
        <p:blipFill>
          <a:blip r:embed="rId4"/>
          <a:stretch>
            <a:fillRect/>
          </a:stretch>
        </p:blipFill>
        <p:spPr>
          <a:xfrm>
            <a:off x="183087" y="6223885"/>
            <a:ext cx="1820281" cy="610675"/>
          </a:xfrm>
          <a:prstGeom prst="rect">
            <a:avLst/>
          </a:prstGeom>
        </p:spPr>
      </p:pic>
      <p:sp>
        <p:nvSpPr>
          <p:cNvPr id="15" name="Slide Number Placeholder 5">
            <a:extLst>
              <a:ext uri="{FF2B5EF4-FFF2-40B4-BE49-F238E27FC236}">
                <a16:creationId xmlns:a16="http://schemas.microsoft.com/office/drawing/2014/main" id="{8D6FEA2F-362B-4EAB-BFA4-233A863C0DE7}"/>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sp>
        <p:nvSpPr>
          <p:cNvPr id="8" name="Copyright">
            <a:extLst>
              <a:ext uri="{FF2B5EF4-FFF2-40B4-BE49-F238E27FC236}">
                <a16:creationId xmlns:a16="http://schemas.microsoft.com/office/drawing/2014/main" id="{DC29CF9B-2B79-48DB-A87E-ED3FF403A08B}"/>
              </a:ext>
              <a:ext uri="{C183D7F6-B498-43B3-948B-1728B52AA6E4}">
                <adec:decorative xmlns:adec="http://schemas.microsoft.com/office/drawing/2017/decorative" xmlns="" val="1"/>
              </a:ext>
            </a:extLst>
          </p:cNvPr>
          <p:cNvSpPr txBox="1"/>
          <p:nvPr userDrawn="1"/>
        </p:nvSpPr>
        <p:spPr>
          <a:xfrm>
            <a:off x="2103120" y="6314136"/>
            <a:ext cx="8961120" cy="461665"/>
          </a:xfrm>
          <a:prstGeom prst="rect">
            <a:avLst/>
          </a:prstGeom>
          <a:noFill/>
        </p:spPr>
        <p:txBody>
          <a:bodyPr wrap="square" rtlCol="0">
            <a:spAutoFit/>
          </a:bodyPr>
          <a:lstStyle/>
          <a:p>
            <a:r>
              <a:rPr lang="en-GB" sz="1200" dirty="0">
                <a:solidFill>
                  <a:schemeClr val="bg1"/>
                </a:solidFill>
                <a:latin typeface="+mn-lt"/>
              </a:rPr>
              <a:t>Mankiw, Principles of Economics, Tenth Edition. © 2024 Cengage. All Rights Reserved. May not be scanned, copied or duplicated, or posted to a publicly accessible website, in whole or in part.</a:t>
            </a:r>
          </a:p>
        </p:txBody>
      </p:sp>
    </p:spTree>
    <p:custDataLst>
      <p:tags r:id="rId1"/>
    </p:custDataLst>
    <p:extLst>
      <p:ext uri="{BB962C8B-B14F-4D97-AF65-F5344CB8AC3E}">
        <p14:creationId xmlns:p14="http://schemas.microsoft.com/office/powerpoint/2010/main" val="8035536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p:cNvSpPr>
            <a:spLocks noGrp="1"/>
          </p:cNvSpPr>
          <p:nvPr>
            <p:ph idx="1" hasCustomPrompt="1"/>
          </p:nvPr>
        </p:nvSpPr>
        <p:spPr>
          <a:xfrm>
            <a:off x="476843" y="1825625"/>
            <a:ext cx="11241915" cy="4165872"/>
          </a:xfrm>
        </p:spPr>
        <p:txBody>
          <a:bodyPr/>
          <a:lstStyle>
            <a:lvl1pPr>
              <a:spcAft>
                <a:spcPts val="800"/>
              </a:spcAft>
              <a:defRPr sz="240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30661961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Left"/>
          <p:cNvSpPr>
            <a:spLocks noGrp="1"/>
          </p:cNvSpPr>
          <p:nvPr>
            <p:ph sz="half" idx="1" hasCustomPrompt="1"/>
          </p:nvPr>
        </p:nvSpPr>
        <p:spPr>
          <a:xfrm>
            <a:off x="476843" y="1825625"/>
            <a:ext cx="5542957"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4" name="Content Placeholder Right">
            <a:extLst>
              <a:ext uri="{C183D7F6-B498-43B3-948B-1728B52AA6E4}">
                <adec:decorative xmlns:adec="http://schemas.microsoft.com/office/drawing/2017/decorative" xmlns="" val="1"/>
              </a:ext>
            </a:extLst>
          </p:cNvPr>
          <p:cNvSpPr>
            <a:spLocks noGrp="1"/>
          </p:cNvSpPr>
          <p:nvPr>
            <p:ph sz="half" idx="2" hasCustomPrompt="1"/>
          </p:nvPr>
        </p:nvSpPr>
        <p:spPr>
          <a:xfrm>
            <a:off x="6172200" y="1825625"/>
            <a:ext cx="5542956"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8342748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Left"/>
          <p:cNvSpPr>
            <a:spLocks noGrp="1"/>
          </p:cNvSpPr>
          <p:nvPr>
            <p:ph sz="half" idx="1" hasCustomPrompt="1"/>
          </p:nvPr>
        </p:nvSpPr>
        <p:spPr>
          <a:xfrm>
            <a:off x="476844" y="1825625"/>
            <a:ext cx="3344530"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5" name="Content Placeholder Middle">
            <a:extLst>
              <a:ext uri="{FF2B5EF4-FFF2-40B4-BE49-F238E27FC236}">
                <a16:creationId xmlns:a16="http://schemas.microsoft.com/office/drawing/2014/main" id="{1D13BCCE-AB68-426C-9401-BABA201385F3}"/>
              </a:ext>
            </a:extLst>
          </p:cNvPr>
          <p:cNvSpPr>
            <a:spLocks noGrp="1"/>
          </p:cNvSpPr>
          <p:nvPr>
            <p:ph sz="half" idx="10" hasCustomPrompt="1"/>
          </p:nvPr>
        </p:nvSpPr>
        <p:spPr>
          <a:xfrm>
            <a:off x="4423735" y="1829037"/>
            <a:ext cx="3344530"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4" name="Content Placeholder Right"/>
          <p:cNvSpPr>
            <a:spLocks noGrp="1"/>
          </p:cNvSpPr>
          <p:nvPr>
            <p:ph sz="half" idx="2" hasCustomPrompt="1"/>
          </p:nvPr>
        </p:nvSpPr>
        <p:spPr>
          <a:xfrm>
            <a:off x="8370626" y="1825625"/>
            <a:ext cx="3344530"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a:p>
            <a:pPr lvl="2"/>
            <a:endParaRPr lang="en-US" dirty="0"/>
          </a:p>
        </p:txBody>
      </p:sp>
    </p:spTree>
    <p:custDataLst>
      <p:tags r:id="rId1"/>
    </p:custDataLst>
    <p:extLst>
      <p:ext uri="{BB962C8B-B14F-4D97-AF65-F5344CB8AC3E}">
        <p14:creationId xmlns:p14="http://schemas.microsoft.com/office/powerpoint/2010/main" val="14891894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Subtitle">
    <p:spTree>
      <p:nvGrpSpPr>
        <p:cNvPr id="1" name=""/>
        <p:cNvGrpSpPr/>
        <p:nvPr/>
      </p:nvGrpSpPr>
      <p:grpSpPr>
        <a:xfrm>
          <a:off x="0" y="0"/>
          <a:ext cx="0" cy="0"/>
          <a:chOff x="0" y="0"/>
          <a:chExt cx="0" cy="0"/>
        </a:xfrm>
      </p:grpSpPr>
      <p:sp>
        <p:nvSpPr>
          <p:cNvPr id="8" name="Title"/>
          <p:cNvSpPr>
            <a:spLocks noGrp="1"/>
          </p:cNvSpPr>
          <p:nvPr>
            <p:ph type="title" hasCustomPrompt="1"/>
          </p:nvPr>
        </p:nvSpPr>
        <p:spPr/>
        <p:txBody>
          <a:bodyPr/>
          <a:lstStyle>
            <a:lvl1pPr>
              <a:defRPr/>
            </a:lvl1pPr>
          </a:lstStyle>
          <a:p>
            <a:r>
              <a:rPr lang="en-US" dirty="0"/>
              <a:t>Slide Title</a:t>
            </a:r>
          </a:p>
        </p:txBody>
      </p:sp>
      <p:sp>
        <p:nvSpPr>
          <p:cNvPr id="3" name="Subtitle"/>
          <p:cNvSpPr>
            <a:spLocks noGrp="1"/>
          </p:cNvSpPr>
          <p:nvPr>
            <p:ph sz="half" idx="1" hasCustomPrompt="1"/>
          </p:nvPr>
        </p:nvSpPr>
        <p:spPr>
          <a:xfrm>
            <a:off x="476843" y="1887674"/>
            <a:ext cx="11241915" cy="691143"/>
          </a:xfrm>
        </p:spPr>
        <p:txBody>
          <a:bodyPr/>
          <a:lstStyle>
            <a:lvl1pPr marL="0" indent="0">
              <a:buNone/>
              <a:defRPr sz="2800" b="1"/>
            </a:lvl1pPr>
            <a:lvl2pPr>
              <a:defRPr sz="2800" b="0"/>
            </a:lvl2pPr>
            <a:lvl3pPr>
              <a:defRPr sz="2400" b="0"/>
            </a:lvl3pPr>
          </a:lstStyle>
          <a:p>
            <a:pPr lvl="0"/>
            <a:r>
              <a:rPr lang="en-US" dirty="0"/>
              <a:t>Click to add subtitle</a:t>
            </a:r>
          </a:p>
        </p:txBody>
      </p:sp>
      <p:sp>
        <p:nvSpPr>
          <p:cNvPr id="4" name="Content Placeholder"/>
          <p:cNvSpPr>
            <a:spLocks noGrp="1"/>
          </p:cNvSpPr>
          <p:nvPr>
            <p:ph sz="half" idx="2" hasCustomPrompt="1"/>
          </p:nvPr>
        </p:nvSpPr>
        <p:spPr>
          <a:xfrm>
            <a:off x="476843" y="2677888"/>
            <a:ext cx="11241915" cy="2621900"/>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10" name="Content Placeholder Bottom"/>
          <p:cNvSpPr>
            <a:spLocks noGrp="1"/>
          </p:cNvSpPr>
          <p:nvPr>
            <p:ph type="body" sz="quarter" idx="13" hasCustomPrompt="1"/>
          </p:nvPr>
        </p:nvSpPr>
        <p:spPr>
          <a:xfrm>
            <a:off x="476844" y="5395327"/>
            <a:ext cx="11241914" cy="951787"/>
          </a:xfrm>
        </p:spPr>
        <p:txBody>
          <a:bodyPr/>
          <a:lstStyle>
            <a:lvl1pPr marL="112713" indent="-112713">
              <a:defRPr sz="900" b="0"/>
            </a:lvl1pPr>
            <a:lvl2pPr marL="336550" indent="-112713">
              <a:defRPr sz="900" b="0"/>
            </a:lvl2pPr>
            <a:lvl3pPr marL="685800" indent="-168275">
              <a:defRPr sz="900" b="0"/>
            </a:lvl3pPr>
            <a:lvl4pPr>
              <a:defRPr sz="900" b="0"/>
            </a:lvl4pPr>
            <a:lvl5pPr>
              <a:defRPr sz="900" b="0"/>
            </a:lvl5pPr>
          </a:lstStyle>
          <a:p>
            <a:pPr lvl="0"/>
            <a:r>
              <a:rPr lang="en-US" dirty="0"/>
              <a:t>Click to edit Master text styles</a:t>
            </a:r>
          </a:p>
          <a:p>
            <a:pPr lvl="1"/>
            <a:r>
              <a:rPr lang="en-US" dirty="0"/>
              <a:t>Second level</a:t>
            </a:r>
          </a:p>
          <a:p>
            <a:pPr lvl="2"/>
            <a:r>
              <a:rPr lang="en-US" dirty="0"/>
              <a:t>Third level</a:t>
            </a:r>
          </a:p>
        </p:txBody>
      </p:sp>
    </p:spTree>
    <p:custDataLst>
      <p:tags r:id="rId1"/>
    </p:custDataLst>
    <p:extLst>
      <p:ext uri="{BB962C8B-B14F-4D97-AF65-F5344CB8AC3E}">
        <p14:creationId xmlns:p14="http://schemas.microsoft.com/office/powerpoint/2010/main" val="23807338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Subtitle/Images">
    <p:spTree>
      <p:nvGrpSpPr>
        <p:cNvPr id="1" name=""/>
        <p:cNvGrpSpPr/>
        <p:nvPr/>
      </p:nvGrpSpPr>
      <p:grpSpPr>
        <a:xfrm>
          <a:off x="0" y="0"/>
          <a:ext cx="0" cy="0"/>
          <a:chOff x="0" y="0"/>
          <a:chExt cx="0" cy="0"/>
        </a:xfrm>
      </p:grpSpPr>
      <p:sp>
        <p:nvSpPr>
          <p:cNvPr id="8" name="Title"/>
          <p:cNvSpPr>
            <a:spLocks noGrp="1"/>
          </p:cNvSpPr>
          <p:nvPr>
            <p:ph type="title" hasCustomPrompt="1"/>
          </p:nvPr>
        </p:nvSpPr>
        <p:spPr>
          <a:xfrm>
            <a:off x="476843" y="475488"/>
            <a:ext cx="11241915" cy="1071533"/>
          </a:xfrm>
        </p:spPr>
        <p:txBody>
          <a:bodyPr/>
          <a:lstStyle>
            <a:lvl1pPr>
              <a:defRPr/>
            </a:lvl1pPr>
          </a:lstStyle>
          <a:p>
            <a:r>
              <a:rPr lang="en-US" dirty="0"/>
              <a:t>Slide Title</a:t>
            </a:r>
          </a:p>
        </p:txBody>
      </p:sp>
      <p:sp>
        <p:nvSpPr>
          <p:cNvPr id="3" name="Subtitle"/>
          <p:cNvSpPr>
            <a:spLocks noGrp="1"/>
          </p:cNvSpPr>
          <p:nvPr>
            <p:ph sz="half" idx="1" hasCustomPrompt="1"/>
          </p:nvPr>
        </p:nvSpPr>
        <p:spPr>
          <a:xfrm>
            <a:off x="476843" y="1857694"/>
            <a:ext cx="11241915" cy="691143"/>
          </a:xfrm>
        </p:spPr>
        <p:txBody>
          <a:bodyPr/>
          <a:lstStyle>
            <a:lvl1pPr marL="0" indent="0">
              <a:buNone/>
              <a:defRPr sz="2800" b="1"/>
            </a:lvl1pPr>
            <a:lvl2pPr>
              <a:defRPr sz="2800" b="0"/>
            </a:lvl2pPr>
            <a:lvl3pPr>
              <a:defRPr sz="2400" b="0"/>
            </a:lvl3pPr>
          </a:lstStyle>
          <a:p>
            <a:pPr lvl="0"/>
            <a:r>
              <a:rPr lang="en-US" dirty="0"/>
              <a:t>Click to add subtitle</a:t>
            </a:r>
          </a:p>
        </p:txBody>
      </p:sp>
      <p:sp>
        <p:nvSpPr>
          <p:cNvPr id="4" name="Content Placeholder"/>
          <p:cNvSpPr>
            <a:spLocks noGrp="1"/>
          </p:cNvSpPr>
          <p:nvPr>
            <p:ph sz="half" idx="2" hasCustomPrompt="1"/>
          </p:nvPr>
        </p:nvSpPr>
        <p:spPr>
          <a:xfrm>
            <a:off x="476843" y="2677888"/>
            <a:ext cx="11241915" cy="1505492"/>
          </a:xfrm>
        </p:spPr>
        <p:txBody>
          <a:bodyPr/>
          <a:lstStyle>
            <a:lvl1pPr>
              <a:spcAft>
                <a:spcPts val="800"/>
              </a:spcAft>
              <a:defRPr sz="2400" b="0"/>
            </a:lvl1pPr>
            <a:lvl2pPr>
              <a:spcAft>
                <a:spcPts val="800"/>
              </a:spcAft>
              <a:defRPr sz="2400" b="0"/>
            </a:lvl2pPr>
            <a:lvl3pPr>
              <a:spcAft>
                <a:spcPts val="800"/>
              </a:spcAft>
              <a:defRPr sz="2400" b="0"/>
            </a:lvl3pPr>
          </a:lstStyle>
          <a:p>
            <a:pPr lvl="0"/>
            <a:r>
              <a:rPr lang="en-US" dirty="0"/>
              <a:t>First Level</a:t>
            </a:r>
          </a:p>
          <a:p>
            <a:pPr lvl="1"/>
            <a:r>
              <a:rPr lang="en-US" dirty="0"/>
              <a:t>Second level</a:t>
            </a:r>
          </a:p>
          <a:p>
            <a:pPr lvl="2"/>
            <a:r>
              <a:rPr lang="en-US" dirty="0"/>
              <a:t>Third level</a:t>
            </a:r>
          </a:p>
        </p:txBody>
      </p:sp>
      <p:sp>
        <p:nvSpPr>
          <p:cNvPr id="6" name="Content Placeholder 1">
            <a:extLst>
              <a:ext uri="{FF2B5EF4-FFF2-40B4-BE49-F238E27FC236}">
                <a16:creationId xmlns:a16="http://schemas.microsoft.com/office/drawing/2014/main" id="{B7E0CC24-A3CA-45F3-BF2B-B8EB09000563}"/>
              </a:ext>
            </a:extLst>
          </p:cNvPr>
          <p:cNvSpPr>
            <a:spLocks noGrp="1"/>
          </p:cNvSpPr>
          <p:nvPr>
            <p:ph idx="10" hasCustomPrompt="1"/>
          </p:nvPr>
        </p:nvSpPr>
        <p:spPr>
          <a:xfrm>
            <a:off x="476844" y="4310385"/>
            <a:ext cx="2563240" cy="2024480"/>
          </a:xfrm>
        </p:spPr>
        <p:txBody>
          <a:bodyPr/>
          <a:lstStyle>
            <a:lvl1pPr marL="0" indent="0" algn="ctr">
              <a:buNone/>
              <a:defRPr/>
            </a:lvl1pPr>
          </a:lstStyle>
          <a:p>
            <a:pPr lvl="0"/>
            <a:r>
              <a:rPr lang="en-US" dirty="0"/>
              <a:t>Insert here 1</a:t>
            </a:r>
          </a:p>
        </p:txBody>
      </p:sp>
      <p:sp>
        <p:nvSpPr>
          <p:cNvPr id="7" name="Content Placeholder 2">
            <a:extLst>
              <a:ext uri="{FF2B5EF4-FFF2-40B4-BE49-F238E27FC236}">
                <a16:creationId xmlns:a16="http://schemas.microsoft.com/office/drawing/2014/main" id="{0065DFA3-2F0A-45C7-8124-3D672EB9205A}"/>
              </a:ext>
            </a:extLst>
          </p:cNvPr>
          <p:cNvSpPr>
            <a:spLocks noGrp="1"/>
          </p:cNvSpPr>
          <p:nvPr>
            <p:ph idx="11" hasCustomPrompt="1"/>
          </p:nvPr>
        </p:nvSpPr>
        <p:spPr>
          <a:xfrm>
            <a:off x="3382488" y="4310385"/>
            <a:ext cx="2563240" cy="2024480"/>
          </a:xfrm>
        </p:spPr>
        <p:txBody>
          <a:bodyPr/>
          <a:lstStyle>
            <a:lvl1pPr marL="0" indent="0" algn="ctr">
              <a:buNone/>
              <a:defRPr/>
            </a:lvl1pPr>
          </a:lstStyle>
          <a:p>
            <a:pPr lvl="0"/>
            <a:r>
              <a:rPr lang="en-US" dirty="0"/>
              <a:t>Insert here 2</a:t>
            </a:r>
          </a:p>
        </p:txBody>
      </p:sp>
      <p:sp>
        <p:nvSpPr>
          <p:cNvPr id="9" name="Content Placeholder 3">
            <a:extLst>
              <a:ext uri="{FF2B5EF4-FFF2-40B4-BE49-F238E27FC236}">
                <a16:creationId xmlns:a16="http://schemas.microsoft.com/office/drawing/2014/main" id="{5EAAA4B2-2F70-4899-9014-89954C200D50}"/>
              </a:ext>
            </a:extLst>
          </p:cNvPr>
          <p:cNvSpPr>
            <a:spLocks noGrp="1"/>
          </p:cNvSpPr>
          <p:nvPr>
            <p:ph idx="13" hasCustomPrompt="1"/>
          </p:nvPr>
        </p:nvSpPr>
        <p:spPr>
          <a:xfrm>
            <a:off x="6281896" y="4319291"/>
            <a:ext cx="2563240" cy="2024480"/>
          </a:xfrm>
        </p:spPr>
        <p:txBody>
          <a:bodyPr/>
          <a:lstStyle>
            <a:lvl1pPr marL="0" indent="0" algn="ctr">
              <a:buNone/>
              <a:defRPr/>
            </a:lvl1pPr>
          </a:lstStyle>
          <a:p>
            <a:pPr lvl="0"/>
            <a:r>
              <a:rPr lang="en-US" dirty="0"/>
              <a:t>Insert here 3</a:t>
            </a:r>
          </a:p>
        </p:txBody>
      </p:sp>
      <p:sp>
        <p:nvSpPr>
          <p:cNvPr id="11" name="Content Placeholder 4">
            <a:extLst>
              <a:ext uri="{FF2B5EF4-FFF2-40B4-BE49-F238E27FC236}">
                <a16:creationId xmlns:a16="http://schemas.microsoft.com/office/drawing/2014/main" id="{138B1A98-C967-4B94-B1F7-E158393317F4}"/>
              </a:ext>
            </a:extLst>
          </p:cNvPr>
          <p:cNvSpPr>
            <a:spLocks noGrp="1"/>
          </p:cNvSpPr>
          <p:nvPr>
            <p:ph idx="15" hasCustomPrompt="1"/>
          </p:nvPr>
        </p:nvSpPr>
        <p:spPr>
          <a:xfrm>
            <a:off x="9151916" y="4319291"/>
            <a:ext cx="2563240" cy="2024480"/>
          </a:xfrm>
        </p:spPr>
        <p:txBody>
          <a:bodyPr/>
          <a:lstStyle>
            <a:lvl1pPr marL="0" indent="0" algn="ctr">
              <a:buNone/>
              <a:defRPr/>
            </a:lvl1pPr>
          </a:lstStyle>
          <a:p>
            <a:pPr lvl="0"/>
            <a:r>
              <a:rPr lang="en-US" dirty="0"/>
              <a:t>Insert here 4</a:t>
            </a:r>
          </a:p>
        </p:txBody>
      </p:sp>
    </p:spTree>
    <p:custDataLst>
      <p:tags r:id="rId1"/>
    </p:custDataLst>
    <p:extLst>
      <p:ext uri="{BB962C8B-B14F-4D97-AF65-F5344CB8AC3E}">
        <p14:creationId xmlns:p14="http://schemas.microsoft.com/office/powerpoint/2010/main" val="3888260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Multi Image/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1"/>
          <p:cNvSpPr>
            <a:spLocks noGrp="1"/>
          </p:cNvSpPr>
          <p:nvPr>
            <p:ph idx="1" hasCustomPrompt="1"/>
          </p:nvPr>
        </p:nvSpPr>
        <p:spPr>
          <a:xfrm>
            <a:off x="476844" y="1944375"/>
            <a:ext cx="2563240" cy="2024480"/>
          </a:xfrm>
        </p:spPr>
        <p:txBody>
          <a:bodyPr/>
          <a:lstStyle>
            <a:lvl1pPr marL="0" indent="0" algn="ctr">
              <a:buNone/>
              <a:defRPr/>
            </a:lvl1pPr>
          </a:lstStyle>
          <a:p>
            <a:pPr lvl="0"/>
            <a:r>
              <a:rPr lang="en-US" dirty="0"/>
              <a:t>Insert here 1</a:t>
            </a:r>
          </a:p>
        </p:txBody>
      </p:sp>
      <p:sp>
        <p:nvSpPr>
          <p:cNvPr id="15" name="Content Placeholder 2">
            <a:extLst>
              <a:ext uri="{FF2B5EF4-FFF2-40B4-BE49-F238E27FC236}">
                <a16:creationId xmlns:a16="http://schemas.microsoft.com/office/drawing/2014/main" id="{A951D41C-52EA-4F3C-BC8E-A9309F4EB627}"/>
              </a:ext>
            </a:extLst>
          </p:cNvPr>
          <p:cNvSpPr>
            <a:spLocks noGrp="1"/>
          </p:cNvSpPr>
          <p:nvPr>
            <p:ph idx="11" hasCustomPrompt="1"/>
          </p:nvPr>
        </p:nvSpPr>
        <p:spPr>
          <a:xfrm>
            <a:off x="3382488" y="1944375"/>
            <a:ext cx="2563240" cy="2024480"/>
          </a:xfrm>
        </p:spPr>
        <p:txBody>
          <a:bodyPr/>
          <a:lstStyle>
            <a:lvl1pPr marL="0" indent="0" algn="ctr">
              <a:buNone/>
              <a:defRPr/>
            </a:lvl1pPr>
          </a:lstStyle>
          <a:p>
            <a:pPr lvl="0"/>
            <a:r>
              <a:rPr lang="en-US" dirty="0"/>
              <a:t>Insert here 2</a:t>
            </a:r>
          </a:p>
        </p:txBody>
      </p:sp>
      <p:sp>
        <p:nvSpPr>
          <p:cNvPr id="17" name="Content Placeholder 3">
            <a:extLst>
              <a:ext uri="{FF2B5EF4-FFF2-40B4-BE49-F238E27FC236}">
                <a16:creationId xmlns:a16="http://schemas.microsoft.com/office/drawing/2014/main" id="{1CD2ACDE-E8DF-4B19-9DBB-017510EECF31}"/>
              </a:ext>
            </a:extLst>
          </p:cNvPr>
          <p:cNvSpPr>
            <a:spLocks noGrp="1"/>
          </p:cNvSpPr>
          <p:nvPr>
            <p:ph idx="13" hasCustomPrompt="1"/>
          </p:nvPr>
        </p:nvSpPr>
        <p:spPr>
          <a:xfrm>
            <a:off x="6281896" y="1953281"/>
            <a:ext cx="2563240" cy="2024480"/>
          </a:xfrm>
        </p:spPr>
        <p:txBody>
          <a:bodyPr/>
          <a:lstStyle>
            <a:lvl1pPr marL="0" indent="0" algn="ctr">
              <a:buNone/>
              <a:defRPr/>
            </a:lvl1pPr>
          </a:lstStyle>
          <a:p>
            <a:pPr lvl="0"/>
            <a:r>
              <a:rPr lang="en-US" dirty="0"/>
              <a:t>Insert here 3</a:t>
            </a:r>
          </a:p>
        </p:txBody>
      </p:sp>
      <p:sp>
        <p:nvSpPr>
          <p:cNvPr id="19" name="Content Placeholder 4">
            <a:extLst>
              <a:ext uri="{FF2B5EF4-FFF2-40B4-BE49-F238E27FC236}">
                <a16:creationId xmlns:a16="http://schemas.microsoft.com/office/drawing/2014/main" id="{F18F8C24-8F67-4A0C-8E2F-54E8026EAD00}"/>
              </a:ext>
            </a:extLst>
          </p:cNvPr>
          <p:cNvSpPr>
            <a:spLocks noGrp="1"/>
          </p:cNvSpPr>
          <p:nvPr>
            <p:ph idx="15" hasCustomPrompt="1"/>
          </p:nvPr>
        </p:nvSpPr>
        <p:spPr>
          <a:xfrm>
            <a:off x="9151916" y="1953281"/>
            <a:ext cx="2563240" cy="2024480"/>
          </a:xfrm>
        </p:spPr>
        <p:txBody>
          <a:bodyPr/>
          <a:lstStyle>
            <a:lvl1pPr marL="0" indent="0" algn="ctr">
              <a:buNone/>
              <a:defRPr/>
            </a:lvl1pPr>
          </a:lstStyle>
          <a:p>
            <a:pPr lvl="0"/>
            <a:r>
              <a:rPr lang="en-US" dirty="0"/>
              <a:t>Insert here 4</a:t>
            </a:r>
          </a:p>
        </p:txBody>
      </p:sp>
      <p:sp>
        <p:nvSpPr>
          <p:cNvPr id="9" name="Content Placeholder 5">
            <a:extLst>
              <a:ext uri="{FF2B5EF4-FFF2-40B4-BE49-F238E27FC236}">
                <a16:creationId xmlns:a16="http://schemas.microsoft.com/office/drawing/2014/main" id="{1950DDEC-E898-4F6D-A7F2-930A23B3C11F}"/>
              </a:ext>
            </a:extLst>
          </p:cNvPr>
          <p:cNvSpPr>
            <a:spLocks noGrp="1"/>
          </p:cNvSpPr>
          <p:nvPr>
            <p:ph idx="10" hasCustomPrompt="1"/>
          </p:nvPr>
        </p:nvSpPr>
        <p:spPr>
          <a:xfrm>
            <a:off x="476843" y="4128059"/>
            <a:ext cx="2563241" cy="2024480"/>
          </a:xfrm>
        </p:spPr>
        <p:txBody>
          <a:bodyPr/>
          <a:lstStyle>
            <a:lvl1pPr marL="0" indent="0" algn="ctr">
              <a:buNone/>
              <a:defRPr/>
            </a:lvl1pPr>
          </a:lstStyle>
          <a:p>
            <a:pPr lvl="0"/>
            <a:r>
              <a:rPr lang="en-US" dirty="0"/>
              <a:t>Insert here 5</a:t>
            </a:r>
          </a:p>
        </p:txBody>
      </p:sp>
      <p:sp>
        <p:nvSpPr>
          <p:cNvPr id="16" name="Content Placeholder 6">
            <a:extLst>
              <a:ext uri="{FF2B5EF4-FFF2-40B4-BE49-F238E27FC236}">
                <a16:creationId xmlns:a16="http://schemas.microsoft.com/office/drawing/2014/main" id="{B7548D5A-3DFF-4FF5-A587-74246B76C1A7}"/>
              </a:ext>
            </a:extLst>
          </p:cNvPr>
          <p:cNvSpPr>
            <a:spLocks noGrp="1"/>
          </p:cNvSpPr>
          <p:nvPr>
            <p:ph idx="12" hasCustomPrompt="1"/>
          </p:nvPr>
        </p:nvSpPr>
        <p:spPr>
          <a:xfrm>
            <a:off x="3382487" y="4128059"/>
            <a:ext cx="2563241" cy="2024480"/>
          </a:xfrm>
        </p:spPr>
        <p:txBody>
          <a:bodyPr/>
          <a:lstStyle>
            <a:lvl1pPr marL="0" indent="0" algn="ctr">
              <a:buNone/>
              <a:defRPr/>
            </a:lvl1pPr>
          </a:lstStyle>
          <a:p>
            <a:pPr lvl="0"/>
            <a:r>
              <a:rPr lang="en-US" dirty="0"/>
              <a:t>Insert here 6</a:t>
            </a:r>
          </a:p>
        </p:txBody>
      </p:sp>
      <p:sp>
        <p:nvSpPr>
          <p:cNvPr id="18" name="Content Placeholder 7">
            <a:extLst>
              <a:ext uri="{FF2B5EF4-FFF2-40B4-BE49-F238E27FC236}">
                <a16:creationId xmlns:a16="http://schemas.microsoft.com/office/drawing/2014/main" id="{A24E382A-7ED1-49CB-8053-85276CAEB9B2}"/>
              </a:ext>
            </a:extLst>
          </p:cNvPr>
          <p:cNvSpPr>
            <a:spLocks noGrp="1"/>
          </p:cNvSpPr>
          <p:nvPr>
            <p:ph idx="14" hasCustomPrompt="1"/>
          </p:nvPr>
        </p:nvSpPr>
        <p:spPr>
          <a:xfrm>
            <a:off x="6281895" y="4136965"/>
            <a:ext cx="2563241" cy="2024480"/>
          </a:xfrm>
        </p:spPr>
        <p:txBody>
          <a:bodyPr/>
          <a:lstStyle>
            <a:lvl1pPr marL="0" indent="0" algn="ctr">
              <a:buNone/>
              <a:defRPr/>
            </a:lvl1pPr>
          </a:lstStyle>
          <a:p>
            <a:pPr lvl="0"/>
            <a:r>
              <a:rPr lang="en-US" dirty="0"/>
              <a:t>Insert here 7</a:t>
            </a:r>
          </a:p>
        </p:txBody>
      </p:sp>
      <p:sp>
        <p:nvSpPr>
          <p:cNvPr id="20" name="Content Placeholder 8">
            <a:extLst>
              <a:ext uri="{FF2B5EF4-FFF2-40B4-BE49-F238E27FC236}">
                <a16:creationId xmlns:a16="http://schemas.microsoft.com/office/drawing/2014/main" id="{AC6187B3-59CD-4356-83E5-962B5ACC4AEB}"/>
              </a:ext>
            </a:extLst>
          </p:cNvPr>
          <p:cNvSpPr>
            <a:spLocks noGrp="1"/>
          </p:cNvSpPr>
          <p:nvPr>
            <p:ph idx="16" hasCustomPrompt="1"/>
          </p:nvPr>
        </p:nvSpPr>
        <p:spPr>
          <a:xfrm>
            <a:off x="9151915" y="4136965"/>
            <a:ext cx="2563241" cy="2024480"/>
          </a:xfrm>
        </p:spPr>
        <p:txBody>
          <a:bodyPr/>
          <a:lstStyle>
            <a:lvl1pPr marL="0" indent="0" algn="ctr">
              <a:buNone/>
              <a:defRPr/>
            </a:lvl1pPr>
          </a:lstStyle>
          <a:p>
            <a:pPr lvl="0"/>
            <a:r>
              <a:rPr lang="en-US" dirty="0"/>
              <a:t>Insert here 8</a:t>
            </a:r>
          </a:p>
        </p:txBody>
      </p:sp>
    </p:spTree>
    <p:custDataLst>
      <p:tags r:id="rId1"/>
    </p:custDataLst>
    <p:extLst>
      <p:ext uri="{BB962C8B-B14F-4D97-AF65-F5344CB8AC3E}">
        <p14:creationId xmlns:p14="http://schemas.microsoft.com/office/powerpoint/2010/main" val="2958707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Image/On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2045728"/>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7" name="Image Placeholder 2">
            <a:extLst>
              <a:ext uri="{FF2B5EF4-FFF2-40B4-BE49-F238E27FC236}">
                <a16:creationId xmlns:a16="http://schemas.microsoft.com/office/drawing/2014/main" id="{9100EECD-9921-43E0-9472-84C089BD629F}"/>
              </a:ext>
            </a:extLst>
          </p:cNvPr>
          <p:cNvSpPr>
            <a:spLocks noGrp="1"/>
          </p:cNvSpPr>
          <p:nvPr>
            <p:ph sz="half" idx="14" hasCustomPrompt="1"/>
          </p:nvPr>
        </p:nvSpPr>
        <p:spPr>
          <a:xfrm>
            <a:off x="476843" y="4132558"/>
            <a:ext cx="2875957" cy="2045727"/>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9" name="Content Placeholder"/>
          <p:cNvSpPr>
            <a:spLocks noGrp="1"/>
          </p:cNvSpPr>
          <p:nvPr>
            <p:ph sz="half" idx="2" hasCustomPrompt="1"/>
          </p:nvPr>
        </p:nvSpPr>
        <p:spPr>
          <a:xfrm>
            <a:off x="3624200" y="1825625"/>
            <a:ext cx="8090957" cy="4351338"/>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22880722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A34EF16C-F8E9-4C74-8268-011BE18366AF}"/>
              </a:ext>
              <a:ext uri="{C183D7F6-B498-43B3-948B-1728B52AA6E4}">
                <adec:decorative xmlns:adec="http://schemas.microsoft.com/office/drawing/2017/decorative" xmlns="" val="1"/>
              </a:ext>
            </a:extLst>
          </p:cNvPr>
          <p:cNvSpPr/>
          <p:nvPr userDrawn="1"/>
        </p:nvSpPr>
        <p:spPr>
          <a:xfrm>
            <a:off x="0" y="6176963"/>
            <a:ext cx="12192000" cy="68103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p:cNvSpPr>
            <a:spLocks noGrp="1"/>
          </p:cNvSpPr>
          <p:nvPr>
            <p:ph type="title"/>
          </p:nvPr>
        </p:nvSpPr>
        <p:spPr>
          <a:xfrm>
            <a:off x="476843" y="473245"/>
            <a:ext cx="11241915" cy="1217447"/>
          </a:xfrm>
          <a:prstGeom prst="rect">
            <a:avLst/>
          </a:prstGeom>
        </p:spPr>
        <p:txBody>
          <a:bodyPr vert="horz" lIns="91440" tIns="45720" rIns="91440" bIns="45720" rtlCol="0" anchor="t">
            <a:noAutofit/>
          </a:bodyPr>
          <a:lstStyle/>
          <a:p>
            <a:r>
              <a:rPr lang="en-US" dirty="0"/>
              <a:t>Slide Title</a:t>
            </a:r>
            <a:br>
              <a:rPr lang="en-US" dirty="0"/>
            </a:br>
            <a:endParaRPr lang="en-US" dirty="0"/>
          </a:p>
        </p:txBody>
      </p:sp>
      <p:sp>
        <p:nvSpPr>
          <p:cNvPr id="3" name="Text Placeholder 2"/>
          <p:cNvSpPr>
            <a:spLocks noGrp="1"/>
          </p:cNvSpPr>
          <p:nvPr>
            <p:ph type="body" idx="1"/>
          </p:nvPr>
        </p:nvSpPr>
        <p:spPr>
          <a:xfrm>
            <a:off x="476843" y="1825625"/>
            <a:ext cx="11241915" cy="4351338"/>
          </a:xfrm>
          <a:prstGeom prst="rect">
            <a:avLst/>
          </a:prstGeom>
        </p:spPr>
        <p:txBody>
          <a:bodyPr vert="horz" lIns="91440" tIns="45720" rIns="91440" bIns="45720" rtlCol="0">
            <a:noAutofit/>
          </a:bodyPr>
          <a:lstStyle/>
          <a:p>
            <a:pPr lvl="0"/>
            <a:r>
              <a:rPr lang="en-US" dirty="0"/>
              <a:t>First Level</a:t>
            </a:r>
          </a:p>
          <a:p>
            <a:pPr lvl="1"/>
            <a:r>
              <a:rPr lang="en-US" dirty="0"/>
              <a:t>Second level</a:t>
            </a:r>
          </a:p>
          <a:p>
            <a:pPr lvl="2"/>
            <a:r>
              <a:rPr lang="en-US" dirty="0"/>
              <a:t>Third level</a:t>
            </a:r>
          </a:p>
          <a:p>
            <a:pPr lvl="3"/>
            <a:r>
              <a:rPr lang="en-US" dirty="0"/>
              <a:t>Fourth Level</a:t>
            </a:r>
          </a:p>
        </p:txBody>
      </p:sp>
      <p:pic>
        <p:nvPicPr>
          <p:cNvPr id="14" name="Picture 13">
            <a:extLst>
              <a:ext uri="{FF2B5EF4-FFF2-40B4-BE49-F238E27FC236}">
                <a16:creationId xmlns:a16="http://schemas.microsoft.com/office/drawing/2014/main" id="{E7C5765A-7DA4-4F63-BBF6-FDB000C6FC14}"/>
              </a:ext>
              <a:ext uri="{C183D7F6-B498-43B3-948B-1728B52AA6E4}">
                <adec:decorative xmlns:adec="http://schemas.microsoft.com/office/drawing/2017/decorative" xmlns="" val="1"/>
              </a:ext>
            </a:extLst>
          </p:cNvPr>
          <p:cNvPicPr>
            <a:picLocks noChangeAspect="1"/>
          </p:cNvPicPr>
          <p:nvPr userDrawn="1"/>
        </p:nvPicPr>
        <p:blipFill>
          <a:blip r:embed="rId15"/>
          <a:stretch>
            <a:fillRect/>
          </a:stretch>
        </p:blipFill>
        <p:spPr>
          <a:xfrm>
            <a:off x="183087" y="6223885"/>
            <a:ext cx="1820281" cy="610675"/>
          </a:xfrm>
          <a:prstGeom prst="rect">
            <a:avLst/>
          </a:prstGeom>
        </p:spPr>
      </p:pic>
      <p:sp>
        <p:nvSpPr>
          <p:cNvPr id="7" name="Slide Number Placeholder 5">
            <a:extLst>
              <a:ext uri="{FF2B5EF4-FFF2-40B4-BE49-F238E27FC236}">
                <a16:creationId xmlns:a16="http://schemas.microsoft.com/office/drawing/2014/main" id="{DF3CEB08-7511-4ACD-A0D7-6D08EF1B42A9}"/>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sp>
        <p:nvSpPr>
          <p:cNvPr id="9" name="Copyright">
            <a:extLst>
              <a:ext uri="{FF2B5EF4-FFF2-40B4-BE49-F238E27FC236}">
                <a16:creationId xmlns:a16="http://schemas.microsoft.com/office/drawing/2014/main" id="{1B763B23-9244-4354-96D4-AD451970842B}"/>
              </a:ext>
              <a:ext uri="{C183D7F6-B498-43B3-948B-1728B52AA6E4}">
                <adec:decorative xmlns:adec="http://schemas.microsoft.com/office/drawing/2017/decorative" xmlns="" val="1"/>
              </a:ext>
            </a:extLst>
          </p:cNvPr>
          <p:cNvSpPr txBox="1"/>
          <p:nvPr userDrawn="1"/>
        </p:nvSpPr>
        <p:spPr>
          <a:xfrm>
            <a:off x="2103120" y="6314136"/>
            <a:ext cx="8961120" cy="461665"/>
          </a:xfrm>
          <a:prstGeom prst="rect">
            <a:avLst/>
          </a:prstGeom>
          <a:noFill/>
        </p:spPr>
        <p:txBody>
          <a:bodyPr wrap="square" rtlCol="0">
            <a:spAutoFit/>
          </a:bodyPr>
          <a:lstStyle/>
          <a:p>
            <a:r>
              <a:rPr lang="en-GB" sz="1200" dirty="0">
                <a:solidFill>
                  <a:schemeClr val="bg1"/>
                </a:solidFill>
                <a:latin typeface="+mn-lt"/>
              </a:rPr>
              <a:t>Mankiw, Principles of Economics, Tenth Edition. © 2024 Cengage. All Rights Reserved. May not be scanned, copied or duplicated, or posted to a publicly accessible website, in whole or in part.</a:t>
            </a:r>
          </a:p>
        </p:txBody>
      </p:sp>
    </p:spTree>
    <p:custDataLst>
      <p:tags r:id="rId14"/>
    </p:custDataLst>
    <p:extLst>
      <p:ext uri="{BB962C8B-B14F-4D97-AF65-F5344CB8AC3E}">
        <p14:creationId xmlns:p14="http://schemas.microsoft.com/office/powerpoint/2010/main" val="682046013"/>
      </p:ext>
    </p:extLst>
  </p:cSld>
  <p:clrMap bg1="lt1" tx1="dk1" bg2="lt2" tx2="dk2" accent1="accent1" accent2="accent2" accent3="accent3" accent4="accent4" accent5="accent5" accent6="accent6" hlink="hlink" folHlink="folHlink"/>
  <p:sldLayoutIdLst>
    <p:sldLayoutId id="2147483768" r:id="rId1"/>
    <p:sldLayoutId id="2147483763" r:id="rId2"/>
    <p:sldLayoutId id="2147483753" r:id="rId3"/>
    <p:sldLayoutId id="2147483728" r:id="rId4"/>
    <p:sldLayoutId id="2147483736" r:id="rId5"/>
    <p:sldLayoutId id="2147483729" r:id="rId6"/>
    <p:sldLayoutId id="2147483760" r:id="rId7"/>
    <p:sldLayoutId id="2147483730" r:id="rId8"/>
    <p:sldLayoutId id="2147483732" r:id="rId9"/>
    <p:sldLayoutId id="2147483761" r:id="rId10"/>
    <p:sldLayoutId id="2147483737" r:id="rId11"/>
    <p:sldLayoutId id="2147483762" r:id="rId12"/>
  </p:sldLayoutIdLst>
  <p:hf hdr="0" ftr="0" dt="0"/>
  <p:txStyles>
    <p:titleStyle>
      <a:lvl1pPr algn="ctr" defTabSz="914400" rtl="0" eaLnBrk="1" latinLnBrk="0" hangingPunct="1">
        <a:lnSpc>
          <a:spcPct val="90000"/>
        </a:lnSpc>
        <a:spcBef>
          <a:spcPct val="0"/>
        </a:spcBef>
        <a:buNone/>
        <a:defRPr sz="4000" b="1" kern="1200">
          <a:solidFill>
            <a:schemeClr val="tx1"/>
          </a:solidFill>
          <a:latin typeface="+mj-lt"/>
          <a:ea typeface="+mj-ea"/>
          <a:cs typeface="+mj-cs"/>
        </a:defRPr>
      </a:lvl1pPr>
    </p:titleStyle>
    <p:bodyStyle>
      <a:lvl1pPr marL="228600" indent="-228600" algn="l" defTabSz="914400" rtl="0" eaLnBrk="1" latinLnBrk="0" hangingPunct="1">
        <a:lnSpc>
          <a:spcPct val="100000"/>
        </a:lnSpc>
        <a:spcBef>
          <a:spcPts val="1000"/>
        </a:spcBef>
        <a:spcAft>
          <a:spcPts val="800"/>
        </a:spcAft>
        <a:buClr>
          <a:schemeClr val="tx1"/>
        </a:buClr>
        <a:buFont typeface="Arial" panose="020B0604020202020204" pitchFamily="34" charset="0"/>
        <a:buChar char="•"/>
        <a:defRPr sz="2400" b="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800"/>
        </a:spcAft>
        <a:buClr>
          <a:schemeClr val="tx1"/>
        </a:buClr>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800"/>
        </a:spcAft>
        <a:buClr>
          <a:schemeClr val="tx1"/>
        </a:buClr>
        <a:buSzPct val="80000"/>
        <a:buFont typeface="Wingdings" panose="05000000000000000000" pitchFamily="2" charset="2"/>
        <a:buChar char="§"/>
        <a:defRPr sz="2400" b="0" kern="1200">
          <a:solidFill>
            <a:schemeClr val="tx1"/>
          </a:solidFill>
          <a:latin typeface="+mn-lt"/>
          <a:ea typeface="+mn-ea"/>
          <a:cs typeface="+mn-cs"/>
        </a:defRPr>
      </a:lvl3pPr>
      <a:lvl4pPr marL="1714500" indent="-342900" algn="l" defTabSz="914400" rtl="0" eaLnBrk="1" latinLnBrk="0" hangingPunct="1">
        <a:lnSpc>
          <a:spcPct val="90000"/>
        </a:lnSpc>
        <a:spcBef>
          <a:spcPts val="500"/>
        </a:spcBef>
        <a:buClr>
          <a:schemeClr val="tx1"/>
        </a:buClr>
        <a:buSzPct val="100000"/>
        <a:buFont typeface="Arial" panose="020B0604020202020204" pitchFamily="34" charset="0"/>
        <a:buChar char="•"/>
        <a:defRPr sz="24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3200" b="1" kern="1200">
          <a:solidFill>
            <a:schemeClr val="accent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 Id="rId4" Type="http://schemas.openxmlformats.org/officeDocument/2006/relationships/image" Target="../media/image5.wmf"/></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4.xml"/><Relationship Id="rId1" Type="http://schemas.openxmlformats.org/officeDocument/2006/relationships/vmlDrawing" Target="../drawings/vmlDrawing2.vml"/><Relationship Id="rId4" Type="http://schemas.openxmlformats.org/officeDocument/2006/relationships/image" Target="../media/image6.wmf"/></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5.xml"/><Relationship Id="rId1" Type="http://schemas.openxmlformats.org/officeDocument/2006/relationships/vmlDrawing" Target="../drawings/vmlDrawing3.vml"/><Relationship Id="rId4" Type="http://schemas.openxmlformats.org/officeDocument/2006/relationships/image" Target="../media/image12.wmf"/></Relationships>
</file>

<file path=ppt/slides/_rels/slide28.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5.xml"/><Relationship Id="rId1" Type="http://schemas.openxmlformats.org/officeDocument/2006/relationships/vmlDrawing" Target="../drawings/vmlDrawing4.vml"/><Relationship Id="rId4" Type="http://schemas.openxmlformats.org/officeDocument/2006/relationships/image" Target="../media/image13.wmf"/></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5.xml"/><Relationship Id="rId1" Type="http://schemas.openxmlformats.org/officeDocument/2006/relationships/vmlDrawing" Target="../drawings/vmlDrawing5.vml"/><Relationship Id="rId4" Type="http://schemas.openxmlformats.org/officeDocument/2006/relationships/image" Target="../media/image14.wmf"/></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tags" Target="../tags/tag20.xml"/><Relationship Id="rId4" Type="http://schemas.openxmlformats.org/officeDocument/2006/relationships/slide" Target="slide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73E149-A920-418D-BFB8-EC7E1D8232CA}"/>
              </a:ext>
            </a:extLst>
          </p:cNvPr>
          <p:cNvSpPr>
            <a:spLocks noGrp="1"/>
          </p:cNvSpPr>
          <p:nvPr>
            <p:ph type="ctrTitle"/>
          </p:nvPr>
        </p:nvSpPr>
        <p:spPr/>
        <p:txBody>
          <a:bodyPr/>
          <a:lstStyle/>
          <a:p>
            <a:r>
              <a:rPr lang="en-US" dirty="0">
                <a:latin typeface="+mn-lt"/>
              </a:rPr>
              <a:t>Principles of Economics, 10e</a:t>
            </a:r>
            <a:endParaRPr lang="en-US" sz="3600" dirty="0">
              <a:latin typeface="+mn-lt"/>
            </a:endParaRPr>
          </a:p>
        </p:txBody>
      </p:sp>
      <p:sp>
        <p:nvSpPr>
          <p:cNvPr id="3" name="Subtitle 2">
            <a:extLst>
              <a:ext uri="{FF2B5EF4-FFF2-40B4-BE49-F238E27FC236}">
                <a16:creationId xmlns:a16="http://schemas.microsoft.com/office/drawing/2014/main" id="{7DAFF3B2-14DE-4829-903E-CD928D07B323}"/>
              </a:ext>
            </a:extLst>
          </p:cNvPr>
          <p:cNvSpPr>
            <a:spLocks noGrp="1"/>
          </p:cNvSpPr>
          <p:nvPr>
            <p:ph type="subTitle" idx="1"/>
          </p:nvPr>
        </p:nvSpPr>
        <p:spPr/>
        <p:txBody>
          <a:bodyPr/>
          <a:lstStyle/>
          <a:p>
            <a:r>
              <a:rPr lang="en-US" b="1" dirty="0">
                <a:latin typeface="+mn-lt"/>
              </a:rPr>
              <a:t>Chapter 5: </a:t>
            </a:r>
            <a:r>
              <a:rPr lang="en-US" dirty="0">
                <a:latin typeface="+mn-lt"/>
              </a:rPr>
              <a:t>Elasticity and Its Application</a:t>
            </a:r>
          </a:p>
        </p:txBody>
      </p:sp>
      <p:pic>
        <p:nvPicPr>
          <p:cNvPr id="7" name="Picture Placeholder 3">
            <a:extLst>
              <a:ext uri="{FF2B5EF4-FFF2-40B4-BE49-F238E27FC236}">
                <a16:creationId xmlns:a16="http://schemas.microsoft.com/office/drawing/2014/main" id="{38DE40AE-0D77-4AA5-ACC6-EB415A6F4328}"/>
              </a:ext>
              <a:ext uri="{C183D7F6-B498-43B3-948B-1728B52AA6E4}">
                <adec:decorative xmlns:adec="http://schemas.microsoft.com/office/drawing/2017/decorative" xmlns="" val="1"/>
              </a:ext>
            </a:extLst>
          </p:cNvPr>
          <p:cNvPicPr>
            <a:picLocks noGrp="1" noChangeAspect="1"/>
          </p:cNvPicPr>
          <p:nvPr>
            <p:ph type="pic" sz="quarter" idx="11"/>
          </p:nvPr>
        </p:nvPicPr>
        <p:blipFill>
          <a:blip r:embed="rId2"/>
          <a:stretch>
            <a:fillRect/>
          </a:stretch>
        </p:blipFill>
        <p:spPr>
          <a:xfrm>
            <a:off x="622139" y="619425"/>
            <a:ext cx="4221501" cy="5401865"/>
          </a:xfrm>
          <a:prstGeom prst="rect">
            <a:avLst/>
          </a:prstGeom>
        </p:spPr>
      </p:pic>
      <p:sp>
        <p:nvSpPr>
          <p:cNvPr id="5" name="Text Placeholder 4">
            <a:extLst>
              <a:ext uri="{FF2B5EF4-FFF2-40B4-BE49-F238E27FC236}">
                <a16:creationId xmlns:a16="http://schemas.microsoft.com/office/drawing/2014/main" id="{68691F3B-50A6-4E7C-8572-7E4C405A59FB}"/>
              </a:ext>
            </a:extLst>
          </p:cNvPr>
          <p:cNvSpPr>
            <a:spLocks noGrp="1"/>
          </p:cNvSpPr>
          <p:nvPr>
            <p:ph type="body" sz="quarter" idx="12"/>
          </p:nvPr>
        </p:nvSpPr>
        <p:spPr/>
        <p:txBody>
          <a:bodyPr/>
          <a:lstStyle/>
          <a:p>
            <a:r>
              <a:rPr lang="en-US" sz="1200" dirty="0">
                <a:latin typeface="+mn-lt"/>
              </a:rPr>
              <a:t>Mankiw, Principles of Economics, Tenth Edition. © 2024 Cengage. All Rights Reserved. May not be scanned, copied or duplicated, or posted to a publicly accessible website, in whole or in part.</a:t>
            </a:r>
          </a:p>
        </p:txBody>
      </p:sp>
    </p:spTree>
    <p:extLst>
      <p:ext uri="{BB962C8B-B14F-4D97-AF65-F5344CB8AC3E}">
        <p14:creationId xmlns:p14="http://schemas.microsoft.com/office/powerpoint/2010/main" val="38226101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Computing the Price Elasticity of Demand</a:t>
            </a:r>
          </a:p>
        </p:txBody>
      </p:sp>
      <p:sp>
        <p:nvSpPr>
          <p:cNvPr id="3" name="Content Placeholder 2"/>
          <p:cNvSpPr>
            <a:spLocks noGrp="1"/>
          </p:cNvSpPr>
          <p:nvPr>
            <p:ph sz="half" idx="1"/>
          </p:nvPr>
        </p:nvSpPr>
        <p:spPr>
          <a:xfrm>
            <a:off x="476843" y="1825625"/>
            <a:ext cx="11238313" cy="2053201"/>
          </a:xfrm>
        </p:spPr>
        <p:txBody>
          <a:bodyPr/>
          <a:lstStyle/>
          <a:p>
            <a:r>
              <a:rPr lang="en-US" altLang="en-US" dirty="0">
                <a:latin typeface="+mn-lt"/>
              </a:rPr>
              <a:t>Computing the price elasticity of demand</a:t>
            </a:r>
          </a:p>
          <a:p>
            <a:pPr lvl="1">
              <a:buFont typeface="Arial" panose="020B0604020202020204" pitchFamily="34" charset="0"/>
              <a:buChar char="•"/>
            </a:pPr>
            <a:r>
              <a:rPr lang="en-US" altLang="en-US" dirty="0">
                <a:latin typeface="+mn-lt"/>
              </a:rPr>
              <a:t>Percentage change in quantity demanded divided by percentage change in price</a:t>
            </a:r>
          </a:p>
          <a:p>
            <a:pPr lvl="1">
              <a:buFont typeface="Arial" panose="020B0604020202020204" pitchFamily="34" charset="0"/>
              <a:buChar char="•"/>
            </a:pPr>
            <a:r>
              <a:rPr lang="en-US" altLang="en-US" dirty="0">
                <a:latin typeface="+mn-lt"/>
              </a:rPr>
              <a:t>Use absolute value (drop the minus sign)</a:t>
            </a:r>
          </a:p>
        </p:txBody>
      </p:sp>
      <p:graphicFrame>
        <p:nvGraphicFramePr>
          <p:cNvPr id="6" name="Object 3">
            <a:extLst>
              <a:ext uri="{FF2B5EF4-FFF2-40B4-BE49-F238E27FC236}">
                <a16:creationId xmlns:a16="http://schemas.microsoft.com/office/drawing/2014/main" id="{5F669BDE-E5E5-4ED7-BE9D-A24C77C1A863}"/>
              </a:ext>
              <a:ext uri="{C183D7F6-B498-43B3-948B-1728B52AA6E4}">
                <adec:decorative xmlns:adec="http://schemas.microsoft.com/office/drawing/2017/decorative" xmlns="" val="1"/>
              </a:ext>
            </a:extLst>
          </p:cNvPr>
          <p:cNvGraphicFramePr>
            <a:graphicFrameLocks noGrp="1" noChangeAspect="1"/>
          </p:cNvGraphicFramePr>
          <p:nvPr>
            <p:ph sz="half" idx="2"/>
            <p:extLst>
              <p:ext uri="{D42A27DB-BD31-4B8C-83A1-F6EECF244321}">
                <p14:modId xmlns:p14="http://schemas.microsoft.com/office/powerpoint/2010/main" val="2408978960"/>
              </p:ext>
            </p:extLst>
          </p:nvPr>
        </p:nvGraphicFramePr>
        <p:xfrm>
          <a:off x="965280" y="4250482"/>
          <a:ext cx="10261440" cy="825480"/>
        </p:xfrm>
        <a:graphic>
          <a:graphicData uri="http://schemas.openxmlformats.org/presentationml/2006/ole">
            <mc:AlternateContent xmlns:mc="http://schemas.openxmlformats.org/markup-compatibility/2006">
              <mc:Choice xmlns:v="urn:schemas-microsoft-com:vml" Requires="v">
                <p:oleObj spid="_x0000_s1033" name="Equation" r:id="rId3" imgW="10261440" imgH="825480" progId="Equation.DSMT4">
                  <p:embed/>
                </p:oleObj>
              </mc:Choice>
              <mc:Fallback>
                <p:oleObj name="Equation" r:id="rId3" imgW="10261440" imgH="825480" progId="Equation.DSMT4">
                  <p:embed/>
                  <p:pic>
                    <p:nvPicPr>
                      <p:cNvPr id="5" name="Object 4">
                        <a:extLst>
                          <a:ext uri="{FF2B5EF4-FFF2-40B4-BE49-F238E27FC236}">
                            <a16:creationId xmlns:a16="http://schemas.microsoft.com/office/drawing/2014/main" id="{47AB0DBA-3CF3-4CFA-BA4F-DB91CEBC40A5}"/>
                          </a:ext>
                        </a:extLst>
                      </p:cNvPr>
                      <p:cNvPicPr/>
                      <p:nvPr/>
                    </p:nvPicPr>
                    <p:blipFill>
                      <a:blip r:embed="rId4"/>
                      <a:stretch>
                        <a:fillRect/>
                      </a:stretch>
                    </p:blipFill>
                    <p:spPr>
                      <a:xfrm>
                        <a:off x="965280" y="4250482"/>
                        <a:ext cx="10261440" cy="825480"/>
                      </a:xfrm>
                      <a:prstGeom prst="rect">
                        <a:avLst/>
                      </a:prstGeom>
                    </p:spPr>
                  </p:pic>
                </p:oleObj>
              </mc:Fallback>
            </mc:AlternateContent>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The Midpoint Method</a:t>
            </a:r>
          </a:p>
        </p:txBody>
      </p:sp>
      <p:sp>
        <p:nvSpPr>
          <p:cNvPr id="3" name="Content Placeholder 2"/>
          <p:cNvSpPr>
            <a:spLocks noGrp="1"/>
          </p:cNvSpPr>
          <p:nvPr>
            <p:ph sz="half" idx="1"/>
          </p:nvPr>
        </p:nvSpPr>
        <p:spPr>
          <a:xfrm>
            <a:off x="476843" y="1825625"/>
            <a:ext cx="11238313" cy="2053201"/>
          </a:xfrm>
        </p:spPr>
        <p:txBody>
          <a:bodyPr/>
          <a:lstStyle/>
          <a:p>
            <a:r>
              <a:rPr lang="en-US" dirty="0">
                <a:latin typeface="+mn-lt"/>
              </a:rPr>
              <a:t>The standard procedure for calculating a percentage change is to divide the change by the initial level</a:t>
            </a:r>
          </a:p>
          <a:p>
            <a:r>
              <a:rPr lang="en-US" dirty="0">
                <a:latin typeface="+mn-lt"/>
              </a:rPr>
              <a:t>The midpoint method divides the change by the midpoint (or average) of the initial and final levels</a:t>
            </a:r>
          </a:p>
        </p:txBody>
      </p:sp>
      <p:graphicFrame>
        <p:nvGraphicFramePr>
          <p:cNvPr id="6" name="Object 3">
            <a:extLst>
              <a:ext uri="{FF2B5EF4-FFF2-40B4-BE49-F238E27FC236}">
                <a16:creationId xmlns:a16="http://schemas.microsoft.com/office/drawing/2014/main" id="{5F669BDE-E5E5-4ED7-BE9D-A24C77C1A863}"/>
              </a:ext>
              <a:ext uri="{C183D7F6-B498-43B3-948B-1728B52AA6E4}">
                <adec:decorative xmlns:adec="http://schemas.microsoft.com/office/drawing/2017/decorative" xmlns="" val="1"/>
              </a:ext>
            </a:extLst>
          </p:cNvPr>
          <p:cNvGraphicFramePr>
            <a:graphicFrameLocks noGrp="1" noChangeAspect="1"/>
          </p:cNvGraphicFramePr>
          <p:nvPr>
            <p:ph sz="half" idx="2"/>
            <p:extLst>
              <p:ext uri="{D42A27DB-BD31-4B8C-83A1-F6EECF244321}">
                <p14:modId xmlns:p14="http://schemas.microsoft.com/office/powerpoint/2010/main" val="3249392028"/>
              </p:ext>
            </p:extLst>
          </p:nvPr>
        </p:nvGraphicFramePr>
        <p:xfrm>
          <a:off x="2781300" y="4133341"/>
          <a:ext cx="6627813" cy="819150"/>
        </p:xfrm>
        <a:graphic>
          <a:graphicData uri="http://schemas.openxmlformats.org/presentationml/2006/ole">
            <mc:AlternateContent xmlns:mc="http://schemas.openxmlformats.org/markup-compatibility/2006">
              <mc:Choice xmlns:v="urn:schemas-microsoft-com:vml" Requires="v">
                <p:oleObj spid="_x0000_s2058" name="Equation" r:id="rId3" imgW="7086600" imgH="876240" progId="Equation.DSMT4">
                  <p:embed/>
                </p:oleObj>
              </mc:Choice>
              <mc:Fallback>
                <p:oleObj name="Equation" r:id="rId3" imgW="7086600" imgH="876240" progId="Equation.DSMT4">
                  <p:embed/>
                  <p:pic>
                    <p:nvPicPr>
                      <p:cNvPr id="6" name="Object 3">
                        <a:extLst>
                          <a:ext uri="{FF2B5EF4-FFF2-40B4-BE49-F238E27FC236}">
                            <a16:creationId xmlns:a16="http://schemas.microsoft.com/office/drawing/2014/main" id="{5F669BDE-E5E5-4ED7-BE9D-A24C77C1A863}"/>
                          </a:ext>
                        </a:extLst>
                      </p:cNvPr>
                      <p:cNvPicPr/>
                      <p:nvPr/>
                    </p:nvPicPr>
                    <p:blipFill>
                      <a:blip r:embed="rId4"/>
                      <a:stretch>
                        <a:fillRect/>
                      </a:stretch>
                    </p:blipFill>
                    <p:spPr>
                      <a:xfrm>
                        <a:off x="2781300" y="4133341"/>
                        <a:ext cx="6627813" cy="819150"/>
                      </a:xfrm>
                      <a:prstGeom prst="rect">
                        <a:avLst/>
                      </a:prstGeom>
                    </p:spPr>
                  </p:pic>
                </p:oleObj>
              </mc:Fallback>
            </mc:AlternateContent>
          </a:graphicData>
        </a:graphic>
      </p:graphicFrame>
    </p:spTree>
    <p:extLst>
      <p:ext uri="{BB962C8B-B14F-4D97-AF65-F5344CB8AC3E}">
        <p14:creationId xmlns:p14="http://schemas.microsoft.com/office/powerpoint/2010/main" val="24932043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Active Learning 1: Calculate an Elasticity</a:t>
            </a:r>
          </a:p>
        </p:txBody>
      </p:sp>
      <p:sp>
        <p:nvSpPr>
          <p:cNvPr id="3" name="Content Placeholder 2"/>
          <p:cNvSpPr>
            <a:spLocks noGrp="1"/>
          </p:cNvSpPr>
          <p:nvPr>
            <p:ph idx="1"/>
          </p:nvPr>
        </p:nvSpPr>
        <p:spPr/>
        <p:txBody>
          <a:bodyPr/>
          <a:lstStyle/>
          <a:p>
            <a:pPr marL="0" indent="0">
              <a:buClrTx/>
              <a:buNone/>
            </a:pPr>
            <a:r>
              <a:rPr lang="en-US" dirty="0">
                <a:latin typeface="+mn-lt"/>
              </a:rPr>
              <a:t>Use the following information to calculate the price elasticity of demand for iPhones:</a:t>
            </a:r>
          </a:p>
          <a:p>
            <a:pPr lvl="1">
              <a:buClrTx/>
              <a:buFont typeface="Arial" panose="020B0604020202020204" pitchFamily="34" charset="0"/>
              <a:buChar char="•"/>
            </a:pPr>
            <a:r>
              <a:rPr lang="en-US" i="1" dirty="0">
                <a:latin typeface="+mn-lt"/>
              </a:rPr>
              <a:t>P</a:t>
            </a:r>
            <a:r>
              <a:rPr lang="en-US" dirty="0">
                <a:latin typeface="+mn-lt"/>
              </a:rPr>
              <a:t> = $400,  </a:t>
            </a:r>
            <a:r>
              <a:rPr lang="en-US" i="1" dirty="0" err="1">
                <a:latin typeface="+mn-lt"/>
              </a:rPr>
              <a:t>Q</a:t>
            </a:r>
            <a:r>
              <a:rPr lang="en-US" i="1" baseline="-25000" dirty="0" err="1">
                <a:latin typeface="+mn-lt"/>
              </a:rPr>
              <a:t>d</a:t>
            </a:r>
            <a:r>
              <a:rPr lang="en-US" dirty="0">
                <a:latin typeface="+mn-lt"/>
              </a:rPr>
              <a:t> = 10,600</a:t>
            </a:r>
          </a:p>
          <a:p>
            <a:pPr lvl="1">
              <a:buClrTx/>
              <a:buFont typeface="Arial" panose="020B0604020202020204" pitchFamily="34" charset="0"/>
              <a:buChar char="•"/>
            </a:pPr>
            <a:r>
              <a:rPr lang="en-US" i="1" dirty="0">
                <a:latin typeface="+mn-lt"/>
              </a:rPr>
              <a:t>P</a:t>
            </a:r>
            <a:r>
              <a:rPr lang="en-US" dirty="0">
                <a:latin typeface="+mn-lt"/>
              </a:rPr>
              <a:t> = $600,  </a:t>
            </a:r>
            <a:r>
              <a:rPr lang="en-US" i="1" dirty="0" err="1">
                <a:latin typeface="+mn-lt"/>
              </a:rPr>
              <a:t>Q</a:t>
            </a:r>
            <a:r>
              <a:rPr lang="en-US" i="1" baseline="-25000" dirty="0" err="1">
                <a:latin typeface="+mn-lt"/>
              </a:rPr>
              <a:t>d</a:t>
            </a:r>
            <a:r>
              <a:rPr lang="en-US" dirty="0">
                <a:latin typeface="+mn-lt"/>
              </a:rPr>
              <a:t> = 8,400</a:t>
            </a:r>
          </a:p>
          <a:p>
            <a:pPr marL="514350" indent="-514350">
              <a:buClrTx/>
              <a:buFont typeface="+mj-lt"/>
              <a:buAutoNum type="alphaUcPeriod"/>
            </a:pPr>
            <a:r>
              <a:rPr lang="en-US" dirty="0">
                <a:latin typeface="+mn-lt"/>
              </a:rPr>
              <a:t>Use the midpoint method to calculate percentage change in price</a:t>
            </a:r>
          </a:p>
          <a:p>
            <a:pPr marL="514350" indent="-514350">
              <a:buClrTx/>
              <a:buFont typeface="+mj-lt"/>
              <a:buAutoNum type="alphaUcPeriod"/>
            </a:pPr>
            <a:r>
              <a:rPr lang="en-US" dirty="0">
                <a:latin typeface="+mn-lt"/>
              </a:rPr>
              <a:t>Use the midpoint method to calculate percentage change in quantity</a:t>
            </a:r>
          </a:p>
          <a:p>
            <a:pPr marL="514350" indent="-514350">
              <a:buClrTx/>
              <a:buFont typeface="+mj-lt"/>
              <a:buAutoNum type="alphaUcPeriod"/>
            </a:pPr>
            <a:r>
              <a:rPr lang="en-US" dirty="0">
                <a:latin typeface="+mn-lt"/>
              </a:rPr>
              <a:t>Calculate the price elasticity of demand</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Active Learning 1: Answers</a:t>
            </a:r>
          </a:p>
        </p:txBody>
      </p:sp>
      <p:sp>
        <p:nvSpPr>
          <p:cNvPr id="3" name="Content Placeholder 2"/>
          <p:cNvSpPr>
            <a:spLocks noGrp="1"/>
          </p:cNvSpPr>
          <p:nvPr>
            <p:ph idx="1"/>
          </p:nvPr>
        </p:nvSpPr>
        <p:spPr/>
        <p:txBody>
          <a:bodyPr/>
          <a:lstStyle/>
          <a:p>
            <a:pPr marL="0" indent="0">
              <a:buClrTx/>
              <a:buNone/>
            </a:pPr>
            <a:r>
              <a:rPr lang="en-US" dirty="0">
                <a:latin typeface="+mn-lt"/>
              </a:rPr>
              <a:t>Using the midpoint method to calculate percentage changes:</a:t>
            </a:r>
          </a:p>
          <a:p>
            <a:pPr marL="514350" indent="-514350">
              <a:buClrTx/>
              <a:buFont typeface="+mj-lt"/>
              <a:buAutoNum type="alphaUcPeriod"/>
            </a:pPr>
            <a:r>
              <a:rPr lang="en-US" dirty="0">
                <a:latin typeface="+mn-lt"/>
              </a:rPr>
              <a:t>% change in </a:t>
            </a:r>
            <a:r>
              <a:rPr lang="en-US" i="1" dirty="0">
                <a:latin typeface="+mn-lt"/>
              </a:rPr>
              <a:t>P</a:t>
            </a:r>
            <a:r>
              <a:rPr lang="en-US" dirty="0">
                <a:latin typeface="+mn-lt"/>
              </a:rPr>
              <a:t> = [($600 – $400)/$500] × 100 = 40%</a:t>
            </a:r>
          </a:p>
          <a:p>
            <a:pPr marL="514350" indent="-514350">
              <a:buClrTx/>
              <a:buFont typeface="+mj-lt"/>
              <a:buAutoNum type="alphaUcPeriod" startAt="2"/>
            </a:pPr>
            <a:r>
              <a:rPr lang="en-US" dirty="0">
                <a:latin typeface="+mn-lt"/>
              </a:rPr>
              <a:t>% change in </a:t>
            </a:r>
            <a:r>
              <a:rPr lang="en-US" i="1" dirty="0" err="1">
                <a:latin typeface="+mn-lt"/>
              </a:rPr>
              <a:t>Q</a:t>
            </a:r>
            <a:r>
              <a:rPr lang="en-US" i="1" baseline="-25000" dirty="0" err="1">
                <a:latin typeface="+mn-lt"/>
              </a:rPr>
              <a:t>d</a:t>
            </a:r>
            <a:r>
              <a:rPr lang="en-US" dirty="0">
                <a:latin typeface="+mn-lt"/>
              </a:rPr>
              <a:t> = [(8,400 – 10,600)/9,500] × 100 = –23.16%</a:t>
            </a:r>
          </a:p>
          <a:p>
            <a:pPr marL="514350" indent="-514350">
              <a:buClrTx/>
              <a:buFont typeface="+mj-lt"/>
              <a:buAutoNum type="alphaUcPeriod" startAt="3"/>
            </a:pPr>
            <a:r>
              <a:rPr lang="en-US" dirty="0">
                <a:latin typeface="+mn-lt"/>
              </a:rPr>
              <a:t>Price elasticity of demand </a:t>
            </a:r>
          </a:p>
          <a:p>
            <a:pPr marL="971550" lvl="1" indent="-514350">
              <a:buClrTx/>
              <a:buNone/>
            </a:pPr>
            <a:r>
              <a:rPr lang="en-US" dirty="0">
                <a:latin typeface="+mn-lt"/>
              </a:rPr>
              <a:t>= % change in </a:t>
            </a:r>
            <a:r>
              <a:rPr lang="en-US" i="1" dirty="0" err="1">
                <a:latin typeface="+mn-lt"/>
              </a:rPr>
              <a:t>Q</a:t>
            </a:r>
            <a:r>
              <a:rPr lang="en-US" i="1" baseline="-25000" dirty="0" err="1">
                <a:latin typeface="+mn-lt"/>
              </a:rPr>
              <a:t>d</a:t>
            </a:r>
            <a:r>
              <a:rPr lang="en-US" dirty="0">
                <a:latin typeface="+mn-lt"/>
              </a:rPr>
              <a:t> / % change in </a:t>
            </a:r>
            <a:r>
              <a:rPr lang="en-US" i="1" dirty="0">
                <a:latin typeface="+mn-lt"/>
              </a:rPr>
              <a:t>P</a:t>
            </a:r>
            <a:r>
              <a:rPr lang="en-US" dirty="0">
                <a:latin typeface="+mn-lt"/>
              </a:rPr>
              <a:t> </a:t>
            </a:r>
          </a:p>
          <a:p>
            <a:pPr marL="971550" lvl="1" indent="-514350">
              <a:buClrTx/>
              <a:buNone/>
            </a:pPr>
            <a:r>
              <a:rPr lang="en-US" dirty="0">
                <a:latin typeface="+mn-lt"/>
              </a:rPr>
              <a:t>= 23.16/40 = 0.58  (ignoring the minus sign)</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The Variety of Demand Curves (1 of 2)</a:t>
            </a:r>
          </a:p>
        </p:txBody>
      </p:sp>
      <p:sp>
        <p:nvSpPr>
          <p:cNvPr id="3" name="Content Placeholder 2"/>
          <p:cNvSpPr>
            <a:spLocks noGrp="1"/>
          </p:cNvSpPr>
          <p:nvPr>
            <p:ph idx="1"/>
          </p:nvPr>
        </p:nvSpPr>
        <p:spPr/>
        <p:txBody>
          <a:bodyPr/>
          <a:lstStyle/>
          <a:p>
            <a:r>
              <a:rPr lang="en-US" altLang="en-US" dirty="0">
                <a:latin typeface="+mn-lt"/>
              </a:rPr>
              <a:t>Demand is elastic</a:t>
            </a:r>
          </a:p>
          <a:p>
            <a:pPr lvl="1">
              <a:buFont typeface="Arial" panose="020B0604020202020204" pitchFamily="34" charset="0"/>
              <a:buChar char="•"/>
            </a:pPr>
            <a:r>
              <a:rPr lang="en-US" altLang="en-US" dirty="0">
                <a:latin typeface="+mn-lt"/>
              </a:rPr>
              <a:t>Price elasticity of demand &gt; 1</a:t>
            </a:r>
          </a:p>
          <a:p>
            <a:r>
              <a:rPr lang="en-US" altLang="en-US" dirty="0">
                <a:latin typeface="+mn-lt"/>
              </a:rPr>
              <a:t>Demand is inelastic</a:t>
            </a:r>
          </a:p>
          <a:p>
            <a:pPr lvl="1">
              <a:buFont typeface="Arial" panose="020B0604020202020204" pitchFamily="34" charset="0"/>
              <a:buChar char="•"/>
            </a:pPr>
            <a:r>
              <a:rPr lang="en-US" altLang="en-US" dirty="0">
                <a:latin typeface="+mn-lt"/>
              </a:rPr>
              <a:t>Price elasticity of demand &lt; 1</a:t>
            </a:r>
          </a:p>
          <a:p>
            <a:r>
              <a:rPr lang="en-US" altLang="en-US" dirty="0">
                <a:latin typeface="+mn-lt"/>
              </a:rPr>
              <a:t>Demand has unit elasticity</a:t>
            </a:r>
          </a:p>
          <a:p>
            <a:pPr lvl="1">
              <a:buFont typeface="Arial" panose="020B0604020202020204" pitchFamily="34" charset="0"/>
              <a:buChar char="•"/>
            </a:pPr>
            <a:r>
              <a:rPr lang="en-US" altLang="en-US" dirty="0">
                <a:latin typeface="+mn-lt"/>
              </a:rPr>
              <a:t>Price elasticity of demand = 1</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The Variety of Demand Curves (2 of 2)</a:t>
            </a:r>
          </a:p>
        </p:txBody>
      </p:sp>
      <p:sp>
        <p:nvSpPr>
          <p:cNvPr id="3" name="Content Placeholder 2"/>
          <p:cNvSpPr>
            <a:spLocks noGrp="1"/>
          </p:cNvSpPr>
          <p:nvPr>
            <p:ph idx="1"/>
          </p:nvPr>
        </p:nvSpPr>
        <p:spPr/>
        <p:txBody>
          <a:bodyPr/>
          <a:lstStyle/>
          <a:p>
            <a:r>
              <a:rPr lang="en-US" altLang="en-US" dirty="0">
                <a:latin typeface="+mn-lt"/>
              </a:rPr>
              <a:t>Demand </a:t>
            </a:r>
            <a:r>
              <a:rPr lang="en-US" dirty="0">
                <a:latin typeface="+mn-lt"/>
              </a:rPr>
              <a:t>is perfectly inelastic</a:t>
            </a:r>
            <a:endParaRPr lang="en-US" altLang="en-US" dirty="0">
              <a:latin typeface="+mn-lt"/>
            </a:endParaRPr>
          </a:p>
          <a:p>
            <a:pPr lvl="1">
              <a:buFont typeface="Arial" panose="020B0604020202020204" pitchFamily="34" charset="0"/>
              <a:buChar char="•"/>
            </a:pPr>
            <a:r>
              <a:rPr lang="en-US" altLang="en-US" dirty="0">
                <a:latin typeface="+mn-lt"/>
              </a:rPr>
              <a:t>Price elasticity of demand = 0</a:t>
            </a:r>
          </a:p>
          <a:p>
            <a:pPr lvl="1">
              <a:buFont typeface="Arial" panose="020B0604020202020204" pitchFamily="34" charset="0"/>
              <a:buChar char="•"/>
            </a:pPr>
            <a:r>
              <a:rPr lang="en-US" dirty="0">
                <a:latin typeface="+mn-lt"/>
              </a:rPr>
              <a:t>Demand curve is vertical </a:t>
            </a:r>
          </a:p>
          <a:p>
            <a:r>
              <a:rPr lang="en-US" altLang="en-US" dirty="0">
                <a:latin typeface="+mn-lt"/>
              </a:rPr>
              <a:t>Demand is </a:t>
            </a:r>
            <a:r>
              <a:rPr lang="en-US" dirty="0">
                <a:latin typeface="+mn-lt"/>
              </a:rPr>
              <a:t>perfectly elastic</a:t>
            </a:r>
            <a:endParaRPr lang="en-US" altLang="en-US" dirty="0">
              <a:latin typeface="+mn-lt"/>
            </a:endParaRPr>
          </a:p>
          <a:p>
            <a:pPr lvl="1">
              <a:buFont typeface="Arial" panose="020B0604020202020204" pitchFamily="34" charset="0"/>
              <a:buChar char="•"/>
            </a:pPr>
            <a:r>
              <a:rPr lang="en-US" altLang="en-US" dirty="0">
                <a:latin typeface="+mn-lt"/>
              </a:rPr>
              <a:t>Price elasticity of demand = infinity</a:t>
            </a:r>
          </a:p>
          <a:p>
            <a:pPr lvl="1">
              <a:buFont typeface="Arial" panose="020B0604020202020204" pitchFamily="34" charset="0"/>
              <a:buChar char="•"/>
            </a:pPr>
            <a:r>
              <a:rPr lang="en-US" dirty="0">
                <a:latin typeface="+mn-lt"/>
              </a:rPr>
              <a:t>Demand curve is horizontal</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473245"/>
            <a:ext cx="10058400" cy="1217447"/>
          </a:xfrm>
        </p:spPr>
        <p:txBody>
          <a:bodyPr/>
          <a:lstStyle/>
          <a:p>
            <a:r>
              <a:rPr lang="en-US" dirty="0">
                <a:latin typeface="+mn-lt"/>
              </a:rPr>
              <a:t>Figure 1 The Price Elasticity of Demand (1 of 2)</a:t>
            </a:r>
          </a:p>
        </p:txBody>
      </p:sp>
      <p:sp>
        <p:nvSpPr>
          <p:cNvPr id="3" name="Content Placeholder 2"/>
          <p:cNvSpPr>
            <a:spLocks noGrp="1"/>
          </p:cNvSpPr>
          <p:nvPr>
            <p:ph sz="half" idx="1"/>
          </p:nvPr>
        </p:nvSpPr>
        <p:spPr>
          <a:xfrm>
            <a:off x="476843" y="1690692"/>
            <a:ext cx="11241915" cy="686748"/>
          </a:xfrm>
        </p:spPr>
        <p:txBody>
          <a:bodyPr/>
          <a:lstStyle/>
          <a:p>
            <a:r>
              <a:rPr lang="en-US" sz="1800" b="0" dirty="0">
                <a:latin typeface="+mn-lt"/>
              </a:rPr>
              <a:t>The price elasticity of demand determines whether the demand curve is steep or flat. Note that all percentage changes are calculated using the midpoint method.</a:t>
            </a:r>
          </a:p>
        </p:txBody>
      </p:sp>
      <p:pic>
        <p:nvPicPr>
          <p:cNvPr id="6" name="Picture 2" descr="TA series of three graphs, (a) through (c), each show a demand curve plotting the relationship between quantity on the horizontal axis and price on the vertical axis. The three graphs are as follows. Graph (a) is titled Perfectly Inelastic Demand: Elasticity Equals Zero. A vertical demand curve is perpendicular to the horizontal axis at a quantity of 100. On the vertical axis, an arrow marks a price change from 4 to 5 dollars with the callout &quot;An increase in price … leaves the quantity demanded unchanged.&quot; Graph (b) is titled Inelastic Demand: Elasticity Is Less than 1. From two points on a downward sloping steep curve, (100, 4) and (90, 5), perpendiculars are dropped to the axes, where an arrow marks a price change from 4 to 5 dollars and another arrow marks a quantity change from 100 to 90, with the callout &quot;A 22% increase in price … leads to an 11% decrease in quantity demanded.&quot; Graph (c) is titled Unit Elastic Demand: Elasticity Equals 1. From two points on a downward sloping curve, (100, 4) and (80, 5), perpendiculars are dropped to the axes, where an arrow marks a price change from 4 to 5 dollars and another arrow marks a quantity change from 100 to 80, with the callout &quot;A 22% increase in price … leads to an 22% decrease in quantity demanded.&quot;&#10;"/>
          <p:cNvPicPr>
            <a:picLocks noGrp="1" noChangeAspect="1"/>
          </p:cNvPicPr>
          <p:nvPr>
            <p:ph sz="half" idx="2"/>
          </p:nvPr>
        </p:nvPicPr>
        <p:blipFill>
          <a:blip r:embed="rId2"/>
          <a:stretch>
            <a:fillRect/>
          </a:stretch>
        </p:blipFill>
        <p:spPr>
          <a:xfrm>
            <a:off x="3533252" y="2378075"/>
            <a:ext cx="5128671" cy="3748088"/>
          </a:xfrm>
        </p:spPr>
      </p:pic>
    </p:spTree>
  </p:cSld>
  <p:clrMapOvr>
    <a:masterClrMapping/>
  </p:clrMapOvr>
  <p:extLst mod="1"/>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473245"/>
            <a:ext cx="10058400" cy="1217447"/>
          </a:xfrm>
        </p:spPr>
        <p:txBody>
          <a:bodyPr/>
          <a:lstStyle/>
          <a:p>
            <a:r>
              <a:rPr lang="en-US" dirty="0">
                <a:latin typeface="+mn-lt"/>
              </a:rPr>
              <a:t>Figure 1 The Price Elasticity of Demand (2 of 2)</a:t>
            </a:r>
          </a:p>
        </p:txBody>
      </p:sp>
      <p:pic>
        <p:nvPicPr>
          <p:cNvPr id="7" name="Picture 2" descr="A series of two graphs, (d) through (e), each show a demand curve plotting the relationship between quantity on the horizontal axis and price on the vertical axis. The two graphs are as follows.  Graph (d) is titled Elastic Demand: Elasticity Is Greater than 1. From two points on a gently sloping downward curve, (100, 4) and (50, 5), perpendiculars are dropped to the axes, where an arrow marks a price change from 4 to 5 dollars and another arrow marks a quantity change from 100 to 50, with the callout &quot;A 22% increase in price … leads to an 67% decrease in quantity demanded.&quot; Graph (e) is titled Perfectly Elastic Demand: Elasticity Equals Infinity. A horizontal demand curve is perpendicular to the vertical axis at a price of 4 dollars. A callout states, &quot;At any price above 4 dollars quantity demanded is zero. At exactly $4, consumers will buy any quantity. At a price below 4 dollars, quantity demanded is infinite.&quot;"/>
          <p:cNvPicPr>
            <a:picLocks noGrp="1" noChangeAspect="1"/>
          </p:cNvPicPr>
          <p:nvPr>
            <p:ph sz="half" idx="2"/>
          </p:nvPr>
        </p:nvPicPr>
        <p:blipFill>
          <a:blip r:embed="rId2"/>
          <a:stretch>
            <a:fillRect/>
          </a:stretch>
        </p:blipFill>
        <p:spPr>
          <a:xfrm>
            <a:off x="789329" y="1950183"/>
            <a:ext cx="10613343" cy="4023360"/>
          </a:xfrm>
        </p:spPr>
      </p:pic>
    </p:spTree>
  </p:cSld>
  <p:clrMapOvr>
    <a:masterClrMapping/>
  </p:clrMapOvr>
  <p:extLst mod="1"/>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Total Revenue</a:t>
            </a:r>
          </a:p>
        </p:txBody>
      </p:sp>
      <p:sp>
        <p:nvSpPr>
          <p:cNvPr id="3" name="Content Placeholder 2"/>
          <p:cNvSpPr>
            <a:spLocks noGrp="1"/>
          </p:cNvSpPr>
          <p:nvPr>
            <p:ph idx="1"/>
          </p:nvPr>
        </p:nvSpPr>
        <p:spPr/>
        <p:txBody>
          <a:bodyPr/>
          <a:lstStyle/>
          <a:p>
            <a:r>
              <a:rPr lang="en-US" altLang="en-US" b="1" dirty="0">
                <a:solidFill>
                  <a:srgbClr val="C00000"/>
                </a:solidFill>
                <a:latin typeface="+mn-lt"/>
              </a:rPr>
              <a:t>Total revenue*</a:t>
            </a:r>
          </a:p>
          <a:p>
            <a:pPr lvl="1">
              <a:buFont typeface="Arial" panose="020B0604020202020204" pitchFamily="34" charset="0"/>
              <a:buChar char="•"/>
            </a:pPr>
            <a:r>
              <a:rPr lang="en-US" altLang="en-US" dirty="0">
                <a:latin typeface="+mn-lt"/>
              </a:rPr>
              <a:t>Amount paid by buyers and received by sellers of a good</a:t>
            </a:r>
          </a:p>
          <a:p>
            <a:pPr lvl="1">
              <a:spcAft>
                <a:spcPts val="6000"/>
              </a:spcAft>
              <a:buFont typeface="Arial" panose="020B0604020202020204" pitchFamily="34" charset="0"/>
              <a:buChar char="•"/>
            </a:pPr>
            <a:r>
              <a:rPr lang="en-US" altLang="en-US" dirty="0">
                <a:latin typeface="+mn-lt"/>
              </a:rPr>
              <a:t>Price of the good times the quantity sold (</a:t>
            </a:r>
            <a:r>
              <a:rPr lang="en-US" altLang="en-US" i="1" dirty="0">
                <a:latin typeface="+mn-lt"/>
              </a:rPr>
              <a:t>P</a:t>
            </a:r>
            <a:r>
              <a:rPr lang="en-US" altLang="en-US" dirty="0">
                <a:latin typeface="+mn-lt"/>
              </a:rPr>
              <a:t> </a:t>
            </a:r>
            <a:r>
              <a:rPr lang="en-US" dirty="0">
                <a:latin typeface="+mn-lt"/>
              </a:rPr>
              <a:t>×</a:t>
            </a:r>
            <a:r>
              <a:rPr lang="en-US" altLang="en-US" dirty="0">
                <a:latin typeface="+mn-lt"/>
                <a:cs typeface="Arial" charset="0"/>
              </a:rPr>
              <a:t> </a:t>
            </a:r>
            <a:r>
              <a:rPr lang="en-US" altLang="en-US" i="1" dirty="0">
                <a:latin typeface="+mn-lt"/>
                <a:cs typeface="Arial" charset="0"/>
              </a:rPr>
              <a:t>Q</a:t>
            </a:r>
            <a:r>
              <a:rPr lang="en-US" altLang="en-US" dirty="0">
                <a:latin typeface="+mn-lt"/>
                <a:cs typeface="Arial" charset="0"/>
              </a:rPr>
              <a:t>)</a:t>
            </a:r>
            <a:endParaRPr kumimoji="0" lang="en-US" altLang="en-US" sz="1400" b="0" i="0" u="none" strike="noStrike" kern="1200" cap="none" spc="0" normalizeH="0" baseline="0" noProof="0" dirty="0">
              <a:ln>
                <a:noFill/>
              </a:ln>
              <a:solidFill>
                <a:srgbClr val="282F7C"/>
              </a:solidFill>
              <a:effectLst/>
              <a:uLnTx/>
              <a:uFillTx/>
              <a:latin typeface="+mn-lt"/>
              <a:ea typeface="+mn-ea"/>
              <a:cs typeface="+mn-cs"/>
            </a:endParaRPr>
          </a:p>
          <a:p>
            <a:pPr marL="228600" marR="0" lvl="0" indent="-228600" algn="l" defTabSz="914400" rtl="0" eaLnBrk="1" fontAlgn="auto" latinLnBrk="0" hangingPunct="1">
              <a:lnSpc>
                <a:spcPct val="100000"/>
              </a:lnSpc>
              <a:spcBef>
                <a:spcPts val="9000"/>
              </a:spcBef>
              <a:spcAft>
                <a:spcPts val="80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endParaRPr lang="en-US" altLang="en-US" dirty="0">
              <a:latin typeface="+mn-lt"/>
              <a:cs typeface="Arial"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Figure 2 Total Revenue</a:t>
            </a:r>
          </a:p>
        </p:txBody>
      </p:sp>
      <p:sp>
        <p:nvSpPr>
          <p:cNvPr id="3" name="Content Placeholder 2"/>
          <p:cNvSpPr>
            <a:spLocks noGrp="1"/>
          </p:cNvSpPr>
          <p:nvPr>
            <p:ph sz="half" idx="1"/>
          </p:nvPr>
        </p:nvSpPr>
        <p:spPr>
          <a:xfrm>
            <a:off x="476842" y="1825625"/>
            <a:ext cx="5112797" cy="4351338"/>
          </a:xfrm>
        </p:spPr>
        <p:txBody>
          <a:bodyPr/>
          <a:lstStyle/>
          <a:p>
            <a:pPr>
              <a:spcAft>
                <a:spcPts val="1200"/>
              </a:spcAft>
            </a:pPr>
            <a:r>
              <a:rPr lang="en-US" dirty="0">
                <a:latin typeface="+mn-lt"/>
              </a:rPr>
              <a:t>The area of the box under the demand curve,</a:t>
            </a:r>
            <a:r>
              <a:rPr lang="en-US" i="1" dirty="0">
                <a:latin typeface="+mn-lt"/>
              </a:rPr>
              <a:t> P </a:t>
            </a:r>
            <a:r>
              <a:rPr lang="en-US" dirty="0">
                <a:latin typeface="+mn-lt"/>
              </a:rPr>
              <a:t>× </a:t>
            </a:r>
            <a:r>
              <a:rPr lang="en-US" i="1" dirty="0">
                <a:latin typeface="+mn-lt"/>
              </a:rPr>
              <a:t>Q</a:t>
            </a:r>
            <a:r>
              <a:rPr lang="en-US" dirty="0">
                <a:latin typeface="+mn-lt"/>
              </a:rPr>
              <a:t>, equals the total amount paid by buyers as well as the total revenue received by sellers. </a:t>
            </a:r>
          </a:p>
          <a:p>
            <a:pPr>
              <a:spcAft>
                <a:spcPts val="1200"/>
              </a:spcAft>
            </a:pPr>
            <a:r>
              <a:rPr lang="en-US" dirty="0">
                <a:latin typeface="+mn-lt"/>
              </a:rPr>
              <a:t>Here, at a price of $4, the quantity demanded is 100, and total revenue is $400.</a:t>
            </a:r>
          </a:p>
        </p:txBody>
      </p:sp>
      <p:pic>
        <p:nvPicPr>
          <p:cNvPr id="5" name="Picture 3" descr="A graph shows a downward sloping demand curve plotting the relationship between quantity on the horizontal axis and price on the vertical axis. From a point on the line, two perpendiculars are dropped, one to the horizontal axis at 100, a point whose distance from the origin is labeled Q, and another to the vertical axis at 4 dollars, a point whose distance from the origin is labeled P. The area of the rectangle between the perpendiculars and the axes represents revenue. It is a rectangle of length Q units and breadth P units. Thus, revenue is P times Q equals 400 dollars.&#10;"/>
          <p:cNvPicPr>
            <a:picLocks noGrp="1" noChangeAspect="1"/>
          </p:cNvPicPr>
          <p:nvPr>
            <p:ph sz="half" idx="2"/>
          </p:nvPr>
        </p:nvPicPr>
        <p:blipFill>
          <a:blip r:embed="rId3"/>
          <a:stretch>
            <a:fillRect/>
          </a:stretch>
        </p:blipFill>
        <p:spPr>
          <a:xfrm>
            <a:off x="6145711" y="2009082"/>
            <a:ext cx="5770468" cy="3840480"/>
          </a:xfr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6235DC-232C-4319-AB7B-A66FDD0E4495}"/>
              </a:ext>
            </a:extLst>
          </p:cNvPr>
          <p:cNvSpPr>
            <a:spLocks noGrp="1"/>
          </p:cNvSpPr>
          <p:nvPr>
            <p:ph type="title"/>
          </p:nvPr>
        </p:nvSpPr>
        <p:spPr/>
        <p:txBody>
          <a:bodyPr/>
          <a:lstStyle/>
          <a:p>
            <a:r>
              <a:rPr lang="en-US" dirty="0">
                <a:latin typeface="+mn-lt"/>
              </a:rPr>
              <a:t>Chapter Objectives (1 of 3)</a:t>
            </a:r>
          </a:p>
        </p:txBody>
      </p:sp>
      <p:sp>
        <p:nvSpPr>
          <p:cNvPr id="3" name="Content Placeholder 2">
            <a:extLst>
              <a:ext uri="{FF2B5EF4-FFF2-40B4-BE49-F238E27FC236}">
                <a16:creationId xmlns:a16="http://schemas.microsoft.com/office/drawing/2014/main" id="{A68E82C8-1783-4D5D-9D67-D22430B88DA4}"/>
              </a:ext>
            </a:extLst>
          </p:cNvPr>
          <p:cNvSpPr>
            <a:spLocks noGrp="1"/>
          </p:cNvSpPr>
          <p:nvPr>
            <p:ph idx="1"/>
          </p:nvPr>
        </p:nvSpPr>
        <p:spPr/>
        <p:txBody>
          <a:bodyPr/>
          <a:lstStyle/>
          <a:p>
            <a:pPr>
              <a:spcBef>
                <a:spcPts val="800"/>
              </a:spcBef>
              <a:buNone/>
            </a:pPr>
            <a:r>
              <a:rPr lang="en-US" dirty="0">
                <a:latin typeface="+mn-lt"/>
              </a:rPr>
              <a:t>By the end of this chapter, you should be able to:</a:t>
            </a:r>
          </a:p>
          <a:p>
            <a:pPr>
              <a:spcBef>
                <a:spcPts val="800"/>
              </a:spcBef>
            </a:pPr>
            <a:r>
              <a:rPr lang="en-US" dirty="0">
                <a:latin typeface="+mn-lt"/>
              </a:rPr>
              <a:t>Calculate price elasticity of demand in a given scenario.</a:t>
            </a:r>
          </a:p>
          <a:p>
            <a:pPr>
              <a:spcBef>
                <a:spcPts val="800"/>
              </a:spcBef>
            </a:pPr>
            <a:r>
              <a:rPr lang="en-US" dirty="0">
                <a:latin typeface="+mn-lt"/>
              </a:rPr>
              <a:t>Identify regions of the demand curve as elastic, inelastic, or unit elastic using price elasticity of demand.</a:t>
            </a:r>
          </a:p>
          <a:p>
            <a:pPr>
              <a:spcBef>
                <a:spcPts val="800"/>
              </a:spcBef>
            </a:pPr>
            <a:r>
              <a:rPr lang="en-US" dirty="0">
                <a:latin typeface="+mn-lt"/>
              </a:rPr>
              <a:t>List the factors that influence price elasticity of demand.</a:t>
            </a:r>
          </a:p>
          <a:p>
            <a:pPr>
              <a:spcBef>
                <a:spcPts val="800"/>
              </a:spcBef>
            </a:pPr>
            <a:r>
              <a:rPr lang="en-US" dirty="0">
                <a:latin typeface="+mn-lt"/>
              </a:rPr>
              <a:t>Describe the relationship between price elasticity of demand and the slope of a demand curve.</a:t>
            </a:r>
          </a:p>
          <a:p>
            <a:pPr>
              <a:spcBef>
                <a:spcPts val="800"/>
              </a:spcBef>
            </a:pPr>
            <a:r>
              <a:rPr lang="en-US" dirty="0">
                <a:latin typeface="+mn-lt"/>
              </a:rPr>
              <a:t>Explain how changes in supply impact market equilibrium.</a:t>
            </a:r>
          </a:p>
        </p:txBody>
      </p:sp>
    </p:spTree>
    <p:extLst>
      <p:ext uri="{BB962C8B-B14F-4D97-AF65-F5344CB8AC3E}">
        <p14:creationId xmlns:p14="http://schemas.microsoft.com/office/powerpoint/2010/main" val="32531702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Total Revenue and the Price Elasticity of Demand</a:t>
            </a:r>
          </a:p>
        </p:txBody>
      </p:sp>
      <p:sp>
        <p:nvSpPr>
          <p:cNvPr id="3" name="Content Placeholder 2"/>
          <p:cNvSpPr>
            <a:spLocks noGrp="1"/>
          </p:cNvSpPr>
          <p:nvPr>
            <p:ph idx="1"/>
          </p:nvPr>
        </p:nvSpPr>
        <p:spPr/>
        <p:txBody>
          <a:bodyPr/>
          <a:lstStyle/>
          <a:p>
            <a:r>
              <a:rPr lang="en-US" altLang="en-US" dirty="0">
                <a:latin typeface="+mn-lt"/>
              </a:rPr>
              <a:t>Elastic demand</a:t>
            </a:r>
          </a:p>
          <a:p>
            <a:pPr lvl="1">
              <a:buFont typeface="Arial" panose="020B0604020202020204" pitchFamily="34" charset="0"/>
              <a:buChar char="•"/>
            </a:pPr>
            <a:r>
              <a:rPr lang="en-US" altLang="en-US" dirty="0">
                <a:latin typeface="+mn-lt"/>
              </a:rPr>
              <a:t>P</a:t>
            </a:r>
            <a:r>
              <a:rPr lang="en-US" dirty="0">
                <a:latin typeface="+mn-lt"/>
              </a:rPr>
              <a:t>rice and total revenue move in opposite directions</a:t>
            </a:r>
          </a:p>
          <a:p>
            <a:r>
              <a:rPr lang="en-US" altLang="en-US" dirty="0">
                <a:latin typeface="+mn-lt"/>
              </a:rPr>
              <a:t>Inelastic demand</a:t>
            </a:r>
          </a:p>
          <a:p>
            <a:pPr lvl="1">
              <a:buFont typeface="Arial" panose="020B0604020202020204" pitchFamily="34" charset="0"/>
              <a:buChar char="•"/>
            </a:pPr>
            <a:r>
              <a:rPr lang="en-US" altLang="en-US" dirty="0">
                <a:latin typeface="+mn-lt"/>
              </a:rPr>
              <a:t>P</a:t>
            </a:r>
            <a:r>
              <a:rPr lang="en-US" dirty="0">
                <a:latin typeface="+mn-lt"/>
              </a:rPr>
              <a:t>rice and total revenue move in the same direction</a:t>
            </a:r>
          </a:p>
          <a:p>
            <a:r>
              <a:rPr lang="en-US" dirty="0">
                <a:latin typeface="+mn-lt"/>
              </a:rPr>
              <a:t>Unit elastic demand</a:t>
            </a:r>
          </a:p>
          <a:p>
            <a:pPr lvl="1">
              <a:buFont typeface="Arial" panose="020B0604020202020204" pitchFamily="34" charset="0"/>
              <a:buChar char="•"/>
            </a:pPr>
            <a:r>
              <a:rPr lang="en-US" dirty="0">
                <a:latin typeface="+mn-lt"/>
              </a:rPr>
              <a:t>When price changes, total revenue remains constant</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6843" y="282746"/>
            <a:ext cx="11241915" cy="637800"/>
          </a:xfrm>
        </p:spPr>
        <p:txBody>
          <a:bodyPr/>
          <a:lstStyle/>
          <a:p>
            <a:r>
              <a:rPr lang="en-US" sz="3600" dirty="0">
                <a:latin typeface="+mn-lt"/>
              </a:rPr>
              <a:t>Figure 3 How Total Revenue Changes When Price Changes</a:t>
            </a:r>
          </a:p>
        </p:txBody>
      </p:sp>
      <p:sp>
        <p:nvSpPr>
          <p:cNvPr id="3" name="Content Placeholder 2"/>
          <p:cNvSpPr>
            <a:spLocks noGrp="1"/>
          </p:cNvSpPr>
          <p:nvPr>
            <p:ph sz="half" idx="1"/>
          </p:nvPr>
        </p:nvSpPr>
        <p:spPr>
          <a:xfrm>
            <a:off x="475043" y="1308022"/>
            <a:ext cx="4981860" cy="4782811"/>
          </a:xfrm>
        </p:spPr>
        <p:txBody>
          <a:bodyPr/>
          <a:lstStyle/>
          <a:p>
            <a:r>
              <a:rPr lang="en-US" sz="1800" b="0" dirty="0">
                <a:latin typeface="+mn-lt"/>
              </a:rPr>
              <a:t>The impact of a price change on total revenue (price times quantity) depends on the elasticity of demand. In panel (a), the demand curve is inelastic. A price increase leads to a proportionately smaller decrease in quantity demanded, so total revenue increases. Here, the price increases from $4 to $5, and the quantity demanded falls from 100 to 90. Total revenue rises from $400 to $450. In panel (b), the demand curve is elastic. A price increase leads to a proportionately larger decrease in quantity demanded, so total revenue decreases. Here, the price increases from $4 to $5, and the quantity demanded falls from 100 to 70. Total revenue falls from $400 to $350.</a:t>
            </a:r>
          </a:p>
        </p:txBody>
      </p:sp>
      <p:pic>
        <p:nvPicPr>
          <p:cNvPr id="6" name="Picture 3" descr="Two graphs, plotting quantity on the horizontal axis and price on the vertical axis, compare (a) inelastic and (b) elastic demand in terms of the revenue they generate. Graph (a), titled The Case of Inelastic Demand, shows a downward sloping steep curve. From a point on the curve, perpendiculars are dropped to the horizontal axis and vertical axis at 100 and 4 dollars respectively. And from another point a little higher up on the curve, perpendiculars are similarly dropped at 90 and 5 dollars. The perpendiculars with the axes form two overlapping rectangles. The rectangular area above the overlap is labeled A, and the rectangular area to the right of the overlap is labeled B. Area of A is greater than area of B. Three callouts pointing at the curve, area A, and area B, state, &quot;When the demand curve is inelastic … the extra revenue from selling at a higher price … is greater than the lost revenue from selling fewer units.&quot; Graph (b), titled The Case of Elastic Demand, is the same as that in panel A, but the demand curve is a less steep slope. Therefore, area of B is greater than area of A. Three callouts pointing at the curve, area A, and area B, state, &quot;When the demand curve is elastic … the extra revenue from selling at a higher price … is less than the lost revenue from selling fewer units.&quot;&#10;"/>
          <p:cNvPicPr>
            <a:picLocks noGrp="1" noChangeAspect="1"/>
          </p:cNvPicPr>
          <p:nvPr>
            <p:ph sz="half" idx="2"/>
          </p:nvPr>
        </p:nvPicPr>
        <p:blipFill>
          <a:blip r:embed="rId3"/>
          <a:stretch>
            <a:fillRect/>
          </a:stretch>
        </p:blipFill>
        <p:spPr>
          <a:xfrm>
            <a:off x="5525373" y="1857182"/>
            <a:ext cx="6517846" cy="3192263"/>
          </a:xfrm>
        </p:spPr>
      </p:pic>
    </p:spTree>
  </p:cSld>
  <p:clrMapOvr>
    <a:masterClrMapping/>
  </p:clrMapOvr>
  <p:extLst mod="1"/>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Elasticity and Total Revenue along a Linear Demand Curve</a:t>
            </a:r>
          </a:p>
        </p:txBody>
      </p:sp>
      <p:sp>
        <p:nvSpPr>
          <p:cNvPr id="3" name="Content Placeholder 2"/>
          <p:cNvSpPr>
            <a:spLocks noGrp="1"/>
          </p:cNvSpPr>
          <p:nvPr>
            <p:ph idx="1"/>
          </p:nvPr>
        </p:nvSpPr>
        <p:spPr/>
        <p:txBody>
          <a:bodyPr/>
          <a:lstStyle/>
          <a:p>
            <a:r>
              <a:rPr lang="en-US" dirty="0">
                <a:latin typeface="+mn-lt"/>
              </a:rPr>
              <a:t>If demand curve is linear, it has a constant slope</a:t>
            </a:r>
          </a:p>
          <a:p>
            <a:pPr lvl="1">
              <a:buFont typeface="Arial" panose="020B0604020202020204" pitchFamily="34" charset="0"/>
              <a:buChar char="•"/>
            </a:pPr>
            <a:r>
              <a:rPr lang="en-US" dirty="0">
                <a:latin typeface="+mn-lt"/>
              </a:rPr>
              <a:t>“Rise over run”</a:t>
            </a:r>
          </a:p>
          <a:p>
            <a:r>
              <a:rPr lang="en-US" dirty="0">
                <a:latin typeface="+mn-lt"/>
              </a:rPr>
              <a:t>Elasticity changes</a:t>
            </a:r>
          </a:p>
          <a:p>
            <a:pPr lvl="1">
              <a:buFont typeface="Arial" panose="020B0604020202020204" pitchFamily="34" charset="0"/>
              <a:buChar char="•"/>
            </a:pPr>
            <a:r>
              <a:rPr lang="en-US" altLang="en-US" dirty="0">
                <a:latin typeface="+mn-lt"/>
              </a:rPr>
              <a:t>Elastic demand: Points with high price and low quantity</a:t>
            </a:r>
          </a:p>
          <a:p>
            <a:pPr lvl="1">
              <a:buFont typeface="Arial" panose="020B0604020202020204" pitchFamily="34" charset="0"/>
              <a:buChar char="•"/>
            </a:pPr>
            <a:r>
              <a:rPr lang="en-US" altLang="en-US" dirty="0">
                <a:latin typeface="+mn-lt"/>
              </a:rPr>
              <a:t>Inelastic demand: Points with low price and high quantity</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Figure 4 Elasticity along a Linear Demand Curve (1 of 2)</a:t>
            </a:r>
          </a:p>
        </p:txBody>
      </p:sp>
      <p:sp>
        <p:nvSpPr>
          <p:cNvPr id="3" name="Content Placeholder 2"/>
          <p:cNvSpPr>
            <a:spLocks noGrp="1"/>
          </p:cNvSpPr>
          <p:nvPr>
            <p:ph sz="half" idx="1"/>
          </p:nvPr>
        </p:nvSpPr>
        <p:spPr>
          <a:xfrm>
            <a:off x="476843" y="1825625"/>
            <a:ext cx="5894460" cy="4351338"/>
          </a:xfrm>
        </p:spPr>
        <p:txBody>
          <a:bodyPr/>
          <a:lstStyle/>
          <a:p>
            <a:r>
              <a:rPr lang="en-US" sz="2200" dirty="0">
                <a:latin typeface="+mn-lt"/>
              </a:rPr>
              <a:t>The slope of a linear demand curve is constant, but its elasticity is not. </a:t>
            </a:r>
          </a:p>
          <a:p>
            <a:r>
              <a:rPr lang="en-US" sz="2200" dirty="0">
                <a:latin typeface="+mn-lt"/>
              </a:rPr>
              <a:t>The price elasticity of demand is calculated using the demand schedule and the midpoint method. </a:t>
            </a:r>
          </a:p>
          <a:p>
            <a:r>
              <a:rPr lang="en-US" sz="2200" dirty="0">
                <a:latin typeface="+mn-lt"/>
              </a:rPr>
              <a:t>At points with a low price and high quantity, the demand curve is inelastic. </a:t>
            </a:r>
          </a:p>
          <a:p>
            <a:r>
              <a:rPr lang="en-US" sz="2200" dirty="0">
                <a:latin typeface="+mn-lt"/>
              </a:rPr>
              <a:t>At points with a high price and low quantity, it is elastic.</a:t>
            </a:r>
          </a:p>
        </p:txBody>
      </p:sp>
      <p:pic>
        <p:nvPicPr>
          <p:cNvPr id="5" name="Picture 3" descr="A graph shows a demand curve plotting the relationship between quantity on the horizontal axis and price on the vertical axis for the values in the accompanying table. The plotted quantity and price pairs are as follows. 0, 7 dollars; 2, 6 dollars; 4, 5 dollars; 6, 4 dollars; 8, 3 dollars; 10, 2 dollars; 12, 1 dollar; and 14, 0 dollars. Total revenue is the product of price and quantity. The corresponding total revenue, percentage change in price, percentage change in quantity, and elasticity are as follows. 7 dollars, 0, 15 percent, 200 percent, and elasticity is 13.0, elastic; 6 dollars, 12, 18 percent, 67 percent, and elasticity is 3.7, elastic; 5 dollars, 20, 22 percent, 40 percent, and elasticity is 1.8, elastic; 4 dollars, 24, 29 percent, 29 percent, and elasticity is 1.0, unit elastic; 3 dollars, 24, 40 percent, 22 percent, and elasticity is 0.6, inelastic; 2 dollars, 20, 67 percent, 18 percent, and elasticity is 0.3, inelastic; 1 dollar, 12, 200 percent, 15 percent, and elasticity is 0.1, inelastic. The graph is a downward sloping curve extending from 14 on the horizontal axis to 7 dollars on the vertical axis. A label describes the lower half of the curve as &quot;Elasticity is smaller than 1&quot; while another label describes the upper half of the curve as &quot;Elasticity is larger than 1.&quot;&#10;"/>
          <p:cNvPicPr>
            <a:picLocks noGrp="1" noChangeAspect="1"/>
          </p:cNvPicPr>
          <p:nvPr>
            <p:ph sz="half" idx="2"/>
          </p:nvPr>
        </p:nvPicPr>
        <p:blipFill>
          <a:blip r:embed="rId2"/>
          <a:stretch>
            <a:fillRect/>
          </a:stretch>
        </p:blipFill>
        <p:spPr>
          <a:xfrm>
            <a:off x="7178617" y="1885976"/>
            <a:ext cx="4498982" cy="4114800"/>
          </a:xfr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085971-A15A-0F73-EDB6-F801CBAA922B}"/>
              </a:ext>
            </a:extLst>
          </p:cNvPr>
          <p:cNvSpPr>
            <a:spLocks noGrp="1"/>
          </p:cNvSpPr>
          <p:nvPr>
            <p:ph type="title"/>
          </p:nvPr>
        </p:nvSpPr>
        <p:spPr/>
        <p:txBody>
          <a:bodyPr/>
          <a:lstStyle/>
          <a:p>
            <a:r>
              <a:rPr lang="en-US" dirty="0">
                <a:latin typeface="+mn-lt"/>
              </a:rPr>
              <a:t>Figure 4 Elasticity along a Linear Demand Curve (2 of 2)</a:t>
            </a:r>
          </a:p>
        </p:txBody>
      </p:sp>
      <p:graphicFrame>
        <p:nvGraphicFramePr>
          <p:cNvPr id="4" name="Table 2">
            <a:extLst>
              <a:ext uri="{FF2B5EF4-FFF2-40B4-BE49-F238E27FC236}">
                <a16:creationId xmlns:a16="http://schemas.microsoft.com/office/drawing/2014/main" id="{00CA154C-2AAD-AFDE-B1D1-CBDF7DD0FFE1}"/>
              </a:ext>
            </a:extLst>
          </p:cNvPr>
          <p:cNvGraphicFramePr>
            <a:graphicFrameLocks noGrp="1"/>
          </p:cNvGraphicFramePr>
          <p:nvPr>
            <p:ph idx="1"/>
            <p:extLst>
              <p:ext uri="{D42A27DB-BD31-4B8C-83A1-F6EECF244321}">
                <p14:modId xmlns:p14="http://schemas.microsoft.com/office/powerpoint/2010/main" val="4013514323"/>
              </p:ext>
            </p:extLst>
          </p:nvPr>
        </p:nvGraphicFramePr>
        <p:xfrm>
          <a:off x="476250" y="1825625"/>
          <a:ext cx="11242672" cy="4155440"/>
        </p:xfrm>
        <a:graphic>
          <a:graphicData uri="http://schemas.openxmlformats.org/drawingml/2006/table">
            <a:tbl>
              <a:tblPr firstRow="1" bandRow="1">
                <a:tableStyleId>{5C22544A-7EE6-4342-B048-85BDC9FD1C3A}</a:tableStyleId>
              </a:tblPr>
              <a:tblGrid>
                <a:gridCol w="1606096">
                  <a:extLst>
                    <a:ext uri="{9D8B030D-6E8A-4147-A177-3AD203B41FA5}">
                      <a16:colId xmlns:a16="http://schemas.microsoft.com/office/drawing/2014/main" val="1641487067"/>
                    </a:ext>
                  </a:extLst>
                </a:gridCol>
                <a:gridCol w="1606096">
                  <a:extLst>
                    <a:ext uri="{9D8B030D-6E8A-4147-A177-3AD203B41FA5}">
                      <a16:colId xmlns:a16="http://schemas.microsoft.com/office/drawing/2014/main" val="3062468734"/>
                    </a:ext>
                  </a:extLst>
                </a:gridCol>
                <a:gridCol w="1606096">
                  <a:extLst>
                    <a:ext uri="{9D8B030D-6E8A-4147-A177-3AD203B41FA5}">
                      <a16:colId xmlns:a16="http://schemas.microsoft.com/office/drawing/2014/main" val="4146741605"/>
                    </a:ext>
                  </a:extLst>
                </a:gridCol>
                <a:gridCol w="1606096">
                  <a:extLst>
                    <a:ext uri="{9D8B030D-6E8A-4147-A177-3AD203B41FA5}">
                      <a16:colId xmlns:a16="http://schemas.microsoft.com/office/drawing/2014/main" val="2738858400"/>
                    </a:ext>
                  </a:extLst>
                </a:gridCol>
                <a:gridCol w="1606096">
                  <a:extLst>
                    <a:ext uri="{9D8B030D-6E8A-4147-A177-3AD203B41FA5}">
                      <a16:colId xmlns:a16="http://schemas.microsoft.com/office/drawing/2014/main" val="3406538737"/>
                    </a:ext>
                  </a:extLst>
                </a:gridCol>
                <a:gridCol w="1606096">
                  <a:extLst>
                    <a:ext uri="{9D8B030D-6E8A-4147-A177-3AD203B41FA5}">
                      <a16:colId xmlns:a16="http://schemas.microsoft.com/office/drawing/2014/main" val="1644733409"/>
                    </a:ext>
                  </a:extLst>
                </a:gridCol>
                <a:gridCol w="1606096">
                  <a:extLst>
                    <a:ext uri="{9D8B030D-6E8A-4147-A177-3AD203B41FA5}">
                      <a16:colId xmlns:a16="http://schemas.microsoft.com/office/drawing/2014/main" val="3400571083"/>
                    </a:ext>
                  </a:extLst>
                </a:gridCol>
              </a:tblGrid>
              <a:tr h="370840">
                <a:tc>
                  <a:txBody>
                    <a:bodyPr/>
                    <a:lstStyle/>
                    <a:p>
                      <a:pPr algn="ctr"/>
                      <a:r>
                        <a:rPr lang="en-US" dirty="0"/>
                        <a:t>Price</a:t>
                      </a:r>
                    </a:p>
                  </a:txBody>
                  <a:tcPr/>
                </a:tc>
                <a:tc>
                  <a:txBody>
                    <a:bodyPr/>
                    <a:lstStyle/>
                    <a:p>
                      <a:pPr algn="ctr"/>
                      <a:r>
                        <a:rPr lang="en-US" dirty="0"/>
                        <a:t>Quantity</a:t>
                      </a:r>
                    </a:p>
                  </a:txBody>
                  <a:tcPr/>
                </a:tc>
                <a:tc>
                  <a:txBody>
                    <a:bodyPr/>
                    <a:lstStyle/>
                    <a:p>
                      <a:pPr algn="ctr"/>
                      <a:r>
                        <a:rPr lang="en-US" dirty="0"/>
                        <a:t>Total Revenue</a:t>
                      </a:r>
                    </a:p>
                    <a:p>
                      <a:pPr algn="ctr"/>
                      <a:r>
                        <a:rPr lang="en-US" dirty="0"/>
                        <a:t>(Price × Quantity)</a:t>
                      </a:r>
                    </a:p>
                  </a:txBody>
                  <a:tcPr/>
                </a:tc>
                <a:tc>
                  <a:txBody>
                    <a:bodyPr/>
                    <a:lstStyle/>
                    <a:p>
                      <a:pPr algn="ctr"/>
                      <a:r>
                        <a:rPr lang="en-US" dirty="0"/>
                        <a:t>Percentage</a:t>
                      </a:r>
                    </a:p>
                    <a:p>
                      <a:pPr algn="ctr"/>
                      <a:r>
                        <a:rPr lang="en-US" dirty="0"/>
                        <a:t>Change in Price</a:t>
                      </a:r>
                    </a:p>
                  </a:txBody>
                  <a:tcPr/>
                </a:tc>
                <a:tc>
                  <a:txBody>
                    <a:bodyPr/>
                    <a:lstStyle/>
                    <a:p>
                      <a:pPr algn="ctr"/>
                      <a:r>
                        <a:rPr lang="en-US" dirty="0"/>
                        <a:t>Percentage</a:t>
                      </a:r>
                    </a:p>
                    <a:p>
                      <a:pPr algn="ctr"/>
                      <a:r>
                        <a:rPr lang="en-US" dirty="0"/>
                        <a:t>Change in Quantity</a:t>
                      </a:r>
                    </a:p>
                  </a:txBody>
                  <a:tcPr/>
                </a:tc>
                <a:tc>
                  <a:txBody>
                    <a:bodyPr/>
                    <a:lstStyle/>
                    <a:p>
                      <a:pPr algn="ctr"/>
                      <a:r>
                        <a:rPr lang="en-US" dirty="0"/>
                        <a:t>Elasticity</a:t>
                      </a:r>
                    </a:p>
                  </a:txBody>
                  <a:tcPr/>
                </a:tc>
                <a:tc>
                  <a:txBody>
                    <a:bodyPr/>
                    <a:lstStyle/>
                    <a:p>
                      <a:pPr algn="ctr"/>
                      <a:r>
                        <a:rPr lang="en-US" dirty="0"/>
                        <a:t>Description</a:t>
                      </a:r>
                    </a:p>
                  </a:txBody>
                  <a:tcPr/>
                </a:tc>
                <a:extLst>
                  <a:ext uri="{0D108BD9-81ED-4DB2-BD59-A6C34878D82A}">
                    <a16:rowId xmlns:a16="http://schemas.microsoft.com/office/drawing/2014/main" val="2919259355"/>
                  </a:ext>
                </a:extLst>
              </a:tr>
              <a:tr h="370840">
                <a:tc>
                  <a:txBody>
                    <a:bodyPr/>
                    <a:lstStyle/>
                    <a:p>
                      <a:pPr algn="ctr"/>
                      <a:r>
                        <a:rPr lang="en-CA" dirty="0"/>
                        <a:t>$7</a:t>
                      </a:r>
                      <a:endParaRPr lang="en-US" dirty="0"/>
                    </a:p>
                  </a:txBody>
                  <a:tcPr/>
                </a:tc>
                <a:tc>
                  <a:txBody>
                    <a:bodyPr/>
                    <a:lstStyle/>
                    <a:p>
                      <a:pPr algn="ctr"/>
                      <a:r>
                        <a:rPr lang="en-CA" dirty="0"/>
                        <a:t>0</a:t>
                      </a:r>
                      <a:endParaRPr lang="en-US" dirty="0"/>
                    </a:p>
                  </a:txBody>
                  <a:tcPr/>
                </a:tc>
                <a:tc>
                  <a:txBody>
                    <a:bodyPr/>
                    <a:lstStyle/>
                    <a:p>
                      <a:pPr algn="ctr"/>
                      <a:r>
                        <a:rPr lang="en-CA" dirty="0"/>
                        <a:t>$0</a:t>
                      </a:r>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3853816445"/>
                  </a:ext>
                </a:extLst>
              </a:tr>
              <a:tr h="370840">
                <a:tc>
                  <a:txBody>
                    <a:bodyPr/>
                    <a:lstStyle/>
                    <a:p>
                      <a:pPr algn="ctr"/>
                      <a:r>
                        <a:rPr lang="en-CA" dirty="0"/>
                        <a:t>6</a:t>
                      </a:r>
                      <a:endParaRPr lang="en-US" dirty="0"/>
                    </a:p>
                  </a:txBody>
                  <a:tcPr/>
                </a:tc>
                <a:tc>
                  <a:txBody>
                    <a:bodyPr/>
                    <a:lstStyle/>
                    <a:p>
                      <a:pPr algn="ctr"/>
                      <a:r>
                        <a:rPr lang="en-CA" dirty="0"/>
                        <a:t>2</a:t>
                      </a:r>
                      <a:endParaRPr lang="en-US" dirty="0"/>
                    </a:p>
                  </a:txBody>
                  <a:tcPr/>
                </a:tc>
                <a:tc>
                  <a:txBody>
                    <a:bodyPr/>
                    <a:lstStyle/>
                    <a:p>
                      <a:pPr algn="ctr"/>
                      <a:r>
                        <a:rPr lang="en-CA" dirty="0"/>
                        <a:t>12</a:t>
                      </a:r>
                      <a:endParaRPr lang="en-US" dirty="0"/>
                    </a:p>
                  </a:txBody>
                  <a:tcPr/>
                </a:tc>
                <a:tc>
                  <a:txBody>
                    <a:bodyPr/>
                    <a:lstStyle/>
                    <a:p>
                      <a:pPr algn="ctr"/>
                      <a:r>
                        <a:rPr lang="en-CA" dirty="0"/>
                        <a:t>15</a:t>
                      </a:r>
                      <a:endParaRPr lang="en-US" dirty="0"/>
                    </a:p>
                  </a:txBody>
                  <a:tcPr/>
                </a:tc>
                <a:tc>
                  <a:txBody>
                    <a:bodyPr/>
                    <a:lstStyle/>
                    <a:p>
                      <a:pPr algn="ctr"/>
                      <a:r>
                        <a:rPr lang="en-CA" dirty="0"/>
                        <a:t>200</a:t>
                      </a:r>
                      <a:endParaRPr lang="en-US" dirty="0"/>
                    </a:p>
                  </a:txBody>
                  <a:tcPr/>
                </a:tc>
                <a:tc>
                  <a:txBody>
                    <a:bodyPr/>
                    <a:lstStyle/>
                    <a:p>
                      <a:pPr algn="ctr"/>
                      <a:r>
                        <a:rPr lang="en-CA" dirty="0"/>
                        <a:t>13.0</a:t>
                      </a:r>
                      <a:endParaRPr lang="en-US" dirty="0"/>
                    </a:p>
                  </a:txBody>
                  <a:tcPr/>
                </a:tc>
                <a:tc>
                  <a:txBody>
                    <a:bodyPr/>
                    <a:lstStyle/>
                    <a:p>
                      <a:r>
                        <a:rPr lang="en-US" sz="1800" b="0" i="0" u="none" strike="noStrike" kern="1200" baseline="0" dirty="0">
                          <a:solidFill>
                            <a:schemeClr val="dk1"/>
                          </a:solidFill>
                          <a:latin typeface="+mn-lt"/>
                          <a:ea typeface="+mn-ea"/>
                          <a:cs typeface="+mn-cs"/>
                        </a:rPr>
                        <a:t>Elastic</a:t>
                      </a:r>
                      <a:endParaRPr lang="en-US" dirty="0"/>
                    </a:p>
                  </a:txBody>
                  <a:tcPr/>
                </a:tc>
                <a:extLst>
                  <a:ext uri="{0D108BD9-81ED-4DB2-BD59-A6C34878D82A}">
                    <a16:rowId xmlns:a16="http://schemas.microsoft.com/office/drawing/2014/main" val="1126695290"/>
                  </a:ext>
                </a:extLst>
              </a:tr>
              <a:tr h="370840">
                <a:tc>
                  <a:txBody>
                    <a:bodyPr/>
                    <a:lstStyle/>
                    <a:p>
                      <a:pPr algn="ctr"/>
                      <a:r>
                        <a:rPr lang="en-CA" dirty="0"/>
                        <a:t>5</a:t>
                      </a:r>
                      <a:endParaRPr lang="en-US" dirty="0"/>
                    </a:p>
                  </a:txBody>
                  <a:tcPr/>
                </a:tc>
                <a:tc>
                  <a:txBody>
                    <a:bodyPr/>
                    <a:lstStyle/>
                    <a:p>
                      <a:pPr algn="ctr"/>
                      <a:r>
                        <a:rPr lang="en-CA" dirty="0"/>
                        <a:t>4</a:t>
                      </a:r>
                      <a:endParaRPr lang="en-US" dirty="0"/>
                    </a:p>
                  </a:txBody>
                  <a:tcPr/>
                </a:tc>
                <a:tc>
                  <a:txBody>
                    <a:bodyPr/>
                    <a:lstStyle/>
                    <a:p>
                      <a:pPr algn="ctr"/>
                      <a:r>
                        <a:rPr lang="en-CA" dirty="0"/>
                        <a:t>20</a:t>
                      </a:r>
                      <a:endParaRPr lang="en-US" dirty="0"/>
                    </a:p>
                  </a:txBody>
                  <a:tcPr/>
                </a:tc>
                <a:tc>
                  <a:txBody>
                    <a:bodyPr/>
                    <a:lstStyle/>
                    <a:p>
                      <a:pPr algn="ctr"/>
                      <a:r>
                        <a:rPr lang="en-CA" dirty="0"/>
                        <a:t>18</a:t>
                      </a:r>
                      <a:endParaRPr lang="en-US" dirty="0"/>
                    </a:p>
                  </a:txBody>
                  <a:tcPr/>
                </a:tc>
                <a:tc>
                  <a:txBody>
                    <a:bodyPr/>
                    <a:lstStyle/>
                    <a:p>
                      <a:pPr algn="ctr"/>
                      <a:r>
                        <a:rPr lang="en-CA" dirty="0"/>
                        <a:t>67</a:t>
                      </a:r>
                      <a:endParaRPr lang="en-US" dirty="0"/>
                    </a:p>
                  </a:txBody>
                  <a:tcPr/>
                </a:tc>
                <a:tc>
                  <a:txBody>
                    <a:bodyPr/>
                    <a:lstStyle/>
                    <a:p>
                      <a:pPr algn="ctr"/>
                      <a:r>
                        <a:rPr lang="en-CA" dirty="0"/>
                        <a:t>3.7</a:t>
                      </a:r>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i="0" u="none" strike="noStrike" kern="1200" baseline="0" dirty="0">
                          <a:solidFill>
                            <a:schemeClr val="dk1"/>
                          </a:solidFill>
                          <a:latin typeface="+mn-lt"/>
                          <a:ea typeface="+mn-ea"/>
                          <a:cs typeface="+mn-cs"/>
                        </a:rPr>
                        <a:t>Elastic</a:t>
                      </a:r>
                      <a:endParaRPr lang="en-US" dirty="0"/>
                    </a:p>
                  </a:txBody>
                  <a:tcPr/>
                </a:tc>
                <a:extLst>
                  <a:ext uri="{0D108BD9-81ED-4DB2-BD59-A6C34878D82A}">
                    <a16:rowId xmlns:a16="http://schemas.microsoft.com/office/drawing/2014/main" val="561683136"/>
                  </a:ext>
                </a:extLst>
              </a:tr>
              <a:tr h="370840">
                <a:tc>
                  <a:txBody>
                    <a:bodyPr/>
                    <a:lstStyle/>
                    <a:p>
                      <a:pPr algn="ctr"/>
                      <a:r>
                        <a:rPr lang="en-CA" dirty="0"/>
                        <a:t>4</a:t>
                      </a:r>
                      <a:endParaRPr lang="en-US" dirty="0"/>
                    </a:p>
                  </a:txBody>
                  <a:tcPr/>
                </a:tc>
                <a:tc>
                  <a:txBody>
                    <a:bodyPr/>
                    <a:lstStyle/>
                    <a:p>
                      <a:pPr algn="ctr"/>
                      <a:r>
                        <a:rPr lang="en-CA" dirty="0"/>
                        <a:t>6</a:t>
                      </a:r>
                      <a:endParaRPr lang="en-US" dirty="0"/>
                    </a:p>
                  </a:txBody>
                  <a:tcPr/>
                </a:tc>
                <a:tc>
                  <a:txBody>
                    <a:bodyPr/>
                    <a:lstStyle/>
                    <a:p>
                      <a:pPr algn="ctr"/>
                      <a:r>
                        <a:rPr lang="en-CA" dirty="0"/>
                        <a:t>24</a:t>
                      </a:r>
                      <a:endParaRPr lang="en-US" dirty="0"/>
                    </a:p>
                  </a:txBody>
                  <a:tcPr/>
                </a:tc>
                <a:tc>
                  <a:txBody>
                    <a:bodyPr/>
                    <a:lstStyle/>
                    <a:p>
                      <a:pPr algn="ctr"/>
                      <a:r>
                        <a:rPr lang="en-CA" dirty="0"/>
                        <a:t>22</a:t>
                      </a:r>
                      <a:endParaRPr lang="en-US" dirty="0"/>
                    </a:p>
                  </a:txBody>
                  <a:tcPr/>
                </a:tc>
                <a:tc>
                  <a:txBody>
                    <a:bodyPr/>
                    <a:lstStyle/>
                    <a:p>
                      <a:pPr algn="ctr"/>
                      <a:r>
                        <a:rPr lang="en-CA" dirty="0"/>
                        <a:t>40</a:t>
                      </a:r>
                      <a:endParaRPr lang="en-US" dirty="0"/>
                    </a:p>
                  </a:txBody>
                  <a:tcPr/>
                </a:tc>
                <a:tc>
                  <a:txBody>
                    <a:bodyPr/>
                    <a:lstStyle/>
                    <a:p>
                      <a:pPr algn="ctr"/>
                      <a:r>
                        <a:rPr lang="en-CA" dirty="0"/>
                        <a:t>1.8</a:t>
                      </a:r>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i="0" u="none" strike="noStrike" kern="1200" baseline="0" dirty="0">
                          <a:solidFill>
                            <a:schemeClr val="dk1"/>
                          </a:solidFill>
                          <a:latin typeface="+mn-lt"/>
                          <a:ea typeface="+mn-ea"/>
                          <a:cs typeface="+mn-cs"/>
                        </a:rPr>
                        <a:t>Elastic</a:t>
                      </a:r>
                      <a:endParaRPr lang="en-US" dirty="0"/>
                    </a:p>
                  </a:txBody>
                  <a:tcPr/>
                </a:tc>
                <a:extLst>
                  <a:ext uri="{0D108BD9-81ED-4DB2-BD59-A6C34878D82A}">
                    <a16:rowId xmlns:a16="http://schemas.microsoft.com/office/drawing/2014/main" val="4138475648"/>
                  </a:ext>
                </a:extLst>
              </a:tr>
              <a:tr h="370840">
                <a:tc>
                  <a:txBody>
                    <a:bodyPr/>
                    <a:lstStyle/>
                    <a:p>
                      <a:pPr algn="ctr"/>
                      <a:r>
                        <a:rPr lang="en-CA" dirty="0"/>
                        <a:t>3</a:t>
                      </a:r>
                      <a:endParaRPr lang="en-US" dirty="0"/>
                    </a:p>
                  </a:txBody>
                  <a:tcPr/>
                </a:tc>
                <a:tc>
                  <a:txBody>
                    <a:bodyPr/>
                    <a:lstStyle/>
                    <a:p>
                      <a:pPr algn="ctr"/>
                      <a:r>
                        <a:rPr lang="en-CA" dirty="0"/>
                        <a:t>8</a:t>
                      </a:r>
                      <a:endParaRPr lang="en-US" dirty="0"/>
                    </a:p>
                  </a:txBody>
                  <a:tcPr/>
                </a:tc>
                <a:tc>
                  <a:txBody>
                    <a:bodyPr/>
                    <a:lstStyle/>
                    <a:p>
                      <a:pPr algn="ctr"/>
                      <a:r>
                        <a:rPr lang="en-CA" dirty="0"/>
                        <a:t>24</a:t>
                      </a:r>
                      <a:endParaRPr lang="en-US" dirty="0"/>
                    </a:p>
                  </a:txBody>
                  <a:tcPr/>
                </a:tc>
                <a:tc>
                  <a:txBody>
                    <a:bodyPr/>
                    <a:lstStyle/>
                    <a:p>
                      <a:pPr algn="ctr"/>
                      <a:r>
                        <a:rPr lang="en-CA" dirty="0"/>
                        <a:t>29</a:t>
                      </a:r>
                      <a:endParaRPr lang="en-US" dirty="0"/>
                    </a:p>
                  </a:txBody>
                  <a:tcPr/>
                </a:tc>
                <a:tc>
                  <a:txBody>
                    <a:bodyPr/>
                    <a:lstStyle/>
                    <a:p>
                      <a:pPr algn="ctr"/>
                      <a:r>
                        <a:rPr lang="en-CA" dirty="0"/>
                        <a:t>29</a:t>
                      </a:r>
                      <a:endParaRPr lang="en-US" dirty="0"/>
                    </a:p>
                  </a:txBody>
                  <a:tcPr/>
                </a:tc>
                <a:tc>
                  <a:txBody>
                    <a:bodyPr/>
                    <a:lstStyle/>
                    <a:p>
                      <a:pPr algn="ctr"/>
                      <a:r>
                        <a:rPr lang="en-CA" dirty="0"/>
                        <a:t>1.0</a:t>
                      </a:r>
                      <a:endParaRPr lang="en-US" dirty="0"/>
                    </a:p>
                  </a:txBody>
                  <a:tcPr/>
                </a:tc>
                <a:tc>
                  <a:txBody>
                    <a:bodyPr/>
                    <a:lstStyle/>
                    <a:p>
                      <a:r>
                        <a:rPr lang="en-US" sz="1800" b="0" i="0" u="none" strike="noStrike" kern="1200" baseline="0" dirty="0">
                          <a:solidFill>
                            <a:schemeClr val="dk1"/>
                          </a:solidFill>
                          <a:latin typeface="+mn-lt"/>
                          <a:ea typeface="+mn-ea"/>
                          <a:cs typeface="+mn-cs"/>
                        </a:rPr>
                        <a:t>Unit elastic</a:t>
                      </a:r>
                      <a:endParaRPr lang="en-US" dirty="0"/>
                    </a:p>
                  </a:txBody>
                  <a:tcPr/>
                </a:tc>
                <a:extLst>
                  <a:ext uri="{0D108BD9-81ED-4DB2-BD59-A6C34878D82A}">
                    <a16:rowId xmlns:a16="http://schemas.microsoft.com/office/drawing/2014/main" val="296296148"/>
                  </a:ext>
                </a:extLst>
              </a:tr>
              <a:tr h="370840">
                <a:tc>
                  <a:txBody>
                    <a:bodyPr/>
                    <a:lstStyle/>
                    <a:p>
                      <a:pPr algn="ctr"/>
                      <a:r>
                        <a:rPr lang="en-CA" dirty="0"/>
                        <a:t>2</a:t>
                      </a:r>
                      <a:endParaRPr lang="en-US" dirty="0"/>
                    </a:p>
                  </a:txBody>
                  <a:tcPr/>
                </a:tc>
                <a:tc>
                  <a:txBody>
                    <a:bodyPr/>
                    <a:lstStyle/>
                    <a:p>
                      <a:pPr algn="ctr"/>
                      <a:r>
                        <a:rPr lang="en-CA" dirty="0"/>
                        <a:t>10</a:t>
                      </a:r>
                      <a:endParaRPr lang="en-US" dirty="0"/>
                    </a:p>
                  </a:txBody>
                  <a:tcPr/>
                </a:tc>
                <a:tc>
                  <a:txBody>
                    <a:bodyPr/>
                    <a:lstStyle/>
                    <a:p>
                      <a:pPr algn="ctr"/>
                      <a:r>
                        <a:rPr lang="en-CA" dirty="0"/>
                        <a:t>20</a:t>
                      </a:r>
                      <a:endParaRPr lang="en-US" dirty="0"/>
                    </a:p>
                  </a:txBody>
                  <a:tcPr/>
                </a:tc>
                <a:tc>
                  <a:txBody>
                    <a:bodyPr/>
                    <a:lstStyle/>
                    <a:p>
                      <a:pPr algn="ctr"/>
                      <a:r>
                        <a:rPr lang="en-CA" dirty="0"/>
                        <a:t>40</a:t>
                      </a:r>
                      <a:endParaRPr lang="en-US" dirty="0"/>
                    </a:p>
                  </a:txBody>
                  <a:tcPr/>
                </a:tc>
                <a:tc>
                  <a:txBody>
                    <a:bodyPr/>
                    <a:lstStyle/>
                    <a:p>
                      <a:pPr algn="ctr"/>
                      <a:r>
                        <a:rPr lang="en-CA" dirty="0"/>
                        <a:t>22</a:t>
                      </a:r>
                      <a:endParaRPr lang="en-US" dirty="0"/>
                    </a:p>
                  </a:txBody>
                  <a:tcPr/>
                </a:tc>
                <a:tc>
                  <a:txBody>
                    <a:bodyPr/>
                    <a:lstStyle/>
                    <a:p>
                      <a:pPr algn="ctr"/>
                      <a:r>
                        <a:rPr lang="en-CA" dirty="0"/>
                        <a:t>0.6</a:t>
                      </a:r>
                      <a:endParaRPr lang="en-US" dirty="0"/>
                    </a:p>
                  </a:txBody>
                  <a:tcPr/>
                </a:tc>
                <a:tc>
                  <a:txBody>
                    <a:bodyPr/>
                    <a:lstStyle/>
                    <a:p>
                      <a:r>
                        <a:rPr lang="en-US" sz="1800" b="0" i="0" u="none" strike="noStrike" kern="1200" baseline="0" dirty="0">
                          <a:solidFill>
                            <a:schemeClr val="dk1"/>
                          </a:solidFill>
                          <a:latin typeface="+mn-lt"/>
                          <a:ea typeface="+mn-ea"/>
                          <a:cs typeface="+mn-cs"/>
                        </a:rPr>
                        <a:t>Inelastic</a:t>
                      </a:r>
                      <a:endParaRPr lang="en-US" dirty="0"/>
                    </a:p>
                  </a:txBody>
                  <a:tcPr/>
                </a:tc>
                <a:extLst>
                  <a:ext uri="{0D108BD9-81ED-4DB2-BD59-A6C34878D82A}">
                    <a16:rowId xmlns:a16="http://schemas.microsoft.com/office/drawing/2014/main" val="1197598581"/>
                  </a:ext>
                </a:extLst>
              </a:tr>
              <a:tr h="370840">
                <a:tc>
                  <a:txBody>
                    <a:bodyPr/>
                    <a:lstStyle/>
                    <a:p>
                      <a:pPr algn="ctr"/>
                      <a:r>
                        <a:rPr lang="en-CA" dirty="0"/>
                        <a:t>1</a:t>
                      </a:r>
                      <a:endParaRPr lang="en-US" dirty="0"/>
                    </a:p>
                  </a:txBody>
                  <a:tcPr/>
                </a:tc>
                <a:tc>
                  <a:txBody>
                    <a:bodyPr/>
                    <a:lstStyle/>
                    <a:p>
                      <a:pPr algn="ctr"/>
                      <a:r>
                        <a:rPr lang="en-CA" dirty="0"/>
                        <a:t>12</a:t>
                      </a:r>
                      <a:endParaRPr lang="en-US" dirty="0"/>
                    </a:p>
                  </a:txBody>
                  <a:tcPr/>
                </a:tc>
                <a:tc>
                  <a:txBody>
                    <a:bodyPr/>
                    <a:lstStyle/>
                    <a:p>
                      <a:pPr algn="ctr"/>
                      <a:r>
                        <a:rPr lang="en-CA" dirty="0"/>
                        <a:t>12</a:t>
                      </a:r>
                      <a:endParaRPr lang="en-US" dirty="0"/>
                    </a:p>
                  </a:txBody>
                  <a:tcPr/>
                </a:tc>
                <a:tc>
                  <a:txBody>
                    <a:bodyPr/>
                    <a:lstStyle/>
                    <a:p>
                      <a:pPr algn="ctr"/>
                      <a:r>
                        <a:rPr lang="en-CA" dirty="0"/>
                        <a:t>67</a:t>
                      </a:r>
                      <a:endParaRPr lang="en-US" dirty="0"/>
                    </a:p>
                  </a:txBody>
                  <a:tcPr/>
                </a:tc>
                <a:tc>
                  <a:txBody>
                    <a:bodyPr/>
                    <a:lstStyle/>
                    <a:p>
                      <a:pPr algn="ctr"/>
                      <a:r>
                        <a:rPr lang="en-CA" dirty="0"/>
                        <a:t>18</a:t>
                      </a:r>
                      <a:endParaRPr lang="en-US" dirty="0"/>
                    </a:p>
                  </a:txBody>
                  <a:tcPr/>
                </a:tc>
                <a:tc>
                  <a:txBody>
                    <a:bodyPr/>
                    <a:lstStyle/>
                    <a:p>
                      <a:pPr algn="ctr"/>
                      <a:r>
                        <a:rPr lang="en-CA" dirty="0"/>
                        <a:t>0.3</a:t>
                      </a:r>
                      <a:endParaRPr lang="en-US" dirty="0"/>
                    </a:p>
                  </a:txBody>
                  <a:tcPr/>
                </a:tc>
                <a:tc>
                  <a:txBody>
                    <a:bodyPr/>
                    <a:lstStyle/>
                    <a:p>
                      <a:r>
                        <a:rPr lang="en-US" sz="1800" b="0" i="0" u="none" strike="noStrike" kern="1200" baseline="0" dirty="0">
                          <a:solidFill>
                            <a:schemeClr val="dk1"/>
                          </a:solidFill>
                          <a:latin typeface="+mn-lt"/>
                          <a:ea typeface="+mn-ea"/>
                          <a:cs typeface="+mn-cs"/>
                        </a:rPr>
                        <a:t>Inelastic</a:t>
                      </a:r>
                      <a:endParaRPr lang="en-US" dirty="0"/>
                    </a:p>
                  </a:txBody>
                  <a:tcPr/>
                </a:tc>
                <a:extLst>
                  <a:ext uri="{0D108BD9-81ED-4DB2-BD59-A6C34878D82A}">
                    <a16:rowId xmlns:a16="http://schemas.microsoft.com/office/drawing/2014/main" val="3311979309"/>
                  </a:ext>
                </a:extLst>
              </a:tr>
              <a:tr h="370840">
                <a:tc>
                  <a:txBody>
                    <a:bodyPr/>
                    <a:lstStyle/>
                    <a:p>
                      <a:pPr algn="ctr"/>
                      <a:r>
                        <a:rPr lang="en-CA" dirty="0"/>
                        <a:t>0</a:t>
                      </a:r>
                      <a:endParaRPr lang="en-US" dirty="0"/>
                    </a:p>
                  </a:txBody>
                  <a:tcPr/>
                </a:tc>
                <a:tc>
                  <a:txBody>
                    <a:bodyPr/>
                    <a:lstStyle/>
                    <a:p>
                      <a:pPr algn="ctr"/>
                      <a:r>
                        <a:rPr lang="en-CA" dirty="0"/>
                        <a:t>14</a:t>
                      </a:r>
                      <a:endParaRPr lang="en-US" dirty="0"/>
                    </a:p>
                  </a:txBody>
                  <a:tcPr/>
                </a:tc>
                <a:tc>
                  <a:txBody>
                    <a:bodyPr/>
                    <a:lstStyle/>
                    <a:p>
                      <a:pPr algn="ctr"/>
                      <a:r>
                        <a:rPr lang="en-CA" dirty="0"/>
                        <a:t>0</a:t>
                      </a:r>
                      <a:endParaRPr lang="en-US" dirty="0"/>
                    </a:p>
                  </a:txBody>
                  <a:tcPr/>
                </a:tc>
                <a:tc>
                  <a:txBody>
                    <a:bodyPr/>
                    <a:lstStyle/>
                    <a:p>
                      <a:pPr algn="ctr"/>
                      <a:r>
                        <a:rPr lang="en-CA" dirty="0"/>
                        <a:t>200</a:t>
                      </a:r>
                      <a:endParaRPr lang="en-US" dirty="0"/>
                    </a:p>
                  </a:txBody>
                  <a:tcPr/>
                </a:tc>
                <a:tc>
                  <a:txBody>
                    <a:bodyPr/>
                    <a:lstStyle/>
                    <a:p>
                      <a:pPr algn="ctr"/>
                      <a:r>
                        <a:rPr lang="en-CA" dirty="0"/>
                        <a:t>15</a:t>
                      </a:r>
                      <a:endParaRPr lang="en-US" dirty="0"/>
                    </a:p>
                  </a:txBody>
                  <a:tcPr/>
                </a:tc>
                <a:tc>
                  <a:txBody>
                    <a:bodyPr/>
                    <a:lstStyle/>
                    <a:p>
                      <a:pPr algn="ctr"/>
                      <a:r>
                        <a:rPr lang="en-CA" dirty="0"/>
                        <a:t>0.1</a:t>
                      </a:r>
                      <a:endParaRPr lang="en-US" dirty="0"/>
                    </a:p>
                  </a:txBody>
                  <a:tcPr/>
                </a:tc>
                <a:tc>
                  <a:txBody>
                    <a:bodyPr/>
                    <a:lstStyle/>
                    <a:p>
                      <a:r>
                        <a:rPr lang="en-US" sz="1800" b="0" i="0" u="none" strike="noStrike" kern="1200" baseline="0" dirty="0">
                          <a:solidFill>
                            <a:schemeClr val="dk1"/>
                          </a:solidFill>
                          <a:latin typeface="+mn-lt"/>
                          <a:ea typeface="+mn-ea"/>
                          <a:cs typeface="+mn-cs"/>
                        </a:rPr>
                        <a:t>Inelastic</a:t>
                      </a:r>
                      <a:endParaRPr lang="en-US" dirty="0"/>
                    </a:p>
                  </a:txBody>
                  <a:tcPr/>
                </a:tc>
                <a:extLst>
                  <a:ext uri="{0D108BD9-81ED-4DB2-BD59-A6C34878D82A}">
                    <a16:rowId xmlns:a16="http://schemas.microsoft.com/office/drawing/2014/main" val="381743936"/>
                  </a:ext>
                </a:extLst>
              </a:tr>
            </a:tbl>
          </a:graphicData>
        </a:graphic>
      </p:graphicFrame>
    </p:spTree>
    <p:extLst>
      <p:ext uri="{BB962C8B-B14F-4D97-AF65-F5344CB8AC3E}">
        <p14:creationId xmlns:p14="http://schemas.microsoft.com/office/powerpoint/2010/main" val="209466829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Active Learning 2: Elasticity and Total Revenue</a:t>
            </a:r>
          </a:p>
        </p:txBody>
      </p:sp>
      <p:sp>
        <p:nvSpPr>
          <p:cNvPr id="3" name="Content Placeholder 2"/>
          <p:cNvSpPr>
            <a:spLocks noGrp="1"/>
          </p:cNvSpPr>
          <p:nvPr>
            <p:ph idx="1"/>
          </p:nvPr>
        </p:nvSpPr>
        <p:spPr/>
        <p:txBody>
          <a:bodyPr/>
          <a:lstStyle/>
          <a:p>
            <a:pPr marL="514350" indent="-514350">
              <a:buClrTx/>
              <a:buFont typeface="+mj-lt"/>
              <a:buAutoNum type="alphaUcPeriod"/>
            </a:pPr>
            <a:r>
              <a:rPr lang="en-US" dirty="0">
                <a:latin typeface="+mn-lt"/>
              </a:rPr>
              <a:t>Pharmacies raise the price of insulin by 10%. Does total expenditure on insulin rise or fall?</a:t>
            </a:r>
          </a:p>
          <a:p>
            <a:pPr marL="514350" indent="-514350">
              <a:buClrTx/>
              <a:buFont typeface="+mj-lt"/>
              <a:buAutoNum type="alphaUcPeriod"/>
            </a:pPr>
            <a:r>
              <a:rPr lang="en-US" dirty="0">
                <a:latin typeface="+mn-lt"/>
              </a:rPr>
              <a:t>As a result of a fare war, the price of a luxury cruise falls 20%. Does luxury cruise companies’ total revenue rise or fall? </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Active Learning 2: Answers</a:t>
            </a:r>
          </a:p>
        </p:txBody>
      </p:sp>
      <p:sp>
        <p:nvSpPr>
          <p:cNvPr id="3" name="Content Placeholder 2"/>
          <p:cNvSpPr>
            <a:spLocks noGrp="1"/>
          </p:cNvSpPr>
          <p:nvPr>
            <p:ph idx="1"/>
          </p:nvPr>
        </p:nvSpPr>
        <p:spPr>
          <a:xfrm>
            <a:off x="476843" y="1825625"/>
            <a:ext cx="11241915" cy="4206240"/>
          </a:xfrm>
        </p:spPr>
        <p:txBody>
          <a:bodyPr/>
          <a:lstStyle/>
          <a:p>
            <a:pPr marL="0" indent="0">
              <a:buNone/>
            </a:pPr>
            <a:r>
              <a:rPr lang="en-US" dirty="0">
                <a:latin typeface="+mn-lt"/>
              </a:rPr>
              <a:t>A. Expenditure = Total Revenue = </a:t>
            </a:r>
            <a:r>
              <a:rPr lang="en-US" i="1" dirty="0">
                <a:latin typeface="+mn-lt"/>
              </a:rPr>
              <a:t>P</a:t>
            </a:r>
            <a:r>
              <a:rPr lang="en-US" dirty="0">
                <a:latin typeface="+mn-lt"/>
              </a:rPr>
              <a:t> × </a:t>
            </a:r>
            <a:r>
              <a:rPr lang="en-US" i="1" dirty="0">
                <a:latin typeface="+mn-lt"/>
              </a:rPr>
              <a:t>Q</a:t>
            </a:r>
            <a:r>
              <a:rPr lang="en-US" dirty="0">
                <a:latin typeface="+mn-lt"/>
              </a:rPr>
              <a:t> </a:t>
            </a:r>
          </a:p>
          <a:p>
            <a:pPr lvl="1">
              <a:buFont typeface="Arial" panose="020B0604020202020204" pitchFamily="34" charset="0"/>
              <a:buChar char="•"/>
            </a:pPr>
            <a:r>
              <a:rPr lang="en-US" dirty="0">
                <a:latin typeface="+mn-lt"/>
              </a:rPr>
              <a:t>Insulin is a necessity </a:t>
            </a:r>
          </a:p>
          <a:p>
            <a:pPr lvl="1">
              <a:buFont typeface="Arial" panose="020B0604020202020204" pitchFamily="34" charset="0"/>
              <a:buChar char="•"/>
            </a:pPr>
            <a:r>
              <a:rPr lang="en-US" dirty="0">
                <a:latin typeface="+mn-lt"/>
              </a:rPr>
              <a:t>Since demand for insulin is inelastic, </a:t>
            </a:r>
            <a:r>
              <a:rPr lang="en-US" i="1" dirty="0">
                <a:latin typeface="+mn-lt"/>
              </a:rPr>
              <a:t>Q</a:t>
            </a:r>
            <a:r>
              <a:rPr lang="en-US" dirty="0">
                <a:latin typeface="+mn-lt"/>
              </a:rPr>
              <a:t> will fall less than 10%, so expenditure rises</a:t>
            </a:r>
          </a:p>
          <a:p>
            <a:pPr marL="0" indent="0">
              <a:buNone/>
            </a:pPr>
            <a:r>
              <a:rPr lang="en-US" dirty="0">
                <a:latin typeface="+mn-lt"/>
              </a:rPr>
              <a:t>B. Revenue = </a:t>
            </a:r>
            <a:r>
              <a:rPr lang="en-US" i="1" dirty="0">
                <a:latin typeface="+mn-lt"/>
              </a:rPr>
              <a:t>P</a:t>
            </a:r>
            <a:r>
              <a:rPr lang="en-US" dirty="0">
                <a:latin typeface="+mn-lt"/>
              </a:rPr>
              <a:t> × </a:t>
            </a:r>
            <a:r>
              <a:rPr lang="en-US" i="1" dirty="0">
                <a:latin typeface="+mn-lt"/>
              </a:rPr>
              <a:t>Q</a:t>
            </a:r>
          </a:p>
          <a:p>
            <a:pPr lvl="1">
              <a:buFont typeface="Arial" panose="020B0604020202020204" pitchFamily="34" charset="0"/>
              <a:buChar char="•"/>
            </a:pPr>
            <a:r>
              <a:rPr lang="en-US" dirty="0">
                <a:latin typeface="+mn-lt"/>
              </a:rPr>
              <a:t>The fall in </a:t>
            </a:r>
            <a:r>
              <a:rPr lang="en-US" i="1" dirty="0">
                <a:latin typeface="+mn-lt"/>
              </a:rPr>
              <a:t>P</a:t>
            </a:r>
            <a:r>
              <a:rPr lang="en-US" dirty="0">
                <a:latin typeface="+mn-lt"/>
              </a:rPr>
              <a:t> reduces revenue, but </a:t>
            </a:r>
            <a:r>
              <a:rPr lang="en-US" i="1" dirty="0">
                <a:latin typeface="+mn-lt"/>
              </a:rPr>
              <a:t>Q </a:t>
            </a:r>
            <a:r>
              <a:rPr lang="en-US" dirty="0">
                <a:latin typeface="+mn-lt"/>
              </a:rPr>
              <a:t>increases, which increases revenue</a:t>
            </a:r>
          </a:p>
          <a:p>
            <a:pPr lvl="1">
              <a:buFont typeface="Arial" panose="020B0604020202020204" pitchFamily="34" charset="0"/>
              <a:buChar char="•"/>
            </a:pPr>
            <a:r>
              <a:rPr lang="en-US" dirty="0">
                <a:latin typeface="+mn-lt"/>
              </a:rPr>
              <a:t>Since demand is elastic, </a:t>
            </a:r>
            <a:r>
              <a:rPr lang="en-US" i="1" dirty="0">
                <a:latin typeface="+mn-lt"/>
              </a:rPr>
              <a:t>Q</a:t>
            </a:r>
            <a:r>
              <a:rPr lang="en-US" dirty="0">
                <a:latin typeface="+mn-lt"/>
              </a:rPr>
              <a:t> will increase more than 20%, so revenue rises</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The Income Elasticity of Demand</a:t>
            </a:r>
          </a:p>
        </p:txBody>
      </p:sp>
      <p:sp>
        <p:nvSpPr>
          <p:cNvPr id="3" name="Content Placeholder 2"/>
          <p:cNvSpPr>
            <a:spLocks noGrp="1"/>
          </p:cNvSpPr>
          <p:nvPr>
            <p:ph sz="half" idx="1"/>
          </p:nvPr>
        </p:nvSpPr>
        <p:spPr>
          <a:xfrm>
            <a:off x="476844" y="1825625"/>
            <a:ext cx="11241914" cy="4297680"/>
          </a:xfrm>
        </p:spPr>
        <p:txBody>
          <a:bodyPr/>
          <a:lstStyle/>
          <a:p>
            <a:r>
              <a:rPr lang="en-US" altLang="en-US" b="1" dirty="0">
                <a:solidFill>
                  <a:srgbClr val="C00000"/>
                </a:solidFill>
                <a:latin typeface="+mn-lt"/>
              </a:rPr>
              <a:t>Income elasticity of demand*</a:t>
            </a:r>
          </a:p>
          <a:p>
            <a:pPr lvl="1">
              <a:buFont typeface="Arial" panose="020B0604020202020204" pitchFamily="34" charset="0"/>
              <a:buChar char="•"/>
            </a:pPr>
            <a:r>
              <a:rPr lang="en-US" altLang="en-US" dirty="0">
                <a:latin typeface="+mn-lt"/>
              </a:rPr>
              <a:t>A measure of how much the quantity demanded of a good responds to a change in consumers’ income</a:t>
            </a:r>
          </a:p>
          <a:p>
            <a:pPr lvl="2">
              <a:buSzPct val="100000"/>
              <a:buFont typeface="Arial" panose="020B0604020202020204" pitchFamily="34" charset="0"/>
              <a:buChar char="•"/>
            </a:pPr>
            <a:r>
              <a:rPr lang="en-US" altLang="en-US" dirty="0">
                <a:latin typeface="+mn-lt"/>
              </a:rPr>
              <a:t>Normal goods have a positive income elasticity</a:t>
            </a:r>
          </a:p>
          <a:p>
            <a:pPr lvl="2">
              <a:buSzPct val="100000"/>
              <a:buFont typeface="Arial" panose="020B0604020202020204" pitchFamily="34" charset="0"/>
              <a:buChar char="•"/>
            </a:pPr>
            <a:r>
              <a:rPr lang="en-US" altLang="en-US" dirty="0">
                <a:latin typeface="+mn-lt"/>
              </a:rPr>
              <a:t>Inferior goods have a negative income elasticity</a:t>
            </a:r>
            <a:endParaRPr kumimoji="0" lang="en-US" altLang="en-US" sz="1400" b="0" i="0" u="none" strike="noStrike" kern="1200" cap="none" spc="0" normalizeH="0" baseline="0" noProof="0" dirty="0">
              <a:ln>
                <a:noFill/>
              </a:ln>
              <a:solidFill>
                <a:srgbClr val="282F7C"/>
              </a:solidFill>
              <a:effectLst/>
              <a:uLnTx/>
              <a:uFillTx/>
              <a:latin typeface="+mn-lt"/>
              <a:ea typeface="+mn-ea"/>
              <a:cs typeface="+mn-cs"/>
            </a:endParaRPr>
          </a:p>
        </p:txBody>
      </p:sp>
      <p:graphicFrame>
        <p:nvGraphicFramePr>
          <p:cNvPr id="6" name="Object 3">
            <a:extLst>
              <a:ext uri="{FF2B5EF4-FFF2-40B4-BE49-F238E27FC236}">
                <a16:creationId xmlns:a16="http://schemas.microsoft.com/office/drawing/2014/main" id="{A468EB94-C954-4624-81FD-7218971158AB}"/>
              </a:ext>
              <a:ext uri="{C183D7F6-B498-43B3-948B-1728B52AA6E4}">
                <adec:decorative xmlns:adec="http://schemas.microsoft.com/office/drawing/2017/decorative" xmlns="" val="1"/>
              </a:ext>
            </a:extLst>
          </p:cNvPr>
          <p:cNvGraphicFramePr>
            <a:graphicFrameLocks noGrp="1" noChangeAspect="1"/>
          </p:cNvGraphicFramePr>
          <p:nvPr>
            <p:ph sz="half" idx="10"/>
            <p:extLst>
              <p:ext uri="{D42A27DB-BD31-4B8C-83A1-F6EECF244321}">
                <p14:modId xmlns:p14="http://schemas.microsoft.com/office/powerpoint/2010/main" val="783096663"/>
              </p:ext>
            </p:extLst>
          </p:nvPr>
        </p:nvGraphicFramePr>
        <p:xfrm>
          <a:off x="902810" y="4500769"/>
          <a:ext cx="10858320" cy="825480"/>
        </p:xfrm>
        <a:graphic>
          <a:graphicData uri="http://schemas.openxmlformats.org/presentationml/2006/ole">
            <mc:AlternateContent xmlns:mc="http://schemas.openxmlformats.org/markup-compatibility/2006">
              <mc:Choice xmlns:v="urn:schemas-microsoft-com:vml" Requires="v">
                <p:oleObj spid="_x0000_s3082" name="Equation" r:id="rId3" imgW="10858320" imgH="825480" progId="Equation.DSMT4">
                  <p:embed/>
                </p:oleObj>
              </mc:Choice>
              <mc:Fallback>
                <p:oleObj name="Equation" r:id="rId3" imgW="10858320" imgH="825480" progId="Equation.DSMT4">
                  <p:embed/>
                  <p:pic>
                    <p:nvPicPr>
                      <p:cNvPr id="6" name="Object 3">
                        <a:extLst>
                          <a:ext uri="{FF2B5EF4-FFF2-40B4-BE49-F238E27FC236}">
                            <a16:creationId xmlns:a16="http://schemas.microsoft.com/office/drawing/2014/main" id="{5F669BDE-E5E5-4ED7-BE9D-A24C77C1A863}"/>
                          </a:ext>
                        </a:extLst>
                      </p:cNvPr>
                      <p:cNvPicPr/>
                      <p:nvPr/>
                    </p:nvPicPr>
                    <p:blipFill>
                      <a:blip r:embed="rId4"/>
                      <a:stretch>
                        <a:fillRect/>
                      </a:stretch>
                    </p:blipFill>
                    <p:spPr>
                      <a:xfrm>
                        <a:off x="902810" y="4500769"/>
                        <a:ext cx="10858320" cy="825480"/>
                      </a:xfrm>
                      <a:prstGeom prst="rect">
                        <a:avLst/>
                      </a:prstGeom>
                    </p:spPr>
                  </p:pic>
                </p:oleObj>
              </mc:Fallback>
            </mc:AlternateContent>
          </a:graphicData>
        </a:graphic>
      </p:graphicFrame>
      <p:sp>
        <p:nvSpPr>
          <p:cNvPr id="4" name="Content Placeholder 4">
            <a:extLst>
              <a:ext uri="{FF2B5EF4-FFF2-40B4-BE49-F238E27FC236}">
                <a16:creationId xmlns:a16="http://schemas.microsoft.com/office/drawing/2014/main" id="{C7B699B0-7FD8-4351-93B5-EFF2A9349C51}"/>
              </a:ext>
            </a:extLst>
          </p:cNvPr>
          <p:cNvSpPr>
            <a:spLocks noGrp="1"/>
          </p:cNvSpPr>
          <p:nvPr>
            <p:ph sz="half" idx="2"/>
          </p:nvPr>
        </p:nvSpPr>
        <p:spPr>
          <a:xfrm>
            <a:off x="476844" y="5737125"/>
            <a:ext cx="11238312" cy="307105"/>
          </a:xfrm>
        </p:spPr>
        <p:txBody>
          <a:bodyPr/>
          <a:lstStyle/>
          <a:p>
            <a:pPr marL="0" indent="0">
              <a:buNone/>
            </a:pPr>
            <a:r>
              <a:rPr lang="en-US" altLang="en-US" sz="1600" dirty="0">
                <a:solidFill>
                  <a:srgbClr val="282F7C"/>
                </a:solidFill>
                <a:latin typeface="+mn-lt"/>
              </a:rPr>
              <a:t>*Words accompanied by an asterisk are key terms from the chapter.</a:t>
            </a:r>
            <a:endParaRPr lang="en-US" altLang="en-US" sz="2800" dirty="0">
              <a:solidFill>
                <a:srgbClr val="282F7C"/>
              </a:solidFill>
              <a:latin typeface="+mn-lt"/>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The Cross-Price Elasticity of Demand</a:t>
            </a:r>
          </a:p>
        </p:txBody>
      </p:sp>
      <p:sp>
        <p:nvSpPr>
          <p:cNvPr id="3" name="Content Placeholder 2"/>
          <p:cNvSpPr>
            <a:spLocks noGrp="1"/>
          </p:cNvSpPr>
          <p:nvPr>
            <p:ph sz="half" idx="1"/>
          </p:nvPr>
        </p:nvSpPr>
        <p:spPr>
          <a:xfrm>
            <a:off x="476844" y="1825625"/>
            <a:ext cx="11241914" cy="4297680"/>
          </a:xfrm>
        </p:spPr>
        <p:txBody>
          <a:bodyPr/>
          <a:lstStyle/>
          <a:p>
            <a:pPr marL="228600" lvl="1">
              <a:spcBef>
                <a:spcPts val="1000"/>
              </a:spcBef>
              <a:buFont typeface="Arial" panose="020B0604020202020204" pitchFamily="34" charset="0"/>
              <a:buChar char="•"/>
            </a:pPr>
            <a:r>
              <a:rPr lang="en-US" b="1" dirty="0">
                <a:solidFill>
                  <a:srgbClr val="C00000"/>
                </a:solidFill>
                <a:latin typeface="+mn-lt"/>
              </a:rPr>
              <a:t>Cross-price elasticity of demand*</a:t>
            </a:r>
          </a:p>
          <a:p>
            <a:pPr lvl="1">
              <a:buFont typeface="Arial" panose="020B0604020202020204" pitchFamily="34" charset="0"/>
              <a:buChar char="•"/>
            </a:pPr>
            <a:r>
              <a:rPr lang="en-US" altLang="en-US" dirty="0">
                <a:latin typeface="+mn-lt"/>
              </a:rPr>
              <a:t>A measure of how much the quantity demanded of one good responds to a change in the price of another good</a:t>
            </a:r>
          </a:p>
          <a:p>
            <a:pPr lvl="2">
              <a:buSzPct val="100000"/>
              <a:buFont typeface="Arial" panose="020B0604020202020204" pitchFamily="34" charset="0"/>
              <a:buChar char="•"/>
            </a:pPr>
            <a:r>
              <a:rPr lang="en-US" altLang="en-US" dirty="0">
                <a:latin typeface="+mn-lt"/>
              </a:rPr>
              <a:t>Substitutes have a positive cross-price elasticity</a:t>
            </a:r>
          </a:p>
          <a:p>
            <a:pPr lvl="2">
              <a:buSzPct val="100000"/>
              <a:buFont typeface="Arial" panose="020B0604020202020204" pitchFamily="34" charset="0"/>
              <a:buChar char="•"/>
            </a:pPr>
            <a:r>
              <a:rPr lang="en-US" altLang="en-US" dirty="0">
                <a:latin typeface="+mn-lt"/>
              </a:rPr>
              <a:t>Complements have a negative cross-price elasticity</a:t>
            </a:r>
            <a:endParaRPr lang="en-US" altLang="en-US" sz="1400" dirty="0">
              <a:solidFill>
                <a:srgbClr val="282F7C"/>
              </a:solidFill>
              <a:latin typeface="+mn-lt"/>
            </a:endParaRPr>
          </a:p>
        </p:txBody>
      </p:sp>
      <p:graphicFrame>
        <p:nvGraphicFramePr>
          <p:cNvPr id="6" name="Object 3">
            <a:extLst>
              <a:ext uri="{FF2B5EF4-FFF2-40B4-BE49-F238E27FC236}">
                <a16:creationId xmlns:a16="http://schemas.microsoft.com/office/drawing/2014/main" id="{A468EB94-C954-4624-81FD-7218971158AB}"/>
              </a:ext>
              <a:ext uri="{C183D7F6-B498-43B3-948B-1728B52AA6E4}">
                <adec:decorative xmlns:adec="http://schemas.microsoft.com/office/drawing/2017/decorative" xmlns="" val="1"/>
              </a:ext>
            </a:extLst>
          </p:cNvPr>
          <p:cNvGraphicFramePr>
            <a:graphicFrameLocks noGrp="1" noChangeAspect="1"/>
          </p:cNvGraphicFramePr>
          <p:nvPr>
            <p:ph sz="half" idx="10"/>
            <p:extLst>
              <p:ext uri="{D42A27DB-BD31-4B8C-83A1-F6EECF244321}">
                <p14:modId xmlns:p14="http://schemas.microsoft.com/office/powerpoint/2010/main" val="4066612743"/>
              </p:ext>
            </p:extLst>
          </p:nvPr>
        </p:nvGraphicFramePr>
        <p:xfrm>
          <a:off x="1035120" y="4535487"/>
          <a:ext cx="10121760" cy="647640"/>
        </p:xfrm>
        <a:graphic>
          <a:graphicData uri="http://schemas.openxmlformats.org/presentationml/2006/ole">
            <mc:AlternateContent xmlns:mc="http://schemas.openxmlformats.org/markup-compatibility/2006">
              <mc:Choice xmlns:v="urn:schemas-microsoft-com:vml" Requires="v">
                <p:oleObj spid="_x0000_s4104" name="Equation" r:id="rId3" imgW="10121760" imgH="647640" progId="Equation.DSMT4">
                  <p:embed/>
                </p:oleObj>
              </mc:Choice>
              <mc:Fallback>
                <p:oleObj name="Equation" r:id="rId3" imgW="10121760" imgH="647640" progId="Equation.DSMT4">
                  <p:embed/>
                  <p:pic>
                    <p:nvPicPr>
                      <p:cNvPr id="6" name="Object 3">
                        <a:extLst>
                          <a:ext uri="{FF2B5EF4-FFF2-40B4-BE49-F238E27FC236}">
                            <a16:creationId xmlns:a16="http://schemas.microsoft.com/office/drawing/2014/main" id="{A468EB94-C954-4624-81FD-7218971158AB}"/>
                          </a:ext>
                        </a:extLst>
                      </p:cNvPr>
                      <p:cNvPicPr/>
                      <p:nvPr/>
                    </p:nvPicPr>
                    <p:blipFill>
                      <a:blip r:embed="rId4"/>
                      <a:stretch>
                        <a:fillRect/>
                      </a:stretch>
                    </p:blipFill>
                    <p:spPr>
                      <a:xfrm>
                        <a:off x="1035120" y="4535487"/>
                        <a:ext cx="10121760" cy="647640"/>
                      </a:xfrm>
                      <a:prstGeom prst="rect">
                        <a:avLst/>
                      </a:prstGeom>
                    </p:spPr>
                  </p:pic>
                </p:oleObj>
              </mc:Fallback>
            </mc:AlternateContent>
          </a:graphicData>
        </a:graphic>
      </p:graphicFrame>
      <p:sp>
        <p:nvSpPr>
          <p:cNvPr id="4" name="Content Placeholder 4">
            <a:extLst>
              <a:ext uri="{FF2B5EF4-FFF2-40B4-BE49-F238E27FC236}">
                <a16:creationId xmlns:a16="http://schemas.microsoft.com/office/drawing/2014/main" id="{C7B699B0-7FD8-4351-93B5-EFF2A9349C51}"/>
              </a:ext>
            </a:extLst>
          </p:cNvPr>
          <p:cNvSpPr>
            <a:spLocks noGrp="1"/>
          </p:cNvSpPr>
          <p:nvPr>
            <p:ph sz="half" idx="2"/>
          </p:nvPr>
        </p:nvSpPr>
        <p:spPr>
          <a:xfrm>
            <a:off x="476844" y="5737125"/>
            <a:ext cx="11238312" cy="307105"/>
          </a:xfrm>
        </p:spPr>
        <p:txBody>
          <a:bodyPr/>
          <a:lstStyle/>
          <a:p>
            <a:pPr marL="0" indent="0">
              <a:buNone/>
            </a:pPr>
            <a:r>
              <a:rPr lang="en-US" altLang="en-US" sz="1600" dirty="0">
                <a:solidFill>
                  <a:srgbClr val="282F7C"/>
                </a:solidFill>
                <a:latin typeface="+mn-lt"/>
              </a:rPr>
              <a:t>*Words accompanied by an asterisk are key terms from the chapter.</a:t>
            </a:r>
          </a:p>
        </p:txBody>
      </p:sp>
    </p:spTree>
    <p:extLst>
      <p:ext uri="{BB962C8B-B14F-4D97-AF65-F5344CB8AC3E}">
        <p14:creationId xmlns:p14="http://schemas.microsoft.com/office/powerpoint/2010/main" val="161359791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latin typeface="+mn-lt"/>
              </a:rPr>
              <a:t>5-2</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latin typeface="+mn-lt"/>
              </a:rPr>
              <a:t>The Elasticity of Supply</a:t>
            </a:r>
          </a:p>
        </p:txBody>
      </p:sp>
    </p:spTree>
    <p:custDataLst>
      <p:tags r:id="rId1"/>
    </p:custDataLst>
    <p:extLst>
      <p:ext uri="{BB962C8B-B14F-4D97-AF65-F5344CB8AC3E}">
        <p14:creationId xmlns:p14="http://schemas.microsoft.com/office/powerpoint/2010/main" val="30074564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6235DC-232C-4319-AB7B-A66FDD0E4495}"/>
              </a:ext>
            </a:extLst>
          </p:cNvPr>
          <p:cNvSpPr>
            <a:spLocks noGrp="1"/>
          </p:cNvSpPr>
          <p:nvPr>
            <p:ph type="title"/>
          </p:nvPr>
        </p:nvSpPr>
        <p:spPr/>
        <p:txBody>
          <a:bodyPr/>
          <a:lstStyle/>
          <a:p>
            <a:r>
              <a:rPr lang="en-US" dirty="0">
                <a:latin typeface="+mn-lt"/>
              </a:rPr>
              <a:t>Chapter Objectives (2 of 3)</a:t>
            </a:r>
          </a:p>
        </p:txBody>
      </p:sp>
      <p:sp>
        <p:nvSpPr>
          <p:cNvPr id="3" name="Content Placeholder 2">
            <a:extLst>
              <a:ext uri="{FF2B5EF4-FFF2-40B4-BE49-F238E27FC236}">
                <a16:creationId xmlns:a16="http://schemas.microsoft.com/office/drawing/2014/main" id="{A68E82C8-1783-4D5D-9D67-D22430B88DA4}"/>
              </a:ext>
            </a:extLst>
          </p:cNvPr>
          <p:cNvSpPr>
            <a:spLocks noGrp="1"/>
          </p:cNvSpPr>
          <p:nvPr>
            <p:ph idx="1"/>
          </p:nvPr>
        </p:nvSpPr>
        <p:spPr/>
        <p:txBody>
          <a:bodyPr/>
          <a:lstStyle/>
          <a:p>
            <a:pPr>
              <a:spcBef>
                <a:spcPts val="300"/>
              </a:spcBef>
              <a:spcAft>
                <a:spcPts val="600"/>
              </a:spcAft>
            </a:pPr>
            <a:r>
              <a:rPr lang="en-US" sz="2200" dirty="0">
                <a:latin typeface="+mn-lt"/>
              </a:rPr>
              <a:t>Analyze the relationship between price elasticity of demand and total revenue.</a:t>
            </a:r>
          </a:p>
          <a:p>
            <a:pPr>
              <a:spcBef>
                <a:spcPts val="300"/>
              </a:spcBef>
              <a:spcAft>
                <a:spcPts val="600"/>
              </a:spcAft>
            </a:pPr>
            <a:r>
              <a:rPr lang="en-US" sz="2200" dirty="0">
                <a:latin typeface="+mn-lt"/>
              </a:rPr>
              <a:t>Calculate income elasticity of demand in a given scenario.</a:t>
            </a:r>
          </a:p>
          <a:p>
            <a:pPr>
              <a:spcBef>
                <a:spcPts val="300"/>
              </a:spcBef>
              <a:spcAft>
                <a:spcPts val="600"/>
              </a:spcAft>
            </a:pPr>
            <a:r>
              <a:rPr lang="en-US" sz="2200" dirty="0">
                <a:latin typeface="+mn-lt"/>
              </a:rPr>
              <a:t>Determine whether a good is inferior or normal using income elasticity of demand.</a:t>
            </a:r>
          </a:p>
          <a:p>
            <a:pPr>
              <a:spcBef>
                <a:spcPts val="300"/>
              </a:spcBef>
              <a:spcAft>
                <a:spcPts val="600"/>
              </a:spcAft>
            </a:pPr>
            <a:r>
              <a:rPr lang="en-US" sz="2200" dirty="0">
                <a:latin typeface="+mn-lt"/>
              </a:rPr>
              <a:t>Calculate cross-price elasticity of demand in a given scenario.</a:t>
            </a:r>
          </a:p>
          <a:p>
            <a:pPr>
              <a:spcBef>
                <a:spcPts val="300"/>
              </a:spcBef>
              <a:spcAft>
                <a:spcPts val="600"/>
              </a:spcAft>
            </a:pPr>
            <a:r>
              <a:rPr lang="en-US" sz="2200" dirty="0">
                <a:latin typeface="+mn-lt"/>
              </a:rPr>
              <a:t>Determine if two goods are complements or substitutes using cross-price elasticity of demand.</a:t>
            </a:r>
          </a:p>
          <a:p>
            <a:pPr>
              <a:spcBef>
                <a:spcPts val="300"/>
              </a:spcBef>
              <a:spcAft>
                <a:spcPts val="600"/>
              </a:spcAft>
            </a:pPr>
            <a:r>
              <a:rPr lang="en-US" sz="2200" dirty="0">
                <a:latin typeface="+mn-lt"/>
              </a:rPr>
              <a:t>Calculate price elasticity of supply in a given scenario.</a:t>
            </a:r>
          </a:p>
          <a:p>
            <a:pPr>
              <a:spcBef>
                <a:spcPts val="300"/>
              </a:spcBef>
              <a:spcAft>
                <a:spcPts val="600"/>
              </a:spcAft>
            </a:pPr>
            <a:r>
              <a:rPr lang="en-US" sz="2200" dirty="0">
                <a:latin typeface="+mn-lt"/>
              </a:rPr>
              <a:t>List the factors that influence price elasticity of supply.</a:t>
            </a:r>
          </a:p>
        </p:txBody>
      </p:sp>
    </p:spTree>
    <p:extLst>
      <p:ext uri="{BB962C8B-B14F-4D97-AF65-F5344CB8AC3E}">
        <p14:creationId xmlns:p14="http://schemas.microsoft.com/office/powerpoint/2010/main" val="325317024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The Price Elasticity of Supply</a:t>
            </a:r>
          </a:p>
        </p:txBody>
      </p:sp>
      <p:sp>
        <p:nvSpPr>
          <p:cNvPr id="3" name="Content Placeholder 2"/>
          <p:cNvSpPr>
            <a:spLocks noGrp="1"/>
          </p:cNvSpPr>
          <p:nvPr>
            <p:ph idx="1"/>
          </p:nvPr>
        </p:nvSpPr>
        <p:spPr/>
        <p:txBody>
          <a:bodyPr/>
          <a:lstStyle/>
          <a:p>
            <a:r>
              <a:rPr lang="en-US" altLang="en-US" b="1" dirty="0">
                <a:solidFill>
                  <a:srgbClr val="C00000"/>
                </a:solidFill>
                <a:latin typeface="+mn-lt"/>
              </a:rPr>
              <a:t>Price elasticity of supply*</a:t>
            </a:r>
          </a:p>
          <a:p>
            <a:pPr lvl="1">
              <a:spcAft>
                <a:spcPts val="9000"/>
              </a:spcAft>
              <a:buFont typeface="Arial" panose="020B0604020202020204" pitchFamily="34" charset="0"/>
              <a:buChar char="•"/>
            </a:pPr>
            <a:r>
              <a:rPr lang="en-US" altLang="en-US" dirty="0">
                <a:latin typeface="+mn-lt"/>
              </a:rPr>
              <a:t>Measures how much the quantity supplied of a good responds to a change in the price of that good</a:t>
            </a:r>
            <a:endParaRPr kumimoji="0" lang="en-US" altLang="en-US" sz="1400" b="0" i="0" u="none" strike="noStrike" kern="1200" cap="none" spc="0" normalizeH="0" baseline="0" noProof="0" dirty="0">
              <a:ln>
                <a:noFill/>
              </a:ln>
              <a:solidFill>
                <a:srgbClr val="282F7C"/>
              </a:solidFill>
              <a:effectLst/>
              <a:uLnTx/>
              <a:uFillTx/>
              <a:latin typeface="+mn-lt"/>
              <a:ea typeface="+mn-ea"/>
              <a:cs typeface="+mn-cs"/>
            </a:endParaRPr>
          </a:p>
          <a:p>
            <a:pPr marL="228600" marR="0" lvl="0" indent="-228600" algn="l" defTabSz="914400" rtl="0" eaLnBrk="1" fontAlgn="auto" latinLnBrk="0" hangingPunct="1">
              <a:lnSpc>
                <a:spcPct val="100000"/>
              </a:lnSpc>
              <a:spcBef>
                <a:spcPts val="9000"/>
              </a:spcBef>
              <a:spcAft>
                <a:spcPts val="80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endParaRPr lang="en-US" altLang="en-US" sz="2800" dirty="0">
              <a:latin typeface="+mn-lt"/>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Elastic and Inelastic Supply</a:t>
            </a:r>
          </a:p>
        </p:txBody>
      </p:sp>
      <p:sp>
        <p:nvSpPr>
          <p:cNvPr id="3" name="Content Placeholder 2"/>
          <p:cNvSpPr>
            <a:spLocks noGrp="1"/>
          </p:cNvSpPr>
          <p:nvPr>
            <p:ph idx="1"/>
          </p:nvPr>
        </p:nvSpPr>
        <p:spPr/>
        <p:txBody>
          <a:bodyPr/>
          <a:lstStyle/>
          <a:p>
            <a:r>
              <a:rPr lang="en-US" altLang="en-US" dirty="0">
                <a:latin typeface="+mn-lt"/>
              </a:rPr>
              <a:t>Elastic supply</a:t>
            </a:r>
          </a:p>
          <a:p>
            <a:pPr lvl="1">
              <a:buFont typeface="Arial" panose="020B0604020202020204" pitchFamily="34" charset="0"/>
              <a:buChar char="•"/>
            </a:pPr>
            <a:r>
              <a:rPr lang="en-US" altLang="en-US" dirty="0">
                <a:latin typeface="+mn-lt"/>
              </a:rPr>
              <a:t>Quantity supplied responds substantially to price changes</a:t>
            </a:r>
          </a:p>
          <a:p>
            <a:r>
              <a:rPr lang="en-US" altLang="en-US" dirty="0">
                <a:latin typeface="+mn-lt"/>
              </a:rPr>
              <a:t>Inelastic supply</a:t>
            </a:r>
          </a:p>
          <a:p>
            <a:pPr lvl="1">
              <a:buFont typeface="Arial" panose="020B0604020202020204" pitchFamily="34" charset="0"/>
              <a:buChar char="•"/>
            </a:pPr>
            <a:r>
              <a:rPr lang="en-US" altLang="en-US" dirty="0">
                <a:latin typeface="+mn-lt"/>
              </a:rPr>
              <a:t>Quantity supplied responds only slightly to price changes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Determinants of P</a:t>
            </a:r>
            <a:r>
              <a:rPr lang="en-US" altLang="en-US" dirty="0">
                <a:latin typeface="+mn-lt"/>
              </a:rPr>
              <a:t>rice Elasticity of Supply</a:t>
            </a:r>
            <a:endParaRPr lang="en-US" dirty="0">
              <a:latin typeface="+mn-lt"/>
            </a:endParaRPr>
          </a:p>
        </p:txBody>
      </p:sp>
      <p:sp>
        <p:nvSpPr>
          <p:cNvPr id="3" name="Content Placeholder 2"/>
          <p:cNvSpPr>
            <a:spLocks noGrp="1"/>
          </p:cNvSpPr>
          <p:nvPr>
            <p:ph idx="1"/>
          </p:nvPr>
        </p:nvSpPr>
        <p:spPr/>
        <p:txBody>
          <a:bodyPr/>
          <a:lstStyle/>
          <a:p>
            <a:r>
              <a:rPr lang="en-US" dirty="0">
                <a:latin typeface="+mn-lt"/>
              </a:rPr>
              <a:t>Depends on the flexibility of sellers to change the amount they produce</a:t>
            </a:r>
          </a:p>
          <a:p>
            <a:r>
              <a:rPr lang="en-US" dirty="0">
                <a:latin typeface="+mn-lt"/>
              </a:rPr>
              <a:t>Short run</a:t>
            </a:r>
          </a:p>
          <a:p>
            <a:pPr lvl="1">
              <a:buFont typeface="Arial" panose="020B0604020202020204" pitchFamily="34" charset="0"/>
              <a:buChar char="•"/>
            </a:pPr>
            <a:r>
              <a:rPr lang="en-US" dirty="0">
                <a:latin typeface="+mn-lt"/>
              </a:rPr>
              <a:t>Quantity supplied is not very responsive to changes in price </a:t>
            </a:r>
          </a:p>
          <a:p>
            <a:r>
              <a:rPr lang="en-US" dirty="0">
                <a:latin typeface="+mn-lt"/>
              </a:rPr>
              <a:t>Long run</a:t>
            </a:r>
          </a:p>
          <a:p>
            <a:pPr lvl="1">
              <a:buFont typeface="Arial" panose="020B0604020202020204" pitchFamily="34" charset="0"/>
              <a:buChar char="•"/>
            </a:pPr>
            <a:r>
              <a:rPr lang="en-US" dirty="0">
                <a:latin typeface="+mn-lt"/>
              </a:rPr>
              <a:t>Quantity supplied responds substantially to price changes</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Computing the Price Elasticity of Supply</a:t>
            </a:r>
          </a:p>
        </p:txBody>
      </p:sp>
      <p:sp>
        <p:nvSpPr>
          <p:cNvPr id="3" name="Content Placeholder 2"/>
          <p:cNvSpPr>
            <a:spLocks noGrp="1"/>
          </p:cNvSpPr>
          <p:nvPr>
            <p:ph sz="half" idx="1"/>
          </p:nvPr>
        </p:nvSpPr>
        <p:spPr>
          <a:xfrm>
            <a:off x="476844" y="1825625"/>
            <a:ext cx="11241914" cy="4297680"/>
          </a:xfrm>
        </p:spPr>
        <p:txBody>
          <a:bodyPr/>
          <a:lstStyle/>
          <a:p>
            <a:pPr>
              <a:spcAft>
                <a:spcPts val="1200"/>
              </a:spcAft>
            </a:pPr>
            <a:r>
              <a:rPr lang="en-US" altLang="en-US" dirty="0">
                <a:latin typeface="+mn-lt"/>
              </a:rPr>
              <a:t>Computing the price elasticity of demand</a:t>
            </a:r>
          </a:p>
          <a:p>
            <a:pPr lvl="1">
              <a:spcAft>
                <a:spcPts val="1200"/>
              </a:spcAft>
              <a:buFont typeface="Arial" panose="020B0604020202020204" pitchFamily="34" charset="0"/>
              <a:buChar char="•"/>
            </a:pPr>
            <a:r>
              <a:rPr lang="en-US" altLang="en-US" dirty="0">
                <a:latin typeface="+mn-lt"/>
              </a:rPr>
              <a:t>Percentage change in quantity supplied divided by percentage change in price</a:t>
            </a:r>
          </a:p>
          <a:p>
            <a:pPr lvl="1">
              <a:spcAft>
                <a:spcPts val="1200"/>
              </a:spcAft>
              <a:buFont typeface="Arial" panose="020B0604020202020204" pitchFamily="34" charset="0"/>
              <a:buChar char="•"/>
            </a:pPr>
            <a:r>
              <a:rPr lang="en-US" altLang="en-US" dirty="0">
                <a:latin typeface="+mn-lt"/>
              </a:rPr>
              <a:t>Use midpoint method</a:t>
            </a:r>
          </a:p>
        </p:txBody>
      </p:sp>
      <p:graphicFrame>
        <p:nvGraphicFramePr>
          <p:cNvPr id="6" name="Object 3">
            <a:extLst>
              <a:ext uri="{FF2B5EF4-FFF2-40B4-BE49-F238E27FC236}">
                <a16:creationId xmlns:a16="http://schemas.microsoft.com/office/drawing/2014/main" id="{A468EB94-C954-4624-81FD-7218971158AB}"/>
              </a:ext>
              <a:ext uri="{C183D7F6-B498-43B3-948B-1728B52AA6E4}">
                <adec:decorative xmlns:adec="http://schemas.microsoft.com/office/drawing/2017/decorative" xmlns="" val="1"/>
              </a:ext>
            </a:extLst>
          </p:cNvPr>
          <p:cNvGraphicFramePr>
            <a:graphicFrameLocks noGrp="1" noChangeAspect="1"/>
          </p:cNvGraphicFramePr>
          <p:nvPr>
            <p:ph sz="half" idx="10"/>
            <p:extLst>
              <p:ext uri="{D42A27DB-BD31-4B8C-83A1-F6EECF244321}">
                <p14:modId xmlns:p14="http://schemas.microsoft.com/office/powerpoint/2010/main" val="3616037953"/>
              </p:ext>
            </p:extLst>
          </p:nvPr>
        </p:nvGraphicFramePr>
        <p:xfrm>
          <a:off x="1098660" y="4604005"/>
          <a:ext cx="9994680" cy="825480"/>
        </p:xfrm>
        <a:graphic>
          <a:graphicData uri="http://schemas.openxmlformats.org/presentationml/2006/ole">
            <mc:AlternateContent xmlns:mc="http://schemas.openxmlformats.org/markup-compatibility/2006">
              <mc:Choice xmlns:v="urn:schemas-microsoft-com:vml" Requires="v">
                <p:oleObj spid="_x0000_s5128" name="Equation" r:id="rId3" imgW="9994680" imgH="825480" progId="Equation.DSMT4">
                  <p:embed/>
                </p:oleObj>
              </mc:Choice>
              <mc:Fallback>
                <p:oleObj name="Equation" r:id="rId3" imgW="9994680" imgH="825480" progId="Equation.DSMT4">
                  <p:embed/>
                  <p:pic>
                    <p:nvPicPr>
                      <p:cNvPr id="6" name="Object 3">
                        <a:extLst>
                          <a:ext uri="{FF2B5EF4-FFF2-40B4-BE49-F238E27FC236}">
                            <a16:creationId xmlns:a16="http://schemas.microsoft.com/office/drawing/2014/main" id="{A468EB94-C954-4624-81FD-7218971158AB}"/>
                          </a:ext>
                        </a:extLst>
                      </p:cNvPr>
                      <p:cNvPicPr/>
                      <p:nvPr/>
                    </p:nvPicPr>
                    <p:blipFill>
                      <a:blip r:embed="rId4"/>
                      <a:stretch>
                        <a:fillRect/>
                      </a:stretch>
                    </p:blipFill>
                    <p:spPr>
                      <a:xfrm>
                        <a:off x="1098660" y="4604005"/>
                        <a:ext cx="9994680" cy="825480"/>
                      </a:xfrm>
                      <a:prstGeom prst="rect">
                        <a:avLst/>
                      </a:prstGeom>
                    </p:spPr>
                  </p:pic>
                </p:oleObj>
              </mc:Fallback>
            </mc:AlternateContent>
          </a:graphicData>
        </a:graphic>
      </p:graphicFrame>
    </p:spTree>
    <p:extLst>
      <p:ext uri="{BB962C8B-B14F-4D97-AF65-F5344CB8AC3E}">
        <p14:creationId xmlns:p14="http://schemas.microsoft.com/office/powerpoint/2010/main" val="257047780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The Variety of Supply Curves (1 of  2)</a:t>
            </a:r>
          </a:p>
        </p:txBody>
      </p:sp>
      <p:sp>
        <p:nvSpPr>
          <p:cNvPr id="3" name="Content Placeholder 2"/>
          <p:cNvSpPr>
            <a:spLocks noGrp="1"/>
          </p:cNvSpPr>
          <p:nvPr>
            <p:ph idx="1"/>
          </p:nvPr>
        </p:nvSpPr>
        <p:spPr/>
        <p:txBody>
          <a:bodyPr/>
          <a:lstStyle/>
          <a:p>
            <a:pPr>
              <a:spcAft>
                <a:spcPts val="1200"/>
              </a:spcAft>
            </a:pPr>
            <a:r>
              <a:rPr lang="en-US" altLang="en-US" dirty="0">
                <a:latin typeface="+mn-lt"/>
              </a:rPr>
              <a:t>Supply is elastic</a:t>
            </a:r>
          </a:p>
          <a:p>
            <a:pPr lvl="1">
              <a:spcAft>
                <a:spcPts val="1200"/>
              </a:spcAft>
              <a:buFont typeface="Arial" panose="020B0604020202020204" pitchFamily="34" charset="0"/>
              <a:buChar char="•"/>
            </a:pPr>
            <a:r>
              <a:rPr lang="en-US" altLang="en-US" dirty="0">
                <a:latin typeface="+mn-lt"/>
              </a:rPr>
              <a:t>Price elasticity of supply &gt; 1</a:t>
            </a:r>
          </a:p>
          <a:p>
            <a:pPr>
              <a:spcAft>
                <a:spcPts val="1200"/>
              </a:spcAft>
            </a:pPr>
            <a:r>
              <a:rPr lang="en-US" altLang="en-US" dirty="0">
                <a:latin typeface="+mn-lt"/>
              </a:rPr>
              <a:t>Supply is inelastic</a:t>
            </a:r>
          </a:p>
          <a:p>
            <a:pPr lvl="1">
              <a:spcAft>
                <a:spcPts val="1200"/>
              </a:spcAft>
              <a:buFont typeface="Arial" panose="020B0604020202020204" pitchFamily="34" charset="0"/>
              <a:buChar char="•"/>
            </a:pPr>
            <a:r>
              <a:rPr lang="en-US" altLang="en-US" dirty="0">
                <a:latin typeface="+mn-lt"/>
              </a:rPr>
              <a:t>Price elasticity of supply &lt; 1</a:t>
            </a:r>
          </a:p>
          <a:p>
            <a:pPr>
              <a:spcAft>
                <a:spcPts val="1200"/>
              </a:spcAft>
            </a:pPr>
            <a:r>
              <a:rPr lang="en-US" altLang="en-US" dirty="0">
                <a:latin typeface="+mn-lt"/>
              </a:rPr>
              <a:t>Supply has unit elasticity</a:t>
            </a:r>
          </a:p>
          <a:p>
            <a:pPr lvl="1">
              <a:spcAft>
                <a:spcPts val="1200"/>
              </a:spcAft>
              <a:buFont typeface="Arial" panose="020B0604020202020204" pitchFamily="34" charset="0"/>
              <a:buChar char="•"/>
            </a:pPr>
            <a:r>
              <a:rPr lang="en-US" altLang="en-US" dirty="0">
                <a:latin typeface="+mn-lt"/>
              </a:rPr>
              <a:t>Price elasticity of supply = 1</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The Variety of Supply Curves (2 of 2)</a:t>
            </a:r>
          </a:p>
        </p:txBody>
      </p:sp>
      <p:sp>
        <p:nvSpPr>
          <p:cNvPr id="3" name="Content Placeholder 2"/>
          <p:cNvSpPr>
            <a:spLocks noGrp="1"/>
          </p:cNvSpPr>
          <p:nvPr>
            <p:ph idx="1"/>
          </p:nvPr>
        </p:nvSpPr>
        <p:spPr/>
        <p:txBody>
          <a:bodyPr/>
          <a:lstStyle/>
          <a:p>
            <a:pPr>
              <a:spcAft>
                <a:spcPts val="1200"/>
              </a:spcAft>
            </a:pPr>
            <a:r>
              <a:rPr lang="en-US" altLang="en-US" dirty="0">
                <a:latin typeface="+mn-lt"/>
              </a:rPr>
              <a:t>Supply </a:t>
            </a:r>
            <a:r>
              <a:rPr lang="en-US" dirty="0">
                <a:latin typeface="+mn-lt"/>
              </a:rPr>
              <a:t>is perfectly inelastic</a:t>
            </a:r>
            <a:endParaRPr lang="en-US" altLang="en-US" dirty="0">
              <a:latin typeface="+mn-lt"/>
            </a:endParaRPr>
          </a:p>
          <a:p>
            <a:pPr lvl="1">
              <a:spcAft>
                <a:spcPts val="1200"/>
              </a:spcAft>
              <a:buFont typeface="Arial" panose="020B0604020202020204" pitchFamily="34" charset="0"/>
              <a:buChar char="•"/>
            </a:pPr>
            <a:r>
              <a:rPr lang="en-US" altLang="en-US" dirty="0">
                <a:latin typeface="+mn-lt"/>
              </a:rPr>
              <a:t>Price elasticity of supply = 0</a:t>
            </a:r>
          </a:p>
          <a:p>
            <a:pPr lvl="1">
              <a:spcAft>
                <a:spcPts val="1200"/>
              </a:spcAft>
              <a:buFont typeface="Arial" panose="020B0604020202020204" pitchFamily="34" charset="0"/>
              <a:buChar char="•"/>
            </a:pPr>
            <a:r>
              <a:rPr lang="en-US" altLang="en-US" dirty="0">
                <a:latin typeface="+mn-lt"/>
              </a:rPr>
              <a:t>Supply</a:t>
            </a:r>
            <a:r>
              <a:rPr lang="en-US" dirty="0">
                <a:latin typeface="+mn-lt"/>
              </a:rPr>
              <a:t> curve is vertical </a:t>
            </a:r>
          </a:p>
          <a:p>
            <a:pPr>
              <a:spcAft>
                <a:spcPts val="1200"/>
              </a:spcAft>
            </a:pPr>
            <a:r>
              <a:rPr lang="en-US" altLang="en-US" dirty="0">
                <a:latin typeface="+mn-lt"/>
              </a:rPr>
              <a:t>Supply is </a:t>
            </a:r>
            <a:r>
              <a:rPr lang="en-US" dirty="0">
                <a:latin typeface="+mn-lt"/>
              </a:rPr>
              <a:t>perfectly elastic</a:t>
            </a:r>
            <a:r>
              <a:rPr lang="en-US" altLang="en-US" dirty="0">
                <a:latin typeface="+mn-lt"/>
              </a:rPr>
              <a:t> </a:t>
            </a:r>
          </a:p>
          <a:p>
            <a:pPr lvl="1">
              <a:spcAft>
                <a:spcPts val="1200"/>
              </a:spcAft>
              <a:buFont typeface="Arial" panose="020B0604020202020204" pitchFamily="34" charset="0"/>
              <a:buChar char="•"/>
            </a:pPr>
            <a:r>
              <a:rPr lang="en-US" altLang="en-US" dirty="0">
                <a:latin typeface="+mn-lt"/>
              </a:rPr>
              <a:t>Price elasticity of supply = infinity</a:t>
            </a:r>
          </a:p>
          <a:p>
            <a:pPr lvl="1">
              <a:spcAft>
                <a:spcPts val="1200"/>
              </a:spcAft>
              <a:buFont typeface="Arial" panose="020B0604020202020204" pitchFamily="34" charset="0"/>
              <a:buChar char="•"/>
            </a:pPr>
            <a:r>
              <a:rPr lang="en-US" altLang="en-US" dirty="0">
                <a:latin typeface="+mn-lt"/>
              </a:rPr>
              <a:t>Supply</a:t>
            </a:r>
            <a:r>
              <a:rPr lang="en-US" dirty="0">
                <a:latin typeface="+mn-lt"/>
              </a:rPr>
              <a:t> curve is horizontal</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latin typeface="+mn-lt"/>
              </a:rPr>
              <a:t>Figure 5 The Price Elasticity of Supply (1 of 3)</a:t>
            </a:r>
          </a:p>
        </p:txBody>
      </p:sp>
      <p:sp>
        <p:nvSpPr>
          <p:cNvPr id="3" name="Content Placeholder 2"/>
          <p:cNvSpPr>
            <a:spLocks noGrp="1"/>
          </p:cNvSpPr>
          <p:nvPr>
            <p:ph sz="half" idx="1"/>
          </p:nvPr>
        </p:nvSpPr>
        <p:spPr>
          <a:xfrm>
            <a:off x="476843" y="1887674"/>
            <a:ext cx="11241915" cy="1188720"/>
          </a:xfrm>
        </p:spPr>
        <p:txBody>
          <a:bodyPr/>
          <a:lstStyle/>
          <a:p>
            <a:r>
              <a:rPr lang="en-US" sz="2400" b="0" dirty="0">
                <a:latin typeface="+mn-lt"/>
              </a:rPr>
              <a:t>The price elasticity of supply determines whether the supply curve is steep or flat. Note that all percentage changes are calculated using the midpoint method.</a:t>
            </a:r>
          </a:p>
        </p:txBody>
      </p:sp>
      <p:pic>
        <p:nvPicPr>
          <p:cNvPr id="7" name="Picture 3" descr="A series of three graphs, (a) through (c), plots different price elasticity scenarios, each graph plotting the quantity on the horizontal axis and price on the vertical axis. In graph (a), titled Perfectly Inelastic Supply: Elasticity Equals 0, the supply curve is a vertical line perpendicular at 100 on the horizontal axis. To the supply curve, two perpendiculars are dropped from points 4 and 5 dollars on the vertical axis. Two callouts, one pointing at the increase in price from 4 to 5 dollars and the other at the supply curve, read, &quot;An increase in price … leaves the quantity supplied unchanged.&quot; In graph (b), titled Inelastic Supply: Elasticity Is Less Than 1, the supply curve is an upward sloping line that if extended would touch the horizontal axis to the right of the origin. From two points on the curve, perpendiculars are dropped to the two axes. The perpendiculars from the first point are at 100 on the horizontal axis and at 4 on the vertical axis. Those from the second point a little higher up on the curve are similarly at 110 and 5. Two callouts, one pointing at the increase in price from 4 to 5 dollars and the other at the increase from 100 to 110, read, &quot;A 22% increase in price … leads to a 10% increase in quantity supplied.&quot;">
            <a:extLst>
              <a:ext uri="{FF2B5EF4-FFF2-40B4-BE49-F238E27FC236}">
                <a16:creationId xmlns:a16="http://schemas.microsoft.com/office/drawing/2014/main" id="{0791638B-AC89-1CEC-3C29-B392C9631610}"/>
              </a:ext>
            </a:extLst>
          </p:cNvPr>
          <p:cNvPicPr>
            <a:picLocks noGrp="1" noChangeAspect="1"/>
          </p:cNvPicPr>
          <p:nvPr>
            <p:ph sz="half" idx="2"/>
          </p:nvPr>
        </p:nvPicPr>
        <p:blipFill>
          <a:blip r:embed="rId2"/>
          <a:stretch>
            <a:fillRect/>
          </a:stretch>
        </p:blipFill>
        <p:spPr>
          <a:xfrm>
            <a:off x="2124892" y="3120565"/>
            <a:ext cx="7942216" cy="2926080"/>
          </a:xfrm>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6843" y="473245"/>
            <a:ext cx="11241915" cy="804949"/>
          </a:xfrm>
        </p:spPr>
        <p:txBody>
          <a:bodyPr/>
          <a:lstStyle/>
          <a:p>
            <a:r>
              <a:rPr lang="en-US" sz="3600" dirty="0">
                <a:latin typeface="+mn-lt"/>
              </a:rPr>
              <a:t>Figure 5 The Price Elasticity of Supply (2 of 3)</a:t>
            </a:r>
          </a:p>
        </p:txBody>
      </p:sp>
      <p:sp>
        <p:nvSpPr>
          <p:cNvPr id="3" name="Content Placeholder 2"/>
          <p:cNvSpPr>
            <a:spLocks noGrp="1"/>
          </p:cNvSpPr>
          <p:nvPr>
            <p:ph sz="half" idx="1"/>
          </p:nvPr>
        </p:nvSpPr>
        <p:spPr>
          <a:xfrm>
            <a:off x="476843" y="1493258"/>
            <a:ext cx="11241915" cy="1188720"/>
          </a:xfrm>
        </p:spPr>
        <p:txBody>
          <a:bodyPr/>
          <a:lstStyle/>
          <a:p>
            <a:r>
              <a:rPr lang="en-US" sz="2400" b="0" dirty="0">
                <a:latin typeface="+mn-lt"/>
              </a:rPr>
              <a:t>The price elasticity of supply determines whether the supply curve is steep or flat. Note that all percentage changes are calculated using the midpoint method.</a:t>
            </a:r>
          </a:p>
        </p:txBody>
      </p:sp>
      <p:pic>
        <p:nvPicPr>
          <p:cNvPr id="7" name="Picture 3" descr="In graph (c), titled Unit Elastic Supply: Elasticity Equals 1, the supply curve is an upward sloping line beginning at the origin. From two points on the curve, perpendiculars are dropped to the two axes. The perpendiculars from the first point are at 100 on the horizontal axis and at 4 on the vertical axis. Those from the second point a little higher up on the curve are similarly at 125 and 5. Two callouts, one pointing at the increase in price from 4 to 5 dollars and the other at the increase from 100 to 125, read, &quot;A 22% increase in price … leads to a 22% increase in quantity supplied.&quot;">
            <a:extLst>
              <a:ext uri="{FF2B5EF4-FFF2-40B4-BE49-F238E27FC236}">
                <a16:creationId xmlns:a16="http://schemas.microsoft.com/office/drawing/2014/main" id="{D045434D-9F01-E3DF-AAA9-62C49B1D5C89}"/>
              </a:ext>
            </a:extLst>
          </p:cNvPr>
          <p:cNvPicPr>
            <a:picLocks noGrp="1" noChangeAspect="1"/>
          </p:cNvPicPr>
          <p:nvPr>
            <p:ph sz="half" idx="2"/>
          </p:nvPr>
        </p:nvPicPr>
        <p:blipFill>
          <a:blip r:embed="rId2"/>
          <a:stretch>
            <a:fillRect/>
          </a:stretch>
        </p:blipFill>
        <p:spPr>
          <a:xfrm>
            <a:off x="1749424" y="2773922"/>
            <a:ext cx="9135106" cy="3291840"/>
          </a:xfrm>
        </p:spPr>
      </p:pic>
    </p:spTree>
    <p:extLst>
      <p:ext uri="{BB962C8B-B14F-4D97-AF65-F5344CB8AC3E}">
        <p14:creationId xmlns:p14="http://schemas.microsoft.com/office/powerpoint/2010/main" val="245671933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latin typeface="+mn-lt"/>
              </a:rPr>
              <a:t>Figure 5 The Price Elasticity of Supply (3 of 3)</a:t>
            </a:r>
          </a:p>
        </p:txBody>
      </p:sp>
      <p:pic>
        <p:nvPicPr>
          <p:cNvPr id="7" name="Picture 2" descr="A series of two graphs, (d) through (e), plots different price elasticity scenarios, each graph plotting the quantity on the horizontal axis and price on the vertical axis. In graph (d), titled Elastic Supply: Elasticity Is Greater Than 1, the supply curve is an upward sloping line that if extended would touch the vertical axis above the origin. From two points on the curve, perpendiculars are dropped to the two axes. The perpendiculars from the first point are at 100 on the horizontal axis and at 4 on the vertical axis. Those from the second point a little higher up on the curve are similarly at 200 and 5. Two callouts, one pointing at the increase in price from 4 to 5 dollars and the other at the increase from 100 to 200, read, &quot;A 22% increase in price … leads to a 67% increase in quantity supplied.&quot; In graph (e), titled Perfectly Elastic Supply: Elasticity Equals Infinity, the supply curve is a horizontal line perpendicular at 4 dollars on the vertical axis. Callouts state, &quot;At any price above 4 dollars, quantity supplied is infinite. At exactly 4 dollars, producers will supply any quantity. At a price below 4 dollars, quantity supplied is zero.&quot;&#10;"/>
          <p:cNvPicPr>
            <a:picLocks noGrp="1" noChangeAspect="1"/>
          </p:cNvPicPr>
          <p:nvPr>
            <p:ph sz="half" idx="2"/>
          </p:nvPr>
        </p:nvPicPr>
        <p:blipFill>
          <a:blip r:embed="rId2"/>
          <a:stretch>
            <a:fillRect/>
          </a:stretch>
        </p:blipFill>
        <p:spPr>
          <a:xfrm>
            <a:off x="510913" y="1767552"/>
            <a:ext cx="11170175" cy="4114800"/>
          </a:xfrm>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Figure 6 How the Price Elasticity of Supply Can Vary</a:t>
            </a:r>
          </a:p>
        </p:txBody>
      </p:sp>
      <p:sp>
        <p:nvSpPr>
          <p:cNvPr id="3" name="Content Placeholder 2"/>
          <p:cNvSpPr>
            <a:spLocks noGrp="1"/>
          </p:cNvSpPr>
          <p:nvPr>
            <p:ph sz="half" idx="1"/>
          </p:nvPr>
        </p:nvSpPr>
        <p:spPr>
          <a:xfrm>
            <a:off x="476843" y="1825625"/>
            <a:ext cx="5953454" cy="4351338"/>
          </a:xfrm>
        </p:spPr>
        <p:txBody>
          <a:bodyPr/>
          <a:lstStyle/>
          <a:p>
            <a:pPr>
              <a:spcBef>
                <a:spcPts val="300"/>
              </a:spcBef>
              <a:spcAft>
                <a:spcPts val="200"/>
              </a:spcAft>
            </a:pPr>
            <a:r>
              <a:rPr lang="en-US" sz="1800" dirty="0">
                <a:latin typeface="+mn-lt"/>
              </a:rPr>
              <a:t>Because firms often have a maximum capacity for production, the elasticity of supply may be very high at low levels of quantity supplied and very low at high levels of quantity supplied. </a:t>
            </a:r>
          </a:p>
          <a:p>
            <a:pPr>
              <a:spcBef>
                <a:spcPts val="300"/>
              </a:spcBef>
              <a:spcAft>
                <a:spcPts val="200"/>
              </a:spcAft>
            </a:pPr>
            <a:r>
              <a:rPr lang="en-US" sz="1800" dirty="0">
                <a:latin typeface="+mn-lt"/>
              </a:rPr>
              <a:t>Here, an increase in the price from $3 to $4 increases the quantity supplied from 100 to 200. Because the 67% increase in quantity supplied (calculated with the midpoint method) is larger than the 29% increase in price, the supply curve in this range is elastic. </a:t>
            </a:r>
          </a:p>
          <a:p>
            <a:pPr>
              <a:spcBef>
                <a:spcPts val="300"/>
              </a:spcBef>
              <a:spcAft>
                <a:spcPts val="200"/>
              </a:spcAft>
            </a:pPr>
            <a:r>
              <a:rPr lang="en-US" sz="1800" dirty="0">
                <a:latin typeface="+mn-lt"/>
              </a:rPr>
              <a:t>By contrast, when the price rises from $12 to $15, the quantity supplied rises only from 500 to 525. Because the 5 percent increase in quantity supplied is smaller than the 22% increase in price, the supply curve in this range is inelastic.</a:t>
            </a:r>
          </a:p>
        </p:txBody>
      </p:sp>
      <p:pic>
        <p:nvPicPr>
          <p:cNvPr id="5" name="Picture 3" descr="A graph shows an upward sloping supply curve, plotting quantity on the horizontal axis and price on the vertical axis, to compare two instances of elasticity. From a point near the lower end of the curve, perpendiculars are dropped to the horizontal axis and vertical axis at 100 and 3 respectively; similarly from a point a little higher up the curve perpendiculars are dropped at 200 and 4. A callout describes the distance between the two points as &quot;Elasticity is large (greater than 1).&quot; From a point near the upper end of the curve, perpendiculars are dropped to the horizontal axis and vertical axis at 500 and 12 respectively; similarly from a point a little higher up the curve perpendiculars are dropped at 525 and 15. A callout describes the distance between the two points as &quot;Elasticity is small (less than 1).&quot;&#10;"/>
          <p:cNvPicPr>
            <a:picLocks noGrp="1" noChangeAspect="1"/>
          </p:cNvPicPr>
          <p:nvPr>
            <p:ph sz="half" idx="2"/>
          </p:nvPr>
        </p:nvPicPr>
        <p:blipFill>
          <a:blip r:embed="rId2"/>
          <a:stretch>
            <a:fillRect/>
          </a:stretch>
        </p:blipFill>
        <p:spPr>
          <a:xfrm>
            <a:off x="6832193" y="1967553"/>
            <a:ext cx="5134787" cy="4023360"/>
          </a:xfr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6235DC-232C-4319-AB7B-A66FDD0E4495}"/>
              </a:ext>
            </a:extLst>
          </p:cNvPr>
          <p:cNvSpPr>
            <a:spLocks noGrp="1"/>
          </p:cNvSpPr>
          <p:nvPr>
            <p:ph type="title"/>
          </p:nvPr>
        </p:nvSpPr>
        <p:spPr/>
        <p:txBody>
          <a:bodyPr/>
          <a:lstStyle/>
          <a:p>
            <a:r>
              <a:rPr lang="en-US" dirty="0">
                <a:latin typeface="+mn-lt"/>
              </a:rPr>
              <a:t>Chapter Objectives (3 of 3)</a:t>
            </a:r>
          </a:p>
        </p:txBody>
      </p:sp>
      <p:sp>
        <p:nvSpPr>
          <p:cNvPr id="3" name="Content Placeholder 2">
            <a:extLst>
              <a:ext uri="{FF2B5EF4-FFF2-40B4-BE49-F238E27FC236}">
                <a16:creationId xmlns:a16="http://schemas.microsoft.com/office/drawing/2014/main" id="{A68E82C8-1783-4D5D-9D67-D22430B88DA4}"/>
              </a:ext>
            </a:extLst>
          </p:cNvPr>
          <p:cNvSpPr>
            <a:spLocks noGrp="1"/>
          </p:cNvSpPr>
          <p:nvPr>
            <p:ph idx="1"/>
          </p:nvPr>
        </p:nvSpPr>
        <p:spPr/>
        <p:txBody>
          <a:bodyPr/>
          <a:lstStyle/>
          <a:p>
            <a:pPr>
              <a:spcBef>
                <a:spcPts val="800"/>
              </a:spcBef>
            </a:pPr>
            <a:r>
              <a:rPr lang="en-US" dirty="0">
                <a:latin typeface="+mn-lt"/>
              </a:rPr>
              <a:t>Identify regions of the supply curve as elastic, inelastic, or unit elastic using price elasticity of supply.</a:t>
            </a:r>
          </a:p>
          <a:p>
            <a:pPr>
              <a:spcBef>
                <a:spcPts val="800"/>
              </a:spcBef>
            </a:pPr>
            <a:r>
              <a:rPr lang="en-US" dirty="0">
                <a:latin typeface="+mn-lt"/>
              </a:rPr>
              <a:t>Explain how changes in demand impact market equilibrium.</a:t>
            </a:r>
          </a:p>
        </p:txBody>
      </p:sp>
    </p:spTree>
    <p:extLst>
      <p:ext uri="{BB962C8B-B14F-4D97-AF65-F5344CB8AC3E}">
        <p14:creationId xmlns:p14="http://schemas.microsoft.com/office/powerpoint/2010/main" val="325317024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latin typeface="+mn-lt"/>
              </a:rPr>
              <a:t>5-3</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latin typeface="+mn-lt"/>
              </a:rPr>
              <a:t>Three Applications of Supply, Demand, and Elasticity</a:t>
            </a:r>
          </a:p>
        </p:txBody>
      </p:sp>
    </p:spTree>
    <p:custDataLst>
      <p:tags r:id="rId1"/>
    </p:custDataLst>
    <p:extLst>
      <p:ext uri="{BB962C8B-B14F-4D97-AF65-F5344CB8AC3E}">
        <p14:creationId xmlns:p14="http://schemas.microsoft.com/office/powerpoint/2010/main" val="300745641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Can Good News for Farming Be Bad News for Farmers?</a:t>
            </a:r>
          </a:p>
        </p:txBody>
      </p:sp>
      <p:sp>
        <p:nvSpPr>
          <p:cNvPr id="3" name="Content Placeholder 2"/>
          <p:cNvSpPr>
            <a:spLocks noGrp="1"/>
          </p:cNvSpPr>
          <p:nvPr>
            <p:ph idx="1"/>
          </p:nvPr>
        </p:nvSpPr>
        <p:spPr/>
        <p:txBody>
          <a:bodyPr/>
          <a:lstStyle/>
          <a:p>
            <a:r>
              <a:rPr lang="en-US" altLang="en-US" dirty="0">
                <a:latin typeface="+mn-lt"/>
              </a:rPr>
              <a:t>New hybrid of wheat increases production per acre by 20%</a:t>
            </a:r>
          </a:p>
          <a:p>
            <a:pPr lvl="1">
              <a:buFont typeface="Arial" panose="020B0604020202020204" pitchFamily="34" charset="0"/>
              <a:buChar char="•"/>
            </a:pPr>
            <a:r>
              <a:rPr lang="en-US" altLang="en-US" dirty="0">
                <a:latin typeface="+mn-lt"/>
              </a:rPr>
              <a:t>Supply curve shifts to the right</a:t>
            </a:r>
          </a:p>
          <a:p>
            <a:pPr lvl="1">
              <a:buFont typeface="Arial" panose="020B0604020202020204" pitchFamily="34" charset="0"/>
              <a:buChar char="•"/>
            </a:pPr>
            <a:r>
              <a:rPr lang="en-US" altLang="en-US" dirty="0">
                <a:latin typeface="+mn-lt"/>
              </a:rPr>
              <a:t>Higher quantity and lower price</a:t>
            </a:r>
          </a:p>
          <a:p>
            <a:pPr lvl="1">
              <a:buFont typeface="Arial" panose="020B0604020202020204" pitchFamily="34" charset="0"/>
              <a:buChar char="•"/>
            </a:pPr>
            <a:r>
              <a:rPr lang="en-US" altLang="en-US" dirty="0">
                <a:latin typeface="+mn-lt"/>
              </a:rPr>
              <a:t>Demand is inelastic: Total revenue falls</a:t>
            </a:r>
          </a:p>
          <a:p>
            <a:r>
              <a:rPr lang="en-US" altLang="en-US" dirty="0">
                <a:latin typeface="+mn-lt"/>
              </a:rPr>
              <a:t>Paradox of public policy</a:t>
            </a:r>
          </a:p>
          <a:p>
            <a:pPr lvl="1">
              <a:buFont typeface="Arial" panose="020B0604020202020204" pitchFamily="34" charset="0"/>
              <a:buChar char="•"/>
            </a:pPr>
            <a:r>
              <a:rPr lang="en-US" altLang="en-US" dirty="0">
                <a:latin typeface="+mn-lt"/>
              </a:rPr>
              <a:t>Induce farmers not to plant crops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Figure 7 A Supply Increase in the Market for Wheat</a:t>
            </a:r>
          </a:p>
        </p:txBody>
      </p:sp>
      <p:sp>
        <p:nvSpPr>
          <p:cNvPr id="3" name="Content Placeholder 2"/>
          <p:cNvSpPr>
            <a:spLocks noGrp="1"/>
          </p:cNvSpPr>
          <p:nvPr>
            <p:ph sz="half" idx="1"/>
          </p:nvPr>
        </p:nvSpPr>
        <p:spPr>
          <a:xfrm>
            <a:off x="476843" y="1825625"/>
            <a:ext cx="6012447" cy="4351338"/>
          </a:xfrm>
        </p:spPr>
        <p:txBody>
          <a:bodyPr/>
          <a:lstStyle/>
          <a:p>
            <a:r>
              <a:rPr lang="en-US" sz="2200" dirty="0">
                <a:latin typeface="+mn-lt"/>
              </a:rPr>
              <a:t>When a technological advance increases the wheat supply from </a:t>
            </a:r>
            <a:r>
              <a:rPr lang="en-US" sz="2200" i="1" dirty="0">
                <a:latin typeface="+mn-lt"/>
              </a:rPr>
              <a:t>S</a:t>
            </a:r>
            <a:r>
              <a:rPr lang="en-US" sz="2200" i="1" baseline="-25000" dirty="0">
                <a:latin typeface="+mn-lt"/>
              </a:rPr>
              <a:t>1 </a:t>
            </a:r>
            <a:r>
              <a:rPr lang="en-US" sz="2200" dirty="0">
                <a:latin typeface="+mn-lt"/>
              </a:rPr>
              <a:t>to </a:t>
            </a:r>
            <a:r>
              <a:rPr lang="en-US" sz="2200" i="1" dirty="0">
                <a:latin typeface="+mn-lt"/>
              </a:rPr>
              <a:t>S</a:t>
            </a:r>
            <a:r>
              <a:rPr lang="en-US" sz="2200" i="1" baseline="-25000" dirty="0">
                <a:latin typeface="+mn-lt"/>
              </a:rPr>
              <a:t>2</a:t>
            </a:r>
            <a:r>
              <a:rPr lang="en-US" sz="2200" i="1" dirty="0">
                <a:latin typeface="+mn-lt"/>
              </a:rPr>
              <a:t>, </a:t>
            </a:r>
            <a:r>
              <a:rPr lang="en-US" sz="2200" dirty="0">
                <a:latin typeface="+mn-lt"/>
              </a:rPr>
              <a:t>the price falls.</a:t>
            </a:r>
          </a:p>
          <a:p>
            <a:r>
              <a:rPr lang="en-US" sz="2200" dirty="0">
                <a:latin typeface="+mn-lt"/>
              </a:rPr>
              <a:t>Because the demand for wheat is inelastic, the increase in quantity from 100 to 110 is proportionately smaller than the decrease in the price from $3 to $2. </a:t>
            </a:r>
          </a:p>
          <a:p>
            <a:r>
              <a:rPr lang="en-US" sz="2200" dirty="0">
                <a:latin typeface="+mn-lt"/>
              </a:rPr>
              <a:t>As a result, farmers’ total revenue falls from $300 ($3 × 100) to $220 ($2 × 110).</a:t>
            </a:r>
          </a:p>
        </p:txBody>
      </p:sp>
      <p:pic>
        <p:nvPicPr>
          <p:cNvPr id="5" name="Picture 3" descr="A graph plotting quantity of wheat on the horizontal axis and price of wheat on the vertical axis shows a downward sloping demand curve intersected by two parallel upward sloping supply curves, S1 and S2, with S1 closer to the origin than S2. From the intersection of S1 and the demand curve perpendiculars are dropped to the horizontal axis and vertical axis at 100 and 2 dollars, respectively. Similarly, perpendiculars are dropped from the intersection of S2 and the demand curve at 110 and 3 dollars. Callouts pointing at the shifts from S1 to S2, from 3 to 2 dollars, and from 100 to 110, state, &quot;When demand is inelastic, an increase in supply … leads to a large fall in price … and a proportionately smaller increase in quantity sold. As a result, revenue falls from 3 dollars to 2 dollars.&quot;&#10;"/>
          <p:cNvPicPr>
            <a:picLocks noGrp="1" noChangeAspect="1"/>
          </p:cNvPicPr>
          <p:nvPr>
            <p:ph sz="half" idx="2"/>
          </p:nvPr>
        </p:nvPicPr>
        <p:blipFill>
          <a:blip r:embed="rId2"/>
          <a:stretch>
            <a:fillRect/>
          </a:stretch>
        </p:blipFill>
        <p:spPr>
          <a:xfrm>
            <a:off x="7184508" y="1825625"/>
            <a:ext cx="4692824" cy="4206240"/>
          </a:xfrm>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Why Has OPEC Failed to Keep the Price of Oil High?</a:t>
            </a:r>
          </a:p>
        </p:txBody>
      </p:sp>
      <p:sp>
        <p:nvSpPr>
          <p:cNvPr id="3" name="Content Placeholder 2"/>
          <p:cNvSpPr>
            <a:spLocks noGrp="1"/>
          </p:cNvSpPr>
          <p:nvPr>
            <p:ph idx="1"/>
          </p:nvPr>
        </p:nvSpPr>
        <p:spPr/>
        <p:txBody>
          <a:bodyPr/>
          <a:lstStyle/>
          <a:p>
            <a:r>
              <a:rPr lang="en-US" altLang="en-US" dirty="0">
                <a:latin typeface="+mn-lt"/>
              </a:rPr>
              <a:t>Increase in prices: 1973–1974, 1971–1981</a:t>
            </a:r>
          </a:p>
          <a:p>
            <a:r>
              <a:rPr lang="en-US" altLang="en-US" dirty="0">
                <a:latin typeface="+mn-lt"/>
              </a:rPr>
              <a:t>Short-run: Supply and demand are inelastic</a:t>
            </a:r>
          </a:p>
          <a:p>
            <a:pPr lvl="1">
              <a:buFont typeface="Arial" panose="020B0604020202020204" pitchFamily="34" charset="0"/>
              <a:buChar char="•"/>
            </a:pPr>
            <a:r>
              <a:rPr lang="en-US" altLang="en-US" dirty="0">
                <a:latin typeface="+mn-lt"/>
              </a:rPr>
              <a:t>Decrease in supply: Large increase in price</a:t>
            </a:r>
          </a:p>
          <a:p>
            <a:r>
              <a:rPr lang="en-US" altLang="en-US" dirty="0">
                <a:latin typeface="+mn-lt"/>
              </a:rPr>
              <a:t>Long-run: Supply and demand are elastic</a:t>
            </a:r>
          </a:p>
          <a:p>
            <a:pPr lvl="1">
              <a:buFont typeface="Arial" panose="020B0604020202020204" pitchFamily="34" charset="0"/>
              <a:buChar char="•"/>
            </a:pPr>
            <a:r>
              <a:rPr lang="en-US" altLang="en-US" dirty="0">
                <a:latin typeface="+mn-lt"/>
              </a:rPr>
              <a:t>Decrease in supply: Small increase in price</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Figure 8 A Reduction in Supply in the World Market for Oil</a:t>
            </a:r>
          </a:p>
        </p:txBody>
      </p:sp>
      <p:sp>
        <p:nvSpPr>
          <p:cNvPr id="3" name="Content Placeholder 2"/>
          <p:cNvSpPr>
            <a:spLocks noGrp="1"/>
          </p:cNvSpPr>
          <p:nvPr>
            <p:ph sz="half" idx="1"/>
          </p:nvPr>
        </p:nvSpPr>
        <p:spPr>
          <a:xfrm>
            <a:off x="476843" y="1887674"/>
            <a:ext cx="11241915" cy="1106249"/>
          </a:xfrm>
        </p:spPr>
        <p:txBody>
          <a:bodyPr/>
          <a:lstStyle/>
          <a:p>
            <a:r>
              <a:rPr lang="en-US" sz="1800" b="0" dirty="0">
                <a:latin typeface="+mn-lt"/>
              </a:rPr>
              <a:t>When the supply of oil falls, the response depends on the time horizon. In the short run, supply and demand are relatively inelastic, as in panel (a). The shift in the supply curve from </a:t>
            </a:r>
            <a:r>
              <a:rPr lang="en-US" sz="1800" b="0" i="1" dirty="0">
                <a:latin typeface="+mn-lt"/>
              </a:rPr>
              <a:t>S</a:t>
            </a:r>
            <a:r>
              <a:rPr lang="en-US" sz="1800" b="0" i="1" baseline="-25000" dirty="0">
                <a:latin typeface="+mn-lt"/>
              </a:rPr>
              <a:t>1</a:t>
            </a:r>
            <a:r>
              <a:rPr lang="en-US" sz="1800" b="0" i="1" dirty="0">
                <a:latin typeface="+mn-lt"/>
              </a:rPr>
              <a:t> </a:t>
            </a:r>
            <a:r>
              <a:rPr lang="en-US" sz="1800" b="0" dirty="0">
                <a:latin typeface="+mn-lt"/>
              </a:rPr>
              <a:t>to </a:t>
            </a:r>
            <a:r>
              <a:rPr lang="en-US" sz="1800" b="0" i="1" dirty="0">
                <a:latin typeface="+mn-lt"/>
              </a:rPr>
              <a:t>S</a:t>
            </a:r>
            <a:r>
              <a:rPr lang="en-US" sz="1800" b="0" i="1" baseline="-25000" dirty="0">
                <a:latin typeface="+mn-lt"/>
              </a:rPr>
              <a:t>2</a:t>
            </a:r>
            <a:r>
              <a:rPr lang="en-US" sz="1800" b="0" i="1" dirty="0">
                <a:latin typeface="+mn-lt"/>
              </a:rPr>
              <a:t> </a:t>
            </a:r>
            <a:r>
              <a:rPr lang="en-US" sz="1800" b="0" dirty="0">
                <a:latin typeface="+mn-lt"/>
              </a:rPr>
              <a:t>leads to a substantial price increase. In the long run, however, supply and demand are relatively elastic, as in panel (b). In this case, the same size shift in the supply curve (</a:t>
            </a:r>
            <a:r>
              <a:rPr lang="en-US" sz="1800" b="0" i="1" dirty="0">
                <a:latin typeface="+mn-lt"/>
              </a:rPr>
              <a:t>S</a:t>
            </a:r>
            <a:r>
              <a:rPr lang="en-US" sz="1800" b="0" i="1" baseline="-25000" dirty="0">
                <a:latin typeface="+mn-lt"/>
              </a:rPr>
              <a:t>1</a:t>
            </a:r>
            <a:r>
              <a:rPr lang="en-US" sz="1800" b="0" dirty="0">
                <a:latin typeface="+mn-lt"/>
              </a:rPr>
              <a:t> to </a:t>
            </a:r>
            <a:r>
              <a:rPr lang="en-US" sz="1800" b="0" i="1" dirty="0">
                <a:latin typeface="+mn-lt"/>
              </a:rPr>
              <a:t>S</a:t>
            </a:r>
            <a:r>
              <a:rPr lang="en-US" sz="1800" b="0" i="1" baseline="-25000" dirty="0">
                <a:latin typeface="+mn-lt"/>
              </a:rPr>
              <a:t>2</a:t>
            </a:r>
            <a:r>
              <a:rPr lang="en-US" sz="1800" b="0" dirty="0">
                <a:latin typeface="+mn-lt"/>
              </a:rPr>
              <a:t>) causes a smaller price increase.</a:t>
            </a:r>
          </a:p>
        </p:txBody>
      </p:sp>
      <p:pic>
        <p:nvPicPr>
          <p:cNvPr id="6" name="Picture 3" descr="Two graphs compare the oil market in (a) the short run and in (b) the long run. Graph (a), titled The Oil Market in the Short Run, plotting quantity of oil on the horizontal axis and price of oil on the vertical axis, shows a steep downward sloping demand curve intersected by two parallel upward sloping supply curves, S1 and S2, with S2 closer to the origin than S1. From where the demand curve intersects S1 and S2, perpendiculars are dropped to the vertical axis at P1 and P2, respectively. Two callouts, one pointing at the shift from S1 to S2 and another at the shift from P2 to P1, state, &quot;In the short run, when supply and demand are inelastic, a shift in supply … leads to a large increase in price.&quot; Graph (b), titled’The Oil Market in the Long Run, is similar to graph (a) except that the demand curve is a gentle slope and thus P1 and P2 are much closer. The callouts state, &quot;In the long run, when supply and demand are elastic, a shift in supply … leads to a small increase in price.&quot;&#10;"/>
          <p:cNvPicPr>
            <a:picLocks noGrp="1" noChangeAspect="1"/>
          </p:cNvPicPr>
          <p:nvPr>
            <p:ph sz="half" idx="2"/>
          </p:nvPr>
        </p:nvPicPr>
        <p:blipFill>
          <a:blip r:embed="rId2"/>
          <a:stretch>
            <a:fillRect/>
          </a:stretch>
        </p:blipFill>
        <p:spPr>
          <a:xfrm>
            <a:off x="3525231" y="3135311"/>
            <a:ext cx="6585512" cy="2926080"/>
          </a:xfrm>
        </p:spPr>
      </p:pic>
    </p:spTree>
  </p:cSld>
  <p:clrMapOvr>
    <a:masterClrMapping/>
  </p:clrMapOvr>
  <p:extLst mod="1"/>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Does Drug Interdiction Increase or Decrease Drug-Related Crime? (1 of 2)</a:t>
            </a:r>
          </a:p>
        </p:txBody>
      </p:sp>
      <p:sp>
        <p:nvSpPr>
          <p:cNvPr id="3" name="Content Placeholder 2"/>
          <p:cNvSpPr>
            <a:spLocks noGrp="1"/>
          </p:cNvSpPr>
          <p:nvPr>
            <p:ph idx="1"/>
          </p:nvPr>
        </p:nvSpPr>
        <p:spPr/>
        <p:txBody>
          <a:bodyPr/>
          <a:lstStyle/>
          <a:p>
            <a:r>
              <a:rPr lang="en-US" altLang="en-US" dirty="0">
                <a:latin typeface="+mn-lt"/>
              </a:rPr>
              <a:t>Increase the number of federal agents devoted to the war on drugs</a:t>
            </a:r>
          </a:p>
          <a:p>
            <a:pPr lvl="1">
              <a:buFont typeface="Arial" panose="020B0604020202020204" pitchFamily="34" charset="0"/>
              <a:buChar char="•"/>
            </a:pPr>
            <a:r>
              <a:rPr lang="en-US" altLang="en-US" dirty="0">
                <a:latin typeface="+mn-lt"/>
              </a:rPr>
              <a:t>Supply curve shifts left</a:t>
            </a:r>
          </a:p>
          <a:p>
            <a:pPr lvl="1">
              <a:buFont typeface="Arial" panose="020B0604020202020204" pitchFamily="34" charset="0"/>
              <a:buChar char="•"/>
            </a:pPr>
            <a:r>
              <a:rPr lang="en-US" altLang="en-US" dirty="0">
                <a:latin typeface="+mn-lt"/>
              </a:rPr>
              <a:t>Lower quantity and higher price</a:t>
            </a:r>
          </a:p>
          <a:p>
            <a:pPr lvl="1">
              <a:buFont typeface="Arial" panose="020B0604020202020204" pitchFamily="34" charset="0"/>
              <a:buChar char="•"/>
            </a:pPr>
            <a:r>
              <a:rPr lang="en-US" altLang="en-US" dirty="0">
                <a:latin typeface="+mn-lt"/>
              </a:rPr>
              <a:t>Demand is inelastic: Total revenue rises</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Does Drug Interdiction Increase or Decrease Drug-Related Crime? (2 of 2)</a:t>
            </a:r>
          </a:p>
        </p:txBody>
      </p:sp>
      <p:sp>
        <p:nvSpPr>
          <p:cNvPr id="3" name="Content Placeholder 2"/>
          <p:cNvSpPr>
            <a:spLocks noGrp="1"/>
          </p:cNvSpPr>
          <p:nvPr>
            <p:ph idx="1"/>
          </p:nvPr>
        </p:nvSpPr>
        <p:spPr/>
        <p:txBody>
          <a:bodyPr/>
          <a:lstStyle/>
          <a:p>
            <a:r>
              <a:rPr lang="en-US" dirty="0">
                <a:latin typeface="+mn-lt"/>
              </a:rPr>
              <a:t>Drug interdiction would increase drug-related crime in the short run but decrease it in the long run</a:t>
            </a:r>
            <a:endParaRPr lang="en-US" altLang="en-US" dirty="0">
              <a:latin typeface="+mn-lt"/>
            </a:endParaRPr>
          </a:p>
          <a:p>
            <a:pPr lvl="1">
              <a:buFont typeface="Arial" panose="020B0604020202020204" pitchFamily="34" charset="0"/>
              <a:buChar char="•"/>
            </a:pPr>
            <a:r>
              <a:rPr lang="en-US" dirty="0">
                <a:latin typeface="+mn-lt"/>
              </a:rPr>
              <a:t>Demand is probably inelastic over short periods because higher prices do not substantially affect drug use by addicts</a:t>
            </a:r>
          </a:p>
          <a:p>
            <a:pPr lvl="1">
              <a:buFont typeface="Arial" panose="020B0604020202020204" pitchFamily="34" charset="0"/>
              <a:buChar char="•"/>
            </a:pPr>
            <a:r>
              <a:rPr lang="en-US" dirty="0">
                <a:latin typeface="+mn-lt"/>
              </a:rPr>
              <a:t>Demand may be more elastic over longer periods because higher prices would discourage experimentation and lead to fewer drug addicts</a:t>
            </a:r>
            <a:endParaRPr lang="en-US" altLang="en-US" dirty="0">
              <a:latin typeface="+mn-lt"/>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latin typeface="+mn-lt"/>
              </a:rPr>
              <a:t>5-4</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latin typeface="+mn-lt"/>
              </a:rPr>
              <a:t>Conclusion</a:t>
            </a:r>
          </a:p>
        </p:txBody>
      </p:sp>
    </p:spTree>
    <p:custDataLst>
      <p:tags r:id="rId1"/>
    </p:custDataLst>
    <p:extLst>
      <p:ext uri="{BB962C8B-B14F-4D97-AF65-F5344CB8AC3E}">
        <p14:creationId xmlns:p14="http://schemas.microsoft.com/office/powerpoint/2010/main" val="300745641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Conclusion</a:t>
            </a:r>
          </a:p>
        </p:txBody>
      </p:sp>
      <p:sp>
        <p:nvSpPr>
          <p:cNvPr id="3" name="Content Placeholder 2"/>
          <p:cNvSpPr>
            <a:spLocks noGrp="1"/>
          </p:cNvSpPr>
          <p:nvPr>
            <p:ph idx="1"/>
          </p:nvPr>
        </p:nvSpPr>
        <p:spPr/>
        <p:txBody>
          <a:bodyPr/>
          <a:lstStyle/>
          <a:p>
            <a:r>
              <a:rPr lang="en-US" dirty="0">
                <a:latin typeface="+mn-lt"/>
              </a:rPr>
              <a:t>The tools of supply and demand are useful for analyzing the events and policies that shape the economy</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Think-Pair-Share Activity</a:t>
            </a:r>
          </a:p>
        </p:txBody>
      </p:sp>
      <p:sp>
        <p:nvSpPr>
          <p:cNvPr id="3" name="Content Placeholder 2"/>
          <p:cNvSpPr>
            <a:spLocks noGrp="1"/>
          </p:cNvSpPr>
          <p:nvPr>
            <p:ph idx="1"/>
          </p:nvPr>
        </p:nvSpPr>
        <p:spPr/>
        <p:txBody>
          <a:bodyPr/>
          <a:lstStyle/>
          <a:p>
            <a:pPr marL="0" indent="0">
              <a:buNone/>
            </a:pPr>
            <a:r>
              <a:rPr lang="en-US" dirty="0">
                <a:latin typeface="+mn-lt"/>
              </a:rPr>
              <a:t>In order to reduce teen smoking, the government places a $2 per pack tax on cigarettes. After one month, the quantity demanded of ciga­rettes has been reduced only slightly. Discuss the following: </a:t>
            </a:r>
          </a:p>
          <a:p>
            <a:pPr marL="514350" indent="-514350">
              <a:buFont typeface="+mj-lt"/>
              <a:buAutoNum type="alphaUcPeriod"/>
            </a:pPr>
            <a:r>
              <a:rPr lang="en-US" dirty="0">
                <a:latin typeface="+mn-lt"/>
              </a:rPr>
              <a:t>What conclusion can you draw about the one-month demand for cigarettes?</a:t>
            </a:r>
          </a:p>
          <a:p>
            <a:pPr marL="514350" indent="-514350">
              <a:buFont typeface="+mj-lt"/>
              <a:buAutoNum type="alphaUcPeriod"/>
            </a:pPr>
            <a:r>
              <a:rPr lang="en-US" dirty="0">
                <a:latin typeface="+mn-lt"/>
              </a:rPr>
              <a:t>Caleb suggests that the cigarette industry should get together and raise the price of cigarettes further to increase total revenue</a:t>
            </a:r>
          </a:p>
          <a:p>
            <a:pPr marL="514350" indent="-514350">
              <a:buFont typeface="+mj-lt"/>
              <a:buAutoNum type="alphaUcPeriod"/>
            </a:pPr>
            <a:r>
              <a:rPr lang="en-US" dirty="0">
                <a:latin typeface="+mn-lt"/>
              </a:rPr>
              <a:t>Keisha suggests that only your firm should raise the price of your cigarettes to increase total revenue</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latin typeface="+mn-lt"/>
              </a:rPr>
              <a:t>5-1</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latin typeface="+mn-lt"/>
              </a:rPr>
              <a:t>The Elasticity of Demand</a:t>
            </a:r>
          </a:p>
        </p:txBody>
      </p:sp>
    </p:spTree>
    <p:custDataLst>
      <p:tags r:id="rId1"/>
    </p:custDataLst>
    <p:extLst>
      <p:ext uri="{BB962C8B-B14F-4D97-AF65-F5344CB8AC3E}">
        <p14:creationId xmlns:p14="http://schemas.microsoft.com/office/powerpoint/2010/main" val="300745641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334B8F-029E-FD90-2EAB-C246A6AD005A}"/>
              </a:ext>
            </a:extLst>
          </p:cNvPr>
          <p:cNvSpPr>
            <a:spLocks noGrp="1"/>
          </p:cNvSpPr>
          <p:nvPr>
            <p:ph type="title"/>
          </p:nvPr>
        </p:nvSpPr>
        <p:spPr/>
        <p:txBody>
          <a:bodyPr/>
          <a:lstStyle/>
          <a:p>
            <a:r>
              <a:rPr lang="en-US" dirty="0">
                <a:latin typeface="+mn-lt"/>
              </a:rPr>
              <a:t>Self-Assessment </a:t>
            </a:r>
          </a:p>
        </p:txBody>
      </p:sp>
      <p:sp>
        <p:nvSpPr>
          <p:cNvPr id="3" name="Content Placeholder 2">
            <a:extLst>
              <a:ext uri="{FF2B5EF4-FFF2-40B4-BE49-F238E27FC236}">
                <a16:creationId xmlns:a16="http://schemas.microsoft.com/office/drawing/2014/main" id="{88CFABB7-D6F8-BFDB-32F8-EC003A190BFB}"/>
              </a:ext>
            </a:extLst>
          </p:cNvPr>
          <p:cNvSpPr>
            <a:spLocks noGrp="1"/>
          </p:cNvSpPr>
          <p:nvPr>
            <p:ph idx="1"/>
          </p:nvPr>
        </p:nvSpPr>
        <p:spPr/>
        <p:txBody>
          <a:bodyPr/>
          <a:lstStyle/>
          <a:p>
            <a:r>
              <a:rPr lang="en-US" dirty="0">
                <a:latin typeface="+mn-lt"/>
              </a:rPr>
              <a:t>What is</a:t>
            </a:r>
            <a:r>
              <a:rPr lang="en-US" b="0" i="0" u="none" strike="noStrike" baseline="0" dirty="0">
                <a:latin typeface="+mn-lt"/>
              </a:rPr>
              <a:t> the relationship between price and quantity demanded for inelastic demand and for elastic demand</a:t>
            </a:r>
            <a:r>
              <a:rPr lang="en-US" dirty="0">
                <a:latin typeface="+mn-lt"/>
              </a:rPr>
              <a:t>?</a:t>
            </a:r>
          </a:p>
          <a:p>
            <a:pPr algn="l"/>
            <a:r>
              <a:rPr lang="en-US" dirty="0">
                <a:latin typeface="+mn-lt"/>
              </a:rPr>
              <a:t>A storm destroys half the oranges crop. Is this event more likely to hurt orange growers if the demand for oranges is very elastic or very inelastic? Explain. </a:t>
            </a:r>
          </a:p>
        </p:txBody>
      </p:sp>
    </p:spTree>
    <p:extLst>
      <p:ext uri="{BB962C8B-B14F-4D97-AF65-F5344CB8AC3E}">
        <p14:creationId xmlns:p14="http://schemas.microsoft.com/office/powerpoint/2010/main" val="59617758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4217DBF9-742E-4F7F-85EB-9E45A7F45B37}"/>
              </a:ext>
            </a:extLst>
          </p:cNvPr>
          <p:cNvSpPr>
            <a:spLocks noGrp="1"/>
          </p:cNvSpPr>
          <p:nvPr>
            <p:ph type="title"/>
          </p:nvPr>
        </p:nvSpPr>
        <p:spPr/>
        <p:txBody>
          <a:bodyPr/>
          <a:lstStyle/>
          <a:p>
            <a:r>
              <a:rPr lang="en-US" dirty="0">
                <a:latin typeface="+mn-lt"/>
              </a:rPr>
              <a:t>Summary</a:t>
            </a:r>
          </a:p>
        </p:txBody>
      </p:sp>
      <p:sp>
        <p:nvSpPr>
          <p:cNvPr id="10" name="Content Placeholder 2">
            <a:extLst>
              <a:ext uri="{FF2B5EF4-FFF2-40B4-BE49-F238E27FC236}">
                <a16:creationId xmlns:a16="http://schemas.microsoft.com/office/drawing/2014/main" id="{DDAE1AFE-9B48-43B4-983D-10FCC8293ABC}"/>
              </a:ext>
            </a:extLst>
          </p:cNvPr>
          <p:cNvSpPr>
            <a:spLocks noGrp="1"/>
          </p:cNvSpPr>
          <p:nvPr>
            <p:ph idx="1"/>
          </p:nvPr>
        </p:nvSpPr>
        <p:spPr/>
        <p:txBody>
          <a:bodyPr vert="horz" lIns="91440" tIns="45720" rIns="91440" bIns="45720" rtlCol="0" anchor="t">
            <a:noAutofit/>
          </a:bodyPr>
          <a:lstStyle/>
          <a:p>
            <a:pPr marL="0" indent="0">
              <a:buNone/>
            </a:pPr>
            <a:r>
              <a:rPr lang="en-US" dirty="0">
                <a:latin typeface="+mn-lt"/>
              </a:rPr>
              <a:t>Click the link to review the objectives for this presentation.</a:t>
            </a:r>
          </a:p>
          <a:p>
            <a:pPr marL="0" indent="0">
              <a:buNone/>
            </a:pPr>
            <a:r>
              <a:rPr lang="en-US" dirty="0">
                <a:latin typeface="+mn-lt"/>
                <a:hlinkClick r:id="rId4" action="ppaction://hlinksldjump"/>
              </a:rPr>
              <a:t>Link to Objectives</a:t>
            </a:r>
            <a:endParaRPr lang="en-US" dirty="0">
              <a:latin typeface="+mn-lt"/>
            </a:endParaRPr>
          </a:p>
        </p:txBody>
      </p:sp>
    </p:spTree>
    <p:custDataLst>
      <p:tags r:id="rId1"/>
    </p:custDataLst>
    <p:extLst>
      <p:ext uri="{BB962C8B-B14F-4D97-AF65-F5344CB8AC3E}">
        <p14:creationId xmlns:p14="http://schemas.microsoft.com/office/powerpoint/2010/main" val="4978359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The Price Elasticity of Demand</a:t>
            </a:r>
          </a:p>
        </p:txBody>
      </p:sp>
      <p:sp>
        <p:nvSpPr>
          <p:cNvPr id="3" name="Content Placeholder 2"/>
          <p:cNvSpPr>
            <a:spLocks noGrp="1"/>
          </p:cNvSpPr>
          <p:nvPr>
            <p:ph idx="1"/>
          </p:nvPr>
        </p:nvSpPr>
        <p:spPr/>
        <p:txBody>
          <a:bodyPr/>
          <a:lstStyle/>
          <a:p>
            <a:r>
              <a:rPr lang="en-US" altLang="en-US" b="1" dirty="0">
                <a:solidFill>
                  <a:srgbClr val="C00000"/>
                </a:solidFill>
                <a:latin typeface="+mn-lt"/>
              </a:rPr>
              <a:t>Elasticity*</a:t>
            </a:r>
          </a:p>
          <a:p>
            <a:pPr lvl="1">
              <a:buFont typeface="Arial" panose="020B0604020202020204" pitchFamily="34" charset="0"/>
              <a:buChar char="•"/>
            </a:pPr>
            <a:r>
              <a:rPr lang="en-US" altLang="en-US" dirty="0">
                <a:latin typeface="+mn-lt"/>
              </a:rPr>
              <a:t>Measure of the responsiveness of quantity demanded or quantity supplied to a change in one of its determinants</a:t>
            </a:r>
          </a:p>
          <a:p>
            <a:r>
              <a:rPr lang="en-US" altLang="en-US" b="1" dirty="0">
                <a:solidFill>
                  <a:srgbClr val="C00000"/>
                </a:solidFill>
                <a:latin typeface="+mn-lt"/>
              </a:rPr>
              <a:t>Price elasticity of demand*</a:t>
            </a:r>
          </a:p>
          <a:p>
            <a:pPr lvl="1">
              <a:buFont typeface="Arial" panose="020B0604020202020204" pitchFamily="34" charset="0"/>
              <a:buChar char="•"/>
            </a:pPr>
            <a:r>
              <a:rPr lang="en-US" dirty="0">
                <a:latin typeface="+mn-lt"/>
              </a:rPr>
              <a:t>Measures how much the quantity demanded responds to a change in the price</a:t>
            </a:r>
            <a:endParaRPr lang="en-US" altLang="en-US" sz="1400" dirty="0">
              <a:solidFill>
                <a:srgbClr val="282F7C"/>
              </a:solidFill>
              <a:latin typeface="+mn-lt"/>
            </a:endParaRPr>
          </a:p>
          <a:p>
            <a:pPr marL="228600" marR="0" lvl="0" indent="-228600" algn="l" defTabSz="914400" rtl="0" eaLnBrk="1" fontAlgn="auto" latinLnBrk="0" hangingPunct="1">
              <a:lnSpc>
                <a:spcPct val="100000"/>
              </a:lnSpc>
              <a:spcBef>
                <a:spcPts val="6000"/>
              </a:spcBef>
              <a:spcAft>
                <a:spcPts val="800"/>
              </a:spcAft>
              <a:buClr>
                <a:srgbClr val="282F7C"/>
              </a:buClr>
              <a:buSzTx/>
              <a:buFont typeface="Arial" panose="020B0604020202020204" pitchFamily="34" charset="0"/>
              <a:buNone/>
              <a:tabLst/>
              <a:defRPr/>
            </a:pPr>
            <a:r>
              <a:rPr kumimoji="0" lang="en-US" altLang="en-US" sz="14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Elastic and Inelastic Demand</a:t>
            </a:r>
          </a:p>
        </p:txBody>
      </p:sp>
      <p:sp>
        <p:nvSpPr>
          <p:cNvPr id="3" name="Content Placeholder 2"/>
          <p:cNvSpPr>
            <a:spLocks noGrp="1"/>
          </p:cNvSpPr>
          <p:nvPr>
            <p:ph idx="1"/>
          </p:nvPr>
        </p:nvSpPr>
        <p:spPr/>
        <p:txBody>
          <a:bodyPr/>
          <a:lstStyle/>
          <a:p>
            <a:r>
              <a:rPr lang="en-US" altLang="en-US" dirty="0">
                <a:latin typeface="+mn-lt"/>
              </a:rPr>
              <a:t>Elastic demand</a:t>
            </a:r>
          </a:p>
          <a:p>
            <a:pPr lvl="1">
              <a:buFont typeface="Arial" panose="020B0604020202020204" pitchFamily="34" charset="0"/>
              <a:buChar char="•"/>
            </a:pPr>
            <a:r>
              <a:rPr lang="en-US" altLang="en-US" dirty="0">
                <a:latin typeface="+mn-lt"/>
              </a:rPr>
              <a:t>Quantity demanded responds substantially to price changes</a:t>
            </a:r>
          </a:p>
          <a:p>
            <a:r>
              <a:rPr lang="en-US" altLang="en-US" dirty="0">
                <a:latin typeface="+mn-lt"/>
              </a:rPr>
              <a:t>Inelastic demand</a:t>
            </a:r>
          </a:p>
          <a:p>
            <a:pPr lvl="1">
              <a:buFont typeface="Arial" panose="020B0604020202020204" pitchFamily="34" charset="0"/>
              <a:buChar char="•"/>
            </a:pPr>
            <a:r>
              <a:rPr lang="en-US" altLang="en-US" dirty="0">
                <a:latin typeface="+mn-lt"/>
              </a:rPr>
              <a:t>Quantity demanded responds only slightly to price changes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Determinants of P</a:t>
            </a:r>
            <a:r>
              <a:rPr lang="en-US" altLang="en-US" dirty="0">
                <a:latin typeface="+mn-lt"/>
              </a:rPr>
              <a:t>rice Elasticity of Demand (1 of 2)</a:t>
            </a:r>
            <a:endParaRPr lang="en-US" dirty="0">
              <a:latin typeface="+mn-lt"/>
            </a:endParaRPr>
          </a:p>
        </p:txBody>
      </p:sp>
      <p:sp>
        <p:nvSpPr>
          <p:cNvPr id="3" name="Content Placeholder 2"/>
          <p:cNvSpPr>
            <a:spLocks noGrp="1"/>
          </p:cNvSpPr>
          <p:nvPr>
            <p:ph idx="1"/>
          </p:nvPr>
        </p:nvSpPr>
        <p:spPr/>
        <p:txBody>
          <a:bodyPr/>
          <a:lstStyle/>
          <a:p>
            <a:r>
              <a:rPr lang="en-US" altLang="en-US" dirty="0">
                <a:latin typeface="+mn-lt"/>
              </a:rPr>
              <a:t>Availability of close substitutes</a:t>
            </a:r>
          </a:p>
          <a:p>
            <a:pPr lvl="1">
              <a:buFont typeface="Arial" panose="020B0604020202020204" pitchFamily="34" charset="0"/>
              <a:buChar char="•"/>
            </a:pPr>
            <a:r>
              <a:rPr lang="en-US" altLang="en-US" dirty="0">
                <a:latin typeface="+mn-lt"/>
              </a:rPr>
              <a:t>Elastic demand: Goods with close substitutes</a:t>
            </a:r>
          </a:p>
          <a:p>
            <a:pPr lvl="1">
              <a:buFont typeface="Arial" panose="020B0604020202020204" pitchFamily="34" charset="0"/>
              <a:buChar char="•"/>
            </a:pPr>
            <a:r>
              <a:rPr lang="en-US" altLang="en-US" dirty="0">
                <a:latin typeface="+mn-lt"/>
              </a:rPr>
              <a:t>Inelastic demand: Goods with no </a:t>
            </a:r>
            <a:r>
              <a:rPr lang="en-US" dirty="0">
                <a:latin typeface="+mn-lt"/>
              </a:rPr>
              <a:t>close substitute</a:t>
            </a:r>
            <a:endParaRPr lang="en-US" altLang="en-US" dirty="0">
              <a:latin typeface="+mn-lt"/>
            </a:endParaRPr>
          </a:p>
          <a:p>
            <a:r>
              <a:rPr lang="en-US" altLang="en-US" dirty="0">
                <a:latin typeface="+mn-lt"/>
              </a:rPr>
              <a:t>Necessities and luxuries</a:t>
            </a:r>
          </a:p>
          <a:p>
            <a:pPr lvl="1">
              <a:buFont typeface="Arial" panose="020B0604020202020204" pitchFamily="34" charset="0"/>
              <a:buChar char="•"/>
            </a:pPr>
            <a:r>
              <a:rPr lang="en-US" altLang="en-US" dirty="0">
                <a:latin typeface="+mn-lt"/>
              </a:rPr>
              <a:t>Elastic demand: Luxuries</a:t>
            </a:r>
          </a:p>
          <a:p>
            <a:pPr lvl="1">
              <a:buFont typeface="Arial" panose="020B0604020202020204" pitchFamily="34" charset="0"/>
              <a:buChar char="•"/>
            </a:pPr>
            <a:r>
              <a:rPr lang="en-US" altLang="en-US" dirty="0">
                <a:latin typeface="+mn-lt"/>
              </a:rPr>
              <a:t>Inelastic demand: Necessities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Determinants of P</a:t>
            </a:r>
            <a:r>
              <a:rPr lang="en-US" altLang="en-US" dirty="0">
                <a:latin typeface="+mn-lt"/>
              </a:rPr>
              <a:t>rice Elasticity of Demand</a:t>
            </a:r>
            <a:br>
              <a:rPr lang="en-US" altLang="en-US" dirty="0">
                <a:latin typeface="+mn-lt"/>
              </a:rPr>
            </a:br>
            <a:r>
              <a:rPr lang="en-US" altLang="en-US" dirty="0">
                <a:latin typeface="+mn-lt"/>
              </a:rPr>
              <a:t>(2 of 2)</a:t>
            </a:r>
            <a:endParaRPr lang="en-US" dirty="0">
              <a:latin typeface="+mn-lt"/>
            </a:endParaRPr>
          </a:p>
        </p:txBody>
      </p:sp>
      <p:sp>
        <p:nvSpPr>
          <p:cNvPr id="3" name="Content Placeholder 2"/>
          <p:cNvSpPr>
            <a:spLocks noGrp="1"/>
          </p:cNvSpPr>
          <p:nvPr>
            <p:ph idx="1"/>
          </p:nvPr>
        </p:nvSpPr>
        <p:spPr/>
        <p:txBody>
          <a:bodyPr/>
          <a:lstStyle/>
          <a:p>
            <a:r>
              <a:rPr lang="en-US" dirty="0">
                <a:latin typeface="+mn-lt"/>
              </a:rPr>
              <a:t>Defining the market broadly or narrowly </a:t>
            </a:r>
          </a:p>
          <a:p>
            <a:pPr lvl="1">
              <a:buFont typeface="Arial" panose="020B0604020202020204" pitchFamily="34" charset="0"/>
              <a:buChar char="•"/>
            </a:pPr>
            <a:r>
              <a:rPr lang="en-US" altLang="en-US" dirty="0">
                <a:latin typeface="+mn-lt"/>
              </a:rPr>
              <a:t>Elastic demand: Narrowly defined markets</a:t>
            </a:r>
          </a:p>
          <a:p>
            <a:pPr lvl="1">
              <a:buFont typeface="Arial" panose="020B0604020202020204" pitchFamily="34" charset="0"/>
              <a:buChar char="•"/>
            </a:pPr>
            <a:r>
              <a:rPr lang="en-US" altLang="en-US" dirty="0">
                <a:latin typeface="+mn-lt"/>
              </a:rPr>
              <a:t>Inelastic demand: Broadly defined markets</a:t>
            </a:r>
          </a:p>
          <a:p>
            <a:r>
              <a:rPr lang="en-US" altLang="en-US" dirty="0">
                <a:latin typeface="+mn-lt"/>
              </a:rPr>
              <a:t>Time horizon</a:t>
            </a:r>
          </a:p>
          <a:p>
            <a:pPr lvl="1">
              <a:buFont typeface="Arial" panose="020B0604020202020204" pitchFamily="34" charset="0"/>
              <a:buChar char="•"/>
            </a:pPr>
            <a:r>
              <a:rPr lang="en-US" altLang="en-US" dirty="0">
                <a:latin typeface="+mn-lt"/>
              </a:rPr>
              <a:t>More elastic demand: Longer time horizons</a:t>
            </a:r>
          </a:p>
          <a:p>
            <a:pPr lvl="1">
              <a:buFont typeface="Arial" panose="020B0604020202020204" pitchFamily="34" charset="0"/>
              <a:buChar char="•"/>
            </a:pPr>
            <a:r>
              <a:rPr lang="en-US" altLang="en-US" dirty="0">
                <a:latin typeface="+mn-lt"/>
              </a:rPr>
              <a:t>Less elastic demand: Shorter time horizons</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 name="ARTICULATE_DESIGN_ID_FULL TEXT TEMPLATE MASTER" val="7pb33sBP"/>
  <p:tag name="ARTICULATE_DESIGN_ID_FULL TEXT TEMPLATE MASTER (CONT.)" val="V3Eg5WUK"/>
  <p:tag name="ARTICULATE_DESIGN_ID_OPTIMIZED TEMPLATE MASTER" val="rzwWCka7"/>
  <p:tag name="ARTICULATE_DESIGN_ID_OPTIMIZED TEMPLATE MASTER (CONT.)" val="klKJ3eZ5"/>
  <p:tag name="ARTICULATE_SLIDE_COUNT" val="3"/>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ptimized Template Master">
  <a:themeElements>
    <a:clrScheme name="Cengage New">
      <a:dk1>
        <a:srgbClr val="282F7C"/>
      </a:dk1>
      <a:lt1>
        <a:srgbClr val="FFFFFF"/>
      </a:lt1>
      <a:dk2>
        <a:srgbClr val="3841B0"/>
      </a:dk2>
      <a:lt2>
        <a:srgbClr val="F5F5F5"/>
      </a:lt2>
      <a:accent1>
        <a:srgbClr val="282F7C"/>
      </a:accent1>
      <a:accent2>
        <a:srgbClr val="FEE349"/>
      </a:accent2>
      <a:accent3>
        <a:srgbClr val="CDDEFF"/>
      </a:accent3>
      <a:accent4>
        <a:srgbClr val="F5F5F5"/>
      </a:accent4>
      <a:accent5>
        <a:srgbClr val="A3A1A3"/>
      </a:accent5>
      <a:accent6>
        <a:srgbClr val="454545"/>
      </a:accent6>
      <a:hlink>
        <a:srgbClr val="3841B0"/>
      </a:hlink>
      <a:folHlink>
        <a:srgbClr val="6900B0"/>
      </a:folHlink>
    </a:clrScheme>
    <a:fontScheme name="Cengage New">
      <a:majorFont>
        <a:latin typeface="Work Sans "/>
        <a:ea typeface=""/>
        <a:cs typeface=""/>
      </a:majorFont>
      <a:minorFont>
        <a:latin typeface="Work Sans"/>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11y_PPT_Template_Cengage_020221.pptx" id="{62A8FB47-AEAE-448A-A9EC-2B57E950A883}" vid="{DA52BCA4-C454-45F1-8147-C38687C7501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3137</Words>
  <Application>Microsoft Office PowerPoint</Application>
  <PresentationFormat>Widescreen</PresentationFormat>
  <Paragraphs>324</Paragraphs>
  <Slides>51</Slides>
  <Notes>15</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51</vt:i4>
      </vt:variant>
    </vt:vector>
  </HeadingPairs>
  <TitlesOfParts>
    <vt:vector size="59" baseType="lpstr">
      <vt:lpstr>Arial</vt:lpstr>
      <vt:lpstr>Calibri</vt:lpstr>
      <vt:lpstr>Courier New</vt:lpstr>
      <vt:lpstr>Wingdings</vt:lpstr>
      <vt:lpstr>Work Sans</vt:lpstr>
      <vt:lpstr>Work Sans </vt:lpstr>
      <vt:lpstr>Optimized Template Master</vt:lpstr>
      <vt:lpstr>Equation</vt:lpstr>
      <vt:lpstr>Principles of Economics, 10e</vt:lpstr>
      <vt:lpstr>Chapter Objectives (1 of 3)</vt:lpstr>
      <vt:lpstr>Chapter Objectives (2 of 3)</vt:lpstr>
      <vt:lpstr>Chapter Objectives (3 of 3)</vt:lpstr>
      <vt:lpstr>5-1</vt:lpstr>
      <vt:lpstr>The Price Elasticity of Demand</vt:lpstr>
      <vt:lpstr>Elastic and Inelastic Demand</vt:lpstr>
      <vt:lpstr>Determinants of Price Elasticity of Demand (1 of 2)</vt:lpstr>
      <vt:lpstr>Determinants of Price Elasticity of Demand (2 of 2)</vt:lpstr>
      <vt:lpstr>Computing the Price Elasticity of Demand</vt:lpstr>
      <vt:lpstr>The Midpoint Method</vt:lpstr>
      <vt:lpstr>Active Learning 1: Calculate an Elasticity</vt:lpstr>
      <vt:lpstr>Active Learning 1: Answers</vt:lpstr>
      <vt:lpstr>The Variety of Demand Curves (1 of 2)</vt:lpstr>
      <vt:lpstr>The Variety of Demand Curves (2 of 2)</vt:lpstr>
      <vt:lpstr>Figure 1 The Price Elasticity of Demand (1 of 2)</vt:lpstr>
      <vt:lpstr>Figure 1 The Price Elasticity of Demand (2 of 2)</vt:lpstr>
      <vt:lpstr>Total Revenue</vt:lpstr>
      <vt:lpstr>Figure 2 Total Revenue</vt:lpstr>
      <vt:lpstr>Total Revenue and the Price Elasticity of Demand</vt:lpstr>
      <vt:lpstr>Figure 3 How Total Revenue Changes When Price Changes</vt:lpstr>
      <vt:lpstr>Elasticity and Total Revenue along a Linear Demand Curve</vt:lpstr>
      <vt:lpstr>Figure 4 Elasticity along a Linear Demand Curve (1 of 2)</vt:lpstr>
      <vt:lpstr>Figure 4 Elasticity along a Linear Demand Curve (2 of 2)</vt:lpstr>
      <vt:lpstr>Active Learning 2: Elasticity and Total Revenue</vt:lpstr>
      <vt:lpstr>Active Learning 2: Answers</vt:lpstr>
      <vt:lpstr>The Income Elasticity of Demand</vt:lpstr>
      <vt:lpstr>The Cross-Price Elasticity of Demand</vt:lpstr>
      <vt:lpstr>5-2</vt:lpstr>
      <vt:lpstr>The Price Elasticity of Supply</vt:lpstr>
      <vt:lpstr>Elastic and Inelastic Supply</vt:lpstr>
      <vt:lpstr>Determinants of Price Elasticity of Supply</vt:lpstr>
      <vt:lpstr>Computing the Price Elasticity of Supply</vt:lpstr>
      <vt:lpstr>The Variety of Supply Curves (1 of  2)</vt:lpstr>
      <vt:lpstr>The Variety of Supply Curves (2 of 2)</vt:lpstr>
      <vt:lpstr>Figure 5 The Price Elasticity of Supply (1 of 3)</vt:lpstr>
      <vt:lpstr>Figure 5 The Price Elasticity of Supply (2 of 3)</vt:lpstr>
      <vt:lpstr>Figure 5 The Price Elasticity of Supply (3 of 3)</vt:lpstr>
      <vt:lpstr>Figure 6 How the Price Elasticity of Supply Can Vary</vt:lpstr>
      <vt:lpstr>5-3</vt:lpstr>
      <vt:lpstr>Can Good News for Farming Be Bad News for Farmers?</vt:lpstr>
      <vt:lpstr>Figure 7 A Supply Increase in the Market for Wheat</vt:lpstr>
      <vt:lpstr>Why Has OPEC Failed to Keep the Price of Oil High?</vt:lpstr>
      <vt:lpstr>Figure 8 A Reduction in Supply in the World Market for Oil</vt:lpstr>
      <vt:lpstr>Does Drug Interdiction Increase or Decrease Drug-Related Crime? (1 of 2)</vt:lpstr>
      <vt:lpstr>Does Drug Interdiction Increase or Decrease Drug-Related Crime? (2 of 2)</vt:lpstr>
      <vt:lpstr>5-4</vt:lpstr>
      <vt:lpstr>Conclusion</vt:lpstr>
      <vt:lpstr>Think-Pair-Share Activity</vt:lpstr>
      <vt:lpstr>Self-Assessment </vt:lpstr>
      <vt:lpstr>Summary</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Economics, Tenth Edition</dc:title>
  <dc:subject>Chapter 5: Elasticity and Its Application</dc:subject>
  <dc:creator/>
  <cp:lastModifiedBy/>
  <cp:revision>6</cp:revision>
  <dcterms:created xsi:type="dcterms:W3CDTF">2022-07-21T17:39:44Z</dcterms:created>
  <dcterms:modified xsi:type="dcterms:W3CDTF">2023-01-31T13:43:09Z</dcterms:modified>
  <cp:category>Accessible PPT</cp:category>
</cp:coreProperties>
</file>