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6"/>
  </p:notesMasterIdLst>
  <p:handoutMasterIdLst>
    <p:handoutMasterId r:id="rId47"/>
  </p:handoutMasterIdLst>
  <p:sldIdLst>
    <p:sldId id="268" r:id="rId2"/>
    <p:sldId id="370" r:id="rId3"/>
    <p:sldId id="417" r:id="rId4"/>
    <p:sldId id="418" r:id="rId5"/>
    <p:sldId id="373" r:id="rId6"/>
    <p:sldId id="656" r:id="rId7"/>
    <p:sldId id="658" r:id="rId8"/>
    <p:sldId id="659" r:id="rId9"/>
    <p:sldId id="660" r:id="rId10"/>
    <p:sldId id="661" r:id="rId11"/>
    <p:sldId id="675" r:id="rId12"/>
    <p:sldId id="690" r:id="rId13"/>
    <p:sldId id="691" r:id="rId14"/>
    <p:sldId id="398" r:id="rId15"/>
    <p:sldId id="662" r:id="rId16"/>
    <p:sldId id="663" r:id="rId17"/>
    <p:sldId id="699" r:id="rId18"/>
    <p:sldId id="700" r:id="rId19"/>
    <p:sldId id="701" r:id="rId20"/>
    <p:sldId id="664" r:id="rId21"/>
    <p:sldId id="693" r:id="rId22"/>
    <p:sldId id="399" r:id="rId23"/>
    <p:sldId id="665" r:id="rId24"/>
    <p:sldId id="702" r:id="rId25"/>
    <p:sldId id="684" r:id="rId26"/>
    <p:sldId id="666" r:id="rId27"/>
    <p:sldId id="681" r:id="rId28"/>
    <p:sldId id="669" r:id="rId29"/>
    <p:sldId id="683" r:id="rId30"/>
    <p:sldId id="670" r:id="rId31"/>
    <p:sldId id="671" r:id="rId32"/>
    <p:sldId id="685" r:id="rId33"/>
    <p:sldId id="694" r:id="rId34"/>
    <p:sldId id="696" r:id="rId35"/>
    <p:sldId id="400" r:id="rId36"/>
    <p:sldId id="672" r:id="rId37"/>
    <p:sldId id="686" r:id="rId38"/>
    <p:sldId id="673" r:id="rId39"/>
    <p:sldId id="419" r:id="rId40"/>
    <p:sldId id="688" r:id="rId41"/>
    <p:sldId id="703" r:id="rId42"/>
    <p:sldId id="641" r:id="rId43"/>
    <p:sldId id="652" r:id="rId44"/>
    <p:sldId id="368" r:id="rId45"/>
  </p:sldIdLst>
  <p:sldSz cx="12192000" cy="6858000"/>
  <p:notesSz cx="6858000" cy="9144000"/>
  <p:custDataLst>
    <p:tags r:id="rId48"/>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32D410-F95D-8D6A-AEF4-8C8A73BF5D7C}" v="20" dt="2023-01-28T15:21:31.7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83730" autoAdjust="0"/>
  </p:normalViewPr>
  <p:slideViewPr>
    <p:cSldViewPr snapToGrid="0" snapToObjects="1">
      <p:cViewPr varScale="1">
        <p:scale>
          <a:sx n="75" d="100"/>
          <a:sy n="75" d="100"/>
        </p:scale>
        <p:origin x="1134" y="78"/>
      </p:cViewPr>
      <p:guideLst>
        <p:guide orient="horz" pos="2160"/>
        <p:guide pos="3840"/>
      </p:guideLst>
    </p:cSldViewPr>
  </p:slideViewPr>
  <p:outlineViewPr>
    <p:cViewPr>
      <p:scale>
        <a:sx n="33" d="100"/>
        <a:sy n="33" d="100"/>
      </p:scale>
      <p:origin x="0" y="-33342"/>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22</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Give your students a few minutes to work through this exercise. They can work by themselves or in pairs. You can write all the formulas on the board,</a:t>
            </a:r>
            <a:r>
              <a:rPr lang="en-US" baseline="0" dirty="0"/>
              <a:t> so they are readily available. </a:t>
            </a:r>
          </a:p>
          <a:p>
            <a:r>
              <a:rPr lang="en-US" baseline="0" dirty="0"/>
              <a:t>The next slide shows step by step how to calculate the missing numbers.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33</a:t>
            </a:fld>
            <a:endParaRPr lang="en-US" dirty="0"/>
          </a:p>
        </p:txBody>
      </p:sp>
    </p:spTree>
    <p:extLst>
      <p:ext uri="{BB962C8B-B14F-4D97-AF65-F5344CB8AC3E}">
        <p14:creationId xmlns:p14="http://schemas.microsoft.com/office/powerpoint/2010/main" val="3690445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First, deduce </a:t>
            </a:r>
            <a:r>
              <a:rPr lang="en-US" b="1" i="1" dirty="0"/>
              <a:t>FC</a:t>
            </a:r>
            <a:r>
              <a:rPr lang="en-US" dirty="0"/>
              <a:t> = $50 and use </a:t>
            </a:r>
            <a:r>
              <a:rPr lang="en-US" b="1" i="1" dirty="0"/>
              <a:t>FC</a:t>
            </a:r>
            <a:r>
              <a:rPr lang="en-US" dirty="0"/>
              <a:t> + </a:t>
            </a:r>
            <a:r>
              <a:rPr lang="en-US" b="1" i="1" dirty="0"/>
              <a:t>VC</a:t>
            </a:r>
            <a:r>
              <a:rPr lang="en-US" dirty="0"/>
              <a:t> = </a:t>
            </a:r>
            <a:r>
              <a:rPr lang="en-US" b="1" i="1" dirty="0"/>
              <a:t>TC</a:t>
            </a:r>
            <a:r>
              <a:rPr lang="en-US" dirty="0"/>
              <a:t>. </a:t>
            </a:r>
          </a:p>
          <a:p>
            <a:r>
              <a:rPr lang="en-US" dirty="0"/>
              <a:t>Use  </a:t>
            </a:r>
            <a:r>
              <a:rPr lang="en-US" b="1" i="1" dirty="0"/>
              <a:t>ATC</a:t>
            </a:r>
            <a:r>
              <a:rPr lang="en-US" dirty="0"/>
              <a:t> = </a:t>
            </a:r>
            <a:r>
              <a:rPr lang="en-US" b="1" i="1" dirty="0"/>
              <a:t>TC</a:t>
            </a:r>
            <a:r>
              <a:rPr lang="en-US" dirty="0"/>
              <a:t>/</a:t>
            </a:r>
            <a:r>
              <a:rPr lang="en-US" b="1" i="1" dirty="0"/>
              <a:t>Q</a:t>
            </a:r>
          </a:p>
          <a:p>
            <a:r>
              <a:rPr lang="en-US" dirty="0"/>
              <a:t>Use relationship between </a:t>
            </a:r>
            <a:r>
              <a:rPr lang="en-US" b="1" i="1" dirty="0"/>
              <a:t>MC</a:t>
            </a:r>
            <a:r>
              <a:rPr lang="en-US" dirty="0"/>
              <a:t> and </a:t>
            </a:r>
            <a:r>
              <a:rPr lang="en-US" b="1" i="1" dirty="0"/>
              <a:t>TC</a:t>
            </a:r>
          </a:p>
          <a:p>
            <a:r>
              <a:rPr lang="en-US" dirty="0"/>
              <a:t>Use  </a:t>
            </a:r>
            <a:r>
              <a:rPr lang="en-US" b="1" i="1" dirty="0"/>
              <a:t>AVC</a:t>
            </a:r>
            <a:r>
              <a:rPr lang="en-US" dirty="0"/>
              <a:t> = </a:t>
            </a:r>
            <a:r>
              <a:rPr lang="en-US" b="1" i="1" dirty="0"/>
              <a:t>VC</a:t>
            </a:r>
            <a:r>
              <a:rPr lang="en-US" dirty="0"/>
              <a:t>/</a:t>
            </a:r>
            <a:r>
              <a:rPr lang="en-US" b="1" i="1" dirty="0"/>
              <a:t>Q</a:t>
            </a:r>
          </a:p>
          <a:p>
            <a:r>
              <a:rPr lang="en-US" dirty="0"/>
              <a:t>Use  </a:t>
            </a:r>
            <a:r>
              <a:rPr lang="en-US" b="1" i="1" dirty="0"/>
              <a:t>AFC</a:t>
            </a:r>
            <a:r>
              <a:rPr lang="en-US" dirty="0"/>
              <a:t> = </a:t>
            </a:r>
            <a:r>
              <a:rPr lang="en-US" b="1" i="1" dirty="0"/>
              <a:t>FC</a:t>
            </a:r>
            <a:r>
              <a:rPr lang="en-US" dirty="0"/>
              <a:t>/</a:t>
            </a:r>
            <a:r>
              <a:rPr lang="en-US" b="1" i="1" dirty="0"/>
              <a:t>Q</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34</a:t>
            </a:fld>
            <a:endParaRPr lang="en-US" dirty="0"/>
          </a:p>
        </p:txBody>
      </p:sp>
    </p:spTree>
    <p:extLst>
      <p:ext uri="{BB962C8B-B14F-4D97-AF65-F5344CB8AC3E}">
        <p14:creationId xmlns:p14="http://schemas.microsoft.com/office/powerpoint/2010/main" val="603915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40</a:t>
            </a:fld>
            <a:endParaRPr lang="en-US" dirty="0"/>
          </a:p>
        </p:txBody>
      </p:sp>
    </p:spTree>
    <p:extLst>
      <p:ext uri="{BB962C8B-B14F-4D97-AF65-F5344CB8AC3E}">
        <p14:creationId xmlns:p14="http://schemas.microsoft.com/office/powerpoint/2010/main" val="31093646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 class discussion.</a:t>
            </a:r>
          </a:p>
          <a:p>
            <a:pPr defTabSz="948507"/>
            <a:endParaRPr lang="en-US" baseline="0" dirty="0"/>
          </a:p>
          <a:p>
            <a:r>
              <a:rPr lang="en-US" dirty="0">
                <a:solidFill>
                  <a:srgbClr val="002060"/>
                </a:solidFill>
              </a:rPr>
              <a:t>Discussion points: </a:t>
            </a:r>
          </a:p>
          <a:p>
            <a:pPr marL="228600" indent="-228600">
              <a:buAutoNum type="alphaUcPeriod"/>
            </a:pPr>
            <a:r>
              <a:rPr lang="en-US" sz="1200" kern="1200" dirty="0">
                <a:solidFill>
                  <a:schemeClr val="tx1"/>
                </a:solidFill>
                <a:effectLst/>
                <a:latin typeface="+mn-lt"/>
                <a:ea typeface="+mn-ea"/>
                <a:cs typeface="+mn-cs"/>
              </a:rPr>
              <a:t>Increasing</a:t>
            </a:r>
            <a:r>
              <a:rPr lang="en-US" sz="1200" kern="1200" baseline="0" dirty="0">
                <a:solidFill>
                  <a:schemeClr val="tx1"/>
                </a:solidFill>
                <a:effectLst/>
                <a:latin typeface="+mn-lt"/>
                <a:ea typeface="+mn-ea"/>
                <a:cs typeface="+mn-cs"/>
              </a:rPr>
              <a:t> marginal product of labor due to specialization of labor. For example, your neighbor </a:t>
            </a:r>
            <a:r>
              <a:rPr lang="en-US" sz="1200" kern="1200" dirty="0">
                <a:solidFill>
                  <a:schemeClr val="tx1"/>
                </a:solidFill>
                <a:effectLst/>
                <a:latin typeface="+mn-lt"/>
                <a:ea typeface="+mn-ea"/>
                <a:cs typeface="+mn-cs"/>
              </a:rPr>
              <a:t>special­izes in weeding while the other specializes in watering and picking.</a:t>
            </a:r>
          </a:p>
          <a:p>
            <a:pPr marL="228600" indent="-228600">
              <a:buAutoNum type="alphaUcPeriod"/>
            </a:pPr>
            <a:r>
              <a:rPr lang="en-US" sz="1200" kern="1200" dirty="0">
                <a:solidFill>
                  <a:schemeClr val="tx1"/>
                </a:solidFill>
                <a:effectLst/>
                <a:latin typeface="+mn-lt"/>
                <a:ea typeface="+mn-ea"/>
                <a:cs typeface="+mn-cs"/>
              </a:rPr>
              <a:t>Probably</a:t>
            </a:r>
            <a:r>
              <a:rPr lang="en-US" sz="1200" kern="1200" baseline="0" dirty="0">
                <a:solidFill>
                  <a:schemeClr val="tx1"/>
                </a:solidFill>
                <a:effectLst/>
                <a:latin typeface="+mn-lt"/>
                <a:ea typeface="+mn-ea"/>
                <a:cs typeface="+mn-cs"/>
              </a:rPr>
              <a:t> not. </a:t>
            </a:r>
            <a:r>
              <a:rPr lang="en-US" sz="1200" kern="1200" dirty="0">
                <a:solidFill>
                  <a:schemeClr val="tx1"/>
                </a:solidFill>
                <a:effectLst/>
                <a:latin typeface="+mn-lt"/>
                <a:ea typeface="+mn-ea"/>
                <a:cs typeface="+mn-cs"/>
              </a:rPr>
              <a:t>At some point, if any input is fixed (say, the size of the garden), the firm will experience diminishing marginal product of the variable inputs (labor). That is, at some point, the garden will become crowded and additional workers will add smaller and smaller amounts to output. So, while the output is increasing, it will be increasing at a diminishing rate.</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42</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Give your students a few minutes to formulate an answer. They have to review explicit and implicit costs, as well as accounting and economic profit. Remind</a:t>
            </a:r>
            <a:r>
              <a:rPr lang="en-US" sz="1200" baseline="0" dirty="0"/>
              <a:t> them of the definitions and formulas for each before showing the next slide with the answers. </a:t>
            </a: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3519121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B. When you own your office space, there is no explicit cost because you don’t pay rent. But, you could have rented the office space, so it is an implicit</a:t>
            </a:r>
            <a:r>
              <a:rPr lang="en-US" sz="1200" baseline="0" dirty="0"/>
              <a:t> cost.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3333476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17</a:t>
            </a:fld>
            <a:endParaRPr lang="en-US" dirty="0"/>
          </a:p>
        </p:txBody>
      </p:sp>
    </p:spTree>
    <p:extLst>
      <p:ext uri="{BB962C8B-B14F-4D97-AF65-F5344CB8AC3E}">
        <p14:creationId xmlns:p14="http://schemas.microsoft.com/office/powerpoint/2010/main" val="808637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Give your students a few minutes to work the exercise by themselves or in pairs before asking for volunteers. MPL: 45, 40, 30, 20, 10</a:t>
            </a:r>
          </a:p>
          <a:p>
            <a:r>
              <a:rPr lang="en-US" sz="1200" b="0" i="0" u="none" strike="noStrike" kern="1200" baseline="0" dirty="0">
                <a:solidFill>
                  <a:schemeClr val="tx1"/>
                </a:solidFill>
                <a:latin typeface="+mn-lt"/>
                <a:ea typeface="+mn-ea"/>
                <a:cs typeface="+mn-cs"/>
              </a:rPr>
              <a:t>A. 40</a:t>
            </a:r>
          </a:p>
          <a:p>
            <a:r>
              <a:rPr lang="en-US" sz="1200" b="0" i="0" u="none" strike="noStrike" kern="1200" baseline="0" dirty="0">
                <a:solidFill>
                  <a:schemeClr val="tx1"/>
                </a:solidFill>
                <a:latin typeface="+mn-lt"/>
                <a:ea typeface="+mn-ea"/>
                <a:cs typeface="+mn-cs"/>
              </a:rPr>
              <a:t>B. 20 </a:t>
            </a:r>
          </a:p>
          <a:p>
            <a:r>
              <a:rPr lang="en-US" sz="1200" b="0" i="0" u="none" strike="noStrike" kern="1200" baseline="0" dirty="0">
                <a:solidFill>
                  <a:schemeClr val="tx1"/>
                </a:solidFill>
                <a:latin typeface="+mn-lt"/>
                <a:ea typeface="+mn-ea"/>
                <a:cs typeface="+mn-cs"/>
              </a:rPr>
              <a:t>C. Yes</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Time permitting, you can ask your students to draw the production function (so they remember that the output is measured on the vertical axis and the number of workers on the horizontal one).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26225300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311582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837C2A61-814E-4F74-A38F-5DFDE1339AEF}"/>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CACAFC55-C80A-40AB-B312-CFBB01BC0F74}"/>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14: </a:t>
            </a:r>
            <a:r>
              <a:rPr lang="en-US" dirty="0">
                <a:latin typeface="+mn-lt"/>
              </a:rPr>
              <a:t>The Costs of Production</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FA767-81D6-D943-FB7E-C02EBD5A7A39}"/>
              </a:ext>
            </a:extLst>
          </p:cNvPr>
          <p:cNvSpPr>
            <a:spLocks noGrp="1"/>
          </p:cNvSpPr>
          <p:nvPr>
            <p:ph type="title"/>
          </p:nvPr>
        </p:nvSpPr>
        <p:spPr/>
        <p:txBody>
          <a:bodyPr/>
          <a:lstStyle/>
          <a:p>
            <a:r>
              <a:rPr lang="en-US" dirty="0">
                <a:latin typeface="+mn-lt"/>
              </a:rPr>
              <a:t>Economists and Accountants Measure Profit Differently</a:t>
            </a:r>
          </a:p>
        </p:txBody>
      </p:sp>
      <p:sp>
        <p:nvSpPr>
          <p:cNvPr id="3" name="Content Placeholder 2">
            <a:extLst>
              <a:ext uri="{FF2B5EF4-FFF2-40B4-BE49-F238E27FC236}">
                <a16:creationId xmlns:a16="http://schemas.microsoft.com/office/drawing/2014/main" id="{9A9CF0BC-513B-9B70-7277-299D69E9D8C0}"/>
              </a:ext>
            </a:extLst>
          </p:cNvPr>
          <p:cNvSpPr>
            <a:spLocks noGrp="1"/>
          </p:cNvSpPr>
          <p:nvPr>
            <p:ph idx="1"/>
          </p:nvPr>
        </p:nvSpPr>
        <p:spPr/>
        <p:txBody>
          <a:bodyPr/>
          <a:lstStyle/>
          <a:p>
            <a:r>
              <a:rPr lang="en-US" b="1" dirty="0">
                <a:solidFill>
                  <a:srgbClr val="C00000"/>
                </a:solidFill>
                <a:latin typeface="+mn-lt"/>
              </a:rPr>
              <a:t>Economic profit*</a:t>
            </a:r>
          </a:p>
          <a:p>
            <a:pPr lvl="1">
              <a:buFont typeface="Arial" panose="020B0604020202020204" pitchFamily="34" charset="0"/>
              <a:buChar char="•"/>
            </a:pPr>
            <a:r>
              <a:rPr lang="en-US" dirty="0">
                <a:latin typeface="+mn-lt"/>
              </a:rPr>
              <a:t>Total revenue minus total cost, including both explicit and implicit costs</a:t>
            </a:r>
          </a:p>
          <a:p>
            <a:r>
              <a:rPr lang="en-US" b="1" dirty="0">
                <a:solidFill>
                  <a:srgbClr val="C00000"/>
                </a:solidFill>
                <a:latin typeface="+mn-lt"/>
              </a:rPr>
              <a:t>Accounting profit*</a:t>
            </a:r>
          </a:p>
          <a:p>
            <a:pPr lvl="1">
              <a:spcAft>
                <a:spcPts val="5400"/>
              </a:spcAft>
              <a:buFont typeface="Arial" panose="020B0604020202020204" pitchFamily="34" charset="0"/>
              <a:buChar char="•"/>
            </a:pPr>
            <a:r>
              <a:rPr lang="en-US" dirty="0">
                <a:latin typeface="+mn-lt"/>
              </a:rPr>
              <a:t>Total revenue minus total explicit cost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7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073542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2760D-FC6D-D865-3F0B-A594E4694342}"/>
              </a:ext>
            </a:extLst>
          </p:cNvPr>
          <p:cNvSpPr>
            <a:spLocks noGrp="1"/>
          </p:cNvSpPr>
          <p:nvPr>
            <p:ph type="title"/>
          </p:nvPr>
        </p:nvSpPr>
        <p:spPr/>
        <p:txBody>
          <a:bodyPr/>
          <a:lstStyle/>
          <a:p>
            <a:r>
              <a:rPr lang="en-US" dirty="0">
                <a:latin typeface="+mn-lt"/>
              </a:rPr>
              <a:t>Figure 1 Economists versus Accountants</a:t>
            </a:r>
          </a:p>
        </p:txBody>
      </p:sp>
      <p:sp>
        <p:nvSpPr>
          <p:cNvPr id="3" name="Content Placeholder 2">
            <a:extLst>
              <a:ext uri="{FF2B5EF4-FFF2-40B4-BE49-F238E27FC236}">
                <a16:creationId xmlns:a16="http://schemas.microsoft.com/office/drawing/2014/main" id="{C2D1441A-FBBC-842C-4A3F-AB65E2558EEA}"/>
              </a:ext>
            </a:extLst>
          </p:cNvPr>
          <p:cNvSpPr>
            <a:spLocks noGrp="1"/>
          </p:cNvSpPr>
          <p:nvPr>
            <p:ph sz="half" idx="1"/>
          </p:nvPr>
        </p:nvSpPr>
        <p:spPr>
          <a:xfrm>
            <a:off x="476844" y="1825625"/>
            <a:ext cx="4832576" cy="4351338"/>
          </a:xfrm>
        </p:spPr>
        <p:txBody>
          <a:bodyPr/>
          <a:lstStyle/>
          <a:p>
            <a:r>
              <a:rPr lang="en-US" dirty="0">
                <a:latin typeface="+mn-lt"/>
              </a:rPr>
              <a:t>Because economists include all opportunity costs when analyzing a firm, while accountants measure only explicit costs, economic profit is smaller than accounting profit.</a:t>
            </a:r>
          </a:p>
        </p:txBody>
      </p:sp>
      <p:pic>
        <p:nvPicPr>
          <p:cNvPr id="6" name="Picture 3" descr="The figure shows a bar graph that shows the differences in how an economist and an accountant view a firm, in terms of costs and profit.  Both graphs display a firm’s revenue, and the graphs show how these are broken down into categories. For the bar graph for the economist, there are three parts to the bar.  These are, from top to bottom, economic profit, implicit costs, and explicit costs.  Together, implicit costs and explicit costs comprise total opportunity costs. For the bar graph for an account, there are two parts to the bar.   From top to bottom, these are accounting profit and explicit cost. Unlike economists, accountants do not consider the implicit costs faced by a firm.">
            <a:extLst>
              <a:ext uri="{FF2B5EF4-FFF2-40B4-BE49-F238E27FC236}">
                <a16:creationId xmlns:a16="http://schemas.microsoft.com/office/drawing/2014/main" id="{76FF1DB2-62F9-0E1C-26C1-7CA46E4F2032}"/>
              </a:ext>
            </a:extLst>
          </p:cNvPr>
          <p:cNvPicPr>
            <a:picLocks noGrp="1" noChangeAspect="1"/>
          </p:cNvPicPr>
          <p:nvPr>
            <p:ph sz="half" idx="2"/>
          </p:nvPr>
        </p:nvPicPr>
        <p:blipFill>
          <a:blip r:embed="rId2"/>
          <a:stretch>
            <a:fillRect/>
          </a:stretch>
        </p:blipFill>
        <p:spPr>
          <a:xfrm>
            <a:off x="5538020" y="1948784"/>
            <a:ext cx="6419087" cy="4114800"/>
          </a:xfrm>
        </p:spPr>
      </p:pic>
    </p:spTree>
    <p:extLst>
      <p:ext uri="{BB962C8B-B14F-4D97-AF65-F5344CB8AC3E}">
        <p14:creationId xmlns:p14="http://schemas.microsoft.com/office/powerpoint/2010/main" val="2607203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DB7EF-AAA4-90AD-6E0E-BD9875A227F4}"/>
              </a:ext>
            </a:extLst>
          </p:cNvPr>
          <p:cNvSpPr>
            <a:spLocks noGrp="1"/>
          </p:cNvSpPr>
          <p:nvPr>
            <p:ph type="title"/>
          </p:nvPr>
        </p:nvSpPr>
        <p:spPr/>
        <p:txBody>
          <a:bodyPr/>
          <a:lstStyle/>
          <a:p>
            <a:r>
              <a:rPr lang="en-US" dirty="0">
                <a:latin typeface="+mn-lt"/>
              </a:rPr>
              <a:t>Active Learning 1: Economic vs. Accounting Profit</a:t>
            </a:r>
          </a:p>
        </p:txBody>
      </p:sp>
      <p:sp>
        <p:nvSpPr>
          <p:cNvPr id="3" name="Content Placeholder 2">
            <a:extLst>
              <a:ext uri="{FF2B5EF4-FFF2-40B4-BE49-F238E27FC236}">
                <a16:creationId xmlns:a16="http://schemas.microsoft.com/office/drawing/2014/main" id="{5C802A5E-CF4A-24CA-CE45-47C37E2959BC}"/>
              </a:ext>
            </a:extLst>
          </p:cNvPr>
          <p:cNvSpPr>
            <a:spLocks noGrp="1"/>
          </p:cNvSpPr>
          <p:nvPr>
            <p:ph idx="1"/>
          </p:nvPr>
        </p:nvSpPr>
        <p:spPr/>
        <p:txBody>
          <a:bodyPr/>
          <a:lstStyle/>
          <a:p>
            <a:r>
              <a:rPr lang="en-US" dirty="0">
                <a:latin typeface="+mn-lt"/>
              </a:rPr>
              <a:t>The equilibrium rent on office space has just increased by $500/month. Determine the effects on accounting profit and economic profit if:</a:t>
            </a:r>
          </a:p>
          <a:p>
            <a:pPr marL="914400" lvl="1" indent="-457200">
              <a:buFont typeface="+mj-lt"/>
              <a:buAutoNum type="alphaUcPeriod"/>
            </a:pPr>
            <a:r>
              <a:rPr lang="en-US" dirty="0">
                <a:latin typeface="+mn-lt"/>
              </a:rPr>
              <a:t>You rent your office space (you pay $500/month)</a:t>
            </a:r>
          </a:p>
          <a:p>
            <a:pPr marL="914400" lvl="1" indent="-457200">
              <a:buFont typeface="+mj-lt"/>
              <a:buAutoNum type="alphaUcPeriod"/>
            </a:pPr>
            <a:r>
              <a:rPr lang="en-US" dirty="0">
                <a:latin typeface="+mn-lt"/>
              </a:rPr>
              <a:t>You own your office space</a:t>
            </a:r>
          </a:p>
        </p:txBody>
      </p:sp>
    </p:spTree>
    <p:extLst>
      <p:ext uri="{BB962C8B-B14F-4D97-AF65-F5344CB8AC3E}">
        <p14:creationId xmlns:p14="http://schemas.microsoft.com/office/powerpoint/2010/main" val="2135998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DB7EF-AAA4-90AD-6E0E-BD9875A227F4}"/>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5C802A5E-CF4A-24CA-CE45-47C37E2959BC}"/>
              </a:ext>
            </a:extLst>
          </p:cNvPr>
          <p:cNvSpPr>
            <a:spLocks noGrp="1"/>
          </p:cNvSpPr>
          <p:nvPr>
            <p:ph idx="1"/>
          </p:nvPr>
        </p:nvSpPr>
        <p:spPr/>
        <p:txBody>
          <a:bodyPr/>
          <a:lstStyle/>
          <a:p>
            <a:pPr marL="457200" indent="-457200">
              <a:buFont typeface="+mj-lt"/>
              <a:buAutoNum type="alphaUcPeriod"/>
            </a:pPr>
            <a:r>
              <a:rPr lang="en-US" dirty="0">
                <a:latin typeface="+mn-lt"/>
              </a:rPr>
              <a:t>You rent your office space</a:t>
            </a:r>
          </a:p>
          <a:p>
            <a:pPr lvl="1">
              <a:buFont typeface="Arial" panose="020B0604020202020204" pitchFamily="34" charset="0"/>
              <a:buChar char="•"/>
            </a:pPr>
            <a:r>
              <a:rPr lang="en-US" dirty="0">
                <a:latin typeface="+mn-lt"/>
              </a:rPr>
              <a:t>Explicit costs increase $500/month</a:t>
            </a:r>
          </a:p>
          <a:p>
            <a:pPr lvl="1">
              <a:buFont typeface="Arial" panose="020B0604020202020204" pitchFamily="34" charset="0"/>
              <a:buChar char="•"/>
            </a:pPr>
            <a:r>
              <a:rPr lang="en-US" dirty="0">
                <a:latin typeface="+mn-lt"/>
              </a:rPr>
              <a:t>Accounting and economic profit each fall by $500/month</a:t>
            </a:r>
          </a:p>
          <a:p>
            <a:pPr marL="457200" indent="-457200">
              <a:buFont typeface="+mj-lt"/>
              <a:buAutoNum type="alphaUcPeriod"/>
            </a:pPr>
            <a:r>
              <a:rPr lang="en-US" dirty="0">
                <a:latin typeface="+mn-lt"/>
              </a:rPr>
              <a:t>You own your office space</a:t>
            </a:r>
          </a:p>
          <a:p>
            <a:pPr lvl="1">
              <a:buFont typeface="Arial" panose="020B0604020202020204" pitchFamily="34" charset="0"/>
              <a:buChar char="•"/>
            </a:pPr>
            <a:r>
              <a:rPr lang="en-US" dirty="0">
                <a:latin typeface="+mn-lt"/>
              </a:rPr>
              <a:t>Explicit costs do not change, so accounting profit does not change</a:t>
            </a:r>
          </a:p>
          <a:p>
            <a:pPr lvl="1">
              <a:buFont typeface="Arial" panose="020B0604020202020204" pitchFamily="34" charset="0"/>
              <a:buChar char="•"/>
            </a:pPr>
            <a:r>
              <a:rPr lang="en-US" dirty="0">
                <a:latin typeface="+mn-lt"/>
              </a:rPr>
              <a:t>Implicit costs increase $500/month, so economic profit falls by $500/month</a:t>
            </a:r>
          </a:p>
        </p:txBody>
      </p:sp>
    </p:spTree>
    <p:extLst>
      <p:ext uri="{BB962C8B-B14F-4D97-AF65-F5344CB8AC3E}">
        <p14:creationId xmlns:p14="http://schemas.microsoft.com/office/powerpoint/2010/main" val="3871265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14-2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Production and Costs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05697-98A5-6DC8-2719-5B78F6CA7787}"/>
              </a:ext>
            </a:extLst>
          </p:cNvPr>
          <p:cNvSpPr>
            <a:spLocks noGrp="1"/>
          </p:cNvSpPr>
          <p:nvPr>
            <p:ph type="title"/>
          </p:nvPr>
        </p:nvSpPr>
        <p:spPr/>
        <p:txBody>
          <a:bodyPr/>
          <a:lstStyle/>
          <a:p>
            <a:r>
              <a:rPr lang="en-US" dirty="0">
                <a:latin typeface="+mn-lt"/>
              </a:rPr>
              <a:t>The Production Function</a:t>
            </a:r>
          </a:p>
        </p:txBody>
      </p:sp>
      <p:sp>
        <p:nvSpPr>
          <p:cNvPr id="3" name="Content Placeholder 2">
            <a:extLst>
              <a:ext uri="{FF2B5EF4-FFF2-40B4-BE49-F238E27FC236}">
                <a16:creationId xmlns:a16="http://schemas.microsoft.com/office/drawing/2014/main" id="{7877B0FA-3086-2299-D28B-B004D48BEA1C}"/>
              </a:ext>
            </a:extLst>
          </p:cNvPr>
          <p:cNvSpPr>
            <a:spLocks noGrp="1"/>
          </p:cNvSpPr>
          <p:nvPr>
            <p:ph idx="1"/>
          </p:nvPr>
        </p:nvSpPr>
        <p:spPr/>
        <p:txBody>
          <a:bodyPr/>
          <a:lstStyle/>
          <a:p>
            <a:r>
              <a:rPr lang="en-US" b="1" dirty="0">
                <a:solidFill>
                  <a:srgbClr val="C00000"/>
                </a:solidFill>
                <a:latin typeface="+mn-lt"/>
              </a:rPr>
              <a:t>Production function*</a:t>
            </a:r>
          </a:p>
          <a:p>
            <a:pPr lvl="1">
              <a:spcAft>
                <a:spcPts val="500"/>
              </a:spcAft>
              <a:buFont typeface="Arial" panose="020B0604020202020204" pitchFamily="34" charset="0"/>
              <a:buChar char="•"/>
            </a:pPr>
            <a:r>
              <a:rPr lang="en-US" dirty="0">
                <a:latin typeface="+mn-lt"/>
              </a:rPr>
              <a:t>Relationship between the quantity of inputs used to make a good and the quantity of output of that good</a:t>
            </a:r>
          </a:p>
          <a:p>
            <a:r>
              <a:rPr lang="en-US" b="1" dirty="0">
                <a:solidFill>
                  <a:srgbClr val="C00000"/>
                </a:solidFill>
                <a:latin typeface="+mn-lt"/>
              </a:rPr>
              <a:t>Marginal product*</a:t>
            </a:r>
          </a:p>
          <a:p>
            <a:pPr lvl="1">
              <a:spcAft>
                <a:spcPts val="3600"/>
              </a:spcAft>
              <a:buFont typeface="Arial" panose="020B0604020202020204" pitchFamily="34" charset="0"/>
              <a:buChar char="•"/>
            </a:pPr>
            <a:r>
              <a:rPr lang="en-US" dirty="0">
                <a:latin typeface="+mn-lt"/>
              </a:rPr>
              <a:t>The increase in output that arises from an additional unit of input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7200"/>
              </a:spcBef>
              <a:spcAft>
                <a:spcPts val="6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571001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E20A7-B4D1-07F5-8C6C-659AF7D1E678}"/>
              </a:ext>
            </a:extLst>
          </p:cNvPr>
          <p:cNvSpPr>
            <a:spLocks noGrp="1"/>
          </p:cNvSpPr>
          <p:nvPr>
            <p:ph type="title"/>
          </p:nvPr>
        </p:nvSpPr>
        <p:spPr/>
        <p:txBody>
          <a:bodyPr/>
          <a:lstStyle/>
          <a:p>
            <a:r>
              <a:rPr lang="en-US" dirty="0">
                <a:latin typeface="+mn-lt"/>
              </a:rPr>
              <a:t>Diminishing Marginal Product</a:t>
            </a:r>
          </a:p>
        </p:txBody>
      </p:sp>
      <p:sp>
        <p:nvSpPr>
          <p:cNvPr id="3" name="Content Placeholder 2">
            <a:extLst>
              <a:ext uri="{FF2B5EF4-FFF2-40B4-BE49-F238E27FC236}">
                <a16:creationId xmlns:a16="http://schemas.microsoft.com/office/drawing/2014/main" id="{45213C6C-062D-ADE9-01EA-5B61F3004F46}"/>
              </a:ext>
            </a:extLst>
          </p:cNvPr>
          <p:cNvSpPr>
            <a:spLocks noGrp="1"/>
          </p:cNvSpPr>
          <p:nvPr>
            <p:ph idx="1"/>
          </p:nvPr>
        </p:nvSpPr>
        <p:spPr/>
        <p:txBody>
          <a:bodyPr/>
          <a:lstStyle/>
          <a:p>
            <a:r>
              <a:rPr lang="en-US" b="1" dirty="0">
                <a:solidFill>
                  <a:srgbClr val="C00000"/>
                </a:solidFill>
                <a:latin typeface="+mn-lt"/>
              </a:rPr>
              <a:t>Diminishing marginal product*</a:t>
            </a:r>
          </a:p>
          <a:p>
            <a:pPr lvl="1">
              <a:buFont typeface="Arial" panose="020B0604020202020204" pitchFamily="34" charset="0"/>
              <a:buChar char="•"/>
            </a:pPr>
            <a:r>
              <a:rPr lang="en-US" dirty="0">
                <a:latin typeface="+mn-lt"/>
              </a:rPr>
              <a:t>The property whereby the marginal product of an input declines as the quantity of the input increases</a:t>
            </a:r>
          </a:p>
          <a:p>
            <a:r>
              <a:rPr lang="en-US" dirty="0">
                <a:latin typeface="+mn-lt"/>
              </a:rPr>
              <a:t>Production function gets flatter as more inputs are being used</a:t>
            </a:r>
          </a:p>
          <a:p>
            <a:pPr>
              <a:spcAft>
                <a:spcPts val="3600"/>
              </a:spcAft>
            </a:pPr>
            <a:r>
              <a:rPr lang="en-US" dirty="0">
                <a:latin typeface="+mn-lt"/>
              </a:rPr>
              <a:t>The slope of the production function decreases</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6600"/>
              </a:spcBef>
              <a:spcAft>
                <a:spcPts val="12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102551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07008-1DF0-7DC7-30C5-399AEE8D418F}"/>
              </a:ext>
            </a:extLst>
          </p:cNvPr>
          <p:cNvSpPr>
            <a:spLocks noGrp="1"/>
          </p:cNvSpPr>
          <p:nvPr>
            <p:ph type="title"/>
          </p:nvPr>
        </p:nvSpPr>
        <p:spPr/>
        <p:txBody>
          <a:bodyPr/>
          <a:lstStyle/>
          <a:p>
            <a:r>
              <a:rPr lang="en-US" dirty="0">
                <a:latin typeface="+mn-lt"/>
              </a:rPr>
              <a:t>Table 1 A Production Function and Total Cost: Chloe’s Cookie Factory</a:t>
            </a:r>
          </a:p>
        </p:txBody>
      </p:sp>
      <p:graphicFrame>
        <p:nvGraphicFramePr>
          <p:cNvPr id="4" name="Table 2">
            <a:extLst>
              <a:ext uri="{FF2B5EF4-FFF2-40B4-BE49-F238E27FC236}">
                <a16:creationId xmlns:a16="http://schemas.microsoft.com/office/drawing/2014/main" id="{69106CD0-0289-11FD-AFF0-908B4BF45DBD}"/>
              </a:ext>
            </a:extLst>
          </p:cNvPr>
          <p:cNvGraphicFramePr>
            <a:graphicFrameLocks noGrp="1"/>
          </p:cNvGraphicFramePr>
          <p:nvPr>
            <p:ph idx="1"/>
            <p:extLst>
              <p:ext uri="{D42A27DB-BD31-4B8C-83A1-F6EECF244321}">
                <p14:modId xmlns:p14="http://schemas.microsoft.com/office/powerpoint/2010/main" val="1959791046"/>
              </p:ext>
            </p:extLst>
          </p:nvPr>
        </p:nvGraphicFramePr>
        <p:xfrm>
          <a:off x="542132" y="1825625"/>
          <a:ext cx="11107737" cy="4150360"/>
        </p:xfrm>
        <a:graphic>
          <a:graphicData uri="http://schemas.openxmlformats.org/drawingml/2006/table">
            <a:tbl>
              <a:tblPr firstRow="1" bandRow="1">
                <a:tableStyleId>{5C22544A-7EE6-4342-B048-85BDC9FD1C3A}</a:tableStyleId>
              </a:tblPr>
              <a:tblGrid>
                <a:gridCol w="1463040">
                  <a:extLst>
                    <a:ext uri="{9D8B030D-6E8A-4147-A177-3AD203B41FA5}">
                      <a16:colId xmlns:a16="http://schemas.microsoft.com/office/drawing/2014/main" val="1091632514"/>
                    </a:ext>
                  </a:extLst>
                </a:gridCol>
                <a:gridCol w="2011680">
                  <a:extLst>
                    <a:ext uri="{9D8B030D-6E8A-4147-A177-3AD203B41FA5}">
                      <a16:colId xmlns:a16="http://schemas.microsoft.com/office/drawing/2014/main" val="2545178666"/>
                    </a:ext>
                  </a:extLst>
                </a:gridCol>
                <a:gridCol w="1873779">
                  <a:extLst>
                    <a:ext uri="{9D8B030D-6E8A-4147-A177-3AD203B41FA5}">
                      <a16:colId xmlns:a16="http://schemas.microsoft.com/office/drawing/2014/main" val="4259205241"/>
                    </a:ext>
                  </a:extLst>
                </a:gridCol>
                <a:gridCol w="1873779">
                  <a:extLst>
                    <a:ext uri="{9D8B030D-6E8A-4147-A177-3AD203B41FA5}">
                      <a16:colId xmlns:a16="http://schemas.microsoft.com/office/drawing/2014/main" val="877937837"/>
                    </a:ext>
                  </a:extLst>
                </a:gridCol>
                <a:gridCol w="1873779">
                  <a:extLst>
                    <a:ext uri="{9D8B030D-6E8A-4147-A177-3AD203B41FA5}">
                      <a16:colId xmlns:a16="http://schemas.microsoft.com/office/drawing/2014/main" val="176960342"/>
                    </a:ext>
                  </a:extLst>
                </a:gridCol>
                <a:gridCol w="2011680">
                  <a:extLst>
                    <a:ext uri="{9D8B030D-6E8A-4147-A177-3AD203B41FA5}">
                      <a16:colId xmlns:a16="http://schemas.microsoft.com/office/drawing/2014/main" val="176692843"/>
                    </a:ext>
                  </a:extLst>
                </a:gridCol>
              </a:tblGrid>
              <a:tr h="1554480">
                <a:tc>
                  <a:txBody>
                    <a:bodyPr/>
                    <a:lstStyle/>
                    <a:p>
                      <a:pPr marL="0" marR="0" algn="ctr">
                        <a:lnSpc>
                          <a:spcPct val="107000"/>
                        </a:lnSpc>
                        <a:spcBef>
                          <a:spcPts val="0"/>
                        </a:spcBef>
                        <a:spcAft>
                          <a:spcPts val="0"/>
                        </a:spcAft>
                      </a:pPr>
                      <a:r>
                        <a:rPr lang="en-US" sz="1800" b="1" dirty="0">
                          <a:effectLst/>
                        </a:rPr>
                        <a:t>(1)</a:t>
                      </a:r>
                    </a:p>
                    <a:p>
                      <a:pPr marL="0" marR="0" algn="ctr">
                        <a:lnSpc>
                          <a:spcPct val="107000"/>
                        </a:lnSpc>
                        <a:spcBef>
                          <a:spcPts val="0"/>
                        </a:spcBef>
                        <a:spcAft>
                          <a:spcPts val="0"/>
                        </a:spcAft>
                      </a:pPr>
                      <a:r>
                        <a:rPr lang="en-US" sz="1800" b="1" dirty="0">
                          <a:effectLst/>
                        </a:rPr>
                        <a:t>Number of Workers</a:t>
                      </a:r>
                      <a:endParaRPr lang="en-US" sz="18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(2)</a:t>
                      </a:r>
                    </a:p>
                    <a:p>
                      <a:pPr marL="0" marR="0" algn="ctr">
                        <a:lnSpc>
                          <a:spcPct val="107000"/>
                        </a:lnSpc>
                        <a:spcBef>
                          <a:spcPts val="0"/>
                        </a:spcBef>
                        <a:spcAft>
                          <a:spcPts val="0"/>
                        </a:spcAft>
                      </a:pPr>
                      <a:r>
                        <a:rPr lang="en-US" sz="1800" b="1" dirty="0">
                          <a:effectLst/>
                        </a:rPr>
                        <a:t>Output (quantity of cookies produced per hour)</a:t>
                      </a:r>
                      <a:endParaRPr lang="en-US" sz="18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(3)</a:t>
                      </a:r>
                    </a:p>
                    <a:p>
                      <a:pPr marL="0" marR="0" algn="ctr">
                        <a:lnSpc>
                          <a:spcPct val="107000"/>
                        </a:lnSpc>
                        <a:spcBef>
                          <a:spcPts val="0"/>
                        </a:spcBef>
                        <a:spcAft>
                          <a:spcPts val="0"/>
                        </a:spcAft>
                      </a:pPr>
                      <a:r>
                        <a:rPr lang="en-US" sz="1800" b="1" dirty="0">
                          <a:effectLst/>
                        </a:rPr>
                        <a:t>Marginal Product of Labor</a:t>
                      </a:r>
                      <a:endParaRPr lang="en-US" sz="18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(4)</a:t>
                      </a:r>
                    </a:p>
                    <a:p>
                      <a:pPr marL="0" marR="0" algn="ctr">
                        <a:lnSpc>
                          <a:spcPct val="107000"/>
                        </a:lnSpc>
                        <a:spcBef>
                          <a:spcPts val="0"/>
                        </a:spcBef>
                        <a:spcAft>
                          <a:spcPts val="0"/>
                        </a:spcAft>
                      </a:pPr>
                      <a:r>
                        <a:rPr lang="en-US" sz="1800" b="1" dirty="0">
                          <a:effectLst/>
                        </a:rPr>
                        <a:t>Cost of Factory</a:t>
                      </a:r>
                      <a:endParaRPr lang="en-US" sz="18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(5)</a:t>
                      </a:r>
                    </a:p>
                    <a:p>
                      <a:pPr marL="0" marR="0" algn="ctr">
                        <a:lnSpc>
                          <a:spcPct val="107000"/>
                        </a:lnSpc>
                        <a:spcBef>
                          <a:spcPts val="0"/>
                        </a:spcBef>
                        <a:spcAft>
                          <a:spcPts val="0"/>
                        </a:spcAft>
                      </a:pPr>
                      <a:r>
                        <a:rPr lang="en-US" sz="1800" b="1" dirty="0">
                          <a:effectLst/>
                        </a:rPr>
                        <a:t>Cost of Workers</a:t>
                      </a:r>
                      <a:endParaRPr lang="en-US" sz="18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(6)</a:t>
                      </a:r>
                    </a:p>
                    <a:p>
                      <a:pPr marL="0" marR="0" algn="ctr">
                        <a:lnSpc>
                          <a:spcPct val="107000"/>
                        </a:lnSpc>
                        <a:spcBef>
                          <a:spcPts val="0"/>
                        </a:spcBef>
                        <a:spcAft>
                          <a:spcPts val="0"/>
                        </a:spcAft>
                      </a:pPr>
                      <a:r>
                        <a:rPr lang="en-US" sz="1800" b="1" dirty="0">
                          <a:effectLst/>
                        </a:rPr>
                        <a:t>Total Cost of Inputs (cost of factory plus cost of workers)</a:t>
                      </a:r>
                      <a:endParaRPr lang="en-US" sz="1800" b="1" dirty="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3463956594"/>
                  </a:ext>
                </a:extLst>
              </a:tr>
              <a:tr h="370840">
                <a:tc>
                  <a:txBody>
                    <a:bodyPr/>
                    <a:lstStyle/>
                    <a:p>
                      <a:pPr marL="0" marR="0" algn="ctr">
                        <a:lnSpc>
                          <a:spcPct val="107000"/>
                        </a:lnSpc>
                        <a:spcBef>
                          <a:spcPts val="0"/>
                        </a:spcBef>
                        <a:spcAft>
                          <a:spcPts val="0"/>
                        </a:spcAft>
                      </a:pPr>
                      <a:r>
                        <a:rPr lang="en-US" sz="1800">
                          <a:effectLst/>
                        </a:rPr>
                        <a:t>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endParaRPr lang="en-US" sz="1800" dirty="0">
                        <a:solidFill>
                          <a:srgbClr val="FFFFFF"/>
                        </a:solidFill>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$30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$30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1916774663"/>
                  </a:ext>
                </a:extLst>
              </a:tr>
              <a:tr h="370840">
                <a:tc>
                  <a:txBody>
                    <a:bodyPr/>
                    <a:lstStyle/>
                    <a:p>
                      <a:pPr marL="0" marR="0" algn="ctr">
                        <a:lnSpc>
                          <a:spcPct val="107000"/>
                        </a:lnSpc>
                        <a:spcBef>
                          <a:spcPts val="0"/>
                        </a:spcBef>
                        <a:spcAft>
                          <a:spcPts val="0"/>
                        </a:spcAft>
                      </a:pPr>
                      <a:r>
                        <a:rPr lang="en-US" sz="1800">
                          <a:effectLst/>
                        </a:rPr>
                        <a:t>1</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50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50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30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10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40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33358074"/>
                  </a:ext>
                </a:extLst>
              </a:tr>
              <a:tr h="370840">
                <a:tc>
                  <a:txBody>
                    <a:bodyPr/>
                    <a:lstStyle/>
                    <a:p>
                      <a:pPr marL="0" marR="0" algn="ctr">
                        <a:lnSpc>
                          <a:spcPct val="107000"/>
                        </a:lnSpc>
                        <a:spcBef>
                          <a:spcPts val="0"/>
                        </a:spcBef>
                        <a:spcAft>
                          <a:spcPts val="0"/>
                        </a:spcAft>
                      </a:pPr>
                      <a:r>
                        <a:rPr lang="en-US" sz="1800">
                          <a:effectLst/>
                        </a:rPr>
                        <a:t>2</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90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40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30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20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50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1461544779"/>
                  </a:ext>
                </a:extLst>
              </a:tr>
              <a:tr h="370840">
                <a:tc>
                  <a:txBody>
                    <a:bodyPr/>
                    <a:lstStyle/>
                    <a:p>
                      <a:pPr marL="0" marR="0" algn="ctr">
                        <a:lnSpc>
                          <a:spcPct val="107000"/>
                        </a:lnSpc>
                        <a:spcBef>
                          <a:spcPts val="0"/>
                        </a:spcBef>
                        <a:spcAft>
                          <a:spcPts val="0"/>
                        </a:spcAft>
                      </a:pPr>
                      <a:r>
                        <a:rPr lang="en-US" sz="1800">
                          <a:effectLst/>
                        </a:rPr>
                        <a:t>3</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120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30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30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30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60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4079054741"/>
                  </a:ext>
                </a:extLst>
              </a:tr>
              <a:tr h="370840">
                <a:tc>
                  <a:txBody>
                    <a:bodyPr/>
                    <a:lstStyle/>
                    <a:p>
                      <a:pPr marL="0" marR="0" algn="ctr">
                        <a:lnSpc>
                          <a:spcPct val="107000"/>
                        </a:lnSpc>
                        <a:spcBef>
                          <a:spcPts val="0"/>
                        </a:spcBef>
                        <a:spcAft>
                          <a:spcPts val="0"/>
                        </a:spcAft>
                      </a:pPr>
                      <a:r>
                        <a:rPr lang="en-US" sz="1800">
                          <a:effectLst/>
                        </a:rPr>
                        <a:t>4</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140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20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30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40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70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3385721303"/>
                  </a:ext>
                </a:extLst>
              </a:tr>
              <a:tr h="370840">
                <a:tc>
                  <a:txBody>
                    <a:bodyPr/>
                    <a:lstStyle/>
                    <a:p>
                      <a:pPr marL="0" marR="0" algn="ctr">
                        <a:lnSpc>
                          <a:spcPct val="107000"/>
                        </a:lnSpc>
                        <a:spcBef>
                          <a:spcPts val="0"/>
                        </a:spcBef>
                        <a:spcAft>
                          <a:spcPts val="0"/>
                        </a:spcAft>
                      </a:pPr>
                      <a:r>
                        <a:rPr lang="en-US" sz="1800">
                          <a:effectLst/>
                        </a:rPr>
                        <a:t>5</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150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10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30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50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80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2045517"/>
                  </a:ext>
                </a:extLst>
              </a:tr>
              <a:tr h="370840">
                <a:tc>
                  <a:txBody>
                    <a:bodyPr/>
                    <a:lstStyle/>
                    <a:p>
                      <a:pPr marL="0" marR="0" algn="ctr">
                        <a:lnSpc>
                          <a:spcPct val="107000"/>
                        </a:lnSpc>
                        <a:spcBef>
                          <a:spcPts val="0"/>
                        </a:spcBef>
                        <a:spcAft>
                          <a:spcPts val="0"/>
                        </a:spcAft>
                      </a:pPr>
                      <a:r>
                        <a:rPr lang="en-US" sz="1800">
                          <a:effectLst/>
                        </a:rPr>
                        <a:t>6</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155</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5</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a:effectLst/>
                        </a:rPr>
                        <a:t>30</a:t>
                      </a:r>
                      <a:endParaRPr lang="en-US" sz="180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60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dirty="0">
                          <a:effectLst/>
                        </a:rPr>
                        <a:t>90</a:t>
                      </a:r>
                      <a:endParaRPr lang="en-US" sz="1800" dirty="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3603005867"/>
                  </a:ext>
                </a:extLst>
              </a:tr>
            </a:tbl>
          </a:graphicData>
        </a:graphic>
      </p:graphicFrame>
    </p:spTree>
    <p:extLst>
      <p:ext uri="{BB962C8B-B14F-4D97-AF65-F5344CB8AC3E}">
        <p14:creationId xmlns:p14="http://schemas.microsoft.com/office/powerpoint/2010/main" val="407257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3F094-63DE-2631-EE37-071ADDAC0117}"/>
              </a:ext>
            </a:extLst>
          </p:cNvPr>
          <p:cNvSpPr>
            <a:spLocks noGrp="1"/>
          </p:cNvSpPr>
          <p:nvPr>
            <p:ph type="title"/>
          </p:nvPr>
        </p:nvSpPr>
        <p:spPr/>
        <p:txBody>
          <a:bodyPr/>
          <a:lstStyle/>
          <a:p>
            <a:r>
              <a:rPr lang="en-US" dirty="0">
                <a:latin typeface="+mn-lt"/>
              </a:rPr>
              <a:t>Figure 2 Chloe’s Production Function and Total-Cost Curve (1 of 2)</a:t>
            </a:r>
          </a:p>
        </p:txBody>
      </p:sp>
      <p:sp>
        <p:nvSpPr>
          <p:cNvPr id="3" name="Content Placeholder 2">
            <a:extLst>
              <a:ext uri="{FF2B5EF4-FFF2-40B4-BE49-F238E27FC236}">
                <a16:creationId xmlns:a16="http://schemas.microsoft.com/office/drawing/2014/main" id="{50C15F79-04D9-D907-1A54-D6A3E44763BC}"/>
              </a:ext>
            </a:extLst>
          </p:cNvPr>
          <p:cNvSpPr>
            <a:spLocks noGrp="1"/>
          </p:cNvSpPr>
          <p:nvPr>
            <p:ph sz="half" idx="1"/>
          </p:nvPr>
        </p:nvSpPr>
        <p:spPr>
          <a:xfrm>
            <a:off x="476843" y="1825625"/>
            <a:ext cx="6587634" cy="4351338"/>
          </a:xfrm>
        </p:spPr>
        <p:txBody>
          <a:bodyPr/>
          <a:lstStyle/>
          <a:p>
            <a:r>
              <a:rPr lang="en-US" sz="2200" dirty="0">
                <a:latin typeface="+mn-lt"/>
              </a:rPr>
              <a:t>The production function in panel (a) shows the relationship between the number of workers hired and the quantity of output produced. </a:t>
            </a:r>
          </a:p>
          <a:p>
            <a:r>
              <a:rPr lang="en-US" sz="2200" dirty="0">
                <a:latin typeface="+mn-lt"/>
              </a:rPr>
              <a:t>Here, the number of workers hired (on the horizontal axis) is from column (1) in Table 1, and the quantity of output (on the vertical axis) is from column (2). </a:t>
            </a:r>
          </a:p>
          <a:p>
            <a:r>
              <a:rPr lang="en-US" sz="2200" dirty="0">
                <a:latin typeface="+mn-lt"/>
              </a:rPr>
              <a:t>The production function gets flatter as the number of workers increases, reflecting diminishing marginal product. </a:t>
            </a:r>
          </a:p>
        </p:txBody>
      </p:sp>
      <p:pic>
        <p:nvPicPr>
          <p:cNvPr id="10" name="Picture 3" descr="The figure shows two line graphs that relate a production function to the costs of operation for a firm that produces cookies.  The graphs are shown on a rectangular coordinate system. Panel (a) shows the firm’s production function.   The horizontal axis is the number of workers hired, and ranges from 0 to 6, in increments of one.  The vertical axis is the quantity of output, measured in cookies per hour.  The values on this axis range from 0 to 160, in increments of 20. The curve plotted shows the following points: (1, 50); (2, 90); (3, 120); (4, 140); (5, 150); (6, 155). This curve is labeled Production Function. ">
            <a:extLst>
              <a:ext uri="{FF2B5EF4-FFF2-40B4-BE49-F238E27FC236}">
                <a16:creationId xmlns:a16="http://schemas.microsoft.com/office/drawing/2014/main" id="{0AFEDED9-1B80-A95D-1398-5F5A6AB7786A}"/>
              </a:ext>
            </a:extLst>
          </p:cNvPr>
          <p:cNvPicPr>
            <a:picLocks noGrp="1" noChangeAspect="1"/>
          </p:cNvPicPr>
          <p:nvPr>
            <p:ph sz="half" idx="2"/>
          </p:nvPr>
        </p:nvPicPr>
        <p:blipFill rotWithShape="1">
          <a:blip r:embed="rId2"/>
          <a:srcRect r="47985"/>
          <a:stretch/>
        </p:blipFill>
        <p:spPr>
          <a:xfrm>
            <a:off x="7769876" y="1796414"/>
            <a:ext cx="3958213" cy="4206240"/>
          </a:xfrm>
        </p:spPr>
      </p:pic>
    </p:spTree>
    <p:extLst>
      <p:ext uri="{BB962C8B-B14F-4D97-AF65-F5344CB8AC3E}">
        <p14:creationId xmlns:p14="http://schemas.microsoft.com/office/powerpoint/2010/main" val="10412700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3F094-63DE-2631-EE37-071ADDAC0117}"/>
              </a:ext>
            </a:extLst>
          </p:cNvPr>
          <p:cNvSpPr>
            <a:spLocks noGrp="1"/>
          </p:cNvSpPr>
          <p:nvPr>
            <p:ph type="title"/>
          </p:nvPr>
        </p:nvSpPr>
        <p:spPr/>
        <p:txBody>
          <a:bodyPr/>
          <a:lstStyle/>
          <a:p>
            <a:r>
              <a:rPr lang="en-US" dirty="0">
                <a:latin typeface="+mn-lt"/>
              </a:rPr>
              <a:t>Figure 2 Chloe’s Production Function and Total-Cost Curve (2 of 2)</a:t>
            </a:r>
          </a:p>
        </p:txBody>
      </p:sp>
      <p:sp>
        <p:nvSpPr>
          <p:cNvPr id="3" name="Content Placeholder 2">
            <a:extLst>
              <a:ext uri="{FF2B5EF4-FFF2-40B4-BE49-F238E27FC236}">
                <a16:creationId xmlns:a16="http://schemas.microsoft.com/office/drawing/2014/main" id="{50C15F79-04D9-D907-1A54-D6A3E44763BC}"/>
              </a:ext>
            </a:extLst>
          </p:cNvPr>
          <p:cNvSpPr>
            <a:spLocks noGrp="1"/>
          </p:cNvSpPr>
          <p:nvPr>
            <p:ph sz="half" idx="1"/>
          </p:nvPr>
        </p:nvSpPr>
        <p:spPr>
          <a:xfrm>
            <a:off x="476843" y="1825625"/>
            <a:ext cx="6897351" cy="4351338"/>
          </a:xfrm>
        </p:spPr>
        <p:txBody>
          <a:bodyPr/>
          <a:lstStyle/>
          <a:p>
            <a:pPr>
              <a:buClr>
                <a:srgbClr val="282F7C"/>
              </a:buClr>
              <a:defRPr/>
            </a:pPr>
            <a:r>
              <a:rPr kumimoji="0" lang="en-US" b="0" i="0" u="none" strike="noStrike" kern="1200" cap="none" spc="0" normalizeH="0" baseline="0" noProof="0" dirty="0">
                <a:ln>
                  <a:noFill/>
                </a:ln>
                <a:solidFill>
                  <a:srgbClr val="282F7C"/>
                </a:solidFill>
                <a:effectLst/>
                <a:uLnTx/>
                <a:uFillTx/>
                <a:latin typeface="+mn-lt"/>
                <a:ea typeface="+mn-ea"/>
                <a:cs typeface="+mn-cs"/>
              </a:rPr>
              <a:t>The total-cost curve in panel (b) shows the relationship between the quantity of output and total cost of production. </a:t>
            </a:r>
          </a:p>
          <a:p>
            <a:pPr>
              <a:buClr>
                <a:srgbClr val="282F7C"/>
              </a:buClr>
              <a:defRPr/>
            </a:pPr>
            <a:r>
              <a:rPr kumimoji="0" lang="en-US" b="0" i="0" u="none" strike="noStrike" kern="1200" cap="none" spc="0" normalizeH="0" baseline="0" noProof="0" dirty="0">
                <a:ln>
                  <a:noFill/>
                </a:ln>
                <a:solidFill>
                  <a:srgbClr val="282F7C"/>
                </a:solidFill>
                <a:effectLst/>
                <a:uLnTx/>
                <a:uFillTx/>
                <a:latin typeface="+mn-lt"/>
                <a:ea typeface="+mn-ea"/>
                <a:cs typeface="+mn-cs"/>
              </a:rPr>
              <a:t>Here, the quantity of output produced (on the horizontal axis) is from column (2) in Table 1, and the total cost (on the vertical axis) is from column (6). </a:t>
            </a:r>
          </a:p>
          <a:p>
            <a:pPr>
              <a:buClr>
                <a:srgbClr val="282F7C"/>
              </a:buClr>
              <a:defRPr/>
            </a:pPr>
            <a:r>
              <a:rPr kumimoji="0" lang="en-US" b="0" i="0" u="none" strike="noStrike" kern="1200" cap="none" spc="0" normalizeH="0" baseline="0" noProof="0" dirty="0">
                <a:ln>
                  <a:noFill/>
                </a:ln>
                <a:solidFill>
                  <a:srgbClr val="282F7C"/>
                </a:solidFill>
                <a:effectLst/>
                <a:uLnTx/>
                <a:uFillTx/>
                <a:latin typeface="+mn-lt"/>
                <a:ea typeface="+mn-ea"/>
                <a:cs typeface="+mn-cs"/>
              </a:rPr>
              <a:t>The total-cost curve gets steeper as the quantity of output increases because of diminishing marginal product.</a:t>
            </a:r>
          </a:p>
        </p:txBody>
      </p:sp>
      <p:pic>
        <p:nvPicPr>
          <p:cNvPr id="7" name="Picture 3" descr="Panel (b) displays the firm’s total cost curve.  The horizontal axis is the quantity of output, measured in cookies per hour.  The values on this axis range from 0 up to 160, in increments of 20.  The vertical axis is the total cost of production, and ranges from 0 up to 90, in increments of 10.  The curve plotted has the following points: (0, 30); (50, 40); (90, 50); (120, 60); (140, 70); (150, 80); and (155, 90). This curve is labeled Total cost curve.">
            <a:extLst>
              <a:ext uri="{FF2B5EF4-FFF2-40B4-BE49-F238E27FC236}">
                <a16:creationId xmlns:a16="http://schemas.microsoft.com/office/drawing/2014/main" id="{C1559083-CCCA-A8A9-CA03-80D41CAF1E99}"/>
              </a:ext>
            </a:extLst>
          </p:cNvPr>
          <p:cNvPicPr>
            <a:picLocks noGrp="1" noChangeAspect="1"/>
          </p:cNvPicPr>
          <p:nvPr>
            <p:ph sz="half" idx="2"/>
          </p:nvPr>
        </p:nvPicPr>
        <p:blipFill rotWithShape="1">
          <a:blip r:embed="rId2"/>
          <a:srcRect l="50724"/>
          <a:stretch/>
        </p:blipFill>
        <p:spPr>
          <a:xfrm>
            <a:off x="8002308" y="1887109"/>
            <a:ext cx="3701846" cy="4152429"/>
          </a:xfrm>
        </p:spPr>
      </p:pic>
    </p:spTree>
    <p:extLst>
      <p:ext uri="{BB962C8B-B14F-4D97-AF65-F5344CB8AC3E}">
        <p14:creationId xmlns:p14="http://schemas.microsoft.com/office/powerpoint/2010/main" val="2323518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Calculate total revenue, given price and production data.</a:t>
            </a:r>
          </a:p>
          <a:p>
            <a:pPr>
              <a:spcBef>
                <a:spcPts val="800"/>
              </a:spcBef>
            </a:pPr>
            <a:r>
              <a:rPr lang="en-US" dirty="0">
                <a:latin typeface="+mn-lt"/>
              </a:rPr>
              <a:t>Calculate total cost, given input costs and production data.</a:t>
            </a:r>
          </a:p>
          <a:p>
            <a:pPr>
              <a:spcBef>
                <a:spcPts val="800"/>
              </a:spcBef>
            </a:pPr>
            <a:r>
              <a:rPr lang="en-US" dirty="0">
                <a:latin typeface="+mn-lt"/>
              </a:rPr>
              <a:t>Calculate profit, given price, input costs, and production data.</a:t>
            </a:r>
          </a:p>
          <a:p>
            <a:pPr>
              <a:spcBef>
                <a:spcPts val="800"/>
              </a:spcBef>
            </a:pPr>
            <a:r>
              <a:rPr lang="en-US" dirty="0">
                <a:latin typeface="+mn-lt"/>
              </a:rPr>
              <a:t>Compare economic profit and accounting profit, given data on total revenue, implicit costs, and explicit costs.</a:t>
            </a:r>
          </a:p>
          <a:p>
            <a:pPr>
              <a:spcBef>
                <a:spcPts val="800"/>
              </a:spcBef>
            </a:pPr>
            <a:r>
              <a:rPr lang="en-US" dirty="0">
                <a:latin typeface="+mn-lt"/>
              </a:rPr>
              <a:t>Categorize a cost as explicit or implicit, given a scenario.</a:t>
            </a:r>
          </a:p>
          <a:p>
            <a:pPr>
              <a:spcBef>
                <a:spcPts val="800"/>
              </a:spcBef>
            </a:pPr>
            <a:r>
              <a:rPr lang="en-US" dirty="0">
                <a:latin typeface="+mn-lt"/>
              </a:rPr>
              <a:t>Classify a firm's costs as fixed or variable.</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80C0B-DC0F-AE43-C536-8FF97D826CFC}"/>
              </a:ext>
            </a:extLst>
          </p:cNvPr>
          <p:cNvSpPr>
            <a:spLocks noGrp="1"/>
          </p:cNvSpPr>
          <p:nvPr>
            <p:ph type="title"/>
          </p:nvPr>
        </p:nvSpPr>
        <p:spPr/>
        <p:txBody>
          <a:bodyPr/>
          <a:lstStyle/>
          <a:p>
            <a:r>
              <a:rPr lang="en-US" dirty="0">
                <a:latin typeface="+mn-lt"/>
              </a:rPr>
              <a:t>From the Production Function to the Total-Cost Curve</a:t>
            </a:r>
          </a:p>
        </p:txBody>
      </p:sp>
      <p:sp>
        <p:nvSpPr>
          <p:cNvPr id="3" name="Content Placeholder 2">
            <a:extLst>
              <a:ext uri="{FF2B5EF4-FFF2-40B4-BE49-F238E27FC236}">
                <a16:creationId xmlns:a16="http://schemas.microsoft.com/office/drawing/2014/main" id="{B8280162-83CE-3FAF-1553-D75C0BF75DBE}"/>
              </a:ext>
            </a:extLst>
          </p:cNvPr>
          <p:cNvSpPr>
            <a:spLocks noGrp="1"/>
          </p:cNvSpPr>
          <p:nvPr>
            <p:ph idx="1"/>
          </p:nvPr>
        </p:nvSpPr>
        <p:spPr/>
        <p:txBody>
          <a:bodyPr/>
          <a:lstStyle/>
          <a:p>
            <a:r>
              <a:rPr lang="en-US" dirty="0">
                <a:latin typeface="+mn-lt"/>
              </a:rPr>
              <a:t>Total-cost curve</a:t>
            </a:r>
          </a:p>
          <a:p>
            <a:pPr lvl="1">
              <a:buFont typeface="Arial" panose="020B0604020202020204" pitchFamily="34" charset="0"/>
              <a:buChar char="•"/>
            </a:pPr>
            <a:r>
              <a:rPr lang="en-US" dirty="0">
                <a:latin typeface="+mn-lt"/>
              </a:rPr>
              <a:t>Relationship between quantity produced and total costs</a:t>
            </a:r>
          </a:p>
          <a:p>
            <a:r>
              <a:rPr lang="en-US" dirty="0">
                <a:latin typeface="+mn-lt"/>
              </a:rPr>
              <a:t>As production rises</a:t>
            </a:r>
          </a:p>
          <a:p>
            <a:pPr lvl="1">
              <a:buFont typeface="Arial" panose="020B0604020202020204" pitchFamily="34" charset="0"/>
              <a:buChar char="•"/>
            </a:pPr>
            <a:r>
              <a:rPr lang="en-US" dirty="0">
                <a:latin typeface="+mn-lt"/>
              </a:rPr>
              <a:t>Total-cost curve grows steeper</a:t>
            </a:r>
          </a:p>
          <a:p>
            <a:pPr lvl="1">
              <a:buFont typeface="Arial" panose="020B0604020202020204" pitchFamily="34" charset="0"/>
              <a:buChar char="•"/>
            </a:pPr>
            <a:r>
              <a:rPr lang="en-US" dirty="0">
                <a:latin typeface="+mn-lt"/>
              </a:rPr>
              <a:t>Production function becomes flatter</a:t>
            </a:r>
          </a:p>
        </p:txBody>
      </p:sp>
    </p:spTree>
    <p:extLst>
      <p:ext uri="{BB962C8B-B14F-4D97-AF65-F5344CB8AC3E}">
        <p14:creationId xmlns:p14="http://schemas.microsoft.com/office/powerpoint/2010/main" val="12347962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054B1-09D2-E82C-FA15-E1B0A79842B5}"/>
              </a:ext>
            </a:extLst>
          </p:cNvPr>
          <p:cNvSpPr>
            <a:spLocks noGrp="1"/>
          </p:cNvSpPr>
          <p:nvPr>
            <p:ph type="title"/>
          </p:nvPr>
        </p:nvSpPr>
        <p:spPr/>
        <p:txBody>
          <a:bodyPr/>
          <a:lstStyle/>
          <a:p>
            <a:r>
              <a:rPr lang="en-US" dirty="0">
                <a:latin typeface="+mn-lt"/>
              </a:rPr>
              <a:t>Active Learning 2: Diminishing MPL</a:t>
            </a:r>
          </a:p>
        </p:txBody>
      </p:sp>
      <p:graphicFrame>
        <p:nvGraphicFramePr>
          <p:cNvPr id="5" name="Table 2">
            <a:extLst>
              <a:ext uri="{FF2B5EF4-FFF2-40B4-BE49-F238E27FC236}">
                <a16:creationId xmlns:a16="http://schemas.microsoft.com/office/drawing/2014/main" id="{8DB463F0-7AA1-D521-DD1D-A7F9EEDD8A30}"/>
              </a:ext>
            </a:extLst>
          </p:cNvPr>
          <p:cNvGraphicFramePr>
            <a:graphicFrameLocks noGrp="1"/>
          </p:cNvGraphicFramePr>
          <p:nvPr>
            <p:ph sz="half" idx="1"/>
            <p:extLst>
              <p:ext uri="{D42A27DB-BD31-4B8C-83A1-F6EECF244321}">
                <p14:modId xmlns:p14="http://schemas.microsoft.com/office/powerpoint/2010/main" val="3183318720"/>
              </p:ext>
            </p:extLst>
          </p:nvPr>
        </p:nvGraphicFramePr>
        <p:xfrm>
          <a:off x="476250" y="1825625"/>
          <a:ext cx="5414010" cy="3940996"/>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1508419418"/>
                    </a:ext>
                  </a:extLst>
                </a:gridCol>
                <a:gridCol w="1847850">
                  <a:extLst>
                    <a:ext uri="{9D8B030D-6E8A-4147-A177-3AD203B41FA5}">
                      <a16:colId xmlns:a16="http://schemas.microsoft.com/office/drawing/2014/main" val="986324574"/>
                    </a:ext>
                  </a:extLst>
                </a:gridCol>
                <a:gridCol w="1554480">
                  <a:extLst>
                    <a:ext uri="{9D8B030D-6E8A-4147-A177-3AD203B41FA5}">
                      <a16:colId xmlns:a16="http://schemas.microsoft.com/office/drawing/2014/main" val="3882128061"/>
                    </a:ext>
                  </a:extLst>
                </a:gridCol>
              </a:tblGrid>
              <a:tr h="909460">
                <a:tc>
                  <a:txBody>
                    <a:bodyPr/>
                    <a:lstStyle/>
                    <a:p>
                      <a:pPr algn="ctr"/>
                      <a:r>
                        <a:rPr lang="en-CA" sz="2400" dirty="0"/>
                        <a:t>Number of Workers</a:t>
                      </a:r>
                      <a:endParaRPr lang="en-US" sz="2400" dirty="0"/>
                    </a:p>
                  </a:txBody>
                  <a:tcPr/>
                </a:tc>
                <a:tc>
                  <a:txBody>
                    <a:bodyPr/>
                    <a:lstStyle/>
                    <a:p>
                      <a:pPr algn="ctr"/>
                      <a:r>
                        <a:rPr lang="en-CA" sz="2400" dirty="0"/>
                        <a:t>Output</a:t>
                      </a:r>
                      <a:endParaRPr lang="en-US" sz="2400" dirty="0"/>
                    </a:p>
                  </a:txBody>
                  <a:tcPr/>
                </a:tc>
                <a:tc>
                  <a:txBody>
                    <a:bodyPr/>
                    <a:lstStyle/>
                    <a:p>
                      <a:pPr algn="ctr"/>
                      <a:r>
                        <a:rPr lang="en-CA" sz="2400" i="1" dirty="0"/>
                        <a:t>MPL</a:t>
                      </a:r>
                      <a:endParaRPr lang="en-US" sz="2400" i="1" dirty="0"/>
                    </a:p>
                  </a:txBody>
                  <a:tcPr/>
                </a:tc>
                <a:extLst>
                  <a:ext uri="{0D108BD9-81ED-4DB2-BD59-A6C34878D82A}">
                    <a16:rowId xmlns:a16="http://schemas.microsoft.com/office/drawing/2014/main" val="3109333723"/>
                  </a:ext>
                </a:extLst>
              </a:tr>
              <a:tr h="505256">
                <a:tc>
                  <a:txBody>
                    <a:bodyPr/>
                    <a:lstStyle/>
                    <a:p>
                      <a:pPr algn="r"/>
                      <a:r>
                        <a:rPr lang="en-CA" sz="2400" dirty="0"/>
                        <a:t>0</a:t>
                      </a:r>
                      <a:endParaRPr lang="en-US" sz="2400" dirty="0"/>
                    </a:p>
                  </a:txBody>
                  <a:tcPr marR="457200"/>
                </a:tc>
                <a:tc>
                  <a:txBody>
                    <a:bodyPr/>
                    <a:lstStyle/>
                    <a:p>
                      <a:pPr algn="r"/>
                      <a:r>
                        <a:rPr lang="en-CA" sz="2400" dirty="0"/>
                        <a:t>0</a:t>
                      </a:r>
                      <a:endParaRPr lang="en-US" sz="2400" dirty="0"/>
                    </a:p>
                  </a:txBody>
                  <a:tcPr marR="457200"/>
                </a:tc>
                <a:tc>
                  <a:txBody>
                    <a:bodyPr/>
                    <a:lstStyle/>
                    <a:p>
                      <a:endParaRPr lang="en-US" sz="2400"/>
                    </a:p>
                  </a:txBody>
                  <a:tcPr/>
                </a:tc>
                <a:extLst>
                  <a:ext uri="{0D108BD9-81ED-4DB2-BD59-A6C34878D82A}">
                    <a16:rowId xmlns:a16="http://schemas.microsoft.com/office/drawing/2014/main" val="2370650102"/>
                  </a:ext>
                </a:extLst>
              </a:tr>
              <a:tr h="505256">
                <a:tc>
                  <a:txBody>
                    <a:bodyPr/>
                    <a:lstStyle/>
                    <a:p>
                      <a:pPr algn="r"/>
                      <a:r>
                        <a:rPr lang="en-CA" sz="2400" dirty="0"/>
                        <a:t>1</a:t>
                      </a:r>
                      <a:endParaRPr lang="en-US" sz="2400" dirty="0"/>
                    </a:p>
                  </a:txBody>
                  <a:tcPr marR="457200"/>
                </a:tc>
                <a:tc>
                  <a:txBody>
                    <a:bodyPr/>
                    <a:lstStyle/>
                    <a:p>
                      <a:pPr algn="r"/>
                      <a:r>
                        <a:rPr lang="en-CA" sz="2400" dirty="0"/>
                        <a:t>45</a:t>
                      </a:r>
                      <a:endParaRPr lang="en-US" sz="2400" dirty="0"/>
                    </a:p>
                  </a:txBody>
                  <a:tcPr marR="457200"/>
                </a:tc>
                <a:tc>
                  <a:txBody>
                    <a:bodyPr/>
                    <a:lstStyle/>
                    <a:p>
                      <a:endParaRPr lang="en-US" sz="2400"/>
                    </a:p>
                  </a:txBody>
                  <a:tcPr/>
                </a:tc>
                <a:extLst>
                  <a:ext uri="{0D108BD9-81ED-4DB2-BD59-A6C34878D82A}">
                    <a16:rowId xmlns:a16="http://schemas.microsoft.com/office/drawing/2014/main" val="4094444359"/>
                  </a:ext>
                </a:extLst>
              </a:tr>
              <a:tr h="505256">
                <a:tc>
                  <a:txBody>
                    <a:bodyPr/>
                    <a:lstStyle/>
                    <a:p>
                      <a:pPr algn="r"/>
                      <a:r>
                        <a:rPr lang="en-CA" sz="2400" dirty="0"/>
                        <a:t>2</a:t>
                      </a:r>
                      <a:endParaRPr lang="en-US" sz="2400" dirty="0"/>
                    </a:p>
                  </a:txBody>
                  <a:tcPr marR="457200"/>
                </a:tc>
                <a:tc>
                  <a:txBody>
                    <a:bodyPr/>
                    <a:lstStyle/>
                    <a:p>
                      <a:pPr algn="r"/>
                      <a:r>
                        <a:rPr lang="en-CA" sz="2400" dirty="0"/>
                        <a:t>85</a:t>
                      </a:r>
                      <a:endParaRPr lang="en-US" sz="2400" dirty="0"/>
                    </a:p>
                  </a:txBody>
                  <a:tcPr marR="457200"/>
                </a:tc>
                <a:tc>
                  <a:txBody>
                    <a:bodyPr/>
                    <a:lstStyle/>
                    <a:p>
                      <a:endParaRPr lang="en-US" sz="2400"/>
                    </a:p>
                  </a:txBody>
                  <a:tcPr/>
                </a:tc>
                <a:extLst>
                  <a:ext uri="{0D108BD9-81ED-4DB2-BD59-A6C34878D82A}">
                    <a16:rowId xmlns:a16="http://schemas.microsoft.com/office/drawing/2014/main" val="3745599106"/>
                  </a:ext>
                </a:extLst>
              </a:tr>
              <a:tr h="505256">
                <a:tc>
                  <a:txBody>
                    <a:bodyPr/>
                    <a:lstStyle/>
                    <a:p>
                      <a:pPr algn="r"/>
                      <a:r>
                        <a:rPr lang="en-CA" sz="2400" dirty="0"/>
                        <a:t>3</a:t>
                      </a:r>
                      <a:endParaRPr lang="en-US" sz="2400" dirty="0"/>
                    </a:p>
                  </a:txBody>
                  <a:tcPr marR="457200"/>
                </a:tc>
                <a:tc>
                  <a:txBody>
                    <a:bodyPr/>
                    <a:lstStyle/>
                    <a:p>
                      <a:pPr algn="r"/>
                      <a:r>
                        <a:rPr lang="en-CA" sz="2400" dirty="0"/>
                        <a:t>115</a:t>
                      </a:r>
                      <a:endParaRPr lang="en-US" sz="2400" dirty="0"/>
                    </a:p>
                  </a:txBody>
                  <a:tcPr marR="457200"/>
                </a:tc>
                <a:tc>
                  <a:txBody>
                    <a:bodyPr/>
                    <a:lstStyle/>
                    <a:p>
                      <a:endParaRPr lang="en-US" sz="2400"/>
                    </a:p>
                  </a:txBody>
                  <a:tcPr/>
                </a:tc>
                <a:extLst>
                  <a:ext uri="{0D108BD9-81ED-4DB2-BD59-A6C34878D82A}">
                    <a16:rowId xmlns:a16="http://schemas.microsoft.com/office/drawing/2014/main" val="1072095426"/>
                  </a:ext>
                </a:extLst>
              </a:tr>
              <a:tr h="505256">
                <a:tc>
                  <a:txBody>
                    <a:bodyPr/>
                    <a:lstStyle/>
                    <a:p>
                      <a:pPr algn="r"/>
                      <a:r>
                        <a:rPr lang="en-CA" sz="2400" dirty="0"/>
                        <a:t>4</a:t>
                      </a:r>
                      <a:endParaRPr lang="en-US" sz="2400" dirty="0"/>
                    </a:p>
                  </a:txBody>
                  <a:tcPr marR="457200"/>
                </a:tc>
                <a:tc>
                  <a:txBody>
                    <a:bodyPr/>
                    <a:lstStyle/>
                    <a:p>
                      <a:pPr algn="r"/>
                      <a:r>
                        <a:rPr lang="en-CA" sz="2400" dirty="0"/>
                        <a:t>135</a:t>
                      </a:r>
                      <a:endParaRPr lang="en-US" sz="2400" dirty="0"/>
                    </a:p>
                  </a:txBody>
                  <a:tcPr marR="457200"/>
                </a:tc>
                <a:tc>
                  <a:txBody>
                    <a:bodyPr/>
                    <a:lstStyle/>
                    <a:p>
                      <a:endParaRPr lang="en-US" sz="2400"/>
                    </a:p>
                  </a:txBody>
                  <a:tcPr/>
                </a:tc>
                <a:extLst>
                  <a:ext uri="{0D108BD9-81ED-4DB2-BD59-A6C34878D82A}">
                    <a16:rowId xmlns:a16="http://schemas.microsoft.com/office/drawing/2014/main" val="2714008512"/>
                  </a:ext>
                </a:extLst>
              </a:tr>
              <a:tr h="505256">
                <a:tc>
                  <a:txBody>
                    <a:bodyPr/>
                    <a:lstStyle/>
                    <a:p>
                      <a:pPr algn="r"/>
                      <a:r>
                        <a:rPr lang="en-CA" sz="2400" dirty="0"/>
                        <a:t>5</a:t>
                      </a:r>
                      <a:endParaRPr lang="en-US" sz="2400" dirty="0"/>
                    </a:p>
                  </a:txBody>
                  <a:tcPr marR="457200"/>
                </a:tc>
                <a:tc>
                  <a:txBody>
                    <a:bodyPr/>
                    <a:lstStyle/>
                    <a:p>
                      <a:pPr algn="r"/>
                      <a:r>
                        <a:rPr lang="en-CA" sz="2400" dirty="0"/>
                        <a:t>145</a:t>
                      </a:r>
                      <a:endParaRPr lang="en-US" sz="2400" dirty="0"/>
                    </a:p>
                  </a:txBody>
                  <a:tcPr marR="457200"/>
                </a:tc>
                <a:tc>
                  <a:txBody>
                    <a:bodyPr/>
                    <a:lstStyle/>
                    <a:p>
                      <a:endParaRPr lang="en-US" sz="2400" dirty="0"/>
                    </a:p>
                  </a:txBody>
                  <a:tcPr/>
                </a:tc>
                <a:extLst>
                  <a:ext uri="{0D108BD9-81ED-4DB2-BD59-A6C34878D82A}">
                    <a16:rowId xmlns:a16="http://schemas.microsoft.com/office/drawing/2014/main" val="1128514045"/>
                  </a:ext>
                </a:extLst>
              </a:tr>
            </a:tbl>
          </a:graphicData>
        </a:graphic>
      </p:graphicFrame>
      <p:sp>
        <p:nvSpPr>
          <p:cNvPr id="4" name="Content Placeholder 3">
            <a:extLst>
              <a:ext uri="{FF2B5EF4-FFF2-40B4-BE49-F238E27FC236}">
                <a16:creationId xmlns:a16="http://schemas.microsoft.com/office/drawing/2014/main" id="{99369FCF-855F-9722-848C-85149CADBEC8}"/>
              </a:ext>
            </a:extLst>
          </p:cNvPr>
          <p:cNvSpPr>
            <a:spLocks noGrp="1"/>
          </p:cNvSpPr>
          <p:nvPr>
            <p:ph sz="half" idx="2"/>
          </p:nvPr>
        </p:nvSpPr>
        <p:spPr/>
        <p:txBody>
          <a:bodyPr/>
          <a:lstStyle/>
          <a:p>
            <a:pPr marL="457200" indent="-457200">
              <a:buFont typeface="+mj-lt"/>
              <a:buAutoNum type="alphaUcPeriod"/>
            </a:pPr>
            <a:r>
              <a:rPr lang="en-US" dirty="0">
                <a:latin typeface="+mn-lt"/>
              </a:rPr>
              <a:t>What is the marginal product of the second worker?</a:t>
            </a:r>
          </a:p>
          <a:p>
            <a:pPr marL="457200" indent="-457200">
              <a:buFont typeface="+mj-lt"/>
              <a:buAutoNum type="alphaUcPeriod"/>
            </a:pPr>
            <a:r>
              <a:rPr lang="en-US" dirty="0">
                <a:latin typeface="+mn-lt"/>
              </a:rPr>
              <a:t>What is the marginal product of the fourth worker?</a:t>
            </a:r>
          </a:p>
          <a:p>
            <a:pPr marL="457200" indent="-457200">
              <a:buFont typeface="+mj-lt"/>
              <a:buAutoNum type="alphaUcPeriod"/>
            </a:pPr>
            <a:r>
              <a:rPr lang="en-US" dirty="0">
                <a:latin typeface="+mn-lt"/>
              </a:rPr>
              <a:t>Does this production function exhibits diminishing marginal returns?</a:t>
            </a:r>
          </a:p>
        </p:txBody>
      </p:sp>
    </p:spTree>
    <p:extLst>
      <p:ext uri="{BB962C8B-B14F-4D97-AF65-F5344CB8AC3E}">
        <p14:creationId xmlns:p14="http://schemas.microsoft.com/office/powerpoint/2010/main" val="39591865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14-3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Many Measures of Cost</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E186D-26D2-4386-CCAD-A2FCA1C122DD}"/>
              </a:ext>
            </a:extLst>
          </p:cNvPr>
          <p:cNvSpPr>
            <a:spLocks noGrp="1"/>
          </p:cNvSpPr>
          <p:nvPr>
            <p:ph type="title"/>
          </p:nvPr>
        </p:nvSpPr>
        <p:spPr/>
        <p:txBody>
          <a:bodyPr/>
          <a:lstStyle/>
          <a:p>
            <a:r>
              <a:rPr lang="en-US" dirty="0">
                <a:latin typeface="+mn-lt"/>
              </a:rPr>
              <a:t>Fixed and Variable Costs</a:t>
            </a:r>
          </a:p>
        </p:txBody>
      </p:sp>
      <p:sp>
        <p:nvSpPr>
          <p:cNvPr id="3" name="Content Placeholder 2">
            <a:extLst>
              <a:ext uri="{FF2B5EF4-FFF2-40B4-BE49-F238E27FC236}">
                <a16:creationId xmlns:a16="http://schemas.microsoft.com/office/drawing/2014/main" id="{CB1EA408-9194-330C-03B2-8CD0C5B6AAA1}"/>
              </a:ext>
            </a:extLst>
          </p:cNvPr>
          <p:cNvSpPr>
            <a:spLocks noGrp="1"/>
          </p:cNvSpPr>
          <p:nvPr>
            <p:ph idx="1"/>
          </p:nvPr>
        </p:nvSpPr>
        <p:spPr/>
        <p:txBody>
          <a:bodyPr/>
          <a:lstStyle/>
          <a:p>
            <a:r>
              <a:rPr lang="en-US" b="1" dirty="0">
                <a:solidFill>
                  <a:srgbClr val="C00000"/>
                </a:solidFill>
                <a:latin typeface="+mn-lt"/>
              </a:rPr>
              <a:t>Fixed costs*</a:t>
            </a:r>
          </a:p>
          <a:p>
            <a:pPr lvl="1">
              <a:buFont typeface="Arial" panose="020B0604020202020204" pitchFamily="34" charset="0"/>
              <a:buChar char="•"/>
            </a:pPr>
            <a:r>
              <a:rPr lang="en-US" dirty="0">
                <a:latin typeface="+mn-lt"/>
              </a:rPr>
              <a:t>Costs that do not vary with the quantity of output produced</a:t>
            </a:r>
          </a:p>
          <a:p>
            <a:r>
              <a:rPr lang="en-US" b="1" dirty="0">
                <a:solidFill>
                  <a:srgbClr val="C00000"/>
                </a:solidFill>
                <a:latin typeface="+mn-lt"/>
              </a:rPr>
              <a:t>Variable costs*</a:t>
            </a:r>
          </a:p>
          <a:p>
            <a:pPr lvl="1">
              <a:buFont typeface="Arial" panose="020B0604020202020204" pitchFamily="34" charset="0"/>
              <a:buChar char="•"/>
            </a:pPr>
            <a:r>
              <a:rPr lang="en-US" dirty="0">
                <a:latin typeface="+mn-lt"/>
              </a:rPr>
              <a:t>Costs that vary with the quantity of output produced</a:t>
            </a:r>
          </a:p>
          <a:p>
            <a:r>
              <a:rPr lang="en-US" dirty="0">
                <a:latin typeface="+mn-lt"/>
              </a:rPr>
              <a:t>Total cost = Fixed costs + Variable costs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7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3878881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559DE-0C89-41E3-A5F2-39874BACABC2}"/>
              </a:ext>
            </a:extLst>
          </p:cNvPr>
          <p:cNvSpPr>
            <a:spLocks noGrp="1"/>
          </p:cNvSpPr>
          <p:nvPr>
            <p:ph type="title"/>
          </p:nvPr>
        </p:nvSpPr>
        <p:spPr>
          <a:xfrm>
            <a:off x="476843" y="473245"/>
            <a:ext cx="11241915" cy="672383"/>
          </a:xfrm>
        </p:spPr>
        <p:txBody>
          <a:bodyPr/>
          <a:lstStyle/>
          <a:p>
            <a:r>
              <a:rPr lang="en-US" sz="3600" dirty="0">
                <a:latin typeface="+mn-lt"/>
              </a:rPr>
              <a:t>Table 2 The Various Measures of Cost: Caleb’s Coffee Shop</a:t>
            </a:r>
          </a:p>
        </p:txBody>
      </p:sp>
      <p:graphicFrame>
        <p:nvGraphicFramePr>
          <p:cNvPr id="4" name="Table 2">
            <a:extLst>
              <a:ext uri="{FF2B5EF4-FFF2-40B4-BE49-F238E27FC236}">
                <a16:creationId xmlns:a16="http://schemas.microsoft.com/office/drawing/2014/main" id="{049F8835-0426-6B73-F53F-1794DBE1D18E}"/>
              </a:ext>
            </a:extLst>
          </p:cNvPr>
          <p:cNvGraphicFramePr>
            <a:graphicFrameLocks noGrp="1"/>
          </p:cNvGraphicFramePr>
          <p:nvPr>
            <p:ph idx="1"/>
            <p:extLst>
              <p:ext uri="{D42A27DB-BD31-4B8C-83A1-F6EECF244321}">
                <p14:modId xmlns:p14="http://schemas.microsoft.com/office/powerpoint/2010/main" val="3629200672"/>
              </p:ext>
            </p:extLst>
          </p:nvPr>
        </p:nvGraphicFramePr>
        <p:xfrm>
          <a:off x="400091" y="1654679"/>
          <a:ext cx="11391818" cy="4389122"/>
        </p:xfrm>
        <a:graphic>
          <a:graphicData uri="http://schemas.openxmlformats.org/drawingml/2006/table">
            <a:tbl>
              <a:tblPr firstRow="1" bandRow="1">
                <a:tableStyleId>{5C22544A-7EE6-4342-B048-85BDC9FD1C3A}</a:tableStyleId>
              </a:tblPr>
              <a:tblGrid>
                <a:gridCol w="1554480">
                  <a:extLst>
                    <a:ext uri="{9D8B030D-6E8A-4147-A177-3AD203B41FA5}">
                      <a16:colId xmlns:a16="http://schemas.microsoft.com/office/drawing/2014/main" val="401679251"/>
                    </a:ext>
                  </a:extLst>
                </a:gridCol>
                <a:gridCol w="1405334">
                  <a:extLst>
                    <a:ext uri="{9D8B030D-6E8A-4147-A177-3AD203B41FA5}">
                      <a16:colId xmlns:a16="http://schemas.microsoft.com/office/drawing/2014/main" val="895826736"/>
                    </a:ext>
                  </a:extLst>
                </a:gridCol>
                <a:gridCol w="1405334">
                  <a:extLst>
                    <a:ext uri="{9D8B030D-6E8A-4147-A177-3AD203B41FA5}">
                      <a16:colId xmlns:a16="http://schemas.microsoft.com/office/drawing/2014/main" val="1135442486"/>
                    </a:ext>
                  </a:extLst>
                </a:gridCol>
                <a:gridCol w="1405334">
                  <a:extLst>
                    <a:ext uri="{9D8B030D-6E8A-4147-A177-3AD203B41FA5}">
                      <a16:colId xmlns:a16="http://schemas.microsoft.com/office/drawing/2014/main" val="892865819"/>
                    </a:ext>
                  </a:extLst>
                </a:gridCol>
                <a:gridCol w="1405334">
                  <a:extLst>
                    <a:ext uri="{9D8B030D-6E8A-4147-A177-3AD203B41FA5}">
                      <a16:colId xmlns:a16="http://schemas.microsoft.com/office/drawing/2014/main" val="3982266970"/>
                    </a:ext>
                  </a:extLst>
                </a:gridCol>
                <a:gridCol w="1405334">
                  <a:extLst>
                    <a:ext uri="{9D8B030D-6E8A-4147-A177-3AD203B41FA5}">
                      <a16:colId xmlns:a16="http://schemas.microsoft.com/office/drawing/2014/main" val="3421326633"/>
                    </a:ext>
                  </a:extLst>
                </a:gridCol>
                <a:gridCol w="1405334">
                  <a:extLst>
                    <a:ext uri="{9D8B030D-6E8A-4147-A177-3AD203B41FA5}">
                      <a16:colId xmlns:a16="http://schemas.microsoft.com/office/drawing/2014/main" val="659736912"/>
                    </a:ext>
                  </a:extLst>
                </a:gridCol>
                <a:gridCol w="1405334">
                  <a:extLst>
                    <a:ext uri="{9D8B030D-6E8A-4147-A177-3AD203B41FA5}">
                      <a16:colId xmlns:a16="http://schemas.microsoft.com/office/drawing/2014/main" val="720368426"/>
                    </a:ext>
                  </a:extLst>
                </a:gridCol>
              </a:tblGrid>
              <a:tr h="1120274">
                <a:tc>
                  <a:txBody>
                    <a:bodyPr/>
                    <a:lstStyle/>
                    <a:p>
                      <a:pPr marL="0" marR="0" algn="ctr">
                        <a:lnSpc>
                          <a:spcPct val="107000"/>
                        </a:lnSpc>
                        <a:spcBef>
                          <a:spcPts val="0"/>
                        </a:spcBef>
                        <a:spcAft>
                          <a:spcPts val="0"/>
                        </a:spcAft>
                      </a:pPr>
                      <a:r>
                        <a:rPr lang="en-US" sz="1600" b="1" dirty="0">
                          <a:effectLst/>
                        </a:rPr>
                        <a:t>(1)</a:t>
                      </a:r>
                    </a:p>
                    <a:p>
                      <a:pPr marL="0" marR="0" algn="ctr">
                        <a:lnSpc>
                          <a:spcPct val="107000"/>
                        </a:lnSpc>
                        <a:spcBef>
                          <a:spcPts val="0"/>
                        </a:spcBef>
                        <a:spcAft>
                          <a:spcPts val="0"/>
                        </a:spcAft>
                      </a:pPr>
                      <a:r>
                        <a:rPr lang="en-US" sz="1600" b="1" dirty="0">
                          <a:effectLst/>
                        </a:rPr>
                        <a:t>Output (cups of coffee per hour)</a:t>
                      </a:r>
                      <a:endParaRPr lang="en-US" sz="16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600" b="1" dirty="0">
                          <a:effectLst/>
                        </a:rPr>
                        <a:t>(2)</a:t>
                      </a:r>
                    </a:p>
                    <a:p>
                      <a:pPr marL="0" marR="0" algn="ctr">
                        <a:lnSpc>
                          <a:spcPct val="107000"/>
                        </a:lnSpc>
                        <a:spcBef>
                          <a:spcPts val="0"/>
                        </a:spcBef>
                        <a:spcAft>
                          <a:spcPts val="0"/>
                        </a:spcAft>
                      </a:pPr>
                      <a:r>
                        <a:rPr lang="en-US" sz="1600" b="1" dirty="0">
                          <a:effectLst/>
                        </a:rPr>
                        <a:t>Total Cost</a:t>
                      </a:r>
                      <a:endParaRPr lang="en-US" sz="16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600" b="1" dirty="0">
                          <a:effectLst/>
                        </a:rPr>
                        <a:t>(3)</a:t>
                      </a:r>
                    </a:p>
                    <a:p>
                      <a:pPr marL="0" marR="0" algn="ctr">
                        <a:lnSpc>
                          <a:spcPct val="107000"/>
                        </a:lnSpc>
                        <a:spcBef>
                          <a:spcPts val="0"/>
                        </a:spcBef>
                        <a:spcAft>
                          <a:spcPts val="0"/>
                        </a:spcAft>
                      </a:pPr>
                      <a:r>
                        <a:rPr lang="en-US" sz="1600" b="1" dirty="0">
                          <a:effectLst/>
                        </a:rPr>
                        <a:t>Fixed Cost</a:t>
                      </a:r>
                      <a:endParaRPr lang="en-US" sz="16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600" b="1" dirty="0">
                          <a:effectLst/>
                        </a:rPr>
                        <a:t>(4)</a:t>
                      </a:r>
                    </a:p>
                    <a:p>
                      <a:pPr marL="0" marR="0" algn="ctr">
                        <a:lnSpc>
                          <a:spcPct val="107000"/>
                        </a:lnSpc>
                        <a:spcBef>
                          <a:spcPts val="0"/>
                        </a:spcBef>
                        <a:spcAft>
                          <a:spcPts val="0"/>
                        </a:spcAft>
                      </a:pPr>
                      <a:r>
                        <a:rPr lang="en-US" sz="1600" b="1" dirty="0">
                          <a:effectLst/>
                        </a:rPr>
                        <a:t>Variable Cost</a:t>
                      </a:r>
                      <a:endParaRPr lang="en-US" sz="16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600" b="1" dirty="0">
                          <a:effectLst/>
                        </a:rPr>
                        <a:t>(5)</a:t>
                      </a:r>
                    </a:p>
                    <a:p>
                      <a:pPr marL="0" marR="0" algn="ctr">
                        <a:lnSpc>
                          <a:spcPct val="107000"/>
                        </a:lnSpc>
                        <a:spcBef>
                          <a:spcPts val="0"/>
                        </a:spcBef>
                        <a:spcAft>
                          <a:spcPts val="0"/>
                        </a:spcAft>
                      </a:pPr>
                      <a:r>
                        <a:rPr lang="en-US" sz="1600" b="1" dirty="0">
                          <a:effectLst/>
                        </a:rPr>
                        <a:t>Average Fixed Cost</a:t>
                      </a:r>
                      <a:endParaRPr lang="en-US" sz="16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600" b="1" dirty="0">
                          <a:effectLst/>
                        </a:rPr>
                        <a:t>(6)</a:t>
                      </a:r>
                    </a:p>
                    <a:p>
                      <a:pPr marL="0" marR="0" algn="ctr">
                        <a:lnSpc>
                          <a:spcPct val="107000"/>
                        </a:lnSpc>
                        <a:spcBef>
                          <a:spcPts val="0"/>
                        </a:spcBef>
                        <a:spcAft>
                          <a:spcPts val="0"/>
                        </a:spcAft>
                      </a:pPr>
                      <a:r>
                        <a:rPr lang="en-US" sz="1600" b="1" dirty="0">
                          <a:effectLst/>
                        </a:rPr>
                        <a:t>Average Variable Cost</a:t>
                      </a:r>
                      <a:endParaRPr lang="en-US" sz="16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600" b="1" dirty="0">
                          <a:effectLst/>
                        </a:rPr>
                        <a:t>(7)</a:t>
                      </a:r>
                    </a:p>
                    <a:p>
                      <a:pPr marL="0" marR="0" algn="ctr">
                        <a:lnSpc>
                          <a:spcPct val="107000"/>
                        </a:lnSpc>
                        <a:spcBef>
                          <a:spcPts val="0"/>
                        </a:spcBef>
                        <a:spcAft>
                          <a:spcPts val="0"/>
                        </a:spcAft>
                      </a:pPr>
                      <a:r>
                        <a:rPr lang="en-US" sz="1600" b="1" dirty="0">
                          <a:effectLst/>
                        </a:rPr>
                        <a:t>Average Total Cost</a:t>
                      </a:r>
                      <a:endParaRPr lang="en-US" sz="1600" b="1" dirty="0">
                        <a:effectLst/>
                        <a:latin typeface="+mn-lt"/>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600" b="1" dirty="0">
                          <a:effectLst/>
                        </a:rPr>
                        <a:t>(8)</a:t>
                      </a:r>
                    </a:p>
                    <a:p>
                      <a:pPr marL="0" marR="0" algn="ctr">
                        <a:lnSpc>
                          <a:spcPct val="107000"/>
                        </a:lnSpc>
                        <a:spcBef>
                          <a:spcPts val="0"/>
                        </a:spcBef>
                        <a:spcAft>
                          <a:spcPts val="0"/>
                        </a:spcAft>
                      </a:pPr>
                      <a:r>
                        <a:rPr lang="en-US" sz="1600" b="1" dirty="0">
                          <a:effectLst/>
                        </a:rPr>
                        <a:t>Marginal Cost</a:t>
                      </a:r>
                      <a:endParaRPr lang="en-US" sz="1600" b="1" dirty="0">
                        <a:effectLst/>
                        <a:latin typeface="+mn-lt"/>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2340505376"/>
                  </a:ext>
                </a:extLst>
              </a:tr>
              <a:tr h="297168">
                <a:tc>
                  <a:txBody>
                    <a:bodyPr/>
                    <a:lstStyle/>
                    <a:p>
                      <a:pPr marL="0" marR="0" algn="r">
                        <a:lnSpc>
                          <a:spcPct val="107000"/>
                        </a:lnSpc>
                        <a:spcBef>
                          <a:spcPts val="0"/>
                        </a:spcBef>
                        <a:spcAft>
                          <a:spcPts val="0"/>
                        </a:spcAft>
                      </a:pPr>
                      <a:r>
                        <a:rPr lang="en-US" sz="1600" dirty="0">
                          <a:effectLst/>
                        </a:rPr>
                        <a:t>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$3.00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$3.00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$0.00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600" dirty="0">
                        <a:solidFill>
                          <a:schemeClr val="bg1"/>
                        </a:solidFill>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418769640"/>
                  </a:ext>
                </a:extLst>
              </a:tr>
              <a:tr h="297168">
                <a:tc>
                  <a:txBody>
                    <a:bodyPr/>
                    <a:lstStyle/>
                    <a:p>
                      <a:pPr marL="0" marR="0" algn="r">
                        <a:lnSpc>
                          <a:spcPct val="107000"/>
                        </a:lnSpc>
                        <a:spcBef>
                          <a:spcPts val="0"/>
                        </a:spcBef>
                        <a:spcAft>
                          <a:spcPts val="0"/>
                        </a:spcAft>
                      </a:pPr>
                      <a:r>
                        <a:rPr lang="en-US" sz="1600" dirty="0">
                          <a:effectLst/>
                        </a:rPr>
                        <a:t>1</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3.30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3.00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0.30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$3.00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$0.30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$3.30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$0.30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384049963"/>
                  </a:ext>
                </a:extLst>
              </a:tr>
              <a:tr h="297168">
                <a:tc>
                  <a:txBody>
                    <a:bodyPr/>
                    <a:lstStyle/>
                    <a:p>
                      <a:pPr marL="0" marR="0" algn="r">
                        <a:lnSpc>
                          <a:spcPct val="107000"/>
                        </a:lnSpc>
                        <a:spcBef>
                          <a:spcPts val="0"/>
                        </a:spcBef>
                        <a:spcAft>
                          <a:spcPts val="0"/>
                        </a:spcAft>
                      </a:pPr>
                      <a:r>
                        <a:rPr lang="en-US" sz="1600" dirty="0">
                          <a:effectLst/>
                        </a:rPr>
                        <a:t>2</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3.80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3.00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0.80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1.50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0.40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1.90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0.50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3200593464"/>
                  </a:ext>
                </a:extLst>
              </a:tr>
              <a:tr h="297168">
                <a:tc>
                  <a:txBody>
                    <a:bodyPr/>
                    <a:lstStyle/>
                    <a:p>
                      <a:pPr marL="0" marR="0" algn="r">
                        <a:lnSpc>
                          <a:spcPct val="107000"/>
                        </a:lnSpc>
                        <a:spcBef>
                          <a:spcPts val="0"/>
                        </a:spcBef>
                        <a:spcAft>
                          <a:spcPts val="0"/>
                        </a:spcAft>
                      </a:pPr>
                      <a:r>
                        <a:rPr lang="en-US" sz="1600" dirty="0">
                          <a:effectLst/>
                        </a:rPr>
                        <a:t>3</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4.50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3.00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1.50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0.50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1.50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0.70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407111275"/>
                  </a:ext>
                </a:extLst>
              </a:tr>
              <a:tr h="297168">
                <a:tc>
                  <a:txBody>
                    <a:bodyPr/>
                    <a:lstStyle/>
                    <a:p>
                      <a:pPr marL="0" marR="0" algn="r">
                        <a:lnSpc>
                          <a:spcPct val="107000"/>
                        </a:lnSpc>
                        <a:spcBef>
                          <a:spcPts val="0"/>
                        </a:spcBef>
                        <a:spcAft>
                          <a:spcPts val="0"/>
                        </a:spcAft>
                      </a:pPr>
                      <a:r>
                        <a:rPr lang="en-US" sz="1600" dirty="0">
                          <a:effectLst/>
                        </a:rPr>
                        <a:t>4</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5.40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3.00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2.40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0.75</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0.60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1.35</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0.90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018252978"/>
                  </a:ext>
                </a:extLst>
              </a:tr>
              <a:tr h="297168">
                <a:tc>
                  <a:txBody>
                    <a:bodyPr/>
                    <a:lstStyle/>
                    <a:p>
                      <a:pPr marL="0" marR="0" algn="r">
                        <a:lnSpc>
                          <a:spcPct val="107000"/>
                        </a:lnSpc>
                        <a:spcBef>
                          <a:spcPts val="0"/>
                        </a:spcBef>
                        <a:spcAft>
                          <a:spcPts val="0"/>
                        </a:spcAft>
                      </a:pPr>
                      <a:r>
                        <a:rPr lang="en-US" sz="1600" dirty="0">
                          <a:effectLst/>
                        </a:rPr>
                        <a:t>5</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6.50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3.00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3.50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0.60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0.70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1.30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1.10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1529754494"/>
                  </a:ext>
                </a:extLst>
              </a:tr>
              <a:tr h="297168">
                <a:tc>
                  <a:txBody>
                    <a:bodyPr/>
                    <a:lstStyle/>
                    <a:p>
                      <a:pPr marL="0" marR="0" algn="r">
                        <a:lnSpc>
                          <a:spcPct val="107000"/>
                        </a:lnSpc>
                        <a:spcBef>
                          <a:spcPts val="0"/>
                        </a:spcBef>
                        <a:spcAft>
                          <a:spcPts val="0"/>
                        </a:spcAft>
                      </a:pPr>
                      <a:r>
                        <a:rPr lang="en-US" sz="1600" dirty="0">
                          <a:effectLst/>
                        </a:rPr>
                        <a:t>6</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7.80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3.00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4.80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0.50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0.80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1.30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1.30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3583713617"/>
                  </a:ext>
                </a:extLst>
              </a:tr>
              <a:tr h="297168">
                <a:tc>
                  <a:txBody>
                    <a:bodyPr/>
                    <a:lstStyle/>
                    <a:p>
                      <a:pPr marL="0" marR="0" algn="r">
                        <a:lnSpc>
                          <a:spcPct val="107000"/>
                        </a:lnSpc>
                        <a:spcBef>
                          <a:spcPts val="0"/>
                        </a:spcBef>
                        <a:spcAft>
                          <a:spcPts val="0"/>
                        </a:spcAft>
                      </a:pPr>
                      <a:r>
                        <a:rPr lang="en-US" sz="1600" dirty="0">
                          <a:effectLst/>
                        </a:rPr>
                        <a:t>7</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9.30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3.00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6.30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0.43</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0.90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1.33</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1.50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3431070786"/>
                  </a:ext>
                </a:extLst>
              </a:tr>
              <a:tr h="297168">
                <a:tc>
                  <a:txBody>
                    <a:bodyPr/>
                    <a:lstStyle/>
                    <a:p>
                      <a:pPr marL="0" marR="0" algn="r">
                        <a:lnSpc>
                          <a:spcPct val="107000"/>
                        </a:lnSpc>
                        <a:spcBef>
                          <a:spcPts val="0"/>
                        </a:spcBef>
                        <a:spcAft>
                          <a:spcPts val="0"/>
                        </a:spcAft>
                      </a:pPr>
                      <a:r>
                        <a:rPr lang="en-US" sz="1600" dirty="0">
                          <a:effectLst/>
                        </a:rPr>
                        <a:t>8</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11.00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3.00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8.00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0.38</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1.38</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1.70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542136377"/>
                  </a:ext>
                </a:extLst>
              </a:tr>
              <a:tr h="297168">
                <a:tc>
                  <a:txBody>
                    <a:bodyPr/>
                    <a:lstStyle/>
                    <a:p>
                      <a:pPr marL="0" marR="0" algn="r">
                        <a:lnSpc>
                          <a:spcPct val="107000"/>
                        </a:lnSpc>
                        <a:spcBef>
                          <a:spcPts val="0"/>
                        </a:spcBef>
                        <a:spcAft>
                          <a:spcPts val="0"/>
                        </a:spcAft>
                      </a:pPr>
                      <a:r>
                        <a:rPr lang="en-US" sz="1600" dirty="0">
                          <a:effectLst/>
                        </a:rPr>
                        <a:t>9</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12.90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3.00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9.90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0.33</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1.10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1.43</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1.90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739251352"/>
                  </a:ext>
                </a:extLst>
              </a:tr>
              <a:tr h="297168">
                <a:tc>
                  <a:txBody>
                    <a:bodyPr/>
                    <a:lstStyle/>
                    <a:p>
                      <a:pPr marL="0" marR="0" algn="r">
                        <a:lnSpc>
                          <a:spcPct val="107000"/>
                        </a:lnSpc>
                        <a:spcBef>
                          <a:spcPts val="0"/>
                        </a:spcBef>
                        <a:spcAft>
                          <a:spcPts val="0"/>
                        </a:spcAft>
                      </a:pPr>
                      <a:r>
                        <a:rPr lang="en-US" sz="1600" dirty="0">
                          <a:effectLst/>
                        </a:rPr>
                        <a:t>10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15.00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3.00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12.00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0.30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1.20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a:effectLst/>
                        </a:rPr>
                        <a:t>1.50</a:t>
                      </a:r>
                      <a:endParaRPr lang="en-US" sz="1600">
                        <a:effectLst/>
                        <a:latin typeface="+mn-lt"/>
                        <a:ea typeface="Calibri" panose="020F0502020204030204" pitchFamily="34" charset="0"/>
                        <a:cs typeface="Times New Roman" panose="02020603050405020304" pitchFamily="18" charset="0"/>
                      </a:endParaRPr>
                    </a:p>
                  </a:txBody>
                  <a:tcPr marL="42248" marR="182880" marT="0" marB="0"/>
                </a:tc>
                <a:tc>
                  <a:txBody>
                    <a:bodyPr/>
                    <a:lstStyle/>
                    <a:p>
                      <a:pPr marL="0" marR="0" algn="r">
                        <a:lnSpc>
                          <a:spcPct val="107000"/>
                        </a:lnSpc>
                        <a:spcBef>
                          <a:spcPts val="0"/>
                        </a:spcBef>
                        <a:spcAft>
                          <a:spcPts val="0"/>
                        </a:spcAft>
                      </a:pPr>
                      <a:r>
                        <a:rPr lang="en-US" sz="1600" dirty="0">
                          <a:effectLst/>
                        </a:rPr>
                        <a:t>2.10</a:t>
                      </a:r>
                      <a:endParaRPr lang="en-US" sz="1600" dirty="0">
                        <a:effectLst/>
                        <a:latin typeface="+mn-lt"/>
                        <a:ea typeface="Calibri" panose="020F0502020204030204" pitchFamily="34" charset="0"/>
                        <a:cs typeface="Times New Roman" panose="02020603050405020304" pitchFamily="18" charset="0"/>
                      </a:endParaRPr>
                    </a:p>
                  </a:txBody>
                  <a:tcPr marL="42248" marR="182880" marT="0" marB="0"/>
                </a:tc>
                <a:extLst>
                  <a:ext uri="{0D108BD9-81ED-4DB2-BD59-A6C34878D82A}">
                    <a16:rowId xmlns:a16="http://schemas.microsoft.com/office/drawing/2014/main" val="2791351997"/>
                  </a:ext>
                </a:extLst>
              </a:tr>
            </a:tbl>
          </a:graphicData>
        </a:graphic>
      </p:graphicFrame>
    </p:spTree>
    <p:extLst>
      <p:ext uri="{BB962C8B-B14F-4D97-AF65-F5344CB8AC3E}">
        <p14:creationId xmlns:p14="http://schemas.microsoft.com/office/powerpoint/2010/main" val="4206028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89CF7-C251-2F6B-AA98-D789F32D8F41}"/>
              </a:ext>
            </a:extLst>
          </p:cNvPr>
          <p:cNvSpPr>
            <a:spLocks noGrp="1"/>
          </p:cNvSpPr>
          <p:nvPr>
            <p:ph type="title"/>
          </p:nvPr>
        </p:nvSpPr>
        <p:spPr/>
        <p:txBody>
          <a:bodyPr/>
          <a:lstStyle/>
          <a:p>
            <a:r>
              <a:rPr lang="en-US" dirty="0">
                <a:latin typeface="+mn-lt"/>
              </a:rPr>
              <a:t>Figure 3 Caleb’s Total-Cost Curve</a:t>
            </a:r>
          </a:p>
        </p:txBody>
      </p:sp>
      <p:sp>
        <p:nvSpPr>
          <p:cNvPr id="3" name="Content Placeholder 2">
            <a:extLst>
              <a:ext uri="{FF2B5EF4-FFF2-40B4-BE49-F238E27FC236}">
                <a16:creationId xmlns:a16="http://schemas.microsoft.com/office/drawing/2014/main" id="{44D13EDE-BAD6-ADCC-564A-FD50DC172E28}"/>
              </a:ext>
            </a:extLst>
          </p:cNvPr>
          <p:cNvSpPr>
            <a:spLocks noGrp="1"/>
          </p:cNvSpPr>
          <p:nvPr>
            <p:ph sz="half" idx="1"/>
          </p:nvPr>
        </p:nvSpPr>
        <p:spPr>
          <a:xfrm>
            <a:off x="476843" y="1825625"/>
            <a:ext cx="5776473" cy="4351338"/>
          </a:xfrm>
        </p:spPr>
        <p:txBody>
          <a:bodyPr/>
          <a:lstStyle/>
          <a:p>
            <a:r>
              <a:rPr lang="en-US" dirty="0">
                <a:latin typeface="+mn-lt"/>
              </a:rPr>
              <a:t>Here, the quantity of output produced (on the horizontal axis) is from column (1) in Table 2, and the total cost (on the vertical axis) is from column (2). </a:t>
            </a:r>
          </a:p>
          <a:p>
            <a:r>
              <a:rPr lang="en-US" dirty="0">
                <a:latin typeface="+mn-lt"/>
              </a:rPr>
              <a:t>As in Figure 2, the total-cost curve gets steeper as the quantity of output increases, reflecting diminishing marginal product.</a:t>
            </a:r>
          </a:p>
        </p:txBody>
      </p:sp>
      <p:pic>
        <p:nvPicPr>
          <p:cNvPr id="7" name="Picture 3" descr="The figure shows two line graphs that relate a production function to the costs of operation for a firm that produces cookies.  The graphs are shown on a rectangular coordinate system. Panel (a) shows the firm’s production function.   The horizontal axis is the number of workers hired, and ranges from 0 to 6, in increments of one.  The vertical axis is the quantity of output, measured in cookies per hour.  The values on this axis range from 0 to 160, in increments of 20. The curve plotted shows the following points: (1, 50); (2, 90); (3, 120); (4, 140); (5, 150); (6, 155). This curve is labeled Production Function.  Panel (b) displays the firm’s total cost curve.  The horizontal axis is the quantity of output, measured in cookies per hour.  The values on this axis range from 0 up to 160, in increments of 20.  The vertical axis is the total cost of production, and ranges from 0 up to 90, in increments of 10.  The curve plotted has the following points: (0, 30); (50, 40); (90, 50); (120, 60); (140, 70); (150, 80); and (155, 90). This curve is labeled Total cost curve.">
            <a:extLst>
              <a:ext uri="{FF2B5EF4-FFF2-40B4-BE49-F238E27FC236}">
                <a16:creationId xmlns:a16="http://schemas.microsoft.com/office/drawing/2014/main" id="{97890FC8-0718-84DF-8221-2081DB5C762A}"/>
              </a:ext>
            </a:extLst>
          </p:cNvPr>
          <p:cNvPicPr>
            <a:picLocks noGrp="1" noChangeAspect="1"/>
          </p:cNvPicPr>
          <p:nvPr>
            <p:ph sz="half" idx="2"/>
          </p:nvPr>
        </p:nvPicPr>
        <p:blipFill>
          <a:blip r:embed="rId2"/>
          <a:stretch>
            <a:fillRect/>
          </a:stretch>
        </p:blipFill>
        <p:spPr>
          <a:xfrm>
            <a:off x="6762967" y="1456058"/>
            <a:ext cx="4907248" cy="4572000"/>
          </a:xfrm>
        </p:spPr>
      </p:pic>
    </p:spTree>
    <p:extLst>
      <p:ext uri="{BB962C8B-B14F-4D97-AF65-F5344CB8AC3E}">
        <p14:creationId xmlns:p14="http://schemas.microsoft.com/office/powerpoint/2010/main" val="10748531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664B9-FA49-B668-4BC1-681249C514A0}"/>
              </a:ext>
            </a:extLst>
          </p:cNvPr>
          <p:cNvSpPr>
            <a:spLocks noGrp="1"/>
          </p:cNvSpPr>
          <p:nvPr>
            <p:ph type="title"/>
          </p:nvPr>
        </p:nvSpPr>
        <p:spPr/>
        <p:txBody>
          <a:bodyPr/>
          <a:lstStyle/>
          <a:p>
            <a:r>
              <a:rPr lang="en-US" dirty="0">
                <a:latin typeface="+mn-lt"/>
              </a:rPr>
              <a:t>Average and Marginal Cost (1 of 2)</a:t>
            </a:r>
          </a:p>
        </p:txBody>
      </p:sp>
      <p:sp>
        <p:nvSpPr>
          <p:cNvPr id="3" name="Content Placeholder 2">
            <a:extLst>
              <a:ext uri="{FF2B5EF4-FFF2-40B4-BE49-F238E27FC236}">
                <a16:creationId xmlns:a16="http://schemas.microsoft.com/office/drawing/2014/main" id="{54B404B8-E17F-2E97-61BE-B05D192D70B8}"/>
              </a:ext>
            </a:extLst>
          </p:cNvPr>
          <p:cNvSpPr>
            <a:spLocks noGrp="1"/>
          </p:cNvSpPr>
          <p:nvPr>
            <p:ph idx="1"/>
          </p:nvPr>
        </p:nvSpPr>
        <p:spPr/>
        <p:txBody>
          <a:bodyPr/>
          <a:lstStyle/>
          <a:p>
            <a:r>
              <a:rPr lang="en-US" b="1" dirty="0">
                <a:solidFill>
                  <a:srgbClr val="C00000"/>
                </a:solidFill>
                <a:latin typeface="+mn-lt"/>
              </a:rPr>
              <a:t>Average total cost*</a:t>
            </a:r>
          </a:p>
          <a:p>
            <a:pPr lvl="1">
              <a:buFont typeface="Arial" panose="020B0604020202020204" pitchFamily="34" charset="0"/>
              <a:buChar char="•"/>
            </a:pPr>
            <a:r>
              <a:rPr lang="en-US" dirty="0">
                <a:latin typeface="+mn-lt"/>
              </a:rPr>
              <a:t>Total cost divided by the quantity of output</a:t>
            </a:r>
          </a:p>
          <a:p>
            <a:pPr marL="0" indent="0" algn="ctr">
              <a:buNone/>
            </a:pPr>
            <a:r>
              <a:rPr lang="en-US" i="1" dirty="0">
                <a:latin typeface="+mn-lt"/>
              </a:rPr>
              <a:t>ATC = TC/Q</a:t>
            </a:r>
          </a:p>
          <a:p>
            <a:r>
              <a:rPr lang="en-US" b="1" dirty="0">
                <a:solidFill>
                  <a:srgbClr val="C00000"/>
                </a:solidFill>
                <a:latin typeface="+mn-lt"/>
              </a:rPr>
              <a:t>Average fixed cost*</a:t>
            </a:r>
          </a:p>
          <a:p>
            <a:pPr lvl="1">
              <a:buFont typeface="Arial" panose="020B0604020202020204" pitchFamily="34" charset="0"/>
              <a:buChar char="•"/>
            </a:pPr>
            <a:r>
              <a:rPr lang="en-US" dirty="0">
                <a:latin typeface="+mn-lt"/>
              </a:rPr>
              <a:t>Fixed cost divided by the quantity of output</a:t>
            </a:r>
          </a:p>
          <a:p>
            <a:r>
              <a:rPr lang="en-US" b="1" dirty="0">
                <a:solidFill>
                  <a:srgbClr val="C00000"/>
                </a:solidFill>
                <a:latin typeface="+mn-lt"/>
              </a:rPr>
              <a:t>Average variable cost*</a:t>
            </a:r>
          </a:p>
          <a:p>
            <a:pPr lvl="1">
              <a:buFont typeface="Arial" panose="020B0604020202020204" pitchFamily="34" charset="0"/>
              <a:buChar char="•"/>
            </a:pPr>
            <a:r>
              <a:rPr lang="en-US" dirty="0">
                <a:latin typeface="+mn-lt"/>
              </a:rPr>
              <a:t>Variable cost divided by the quantity of output</a:t>
            </a:r>
          </a:p>
          <a:p>
            <a:pPr marL="0" marR="0" lvl="0" indent="0" algn="l" defTabSz="914400" rtl="0" eaLnBrk="1" fontAlgn="auto" latinLnBrk="0" hangingPunct="1">
              <a:lnSpc>
                <a:spcPct val="100000"/>
              </a:lnSpc>
              <a:spcBef>
                <a:spcPts val="12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5132196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664B9-FA49-B668-4BC1-681249C514A0}"/>
              </a:ext>
            </a:extLst>
          </p:cNvPr>
          <p:cNvSpPr>
            <a:spLocks noGrp="1"/>
          </p:cNvSpPr>
          <p:nvPr>
            <p:ph type="title"/>
          </p:nvPr>
        </p:nvSpPr>
        <p:spPr/>
        <p:txBody>
          <a:bodyPr/>
          <a:lstStyle/>
          <a:p>
            <a:r>
              <a:rPr lang="en-US" dirty="0">
                <a:latin typeface="+mn-lt"/>
              </a:rPr>
              <a:t>Average and Marginal Cost (2 of 2)</a:t>
            </a:r>
          </a:p>
        </p:txBody>
      </p:sp>
      <p:sp>
        <p:nvSpPr>
          <p:cNvPr id="3" name="Content Placeholder 2">
            <a:extLst>
              <a:ext uri="{FF2B5EF4-FFF2-40B4-BE49-F238E27FC236}">
                <a16:creationId xmlns:a16="http://schemas.microsoft.com/office/drawing/2014/main" id="{54B404B8-E17F-2E97-61BE-B05D192D70B8}"/>
              </a:ext>
            </a:extLst>
          </p:cNvPr>
          <p:cNvSpPr>
            <a:spLocks noGrp="1"/>
          </p:cNvSpPr>
          <p:nvPr>
            <p:ph idx="1"/>
          </p:nvPr>
        </p:nvSpPr>
        <p:spPr/>
        <p:txBody>
          <a:bodyPr/>
          <a:lstStyle/>
          <a:p>
            <a:r>
              <a:rPr lang="en-US" b="1" dirty="0">
                <a:solidFill>
                  <a:srgbClr val="C00000"/>
                </a:solidFill>
                <a:latin typeface="+mn-lt"/>
              </a:rPr>
              <a:t>Marginal cost*</a:t>
            </a:r>
          </a:p>
          <a:p>
            <a:pPr lvl="1">
              <a:buFont typeface="Arial" panose="020B0604020202020204" pitchFamily="34" charset="0"/>
              <a:buChar char="•"/>
            </a:pPr>
            <a:r>
              <a:rPr lang="en-US" dirty="0">
                <a:latin typeface="+mn-lt"/>
              </a:rPr>
              <a:t>The increase in total cost that arises from an extra unit of production</a:t>
            </a:r>
          </a:p>
          <a:p>
            <a:pPr lvl="1">
              <a:buFont typeface="Arial" panose="020B0604020202020204" pitchFamily="34" charset="0"/>
              <a:buChar char="•"/>
            </a:pPr>
            <a:r>
              <a:rPr lang="en-US" dirty="0">
                <a:latin typeface="+mn-lt"/>
              </a:rPr>
              <a:t>Marginal cost = Change in total cost/Change in quantity</a:t>
            </a:r>
          </a:p>
          <a:p>
            <a:pPr marL="0" indent="0" algn="ctr">
              <a:spcAft>
                <a:spcPts val="4200"/>
              </a:spcAft>
              <a:buNone/>
            </a:pPr>
            <a:r>
              <a:rPr lang="en-US" i="1" dirty="0">
                <a:latin typeface="+mn-lt"/>
              </a:rPr>
              <a:t>MC = ΔTC/ΔQ</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7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7814147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517A0-1B11-01AD-36AF-8C119570763B}"/>
              </a:ext>
            </a:extLst>
          </p:cNvPr>
          <p:cNvSpPr>
            <a:spLocks noGrp="1"/>
          </p:cNvSpPr>
          <p:nvPr>
            <p:ph type="title"/>
          </p:nvPr>
        </p:nvSpPr>
        <p:spPr/>
        <p:txBody>
          <a:bodyPr/>
          <a:lstStyle/>
          <a:p>
            <a:r>
              <a:rPr lang="en-US" dirty="0">
                <a:latin typeface="+mn-lt"/>
              </a:rPr>
              <a:t>Cost Curves and Their Shapes</a:t>
            </a:r>
          </a:p>
        </p:txBody>
      </p:sp>
      <p:sp>
        <p:nvSpPr>
          <p:cNvPr id="3" name="Content Placeholder 2">
            <a:extLst>
              <a:ext uri="{FF2B5EF4-FFF2-40B4-BE49-F238E27FC236}">
                <a16:creationId xmlns:a16="http://schemas.microsoft.com/office/drawing/2014/main" id="{66CC91C0-FECD-5E88-1150-4494C452DF00}"/>
              </a:ext>
            </a:extLst>
          </p:cNvPr>
          <p:cNvSpPr>
            <a:spLocks noGrp="1"/>
          </p:cNvSpPr>
          <p:nvPr>
            <p:ph idx="1"/>
          </p:nvPr>
        </p:nvSpPr>
        <p:spPr/>
        <p:txBody>
          <a:bodyPr/>
          <a:lstStyle/>
          <a:p>
            <a:r>
              <a:rPr lang="en-US" dirty="0">
                <a:latin typeface="+mn-lt"/>
              </a:rPr>
              <a:t>Rising marginal cost </a:t>
            </a:r>
          </a:p>
          <a:p>
            <a:pPr lvl="1">
              <a:buFont typeface="Arial" panose="020B0604020202020204" pitchFamily="34" charset="0"/>
              <a:buChar char="•"/>
            </a:pPr>
            <a:r>
              <a:rPr lang="en-US" dirty="0">
                <a:latin typeface="+mn-lt"/>
              </a:rPr>
              <a:t>Marginal cost rises as the quantity of output produced increases</a:t>
            </a:r>
          </a:p>
          <a:p>
            <a:pPr lvl="1">
              <a:buFont typeface="Arial" panose="020B0604020202020204" pitchFamily="34" charset="0"/>
              <a:buChar char="•"/>
            </a:pPr>
            <a:r>
              <a:rPr lang="en-US" dirty="0">
                <a:latin typeface="+mn-lt"/>
              </a:rPr>
              <a:t>Upward slope reflects diminishing marginal product</a:t>
            </a:r>
          </a:p>
        </p:txBody>
      </p:sp>
    </p:spTree>
    <p:extLst>
      <p:ext uri="{BB962C8B-B14F-4D97-AF65-F5344CB8AC3E}">
        <p14:creationId xmlns:p14="http://schemas.microsoft.com/office/powerpoint/2010/main" val="984310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89CF7-C251-2F6B-AA98-D789F32D8F41}"/>
              </a:ext>
            </a:extLst>
          </p:cNvPr>
          <p:cNvSpPr>
            <a:spLocks noGrp="1"/>
          </p:cNvSpPr>
          <p:nvPr>
            <p:ph type="title"/>
          </p:nvPr>
        </p:nvSpPr>
        <p:spPr/>
        <p:txBody>
          <a:bodyPr/>
          <a:lstStyle/>
          <a:p>
            <a:r>
              <a:rPr lang="en-US" dirty="0">
                <a:latin typeface="+mn-lt"/>
              </a:rPr>
              <a:t>Figure 4 Caleb’s Average-Cost and Marginal-Cost Curves</a:t>
            </a:r>
          </a:p>
        </p:txBody>
      </p:sp>
      <p:sp>
        <p:nvSpPr>
          <p:cNvPr id="3" name="Content Placeholder 2">
            <a:extLst>
              <a:ext uri="{FF2B5EF4-FFF2-40B4-BE49-F238E27FC236}">
                <a16:creationId xmlns:a16="http://schemas.microsoft.com/office/drawing/2014/main" id="{44D13EDE-BAD6-ADCC-564A-FD50DC172E28}"/>
              </a:ext>
            </a:extLst>
          </p:cNvPr>
          <p:cNvSpPr>
            <a:spLocks noGrp="1"/>
          </p:cNvSpPr>
          <p:nvPr>
            <p:ph sz="half" idx="1"/>
          </p:nvPr>
        </p:nvSpPr>
        <p:spPr>
          <a:xfrm>
            <a:off x="476843" y="1825625"/>
            <a:ext cx="6130434" cy="4351338"/>
          </a:xfrm>
        </p:spPr>
        <p:txBody>
          <a:bodyPr/>
          <a:lstStyle/>
          <a:p>
            <a:pPr>
              <a:spcBef>
                <a:spcPts val="600"/>
              </a:spcBef>
              <a:spcAft>
                <a:spcPts val="1200"/>
              </a:spcAft>
            </a:pPr>
            <a:r>
              <a:rPr lang="en-US" sz="1800" dirty="0">
                <a:latin typeface="+mn-lt"/>
              </a:rPr>
              <a:t>This figure shows the average total cost (</a:t>
            </a:r>
            <a:r>
              <a:rPr lang="en-US" sz="1800" i="1" dirty="0">
                <a:latin typeface="+mn-lt"/>
              </a:rPr>
              <a:t>ATC</a:t>
            </a:r>
            <a:r>
              <a:rPr lang="en-US" sz="1800" dirty="0">
                <a:latin typeface="+mn-lt"/>
              </a:rPr>
              <a:t>), average fixed cost (</a:t>
            </a:r>
            <a:r>
              <a:rPr lang="en-US" sz="1800" i="1" dirty="0">
                <a:latin typeface="+mn-lt"/>
              </a:rPr>
              <a:t>AFC</a:t>
            </a:r>
            <a:r>
              <a:rPr lang="en-US" sz="1800" dirty="0">
                <a:latin typeface="+mn-lt"/>
              </a:rPr>
              <a:t>), average variable cost (</a:t>
            </a:r>
            <a:r>
              <a:rPr lang="en-US" sz="1800" i="1" dirty="0">
                <a:latin typeface="+mn-lt"/>
              </a:rPr>
              <a:t>AVC</a:t>
            </a:r>
            <a:r>
              <a:rPr lang="en-US" sz="1800" dirty="0">
                <a:latin typeface="+mn-lt"/>
              </a:rPr>
              <a:t>), and marginal cost (</a:t>
            </a:r>
            <a:r>
              <a:rPr lang="en-US" sz="1800" i="1" dirty="0">
                <a:latin typeface="+mn-lt"/>
              </a:rPr>
              <a:t>MC</a:t>
            </a:r>
            <a:r>
              <a:rPr lang="en-US" sz="1800" dirty="0">
                <a:latin typeface="+mn-lt"/>
              </a:rPr>
              <a:t>) for Caleb’s Coffee Shop. </a:t>
            </a:r>
          </a:p>
          <a:p>
            <a:pPr>
              <a:spcBef>
                <a:spcPts val="600"/>
              </a:spcBef>
              <a:spcAft>
                <a:spcPts val="1200"/>
              </a:spcAft>
            </a:pPr>
            <a:r>
              <a:rPr lang="en-US" sz="1800" dirty="0">
                <a:latin typeface="+mn-lt"/>
              </a:rPr>
              <a:t>These curves are all obtained by graphing the data in Table 2. They show three common features: </a:t>
            </a:r>
          </a:p>
          <a:p>
            <a:pPr marL="457200" lvl="1" indent="0">
              <a:spcBef>
                <a:spcPts val="600"/>
              </a:spcBef>
              <a:spcAft>
                <a:spcPts val="1200"/>
              </a:spcAft>
              <a:buNone/>
            </a:pPr>
            <a:r>
              <a:rPr lang="en-US" sz="1800" dirty="0">
                <a:latin typeface="+mn-lt"/>
              </a:rPr>
              <a:t>(1) Marginal cost rises with the quantity of output. </a:t>
            </a:r>
          </a:p>
          <a:p>
            <a:pPr marL="457200" lvl="1" indent="0">
              <a:spcBef>
                <a:spcPts val="600"/>
              </a:spcBef>
              <a:spcAft>
                <a:spcPts val="1200"/>
              </a:spcAft>
              <a:buNone/>
            </a:pPr>
            <a:r>
              <a:rPr lang="en-US" sz="1800" dirty="0">
                <a:latin typeface="+mn-lt"/>
              </a:rPr>
              <a:t>(2) The average-total-cost curve is U-shaped. </a:t>
            </a:r>
          </a:p>
          <a:p>
            <a:pPr marL="457200" lvl="1" indent="0">
              <a:spcBef>
                <a:spcPts val="600"/>
              </a:spcBef>
              <a:spcAft>
                <a:spcPts val="1200"/>
              </a:spcAft>
              <a:buNone/>
            </a:pPr>
            <a:r>
              <a:rPr lang="en-US" sz="1800" dirty="0">
                <a:latin typeface="+mn-lt"/>
              </a:rPr>
              <a:t>(3) The marginal-cost curve crosses the average-total-cost curve at the minimum of average total cost.</a:t>
            </a:r>
          </a:p>
        </p:txBody>
      </p:sp>
      <p:pic>
        <p:nvPicPr>
          <p:cNvPr id="10" name="Picture 3" descr="The figure shows two line graphs that relate a production function to the costs of operation for a firm that produces cookies.  The graphs are shown on a rectangular coordinate system. Panel (a) shows the firm’s production function.   The horizontal axis is the number of workers hired, and ranges from 0 to 6, in increments of one.  The vertical axis is the quantity of output, measured in cookies per hour.  The values on this axis range from 0 to 160, in increments of 20. The curve plotted shows the following points: (1, 50); (2, 90); (3, 120); (4, 140); (5, 150); (6, 155). This curve is labeled Production Function.  Panel (b) displays the firm’s total cost curve.  The horizontal axis is the quantity of output, measured in cookies per hour.  The values on this axis range from 0 up to 160, in increments of 20.  The vertical axis is the total cost of production, and ranges from 0 up to 90, in increments of 10.  The curve plotted has the following points: (0, 30); (50, 40); (90, 50); (120, 60); (140, 70); (150, 80); and (155, 90). This curve is labeled Total cost curve.">
            <a:extLst>
              <a:ext uri="{FF2B5EF4-FFF2-40B4-BE49-F238E27FC236}">
                <a16:creationId xmlns:a16="http://schemas.microsoft.com/office/drawing/2014/main" id="{9B8B3C40-C287-2EBE-EAE1-00BB1B062CD8}"/>
              </a:ext>
            </a:extLst>
          </p:cNvPr>
          <p:cNvPicPr>
            <a:picLocks noGrp="1" noChangeAspect="1"/>
          </p:cNvPicPr>
          <p:nvPr>
            <p:ph sz="half" idx="2"/>
          </p:nvPr>
        </p:nvPicPr>
        <p:blipFill>
          <a:blip r:embed="rId2"/>
          <a:stretch>
            <a:fillRect/>
          </a:stretch>
        </p:blipFill>
        <p:spPr>
          <a:xfrm>
            <a:off x="6923879" y="1724669"/>
            <a:ext cx="5013586" cy="4351338"/>
          </a:xfrm>
        </p:spPr>
      </p:pic>
    </p:spTree>
    <p:extLst>
      <p:ext uri="{BB962C8B-B14F-4D97-AF65-F5344CB8AC3E}">
        <p14:creationId xmlns:p14="http://schemas.microsoft.com/office/powerpoint/2010/main" val="1242298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Given a graph of the production function and input costs, derive the firm's total-cost curve.</a:t>
            </a:r>
          </a:p>
          <a:p>
            <a:pPr>
              <a:spcBef>
                <a:spcPts val="800"/>
              </a:spcBef>
            </a:pPr>
            <a:r>
              <a:rPr lang="en-US" dirty="0">
                <a:latin typeface="+mn-lt"/>
              </a:rPr>
              <a:t>Derive total product, average product, and marginal product, given data on a firm's production technology.</a:t>
            </a:r>
          </a:p>
          <a:p>
            <a:pPr>
              <a:spcBef>
                <a:spcPts val="800"/>
              </a:spcBef>
            </a:pPr>
            <a:r>
              <a:rPr lang="en-US" dirty="0">
                <a:latin typeface="+mn-lt"/>
              </a:rPr>
              <a:t>Explain the concept of diminishing marginal product using a production function.</a:t>
            </a:r>
          </a:p>
          <a:p>
            <a:pPr>
              <a:spcBef>
                <a:spcPts val="800"/>
              </a:spcBef>
            </a:pPr>
            <a:r>
              <a:rPr lang="en-US" dirty="0">
                <a:latin typeface="+mn-lt"/>
              </a:rPr>
              <a:t>Plot a production function for a firm, given its production data.</a:t>
            </a:r>
          </a:p>
          <a:p>
            <a:pPr>
              <a:spcBef>
                <a:spcPts val="800"/>
              </a:spcBef>
            </a:pPr>
            <a:r>
              <a:rPr lang="en-US" dirty="0">
                <a:latin typeface="+mn-lt"/>
              </a:rPr>
              <a:t>Calculate a firm's various average costs at different quantities, given data on that firm's cost structure.</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9573-67B5-38F9-E941-E749A29AEA9A}"/>
              </a:ext>
            </a:extLst>
          </p:cNvPr>
          <p:cNvSpPr>
            <a:spLocks noGrp="1"/>
          </p:cNvSpPr>
          <p:nvPr>
            <p:ph type="title"/>
          </p:nvPr>
        </p:nvSpPr>
        <p:spPr/>
        <p:txBody>
          <a:bodyPr/>
          <a:lstStyle/>
          <a:p>
            <a:r>
              <a:rPr lang="en-US" dirty="0">
                <a:latin typeface="+mn-lt"/>
              </a:rPr>
              <a:t>U-Shaped Average Total Cost</a:t>
            </a:r>
          </a:p>
        </p:txBody>
      </p:sp>
      <p:sp>
        <p:nvSpPr>
          <p:cNvPr id="3" name="Content Placeholder 2">
            <a:extLst>
              <a:ext uri="{FF2B5EF4-FFF2-40B4-BE49-F238E27FC236}">
                <a16:creationId xmlns:a16="http://schemas.microsoft.com/office/drawing/2014/main" id="{37C71F1B-E65D-E150-FFFF-015F8648D360}"/>
              </a:ext>
            </a:extLst>
          </p:cNvPr>
          <p:cNvSpPr>
            <a:spLocks noGrp="1"/>
          </p:cNvSpPr>
          <p:nvPr>
            <p:ph idx="1"/>
          </p:nvPr>
        </p:nvSpPr>
        <p:spPr/>
        <p:txBody>
          <a:bodyPr/>
          <a:lstStyle/>
          <a:p>
            <a:r>
              <a:rPr lang="en-US" dirty="0">
                <a:latin typeface="+mn-lt"/>
              </a:rPr>
              <a:t>Bottom of the U-shape occurs at the quantity that minimizes average total cost</a:t>
            </a:r>
          </a:p>
          <a:p>
            <a:r>
              <a:rPr lang="en-US" dirty="0">
                <a:latin typeface="+mn-lt"/>
              </a:rPr>
              <a:t>This quantity is sometimes called the </a:t>
            </a:r>
            <a:r>
              <a:rPr lang="en-US" b="1" dirty="0">
                <a:solidFill>
                  <a:srgbClr val="C00000"/>
                </a:solidFill>
                <a:latin typeface="+mn-lt"/>
              </a:rPr>
              <a:t>efficient scale* </a:t>
            </a:r>
            <a:r>
              <a:rPr lang="en-US" dirty="0">
                <a:latin typeface="+mn-lt"/>
              </a:rPr>
              <a:t>of the firm</a:t>
            </a:r>
          </a:p>
          <a:p>
            <a:pPr lvl="1">
              <a:buFont typeface="Arial" panose="020B0604020202020204" pitchFamily="34" charset="0"/>
              <a:buChar char="•"/>
            </a:pPr>
            <a:r>
              <a:rPr lang="en-US" dirty="0">
                <a:latin typeface="+mn-lt"/>
              </a:rPr>
              <a:t>When </a:t>
            </a:r>
            <a:r>
              <a:rPr lang="en-US" i="1" dirty="0">
                <a:latin typeface="+mn-lt"/>
              </a:rPr>
              <a:t>MC &lt; ATC</a:t>
            </a:r>
            <a:r>
              <a:rPr lang="en-US" dirty="0">
                <a:latin typeface="+mn-lt"/>
              </a:rPr>
              <a:t>: Average total cost is falling</a:t>
            </a:r>
          </a:p>
          <a:p>
            <a:pPr lvl="1">
              <a:buFont typeface="Arial" panose="020B0604020202020204" pitchFamily="34" charset="0"/>
              <a:buChar char="•"/>
            </a:pPr>
            <a:r>
              <a:rPr lang="en-US" dirty="0">
                <a:latin typeface="+mn-lt"/>
              </a:rPr>
              <a:t>When </a:t>
            </a:r>
            <a:r>
              <a:rPr lang="en-US" i="1" dirty="0">
                <a:latin typeface="+mn-lt"/>
              </a:rPr>
              <a:t>MC &gt; ATC</a:t>
            </a:r>
            <a:r>
              <a:rPr lang="en-US" dirty="0">
                <a:latin typeface="+mn-lt"/>
              </a:rPr>
              <a:t>: Average total cost is rising</a:t>
            </a:r>
          </a:p>
          <a:p>
            <a:r>
              <a:rPr lang="en-US" dirty="0">
                <a:latin typeface="+mn-lt"/>
              </a:rPr>
              <a:t>The marginal-cost curve crosses the average-total-cost curve at its minimum</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dirty="0">
              <a:latin typeface="+mn-lt"/>
            </a:endParaRPr>
          </a:p>
        </p:txBody>
      </p:sp>
    </p:spTree>
    <p:extLst>
      <p:ext uri="{BB962C8B-B14F-4D97-AF65-F5344CB8AC3E}">
        <p14:creationId xmlns:p14="http://schemas.microsoft.com/office/powerpoint/2010/main" val="11309122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4206D-C115-86D4-8580-870AC4891C26}"/>
              </a:ext>
            </a:extLst>
          </p:cNvPr>
          <p:cNvSpPr>
            <a:spLocks noGrp="1"/>
          </p:cNvSpPr>
          <p:nvPr>
            <p:ph type="title"/>
          </p:nvPr>
        </p:nvSpPr>
        <p:spPr/>
        <p:txBody>
          <a:bodyPr/>
          <a:lstStyle/>
          <a:p>
            <a:r>
              <a:rPr lang="en-US" dirty="0">
                <a:latin typeface="+mn-lt"/>
              </a:rPr>
              <a:t>Typical Cost Curves</a:t>
            </a:r>
          </a:p>
        </p:txBody>
      </p:sp>
      <p:sp>
        <p:nvSpPr>
          <p:cNvPr id="3" name="Content Placeholder 2">
            <a:extLst>
              <a:ext uri="{FF2B5EF4-FFF2-40B4-BE49-F238E27FC236}">
                <a16:creationId xmlns:a16="http://schemas.microsoft.com/office/drawing/2014/main" id="{B9FFF806-9ED0-0EB3-E0C6-0FBCFFA9BF16}"/>
              </a:ext>
            </a:extLst>
          </p:cNvPr>
          <p:cNvSpPr>
            <a:spLocks noGrp="1"/>
          </p:cNvSpPr>
          <p:nvPr>
            <p:ph idx="1"/>
          </p:nvPr>
        </p:nvSpPr>
        <p:spPr/>
        <p:txBody>
          <a:bodyPr/>
          <a:lstStyle/>
          <a:p>
            <a:r>
              <a:rPr lang="en-US" dirty="0">
                <a:latin typeface="+mn-lt"/>
              </a:rPr>
              <a:t>Marginal cost eventually rises with the quantity of output</a:t>
            </a:r>
          </a:p>
          <a:p>
            <a:r>
              <a:rPr lang="en-US" dirty="0">
                <a:latin typeface="+mn-lt"/>
              </a:rPr>
              <a:t>Average-total-cost curve is U-shaped</a:t>
            </a:r>
          </a:p>
          <a:p>
            <a:r>
              <a:rPr lang="en-US" dirty="0">
                <a:latin typeface="+mn-lt"/>
              </a:rPr>
              <a:t>Marginal-cost curve crosses the average-total-cost curve at the minimum of average total cost</a:t>
            </a:r>
          </a:p>
        </p:txBody>
      </p:sp>
    </p:spTree>
    <p:extLst>
      <p:ext uri="{BB962C8B-B14F-4D97-AF65-F5344CB8AC3E}">
        <p14:creationId xmlns:p14="http://schemas.microsoft.com/office/powerpoint/2010/main" val="4234132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89CF7-C251-2F6B-AA98-D789F32D8F41}"/>
              </a:ext>
            </a:extLst>
          </p:cNvPr>
          <p:cNvSpPr>
            <a:spLocks noGrp="1"/>
          </p:cNvSpPr>
          <p:nvPr>
            <p:ph type="title"/>
          </p:nvPr>
        </p:nvSpPr>
        <p:spPr/>
        <p:txBody>
          <a:bodyPr/>
          <a:lstStyle/>
          <a:p>
            <a:r>
              <a:rPr lang="en-US" dirty="0">
                <a:latin typeface="+mn-lt"/>
              </a:rPr>
              <a:t>Figure 5 Cost Curves for a Typical Firm</a:t>
            </a:r>
          </a:p>
        </p:txBody>
      </p:sp>
      <p:sp>
        <p:nvSpPr>
          <p:cNvPr id="3" name="Content Placeholder 2">
            <a:extLst>
              <a:ext uri="{FF2B5EF4-FFF2-40B4-BE49-F238E27FC236}">
                <a16:creationId xmlns:a16="http://schemas.microsoft.com/office/drawing/2014/main" id="{44D13EDE-BAD6-ADCC-564A-FD50DC172E28}"/>
              </a:ext>
            </a:extLst>
          </p:cNvPr>
          <p:cNvSpPr>
            <a:spLocks noGrp="1"/>
          </p:cNvSpPr>
          <p:nvPr>
            <p:ph sz="half" idx="1"/>
          </p:nvPr>
        </p:nvSpPr>
        <p:spPr/>
        <p:txBody>
          <a:bodyPr/>
          <a:lstStyle/>
          <a:p>
            <a:pPr>
              <a:spcAft>
                <a:spcPts val="1200"/>
              </a:spcAft>
            </a:pPr>
            <a:r>
              <a:rPr lang="en-US" dirty="0">
                <a:latin typeface="+mn-lt"/>
              </a:rPr>
              <a:t>Many firms experience increasing marginal product before diminishing marginal product. As a result, they have cost curves shaped like those in this figure.</a:t>
            </a:r>
          </a:p>
          <a:p>
            <a:pPr>
              <a:spcAft>
                <a:spcPts val="1200"/>
              </a:spcAft>
            </a:pPr>
            <a:r>
              <a:rPr lang="en-US" dirty="0">
                <a:latin typeface="+mn-lt"/>
              </a:rPr>
              <a:t>Notice that marginal cost and average variable cost fall for a while before starting to rise.</a:t>
            </a:r>
          </a:p>
        </p:txBody>
      </p:sp>
      <p:pic>
        <p:nvPicPr>
          <p:cNvPr id="7" name="Picture 3" descr="The figure shows a set of line graphs for a family of cost curves for the short run, for a typical firm.  The objective here is to show the basic relationships between the various curves for the firm. The graphs are plotted on a rectangular coordinate system.  The horizontal axis is the quantity of output.  The values on this axis range from 0 up to 14, in increments of 2, but the numerical values are used to place the curves in a general location to convey the shape of the curves.  The vertical axis is cost, or more precisely, cost per unit, and range from 0 to $3.00, but here, too, actual numerical values are to place the location of the curves.  Four graphs are shown. The first is Average Total Cost or ATC.  The ATC can be located at a starting point at the point (1, 3.00); from there the curve goes down, at first steeply and then more gradually until it reaches a minimum point at (7, 1.00).  From there, the ATC rises gradually up to the point (14, 1.25).  The second curve is Average Variable Cost or AVC.  A starting point can be located at (1, 1.00); from there the curve goes down gradually and reaches a minimum at approximately (5.6, 0.70). Beyond that point, AVC rises gradually to the point (14, 1.20).  Note that AVC lies below ATC at this, and all other, points.  The third curve is Average Fixed Costs or AFC.  This curve starts at approximately (1, 2.00) and falls steeply and then more gradually throughout the range of output shown.  At an output of 14 units, AFC is around $0.25. The fourth curve is Marginal Cost or MC.  This curve starts at an output less than 1 unit, at $1.00.  From there, MC falls steadily and reaches a minimum at just under 4 units of output and $0.40; from there MC rises smoothly until at an output of 14 units, the cost value is about $2.25.">
            <a:extLst>
              <a:ext uri="{FF2B5EF4-FFF2-40B4-BE49-F238E27FC236}">
                <a16:creationId xmlns:a16="http://schemas.microsoft.com/office/drawing/2014/main" id="{02159590-8B66-974C-9D93-F2D9ED69EC19}"/>
              </a:ext>
            </a:extLst>
          </p:cNvPr>
          <p:cNvPicPr>
            <a:picLocks noGrp="1" noChangeAspect="1"/>
          </p:cNvPicPr>
          <p:nvPr>
            <p:ph sz="half" idx="2"/>
          </p:nvPr>
        </p:nvPicPr>
        <p:blipFill>
          <a:blip r:embed="rId2"/>
          <a:stretch>
            <a:fillRect/>
          </a:stretch>
        </p:blipFill>
        <p:spPr>
          <a:xfrm>
            <a:off x="6401564" y="1731260"/>
            <a:ext cx="5438775" cy="4333593"/>
          </a:xfrm>
        </p:spPr>
      </p:pic>
    </p:spTree>
    <p:extLst>
      <p:ext uri="{BB962C8B-B14F-4D97-AF65-F5344CB8AC3E}">
        <p14:creationId xmlns:p14="http://schemas.microsoft.com/office/powerpoint/2010/main" val="5646671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A8A83-9EB5-C338-2245-F5D9902AF515}"/>
              </a:ext>
            </a:extLst>
          </p:cNvPr>
          <p:cNvSpPr>
            <a:spLocks noGrp="1"/>
          </p:cNvSpPr>
          <p:nvPr>
            <p:ph type="title"/>
          </p:nvPr>
        </p:nvSpPr>
        <p:spPr/>
        <p:txBody>
          <a:bodyPr/>
          <a:lstStyle/>
          <a:p>
            <a:r>
              <a:rPr lang="en-US" dirty="0">
                <a:latin typeface="+mn-lt"/>
              </a:rPr>
              <a:t>Active Learning 3: Calculating Costs</a:t>
            </a:r>
          </a:p>
        </p:txBody>
      </p:sp>
      <p:graphicFrame>
        <p:nvGraphicFramePr>
          <p:cNvPr id="6" name="Table 2">
            <a:extLst>
              <a:ext uri="{FF2B5EF4-FFF2-40B4-BE49-F238E27FC236}">
                <a16:creationId xmlns:a16="http://schemas.microsoft.com/office/drawing/2014/main" id="{2C00E430-3539-9665-195E-AE31F5D71765}"/>
              </a:ext>
            </a:extLst>
          </p:cNvPr>
          <p:cNvGraphicFramePr>
            <a:graphicFrameLocks noGrp="1"/>
          </p:cNvGraphicFramePr>
          <p:nvPr>
            <p:ph idx="1"/>
            <p:extLst>
              <p:ext uri="{D42A27DB-BD31-4B8C-83A1-F6EECF244321}">
                <p14:modId xmlns:p14="http://schemas.microsoft.com/office/powerpoint/2010/main" val="2811769482"/>
              </p:ext>
            </p:extLst>
          </p:nvPr>
        </p:nvGraphicFramePr>
        <p:xfrm>
          <a:off x="476250" y="1987855"/>
          <a:ext cx="11242672" cy="2966720"/>
        </p:xfrm>
        <a:graphic>
          <a:graphicData uri="http://schemas.openxmlformats.org/drawingml/2006/table">
            <a:tbl>
              <a:tblPr firstRow="1" bandRow="1">
                <a:tableStyleId>{5C22544A-7EE6-4342-B048-85BDC9FD1C3A}</a:tableStyleId>
              </a:tblPr>
              <a:tblGrid>
                <a:gridCol w="1606096">
                  <a:extLst>
                    <a:ext uri="{9D8B030D-6E8A-4147-A177-3AD203B41FA5}">
                      <a16:colId xmlns:a16="http://schemas.microsoft.com/office/drawing/2014/main" val="2687538765"/>
                    </a:ext>
                  </a:extLst>
                </a:gridCol>
                <a:gridCol w="1606096">
                  <a:extLst>
                    <a:ext uri="{9D8B030D-6E8A-4147-A177-3AD203B41FA5}">
                      <a16:colId xmlns:a16="http://schemas.microsoft.com/office/drawing/2014/main" val="2688916649"/>
                    </a:ext>
                  </a:extLst>
                </a:gridCol>
                <a:gridCol w="1606096">
                  <a:extLst>
                    <a:ext uri="{9D8B030D-6E8A-4147-A177-3AD203B41FA5}">
                      <a16:colId xmlns:a16="http://schemas.microsoft.com/office/drawing/2014/main" val="2004393844"/>
                    </a:ext>
                  </a:extLst>
                </a:gridCol>
                <a:gridCol w="1606096">
                  <a:extLst>
                    <a:ext uri="{9D8B030D-6E8A-4147-A177-3AD203B41FA5}">
                      <a16:colId xmlns:a16="http://schemas.microsoft.com/office/drawing/2014/main" val="3048725181"/>
                    </a:ext>
                  </a:extLst>
                </a:gridCol>
                <a:gridCol w="1606096">
                  <a:extLst>
                    <a:ext uri="{9D8B030D-6E8A-4147-A177-3AD203B41FA5}">
                      <a16:colId xmlns:a16="http://schemas.microsoft.com/office/drawing/2014/main" val="2704907102"/>
                    </a:ext>
                  </a:extLst>
                </a:gridCol>
                <a:gridCol w="1606096">
                  <a:extLst>
                    <a:ext uri="{9D8B030D-6E8A-4147-A177-3AD203B41FA5}">
                      <a16:colId xmlns:a16="http://schemas.microsoft.com/office/drawing/2014/main" val="4272979616"/>
                    </a:ext>
                  </a:extLst>
                </a:gridCol>
                <a:gridCol w="1606096">
                  <a:extLst>
                    <a:ext uri="{9D8B030D-6E8A-4147-A177-3AD203B41FA5}">
                      <a16:colId xmlns:a16="http://schemas.microsoft.com/office/drawing/2014/main" val="4023592103"/>
                    </a:ext>
                  </a:extLst>
                </a:gridCol>
              </a:tblGrid>
              <a:tr h="370840">
                <a:tc>
                  <a:txBody>
                    <a:bodyPr/>
                    <a:lstStyle/>
                    <a:p>
                      <a:pPr algn="ctr"/>
                      <a:r>
                        <a:rPr lang="en-CA" i="1" dirty="0"/>
                        <a:t>Q</a:t>
                      </a:r>
                      <a:endParaRPr lang="en-US" i="1" dirty="0"/>
                    </a:p>
                  </a:txBody>
                  <a:tcPr/>
                </a:tc>
                <a:tc>
                  <a:txBody>
                    <a:bodyPr/>
                    <a:lstStyle/>
                    <a:p>
                      <a:pPr algn="ctr"/>
                      <a:r>
                        <a:rPr lang="en-CA" i="1" dirty="0"/>
                        <a:t>TC</a:t>
                      </a:r>
                      <a:endParaRPr lang="en-US" i="1" dirty="0"/>
                    </a:p>
                  </a:txBody>
                  <a:tcPr/>
                </a:tc>
                <a:tc>
                  <a:txBody>
                    <a:bodyPr/>
                    <a:lstStyle/>
                    <a:p>
                      <a:pPr algn="ctr"/>
                      <a:r>
                        <a:rPr lang="en-CA" i="1" dirty="0"/>
                        <a:t>VC</a:t>
                      </a:r>
                      <a:endParaRPr lang="en-US" i="1" dirty="0"/>
                    </a:p>
                  </a:txBody>
                  <a:tcPr/>
                </a:tc>
                <a:tc>
                  <a:txBody>
                    <a:bodyPr/>
                    <a:lstStyle/>
                    <a:p>
                      <a:pPr algn="ctr"/>
                      <a:r>
                        <a:rPr lang="en-CA" i="1" dirty="0"/>
                        <a:t>AFC</a:t>
                      </a:r>
                      <a:endParaRPr lang="en-US" i="1" dirty="0"/>
                    </a:p>
                  </a:txBody>
                  <a:tcPr/>
                </a:tc>
                <a:tc>
                  <a:txBody>
                    <a:bodyPr/>
                    <a:lstStyle/>
                    <a:p>
                      <a:pPr algn="ctr"/>
                      <a:r>
                        <a:rPr lang="en-CA" i="1" dirty="0"/>
                        <a:t>AVC</a:t>
                      </a:r>
                      <a:endParaRPr lang="en-US" i="1" dirty="0"/>
                    </a:p>
                  </a:txBody>
                  <a:tcPr/>
                </a:tc>
                <a:tc>
                  <a:txBody>
                    <a:bodyPr/>
                    <a:lstStyle/>
                    <a:p>
                      <a:pPr algn="ctr"/>
                      <a:r>
                        <a:rPr lang="en-CA" i="1" dirty="0"/>
                        <a:t>ATC</a:t>
                      </a:r>
                      <a:endParaRPr lang="en-US" i="1" dirty="0"/>
                    </a:p>
                  </a:txBody>
                  <a:tcPr/>
                </a:tc>
                <a:tc>
                  <a:txBody>
                    <a:bodyPr/>
                    <a:lstStyle/>
                    <a:p>
                      <a:pPr algn="ctr"/>
                      <a:r>
                        <a:rPr lang="en-CA" i="1" dirty="0"/>
                        <a:t>MC</a:t>
                      </a:r>
                      <a:endParaRPr lang="en-US" i="1" dirty="0"/>
                    </a:p>
                  </a:txBody>
                  <a:tcPr/>
                </a:tc>
                <a:extLst>
                  <a:ext uri="{0D108BD9-81ED-4DB2-BD59-A6C34878D82A}">
                    <a16:rowId xmlns:a16="http://schemas.microsoft.com/office/drawing/2014/main" val="4083014139"/>
                  </a:ext>
                </a:extLst>
              </a:tr>
              <a:tr h="370840">
                <a:tc>
                  <a:txBody>
                    <a:bodyPr/>
                    <a:lstStyle/>
                    <a:p>
                      <a:pPr algn="ctr"/>
                      <a:r>
                        <a:rPr lang="en-CA" dirty="0"/>
                        <a:t>0</a:t>
                      </a:r>
                      <a:endParaRPr lang="en-US" dirty="0"/>
                    </a:p>
                  </a:txBody>
                  <a:tcPr/>
                </a:tc>
                <a:tc>
                  <a:txBody>
                    <a:bodyPr/>
                    <a:lstStyle/>
                    <a:p>
                      <a:pPr algn="ctr"/>
                      <a:endParaRPr lang="en-US" dirty="0"/>
                    </a:p>
                  </a:txBody>
                  <a:tcPr/>
                </a:tc>
                <a:tc>
                  <a:txBody>
                    <a:bodyPr/>
                    <a:lstStyle/>
                    <a:p>
                      <a:pPr algn="ctr"/>
                      <a:r>
                        <a:rPr lang="en-CA" dirty="0"/>
                        <a:t>$50</a:t>
                      </a:r>
                      <a:endParaRPr lang="en-US" dirty="0"/>
                    </a:p>
                  </a:txBody>
                  <a:tcPr/>
                </a:tc>
                <a:tc>
                  <a:txBody>
                    <a:bodyPr/>
                    <a:lstStyle/>
                    <a:p>
                      <a:pPr algn="ctr"/>
                      <a:r>
                        <a:rPr lang="en-CA" i="1" dirty="0"/>
                        <a:t>n/a</a:t>
                      </a:r>
                      <a:endParaRPr lang="en-US" i="1" dirty="0"/>
                    </a:p>
                  </a:txBody>
                  <a:tcPr/>
                </a:tc>
                <a:tc>
                  <a:txBody>
                    <a:bodyPr/>
                    <a:lstStyle/>
                    <a:p>
                      <a:pPr algn="ctr"/>
                      <a:r>
                        <a:rPr lang="en-CA" i="1" dirty="0"/>
                        <a:t>n/a</a:t>
                      </a:r>
                      <a:endParaRPr lang="en-US" i="1" dirty="0"/>
                    </a:p>
                  </a:txBody>
                  <a:tcPr/>
                </a:tc>
                <a:tc>
                  <a:txBody>
                    <a:bodyPr/>
                    <a:lstStyle/>
                    <a:p>
                      <a:pPr algn="ctr"/>
                      <a:r>
                        <a:rPr lang="en-CA" i="1" dirty="0"/>
                        <a:t>n/a</a:t>
                      </a:r>
                      <a:endParaRPr lang="en-US" i="1" dirty="0"/>
                    </a:p>
                  </a:txBody>
                  <a:tcPr/>
                </a:tc>
                <a:tc>
                  <a:txBody>
                    <a:bodyPr/>
                    <a:lstStyle/>
                    <a:p>
                      <a:pPr algn="ctr"/>
                      <a:endParaRPr lang="en-US"/>
                    </a:p>
                  </a:txBody>
                  <a:tcPr/>
                </a:tc>
                <a:extLst>
                  <a:ext uri="{0D108BD9-81ED-4DB2-BD59-A6C34878D82A}">
                    <a16:rowId xmlns:a16="http://schemas.microsoft.com/office/drawing/2014/main" val="2007559574"/>
                  </a:ext>
                </a:extLst>
              </a:tr>
              <a:tr h="370840">
                <a:tc>
                  <a:txBody>
                    <a:bodyPr/>
                    <a:lstStyle/>
                    <a:p>
                      <a:pPr algn="ctr"/>
                      <a:r>
                        <a:rPr lang="en-CA" dirty="0"/>
                        <a:t>1</a:t>
                      </a:r>
                      <a:endParaRPr lang="en-US" dirty="0"/>
                    </a:p>
                  </a:txBody>
                  <a:tcPr/>
                </a:tc>
                <a:tc>
                  <a:txBody>
                    <a:bodyPr/>
                    <a:lstStyle/>
                    <a:p>
                      <a:pPr algn="ctr"/>
                      <a:r>
                        <a:rPr lang="en-CA" dirty="0"/>
                        <a:t>10</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CA" dirty="0"/>
                        <a:t>$10</a:t>
                      </a:r>
                      <a:endParaRPr lang="en-US" dirty="0"/>
                    </a:p>
                  </a:txBody>
                  <a:tcPr/>
                </a:tc>
                <a:tc>
                  <a:txBody>
                    <a:bodyPr/>
                    <a:lstStyle/>
                    <a:p>
                      <a:pPr algn="ctr"/>
                      <a:r>
                        <a:rPr lang="en-CA" dirty="0"/>
                        <a:t>$60.00</a:t>
                      </a:r>
                      <a:endParaRPr lang="en-US" dirty="0"/>
                    </a:p>
                  </a:txBody>
                  <a:tcPr/>
                </a:tc>
                <a:tc>
                  <a:txBody>
                    <a:bodyPr/>
                    <a:lstStyle/>
                    <a:p>
                      <a:pPr algn="ctr"/>
                      <a:r>
                        <a:rPr lang="en-CA" dirty="0"/>
                        <a:t>$10</a:t>
                      </a:r>
                      <a:endParaRPr lang="en-US" dirty="0"/>
                    </a:p>
                  </a:txBody>
                  <a:tcPr/>
                </a:tc>
                <a:extLst>
                  <a:ext uri="{0D108BD9-81ED-4DB2-BD59-A6C34878D82A}">
                    <a16:rowId xmlns:a16="http://schemas.microsoft.com/office/drawing/2014/main" val="480308621"/>
                  </a:ext>
                </a:extLst>
              </a:tr>
              <a:tr h="370840">
                <a:tc>
                  <a:txBody>
                    <a:bodyPr/>
                    <a:lstStyle/>
                    <a:p>
                      <a:pPr algn="ctr"/>
                      <a:r>
                        <a:rPr lang="en-CA" dirty="0"/>
                        <a:t>2</a:t>
                      </a:r>
                      <a:endParaRPr lang="en-US" dirty="0"/>
                    </a:p>
                  </a:txBody>
                  <a:tcPr/>
                </a:tc>
                <a:tc>
                  <a:txBody>
                    <a:bodyPr/>
                    <a:lstStyle/>
                    <a:p>
                      <a:pPr algn="ctr"/>
                      <a:r>
                        <a:rPr lang="en-CA" dirty="0"/>
                        <a:t>30</a:t>
                      </a:r>
                      <a:endParaRPr lang="en-US" dirty="0"/>
                    </a:p>
                  </a:txBody>
                  <a:tcPr/>
                </a:tc>
                <a:tc>
                  <a:txBody>
                    <a:bodyPr/>
                    <a:lstStyle/>
                    <a:p>
                      <a:pPr algn="ctr"/>
                      <a:r>
                        <a:rPr lang="en-CA" dirty="0"/>
                        <a:t>80</a:t>
                      </a:r>
                      <a:endParaRPr lang="en-US" dirty="0"/>
                    </a:p>
                  </a:txBody>
                  <a:tcPr/>
                </a:tc>
                <a:tc>
                  <a:txBody>
                    <a:bodyPr/>
                    <a:lstStyle/>
                    <a:p>
                      <a:pPr algn="ctr"/>
                      <a:endParaRPr lang="en-US"/>
                    </a:p>
                  </a:txBody>
                  <a:tcPr/>
                </a:tc>
                <a:tc>
                  <a:txBody>
                    <a:bodyPr/>
                    <a:lstStyle/>
                    <a:p>
                      <a:pPr algn="ctr"/>
                      <a:endParaRPr lang="en-US" dirty="0"/>
                    </a:p>
                  </a:txBody>
                  <a:tcPr/>
                </a:tc>
                <a:tc>
                  <a:txBody>
                    <a:bodyPr/>
                    <a:lstStyle/>
                    <a:p>
                      <a:pPr algn="ctr"/>
                      <a:endParaRPr lang="en-US"/>
                    </a:p>
                  </a:txBody>
                  <a:tcPr/>
                </a:tc>
                <a:tc>
                  <a:txBody>
                    <a:bodyPr/>
                    <a:lstStyle/>
                    <a:p>
                      <a:pPr algn="ctr"/>
                      <a:endParaRPr lang="en-US"/>
                    </a:p>
                  </a:txBody>
                  <a:tcPr/>
                </a:tc>
                <a:extLst>
                  <a:ext uri="{0D108BD9-81ED-4DB2-BD59-A6C34878D82A}">
                    <a16:rowId xmlns:a16="http://schemas.microsoft.com/office/drawing/2014/main" val="1167354949"/>
                  </a:ext>
                </a:extLst>
              </a:tr>
              <a:tr h="370840">
                <a:tc>
                  <a:txBody>
                    <a:bodyPr/>
                    <a:lstStyle/>
                    <a:p>
                      <a:pPr algn="ctr"/>
                      <a:r>
                        <a:rPr lang="en-CA" dirty="0"/>
                        <a:t>3</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CA" dirty="0"/>
                        <a:t>16.67</a:t>
                      </a:r>
                      <a:endParaRPr lang="en-US" dirty="0"/>
                    </a:p>
                  </a:txBody>
                  <a:tcPr/>
                </a:tc>
                <a:tc>
                  <a:txBody>
                    <a:bodyPr/>
                    <a:lstStyle/>
                    <a:p>
                      <a:pPr algn="ctr"/>
                      <a:r>
                        <a:rPr lang="en-CA" dirty="0"/>
                        <a:t>20</a:t>
                      </a:r>
                      <a:endParaRPr lang="en-US" dirty="0"/>
                    </a:p>
                  </a:txBody>
                  <a:tcPr/>
                </a:tc>
                <a:tc>
                  <a:txBody>
                    <a:bodyPr/>
                    <a:lstStyle/>
                    <a:p>
                      <a:pPr algn="ctr"/>
                      <a:r>
                        <a:rPr lang="en-CA" dirty="0"/>
                        <a:t>36.67</a:t>
                      </a:r>
                      <a:endParaRPr lang="en-US" dirty="0"/>
                    </a:p>
                  </a:txBody>
                  <a:tcPr/>
                </a:tc>
                <a:tc>
                  <a:txBody>
                    <a:bodyPr/>
                    <a:lstStyle/>
                    <a:p>
                      <a:pPr algn="ctr"/>
                      <a:r>
                        <a:rPr lang="en-CA" dirty="0"/>
                        <a:t>30</a:t>
                      </a:r>
                      <a:endParaRPr lang="en-US" dirty="0"/>
                    </a:p>
                  </a:txBody>
                  <a:tcPr/>
                </a:tc>
                <a:extLst>
                  <a:ext uri="{0D108BD9-81ED-4DB2-BD59-A6C34878D82A}">
                    <a16:rowId xmlns:a16="http://schemas.microsoft.com/office/drawing/2014/main" val="1959381874"/>
                  </a:ext>
                </a:extLst>
              </a:tr>
              <a:tr h="370840">
                <a:tc>
                  <a:txBody>
                    <a:bodyPr/>
                    <a:lstStyle/>
                    <a:p>
                      <a:pPr algn="ctr"/>
                      <a:r>
                        <a:rPr lang="en-CA" dirty="0"/>
                        <a:t>4</a:t>
                      </a:r>
                      <a:endParaRPr lang="en-US" dirty="0"/>
                    </a:p>
                  </a:txBody>
                  <a:tcPr/>
                </a:tc>
                <a:tc>
                  <a:txBody>
                    <a:bodyPr/>
                    <a:lstStyle/>
                    <a:p>
                      <a:pPr algn="ctr"/>
                      <a:r>
                        <a:rPr lang="en-CA" dirty="0"/>
                        <a:t>100</a:t>
                      </a:r>
                      <a:endParaRPr lang="en-US" dirty="0"/>
                    </a:p>
                  </a:txBody>
                  <a:tcPr/>
                </a:tc>
                <a:tc>
                  <a:txBody>
                    <a:bodyPr/>
                    <a:lstStyle/>
                    <a:p>
                      <a:pPr algn="ctr"/>
                      <a:r>
                        <a:rPr lang="en-CA" dirty="0"/>
                        <a:t>150</a:t>
                      </a:r>
                      <a:endParaRPr lang="en-US" dirty="0"/>
                    </a:p>
                  </a:txBody>
                  <a:tcPr/>
                </a:tc>
                <a:tc>
                  <a:txBody>
                    <a:bodyPr/>
                    <a:lstStyle/>
                    <a:p>
                      <a:pPr algn="ctr"/>
                      <a:r>
                        <a:rPr lang="en-CA" dirty="0"/>
                        <a:t>12.50</a:t>
                      </a:r>
                    </a:p>
                  </a:txBody>
                  <a:tcPr/>
                </a:tc>
                <a:tc>
                  <a:txBody>
                    <a:bodyPr/>
                    <a:lstStyle/>
                    <a:p>
                      <a:pPr algn="ctr"/>
                      <a:endParaRPr lang="en-US"/>
                    </a:p>
                  </a:txBody>
                  <a:tcPr/>
                </a:tc>
                <a:tc>
                  <a:txBody>
                    <a:bodyPr/>
                    <a:lstStyle/>
                    <a:p>
                      <a:pPr algn="ctr"/>
                      <a:r>
                        <a:rPr lang="en-CA" dirty="0"/>
                        <a:t>37.50</a:t>
                      </a:r>
                      <a:endParaRPr lang="en-US" dirty="0"/>
                    </a:p>
                  </a:txBody>
                  <a:tcPr/>
                </a:tc>
                <a:tc>
                  <a:txBody>
                    <a:bodyPr/>
                    <a:lstStyle/>
                    <a:p>
                      <a:pPr algn="ctr"/>
                      <a:endParaRPr lang="en-US"/>
                    </a:p>
                  </a:txBody>
                  <a:tcPr/>
                </a:tc>
                <a:extLst>
                  <a:ext uri="{0D108BD9-81ED-4DB2-BD59-A6C34878D82A}">
                    <a16:rowId xmlns:a16="http://schemas.microsoft.com/office/drawing/2014/main" val="4112922556"/>
                  </a:ext>
                </a:extLst>
              </a:tr>
              <a:tr h="370840">
                <a:tc>
                  <a:txBody>
                    <a:bodyPr/>
                    <a:lstStyle/>
                    <a:p>
                      <a:pPr algn="ctr"/>
                      <a:r>
                        <a:rPr lang="en-CA" dirty="0"/>
                        <a:t>5</a:t>
                      </a:r>
                      <a:endParaRPr lang="en-US" dirty="0"/>
                    </a:p>
                  </a:txBody>
                  <a:tcPr/>
                </a:tc>
                <a:tc>
                  <a:txBody>
                    <a:bodyPr/>
                    <a:lstStyle/>
                    <a:p>
                      <a:pPr algn="ctr"/>
                      <a:r>
                        <a:rPr lang="en-CA" dirty="0"/>
                        <a:t>150</a:t>
                      </a:r>
                      <a:endParaRPr lang="en-US" dirty="0"/>
                    </a:p>
                  </a:txBody>
                  <a:tcPr/>
                </a:tc>
                <a:tc>
                  <a:txBody>
                    <a:bodyPr/>
                    <a:lstStyle/>
                    <a:p>
                      <a:pPr algn="ctr"/>
                      <a:endParaRPr lang="en-US" dirty="0"/>
                    </a:p>
                  </a:txBody>
                  <a:tcPr/>
                </a:tc>
                <a:tc>
                  <a:txBody>
                    <a:bodyPr/>
                    <a:lstStyle/>
                    <a:p>
                      <a:pPr algn="ctr"/>
                      <a:endParaRPr lang="en-US"/>
                    </a:p>
                  </a:txBody>
                  <a:tcPr/>
                </a:tc>
                <a:tc>
                  <a:txBody>
                    <a:bodyPr/>
                    <a:lstStyle/>
                    <a:p>
                      <a:pPr algn="ctr"/>
                      <a:r>
                        <a:rPr lang="en-CA" dirty="0"/>
                        <a:t>30</a:t>
                      </a:r>
                      <a:endParaRPr lang="en-US" dirty="0"/>
                    </a:p>
                  </a:txBody>
                  <a:tcPr/>
                </a:tc>
                <a:tc>
                  <a:txBody>
                    <a:bodyPr/>
                    <a:lstStyle/>
                    <a:p>
                      <a:pPr algn="ctr"/>
                      <a:endParaRPr lang="en-US"/>
                    </a:p>
                  </a:txBody>
                  <a:tcPr/>
                </a:tc>
                <a:tc>
                  <a:txBody>
                    <a:bodyPr/>
                    <a:lstStyle/>
                    <a:p>
                      <a:pPr algn="ctr"/>
                      <a:endParaRPr lang="en-US"/>
                    </a:p>
                  </a:txBody>
                  <a:tcPr/>
                </a:tc>
                <a:extLst>
                  <a:ext uri="{0D108BD9-81ED-4DB2-BD59-A6C34878D82A}">
                    <a16:rowId xmlns:a16="http://schemas.microsoft.com/office/drawing/2014/main" val="3737691589"/>
                  </a:ext>
                </a:extLst>
              </a:tr>
              <a:tr h="370840">
                <a:tc>
                  <a:txBody>
                    <a:bodyPr/>
                    <a:lstStyle/>
                    <a:p>
                      <a:pPr algn="ctr"/>
                      <a:r>
                        <a:rPr lang="en-CA" dirty="0"/>
                        <a:t>6</a:t>
                      </a:r>
                      <a:endParaRPr lang="en-US" dirty="0"/>
                    </a:p>
                  </a:txBody>
                  <a:tcPr/>
                </a:tc>
                <a:tc>
                  <a:txBody>
                    <a:bodyPr/>
                    <a:lstStyle/>
                    <a:p>
                      <a:pPr algn="ctr"/>
                      <a:r>
                        <a:rPr lang="en-CA" dirty="0"/>
                        <a:t>210</a:t>
                      </a:r>
                      <a:endParaRPr lang="en-US" dirty="0"/>
                    </a:p>
                  </a:txBody>
                  <a:tcPr/>
                </a:tc>
                <a:tc>
                  <a:txBody>
                    <a:bodyPr/>
                    <a:lstStyle/>
                    <a:p>
                      <a:pPr algn="ctr"/>
                      <a:r>
                        <a:rPr lang="en-CA" dirty="0"/>
                        <a:t>260</a:t>
                      </a:r>
                      <a:endParaRPr lang="en-US" dirty="0"/>
                    </a:p>
                  </a:txBody>
                  <a:tcPr/>
                </a:tc>
                <a:tc>
                  <a:txBody>
                    <a:bodyPr/>
                    <a:lstStyle/>
                    <a:p>
                      <a:pPr algn="ctr"/>
                      <a:r>
                        <a:rPr lang="en-CA" dirty="0"/>
                        <a:t>8.33</a:t>
                      </a:r>
                      <a:endParaRPr lang="en-US" dirty="0"/>
                    </a:p>
                  </a:txBody>
                  <a:tcPr/>
                </a:tc>
                <a:tc>
                  <a:txBody>
                    <a:bodyPr/>
                    <a:lstStyle/>
                    <a:p>
                      <a:pPr algn="ctr"/>
                      <a:r>
                        <a:rPr lang="en-CA" dirty="0"/>
                        <a:t>35</a:t>
                      </a:r>
                      <a:endParaRPr lang="en-US" dirty="0"/>
                    </a:p>
                  </a:txBody>
                  <a:tcPr/>
                </a:tc>
                <a:tc>
                  <a:txBody>
                    <a:bodyPr/>
                    <a:lstStyle/>
                    <a:p>
                      <a:pPr algn="ctr"/>
                      <a:r>
                        <a:rPr lang="en-CA" dirty="0"/>
                        <a:t>43.33</a:t>
                      </a:r>
                      <a:endParaRPr lang="en-US" dirty="0"/>
                    </a:p>
                  </a:txBody>
                  <a:tcPr/>
                </a:tc>
                <a:tc>
                  <a:txBody>
                    <a:bodyPr/>
                    <a:lstStyle/>
                    <a:p>
                      <a:pPr algn="ctr"/>
                      <a:r>
                        <a:rPr lang="en-CA" dirty="0"/>
                        <a:t>60</a:t>
                      </a:r>
                      <a:endParaRPr lang="en-US" dirty="0"/>
                    </a:p>
                  </a:txBody>
                  <a:tcPr/>
                </a:tc>
                <a:extLst>
                  <a:ext uri="{0D108BD9-81ED-4DB2-BD59-A6C34878D82A}">
                    <a16:rowId xmlns:a16="http://schemas.microsoft.com/office/drawing/2014/main" val="31016597"/>
                  </a:ext>
                </a:extLst>
              </a:tr>
            </a:tbl>
          </a:graphicData>
        </a:graphic>
      </p:graphicFrame>
    </p:spTree>
    <p:extLst>
      <p:ext uri="{BB962C8B-B14F-4D97-AF65-F5344CB8AC3E}">
        <p14:creationId xmlns:p14="http://schemas.microsoft.com/office/powerpoint/2010/main" val="17982850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A8A83-9EB5-C338-2245-F5D9902AF515}"/>
              </a:ext>
            </a:extLst>
          </p:cNvPr>
          <p:cNvSpPr>
            <a:spLocks noGrp="1"/>
          </p:cNvSpPr>
          <p:nvPr>
            <p:ph type="title"/>
          </p:nvPr>
        </p:nvSpPr>
        <p:spPr/>
        <p:txBody>
          <a:bodyPr/>
          <a:lstStyle/>
          <a:p>
            <a:r>
              <a:rPr lang="en-US" dirty="0">
                <a:latin typeface="+mn-lt"/>
              </a:rPr>
              <a:t>Active Learning 3: Answers</a:t>
            </a:r>
          </a:p>
        </p:txBody>
      </p:sp>
      <p:graphicFrame>
        <p:nvGraphicFramePr>
          <p:cNvPr id="6" name="Table 2">
            <a:extLst>
              <a:ext uri="{FF2B5EF4-FFF2-40B4-BE49-F238E27FC236}">
                <a16:creationId xmlns:a16="http://schemas.microsoft.com/office/drawing/2014/main" id="{2C00E430-3539-9665-195E-AE31F5D71765}"/>
              </a:ext>
            </a:extLst>
          </p:cNvPr>
          <p:cNvGraphicFramePr>
            <a:graphicFrameLocks noGrp="1"/>
          </p:cNvGraphicFramePr>
          <p:nvPr>
            <p:ph idx="1"/>
            <p:extLst>
              <p:ext uri="{D42A27DB-BD31-4B8C-83A1-F6EECF244321}">
                <p14:modId xmlns:p14="http://schemas.microsoft.com/office/powerpoint/2010/main" val="113291069"/>
              </p:ext>
            </p:extLst>
          </p:nvPr>
        </p:nvGraphicFramePr>
        <p:xfrm>
          <a:off x="474664" y="2032101"/>
          <a:ext cx="11242672" cy="2966720"/>
        </p:xfrm>
        <a:graphic>
          <a:graphicData uri="http://schemas.openxmlformats.org/drawingml/2006/table">
            <a:tbl>
              <a:tblPr firstRow="1" bandRow="1">
                <a:tableStyleId>{5C22544A-7EE6-4342-B048-85BDC9FD1C3A}</a:tableStyleId>
              </a:tblPr>
              <a:tblGrid>
                <a:gridCol w="1606096">
                  <a:extLst>
                    <a:ext uri="{9D8B030D-6E8A-4147-A177-3AD203B41FA5}">
                      <a16:colId xmlns:a16="http://schemas.microsoft.com/office/drawing/2014/main" val="2687538765"/>
                    </a:ext>
                  </a:extLst>
                </a:gridCol>
                <a:gridCol w="1606096">
                  <a:extLst>
                    <a:ext uri="{9D8B030D-6E8A-4147-A177-3AD203B41FA5}">
                      <a16:colId xmlns:a16="http://schemas.microsoft.com/office/drawing/2014/main" val="2688916649"/>
                    </a:ext>
                  </a:extLst>
                </a:gridCol>
                <a:gridCol w="1606096">
                  <a:extLst>
                    <a:ext uri="{9D8B030D-6E8A-4147-A177-3AD203B41FA5}">
                      <a16:colId xmlns:a16="http://schemas.microsoft.com/office/drawing/2014/main" val="2004393844"/>
                    </a:ext>
                  </a:extLst>
                </a:gridCol>
                <a:gridCol w="1606096">
                  <a:extLst>
                    <a:ext uri="{9D8B030D-6E8A-4147-A177-3AD203B41FA5}">
                      <a16:colId xmlns:a16="http://schemas.microsoft.com/office/drawing/2014/main" val="3048725181"/>
                    </a:ext>
                  </a:extLst>
                </a:gridCol>
                <a:gridCol w="1606096">
                  <a:extLst>
                    <a:ext uri="{9D8B030D-6E8A-4147-A177-3AD203B41FA5}">
                      <a16:colId xmlns:a16="http://schemas.microsoft.com/office/drawing/2014/main" val="2704907102"/>
                    </a:ext>
                  </a:extLst>
                </a:gridCol>
                <a:gridCol w="1606096">
                  <a:extLst>
                    <a:ext uri="{9D8B030D-6E8A-4147-A177-3AD203B41FA5}">
                      <a16:colId xmlns:a16="http://schemas.microsoft.com/office/drawing/2014/main" val="4272979616"/>
                    </a:ext>
                  </a:extLst>
                </a:gridCol>
                <a:gridCol w="1606096">
                  <a:extLst>
                    <a:ext uri="{9D8B030D-6E8A-4147-A177-3AD203B41FA5}">
                      <a16:colId xmlns:a16="http://schemas.microsoft.com/office/drawing/2014/main" val="4023592103"/>
                    </a:ext>
                  </a:extLst>
                </a:gridCol>
              </a:tblGrid>
              <a:tr h="370840">
                <a:tc>
                  <a:txBody>
                    <a:bodyPr/>
                    <a:lstStyle/>
                    <a:p>
                      <a:pPr algn="ctr"/>
                      <a:r>
                        <a:rPr lang="en-CA" i="1" dirty="0"/>
                        <a:t>Q</a:t>
                      </a:r>
                      <a:endParaRPr lang="en-US" i="1" dirty="0"/>
                    </a:p>
                  </a:txBody>
                  <a:tcPr/>
                </a:tc>
                <a:tc>
                  <a:txBody>
                    <a:bodyPr/>
                    <a:lstStyle/>
                    <a:p>
                      <a:pPr algn="ctr"/>
                      <a:r>
                        <a:rPr lang="en-CA" i="1" dirty="0"/>
                        <a:t>TC</a:t>
                      </a:r>
                      <a:endParaRPr lang="en-US" i="1" dirty="0"/>
                    </a:p>
                  </a:txBody>
                  <a:tcPr/>
                </a:tc>
                <a:tc>
                  <a:txBody>
                    <a:bodyPr/>
                    <a:lstStyle/>
                    <a:p>
                      <a:pPr algn="ctr"/>
                      <a:r>
                        <a:rPr lang="en-CA" i="1" dirty="0"/>
                        <a:t>VC</a:t>
                      </a:r>
                      <a:endParaRPr lang="en-US" i="1" dirty="0"/>
                    </a:p>
                  </a:txBody>
                  <a:tcPr/>
                </a:tc>
                <a:tc>
                  <a:txBody>
                    <a:bodyPr/>
                    <a:lstStyle/>
                    <a:p>
                      <a:pPr algn="ctr"/>
                      <a:r>
                        <a:rPr lang="en-CA" i="1" dirty="0"/>
                        <a:t>AFC</a:t>
                      </a:r>
                      <a:endParaRPr lang="en-US" i="1" dirty="0"/>
                    </a:p>
                  </a:txBody>
                  <a:tcPr/>
                </a:tc>
                <a:tc>
                  <a:txBody>
                    <a:bodyPr/>
                    <a:lstStyle/>
                    <a:p>
                      <a:pPr algn="ctr"/>
                      <a:r>
                        <a:rPr lang="en-CA" i="1" dirty="0"/>
                        <a:t>AVC</a:t>
                      </a:r>
                      <a:endParaRPr lang="en-US" i="1" dirty="0"/>
                    </a:p>
                  </a:txBody>
                  <a:tcPr/>
                </a:tc>
                <a:tc>
                  <a:txBody>
                    <a:bodyPr/>
                    <a:lstStyle/>
                    <a:p>
                      <a:pPr algn="ctr"/>
                      <a:r>
                        <a:rPr lang="en-CA" i="1" dirty="0"/>
                        <a:t>ATC</a:t>
                      </a:r>
                      <a:endParaRPr lang="en-US" i="1" dirty="0"/>
                    </a:p>
                  </a:txBody>
                  <a:tcPr/>
                </a:tc>
                <a:tc>
                  <a:txBody>
                    <a:bodyPr/>
                    <a:lstStyle/>
                    <a:p>
                      <a:pPr algn="ctr"/>
                      <a:r>
                        <a:rPr lang="en-CA" i="1" dirty="0"/>
                        <a:t>MC</a:t>
                      </a:r>
                      <a:endParaRPr lang="en-US" i="1" dirty="0"/>
                    </a:p>
                  </a:txBody>
                  <a:tcPr/>
                </a:tc>
                <a:extLst>
                  <a:ext uri="{0D108BD9-81ED-4DB2-BD59-A6C34878D82A}">
                    <a16:rowId xmlns:a16="http://schemas.microsoft.com/office/drawing/2014/main" val="4083014139"/>
                  </a:ext>
                </a:extLst>
              </a:tr>
              <a:tr h="370840">
                <a:tc>
                  <a:txBody>
                    <a:bodyPr/>
                    <a:lstStyle/>
                    <a:p>
                      <a:pPr algn="ctr"/>
                      <a:r>
                        <a:rPr lang="en-CA" dirty="0"/>
                        <a:t>0</a:t>
                      </a:r>
                      <a:endParaRPr lang="en-US" dirty="0"/>
                    </a:p>
                  </a:txBody>
                  <a:tcPr/>
                </a:tc>
                <a:tc>
                  <a:txBody>
                    <a:bodyPr/>
                    <a:lstStyle/>
                    <a:p>
                      <a:pPr algn="ctr"/>
                      <a:r>
                        <a:rPr lang="en-CA" dirty="0"/>
                        <a:t>$0</a:t>
                      </a:r>
                      <a:endParaRPr lang="en-US" dirty="0"/>
                    </a:p>
                  </a:txBody>
                  <a:tcPr/>
                </a:tc>
                <a:tc>
                  <a:txBody>
                    <a:bodyPr/>
                    <a:lstStyle/>
                    <a:p>
                      <a:pPr algn="ctr"/>
                      <a:r>
                        <a:rPr lang="en-CA" dirty="0"/>
                        <a:t>$50</a:t>
                      </a:r>
                      <a:endParaRPr lang="en-US" dirty="0"/>
                    </a:p>
                  </a:txBody>
                  <a:tcPr/>
                </a:tc>
                <a:tc>
                  <a:txBody>
                    <a:bodyPr/>
                    <a:lstStyle/>
                    <a:p>
                      <a:pPr algn="ctr"/>
                      <a:r>
                        <a:rPr lang="en-CA" i="1" dirty="0"/>
                        <a:t>n/a</a:t>
                      </a:r>
                      <a:endParaRPr lang="en-US" i="1" dirty="0"/>
                    </a:p>
                  </a:txBody>
                  <a:tcPr/>
                </a:tc>
                <a:tc>
                  <a:txBody>
                    <a:bodyPr/>
                    <a:lstStyle/>
                    <a:p>
                      <a:pPr algn="ctr"/>
                      <a:r>
                        <a:rPr lang="en-CA" i="1" dirty="0"/>
                        <a:t>n/a</a:t>
                      </a:r>
                      <a:endParaRPr lang="en-US" i="1" dirty="0"/>
                    </a:p>
                  </a:txBody>
                  <a:tcPr/>
                </a:tc>
                <a:tc>
                  <a:txBody>
                    <a:bodyPr/>
                    <a:lstStyle/>
                    <a:p>
                      <a:pPr algn="ctr"/>
                      <a:r>
                        <a:rPr lang="en-CA" i="1" dirty="0"/>
                        <a:t>n/a</a:t>
                      </a:r>
                      <a:endParaRPr lang="en-US" i="1" dirty="0"/>
                    </a:p>
                  </a:txBody>
                  <a:tcPr/>
                </a:tc>
                <a:tc>
                  <a:txBody>
                    <a:bodyPr/>
                    <a:lstStyle/>
                    <a:p>
                      <a:pPr algn="ctr"/>
                      <a:endParaRPr lang="en-US"/>
                    </a:p>
                  </a:txBody>
                  <a:tcPr/>
                </a:tc>
                <a:extLst>
                  <a:ext uri="{0D108BD9-81ED-4DB2-BD59-A6C34878D82A}">
                    <a16:rowId xmlns:a16="http://schemas.microsoft.com/office/drawing/2014/main" val="2007559574"/>
                  </a:ext>
                </a:extLst>
              </a:tr>
              <a:tr h="370840">
                <a:tc>
                  <a:txBody>
                    <a:bodyPr/>
                    <a:lstStyle/>
                    <a:p>
                      <a:pPr algn="ctr"/>
                      <a:r>
                        <a:rPr lang="en-CA" dirty="0"/>
                        <a:t>1</a:t>
                      </a:r>
                      <a:endParaRPr lang="en-US" dirty="0"/>
                    </a:p>
                  </a:txBody>
                  <a:tcPr/>
                </a:tc>
                <a:tc>
                  <a:txBody>
                    <a:bodyPr/>
                    <a:lstStyle/>
                    <a:p>
                      <a:pPr algn="ctr"/>
                      <a:r>
                        <a:rPr lang="en-CA" dirty="0"/>
                        <a:t>10</a:t>
                      </a:r>
                      <a:endParaRPr lang="en-US" dirty="0"/>
                    </a:p>
                  </a:txBody>
                  <a:tcPr/>
                </a:tc>
                <a:tc>
                  <a:txBody>
                    <a:bodyPr/>
                    <a:lstStyle/>
                    <a:p>
                      <a:pPr algn="ctr"/>
                      <a:r>
                        <a:rPr lang="en-CA" dirty="0"/>
                        <a:t>60</a:t>
                      </a:r>
                      <a:endParaRPr lang="en-US" dirty="0"/>
                    </a:p>
                  </a:txBody>
                  <a:tcPr/>
                </a:tc>
                <a:tc>
                  <a:txBody>
                    <a:bodyPr/>
                    <a:lstStyle/>
                    <a:p>
                      <a:pPr algn="ctr"/>
                      <a:r>
                        <a:rPr lang="en-CA" dirty="0"/>
                        <a:t>$50.00</a:t>
                      </a:r>
                      <a:endParaRPr lang="en-US" dirty="0"/>
                    </a:p>
                  </a:txBody>
                  <a:tcPr/>
                </a:tc>
                <a:tc>
                  <a:txBody>
                    <a:bodyPr/>
                    <a:lstStyle/>
                    <a:p>
                      <a:pPr algn="ctr"/>
                      <a:r>
                        <a:rPr lang="en-CA" dirty="0"/>
                        <a:t>$10</a:t>
                      </a:r>
                      <a:endParaRPr lang="en-US" dirty="0"/>
                    </a:p>
                  </a:txBody>
                  <a:tcPr/>
                </a:tc>
                <a:tc>
                  <a:txBody>
                    <a:bodyPr/>
                    <a:lstStyle/>
                    <a:p>
                      <a:pPr algn="ctr"/>
                      <a:r>
                        <a:rPr lang="en-CA" dirty="0"/>
                        <a:t>$60.00</a:t>
                      </a:r>
                      <a:endParaRPr lang="en-US" dirty="0"/>
                    </a:p>
                  </a:txBody>
                  <a:tcPr/>
                </a:tc>
                <a:tc>
                  <a:txBody>
                    <a:bodyPr/>
                    <a:lstStyle/>
                    <a:p>
                      <a:pPr algn="ctr"/>
                      <a:r>
                        <a:rPr lang="en-CA" dirty="0"/>
                        <a:t>$10</a:t>
                      </a:r>
                      <a:endParaRPr lang="en-US" dirty="0"/>
                    </a:p>
                  </a:txBody>
                  <a:tcPr/>
                </a:tc>
                <a:extLst>
                  <a:ext uri="{0D108BD9-81ED-4DB2-BD59-A6C34878D82A}">
                    <a16:rowId xmlns:a16="http://schemas.microsoft.com/office/drawing/2014/main" val="480308621"/>
                  </a:ext>
                </a:extLst>
              </a:tr>
              <a:tr h="370840">
                <a:tc>
                  <a:txBody>
                    <a:bodyPr/>
                    <a:lstStyle/>
                    <a:p>
                      <a:pPr algn="ctr"/>
                      <a:r>
                        <a:rPr lang="en-CA" dirty="0"/>
                        <a:t>2</a:t>
                      </a:r>
                      <a:endParaRPr lang="en-US" dirty="0"/>
                    </a:p>
                  </a:txBody>
                  <a:tcPr/>
                </a:tc>
                <a:tc>
                  <a:txBody>
                    <a:bodyPr/>
                    <a:lstStyle/>
                    <a:p>
                      <a:pPr algn="ctr"/>
                      <a:r>
                        <a:rPr lang="en-CA" dirty="0"/>
                        <a:t>30</a:t>
                      </a:r>
                      <a:endParaRPr lang="en-US" dirty="0"/>
                    </a:p>
                  </a:txBody>
                  <a:tcPr/>
                </a:tc>
                <a:tc>
                  <a:txBody>
                    <a:bodyPr/>
                    <a:lstStyle/>
                    <a:p>
                      <a:pPr algn="ctr"/>
                      <a:r>
                        <a:rPr lang="en-CA" dirty="0"/>
                        <a:t>80</a:t>
                      </a:r>
                      <a:endParaRPr lang="en-US" dirty="0"/>
                    </a:p>
                  </a:txBody>
                  <a:tcPr/>
                </a:tc>
                <a:tc>
                  <a:txBody>
                    <a:bodyPr/>
                    <a:lstStyle/>
                    <a:p>
                      <a:pPr algn="ctr"/>
                      <a:r>
                        <a:rPr lang="en-CA" dirty="0"/>
                        <a:t>25.00</a:t>
                      </a:r>
                      <a:endParaRPr lang="en-US" dirty="0"/>
                    </a:p>
                  </a:txBody>
                  <a:tcPr/>
                </a:tc>
                <a:tc>
                  <a:txBody>
                    <a:bodyPr/>
                    <a:lstStyle/>
                    <a:p>
                      <a:pPr algn="ctr"/>
                      <a:r>
                        <a:rPr lang="en-CA" dirty="0"/>
                        <a:t>15</a:t>
                      </a:r>
                      <a:endParaRPr lang="en-US" dirty="0"/>
                    </a:p>
                  </a:txBody>
                  <a:tcPr/>
                </a:tc>
                <a:tc>
                  <a:txBody>
                    <a:bodyPr/>
                    <a:lstStyle/>
                    <a:p>
                      <a:pPr algn="ctr"/>
                      <a:r>
                        <a:rPr lang="en-CA" dirty="0"/>
                        <a:t>40.00</a:t>
                      </a:r>
                      <a:endParaRPr lang="en-US" dirty="0"/>
                    </a:p>
                  </a:txBody>
                  <a:tcPr/>
                </a:tc>
                <a:tc>
                  <a:txBody>
                    <a:bodyPr/>
                    <a:lstStyle/>
                    <a:p>
                      <a:pPr algn="ctr"/>
                      <a:r>
                        <a:rPr lang="en-CA" dirty="0"/>
                        <a:t>20</a:t>
                      </a:r>
                      <a:endParaRPr lang="en-US" dirty="0"/>
                    </a:p>
                  </a:txBody>
                  <a:tcPr/>
                </a:tc>
                <a:extLst>
                  <a:ext uri="{0D108BD9-81ED-4DB2-BD59-A6C34878D82A}">
                    <a16:rowId xmlns:a16="http://schemas.microsoft.com/office/drawing/2014/main" val="1167354949"/>
                  </a:ext>
                </a:extLst>
              </a:tr>
              <a:tr h="370840">
                <a:tc>
                  <a:txBody>
                    <a:bodyPr/>
                    <a:lstStyle/>
                    <a:p>
                      <a:pPr algn="ctr"/>
                      <a:r>
                        <a:rPr lang="en-CA" dirty="0"/>
                        <a:t>3</a:t>
                      </a:r>
                      <a:endParaRPr lang="en-US" dirty="0"/>
                    </a:p>
                  </a:txBody>
                  <a:tcPr/>
                </a:tc>
                <a:tc>
                  <a:txBody>
                    <a:bodyPr/>
                    <a:lstStyle/>
                    <a:p>
                      <a:pPr algn="ctr"/>
                      <a:r>
                        <a:rPr lang="en-CA" dirty="0"/>
                        <a:t>60</a:t>
                      </a:r>
                      <a:endParaRPr lang="en-US" dirty="0"/>
                    </a:p>
                  </a:txBody>
                  <a:tcPr/>
                </a:tc>
                <a:tc>
                  <a:txBody>
                    <a:bodyPr/>
                    <a:lstStyle/>
                    <a:p>
                      <a:pPr algn="ctr"/>
                      <a:r>
                        <a:rPr lang="en-CA" dirty="0"/>
                        <a:t>110</a:t>
                      </a:r>
                      <a:endParaRPr lang="en-US" dirty="0"/>
                    </a:p>
                  </a:txBody>
                  <a:tcPr/>
                </a:tc>
                <a:tc>
                  <a:txBody>
                    <a:bodyPr/>
                    <a:lstStyle/>
                    <a:p>
                      <a:pPr algn="ctr"/>
                      <a:r>
                        <a:rPr lang="en-CA" dirty="0"/>
                        <a:t>16.67</a:t>
                      </a:r>
                      <a:endParaRPr lang="en-US" dirty="0"/>
                    </a:p>
                  </a:txBody>
                  <a:tcPr/>
                </a:tc>
                <a:tc>
                  <a:txBody>
                    <a:bodyPr/>
                    <a:lstStyle/>
                    <a:p>
                      <a:pPr algn="ctr"/>
                      <a:r>
                        <a:rPr lang="en-CA" dirty="0"/>
                        <a:t>20</a:t>
                      </a:r>
                      <a:endParaRPr lang="en-US" dirty="0"/>
                    </a:p>
                  </a:txBody>
                  <a:tcPr/>
                </a:tc>
                <a:tc>
                  <a:txBody>
                    <a:bodyPr/>
                    <a:lstStyle/>
                    <a:p>
                      <a:pPr algn="ctr"/>
                      <a:r>
                        <a:rPr lang="en-CA" dirty="0"/>
                        <a:t>36.67</a:t>
                      </a:r>
                      <a:endParaRPr lang="en-US" dirty="0"/>
                    </a:p>
                  </a:txBody>
                  <a:tcPr/>
                </a:tc>
                <a:tc>
                  <a:txBody>
                    <a:bodyPr/>
                    <a:lstStyle/>
                    <a:p>
                      <a:pPr algn="ctr"/>
                      <a:r>
                        <a:rPr lang="en-CA" dirty="0"/>
                        <a:t>30</a:t>
                      </a:r>
                      <a:endParaRPr lang="en-US" dirty="0"/>
                    </a:p>
                  </a:txBody>
                  <a:tcPr/>
                </a:tc>
                <a:extLst>
                  <a:ext uri="{0D108BD9-81ED-4DB2-BD59-A6C34878D82A}">
                    <a16:rowId xmlns:a16="http://schemas.microsoft.com/office/drawing/2014/main" val="1959381874"/>
                  </a:ext>
                </a:extLst>
              </a:tr>
              <a:tr h="370840">
                <a:tc>
                  <a:txBody>
                    <a:bodyPr/>
                    <a:lstStyle/>
                    <a:p>
                      <a:pPr algn="ctr"/>
                      <a:r>
                        <a:rPr lang="en-CA" dirty="0"/>
                        <a:t>4</a:t>
                      </a:r>
                      <a:endParaRPr lang="en-US" dirty="0"/>
                    </a:p>
                  </a:txBody>
                  <a:tcPr/>
                </a:tc>
                <a:tc>
                  <a:txBody>
                    <a:bodyPr/>
                    <a:lstStyle/>
                    <a:p>
                      <a:pPr algn="ctr"/>
                      <a:r>
                        <a:rPr lang="en-CA" dirty="0"/>
                        <a:t>100</a:t>
                      </a:r>
                      <a:endParaRPr lang="en-US" dirty="0"/>
                    </a:p>
                  </a:txBody>
                  <a:tcPr/>
                </a:tc>
                <a:tc>
                  <a:txBody>
                    <a:bodyPr/>
                    <a:lstStyle/>
                    <a:p>
                      <a:pPr algn="ctr"/>
                      <a:r>
                        <a:rPr lang="en-CA" dirty="0"/>
                        <a:t>150</a:t>
                      </a:r>
                      <a:endParaRPr lang="en-US" dirty="0"/>
                    </a:p>
                  </a:txBody>
                  <a:tcPr/>
                </a:tc>
                <a:tc>
                  <a:txBody>
                    <a:bodyPr/>
                    <a:lstStyle/>
                    <a:p>
                      <a:pPr algn="ctr"/>
                      <a:r>
                        <a:rPr lang="en-CA" dirty="0"/>
                        <a:t>12.50</a:t>
                      </a:r>
                    </a:p>
                  </a:txBody>
                  <a:tcPr/>
                </a:tc>
                <a:tc>
                  <a:txBody>
                    <a:bodyPr/>
                    <a:lstStyle/>
                    <a:p>
                      <a:pPr algn="ctr"/>
                      <a:r>
                        <a:rPr lang="en-CA" dirty="0"/>
                        <a:t>25</a:t>
                      </a:r>
                      <a:endParaRPr lang="en-US" dirty="0"/>
                    </a:p>
                  </a:txBody>
                  <a:tcPr/>
                </a:tc>
                <a:tc>
                  <a:txBody>
                    <a:bodyPr/>
                    <a:lstStyle/>
                    <a:p>
                      <a:pPr algn="ctr"/>
                      <a:r>
                        <a:rPr lang="en-CA" dirty="0"/>
                        <a:t>37.50</a:t>
                      </a:r>
                      <a:endParaRPr lang="en-US" dirty="0"/>
                    </a:p>
                  </a:txBody>
                  <a:tcPr/>
                </a:tc>
                <a:tc>
                  <a:txBody>
                    <a:bodyPr/>
                    <a:lstStyle/>
                    <a:p>
                      <a:pPr algn="ctr"/>
                      <a:r>
                        <a:rPr lang="en-CA" dirty="0"/>
                        <a:t>40</a:t>
                      </a:r>
                      <a:endParaRPr lang="en-US" dirty="0"/>
                    </a:p>
                  </a:txBody>
                  <a:tcPr/>
                </a:tc>
                <a:extLst>
                  <a:ext uri="{0D108BD9-81ED-4DB2-BD59-A6C34878D82A}">
                    <a16:rowId xmlns:a16="http://schemas.microsoft.com/office/drawing/2014/main" val="4112922556"/>
                  </a:ext>
                </a:extLst>
              </a:tr>
              <a:tr h="370840">
                <a:tc>
                  <a:txBody>
                    <a:bodyPr/>
                    <a:lstStyle/>
                    <a:p>
                      <a:pPr algn="ctr"/>
                      <a:r>
                        <a:rPr lang="en-CA" dirty="0"/>
                        <a:t>5</a:t>
                      </a:r>
                      <a:endParaRPr lang="en-US" dirty="0"/>
                    </a:p>
                  </a:txBody>
                  <a:tcPr/>
                </a:tc>
                <a:tc>
                  <a:txBody>
                    <a:bodyPr/>
                    <a:lstStyle/>
                    <a:p>
                      <a:pPr algn="ctr"/>
                      <a:r>
                        <a:rPr lang="en-CA" dirty="0"/>
                        <a:t>150</a:t>
                      </a:r>
                      <a:endParaRPr lang="en-US" dirty="0"/>
                    </a:p>
                  </a:txBody>
                  <a:tcPr/>
                </a:tc>
                <a:tc>
                  <a:txBody>
                    <a:bodyPr/>
                    <a:lstStyle/>
                    <a:p>
                      <a:pPr algn="ctr"/>
                      <a:r>
                        <a:rPr lang="en-CA" dirty="0"/>
                        <a:t>200</a:t>
                      </a:r>
                      <a:endParaRPr lang="en-US" dirty="0"/>
                    </a:p>
                  </a:txBody>
                  <a:tcPr/>
                </a:tc>
                <a:tc>
                  <a:txBody>
                    <a:bodyPr/>
                    <a:lstStyle/>
                    <a:p>
                      <a:pPr algn="ctr"/>
                      <a:r>
                        <a:rPr lang="en-CA" dirty="0"/>
                        <a:t>10.00</a:t>
                      </a:r>
                      <a:endParaRPr lang="en-US" dirty="0"/>
                    </a:p>
                  </a:txBody>
                  <a:tcPr/>
                </a:tc>
                <a:tc>
                  <a:txBody>
                    <a:bodyPr/>
                    <a:lstStyle/>
                    <a:p>
                      <a:pPr algn="ctr"/>
                      <a:r>
                        <a:rPr lang="en-CA" dirty="0"/>
                        <a:t>30</a:t>
                      </a:r>
                      <a:endParaRPr lang="en-US" dirty="0"/>
                    </a:p>
                  </a:txBody>
                  <a:tcPr/>
                </a:tc>
                <a:tc>
                  <a:txBody>
                    <a:bodyPr/>
                    <a:lstStyle/>
                    <a:p>
                      <a:pPr algn="ctr"/>
                      <a:r>
                        <a:rPr lang="en-CA" dirty="0"/>
                        <a:t>40.00</a:t>
                      </a:r>
                      <a:endParaRPr lang="en-US" dirty="0"/>
                    </a:p>
                  </a:txBody>
                  <a:tcPr/>
                </a:tc>
                <a:tc>
                  <a:txBody>
                    <a:bodyPr/>
                    <a:lstStyle/>
                    <a:p>
                      <a:pPr algn="ctr"/>
                      <a:r>
                        <a:rPr lang="en-CA" dirty="0"/>
                        <a:t>50</a:t>
                      </a:r>
                      <a:endParaRPr lang="en-US" dirty="0"/>
                    </a:p>
                  </a:txBody>
                  <a:tcPr/>
                </a:tc>
                <a:extLst>
                  <a:ext uri="{0D108BD9-81ED-4DB2-BD59-A6C34878D82A}">
                    <a16:rowId xmlns:a16="http://schemas.microsoft.com/office/drawing/2014/main" val="3737691589"/>
                  </a:ext>
                </a:extLst>
              </a:tr>
              <a:tr h="370840">
                <a:tc>
                  <a:txBody>
                    <a:bodyPr/>
                    <a:lstStyle/>
                    <a:p>
                      <a:pPr algn="ctr"/>
                      <a:r>
                        <a:rPr lang="en-CA" dirty="0"/>
                        <a:t>6</a:t>
                      </a:r>
                      <a:endParaRPr lang="en-US" dirty="0"/>
                    </a:p>
                  </a:txBody>
                  <a:tcPr/>
                </a:tc>
                <a:tc>
                  <a:txBody>
                    <a:bodyPr/>
                    <a:lstStyle/>
                    <a:p>
                      <a:pPr algn="ctr"/>
                      <a:r>
                        <a:rPr lang="en-CA" dirty="0"/>
                        <a:t>210</a:t>
                      </a:r>
                      <a:endParaRPr lang="en-US" dirty="0"/>
                    </a:p>
                  </a:txBody>
                  <a:tcPr/>
                </a:tc>
                <a:tc>
                  <a:txBody>
                    <a:bodyPr/>
                    <a:lstStyle/>
                    <a:p>
                      <a:pPr algn="ctr"/>
                      <a:r>
                        <a:rPr lang="en-CA" dirty="0"/>
                        <a:t>260</a:t>
                      </a:r>
                      <a:endParaRPr lang="en-US" dirty="0"/>
                    </a:p>
                  </a:txBody>
                  <a:tcPr/>
                </a:tc>
                <a:tc>
                  <a:txBody>
                    <a:bodyPr/>
                    <a:lstStyle/>
                    <a:p>
                      <a:pPr algn="ctr"/>
                      <a:r>
                        <a:rPr lang="en-CA" dirty="0"/>
                        <a:t>8.33</a:t>
                      </a:r>
                      <a:endParaRPr lang="en-US" dirty="0"/>
                    </a:p>
                  </a:txBody>
                  <a:tcPr/>
                </a:tc>
                <a:tc>
                  <a:txBody>
                    <a:bodyPr/>
                    <a:lstStyle/>
                    <a:p>
                      <a:pPr algn="ctr"/>
                      <a:r>
                        <a:rPr lang="en-CA" dirty="0"/>
                        <a:t>35</a:t>
                      </a:r>
                      <a:endParaRPr lang="en-US" dirty="0"/>
                    </a:p>
                  </a:txBody>
                  <a:tcPr/>
                </a:tc>
                <a:tc>
                  <a:txBody>
                    <a:bodyPr/>
                    <a:lstStyle/>
                    <a:p>
                      <a:pPr algn="ctr"/>
                      <a:r>
                        <a:rPr lang="en-CA" dirty="0"/>
                        <a:t>43.33</a:t>
                      </a:r>
                      <a:endParaRPr lang="en-US" dirty="0"/>
                    </a:p>
                  </a:txBody>
                  <a:tcPr/>
                </a:tc>
                <a:tc>
                  <a:txBody>
                    <a:bodyPr/>
                    <a:lstStyle/>
                    <a:p>
                      <a:pPr algn="ctr"/>
                      <a:r>
                        <a:rPr lang="en-CA" dirty="0"/>
                        <a:t>60</a:t>
                      </a:r>
                      <a:endParaRPr lang="en-US" dirty="0"/>
                    </a:p>
                  </a:txBody>
                  <a:tcPr/>
                </a:tc>
                <a:extLst>
                  <a:ext uri="{0D108BD9-81ED-4DB2-BD59-A6C34878D82A}">
                    <a16:rowId xmlns:a16="http://schemas.microsoft.com/office/drawing/2014/main" val="31016597"/>
                  </a:ext>
                </a:extLst>
              </a:tr>
            </a:tbl>
          </a:graphicData>
        </a:graphic>
      </p:graphicFrame>
    </p:spTree>
    <p:extLst>
      <p:ext uri="{BB962C8B-B14F-4D97-AF65-F5344CB8AC3E}">
        <p14:creationId xmlns:p14="http://schemas.microsoft.com/office/powerpoint/2010/main" val="5393228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14-4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Costs in the Short Run and in the Long Run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40014-E6FD-78D1-6D21-97BABD93CBB6}"/>
              </a:ext>
            </a:extLst>
          </p:cNvPr>
          <p:cNvSpPr>
            <a:spLocks noGrp="1"/>
          </p:cNvSpPr>
          <p:nvPr>
            <p:ph type="title"/>
          </p:nvPr>
        </p:nvSpPr>
        <p:spPr/>
        <p:txBody>
          <a:bodyPr/>
          <a:lstStyle/>
          <a:p>
            <a:r>
              <a:rPr lang="en-US" dirty="0">
                <a:latin typeface="+mn-lt"/>
              </a:rPr>
              <a:t>The Relationship between Short-Run and Long-Run Average Total Cost</a:t>
            </a:r>
          </a:p>
        </p:txBody>
      </p:sp>
      <p:sp>
        <p:nvSpPr>
          <p:cNvPr id="3" name="Content Placeholder 2">
            <a:extLst>
              <a:ext uri="{FF2B5EF4-FFF2-40B4-BE49-F238E27FC236}">
                <a16:creationId xmlns:a16="http://schemas.microsoft.com/office/drawing/2014/main" id="{2A116264-B27A-DFBC-38BD-E961066E09CC}"/>
              </a:ext>
            </a:extLst>
          </p:cNvPr>
          <p:cNvSpPr>
            <a:spLocks noGrp="1"/>
          </p:cNvSpPr>
          <p:nvPr>
            <p:ph idx="1"/>
          </p:nvPr>
        </p:nvSpPr>
        <p:spPr/>
        <p:txBody>
          <a:bodyPr/>
          <a:lstStyle/>
          <a:p>
            <a:r>
              <a:rPr lang="en-US" dirty="0">
                <a:latin typeface="+mn-lt"/>
              </a:rPr>
              <a:t>Many decisions are</a:t>
            </a:r>
          </a:p>
          <a:p>
            <a:pPr lvl="1">
              <a:buFont typeface="Arial" panose="020B0604020202020204" pitchFamily="34" charset="0"/>
              <a:buChar char="•"/>
            </a:pPr>
            <a:r>
              <a:rPr lang="en-US" dirty="0">
                <a:latin typeface="+mn-lt"/>
              </a:rPr>
              <a:t>Fixed in the short run</a:t>
            </a:r>
          </a:p>
          <a:p>
            <a:pPr lvl="1">
              <a:buFont typeface="Arial" panose="020B0604020202020204" pitchFamily="34" charset="0"/>
              <a:buChar char="•"/>
            </a:pPr>
            <a:r>
              <a:rPr lang="en-US" dirty="0">
                <a:latin typeface="+mn-lt"/>
              </a:rPr>
              <a:t>Variable in the long run</a:t>
            </a:r>
          </a:p>
          <a:p>
            <a:r>
              <a:rPr lang="en-US" dirty="0">
                <a:latin typeface="+mn-lt"/>
              </a:rPr>
              <a:t>Firms have greater flexibility in the long-run</a:t>
            </a:r>
          </a:p>
          <a:p>
            <a:r>
              <a:rPr lang="en-US" dirty="0">
                <a:latin typeface="+mn-lt"/>
              </a:rPr>
              <a:t>Long-run cost curves differ from short-run cost curves</a:t>
            </a:r>
          </a:p>
          <a:p>
            <a:pPr lvl="1">
              <a:buFont typeface="Arial" panose="020B0604020202020204" pitchFamily="34" charset="0"/>
              <a:buChar char="•"/>
            </a:pPr>
            <a:r>
              <a:rPr lang="en-US" dirty="0">
                <a:latin typeface="+mn-lt"/>
              </a:rPr>
              <a:t>Much flatter than short-run cost curves</a:t>
            </a:r>
          </a:p>
          <a:p>
            <a:r>
              <a:rPr lang="en-US" dirty="0">
                <a:latin typeface="+mn-lt"/>
              </a:rPr>
              <a:t>Short-run cost curves</a:t>
            </a:r>
          </a:p>
          <a:p>
            <a:pPr lvl="1">
              <a:buFont typeface="Arial" panose="020B0604020202020204" pitchFamily="34" charset="0"/>
              <a:buChar char="•"/>
            </a:pPr>
            <a:r>
              <a:rPr lang="en-US" dirty="0">
                <a:latin typeface="+mn-lt"/>
              </a:rPr>
              <a:t>Lie on or above the long-run cost curves</a:t>
            </a:r>
          </a:p>
        </p:txBody>
      </p:sp>
    </p:spTree>
    <p:extLst>
      <p:ext uri="{BB962C8B-B14F-4D97-AF65-F5344CB8AC3E}">
        <p14:creationId xmlns:p14="http://schemas.microsoft.com/office/powerpoint/2010/main" val="21680240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67B68-CEEC-CA98-C382-CA64B0A91BDC}"/>
              </a:ext>
            </a:extLst>
          </p:cNvPr>
          <p:cNvSpPr>
            <a:spLocks noGrp="1"/>
          </p:cNvSpPr>
          <p:nvPr>
            <p:ph type="title"/>
          </p:nvPr>
        </p:nvSpPr>
        <p:spPr/>
        <p:txBody>
          <a:bodyPr/>
          <a:lstStyle/>
          <a:p>
            <a:r>
              <a:rPr lang="en-US" dirty="0">
                <a:latin typeface="+mn-lt"/>
              </a:rPr>
              <a:t>Figure 6 Average Total Cost in the Short and Long Runs</a:t>
            </a:r>
          </a:p>
        </p:txBody>
      </p:sp>
      <p:sp>
        <p:nvSpPr>
          <p:cNvPr id="3" name="Content Placeholder 2">
            <a:extLst>
              <a:ext uri="{FF2B5EF4-FFF2-40B4-BE49-F238E27FC236}">
                <a16:creationId xmlns:a16="http://schemas.microsoft.com/office/drawing/2014/main" id="{3BAFBBDF-BEB4-B665-C11E-BCF098767450}"/>
              </a:ext>
            </a:extLst>
          </p:cNvPr>
          <p:cNvSpPr>
            <a:spLocks noGrp="1"/>
          </p:cNvSpPr>
          <p:nvPr>
            <p:ph sz="half" idx="1"/>
          </p:nvPr>
        </p:nvSpPr>
        <p:spPr/>
        <p:txBody>
          <a:bodyPr/>
          <a:lstStyle/>
          <a:p>
            <a:r>
              <a:rPr lang="en-US" dirty="0">
                <a:latin typeface="+mn-lt"/>
              </a:rPr>
              <a:t>Because fixed costs are variable in the long run, the average-total-cost curve in the short run differs from the average-total-cost curve in the long run.</a:t>
            </a:r>
          </a:p>
        </p:txBody>
      </p:sp>
      <p:pic>
        <p:nvPicPr>
          <p:cNvPr id="6" name="Picture 3" descr="The figure the set of Average Total Cost curves or ATC curves for the short run and Average Total Cost or ATC long run curve associated with these short run curves.  The graph is plotted on a rectangular coordinate system.  The horizontal axis is the quantity of cars produced per day.  The values here start at 0 and rise but only two intermediate numerical output levels are shown at 1000 and 1200 units.  The vertical axis is labeled Average Total Cost and is measured in cost per unit; the values begin at zero and rise from there.  Two intermediate cost levels are shown, one at $10,000 and the second at $12,000.  Three short run cost curves are shown, listed as ATC. The first is at a relatively low level of output, and is labeled, “ATC in short run with small factory.” This curve assumes a U-shape and it falls steeply initially, then reaches a minimum and then rises gradually from there.  The second ATC curve is at an intermediate level of output, and this curve is labeled, “ATC in short run with medium factory.” The curve goes down smoothly, reaches a minimum and then rises gradually. The third ATC curve is at a large level of output, and this curve is labeled “ATC in short run with large factory.” This ATC curve goes down gradually, reaches a minimum and then rises steeply beyond the minimum point.  There is a long run ATC curve that encompasses these three short run ATC curves (as well as others that are not shown on the figure). The curve falls smoothly down and then reaches a minimum point and is flat over a wide range of output levels, before it eventually goes back up and rises smoothly. The region of the long run ATC curve that is going down, associated with the short run ATC with a small factory is designated “economies of scale,” and the cost per unit falls as output rises over this range.  The region where the long run ATC is flat is designated as “constant returns to scale” and is associated with the short run ATC curve for a medium factory.  The region of the long run ATC curve where the curve is rising is labeled “diseconomies of scale.”  This region is associated with the short run ATC curve for a large factory.  Two points are described, both on the long run ATC curve.  One is at an output of 1000 units and cost per unit is $10,000.  Output can rise to 1200 and cost per unit remains at $10,000 in the long run.  If the output of 1200 is produced by the short run ATC with a medium factory, then the cost per unit in the short run is $12,000.  This comparison illustrates that an adjustment of the factory size in the long run would be necessary to maintain the lowest cost per unit, but such adjustments are not possible in the short run, so the cost per unit would be higher.">
            <a:extLst>
              <a:ext uri="{FF2B5EF4-FFF2-40B4-BE49-F238E27FC236}">
                <a16:creationId xmlns:a16="http://schemas.microsoft.com/office/drawing/2014/main" id="{FB997AB7-AF80-4975-F7C4-36E682C913E5}"/>
              </a:ext>
            </a:extLst>
          </p:cNvPr>
          <p:cNvPicPr>
            <a:picLocks noGrp="1" noChangeAspect="1"/>
          </p:cNvPicPr>
          <p:nvPr>
            <p:ph sz="half" idx="2"/>
          </p:nvPr>
        </p:nvPicPr>
        <p:blipFill>
          <a:blip r:embed="rId2"/>
          <a:stretch>
            <a:fillRect/>
          </a:stretch>
        </p:blipFill>
        <p:spPr>
          <a:xfrm>
            <a:off x="6098459" y="2026400"/>
            <a:ext cx="5869110" cy="3931920"/>
          </a:xfrm>
        </p:spPr>
      </p:pic>
    </p:spTree>
    <p:extLst>
      <p:ext uri="{BB962C8B-B14F-4D97-AF65-F5344CB8AC3E}">
        <p14:creationId xmlns:p14="http://schemas.microsoft.com/office/powerpoint/2010/main" val="13246592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205FC-8635-1CBB-BF2A-42D8DCCFCD46}"/>
              </a:ext>
            </a:extLst>
          </p:cNvPr>
          <p:cNvSpPr>
            <a:spLocks noGrp="1"/>
          </p:cNvSpPr>
          <p:nvPr>
            <p:ph type="title"/>
          </p:nvPr>
        </p:nvSpPr>
        <p:spPr/>
        <p:txBody>
          <a:bodyPr/>
          <a:lstStyle/>
          <a:p>
            <a:r>
              <a:rPr lang="en-US" dirty="0">
                <a:latin typeface="+mn-lt"/>
              </a:rPr>
              <a:t>Economies and Diseconomies of Scale</a:t>
            </a:r>
          </a:p>
        </p:txBody>
      </p:sp>
      <p:sp>
        <p:nvSpPr>
          <p:cNvPr id="3" name="Content Placeholder 2">
            <a:extLst>
              <a:ext uri="{FF2B5EF4-FFF2-40B4-BE49-F238E27FC236}">
                <a16:creationId xmlns:a16="http://schemas.microsoft.com/office/drawing/2014/main" id="{09A4E8E7-6021-6ABC-B9C7-E3F5388FF0D6}"/>
              </a:ext>
            </a:extLst>
          </p:cNvPr>
          <p:cNvSpPr>
            <a:spLocks noGrp="1"/>
          </p:cNvSpPr>
          <p:nvPr>
            <p:ph idx="1"/>
          </p:nvPr>
        </p:nvSpPr>
        <p:spPr/>
        <p:txBody>
          <a:bodyPr/>
          <a:lstStyle/>
          <a:p>
            <a:r>
              <a:rPr lang="en-US" b="1" dirty="0">
                <a:solidFill>
                  <a:srgbClr val="C00000"/>
                </a:solidFill>
                <a:latin typeface="+mn-lt"/>
              </a:rPr>
              <a:t>Economies of scale*</a:t>
            </a:r>
          </a:p>
          <a:p>
            <a:pPr lvl="1">
              <a:buFont typeface="Arial" panose="020B0604020202020204" pitchFamily="34" charset="0"/>
              <a:buChar char="•"/>
            </a:pPr>
            <a:r>
              <a:rPr lang="en-US" dirty="0">
                <a:latin typeface="+mn-lt"/>
              </a:rPr>
              <a:t>Long-run average total cost falls as the quantity of output increases</a:t>
            </a:r>
          </a:p>
          <a:p>
            <a:r>
              <a:rPr lang="en-US" b="1" dirty="0">
                <a:solidFill>
                  <a:srgbClr val="C00000"/>
                </a:solidFill>
                <a:latin typeface="+mn-lt"/>
              </a:rPr>
              <a:t>Constant returns to scale*</a:t>
            </a:r>
          </a:p>
          <a:p>
            <a:pPr lvl="1">
              <a:buFont typeface="Arial" panose="020B0604020202020204" pitchFamily="34" charset="0"/>
              <a:buChar char="•"/>
            </a:pPr>
            <a:r>
              <a:rPr lang="en-US" dirty="0">
                <a:latin typeface="+mn-lt"/>
              </a:rPr>
              <a:t>Long-run average total cost stays the same as the quantity of output changes</a:t>
            </a:r>
          </a:p>
          <a:p>
            <a:r>
              <a:rPr lang="en-US" b="1" dirty="0">
                <a:solidFill>
                  <a:srgbClr val="C00000"/>
                </a:solidFill>
                <a:latin typeface="+mn-lt"/>
              </a:rPr>
              <a:t>Diseconomies of scale*</a:t>
            </a:r>
          </a:p>
          <a:p>
            <a:pPr lvl="1">
              <a:buFont typeface="Arial" panose="020B0604020202020204" pitchFamily="34" charset="0"/>
              <a:buChar char="•"/>
            </a:pPr>
            <a:r>
              <a:rPr lang="en-US" dirty="0">
                <a:latin typeface="+mn-lt"/>
              </a:rPr>
              <a:t>Long-run average total cost rises as the quantity of output increases</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3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dirty="0">
              <a:latin typeface="+mn-lt"/>
            </a:endParaRPr>
          </a:p>
        </p:txBody>
      </p:sp>
    </p:spTree>
    <p:extLst>
      <p:ext uri="{BB962C8B-B14F-4D97-AF65-F5344CB8AC3E}">
        <p14:creationId xmlns:p14="http://schemas.microsoft.com/office/powerpoint/2010/main" val="1715042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14-5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(3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marL="228600" marR="0" lvl="0" indent="-228600" algn="l" defTabSz="914400" rtl="0" eaLnBrk="1" fontAlgn="auto" latinLnBrk="0" hangingPunct="1">
              <a:lnSpc>
                <a:spcPct val="100000"/>
              </a:lnSpc>
              <a:spcBef>
                <a:spcPts val="600"/>
              </a:spcBef>
              <a:spcAft>
                <a:spcPts val="600"/>
              </a:spcAft>
              <a:buClr>
                <a:srgbClr val="282F7C"/>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282F7C"/>
                </a:solidFill>
                <a:effectLst/>
                <a:uLnTx/>
                <a:uFillTx/>
                <a:latin typeface="+mn-lt"/>
                <a:ea typeface="+mn-ea"/>
                <a:cs typeface="+mn-cs"/>
              </a:rPr>
              <a:t>Calculate a firm's marginal cost at different quantities, given data on that firm's cost structure.</a:t>
            </a:r>
          </a:p>
          <a:p>
            <a:pPr>
              <a:spcBef>
                <a:spcPts val="600"/>
              </a:spcBef>
              <a:spcAft>
                <a:spcPts val="600"/>
              </a:spcAft>
            </a:pPr>
            <a:r>
              <a:rPr lang="en-US" dirty="0">
                <a:latin typeface="+mn-lt"/>
              </a:rPr>
              <a:t>Explain the shapes of the </a:t>
            </a:r>
            <a:r>
              <a:rPr lang="en-US" i="1" dirty="0">
                <a:latin typeface="+mn-lt"/>
              </a:rPr>
              <a:t>ATC</a:t>
            </a:r>
            <a:r>
              <a:rPr lang="en-US" dirty="0">
                <a:latin typeface="+mn-lt"/>
              </a:rPr>
              <a:t>,</a:t>
            </a:r>
            <a:r>
              <a:rPr lang="en-US" i="1" dirty="0">
                <a:latin typeface="+mn-lt"/>
              </a:rPr>
              <a:t> AVC</a:t>
            </a:r>
            <a:r>
              <a:rPr lang="en-US" dirty="0">
                <a:latin typeface="+mn-lt"/>
              </a:rPr>
              <a:t>,</a:t>
            </a:r>
            <a:r>
              <a:rPr lang="en-US" i="1" dirty="0">
                <a:latin typeface="+mn-lt"/>
              </a:rPr>
              <a:t> AFC,</a:t>
            </a:r>
            <a:r>
              <a:rPr lang="en-US" dirty="0">
                <a:latin typeface="+mn-lt"/>
              </a:rPr>
              <a:t> and </a:t>
            </a:r>
            <a:r>
              <a:rPr lang="en-US" i="1" dirty="0">
                <a:latin typeface="+mn-lt"/>
              </a:rPr>
              <a:t>MC</a:t>
            </a:r>
            <a:r>
              <a:rPr lang="en-US" dirty="0">
                <a:latin typeface="+mn-lt"/>
              </a:rPr>
              <a:t> curves.</a:t>
            </a:r>
          </a:p>
          <a:p>
            <a:pPr>
              <a:spcBef>
                <a:spcPts val="600"/>
              </a:spcBef>
              <a:spcAft>
                <a:spcPts val="600"/>
              </a:spcAft>
            </a:pPr>
            <a:r>
              <a:rPr lang="en-US" dirty="0">
                <a:latin typeface="+mn-lt"/>
              </a:rPr>
              <a:t>Explain why a firm's marginal cost curve intersects the average-total-cost curve at its minimum.</a:t>
            </a:r>
          </a:p>
          <a:p>
            <a:pPr>
              <a:spcBef>
                <a:spcPts val="600"/>
              </a:spcBef>
              <a:spcAft>
                <a:spcPts val="600"/>
              </a:spcAft>
            </a:pPr>
            <a:r>
              <a:rPr lang="en-US" dirty="0">
                <a:latin typeface="+mn-lt"/>
              </a:rPr>
              <a:t>Explain the relationship between short-run and long-run average total costs.</a:t>
            </a:r>
          </a:p>
          <a:p>
            <a:pPr>
              <a:spcBef>
                <a:spcPts val="600"/>
              </a:spcBef>
              <a:spcAft>
                <a:spcPts val="600"/>
              </a:spcAft>
            </a:pPr>
            <a:r>
              <a:rPr lang="en-US" dirty="0">
                <a:latin typeface="+mn-lt"/>
              </a:rPr>
              <a:t>Given a graph of the average-total-cost curve in the long run, identify the regions that represent economies of scale, constant returns to scale, and diseconomies of scale. </a:t>
            </a:r>
          </a:p>
        </p:txBody>
      </p:sp>
    </p:spTree>
    <p:extLst>
      <p:ext uri="{BB962C8B-B14F-4D97-AF65-F5344CB8AC3E}">
        <p14:creationId xmlns:p14="http://schemas.microsoft.com/office/powerpoint/2010/main" val="32531702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11941-33E6-803C-14DA-F1F945630458}"/>
              </a:ext>
            </a:extLst>
          </p:cNvPr>
          <p:cNvSpPr>
            <a:spLocks noGrp="1"/>
          </p:cNvSpPr>
          <p:nvPr>
            <p:ph type="title"/>
          </p:nvPr>
        </p:nvSpPr>
        <p:spPr/>
        <p:txBody>
          <a:bodyPr/>
          <a:lstStyle/>
          <a:p>
            <a:r>
              <a:rPr lang="en-US" dirty="0">
                <a:latin typeface="+mn-lt"/>
              </a:rPr>
              <a:t>Table 3 The Many Types of Cost: A Summary (1 of 2)</a:t>
            </a:r>
          </a:p>
        </p:txBody>
      </p:sp>
      <p:graphicFrame>
        <p:nvGraphicFramePr>
          <p:cNvPr id="4" name="Table 2">
            <a:extLst>
              <a:ext uri="{FF2B5EF4-FFF2-40B4-BE49-F238E27FC236}">
                <a16:creationId xmlns:a16="http://schemas.microsoft.com/office/drawing/2014/main" id="{60171EC1-61D0-39A6-2B77-2008A56DF9D8}"/>
              </a:ext>
            </a:extLst>
          </p:cNvPr>
          <p:cNvGraphicFramePr>
            <a:graphicFrameLocks noGrp="1"/>
          </p:cNvGraphicFramePr>
          <p:nvPr>
            <p:ph idx="1"/>
            <p:extLst>
              <p:ext uri="{D42A27DB-BD31-4B8C-83A1-F6EECF244321}">
                <p14:modId xmlns:p14="http://schemas.microsoft.com/office/powerpoint/2010/main" val="3715541303"/>
              </p:ext>
            </p:extLst>
          </p:nvPr>
        </p:nvGraphicFramePr>
        <p:xfrm>
          <a:off x="610341" y="1825625"/>
          <a:ext cx="10971318" cy="4206241"/>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3801751033"/>
                    </a:ext>
                  </a:extLst>
                </a:gridCol>
                <a:gridCol w="4480560">
                  <a:extLst>
                    <a:ext uri="{9D8B030D-6E8A-4147-A177-3AD203B41FA5}">
                      <a16:colId xmlns:a16="http://schemas.microsoft.com/office/drawing/2014/main" val="2173526061"/>
                    </a:ext>
                  </a:extLst>
                </a:gridCol>
                <a:gridCol w="3747558">
                  <a:extLst>
                    <a:ext uri="{9D8B030D-6E8A-4147-A177-3AD203B41FA5}">
                      <a16:colId xmlns:a16="http://schemas.microsoft.com/office/drawing/2014/main" val="669847010"/>
                    </a:ext>
                  </a:extLst>
                </a:gridCol>
              </a:tblGrid>
              <a:tr h="485336">
                <a:tc>
                  <a:txBody>
                    <a:bodyPr/>
                    <a:lstStyle/>
                    <a:p>
                      <a:pPr algn="ctr"/>
                      <a:r>
                        <a:rPr lang="en-US" sz="2000" dirty="0"/>
                        <a:t>Term</a:t>
                      </a:r>
                    </a:p>
                  </a:txBody>
                  <a:tcPr/>
                </a:tc>
                <a:tc>
                  <a:txBody>
                    <a:bodyPr/>
                    <a:lstStyle/>
                    <a:p>
                      <a:pPr algn="ctr"/>
                      <a:r>
                        <a:rPr lang="en-US" sz="2000" dirty="0"/>
                        <a:t>Definition</a:t>
                      </a:r>
                    </a:p>
                  </a:txBody>
                  <a:tcPr/>
                </a:tc>
                <a:tc>
                  <a:txBody>
                    <a:bodyPr/>
                    <a:lstStyle/>
                    <a:p>
                      <a:pPr algn="ctr"/>
                      <a:r>
                        <a:rPr lang="en-US" sz="2000" dirty="0"/>
                        <a:t>Mathematical Description</a:t>
                      </a:r>
                    </a:p>
                  </a:txBody>
                  <a:tcPr/>
                </a:tc>
                <a:extLst>
                  <a:ext uri="{0D108BD9-81ED-4DB2-BD59-A6C34878D82A}">
                    <a16:rowId xmlns:a16="http://schemas.microsoft.com/office/drawing/2014/main" val="1141474833"/>
                  </a:ext>
                </a:extLst>
              </a:tr>
              <a:tr h="744181">
                <a:tc>
                  <a:txBody>
                    <a:bodyPr/>
                    <a:lstStyle/>
                    <a:p>
                      <a:r>
                        <a:rPr lang="en-CA" sz="2000" dirty="0"/>
                        <a:t>Explicit costs</a:t>
                      </a:r>
                    </a:p>
                  </a:txBody>
                  <a:tcPr/>
                </a:tc>
                <a:tc>
                  <a:txBody>
                    <a:bodyPr/>
                    <a:lstStyle/>
                    <a:p>
                      <a:r>
                        <a:rPr lang="en-CA" sz="2000" dirty="0"/>
                        <a:t>Costs that require an outlay of money by the firm</a:t>
                      </a:r>
                    </a:p>
                  </a:txBody>
                  <a:tcPr/>
                </a:tc>
                <a:tc>
                  <a:txBody>
                    <a:bodyPr/>
                    <a:lstStyle/>
                    <a:p>
                      <a:pPr algn="ctr"/>
                      <a:endParaRPr lang="en-US" sz="2000" i="1" dirty="0">
                        <a:latin typeface="+mn-lt"/>
                      </a:endParaRPr>
                    </a:p>
                  </a:txBody>
                  <a:tcPr/>
                </a:tc>
                <a:extLst>
                  <a:ext uri="{0D108BD9-81ED-4DB2-BD59-A6C34878D82A}">
                    <a16:rowId xmlns:a16="http://schemas.microsoft.com/office/drawing/2014/main" val="3194987461"/>
                  </a:ext>
                </a:extLst>
              </a:tr>
              <a:tr h="744181">
                <a:tc>
                  <a:txBody>
                    <a:bodyPr/>
                    <a:lstStyle/>
                    <a:p>
                      <a:r>
                        <a:rPr lang="en-US" sz="2000" dirty="0"/>
                        <a:t>Implicit costs </a:t>
                      </a:r>
                    </a:p>
                  </a:txBody>
                  <a:tcPr/>
                </a:tc>
                <a:tc>
                  <a:txBody>
                    <a:bodyPr/>
                    <a:lstStyle/>
                    <a:p>
                      <a:r>
                        <a:rPr lang="en-CA" sz="2000" dirty="0"/>
                        <a:t>Costs that do not require an outlay of money by the firm</a:t>
                      </a:r>
                    </a:p>
                  </a:txBody>
                  <a:tcPr/>
                </a:tc>
                <a:tc>
                  <a:txBody>
                    <a:bodyPr/>
                    <a:lstStyle/>
                    <a:p>
                      <a:pPr algn="ctr"/>
                      <a:endParaRPr lang="en-US" sz="2000" i="1" dirty="0">
                        <a:latin typeface="+mn-lt"/>
                      </a:endParaRPr>
                    </a:p>
                  </a:txBody>
                  <a:tcPr/>
                </a:tc>
                <a:extLst>
                  <a:ext uri="{0D108BD9-81ED-4DB2-BD59-A6C34878D82A}">
                    <a16:rowId xmlns:a16="http://schemas.microsoft.com/office/drawing/2014/main" val="1266558246"/>
                  </a:ext>
                </a:extLst>
              </a:tr>
              <a:tr h="744181">
                <a:tc>
                  <a:txBody>
                    <a:bodyPr/>
                    <a:lstStyle/>
                    <a:p>
                      <a:r>
                        <a:rPr lang="en-US" sz="2000" dirty="0"/>
                        <a:t>Fixed costs </a:t>
                      </a:r>
                    </a:p>
                  </a:txBody>
                  <a:tcPr/>
                </a:tc>
                <a:tc>
                  <a:txBody>
                    <a:bodyPr/>
                    <a:lstStyle/>
                    <a:p>
                      <a:r>
                        <a:rPr lang="en-CA" sz="2000" dirty="0"/>
                        <a:t>Costs that do not vary with the quantity of output produced</a:t>
                      </a:r>
                    </a:p>
                  </a:txBody>
                  <a:tcPr/>
                </a:tc>
                <a:tc>
                  <a:txBody>
                    <a:bodyPr/>
                    <a:lstStyle/>
                    <a:p>
                      <a:pPr algn="ctr"/>
                      <a:r>
                        <a:rPr lang="en-CA" sz="2000" i="1" dirty="0">
                          <a:latin typeface="+mn-lt"/>
                        </a:rPr>
                        <a:t>FC</a:t>
                      </a:r>
                      <a:endParaRPr lang="en-US" sz="2000" i="1" dirty="0">
                        <a:latin typeface="+mn-lt"/>
                      </a:endParaRPr>
                    </a:p>
                  </a:txBody>
                  <a:tcPr/>
                </a:tc>
                <a:extLst>
                  <a:ext uri="{0D108BD9-81ED-4DB2-BD59-A6C34878D82A}">
                    <a16:rowId xmlns:a16="http://schemas.microsoft.com/office/drawing/2014/main" val="3868554368"/>
                  </a:ext>
                </a:extLst>
              </a:tr>
              <a:tr h="744181">
                <a:tc>
                  <a:txBody>
                    <a:bodyPr/>
                    <a:lstStyle/>
                    <a:p>
                      <a:r>
                        <a:rPr lang="en-US" sz="2000" dirty="0"/>
                        <a:t>Variable costs </a:t>
                      </a:r>
                    </a:p>
                  </a:txBody>
                  <a:tcPr/>
                </a:tc>
                <a:tc>
                  <a:txBody>
                    <a:bodyPr/>
                    <a:lstStyle/>
                    <a:p>
                      <a:r>
                        <a:rPr lang="en-CA" sz="2000" dirty="0"/>
                        <a:t>Costs that vary with the quantity of output produced</a:t>
                      </a:r>
                    </a:p>
                  </a:txBody>
                  <a:tcPr/>
                </a:tc>
                <a:tc>
                  <a:txBody>
                    <a:bodyPr/>
                    <a:lstStyle/>
                    <a:p>
                      <a:pPr algn="ctr"/>
                      <a:r>
                        <a:rPr lang="en-CA" sz="2000" i="1" dirty="0">
                          <a:latin typeface="+mn-lt"/>
                        </a:rPr>
                        <a:t>VC</a:t>
                      </a:r>
                      <a:endParaRPr lang="en-US" sz="2000" i="1" dirty="0">
                        <a:latin typeface="+mn-lt"/>
                      </a:endParaRPr>
                    </a:p>
                  </a:txBody>
                  <a:tcPr/>
                </a:tc>
                <a:extLst>
                  <a:ext uri="{0D108BD9-81ED-4DB2-BD59-A6C34878D82A}">
                    <a16:rowId xmlns:a16="http://schemas.microsoft.com/office/drawing/2014/main" val="3509731815"/>
                  </a:ext>
                </a:extLst>
              </a:tr>
              <a:tr h="744181">
                <a:tc>
                  <a:txBody>
                    <a:bodyPr/>
                    <a:lstStyle/>
                    <a:p>
                      <a:r>
                        <a:rPr lang="en-CA" sz="2000" dirty="0"/>
                        <a:t>Total cost</a:t>
                      </a:r>
                      <a:endParaRPr lang="en-US" sz="2000" dirty="0"/>
                    </a:p>
                  </a:txBody>
                  <a:tcPr/>
                </a:tc>
                <a:tc>
                  <a:txBody>
                    <a:bodyPr/>
                    <a:lstStyle/>
                    <a:p>
                      <a:r>
                        <a:rPr lang="en-CA" sz="2000" dirty="0"/>
                        <a:t>The market value of all the inputs that a firm uses in production</a:t>
                      </a:r>
                    </a:p>
                  </a:txBody>
                  <a:tcPr/>
                </a:tc>
                <a:tc>
                  <a:txBody>
                    <a:bodyPr/>
                    <a:lstStyle/>
                    <a:p>
                      <a:pPr algn="ctr"/>
                      <a:r>
                        <a:rPr lang="en-CA" sz="2000" i="1" dirty="0">
                          <a:latin typeface="+mn-lt"/>
                        </a:rPr>
                        <a:t>TC = FC + VC</a:t>
                      </a:r>
                      <a:endParaRPr lang="en-US" sz="2000" i="1" dirty="0">
                        <a:latin typeface="+mn-lt"/>
                      </a:endParaRPr>
                    </a:p>
                  </a:txBody>
                  <a:tcPr/>
                </a:tc>
                <a:extLst>
                  <a:ext uri="{0D108BD9-81ED-4DB2-BD59-A6C34878D82A}">
                    <a16:rowId xmlns:a16="http://schemas.microsoft.com/office/drawing/2014/main" val="2696569919"/>
                  </a:ext>
                </a:extLst>
              </a:tr>
            </a:tbl>
          </a:graphicData>
        </a:graphic>
      </p:graphicFrame>
    </p:spTree>
    <p:extLst>
      <p:ext uri="{BB962C8B-B14F-4D97-AF65-F5344CB8AC3E}">
        <p14:creationId xmlns:p14="http://schemas.microsoft.com/office/powerpoint/2010/main" val="4269070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11941-33E6-803C-14DA-F1F945630458}"/>
              </a:ext>
            </a:extLst>
          </p:cNvPr>
          <p:cNvSpPr>
            <a:spLocks noGrp="1"/>
          </p:cNvSpPr>
          <p:nvPr>
            <p:ph type="title"/>
          </p:nvPr>
        </p:nvSpPr>
        <p:spPr/>
        <p:txBody>
          <a:bodyPr/>
          <a:lstStyle/>
          <a:p>
            <a:r>
              <a:rPr lang="en-US" dirty="0">
                <a:latin typeface="+mn-lt"/>
              </a:rPr>
              <a:t>Table 3 The Many Types of Cost: A Summary (2 of 2)</a:t>
            </a:r>
          </a:p>
        </p:txBody>
      </p:sp>
      <p:graphicFrame>
        <p:nvGraphicFramePr>
          <p:cNvPr id="4" name="Table 2">
            <a:extLst>
              <a:ext uri="{FF2B5EF4-FFF2-40B4-BE49-F238E27FC236}">
                <a16:creationId xmlns:a16="http://schemas.microsoft.com/office/drawing/2014/main" id="{60171EC1-61D0-39A6-2B77-2008A56DF9D8}"/>
              </a:ext>
            </a:extLst>
          </p:cNvPr>
          <p:cNvGraphicFramePr>
            <a:graphicFrameLocks noGrp="1"/>
          </p:cNvGraphicFramePr>
          <p:nvPr>
            <p:ph idx="1"/>
            <p:extLst>
              <p:ext uri="{D42A27DB-BD31-4B8C-83A1-F6EECF244321}">
                <p14:modId xmlns:p14="http://schemas.microsoft.com/office/powerpoint/2010/main" val="1970211272"/>
              </p:ext>
            </p:extLst>
          </p:nvPr>
        </p:nvGraphicFramePr>
        <p:xfrm>
          <a:off x="476250" y="1958357"/>
          <a:ext cx="11242674" cy="3999990"/>
        </p:xfrm>
        <a:graphic>
          <a:graphicData uri="http://schemas.openxmlformats.org/drawingml/2006/table">
            <a:tbl>
              <a:tblPr firstRow="1" bandRow="1">
                <a:tableStyleId>{5C22544A-7EE6-4342-B048-85BDC9FD1C3A}</a:tableStyleId>
              </a:tblPr>
              <a:tblGrid>
                <a:gridCol w="3747558">
                  <a:extLst>
                    <a:ext uri="{9D8B030D-6E8A-4147-A177-3AD203B41FA5}">
                      <a16:colId xmlns:a16="http://schemas.microsoft.com/office/drawing/2014/main" val="3801751033"/>
                    </a:ext>
                  </a:extLst>
                </a:gridCol>
                <a:gridCol w="3747558">
                  <a:extLst>
                    <a:ext uri="{9D8B030D-6E8A-4147-A177-3AD203B41FA5}">
                      <a16:colId xmlns:a16="http://schemas.microsoft.com/office/drawing/2014/main" val="2173526061"/>
                    </a:ext>
                  </a:extLst>
                </a:gridCol>
                <a:gridCol w="3747558">
                  <a:extLst>
                    <a:ext uri="{9D8B030D-6E8A-4147-A177-3AD203B41FA5}">
                      <a16:colId xmlns:a16="http://schemas.microsoft.com/office/drawing/2014/main" val="669847010"/>
                    </a:ext>
                  </a:extLst>
                </a:gridCol>
              </a:tblGrid>
              <a:tr h="452173">
                <a:tc>
                  <a:txBody>
                    <a:bodyPr/>
                    <a:lstStyle/>
                    <a:p>
                      <a:pPr algn="ctr"/>
                      <a:r>
                        <a:rPr lang="en-US" sz="2000" dirty="0"/>
                        <a:t>Term</a:t>
                      </a:r>
                    </a:p>
                  </a:txBody>
                  <a:tcPr/>
                </a:tc>
                <a:tc>
                  <a:txBody>
                    <a:bodyPr/>
                    <a:lstStyle/>
                    <a:p>
                      <a:pPr algn="ctr"/>
                      <a:r>
                        <a:rPr lang="en-US" sz="2000" dirty="0"/>
                        <a:t>Definition</a:t>
                      </a:r>
                    </a:p>
                  </a:txBody>
                  <a:tcPr/>
                </a:tc>
                <a:tc>
                  <a:txBody>
                    <a:bodyPr/>
                    <a:lstStyle/>
                    <a:p>
                      <a:pPr algn="ctr"/>
                      <a:r>
                        <a:rPr lang="en-US" sz="2000" dirty="0"/>
                        <a:t>Mathematical Description</a:t>
                      </a:r>
                    </a:p>
                  </a:txBody>
                  <a:tcPr/>
                </a:tc>
                <a:extLst>
                  <a:ext uri="{0D108BD9-81ED-4DB2-BD59-A6C34878D82A}">
                    <a16:rowId xmlns:a16="http://schemas.microsoft.com/office/drawing/2014/main" val="1141474833"/>
                  </a:ext>
                </a:extLst>
              </a:tr>
              <a:tr h="799998">
                <a:tc>
                  <a:txBody>
                    <a:bodyPr/>
                    <a:lstStyle/>
                    <a:p>
                      <a:r>
                        <a:rPr lang="en-CA" sz="2000" dirty="0"/>
                        <a:t>Average fixed cost</a:t>
                      </a:r>
                      <a:endParaRPr lang="en-US" sz="2000" dirty="0"/>
                    </a:p>
                  </a:txBody>
                  <a:tcPr/>
                </a:tc>
                <a:tc>
                  <a:txBody>
                    <a:bodyPr/>
                    <a:lstStyle/>
                    <a:p>
                      <a:r>
                        <a:rPr lang="en-CA" sz="2000" dirty="0"/>
                        <a:t>Fixed cost divided by the quantity of output</a:t>
                      </a:r>
                    </a:p>
                  </a:txBody>
                  <a:tcPr/>
                </a:tc>
                <a:tc>
                  <a:txBody>
                    <a:bodyPr/>
                    <a:lstStyle/>
                    <a:p>
                      <a:pPr algn="ctr"/>
                      <a:r>
                        <a:rPr lang="en-CA" sz="2000" i="1" dirty="0">
                          <a:latin typeface="+mn-lt"/>
                        </a:rPr>
                        <a:t>AFC = FC/Q</a:t>
                      </a:r>
                      <a:endParaRPr lang="en-US" sz="2000" i="1" dirty="0">
                        <a:latin typeface="+mn-lt"/>
                      </a:endParaRPr>
                    </a:p>
                  </a:txBody>
                  <a:tcPr/>
                </a:tc>
                <a:extLst>
                  <a:ext uri="{0D108BD9-81ED-4DB2-BD59-A6C34878D82A}">
                    <a16:rowId xmlns:a16="http://schemas.microsoft.com/office/drawing/2014/main" val="3822215229"/>
                  </a:ext>
                </a:extLst>
              </a:tr>
              <a:tr h="799998">
                <a:tc>
                  <a:txBody>
                    <a:bodyPr/>
                    <a:lstStyle/>
                    <a:p>
                      <a:r>
                        <a:rPr lang="en-CA" sz="2000" dirty="0"/>
                        <a:t>Average variable cost</a:t>
                      </a:r>
                      <a:endParaRPr lang="en-US" sz="2000" dirty="0"/>
                    </a:p>
                  </a:txBody>
                  <a:tcPr/>
                </a:tc>
                <a:tc>
                  <a:txBody>
                    <a:bodyPr/>
                    <a:lstStyle/>
                    <a:p>
                      <a:r>
                        <a:rPr lang="en-CA" sz="2000" dirty="0"/>
                        <a:t>Variable cost divided by the quantity of output</a:t>
                      </a:r>
                      <a:endParaRPr lang="en-US" sz="2000" dirty="0"/>
                    </a:p>
                  </a:txBody>
                  <a:tcPr/>
                </a:tc>
                <a:tc>
                  <a:txBody>
                    <a:bodyPr/>
                    <a:lstStyle/>
                    <a:p>
                      <a:pPr algn="ctr"/>
                      <a:r>
                        <a:rPr lang="en-CA" sz="2000" i="1" dirty="0">
                          <a:latin typeface="+mn-lt"/>
                        </a:rPr>
                        <a:t>AVC = VC/Q</a:t>
                      </a:r>
                      <a:endParaRPr lang="en-US" sz="2000" i="1" dirty="0">
                        <a:latin typeface="+mn-lt"/>
                      </a:endParaRPr>
                    </a:p>
                  </a:txBody>
                  <a:tcPr/>
                </a:tc>
                <a:extLst>
                  <a:ext uri="{0D108BD9-81ED-4DB2-BD59-A6C34878D82A}">
                    <a16:rowId xmlns:a16="http://schemas.microsoft.com/office/drawing/2014/main" val="2512410311"/>
                  </a:ext>
                </a:extLst>
              </a:tr>
              <a:tr h="799998">
                <a:tc>
                  <a:txBody>
                    <a:bodyPr/>
                    <a:lstStyle/>
                    <a:p>
                      <a:r>
                        <a:rPr lang="en-CA" sz="2000" dirty="0"/>
                        <a:t>Average total cost</a:t>
                      </a:r>
                      <a:endParaRPr lang="en-US" sz="2000" dirty="0"/>
                    </a:p>
                  </a:txBody>
                  <a:tcPr/>
                </a:tc>
                <a:tc>
                  <a:txBody>
                    <a:bodyPr/>
                    <a:lstStyle/>
                    <a:p>
                      <a:r>
                        <a:rPr lang="en-CA" sz="2000" dirty="0"/>
                        <a:t>Total cost divided by the quantity of output</a:t>
                      </a:r>
                      <a:endParaRPr lang="en-US" sz="2000" dirty="0"/>
                    </a:p>
                  </a:txBody>
                  <a:tcPr/>
                </a:tc>
                <a:tc>
                  <a:txBody>
                    <a:bodyPr/>
                    <a:lstStyle/>
                    <a:p>
                      <a:pPr algn="ctr"/>
                      <a:r>
                        <a:rPr lang="en-CA" sz="2000" i="1" dirty="0">
                          <a:latin typeface="+mn-lt"/>
                        </a:rPr>
                        <a:t>ATC = TC/Q</a:t>
                      </a:r>
                      <a:endParaRPr lang="en-US" sz="2000" i="1" dirty="0">
                        <a:latin typeface="+mn-lt"/>
                      </a:endParaRPr>
                    </a:p>
                  </a:txBody>
                  <a:tcPr/>
                </a:tc>
                <a:extLst>
                  <a:ext uri="{0D108BD9-81ED-4DB2-BD59-A6C34878D82A}">
                    <a16:rowId xmlns:a16="http://schemas.microsoft.com/office/drawing/2014/main" val="33237933"/>
                  </a:ext>
                </a:extLst>
              </a:tr>
              <a:tr h="1147823">
                <a:tc>
                  <a:txBody>
                    <a:bodyPr/>
                    <a:lstStyle/>
                    <a:p>
                      <a:r>
                        <a:rPr lang="en-CA" sz="2000" dirty="0"/>
                        <a:t>Marginal cost</a:t>
                      </a:r>
                      <a:endParaRPr lang="en-US" sz="2000" dirty="0"/>
                    </a:p>
                  </a:txBody>
                  <a:tcPr/>
                </a:tc>
                <a:tc>
                  <a:txBody>
                    <a:bodyPr/>
                    <a:lstStyle/>
                    <a:p>
                      <a:r>
                        <a:rPr lang="en-CA" sz="2000" dirty="0"/>
                        <a:t>The increase in total cost that arises from an extra unit of production</a:t>
                      </a:r>
                    </a:p>
                  </a:txBody>
                  <a:tcPr/>
                </a:tc>
                <a:tc>
                  <a:txBody>
                    <a:bodyPr/>
                    <a:lstStyle/>
                    <a:p>
                      <a:pPr algn="ctr"/>
                      <a:r>
                        <a:rPr lang="en-CA" sz="2000" i="1" dirty="0">
                          <a:latin typeface="+mn-lt"/>
                        </a:rPr>
                        <a:t>MC = </a:t>
                      </a:r>
                      <a:r>
                        <a:rPr lang="en-CA" sz="2000" i="1" dirty="0">
                          <a:latin typeface="+mn-lt"/>
                          <a:cs typeface="Times New Roman" panose="02020603050405020304" pitchFamily="18" charset="0"/>
                        </a:rPr>
                        <a:t> </a:t>
                      </a:r>
                      <a:r>
                        <a:rPr lang="el-GR" sz="2000" i="1" dirty="0">
                          <a:latin typeface="+mn-lt"/>
                          <a:cs typeface="Times New Roman" panose="02020603050405020304" pitchFamily="18" charset="0"/>
                        </a:rPr>
                        <a:t>Δ</a:t>
                      </a:r>
                      <a:r>
                        <a:rPr lang="en-US" sz="2000" i="1" kern="1200" dirty="0">
                          <a:solidFill>
                            <a:schemeClr val="dk1"/>
                          </a:solidFill>
                          <a:latin typeface="+mn-lt"/>
                          <a:ea typeface="+mn-ea"/>
                          <a:cs typeface="+mn-cs"/>
                        </a:rPr>
                        <a:t>TC/</a:t>
                      </a:r>
                      <a:r>
                        <a:rPr lang="el-GR" sz="2000" i="1" kern="1200" dirty="0">
                          <a:solidFill>
                            <a:schemeClr val="dk1"/>
                          </a:solidFill>
                          <a:latin typeface="+mn-lt"/>
                          <a:ea typeface="+mn-ea"/>
                          <a:cs typeface="Times New Roman" panose="02020603050405020304" pitchFamily="18" charset="0"/>
                        </a:rPr>
                        <a:t>Δ</a:t>
                      </a:r>
                      <a:r>
                        <a:rPr lang="en-US" sz="2000" i="1" kern="1200" dirty="0">
                          <a:solidFill>
                            <a:schemeClr val="dk1"/>
                          </a:solidFill>
                          <a:latin typeface="+mn-lt"/>
                          <a:ea typeface="+mn-ea"/>
                          <a:cs typeface="+mn-cs"/>
                        </a:rPr>
                        <a:t>Q</a:t>
                      </a:r>
                    </a:p>
                  </a:txBody>
                  <a:tcPr/>
                </a:tc>
                <a:extLst>
                  <a:ext uri="{0D108BD9-81ED-4DB2-BD59-A6C34878D82A}">
                    <a16:rowId xmlns:a16="http://schemas.microsoft.com/office/drawing/2014/main" val="4139574477"/>
                  </a:ext>
                </a:extLst>
              </a:tr>
            </a:tbl>
          </a:graphicData>
        </a:graphic>
      </p:graphicFrame>
    </p:spTree>
    <p:extLst>
      <p:ext uri="{BB962C8B-B14F-4D97-AF65-F5344CB8AC3E}">
        <p14:creationId xmlns:p14="http://schemas.microsoft.com/office/powerpoint/2010/main" val="34334985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7" name="Content Placeholder 2">
            <a:extLst>
              <a:ext uri="{FF2B5EF4-FFF2-40B4-BE49-F238E27FC236}">
                <a16:creationId xmlns:a16="http://schemas.microsoft.com/office/drawing/2014/main" id="{F4F3A672-0046-45D5-7345-7AF4F3B9F723}"/>
              </a:ext>
            </a:extLst>
          </p:cNvPr>
          <p:cNvSpPr>
            <a:spLocks noGrp="1"/>
          </p:cNvSpPr>
          <p:nvPr>
            <p:ph idx="1"/>
          </p:nvPr>
        </p:nvSpPr>
        <p:spPr/>
        <p:txBody>
          <a:bodyPr/>
          <a:lstStyle/>
          <a:p>
            <a:pPr marL="0" indent="0">
              <a:buNone/>
            </a:pPr>
            <a:r>
              <a:rPr lang="en-US" dirty="0">
                <a:latin typeface="+mn-lt"/>
              </a:rPr>
              <a:t>Your neighbor has a back-yard garden and grows fresh fruit and vegetables to be sold at a local “farmer’s market.” He comments, “I hired a college student who was on summer vacation to help me this summer and my production more than doubled. Next summer, I think I’ll hire three helpers and my output should go up more than three- or fourfold.”</a:t>
            </a:r>
          </a:p>
          <a:p>
            <a:pPr marL="457200" indent="-457200">
              <a:buFont typeface="+mj-lt"/>
              <a:buAutoNum type="alphaUcPeriod"/>
            </a:pPr>
            <a:r>
              <a:rPr lang="en-US" dirty="0">
                <a:latin typeface="+mn-lt"/>
              </a:rPr>
              <a:t>What can explain why the production more than doubled when your neighbor hired a helper? </a:t>
            </a:r>
          </a:p>
          <a:p>
            <a:pPr marL="457200" indent="-457200">
              <a:buFont typeface="+mj-lt"/>
              <a:buAutoNum type="alphaUcPeriod"/>
            </a:pPr>
            <a:r>
              <a:rPr lang="en-US" dirty="0">
                <a:latin typeface="+mn-lt"/>
              </a:rPr>
              <a:t>Will production increase three- or fourfold if your neighbor hires 3 helpers next summer?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When analyzing a firm’s behavior, why is it important to include all the opportunity costs of production?</a:t>
            </a:r>
          </a:p>
        </p:txBody>
      </p:sp>
    </p:spTree>
    <p:extLst>
      <p:ext uri="{BB962C8B-B14F-4D97-AF65-F5344CB8AC3E}">
        <p14:creationId xmlns:p14="http://schemas.microsoft.com/office/powerpoint/2010/main" val="5961775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a:buNone/>
            </a:pPr>
            <a:r>
              <a:rPr lang="en-US" dirty="0">
                <a:latin typeface="+mn-lt"/>
              </a:rPr>
              <a:t>Click the link to review the objectives for this presentation.</a:t>
            </a:r>
          </a:p>
          <a:p>
            <a:pPr>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14-1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What Are Costs?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52E07-2539-3659-B48C-6D3A0BD58D9F}"/>
              </a:ext>
            </a:extLst>
          </p:cNvPr>
          <p:cNvSpPr>
            <a:spLocks noGrp="1"/>
          </p:cNvSpPr>
          <p:nvPr>
            <p:ph type="title"/>
          </p:nvPr>
        </p:nvSpPr>
        <p:spPr/>
        <p:txBody>
          <a:bodyPr/>
          <a:lstStyle/>
          <a:p>
            <a:r>
              <a:rPr lang="en-US" dirty="0">
                <a:latin typeface="+mn-lt"/>
              </a:rPr>
              <a:t>Total Revenue, Total Cost, and Profit</a:t>
            </a:r>
          </a:p>
        </p:txBody>
      </p:sp>
      <p:sp>
        <p:nvSpPr>
          <p:cNvPr id="3" name="Content Placeholder 2">
            <a:extLst>
              <a:ext uri="{FF2B5EF4-FFF2-40B4-BE49-F238E27FC236}">
                <a16:creationId xmlns:a16="http://schemas.microsoft.com/office/drawing/2014/main" id="{D67493B5-5CCC-ABE8-B14C-472987B061CE}"/>
              </a:ext>
            </a:extLst>
          </p:cNvPr>
          <p:cNvSpPr>
            <a:spLocks noGrp="1"/>
          </p:cNvSpPr>
          <p:nvPr>
            <p:ph idx="1"/>
          </p:nvPr>
        </p:nvSpPr>
        <p:spPr/>
        <p:txBody>
          <a:bodyPr/>
          <a:lstStyle/>
          <a:p>
            <a:r>
              <a:rPr lang="en-US" b="1" dirty="0">
                <a:solidFill>
                  <a:srgbClr val="C00000"/>
                </a:solidFill>
                <a:latin typeface="+mn-lt"/>
              </a:rPr>
              <a:t>Total revenue*</a:t>
            </a:r>
          </a:p>
          <a:p>
            <a:pPr lvl="1">
              <a:buFont typeface="Arial" panose="020B0604020202020204" pitchFamily="34" charset="0"/>
              <a:buChar char="•"/>
            </a:pPr>
            <a:r>
              <a:rPr lang="en-US" dirty="0">
                <a:latin typeface="+mn-lt"/>
              </a:rPr>
              <a:t>The amount a firm receives for the sale of its output</a:t>
            </a:r>
          </a:p>
          <a:p>
            <a:r>
              <a:rPr lang="en-US" b="1" dirty="0">
                <a:solidFill>
                  <a:srgbClr val="C00000"/>
                </a:solidFill>
                <a:latin typeface="+mn-lt"/>
              </a:rPr>
              <a:t>Total cost*</a:t>
            </a:r>
          </a:p>
          <a:p>
            <a:pPr lvl="1">
              <a:buFont typeface="Arial" panose="020B0604020202020204" pitchFamily="34" charset="0"/>
              <a:buChar char="•"/>
            </a:pPr>
            <a:r>
              <a:rPr lang="en-US" dirty="0">
                <a:latin typeface="+mn-lt"/>
              </a:rPr>
              <a:t>The market value of the inputs a firm uses in production</a:t>
            </a:r>
          </a:p>
          <a:p>
            <a:r>
              <a:rPr lang="en-US" b="1" dirty="0">
                <a:solidFill>
                  <a:srgbClr val="C00000"/>
                </a:solidFill>
                <a:latin typeface="+mn-lt"/>
              </a:rPr>
              <a:t>Profit*</a:t>
            </a:r>
          </a:p>
          <a:p>
            <a:pPr lvl="1">
              <a:buFont typeface="Arial" panose="020B0604020202020204" pitchFamily="34" charset="0"/>
              <a:buChar char="•"/>
            </a:pPr>
            <a:r>
              <a:rPr lang="en-US" dirty="0">
                <a:latin typeface="+mn-lt"/>
              </a:rPr>
              <a:t>Total revenue minus total cost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578968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55E61-233D-63D7-6380-FC807EA02BB7}"/>
              </a:ext>
            </a:extLst>
          </p:cNvPr>
          <p:cNvSpPr>
            <a:spLocks noGrp="1"/>
          </p:cNvSpPr>
          <p:nvPr>
            <p:ph type="title"/>
          </p:nvPr>
        </p:nvSpPr>
        <p:spPr/>
        <p:txBody>
          <a:bodyPr/>
          <a:lstStyle/>
          <a:p>
            <a:r>
              <a:rPr lang="en-US" dirty="0">
                <a:latin typeface="+mn-lt"/>
              </a:rPr>
              <a:t>Why Opportunity Costs Matter</a:t>
            </a:r>
          </a:p>
        </p:txBody>
      </p:sp>
      <p:sp>
        <p:nvSpPr>
          <p:cNvPr id="3" name="Content Placeholder 2">
            <a:extLst>
              <a:ext uri="{FF2B5EF4-FFF2-40B4-BE49-F238E27FC236}">
                <a16:creationId xmlns:a16="http://schemas.microsoft.com/office/drawing/2014/main" id="{843E2498-1778-6EE3-569B-7DAC09D1503B}"/>
              </a:ext>
            </a:extLst>
          </p:cNvPr>
          <p:cNvSpPr>
            <a:spLocks noGrp="1"/>
          </p:cNvSpPr>
          <p:nvPr>
            <p:ph idx="1"/>
          </p:nvPr>
        </p:nvSpPr>
        <p:spPr/>
        <p:txBody>
          <a:bodyPr/>
          <a:lstStyle/>
          <a:p>
            <a:r>
              <a:rPr lang="en-US" dirty="0">
                <a:latin typeface="+mn-lt"/>
              </a:rPr>
              <a:t>Opportunity cost</a:t>
            </a:r>
          </a:p>
          <a:p>
            <a:pPr lvl="1">
              <a:buFont typeface="Arial" panose="020B0604020202020204" pitchFamily="34" charset="0"/>
              <a:buChar char="•"/>
            </a:pPr>
            <a:r>
              <a:rPr lang="en-US" dirty="0">
                <a:latin typeface="+mn-lt"/>
              </a:rPr>
              <a:t>The cost of something is what you give up to get it</a:t>
            </a:r>
          </a:p>
          <a:p>
            <a:pPr algn="l"/>
            <a:r>
              <a:rPr lang="en-US" dirty="0">
                <a:latin typeface="+mn-lt"/>
              </a:rPr>
              <a:t>Firm’s cost of production</a:t>
            </a:r>
          </a:p>
          <a:p>
            <a:pPr lvl="1">
              <a:buFont typeface="Arial" panose="020B0604020202020204" pitchFamily="34" charset="0"/>
              <a:buChar char="•"/>
            </a:pPr>
            <a:r>
              <a:rPr lang="en-US" dirty="0">
                <a:latin typeface="+mn-lt"/>
              </a:rPr>
              <a:t>Includes all the opportunity costs of making its output of goods and services</a:t>
            </a:r>
          </a:p>
        </p:txBody>
      </p:sp>
    </p:spTree>
    <p:extLst>
      <p:ext uri="{BB962C8B-B14F-4D97-AF65-F5344CB8AC3E}">
        <p14:creationId xmlns:p14="http://schemas.microsoft.com/office/powerpoint/2010/main" val="827072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62DD1-0EB6-ACFE-F36F-39AC5D7B8B51}"/>
              </a:ext>
            </a:extLst>
          </p:cNvPr>
          <p:cNvSpPr>
            <a:spLocks noGrp="1"/>
          </p:cNvSpPr>
          <p:nvPr>
            <p:ph type="title"/>
          </p:nvPr>
        </p:nvSpPr>
        <p:spPr/>
        <p:txBody>
          <a:bodyPr/>
          <a:lstStyle/>
          <a:p>
            <a:r>
              <a:rPr lang="en-US" dirty="0">
                <a:latin typeface="+mn-lt"/>
              </a:rPr>
              <a:t>Explicit and Implicit Costs</a:t>
            </a:r>
          </a:p>
        </p:txBody>
      </p:sp>
      <p:sp>
        <p:nvSpPr>
          <p:cNvPr id="3" name="Content Placeholder 2">
            <a:extLst>
              <a:ext uri="{FF2B5EF4-FFF2-40B4-BE49-F238E27FC236}">
                <a16:creationId xmlns:a16="http://schemas.microsoft.com/office/drawing/2014/main" id="{D45D9772-6659-68C6-E8BD-436B6A90B028}"/>
              </a:ext>
            </a:extLst>
          </p:cNvPr>
          <p:cNvSpPr>
            <a:spLocks noGrp="1"/>
          </p:cNvSpPr>
          <p:nvPr>
            <p:ph idx="1"/>
          </p:nvPr>
        </p:nvSpPr>
        <p:spPr/>
        <p:txBody>
          <a:bodyPr/>
          <a:lstStyle/>
          <a:p>
            <a:r>
              <a:rPr lang="en-US" b="1" dirty="0">
                <a:solidFill>
                  <a:srgbClr val="C00000"/>
                </a:solidFill>
                <a:latin typeface="+mn-lt"/>
              </a:rPr>
              <a:t>Explicit costs*</a:t>
            </a:r>
          </a:p>
          <a:p>
            <a:pPr lvl="1">
              <a:buFont typeface="Arial" panose="020B0604020202020204" pitchFamily="34" charset="0"/>
              <a:buChar char="•"/>
            </a:pPr>
            <a:r>
              <a:rPr lang="en-US" dirty="0">
                <a:latin typeface="+mn-lt"/>
              </a:rPr>
              <a:t>Input costs that require an outlay of money by the firm</a:t>
            </a:r>
          </a:p>
          <a:p>
            <a:r>
              <a:rPr lang="en-US" b="1" dirty="0">
                <a:solidFill>
                  <a:srgbClr val="C00000"/>
                </a:solidFill>
                <a:latin typeface="+mn-lt"/>
              </a:rPr>
              <a:t>Implicit costs*</a:t>
            </a:r>
          </a:p>
          <a:p>
            <a:pPr lvl="1">
              <a:buFont typeface="Arial" panose="020B0604020202020204" pitchFamily="34" charset="0"/>
              <a:buChar char="•"/>
            </a:pPr>
            <a:r>
              <a:rPr lang="en-US" dirty="0">
                <a:latin typeface="+mn-lt"/>
              </a:rPr>
              <a:t>Input costs that do not require an outlay of money by the firm</a:t>
            </a:r>
          </a:p>
          <a:p>
            <a:r>
              <a:rPr lang="en-US" dirty="0">
                <a:latin typeface="+mn-lt"/>
              </a:rPr>
              <a:t>Total Costs = Explicit costs + Implicit costs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9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278107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97566-F34A-5323-BD52-F5BC87B0CE0B}"/>
              </a:ext>
            </a:extLst>
          </p:cNvPr>
          <p:cNvSpPr>
            <a:spLocks noGrp="1"/>
          </p:cNvSpPr>
          <p:nvPr>
            <p:ph type="title"/>
          </p:nvPr>
        </p:nvSpPr>
        <p:spPr/>
        <p:txBody>
          <a:bodyPr/>
          <a:lstStyle/>
          <a:p>
            <a:r>
              <a:rPr lang="en-US" dirty="0">
                <a:latin typeface="+mn-lt"/>
              </a:rPr>
              <a:t>The Cost of Capital Is An Opportunity Cost</a:t>
            </a:r>
          </a:p>
        </p:txBody>
      </p:sp>
      <p:sp>
        <p:nvSpPr>
          <p:cNvPr id="3" name="Content Placeholder 2">
            <a:extLst>
              <a:ext uri="{FF2B5EF4-FFF2-40B4-BE49-F238E27FC236}">
                <a16:creationId xmlns:a16="http://schemas.microsoft.com/office/drawing/2014/main" id="{E657F993-9977-5C5D-F788-E0C8CB63FAF6}"/>
              </a:ext>
            </a:extLst>
          </p:cNvPr>
          <p:cNvSpPr>
            <a:spLocks noGrp="1"/>
          </p:cNvSpPr>
          <p:nvPr>
            <p:ph idx="1"/>
          </p:nvPr>
        </p:nvSpPr>
        <p:spPr/>
        <p:txBody>
          <a:bodyPr/>
          <a:lstStyle/>
          <a:p>
            <a:r>
              <a:rPr lang="en-US" dirty="0">
                <a:latin typeface="+mn-lt"/>
              </a:rPr>
              <a:t>Implicit cost of almost every business is the opportunity cost of the money (financial capital) that has been invested in it</a:t>
            </a:r>
          </a:p>
          <a:p>
            <a:pPr lvl="1">
              <a:buFont typeface="Arial" panose="020B0604020202020204" pitchFamily="34" charset="0"/>
              <a:buChar char="•"/>
            </a:pPr>
            <a:r>
              <a:rPr lang="en-US" dirty="0">
                <a:latin typeface="+mn-lt"/>
              </a:rPr>
              <a:t>For example, economists view interest income given up as an implicit cost</a:t>
            </a:r>
          </a:p>
          <a:p>
            <a:pPr lvl="1">
              <a:buFont typeface="Arial" panose="020B0604020202020204" pitchFamily="34" charset="0"/>
              <a:buChar char="•"/>
            </a:pPr>
            <a:r>
              <a:rPr lang="en-US" dirty="0">
                <a:latin typeface="+mn-lt"/>
              </a:rPr>
              <a:t>Accountants will not show this as a cost because no money flows out of the business to pay for it</a:t>
            </a:r>
          </a:p>
        </p:txBody>
      </p:sp>
    </p:spTree>
    <p:extLst>
      <p:ext uri="{BB962C8B-B14F-4D97-AF65-F5344CB8AC3E}">
        <p14:creationId xmlns:p14="http://schemas.microsoft.com/office/powerpoint/2010/main" val="16045070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2933</Words>
  <Application>Microsoft Office PowerPoint</Application>
  <PresentationFormat>Widescreen</PresentationFormat>
  <Paragraphs>521</Paragraphs>
  <Slides>44</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vt:lpstr>
      <vt:lpstr>Calibri</vt:lpstr>
      <vt:lpstr>Courier New</vt:lpstr>
      <vt:lpstr>Times New Roman</vt:lpstr>
      <vt:lpstr>Wingdings</vt:lpstr>
      <vt:lpstr>Work Sans</vt:lpstr>
      <vt:lpstr>Work Sans </vt:lpstr>
      <vt:lpstr>Optimized Template Master</vt:lpstr>
      <vt:lpstr>Principles of Economics, 10e</vt:lpstr>
      <vt:lpstr>Chapter Objectives (1 of 3)</vt:lpstr>
      <vt:lpstr>Chapter Objectives (2 of 3)</vt:lpstr>
      <vt:lpstr>Chapter Objectives (3 of 3)</vt:lpstr>
      <vt:lpstr> 14-1</vt:lpstr>
      <vt:lpstr>Total Revenue, Total Cost, and Profit</vt:lpstr>
      <vt:lpstr>Why Opportunity Costs Matter</vt:lpstr>
      <vt:lpstr>Explicit and Implicit Costs</vt:lpstr>
      <vt:lpstr>The Cost of Capital Is An Opportunity Cost</vt:lpstr>
      <vt:lpstr>Economists and Accountants Measure Profit Differently</vt:lpstr>
      <vt:lpstr>Figure 1 Economists versus Accountants</vt:lpstr>
      <vt:lpstr>Active Learning 1: Economic vs. Accounting Profit</vt:lpstr>
      <vt:lpstr>Active Learning 1: Answers</vt:lpstr>
      <vt:lpstr> 14-2</vt:lpstr>
      <vt:lpstr>The Production Function</vt:lpstr>
      <vt:lpstr>Diminishing Marginal Product</vt:lpstr>
      <vt:lpstr>Table 1 A Production Function and Total Cost: Chloe’s Cookie Factory</vt:lpstr>
      <vt:lpstr>Figure 2 Chloe’s Production Function and Total-Cost Curve (1 of 2)</vt:lpstr>
      <vt:lpstr>Figure 2 Chloe’s Production Function and Total-Cost Curve (2 of 2)</vt:lpstr>
      <vt:lpstr>From the Production Function to the Total-Cost Curve</vt:lpstr>
      <vt:lpstr>Active Learning 2: Diminishing MPL</vt:lpstr>
      <vt:lpstr> 14-3</vt:lpstr>
      <vt:lpstr>Fixed and Variable Costs</vt:lpstr>
      <vt:lpstr>Table 2 The Various Measures of Cost: Caleb’s Coffee Shop</vt:lpstr>
      <vt:lpstr>Figure 3 Caleb’s Total-Cost Curve</vt:lpstr>
      <vt:lpstr>Average and Marginal Cost (1 of 2)</vt:lpstr>
      <vt:lpstr>Average and Marginal Cost (2 of 2)</vt:lpstr>
      <vt:lpstr>Cost Curves and Their Shapes</vt:lpstr>
      <vt:lpstr>Figure 4 Caleb’s Average-Cost and Marginal-Cost Curves</vt:lpstr>
      <vt:lpstr>U-Shaped Average Total Cost</vt:lpstr>
      <vt:lpstr>Typical Cost Curves</vt:lpstr>
      <vt:lpstr>Figure 5 Cost Curves for a Typical Firm</vt:lpstr>
      <vt:lpstr>Active Learning 3: Calculating Costs</vt:lpstr>
      <vt:lpstr>Active Learning 3: Answers</vt:lpstr>
      <vt:lpstr> 14-4</vt:lpstr>
      <vt:lpstr>The Relationship between Short-Run and Long-Run Average Total Cost</vt:lpstr>
      <vt:lpstr>Figure 6 Average Total Cost in the Short and Long Runs</vt:lpstr>
      <vt:lpstr>Economies and Diseconomies of Scale</vt:lpstr>
      <vt:lpstr> 14-5</vt:lpstr>
      <vt:lpstr>Table 3 The Many Types of Cost: A Summary (1 of 2)</vt:lpstr>
      <vt:lpstr>Table 3 The Many Types of Cost: A Summary (2 of 2)</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14: The Costs of Production</dc:subject>
  <dc:creator/>
  <cp:lastModifiedBy/>
  <cp:revision>19</cp:revision>
  <dcterms:created xsi:type="dcterms:W3CDTF">2022-07-21T17:39:44Z</dcterms:created>
  <dcterms:modified xsi:type="dcterms:W3CDTF">2023-02-17T13:56:52Z</dcterms:modified>
  <cp:category>Accessible PPT</cp:category>
</cp:coreProperties>
</file>