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ags/tag4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4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9.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0.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52.xml" ContentType="application/vnd.openxmlformats-officedocument.presentationml.tags+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5" r:id="rId4"/>
    <p:sldMasterId id="2147483776" r:id="rId5"/>
    <p:sldMasterId id="2147483789" r:id="rId6"/>
  </p:sldMasterIdLst>
  <p:notesMasterIdLst>
    <p:notesMasterId r:id="rId49"/>
  </p:notesMasterIdLst>
  <p:handoutMasterIdLst>
    <p:handoutMasterId r:id="rId50"/>
  </p:handoutMasterIdLst>
  <p:sldIdLst>
    <p:sldId id="268" r:id="rId7"/>
    <p:sldId id="662" r:id="rId8"/>
    <p:sldId id="417" r:id="rId9"/>
    <p:sldId id="663" r:id="rId10"/>
    <p:sldId id="475" r:id="rId11"/>
    <p:sldId id="476" r:id="rId12"/>
    <p:sldId id="479" r:id="rId13"/>
    <p:sldId id="477" r:id="rId14"/>
    <p:sldId id="514" r:id="rId15"/>
    <p:sldId id="664" r:id="rId16"/>
    <p:sldId id="665" r:id="rId17"/>
    <p:sldId id="666" r:id="rId18"/>
    <p:sldId id="571" r:id="rId19"/>
    <p:sldId id="570" r:id="rId20"/>
    <p:sldId id="667" r:id="rId21"/>
    <p:sldId id="485" r:id="rId22"/>
    <p:sldId id="668" r:id="rId23"/>
    <p:sldId id="573" r:id="rId24"/>
    <p:sldId id="572" r:id="rId25"/>
    <p:sldId id="486" r:id="rId26"/>
    <p:sldId id="498" r:id="rId27"/>
    <p:sldId id="520" r:id="rId28"/>
    <p:sldId id="669" r:id="rId29"/>
    <p:sldId id="499" r:id="rId30"/>
    <p:sldId id="576" r:id="rId31"/>
    <p:sldId id="574" r:id="rId32"/>
    <p:sldId id="670" r:id="rId33"/>
    <p:sldId id="502" r:id="rId34"/>
    <p:sldId id="501" r:id="rId35"/>
    <p:sldId id="671" r:id="rId36"/>
    <p:sldId id="503" r:id="rId37"/>
    <p:sldId id="504" r:id="rId38"/>
    <p:sldId id="505" r:id="rId39"/>
    <p:sldId id="560" r:id="rId40"/>
    <p:sldId id="506" r:id="rId41"/>
    <p:sldId id="518" r:id="rId42"/>
    <p:sldId id="517" r:id="rId43"/>
    <p:sldId id="672" r:id="rId44"/>
    <p:sldId id="507" r:id="rId45"/>
    <p:sldId id="510" r:id="rId46"/>
    <p:sldId id="673" r:id="rId47"/>
    <p:sldId id="674" r:id="rId48"/>
  </p:sldIdLst>
  <p:sldSz cx="12192000" cy="6858000"/>
  <p:notesSz cx="6858000" cy="9144000"/>
  <p:custDataLst>
    <p:tags r:id="rId51"/>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riola, Courtney A" initials="TCA" lastIdx="1" clrIdx="0">
    <p:extLst>
      <p:ext uri="{19B8F6BF-5375-455C-9EA6-DF929625EA0E}">
        <p15:presenceInfo xmlns:p15="http://schemas.microsoft.com/office/powerpoint/2012/main" userId="S-1-5-21-4027829005-1107895287-290554039-156439" providerId="AD"/>
      </p:ext>
    </p:extLst>
  </p:cmAuthor>
  <p:cmAuthor id="2" name="N Williams" initials="NW" lastIdx="1" clrIdx="1">
    <p:extLst>
      <p:ext uri="{19B8F6BF-5375-455C-9EA6-DF929625EA0E}">
        <p15:presenceInfo xmlns:p15="http://schemas.microsoft.com/office/powerpoint/2012/main" userId="N William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000000"/>
    <a:srgbClr val="F2F2F2"/>
    <a:srgbClr val="0098D4"/>
    <a:srgbClr val="003865"/>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438" autoAdjust="0"/>
    <p:restoredTop sz="86370" autoAdjust="0"/>
  </p:normalViewPr>
  <p:slideViewPr>
    <p:cSldViewPr snapToGrid="0" snapToObjects="1">
      <p:cViewPr varScale="1">
        <p:scale>
          <a:sx n="58" d="100"/>
          <a:sy n="58" d="100"/>
        </p:scale>
        <p:origin x="664" y="56"/>
      </p:cViewPr>
      <p:guideLst/>
    </p:cSldViewPr>
  </p:slideViewPr>
  <p:outlineViewPr>
    <p:cViewPr>
      <p:scale>
        <a:sx n="33" d="100"/>
        <a:sy n="33" d="100"/>
      </p:scale>
      <p:origin x="0" y="-102"/>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08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handoutMaster" Target="handoutMasters/handoutMaster1.xml"/><Relationship Id="rId55"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presProps" Target="presProps.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ags" Target="../tags/tag47.xml"/><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eia.gov/analysis/requests/subsidy/" TargetMode="External"/><Relationship Id="rId2" Type="http://schemas.openxmlformats.org/officeDocument/2006/relationships/slide" Target="../slides/slide40.xml"/><Relationship Id="rId1" Type="http://schemas.openxmlformats.org/officeDocument/2006/relationships/notesMaster" Target="../notesMasters/notesMaster1.xml"/><Relationship Id="rId4" Type="http://schemas.openxmlformats.org/officeDocument/2006/relationships/hyperlink" Target="https://www.nal.usda.gov/agricultural-subsidies"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808560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lnSpcReduction="10000"/>
          </a:bodyPr>
          <a:lstStyle/>
          <a:p>
            <a:pPr defTabSz="897193"/>
            <a:r>
              <a:rPr lang="en-US" dirty="0"/>
              <a:t>Suggestion:</a:t>
            </a:r>
            <a:r>
              <a:rPr lang="en-US" baseline="0" dirty="0"/>
              <a:t> For the Think-Pair-Share activities, if time allows, allow students to work in small groups for 5</a:t>
            </a:r>
            <a:r>
              <a:rPr lang="en-US" sz="1200" dirty="0">
                <a:latin typeface="Work Sans" pitchFamily="2" charset="0"/>
              </a:rPr>
              <a:t>–</a:t>
            </a:r>
            <a:r>
              <a:rPr lang="en-US" baseline="0" dirty="0"/>
              <a:t>10 minutes. Then allow student groups to share with other groups or with the entire class</a:t>
            </a:r>
            <a:r>
              <a:rPr lang="en-US" dirty="0"/>
              <a:t>. Or, you can treat the Think-Pair-Share activity</a:t>
            </a:r>
            <a:r>
              <a:rPr lang="en-US" baseline="0" dirty="0"/>
              <a:t> as an open-to-all in-class discussion.</a:t>
            </a:r>
          </a:p>
          <a:p>
            <a:pPr defTabSz="897193"/>
            <a:endParaRPr lang="en-US" baseline="0" dirty="0"/>
          </a:p>
          <a:p>
            <a:pPr defTabSz="897193"/>
            <a:r>
              <a:rPr lang="en-US" baseline="0" dirty="0"/>
              <a:t>Lax environmental regulations in a foreign country artificially reduce the cost of production in that country, but will also impose a negative externality on all the people (environment, health).</a:t>
            </a:r>
          </a:p>
          <a:p>
            <a:pPr defTabSz="897193"/>
            <a:r>
              <a:rPr lang="en-US" baseline="0" dirty="0"/>
              <a:t>The direct subsidies are payments from the foreign government to the foreign producers, so taxpayers in the foreign country pay so that we can import low-cost goods. </a:t>
            </a:r>
          </a:p>
          <a:p>
            <a:pPr defTabSz="897193"/>
            <a:endParaRPr lang="en-US" sz="1100" kern="1200" dirty="0">
              <a:solidFill>
                <a:schemeClr val="tx1"/>
              </a:solidFill>
              <a:latin typeface="Arial" panose="020B0604020202020204" pitchFamily="34" charset="0"/>
              <a:ea typeface="+mn-ea"/>
              <a:cs typeface="Arial" panose="020B0604020202020204" pitchFamily="34" charset="0"/>
            </a:endParaRPr>
          </a:p>
          <a:p>
            <a:r>
              <a:rPr lang="en-US" dirty="0">
                <a:solidFill>
                  <a:srgbClr val="002060"/>
                </a:solidFill>
              </a:rPr>
              <a:t>Discussion points:  </a:t>
            </a:r>
          </a:p>
          <a:p>
            <a:r>
              <a:rPr lang="en-US" sz="1100" kern="1200" dirty="0">
                <a:solidFill>
                  <a:schemeClr val="tx1"/>
                </a:solidFill>
                <a:latin typeface="Arial" panose="020B0604020202020204" pitchFamily="34" charset="0"/>
                <a:ea typeface="+mn-ea"/>
                <a:cs typeface="Arial" panose="020B0604020202020204" pitchFamily="34" charset="0"/>
              </a:rPr>
              <a:t>When a country </a:t>
            </a:r>
            <a:r>
              <a:rPr lang="en-US" sz="1100" dirty="0">
                <a:solidFill>
                  <a:srgbClr val="002060"/>
                </a:solidFill>
              </a:rPr>
              <a:t>has lax environmental regulations and direct subsidies, it </a:t>
            </a:r>
            <a:r>
              <a:rPr lang="en-US" sz="1100" kern="1200" dirty="0">
                <a:solidFill>
                  <a:schemeClr val="tx1"/>
                </a:solidFill>
                <a:latin typeface="Arial" panose="020B0604020202020204" pitchFamily="34" charset="0"/>
                <a:ea typeface="+mn-ea"/>
                <a:cs typeface="Arial" panose="020B0604020202020204" pitchFamily="34" charset="0"/>
              </a:rPr>
              <a:t>artificially lowers the cost of production for its producers. The United States imports these goods at lower prices, so consumers gain and domestic producers lose. Our country gains because the gains of the con­sumers exceed the losses of the producers. </a:t>
            </a:r>
            <a:r>
              <a:rPr lang="en-US" sz="1100" kern="1200" dirty="0">
                <a:solidFill>
                  <a:schemeClr val="tx1"/>
                </a:solidFill>
                <a:effectLst/>
                <a:latin typeface="+mn-lt"/>
                <a:ea typeface="+mn-ea"/>
                <a:cs typeface="+mn-cs"/>
              </a:rPr>
              <a:t>If</a:t>
            </a:r>
            <a:r>
              <a:rPr lang="en-US" sz="1100" kern="1200" baseline="0" dirty="0">
                <a:solidFill>
                  <a:schemeClr val="tx1"/>
                </a:solidFill>
                <a:effectLst/>
                <a:latin typeface="+mn-lt"/>
                <a:ea typeface="+mn-ea"/>
                <a:cs typeface="+mn-cs"/>
              </a:rPr>
              <a:t> you have time, you can also ask your students about the effects of the U.S. subsidies on fossil fuels, grains, cotton, dairy, and so on. (Of course, we produce and we export some.) </a:t>
            </a:r>
            <a:r>
              <a:rPr lang="en-US" sz="1100" dirty="0">
                <a:hlinkClick r:id="rId3"/>
              </a:rPr>
              <a:t>https://www.eia.gov/analysis/requests/subsidy/</a:t>
            </a:r>
            <a:r>
              <a:rPr lang="en-US" sz="1100" dirty="0"/>
              <a:t>, </a:t>
            </a:r>
            <a:r>
              <a:rPr lang="en-US" sz="1100" dirty="0">
                <a:hlinkClick r:id="rId4"/>
              </a:rPr>
              <a:t>https://www.nal.usda.gov/agricultural-subsidies</a:t>
            </a:r>
            <a:r>
              <a:rPr lang="en-US" sz="1100" dirty="0"/>
              <a:t> </a:t>
            </a:r>
          </a:p>
          <a:p>
            <a:endParaRPr lang="en-US" sz="1100" kern="1200" dirty="0">
              <a:solidFill>
                <a:schemeClr val="tx1"/>
              </a:solidFill>
              <a:effectLst/>
              <a:latin typeface="+mn-lt"/>
              <a:ea typeface="+mn-ea"/>
              <a:cs typeface="+mn-cs"/>
            </a:endParaRPr>
          </a:p>
          <a:p>
            <a:pPr marL="0" indent="0">
              <a:buFontTx/>
              <a:buNone/>
            </a:pPr>
            <a:r>
              <a:rPr lang="en-US" sz="1100" kern="1200" dirty="0">
                <a:solidFill>
                  <a:schemeClr val="tx1"/>
                </a:solidFill>
                <a:effectLst/>
                <a:latin typeface="+mn-lt"/>
                <a:ea typeface="+mn-ea"/>
                <a:cs typeface="+mn-cs"/>
              </a:rPr>
              <a:t>A. We can restrict trade by imposing</a:t>
            </a:r>
            <a:r>
              <a:rPr lang="en-US" sz="1100" kern="1200" baseline="0" dirty="0">
                <a:solidFill>
                  <a:schemeClr val="tx1"/>
                </a:solidFill>
                <a:effectLst/>
                <a:latin typeface="+mn-lt"/>
                <a:ea typeface="+mn-ea"/>
                <a:cs typeface="+mn-cs"/>
              </a:rPr>
              <a:t> a tariff, a quota, or a combination. Domestic p</a:t>
            </a:r>
            <a:r>
              <a:rPr lang="en-US" sz="1100" kern="1200" dirty="0">
                <a:solidFill>
                  <a:schemeClr val="tx1"/>
                </a:solidFill>
                <a:effectLst/>
                <a:latin typeface="+mn-lt"/>
                <a:ea typeface="+mn-ea"/>
                <a:cs typeface="+mn-cs"/>
              </a:rPr>
              <a:t>roducers gain, consumers lose, but consumers lose more than producers gain so total surplus is reduced and there is a deadweight loss. The result is no different than restricting trade when the foreign producer has no unfair advantage.</a:t>
            </a:r>
          </a:p>
          <a:p>
            <a:pPr marL="0" indent="0">
              <a:buFontTx/>
              <a:buNone/>
            </a:pPr>
            <a:r>
              <a:rPr lang="en-US" sz="1100" kern="1200" dirty="0">
                <a:solidFill>
                  <a:schemeClr val="tx1"/>
                </a:solidFill>
                <a:effectLst/>
                <a:latin typeface="+mn-lt"/>
                <a:ea typeface="+mn-ea"/>
                <a:cs typeface="+mn-cs"/>
              </a:rPr>
              <a:t>B. Usually not. If the other country fails to give in to the threat, the threatening country has to choose between backing down (losing prestige in international affairs) and implementing the threats and reducing trade—neither of which is desirable. T</a:t>
            </a:r>
            <a:r>
              <a:rPr lang="en-US" altLang="en-US" sz="1100" dirty="0"/>
              <a:t>he country would probably wish that it had never made the threat in the first place. </a:t>
            </a:r>
            <a:endParaRPr lang="en-US" sz="1100" kern="1200" dirty="0">
              <a:solidFill>
                <a:schemeClr val="tx1"/>
              </a:solidFill>
              <a:effectLst/>
              <a:latin typeface="+mn-lt"/>
              <a:ea typeface="+mn-ea"/>
              <a:cs typeface="+mn-cs"/>
            </a:endParaRPr>
          </a:p>
          <a:p>
            <a:pPr marL="0" indent="0">
              <a:buFontTx/>
              <a:buNone/>
            </a:pPr>
            <a:endParaRPr lang="en-US" sz="1100" kern="1200" dirty="0">
              <a:solidFill>
                <a:schemeClr val="tx1"/>
              </a:solidFill>
              <a:latin typeface="Arial" panose="020B0604020202020204" pitchFamily="34" charset="0"/>
              <a:ea typeface="+mn-ea"/>
              <a:cs typeface="Arial" panose="020B0604020202020204" pitchFamily="34" charset="0"/>
            </a:endParaRPr>
          </a:p>
          <a:p>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4113384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This “Ask the Experts” feature provides the opportunity for class discussion (there are four parts to this one).  </a:t>
            </a:r>
          </a:p>
          <a:p>
            <a:endParaRPr lang="en-US" dirty="0"/>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808560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This “Ask the Experts” feature provides the opportunity for class discussion (there are four parts to it).  </a:t>
            </a:r>
          </a:p>
          <a:p>
            <a:endParaRPr lang="en-US" dirty="0"/>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808560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This “Ask the Experts” feature provides the opportunity for class discussion (there are four parts to it).  </a:t>
            </a:r>
          </a:p>
          <a:p>
            <a:endParaRPr lang="en-US" dirty="0"/>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This “Ask the Experts” feature provides the opportunity for class discussion (there are four parts to it, this is the last one).  </a:t>
            </a:r>
          </a:p>
          <a:p>
            <a:endParaRPr lang="en-US" dirty="0"/>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7.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8.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9.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21.xml"/><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3.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4.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5.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6.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7.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8.xml"/></Relationships>
</file>

<file path=ppt/slideLayouts/_rels/slideLayout2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9.xml"/></Relationships>
</file>

<file path=ppt/slideLayouts/_rels/slideLayout2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0.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32.xml"/><Relationship Id="rId5" Type="http://schemas.openxmlformats.org/officeDocument/2006/relationships/image" Target="../media/image3.jpe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3.xml"/><Relationship Id="rId1" Type="http://schemas.openxmlformats.org/officeDocument/2006/relationships/tags" Target="../tags/tag34.xml"/><Relationship Id="rId4" Type="http://schemas.openxmlformats.org/officeDocument/2006/relationships/image" Target="../media/image1.png"/></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35.xml"/></Relationships>
</file>

<file path=ppt/slideLayouts/_rels/slideLayout3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36.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37.xml"/></Relationships>
</file>

<file path=ppt/slideLayouts/_rels/slideLayout3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38.xml"/></Relationships>
</file>

<file path=ppt/slideLayouts/_rels/slideLayout3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39.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40.xml"/></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41.xml"/></Relationships>
</file>

<file path=ppt/slideLayouts/_rels/slideLayout3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42.xml"/></Relationships>
</file>

<file path=ppt/slideLayouts/_rels/slideLayout3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43.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4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44.xml"/></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4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3.xml"/><Relationship Id="rId1" Type="http://schemas.openxmlformats.org/officeDocument/2006/relationships/tags" Target="../tags/tag46.xml"/><Relationship Id="rId5" Type="http://schemas.openxmlformats.org/officeDocument/2006/relationships/image" Target="../media/image3.jpe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14068"/>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2170826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182880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182880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182880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182880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1" name="Content Placeholder 2">
            <a:extLst>
              <a:ext uri="{FF2B5EF4-FFF2-40B4-BE49-F238E27FC236}">
                <a16:creationId xmlns:a16="http://schemas.microsoft.com/office/drawing/2014/main" id="{837223CD-06C4-4609-955B-0374EA9C5CF9}"/>
              </a:ext>
            </a:extLst>
          </p:cNvPr>
          <p:cNvSpPr>
            <a:spLocks noGrp="1"/>
          </p:cNvSpPr>
          <p:nvPr>
            <p:ph idx="17" hasCustomPrompt="1"/>
          </p:nvPr>
        </p:nvSpPr>
        <p:spPr>
          <a:xfrm>
            <a:off x="3369735" y="1944375"/>
            <a:ext cx="2563240" cy="2024480"/>
          </a:xfrm>
        </p:spPr>
        <p:txBody>
          <a:bodyPr/>
          <a:lstStyle>
            <a:lvl1pPr marL="0" indent="0" algn="ctr">
              <a:buNone/>
              <a:defRPr/>
            </a:lvl1pPr>
          </a:lstStyle>
          <a:p>
            <a:pPr lvl="0"/>
            <a:r>
              <a:rPr lang="en-US" dirty="0"/>
              <a:t>Insert here 2</a:t>
            </a:r>
          </a:p>
        </p:txBody>
      </p:sp>
      <p:sp>
        <p:nvSpPr>
          <p:cNvPr id="12" name="Content Placeholder 3">
            <a:extLst>
              <a:ext uri="{FF2B5EF4-FFF2-40B4-BE49-F238E27FC236}">
                <a16:creationId xmlns:a16="http://schemas.microsoft.com/office/drawing/2014/main" id="{D5987A23-8657-4C3A-88EE-B3A398901B15}"/>
              </a:ext>
            </a:extLst>
          </p:cNvPr>
          <p:cNvSpPr>
            <a:spLocks noGrp="1"/>
          </p:cNvSpPr>
          <p:nvPr>
            <p:ph idx="18" hasCustomPrompt="1"/>
          </p:nvPr>
        </p:nvSpPr>
        <p:spPr>
          <a:xfrm>
            <a:off x="6262626" y="1944375"/>
            <a:ext cx="2563240" cy="2024480"/>
          </a:xfrm>
        </p:spPr>
        <p:txBody>
          <a:bodyPr/>
          <a:lstStyle>
            <a:lvl1pPr marL="0" indent="0" algn="ctr">
              <a:buNone/>
              <a:defRPr/>
            </a:lvl1pPr>
          </a:lstStyle>
          <a:p>
            <a:pPr lvl="0"/>
            <a:r>
              <a:rPr lang="en-US" dirty="0"/>
              <a:t>Insert here 3</a:t>
            </a:r>
          </a:p>
        </p:txBody>
      </p:sp>
      <p:sp>
        <p:nvSpPr>
          <p:cNvPr id="13" name="Content Placeholder 4">
            <a:extLst>
              <a:ext uri="{FF2B5EF4-FFF2-40B4-BE49-F238E27FC236}">
                <a16:creationId xmlns:a16="http://schemas.microsoft.com/office/drawing/2014/main" id="{B823F7C8-0040-4E1F-BE99-5FDE8CDB909D}"/>
              </a:ext>
            </a:extLst>
          </p:cNvPr>
          <p:cNvSpPr>
            <a:spLocks noGrp="1"/>
          </p:cNvSpPr>
          <p:nvPr>
            <p:ph idx="19" hasCustomPrompt="1"/>
          </p:nvPr>
        </p:nvSpPr>
        <p:spPr>
          <a:xfrm>
            <a:off x="9155518" y="1944375"/>
            <a:ext cx="2563240" cy="2024480"/>
          </a:xfrm>
        </p:spPr>
        <p:txBody>
          <a:bodyPr/>
          <a:lstStyle>
            <a:lvl1pPr marL="0" indent="0" algn="ctr">
              <a:buNone/>
              <a:defRPr/>
            </a:lvl1pPr>
          </a:lstStyle>
          <a:p>
            <a:pPr lvl="0"/>
            <a:r>
              <a:rPr lang="en-US" dirty="0"/>
              <a:t>Insert here 4</a:t>
            </a:r>
          </a:p>
        </p:txBody>
      </p:sp>
      <p:sp>
        <p:nvSpPr>
          <p:cNvPr id="14" name="Content Placeholder 5">
            <a:extLst>
              <a:ext uri="{FF2B5EF4-FFF2-40B4-BE49-F238E27FC236}">
                <a16:creationId xmlns:a16="http://schemas.microsoft.com/office/drawing/2014/main" id="{4B58E61C-0047-4B6D-B746-B935E9A6F2E6}"/>
              </a:ext>
            </a:extLst>
          </p:cNvPr>
          <p:cNvSpPr>
            <a:spLocks noGrp="1"/>
          </p:cNvSpPr>
          <p:nvPr>
            <p:ph idx="20" hasCustomPrompt="1"/>
          </p:nvPr>
        </p:nvSpPr>
        <p:spPr>
          <a:xfrm>
            <a:off x="476844" y="4128059"/>
            <a:ext cx="2563240" cy="2024480"/>
          </a:xfrm>
        </p:spPr>
        <p:txBody>
          <a:bodyPr/>
          <a:lstStyle>
            <a:lvl1pPr marL="0" indent="0" algn="ctr">
              <a:buNone/>
              <a:defRPr/>
            </a:lvl1pPr>
          </a:lstStyle>
          <a:p>
            <a:pPr lvl="0"/>
            <a:r>
              <a:rPr lang="en-US" dirty="0"/>
              <a:t>Insert here 5</a:t>
            </a:r>
          </a:p>
        </p:txBody>
      </p:sp>
      <p:sp>
        <p:nvSpPr>
          <p:cNvPr id="21" name="Content Placeholder 6">
            <a:extLst>
              <a:ext uri="{FF2B5EF4-FFF2-40B4-BE49-F238E27FC236}">
                <a16:creationId xmlns:a16="http://schemas.microsoft.com/office/drawing/2014/main" id="{774C4EE1-E901-403D-8BFC-14079ACED96C}"/>
              </a:ext>
            </a:extLst>
          </p:cNvPr>
          <p:cNvSpPr>
            <a:spLocks noGrp="1"/>
          </p:cNvSpPr>
          <p:nvPr>
            <p:ph idx="21" hasCustomPrompt="1"/>
          </p:nvPr>
        </p:nvSpPr>
        <p:spPr>
          <a:xfrm>
            <a:off x="3369735" y="4128059"/>
            <a:ext cx="2563240" cy="2024480"/>
          </a:xfrm>
        </p:spPr>
        <p:txBody>
          <a:bodyPr/>
          <a:lstStyle>
            <a:lvl1pPr marL="0" indent="0" algn="ctr">
              <a:buNone/>
              <a:defRPr/>
            </a:lvl1pPr>
          </a:lstStyle>
          <a:p>
            <a:pPr lvl="0"/>
            <a:r>
              <a:rPr lang="en-US" dirty="0"/>
              <a:t>Insert here 6</a:t>
            </a:r>
          </a:p>
        </p:txBody>
      </p:sp>
      <p:sp>
        <p:nvSpPr>
          <p:cNvPr id="22" name="Content Placeholder 7">
            <a:extLst>
              <a:ext uri="{FF2B5EF4-FFF2-40B4-BE49-F238E27FC236}">
                <a16:creationId xmlns:a16="http://schemas.microsoft.com/office/drawing/2014/main" id="{C2345914-E910-4DE6-AD5F-1D602398E52A}"/>
              </a:ext>
            </a:extLst>
          </p:cNvPr>
          <p:cNvSpPr>
            <a:spLocks noGrp="1"/>
          </p:cNvSpPr>
          <p:nvPr>
            <p:ph idx="22" hasCustomPrompt="1"/>
          </p:nvPr>
        </p:nvSpPr>
        <p:spPr>
          <a:xfrm>
            <a:off x="6259027" y="4128059"/>
            <a:ext cx="2563240" cy="2024480"/>
          </a:xfrm>
        </p:spPr>
        <p:txBody>
          <a:bodyPr/>
          <a:lstStyle>
            <a:lvl1pPr marL="0" indent="0" algn="ctr">
              <a:buNone/>
              <a:defRPr/>
            </a:lvl1pPr>
          </a:lstStyle>
          <a:p>
            <a:pPr lvl="0"/>
            <a:r>
              <a:rPr lang="en-US" dirty="0"/>
              <a:t>Insert here 7</a:t>
            </a:r>
          </a:p>
        </p:txBody>
      </p:sp>
      <p:sp>
        <p:nvSpPr>
          <p:cNvPr id="23" name="Content Placeholder 8">
            <a:extLst>
              <a:ext uri="{FF2B5EF4-FFF2-40B4-BE49-F238E27FC236}">
                <a16:creationId xmlns:a16="http://schemas.microsoft.com/office/drawing/2014/main" id="{B2761A0E-35C9-48A8-AB42-D6EF968BF30F}"/>
              </a:ext>
            </a:extLst>
          </p:cNvPr>
          <p:cNvSpPr>
            <a:spLocks noGrp="1"/>
          </p:cNvSpPr>
          <p:nvPr>
            <p:ph idx="23" hasCustomPrompt="1"/>
          </p:nvPr>
        </p:nvSpPr>
        <p:spPr>
          <a:xfrm>
            <a:off x="9155518" y="4128059"/>
            <a:ext cx="2563240"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1766312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725295"/>
          </a:xfrm>
        </p:spPr>
        <p:txBody>
          <a:bodyPr/>
          <a:lstStyle>
            <a:lvl1pPr marL="0" indent="0" algn="ctr">
              <a:buNone/>
              <a:defRPr/>
            </a:lvl1pPr>
          </a:lstStyle>
          <a:p>
            <a:pPr lvl="0"/>
            <a:r>
              <a:rPr lang="en-US" dirty="0"/>
              <a:t>Insert here 1</a:t>
            </a:r>
          </a:p>
        </p:txBody>
      </p:sp>
      <p:sp>
        <p:nvSpPr>
          <p:cNvPr id="11" name="Content Placeholder 2">
            <a:extLst>
              <a:ext uri="{FF2B5EF4-FFF2-40B4-BE49-F238E27FC236}">
                <a16:creationId xmlns:a16="http://schemas.microsoft.com/office/drawing/2014/main" id="{837223CD-06C4-4609-955B-0374EA9C5CF9}"/>
              </a:ext>
            </a:extLst>
          </p:cNvPr>
          <p:cNvSpPr>
            <a:spLocks noGrp="1"/>
          </p:cNvSpPr>
          <p:nvPr>
            <p:ph idx="17" hasCustomPrompt="1"/>
          </p:nvPr>
        </p:nvSpPr>
        <p:spPr>
          <a:xfrm>
            <a:off x="3369735" y="1944375"/>
            <a:ext cx="2563240" cy="725295"/>
          </a:xfrm>
        </p:spPr>
        <p:txBody>
          <a:bodyPr/>
          <a:lstStyle>
            <a:lvl1pPr marL="0" indent="0" algn="ctr">
              <a:buNone/>
              <a:defRPr/>
            </a:lvl1pPr>
          </a:lstStyle>
          <a:p>
            <a:pPr lvl="0"/>
            <a:r>
              <a:rPr lang="en-US" dirty="0"/>
              <a:t>Insert here 2</a:t>
            </a:r>
          </a:p>
        </p:txBody>
      </p:sp>
      <p:sp>
        <p:nvSpPr>
          <p:cNvPr id="12" name="Content Placeholder 3">
            <a:extLst>
              <a:ext uri="{FF2B5EF4-FFF2-40B4-BE49-F238E27FC236}">
                <a16:creationId xmlns:a16="http://schemas.microsoft.com/office/drawing/2014/main" id="{D5987A23-8657-4C3A-88EE-B3A398901B15}"/>
              </a:ext>
            </a:extLst>
          </p:cNvPr>
          <p:cNvSpPr>
            <a:spLocks noGrp="1"/>
          </p:cNvSpPr>
          <p:nvPr>
            <p:ph idx="18" hasCustomPrompt="1"/>
          </p:nvPr>
        </p:nvSpPr>
        <p:spPr>
          <a:xfrm>
            <a:off x="6262626" y="1944375"/>
            <a:ext cx="2563240" cy="725295"/>
          </a:xfrm>
        </p:spPr>
        <p:txBody>
          <a:bodyPr/>
          <a:lstStyle>
            <a:lvl1pPr marL="0" indent="0" algn="ctr">
              <a:buNone/>
              <a:defRPr/>
            </a:lvl1pPr>
          </a:lstStyle>
          <a:p>
            <a:pPr lvl="0"/>
            <a:r>
              <a:rPr lang="en-US" dirty="0"/>
              <a:t>Insert here 3</a:t>
            </a:r>
          </a:p>
        </p:txBody>
      </p:sp>
      <p:sp>
        <p:nvSpPr>
          <p:cNvPr id="13" name="Content Placeholder 4">
            <a:extLst>
              <a:ext uri="{FF2B5EF4-FFF2-40B4-BE49-F238E27FC236}">
                <a16:creationId xmlns:a16="http://schemas.microsoft.com/office/drawing/2014/main" id="{B823F7C8-0040-4E1F-BE99-5FDE8CDB909D}"/>
              </a:ext>
            </a:extLst>
          </p:cNvPr>
          <p:cNvSpPr>
            <a:spLocks noGrp="1"/>
          </p:cNvSpPr>
          <p:nvPr>
            <p:ph idx="19" hasCustomPrompt="1"/>
          </p:nvPr>
        </p:nvSpPr>
        <p:spPr>
          <a:xfrm>
            <a:off x="9155518" y="1944375"/>
            <a:ext cx="2563240" cy="725295"/>
          </a:xfrm>
        </p:spPr>
        <p:txBody>
          <a:bodyPr/>
          <a:lstStyle>
            <a:lvl1pPr marL="0" indent="0" algn="ctr">
              <a:buNone/>
              <a:defRPr/>
            </a:lvl1pPr>
          </a:lstStyle>
          <a:p>
            <a:pPr lvl="0"/>
            <a:r>
              <a:rPr lang="en-US" dirty="0"/>
              <a:t>Insert here 4</a:t>
            </a:r>
          </a:p>
        </p:txBody>
      </p:sp>
      <p:sp>
        <p:nvSpPr>
          <p:cNvPr id="14" name="Content Placeholder 5">
            <a:extLst>
              <a:ext uri="{FF2B5EF4-FFF2-40B4-BE49-F238E27FC236}">
                <a16:creationId xmlns:a16="http://schemas.microsoft.com/office/drawing/2014/main" id="{4B58E61C-0047-4B6D-B746-B935E9A6F2E6}"/>
              </a:ext>
            </a:extLst>
          </p:cNvPr>
          <p:cNvSpPr>
            <a:spLocks noGrp="1"/>
          </p:cNvSpPr>
          <p:nvPr>
            <p:ph idx="20" hasCustomPrompt="1"/>
          </p:nvPr>
        </p:nvSpPr>
        <p:spPr>
          <a:xfrm>
            <a:off x="476844" y="3036936"/>
            <a:ext cx="2563240" cy="725295"/>
          </a:xfrm>
        </p:spPr>
        <p:txBody>
          <a:bodyPr/>
          <a:lstStyle>
            <a:lvl1pPr marL="0" indent="0" algn="ctr">
              <a:buNone/>
              <a:defRPr/>
            </a:lvl1pPr>
          </a:lstStyle>
          <a:p>
            <a:pPr lvl="0"/>
            <a:r>
              <a:rPr lang="en-US" dirty="0"/>
              <a:t>Insert here 5</a:t>
            </a:r>
          </a:p>
        </p:txBody>
      </p:sp>
      <p:sp>
        <p:nvSpPr>
          <p:cNvPr id="21" name="Content Placeholder 6">
            <a:extLst>
              <a:ext uri="{FF2B5EF4-FFF2-40B4-BE49-F238E27FC236}">
                <a16:creationId xmlns:a16="http://schemas.microsoft.com/office/drawing/2014/main" id="{774C4EE1-E901-403D-8BFC-14079ACED96C}"/>
              </a:ext>
            </a:extLst>
          </p:cNvPr>
          <p:cNvSpPr>
            <a:spLocks noGrp="1"/>
          </p:cNvSpPr>
          <p:nvPr>
            <p:ph idx="21" hasCustomPrompt="1"/>
          </p:nvPr>
        </p:nvSpPr>
        <p:spPr>
          <a:xfrm>
            <a:off x="3369735" y="3036936"/>
            <a:ext cx="2563240" cy="725295"/>
          </a:xfrm>
        </p:spPr>
        <p:txBody>
          <a:bodyPr/>
          <a:lstStyle>
            <a:lvl1pPr marL="0" indent="0" algn="ctr">
              <a:buNone/>
              <a:defRPr/>
            </a:lvl1pPr>
          </a:lstStyle>
          <a:p>
            <a:pPr lvl="0"/>
            <a:r>
              <a:rPr lang="en-US" dirty="0"/>
              <a:t>Insert here 6</a:t>
            </a:r>
          </a:p>
        </p:txBody>
      </p:sp>
      <p:sp>
        <p:nvSpPr>
          <p:cNvPr id="22" name="Content Placeholder 7">
            <a:extLst>
              <a:ext uri="{FF2B5EF4-FFF2-40B4-BE49-F238E27FC236}">
                <a16:creationId xmlns:a16="http://schemas.microsoft.com/office/drawing/2014/main" id="{C2345914-E910-4DE6-AD5F-1D602398E52A}"/>
              </a:ext>
            </a:extLst>
          </p:cNvPr>
          <p:cNvSpPr>
            <a:spLocks noGrp="1"/>
          </p:cNvSpPr>
          <p:nvPr>
            <p:ph idx="22" hasCustomPrompt="1"/>
          </p:nvPr>
        </p:nvSpPr>
        <p:spPr>
          <a:xfrm>
            <a:off x="6259027" y="3036936"/>
            <a:ext cx="2563240" cy="725295"/>
          </a:xfrm>
        </p:spPr>
        <p:txBody>
          <a:bodyPr/>
          <a:lstStyle>
            <a:lvl1pPr marL="0" indent="0" algn="ctr">
              <a:buNone/>
              <a:defRPr/>
            </a:lvl1pPr>
          </a:lstStyle>
          <a:p>
            <a:pPr lvl="0"/>
            <a:r>
              <a:rPr lang="en-US" dirty="0"/>
              <a:t>Insert here 7</a:t>
            </a:r>
          </a:p>
        </p:txBody>
      </p:sp>
      <p:sp>
        <p:nvSpPr>
          <p:cNvPr id="23" name="Content Placeholder 8">
            <a:extLst>
              <a:ext uri="{FF2B5EF4-FFF2-40B4-BE49-F238E27FC236}">
                <a16:creationId xmlns:a16="http://schemas.microsoft.com/office/drawing/2014/main" id="{B2761A0E-35C9-48A8-AB42-D6EF968BF30F}"/>
              </a:ext>
            </a:extLst>
          </p:cNvPr>
          <p:cNvSpPr>
            <a:spLocks noGrp="1"/>
          </p:cNvSpPr>
          <p:nvPr>
            <p:ph idx="23" hasCustomPrompt="1"/>
          </p:nvPr>
        </p:nvSpPr>
        <p:spPr>
          <a:xfrm>
            <a:off x="9155518" y="3036936"/>
            <a:ext cx="2563240" cy="725295"/>
          </a:xfrm>
        </p:spPr>
        <p:txBody>
          <a:bodyPr/>
          <a:lstStyle>
            <a:lvl1pPr marL="0" indent="0" algn="ctr">
              <a:buNone/>
              <a:defRPr/>
            </a:lvl1pPr>
          </a:lstStyle>
          <a:p>
            <a:pPr lvl="0"/>
            <a:r>
              <a:rPr lang="en-US" dirty="0"/>
              <a:t>Insert here 8</a:t>
            </a:r>
          </a:p>
        </p:txBody>
      </p:sp>
      <p:sp>
        <p:nvSpPr>
          <p:cNvPr id="15" name="Content Placeholder 8">
            <a:extLst>
              <a:ext uri="{FF2B5EF4-FFF2-40B4-BE49-F238E27FC236}">
                <a16:creationId xmlns:a16="http://schemas.microsoft.com/office/drawing/2014/main" id="{93367D20-8C6D-4A6C-A2A8-46172AD466F5}"/>
              </a:ext>
            </a:extLst>
          </p:cNvPr>
          <p:cNvSpPr>
            <a:spLocks noGrp="1"/>
          </p:cNvSpPr>
          <p:nvPr>
            <p:ph idx="24" hasCustomPrompt="1"/>
          </p:nvPr>
        </p:nvSpPr>
        <p:spPr>
          <a:xfrm>
            <a:off x="476844" y="4129497"/>
            <a:ext cx="2563240" cy="725295"/>
          </a:xfrm>
        </p:spPr>
        <p:txBody>
          <a:bodyPr/>
          <a:lstStyle>
            <a:lvl1pPr marL="0" indent="0" algn="ctr">
              <a:buNone/>
              <a:defRPr/>
            </a:lvl1pPr>
          </a:lstStyle>
          <a:p>
            <a:pPr lvl="0"/>
            <a:r>
              <a:rPr lang="en-US" dirty="0"/>
              <a:t>Insert here 8</a:t>
            </a:r>
          </a:p>
        </p:txBody>
      </p:sp>
      <p:sp>
        <p:nvSpPr>
          <p:cNvPr id="16" name="Content Placeholder 8">
            <a:extLst>
              <a:ext uri="{FF2B5EF4-FFF2-40B4-BE49-F238E27FC236}">
                <a16:creationId xmlns:a16="http://schemas.microsoft.com/office/drawing/2014/main" id="{06D374D7-24B8-4783-813A-10B00D04875F}"/>
              </a:ext>
            </a:extLst>
          </p:cNvPr>
          <p:cNvSpPr>
            <a:spLocks noGrp="1"/>
          </p:cNvSpPr>
          <p:nvPr>
            <p:ph idx="25" hasCustomPrompt="1"/>
          </p:nvPr>
        </p:nvSpPr>
        <p:spPr>
          <a:xfrm>
            <a:off x="3369735" y="4129497"/>
            <a:ext cx="2563240" cy="725295"/>
          </a:xfrm>
        </p:spPr>
        <p:txBody>
          <a:bodyPr/>
          <a:lstStyle>
            <a:lvl1pPr marL="0" indent="0" algn="ctr">
              <a:buNone/>
              <a:defRPr/>
            </a:lvl1pPr>
          </a:lstStyle>
          <a:p>
            <a:pPr lvl="0"/>
            <a:r>
              <a:rPr lang="en-US" dirty="0"/>
              <a:t>Insert here 8</a:t>
            </a:r>
          </a:p>
        </p:txBody>
      </p:sp>
      <p:sp>
        <p:nvSpPr>
          <p:cNvPr id="17" name="Content Placeholder 8">
            <a:extLst>
              <a:ext uri="{FF2B5EF4-FFF2-40B4-BE49-F238E27FC236}">
                <a16:creationId xmlns:a16="http://schemas.microsoft.com/office/drawing/2014/main" id="{5330EB98-4EDC-4814-9A94-DFDC9891B3E9}"/>
              </a:ext>
            </a:extLst>
          </p:cNvPr>
          <p:cNvSpPr>
            <a:spLocks noGrp="1"/>
          </p:cNvSpPr>
          <p:nvPr>
            <p:ph idx="26" hasCustomPrompt="1"/>
          </p:nvPr>
        </p:nvSpPr>
        <p:spPr>
          <a:xfrm>
            <a:off x="6259027" y="4129497"/>
            <a:ext cx="2563240" cy="725295"/>
          </a:xfrm>
        </p:spPr>
        <p:txBody>
          <a:bodyPr/>
          <a:lstStyle>
            <a:lvl1pPr marL="0" indent="0" algn="ctr">
              <a:buNone/>
              <a:defRPr/>
            </a:lvl1pPr>
          </a:lstStyle>
          <a:p>
            <a:pPr lvl="0"/>
            <a:r>
              <a:rPr lang="en-US" dirty="0"/>
              <a:t>Insert here 8</a:t>
            </a:r>
          </a:p>
        </p:txBody>
      </p:sp>
      <p:sp>
        <p:nvSpPr>
          <p:cNvPr id="18" name="Content Placeholder 8">
            <a:extLst>
              <a:ext uri="{FF2B5EF4-FFF2-40B4-BE49-F238E27FC236}">
                <a16:creationId xmlns:a16="http://schemas.microsoft.com/office/drawing/2014/main" id="{FADD1ADC-AE88-43E8-BF6F-9C7DD3B0E28F}"/>
              </a:ext>
            </a:extLst>
          </p:cNvPr>
          <p:cNvSpPr>
            <a:spLocks noGrp="1"/>
          </p:cNvSpPr>
          <p:nvPr>
            <p:ph idx="27" hasCustomPrompt="1"/>
          </p:nvPr>
        </p:nvSpPr>
        <p:spPr>
          <a:xfrm>
            <a:off x="9148319" y="4129497"/>
            <a:ext cx="2563240" cy="725295"/>
          </a:xfrm>
        </p:spPr>
        <p:txBody>
          <a:bodyPr/>
          <a:lstStyle>
            <a:lvl1pPr marL="0" indent="0" algn="ctr">
              <a:buNone/>
              <a:defRPr/>
            </a:lvl1pPr>
          </a:lstStyle>
          <a:p>
            <a:pPr lvl="0"/>
            <a:r>
              <a:rPr lang="en-US" dirty="0"/>
              <a:t>Insert here 8</a:t>
            </a:r>
          </a:p>
        </p:txBody>
      </p:sp>
      <p:sp>
        <p:nvSpPr>
          <p:cNvPr id="19" name="Content Placeholder 8">
            <a:extLst>
              <a:ext uri="{FF2B5EF4-FFF2-40B4-BE49-F238E27FC236}">
                <a16:creationId xmlns:a16="http://schemas.microsoft.com/office/drawing/2014/main" id="{30A379AB-ABF1-4F1E-B641-247A495E9DFD}"/>
              </a:ext>
            </a:extLst>
          </p:cNvPr>
          <p:cNvSpPr>
            <a:spLocks noGrp="1"/>
          </p:cNvSpPr>
          <p:nvPr>
            <p:ph idx="28" hasCustomPrompt="1"/>
          </p:nvPr>
        </p:nvSpPr>
        <p:spPr>
          <a:xfrm>
            <a:off x="476844" y="5222057"/>
            <a:ext cx="2563240" cy="725295"/>
          </a:xfrm>
        </p:spPr>
        <p:txBody>
          <a:bodyPr/>
          <a:lstStyle>
            <a:lvl1pPr marL="0" indent="0" algn="ctr">
              <a:buNone/>
              <a:defRPr/>
            </a:lvl1pPr>
          </a:lstStyle>
          <a:p>
            <a:pPr lvl="0"/>
            <a:r>
              <a:rPr lang="en-US" dirty="0"/>
              <a:t>Insert here 8</a:t>
            </a:r>
          </a:p>
        </p:txBody>
      </p:sp>
      <p:sp>
        <p:nvSpPr>
          <p:cNvPr id="20" name="Content Placeholder 8">
            <a:extLst>
              <a:ext uri="{FF2B5EF4-FFF2-40B4-BE49-F238E27FC236}">
                <a16:creationId xmlns:a16="http://schemas.microsoft.com/office/drawing/2014/main" id="{3C9C8A93-C9D3-42CB-8692-9618DA8F8563}"/>
              </a:ext>
            </a:extLst>
          </p:cNvPr>
          <p:cNvSpPr>
            <a:spLocks noGrp="1"/>
          </p:cNvSpPr>
          <p:nvPr>
            <p:ph idx="29" hasCustomPrompt="1"/>
          </p:nvPr>
        </p:nvSpPr>
        <p:spPr>
          <a:xfrm>
            <a:off x="3369735" y="5222057"/>
            <a:ext cx="2563240" cy="725295"/>
          </a:xfrm>
        </p:spPr>
        <p:txBody>
          <a:bodyPr/>
          <a:lstStyle>
            <a:lvl1pPr marL="0" indent="0" algn="ctr">
              <a:buNone/>
              <a:defRPr/>
            </a:lvl1pPr>
          </a:lstStyle>
          <a:p>
            <a:pPr lvl="0"/>
            <a:r>
              <a:rPr lang="en-US" dirty="0"/>
              <a:t>Insert here 8</a:t>
            </a:r>
          </a:p>
        </p:txBody>
      </p:sp>
      <p:sp>
        <p:nvSpPr>
          <p:cNvPr id="24" name="Content Placeholder 8">
            <a:extLst>
              <a:ext uri="{FF2B5EF4-FFF2-40B4-BE49-F238E27FC236}">
                <a16:creationId xmlns:a16="http://schemas.microsoft.com/office/drawing/2014/main" id="{CA309F65-4EA1-42CD-873F-3DA2B6608CA9}"/>
              </a:ext>
            </a:extLst>
          </p:cNvPr>
          <p:cNvSpPr>
            <a:spLocks noGrp="1"/>
          </p:cNvSpPr>
          <p:nvPr>
            <p:ph idx="30" hasCustomPrompt="1"/>
          </p:nvPr>
        </p:nvSpPr>
        <p:spPr>
          <a:xfrm>
            <a:off x="6262626" y="5222057"/>
            <a:ext cx="2563240" cy="725295"/>
          </a:xfrm>
        </p:spPr>
        <p:txBody>
          <a:bodyPr/>
          <a:lstStyle>
            <a:lvl1pPr marL="0" indent="0" algn="ctr">
              <a:buNone/>
              <a:defRPr/>
            </a:lvl1pPr>
          </a:lstStyle>
          <a:p>
            <a:pPr lvl="0"/>
            <a:r>
              <a:rPr lang="en-US" dirty="0"/>
              <a:t>Insert here 8</a:t>
            </a:r>
          </a:p>
        </p:txBody>
      </p:sp>
      <p:sp>
        <p:nvSpPr>
          <p:cNvPr id="25" name="Content Placeholder 8">
            <a:extLst>
              <a:ext uri="{FF2B5EF4-FFF2-40B4-BE49-F238E27FC236}">
                <a16:creationId xmlns:a16="http://schemas.microsoft.com/office/drawing/2014/main" id="{5F970DBA-9A63-478A-B6DB-95E9DA545BB8}"/>
              </a:ext>
            </a:extLst>
          </p:cNvPr>
          <p:cNvSpPr>
            <a:spLocks noGrp="1"/>
          </p:cNvSpPr>
          <p:nvPr>
            <p:ph idx="31" hasCustomPrompt="1"/>
          </p:nvPr>
        </p:nvSpPr>
        <p:spPr>
          <a:xfrm>
            <a:off x="9148319" y="5222057"/>
            <a:ext cx="2563240" cy="725295"/>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5526836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11241914" cy="365760"/>
          </a:xfrm>
        </p:spPr>
        <p:txBody>
          <a:bodyPr/>
          <a:lstStyle>
            <a:lvl1pPr marL="0" indent="0" algn="l">
              <a:buNone/>
              <a:defRPr/>
            </a:lvl1pPr>
          </a:lstStyle>
          <a:p>
            <a:pPr lvl="0"/>
            <a:r>
              <a:rPr lang="en-US" dirty="0"/>
              <a:t>Insert here 1</a:t>
            </a:r>
          </a:p>
        </p:txBody>
      </p:sp>
      <p:sp>
        <p:nvSpPr>
          <p:cNvPr id="11" name="Content Placeholder 2">
            <a:extLst>
              <a:ext uri="{FF2B5EF4-FFF2-40B4-BE49-F238E27FC236}">
                <a16:creationId xmlns:a16="http://schemas.microsoft.com/office/drawing/2014/main" id="{837223CD-06C4-4609-955B-0374EA9C5CF9}"/>
              </a:ext>
            </a:extLst>
          </p:cNvPr>
          <p:cNvSpPr>
            <a:spLocks noGrp="1"/>
          </p:cNvSpPr>
          <p:nvPr>
            <p:ph idx="17" hasCustomPrompt="1"/>
          </p:nvPr>
        </p:nvSpPr>
        <p:spPr>
          <a:xfrm>
            <a:off x="476844" y="2491350"/>
            <a:ext cx="11238312" cy="365760"/>
          </a:xfrm>
        </p:spPr>
        <p:txBody>
          <a:bodyPr/>
          <a:lstStyle>
            <a:lvl1pPr marL="0" indent="0" algn="l">
              <a:buNone/>
              <a:defRPr/>
            </a:lvl1pPr>
          </a:lstStyle>
          <a:p>
            <a:pPr lvl="0"/>
            <a:r>
              <a:rPr lang="en-US" dirty="0"/>
              <a:t>Insert here 2</a:t>
            </a:r>
          </a:p>
        </p:txBody>
      </p:sp>
      <p:sp>
        <p:nvSpPr>
          <p:cNvPr id="12" name="Content Placeholder 3">
            <a:extLst>
              <a:ext uri="{FF2B5EF4-FFF2-40B4-BE49-F238E27FC236}">
                <a16:creationId xmlns:a16="http://schemas.microsoft.com/office/drawing/2014/main" id="{D5987A23-8657-4C3A-88EE-B3A398901B15}"/>
              </a:ext>
            </a:extLst>
          </p:cNvPr>
          <p:cNvSpPr>
            <a:spLocks noGrp="1"/>
          </p:cNvSpPr>
          <p:nvPr>
            <p:ph idx="18" hasCustomPrompt="1"/>
          </p:nvPr>
        </p:nvSpPr>
        <p:spPr>
          <a:xfrm>
            <a:off x="476844" y="3038325"/>
            <a:ext cx="11238312" cy="365760"/>
          </a:xfrm>
        </p:spPr>
        <p:txBody>
          <a:bodyPr/>
          <a:lstStyle>
            <a:lvl1pPr marL="0" indent="0" algn="l">
              <a:buNone/>
              <a:defRPr/>
            </a:lvl1pPr>
          </a:lstStyle>
          <a:p>
            <a:pPr lvl="0"/>
            <a:r>
              <a:rPr lang="en-US" dirty="0"/>
              <a:t>Insert here 3</a:t>
            </a:r>
          </a:p>
        </p:txBody>
      </p:sp>
      <p:sp>
        <p:nvSpPr>
          <p:cNvPr id="13" name="Content Placeholder 4">
            <a:extLst>
              <a:ext uri="{FF2B5EF4-FFF2-40B4-BE49-F238E27FC236}">
                <a16:creationId xmlns:a16="http://schemas.microsoft.com/office/drawing/2014/main" id="{B823F7C8-0040-4E1F-BE99-5FDE8CDB909D}"/>
              </a:ext>
            </a:extLst>
          </p:cNvPr>
          <p:cNvSpPr>
            <a:spLocks noGrp="1"/>
          </p:cNvSpPr>
          <p:nvPr>
            <p:ph idx="19" hasCustomPrompt="1"/>
          </p:nvPr>
        </p:nvSpPr>
        <p:spPr>
          <a:xfrm>
            <a:off x="480446" y="3585300"/>
            <a:ext cx="11238312" cy="365760"/>
          </a:xfrm>
        </p:spPr>
        <p:txBody>
          <a:bodyPr/>
          <a:lstStyle>
            <a:lvl1pPr marL="0" indent="0" algn="l">
              <a:buNone/>
              <a:defRPr/>
            </a:lvl1pPr>
          </a:lstStyle>
          <a:p>
            <a:pPr lvl="0"/>
            <a:r>
              <a:rPr lang="en-US" dirty="0"/>
              <a:t>Insert here 4</a:t>
            </a:r>
          </a:p>
        </p:txBody>
      </p:sp>
      <p:sp>
        <p:nvSpPr>
          <p:cNvPr id="14" name="Content Placeholder 5">
            <a:extLst>
              <a:ext uri="{FF2B5EF4-FFF2-40B4-BE49-F238E27FC236}">
                <a16:creationId xmlns:a16="http://schemas.microsoft.com/office/drawing/2014/main" id="{4B58E61C-0047-4B6D-B746-B935E9A6F2E6}"/>
              </a:ext>
            </a:extLst>
          </p:cNvPr>
          <p:cNvSpPr>
            <a:spLocks noGrp="1"/>
          </p:cNvSpPr>
          <p:nvPr>
            <p:ph idx="20" hasCustomPrompt="1"/>
          </p:nvPr>
        </p:nvSpPr>
        <p:spPr>
          <a:xfrm>
            <a:off x="476844" y="4132275"/>
            <a:ext cx="11241914" cy="365760"/>
          </a:xfrm>
        </p:spPr>
        <p:txBody>
          <a:bodyPr/>
          <a:lstStyle>
            <a:lvl1pPr marL="0" indent="0" algn="l">
              <a:buNone/>
              <a:defRPr/>
            </a:lvl1pPr>
          </a:lstStyle>
          <a:p>
            <a:pPr lvl="0"/>
            <a:r>
              <a:rPr lang="en-US" dirty="0"/>
              <a:t>Insert here 5</a:t>
            </a:r>
          </a:p>
        </p:txBody>
      </p:sp>
      <p:sp>
        <p:nvSpPr>
          <p:cNvPr id="21" name="Content Placeholder 6">
            <a:extLst>
              <a:ext uri="{FF2B5EF4-FFF2-40B4-BE49-F238E27FC236}">
                <a16:creationId xmlns:a16="http://schemas.microsoft.com/office/drawing/2014/main" id="{774C4EE1-E901-403D-8BFC-14079ACED96C}"/>
              </a:ext>
            </a:extLst>
          </p:cNvPr>
          <p:cNvSpPr>
            <a:spLocks noGrp="1"/>
          </p:cNvSpPr>
          <p:nvPr>
            <p:ph idx="21" hasCustomPrompt="1"/>
          </p:nvPr>
        </p:nvSpPr>
        <p:spPr>
          <a:xfrm>
            <a:off x="473242" y="4679250"/>
            <a:ext cx="11238312" cy="365760"/>
          </a:xfrm>
        </p:spPr>
        <p:txBody>
          <a:bodyPr/>
          <a:lstStyle>
            <a:lvl1pPr marL="0" indent="0" algn="l">
              <a:buNone/>
              <a:defRPr/>
            </a:lvl1pPr>
          </a:lstStyle>
          <a:p>
            <a:pPr lvl="0"/>
            <a:r>
              <a:rPr lang="en-US" dirty="0"/>
              <a:t>Insert here 6</a:t>
            </a:r>
          </a:p>
        </p:txBody>
      </p:sp>
      <p:sp>
        <p:nvSpPr>
          <p:cNvPr id="22" name="Content Placeholder 7">
            <a:extLst>
              <a:ext uri="{FF2B5EF4-FFF2-40B4-BE49-F238E27FC236}">
                <a16:creationId xmlns:a16="http://schemas.microsoft.com/office/drawing/2014/main" id="{C2345914-E910-4DE6-AD5F-1D602398E52A}"/>
              </a:ext>
            </a:extLst>
          </p:cNvPr>
          <p:cNvSpPr>
            <a:spLocks noGrp="1"/>
          </p:cNvSpPr>
          <p:nvPr>
            <p:ph idx="22" hasCustomPrompt="1"/>
          </p:nvPr>
        </p:nvSpPr>
        <p:spPr>
          <a:xfrm>
            <a:off x="480446" y="5226225"/>
            <a:ext cx="11238312" cy="365760"/>
          </a:xfrm>
        </p:spPr>
        <p:txBody>
          <a:bodyPr/>
          <a:lstStyle>
            <a:lvl1pPr marL="0" indent="0" algn="l">
              <a:buNone/>
              <a:defRPr/>
            </a:lvl1pPr>
          </a:lstStyle>
          <a:p>
            <a:pPr lvl="0"/>
            <a:r>
              <a:rPr lang="en-US" dirty="0"/>
              <a:t>Insert here 7</a:t>
            </a:r>
          </a:p>
        </p:txBody>
      </p:sp>
      <p:sp>
        <p:nvSpPr>
          <p:cNvPr id="23" name="Content Placeholder 8">
            <a:extLst>
              <a:ext uri="{FF2B5EF4-FFF2-40B4-BE49-F238E27FC236}">
                <a16:creationId xmlns:a16="http://schemas.microsoft.com/office/drawing/2014/main" id="{B2761A0E-35C9-48A8-AB42-D6EF968BF30F}"/>
              </a:ext>
            </a:extLst>
          </p:cNvPr>
          <p:cNvSpPr>
            <a:spLocks noGrp="1"/>
          </p:cNvSpPr>
          <p:nvPr>
            <p:ph idx="23" hasCustomPrompt="1"/>
          </p:nvPr>
        </p:nvSpPr>
        <p:spPr>
          <a:xfrm>
            <a:off x="480446" y="5773199"/>
            <a:ext cx="11238312" cy="365760"/>
          </a:xfrm>
        </p:spPr>
        <p:txBody>
          <a:bodyPr/>
          <a:lstStyle>
            <a:lvl1pPr marL="0" indent="0" algn="l">
              <a:buNone/>
              <a:defRPr/>
            </a:lvl1pPr>
          </a:lstStyle>
          <a:p>
            <a:pPr lvl="0"/>
            <a:r>
              <a:rPr lang="en-US" dirty="0"/>
              <a:t>Insert here 8</a:t>
            </a:r>
          </a:p>
        </p:txBody>
      </p:sp>
    </p:spTree>
    <p:custDataLst>
      <p:tags r:id="rId1"/>
    </p:custDataLst>
    <p:extLst>
      <p:ext uri="{BB962C8B-B14F-4D97-AF65-F5344CB8AC3E}">
        <p14:creationId xmlns:p14="http://schemas.microsoft.com/office/powerpoint/2010/main" val="41061189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a:extLst>
              <a:ext uri="{FF2B5EF4-FFF2-40B4-BE49-F238E27FC236}">
                <a16:creationId xmlns:a16="http://schemas.microsoft.com/office/drawing/2014/main" id="{5F02A6D5-8D6A-447C-98DE-ACC3B009C904}"/>
              </a:ext>
            </a:extLst>
          </p:cNvPr>
          <p:cNvSpPr>
            <a:spLocks noGrp="1"/>
          </p:cNvSpPr>
          <p:nvPr>
            <p:ph sz="half" idx="15" hasCustomPrompt="1"/>
          </p:nvPr>
        </p:nvSpPr>
        <p:spPr>
          <a:xfrm>
            <a:off x="3624199" y="1825628"/>
            <a:ext cx="8090957" cy="4352544"/>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1732611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6" name="Content Placeholder Top">
            <a:extLst>
              <a:ext uri="{FF2B5EF4-FFF2-40B4-BE49-F238E27FC236}">
                <a16:creationId xmlns:a16="http://schemas.microsoft.com/office/drawing/2014/main" id="{5F02A6D5-8D6A-447C-98DE-ACC3B009C904}"/>
              </a:ext>
            </a:extLst>
          </p:cNvPr>
          <p:cNvSpPr>
            <a:spLocks noGrp="1"/>
          </p:cNvSpPr>
          <p:nvPr>
            <p:ph sz="half" idx="15" hasCustomPrompt="1"/>
          </p:nvPr>
        </p:nvSpPr>
        <p:spPr>
          <a:xfrm>
            <a:off x="3624199" y="1825628"/>
            <a:ext cx="8090957" cy="2048256"/>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9" name="Image Placeholder 2">
            <a:extLst>
              <a:ext uri="{FF2B5EF4-FFF2-40B4-BE49-F238E27FC236}">
                <a16:creationId xmlns:a16="http://schemas.microsoft.com/office/drawing/2014/main" id="{6F864DAE-BEB4-4824-8609-ECDE1993CF55}"/>
              </a:ext>
            </a:extLst>
          </p:cNvPr>
          <p:cNvSpPr>
            <a:spLocks noGrp="1"/>
          </p:cNvSpPr>
          <p:nvPr>
            <p:ph sz="half" idx="16" hasCustomPrompt="1"/>
          </p:nvPr>
        </p:nvSpPr>
        <p:spPr>
          <a:xfrm>
            <a:off x="476843" y="4132557"/>
            <a:ext cx="2875957" cy="2045728"/>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0" name="Content Placeholder Bottom">
            <a:extLst>
              <a:ext uri="{FF2B5EF4-FFF2-40B4-BE49-F238E27FC236}">
                <a16:creationId xmlns:a16="http://schemas.microsoft.com/office/drawing/2014/main" id="{EBDCE17B-4AC4-4C91-8AE8-FA8956971869}"/>
              </a:ext>
            </a:extLst>
          </p:cNvPr>
          <p:cNvSpPr>
            <a:spLocks noGrp="1"/>
          </p:cNvSpPr>
          <p:nvPr>
            <p:ph sz="half" idx="17" hasCustomPrompt="1"/>
          </p:nvPr>
        </p:nvSpPr>
        <p:spPr>
          <a:xfrm>
            <a:off x="3624199" y="4130029"/>
            <a:ext cx="8090957" cy="2048256"/>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19682788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14" name="Image Placeholder 1">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15" name="Content Placeholder Top">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1825628"/>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2">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3207216"/>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7" name="Content Placeholder Middle">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0" name="Image Placeholder 3">
            <a:extLst>
              <a:ext uri="{FF2B5EF4-FFF2-40B4-BE49-F238E27FC236}">
                <a16:creationId xmlns:a16="http://schemas.microsoft.com/office/drawing/2014/main" id="{19B7E96A-BFFB-43B6-8906-66237C3D291F}"/>
              </a:ext>
            </a:extLst>
          </p:cNvPr>
          <p:cNvSpPr>
            <a:spLocks noGrp="1"/>
          </p:cNvSpPr>
          <p:nvPr>
            <p:ph sz="half" idx="18"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1" name="Content Placeholder Bottom">
            <a:extLst>
              <a:ext uri="{FF2B5EF4-FFF2-40B4-BE49-F238E27FC236}">
                <a16:creationId xmlns:a16="http://schemas.microsoft.com/office/drawing/2014/main" id="{8D930F90-525E-4DB1-84A4-5C01C712E9B9}"/>
              </a:ext>
            </a:extLst>
          </p:cNvPr>
          <p:cNvSpPr>
            <a:spLocks noGrp="1"/>
          </p:cNvSpPr>
          <p:nvPr>
            <p:ph sz="half" idx="19"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10" name="Image Placeholder 1">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11" name="Content Placeholder 1">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182562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2">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2941435"/>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3" name="Content Placeholder 2">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3">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4065958"/>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5" name="Content Placeholder 3">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6" name="Image Placeholder 4">
            <a:extLst>
              <a:ext uri="{FF2B5EF4-FFF2-40B4-BE49-F238E27FC236}">
                <a16:creationId xmlns:a16="http://schemas.microsoft.com/office/drawing/2014/main" id="{E983E6BA-B7ED-4E47-8F4D-9FE3527F1960}"/>
              </a:ext>
            </a:extLst>
          </p:cNvPr>
          <p:cNvSpPr>
            <a:spLocks noGrp="1"/>
          </p:cNvSpPr>
          <p:nvPr>
            <p:ph sz="half" idx="20" hasCustomPrompt="1"/>
          </p:nvPr>
        </p:nvSpPr>
        <p:spPr>
          <a:xfrm>
            <a:off x="480444" y="5177469"/>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7" name="Content Placeholder 4">
            <a:extLst>
              <a:ext uri="{FF2B5EF4-FFF2-40B4-BE49-F238E27FC236}">
                <a16:creationId xmlns:a16="http://schemas.microsoft.com/office/drawing/2014/main" id="{2AF42586-49D3-4298-BE3D-F7F43BA96E61}"/>
              </a:ext>
            </a:extLst>
          </p:cNvPr>
          <p:cNvSpPr>
            <a:spLocks noGrp="1"/>
          </p:cNvSpPr>
          <p:nvPr>
            <p:ph sz="half" idx="21"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11" name="Copyright">
            <a:extLst>
              <a:ext uri="{FF2B5EF4-FFF2-40B4-BE49-F238E27FC236}">
                <a16:creationId xmlns:a16="http://schemas.microsoft.com/office/drawing/2014/main" id="{09216FC3-84E9-4B73-9DA8-CF771043770B}"/>
              </a:ext>
              <a:ext uri="{C183D7F6-B498-43B3-948B-1728B52AA6E4}">
                <adec:decorative xmlns:adec="http://schemas.microsoft.com/office/drawing/2017/decorative" xmlns="" val="0"/>
              </a:ext>
            </a:extLst>
          </p:cNvPr>
          <p:cNvSpPr txBox="1"/>
          <p:nvPr userDrawn="1"/>
        </p:nvSpPr>
        <p:spPr>
          <a:xfrm>
            <a:off x="2103120" y="6314136"/>
            <a:ext cx="896112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1000"/>
              </a:spcBef>
              <a:spcAft>
                <a:spcPts val="800"/>
              </a:spcAft>
              <a:buClr>
                <a:srgbClr val="282F7C"/>
              </a:buClr>
              <a:buSzTx/>
              <a:buFont typeface="Arial" panose="020B0604020202020204" pitchFamily="34" charset="0"/>
              <a:buNone/>
              <a:tabLst/>
              <a:defRPr/>
            </a:pPr>
            <a:r>
              <a:rPr kumimoji="0" lang="en-US" sz="1200" b="0" i="0" u="none" strike="noStrike" kern="1200" cap="none" spc="0" normalizeH="0" baseline="0" noProof="0" dirty="0">
                <a:ln>
                  <a:noFill/>
                </a:ln>
                <a:solidFill>
                  <a:srgbClr val="FFFFFF"/>
                </a:solidFill>
                <a:effectLst/>
                <a:uLnTx/>
                <a:uFillTx/>
                <a:latin typeface="Work Sans "/>
                <a:ea typeface="+mn-ea"/>
                <a:cs typeface="+mn-cs"/>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16187640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6869326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11" name="Copyright">
            <a:extLst>
              <a:ext uri="{FF2B5EF4-FFF2-40B4-BE49-F238E27FC236}">
                <a16:creationId xmlns:a16="http://schemas.microsoft.com/office/drawing/2014/main" id="{09216FC3-84E9-4B73-9DA8-CF771043770B}"/>
              </a:ext>
              <a:ext uri="{C183D7F6-B498-43B3-948B-1728B52AA6E4}">
                <adec:decorative xmlns:adec="http://schemas.microsoft.com/office/drawing/2017/decorative" xmlns="" val="0"/>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xmlns=""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1610126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436526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8281572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28911692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38044721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1951105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19747842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5877838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16884451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14068"/>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Chapter Number</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Name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pic>
        <p:nvPicPr>
          <p:cNvPr id="10" name="Picture 9" descr="Picture1.jpg"/>
          <p:cNvPicPr>
            <a:picLocks noChangeAspect="1"/>
          </p:cNvPicPr>
          <p:nvPr userDrawn="1"/>
        </p:nvPicPr>
        <p:blipFill>
          <a:blip r:embed="rId5"/>
          <a:stretch>
            <a:fillRect/>
          </a:stretch>
        </p:blipFill>
        <p:spPr>
          <a:xfrm>
            <a:off x="731520" y="804672"/>
            <a:ext cx="4072597" cy="5212080"/>
          </a:xfrm>
          <a:prstGeom prst="rect">
            <a:avLst/>
          </a:prstGeom>
        </p:spPr>
      </p:pic>
    </p:spTree>
    <p:custDataLst>
      <p:tags r:id="rId1"/>
    </p:custDataLst>
    <p:extLst>
      <p:ext uri="{BB962C8B-B14F-4D97-AF65-F5344CB8AC3E}">
        <p14:creationId xmlns:p14="http://schemas.microsoft.com/office/powerpoint/2010/main" val="31152376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11" name="Copyright">
            <a:extLst>
              <a:ext uri="{FF2B5EF4-FFF2-40B4-BE49-F238E27FC236}">
                <a16:creationId xmlns:a16="http://schemas.microsoft.com/office/drawing/2014/main" id="{09216FC3-84E9-4B73-9DA8-CF771043770B}"/>
              </a:ext>
              <a:ext uri="{C183D7F6-B498-43B3-948B-1728B52AA6E4}">
                <adec:decorative xmlns:adec="http://schemas.microsoft.com/office/drawing/2017/decorative" xmlns="" val="0"/>
              </a:ext>
            </a:extLst>
          </p:cNvPr>
          <p:cNvSpPr txBox="1"/>
          <p:nvPr userDrawn="1"/>
        </p:nvSpPr>
        <p:spPr>
          <a:xfrm>
            <a:off x="2103120" y="6314136"/>
            <a:ext cx="896112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1000"/>
              </a:spcBef>
              <a:spcAft>
                <a:spcPts val="800"/>
              </a:spcAft>
              <a:buClr>
                <a:srgbClr val="282F7C"/>
              </a:buClr>
              <a:buSzTx/>
              <a:buFont typeface="Arial" panose="020B0604020202020204" pitchFamily="34" charset="0"/>
              <a:buNone/>
              <a:tabLst/>
              <a:defRPr/>
            </a:pPr>
            <a:r>
              <a:rPr kumimoji="0" lang="en-US" sz="1200" b="0" i="0" u="none" strike="noStrike" kern="1200" cap="none" spc="0" normalizeH="0" baseline="0" noProof="0" dirty="0">
                <a:ln>
                  <a:noFill/>
                </a:ln>
                <a:solidFill>
                  <a:srgbClr val="FFFFFF"/>
                </a:solidFill>
                <a:effectLst/>
                <a:uLnTx/>
                <a:uFillTx/>
                <a:latin typeface="Work Sans "/>
                <a:ea typeface="+mn-ea"/>
                <a:cs typeface="+mn-cs"/>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30278942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41259706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xmlns=""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9555344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11238313" cy="805033"/>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xmlns="" val="1"/>
              </a:ext>
            </a:extLst>
          </p:cNvPr>
          <p:cNvSpPr>
            <a:spLocks noGrp="1"/>
          </p:cNvSpPr>
          <p:nvPr>
            <p:ph sz="half" idx="2" hasCustomPrompt="1"/>
          </p:nvPr>
        </p:nvSpPr>
        <p:spPr>
          <a:xfrm>
            <a:off x="476843" y="2982351"/>
            <a:ext cx="11238313" cy="805033"/>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Right">
            <a:extLst>
              <a:ext uri="{FF2B5EF4-FFF2-40B4-BE49-F238E27FC236}">
                <a16:creationId xmlns:a16="http://schemas.microsoft.com/office/drawing/2014/main" id="{5CECDE56-D86C-4805-A02A-798AA39807F4}"/>
              </a:ext>
              <a:ext uri="{C183D7F6-B498-43B3-948B-1728B52AA6E4}">
                <adec:decorative xmlns:adec="http://schemas.microsoft.com/office/drawing/2017/decorative" xmlns="" val="1"/>
              </a:ext>
            </a:extLst>
          </p:cNvPr>
          <p:cNvSpPr>
            <a:spLocks noGrp="1"/>
          </p:cNvSpPr>
          <p:nvPr>
            <p:ph sz="half" idx="10" hasCustomPrompt="1"/>
          </p:nvPr>
        </p:nvSpPr>
        <p:spPr>
          <a:xfrm>
            <a:off x="480445" y="4227343"/>
            <a:ext cx="11238313" cy="805033"/>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6" name="Content Placeholder Right">
            <a:extLst>
              <a:ext uri="{FF2B5EF4-FFF2-40B4-BE49-F238E27FC236}">
                <a16:creationId xmlns:a16="http://schemas.microsoft.com/office/drawing/2014/main" id="{354C3E56-16CD-4222-A76E-6917811BA470}"/>
              </a:ext>
              <a:ext uri="{C183D7F6-B498-43B3-948B-1728B52AA6E4}">
                <adec:decorative xmlns:adec="http://schemas.microsoft.com/office/drawing/2017/decorative" xmlns="" val="1"/>
              </a:ext>
            </a:extLst>
          </p:cNvPr>
          <p:cNvSpPr>
            <a:spLocks noGrp="1"/>
          </p:cNvSpPr>
          <p:nvPr>
            <p:ph sz="half" idx="11" hasCustomPrompt="1"/>
          </p:nvPr>
        </p:nvSpPr>
        <p:spPr>
          <a:xfrm>
            <a:off x="480445" y="5265325"/>
            <a:ext cx="11238313" cy="805033"/>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2578924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317187502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0473160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20859071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41073025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4951789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1000685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3" y="1825625"/>
            <a:ext cx="554126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Right">
            <a:extLst>
              <a:ext uri="{FF2B5EF4-FFF2-40B4-BE49-F238E27FC236}">
                <a16:creationId xmlns:a16="http://schemas.microsoft.com/office/drawing/2014/main" id="{F7AFEB84-EAE1-44EA-AB98-10CD169B9030}"/>
              </a:ext>
            </a:extLst>
          </p:cNvPr>
          <p:cNvSpPr>
            <a:spLocks noGrp="1"/>
          </p:cNvSpPr>
          <p:nvPr>
            <p:ph idx="10" hasCustomPrompt="1"/>
          </p:nvPr>
        </p:nvSpPr>
        <p:spPr>
          <a:xfrm>
            <a:off x="6177494" y="1825625"/>
            <a:ext cx="554126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319951003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26030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331795274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_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14068"/>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Chapter Number</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Name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pic>
        <p:nvPicPr>
          <p:cNvPr id="10" name="Picture 9" descr="Picture1.jpg"/>
          <p:cNvPicPr>
            <a:picLocks noChangeAspect="1"/>
          </p:cNvPicPr>
          <p:nvPr userDrawn="1"/>
        </p:nvPicPr>
        <p:blipFill>
          <a:blip r:embed="rId5"/>
          <a:stretch>
            <a:fillRect/>
          </a:stretch>
        </p:blipFill>
        <p:spPr>
          <a:xfrm>
            <a:off x="731520" y="804672"/>
            <a:ext cx="4072597" cy="5212080"/>
          </a:xfrm>
          <a:prstGeom prst="rect">
            <a:avLst/>
          </a:prstGeom>
        </p:spPr>
      </p:pic>
    </p:spTree>
    <p:custDataLst>
      <p:tags r:id="rId1"/>
    </p:custDataLst>
    <p:extLst>
      <p:ext uri="{BB962C8B-B14F-4D97-AF65-F5344CB8AC3E}">
        <p14:creationId xmlns:p14="http://schemas.microsoft.com/office/powerpoint/2010/main" val="3249812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3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2" y="1825624"/>
            <a:ext cx="11241915" cy="2139535"/>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Right">
            <a:extLst>
              <a:ext uri="{FF2B5EF4-FFF2-40B4-BE49-F238E27FC236}">
                <a16:creationId xmlns:a16="http://schemas.microsoft.com/office/drawing/2014/main" id="{F7AFEB84-EAE1-44EA-AB98-10CD169B9030}"/>
              </a:ext>
            </a:extLst>
          </p:cNvPr>
          <p:cNvSpPr>
            <a:spLocks noGrp="1"/>
          </p:cNvSpPr>
          <p:nvPr>
            <p:ph idx="10" hasCustomPrompt="1"/>
          </p:nvPr>
        </p:nvSpPr>
        <p:spPr>
          <a:xfrm>
            <a:off x="473243" y="4037427"/>
            <a:ext cx="11245515" cy="2139535"/>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6977906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3" y="1825625"/>
            <a:ext cx="334670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Middle">
            <a:extLst>
              <a:ext uri="{FF2B5EF4-FFF2-40B4-BE49-F238E27FC236}">
                <a16:creationId xmlns:a16="http://schemas.microsoft.com/office/drawing/2014/main" id="{F7AFEB84-EAE1-44EA-AB98-10CD169B9030}"/>
              </a:ext>
            </a:extLst>
          </p:cNvPr>
          <p:cNvSpPr>
            <a:spLocks noGrp="1"/>
          </p:cNvSpPr>
          <p:nvPr>
            <p:ph idx="10" hasCustomPrompt="1"/>
          </p:nvPr>
        </p:nvSpPr>
        <p:spPr>
          <a:xfrm>
            <a:off x="4424448" y="1825625"/>
            <a:ext cx="334670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5" name="Content Placeholder Right">
            <a:extLst>
              <a:ext uri="{FF2B5EF4-FFF2-40B4-BE49-F238E27FC236}">
                <a16:creationId xmlns:a16="http://schemas.microsoft.com/office/drawing/2014/main" id="{7D256EB4-DA90-4BE5-879A-0C0F5BE82E5C}"/>
              </a:ext>
            </a:extLst>
          </p:cNvPr>
          <p:cNvSpPr>
            <a:spLocks noGrp="1"/>
          </p:cNvSpPr>
          <p:nvPr>
            <p:ph idx="11" hasCustomPrompt="1"/>
          </p:nvPr>
        </p:nvSpPr>
        <p:spPr>
          <a:xfrm>
            <a:off x="8372054" y="1825625"/>
            <a:ext cx="334670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1329833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4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2" y="1825625"/>
            <a:ext cx="112419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Middle">
            <a:extLst>
              <a:ext uri="{FF2B5EF4-FFF2-40B4-BE49-F238E27FC236}">
                <a16:creationId xmlns:a16="http://schemas.microsoft.com/office/drawing/2014/main" id="{F7AFEB84-EAE1-44EA-AB98-10CD169B9030}"/>
              </a:ext>
            </a:extLst>
          </p:cNvPr>
          <p:cNvSpPr>
            <a:spLocks noGrp="1"/>
          </p:cNvSpPr>
          <p:nvPr>
            <p:ph idx="10" hasCustomPrompt="1"/>
          </p:nvPr>
        </p:nvSpPr>
        <p:spPr>
          <a:xfrm>
            <a:off x="476843" y="3038622"/>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5" name="Content Placeholder Right">
            <a:extLst>
              <a:ext uri="{FF2B5EF4-FFF2-40B4-BE49-F238E27FC236}">
                <a16:creationId xmlns:a16="http://schemas.microsoft.com/office/drawing/2014/main" id="{7D256EB4-DA90-4BE5-879A-0C0F5BE82E5C}"/>
              </a:ext>
            </a:extLst>
          </p:cNvPr>
          <p:cNvSpPr>
            <a:spLocks noGrp="1"/>
          </p:cNvSpPr>
          <p:nvPr>
            <p:ph idx="11" hasCustomPrompt="1"/>
          </p:nvPr>
        </p:nvSpPr>
        <p:spPr>
          <a:xfrm>
            <a:off x="480443" y="4251619"/>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2931647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2" y="1825625"/>
            <a:ext cx="112419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Middle">
            <a:extLst>
              <a:ext uri="{FF2B5EF4-FFF2-40B4-BE49-F238E27FC236}">
                <a16:creationId xmlns:a16="http://schemas.microsoft.com/office/drawing/2014/main" id="{F7AFEB84-EAE1-44EA-AB98-10CD169B9030}"/>
              </a:ext>
            </a:extLst>
          </p:cNvPr>
          <p:cNvSpPr>
            <a:spLocks noGrp="1"/>
          </p:cNvSpPr>
          <p:nvPr>
            <p:ph idx="10" hasCustomPrompt="1"/>
          </p:nvPr>
        </p:nvSpPr>
        <p:spPr>
          <a:xfrm>
            <a:off x="476843" y="2813538"/>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5" name="Content Placeholder Right">
            <a:extLst>
              <a:ext uri="{FF2B5EF4-FFF2-40B4-BE49-F238E27FC236}">
                <a16:creationId xmlns:a16="http://schemas.microsoft.com/office/drawing/2014/main" id="{7D256EB4-DA90-4BE5-879A-0C0F5BE82E5C}"/>
              </a:ext>
            </a:extLst>
          </p:cNvPr>
          <p:cNvSpPr>
            <a:spLocks noGrp="1"/>
          </p:cNvSpPr>
          <p:nvPr>
            <p:ph idx="11" hasCustomPrompt="1"/>
          </p:nvPr>
        </p:nvSpPr>
        <p:spPr>
          <a:xfrm>
            <a:off x="480443" y="3829588"/>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6" name="Content Placeholder Right">
            <a:extLst>
              <a:ext uri="{FF2B5EF4-FFF2-40B4-BE49-F238E27FC236}">
                <a16:creationId xmlns:a16="http://schemas.microsoft.com/office/drawing/2014/main" id="{9569386C-3EAC-497E-AF97-312760B6BBF5}"/>
              </a:ext>
            </a:extLst>
          </p:cNvPr>
          <p:cNvSpPr>
            <a:spLocks noGrp="1"/>
          </p:cNvSpPr>
          <p:nvPr>
            <p:ph idx="12" hasCustomPrompt="1"/>
          </p:nvPr>
        </p:nvSpPr>
        <p:spPr>
          <a:xfrm>
            <a:off x="476843" y="4952434"/>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2372295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731520"/>
          </a:xfrm>
        </p:spPr>
        <p:txBody>
          <a:bodyPr/>
          <a:lstStyle>
            <a:lvl1pPr marL="112713" indent="-112713">
              <a:spcBef>
                <a:spcPts val="0"/>
              </a:spcBef>
              <a:defRPr sz="900" b="0"/>
            </a:lvl1pPr>
            <a:lvl2pPr marL="336550" indent="-112713">
              <a:spcBef>
                <a:spcPts val="0"/>
              </a:spcBef>
              <a:defRPr sz="900" b="0"/>
            </a:lvl2pPr>
            <a:lvl3pPr marL="685800" indent="-168275">
              <a:spcBef>
                <a:spcPts val="0"/>
              </a:spcBef>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image" Target="../media/image1.png"/><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6" Type="http://schemas.openxmlformats.org/officeDocument/2006/relationships/image" Target="../media/image1.png"/><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tags" Target="../tags/tag33.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xmlns=""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sp>
        <p:nvSpPr>
          <p:cNvPr id="8" name="Copyright">
            <a:extLst>
              <a:ext uri="{FF2B5EF4-FFF2-40B4-BE49-F238E27FC236}">
                <a16:creationId xmlns:a16="http://schemas.microsoft.com/office/drawing/2014/main" id="{0E6636BF-D3CC-4DFC-A057-41CF18719446}"/>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xmlns="" val="1"/>
              </a:ext>
            </a:extLst>
          </p:cNvPr>
          <p:cNvPicPr>
            <a:picLocks noChangeAspect="1"/>
          </p:cNvPicPr>
          <p:nvPr userDrawn="1"/>
        </p:nvPicPr>
        <p:blipFill>
          <a:blip r:embed="rId20"/>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Tree>
    <p:custDataLst>
      <p:tags r:id="rId19"/>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5" r:id="rId1"/>
    <p:sldLayoutId id="2147483763" r:id="rId2"/>
    <p:sldLayoutId id="2147483753" r:id="rId3"/>
    <p:sldLayoutId id="2147483766" r:id="rId4"/>
    <p:sldLayoutId id="2147483773" r:id="rId5"/>
    <p:sldLayoutId id="2147483767" r:id="rId6"/>
    <p:sldLayoutId id="2147483774" r:id="rId7"/>
    <p:sldLayoutId id="2147483775" r:id="rId8"/>
    <p:sldLayoutId id="2147483729" r:id="rId9"/>
    <p:sldLayoutId id="2147483760" r:id="rId10"/>
    <p:sldLayoutId id="2147483768" r:id="rId11"/>
    <p:sldLayoutId id="2147483772" r:id="rId12"/>
    <p:sldLayoutId id="2147483771" r:id="rId13"/>
    <p:sldLayoutId id="2147483769" r:id="rId14"/>
    <p:sldLayoutId id="2147483770" r:id="rId15"/>
    <p:sldLayoutId id="2147483737" r:id="rId16"/>
    <p:sldLayoutId id="2147483762" r:id="rId17"/>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100000"/>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1"/>
        </a:buClr>
        <a:buSzPct val="100000"/>
        <a:buFont typeface="Arial" panose="020B0604020202020204" pitchFamily="34" charset="0"/>
        <a:buChar char="•"/>
        <a:defRPr sz="20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xmlns=""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sp>
        <p:nvSpPr>
          <p:cNvPr id="8" name="Copyright">
            <a:extLst>
              <a:ext uri="{FF2B5EF4-FFF2-40B4-BE49-F238E27FC236}">
                <a16:creationId xmlns:a16="http://schemas.microsoft.com/office/drawing/2014/main" id="{0E6636BF-D3CC-4DFC-A057-41CF18719446}"/>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1000"/>
              </a:spcBef>
              <a:spcAft>
                <a:spcPts val="800"/>
              </a:spcAft>
              <a:buClr>
                <a:srgbClr val="282F7C"/>
              </a:buClr>
              <a:buSzTx/>
              <a:buFont typeface="Arial" panose="020B0604020202020204" pitchFamily="34" charset="0"/>
              <a:buNone/>
              <a:tabLst/>
              <a:defRPr/>
            </a:pPr>
            <a:r>
              <a:rPr kumimoji="0" lang="en-US" sz="1200" b="0" i="0" u="none" strike="noStrike" kern="1200" cap="none" spc="0" normalizeH="0" baseline="0" noProof="0" dirty="0">
                <a:ln>
                  <a:noFill/>
                </a:ln>
                <a:solidFill>
                  <a:srgbClr val="FFFFFF"/>
                </a:solidFill>
                <a:effectLst/>
                <a:uLnTx/>
                <a:uFillTx/>
                <a:latin typeface="Work Sans "/>
                <a:ea typeface="+mn-ea"/>
                <a:cs typeface="+mn-cs"/>
              </a:rPr>
              <a:t>Mankiw, Principles of Economics, Tenth Edition. © 2024 Cengage. All Rights Reserved. May not be scanned, copied or duplicated, or posted to a publicly accessible website, in whole or in part.</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xmlns=""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Tree>
    <p:custDataLst>
      <p:tags r:id="rId14"/>
    </p:custDataLst>
    <p:extLst>
      <p:ext uri="{BB962C8B-B14F-4D97-AF65-F5344CB8AC3E}">
        <p14:creationId xmlns:p14="http://schemas.microsoft.com/office/powerpoint/2010/main" val="891613596"/>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 id="2147483788"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xmlns=""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sp>
        <p:nvSpPr>
          <p:cNvPr id="8" name="Copyright">
            <a:extLst>
              <a:ext uri="{FF2B5EF4-FFF2-40B4-BE49-F238E27FC236}">
                <a16:creationId xmlns:a16="http://schemas.microsoft.com/office/drawing/2014/main" id="{0E6636BF-D3CC-4DFC-A057-41CF18719446}"/>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1000"/>
              </a:spcBef>
              <a:spcAft>
                <a:spcPts val="800"/>
              </a:spcAft>
              <a:buClr>
                <a:srgbClr val="282F7C"/>
              </a:buClr>
              <a:buSzTx/>
              <a:buFont typeface="Arial" panose="020B0604020202020204" pitchFamily="34" charset="0"/>
              <a:buNone/>
              <a:tabLst/>
              <a:defRPr/>
            </a:pPr>
            <a:r>
              <a:rPr kumimoji="0" lang="en-US" sz="1200" b="0" i="0" u="none" strike="noStrike" kern="1200" cap="none" spc="0" normalizeH="0" baseline="0" noProof="0" dirty="0">
                <a:ln>
                  <a:noFill/>
                </a:ln>
                <a:solidFill>
                  <a:srgbClr val="FFFFFF"/>
                </a:solidFill>
                <a:effectLst/>
                <a:uLnTx/>
                <a:uFillTx/>
                <a:latin typeface="Work Sans "/>
                <a:ea typeface="+mn-ea"/>
                <a:cs typeface="+mn-cs"/>
              </a:rPr>
              <a:t>Mankiw, Principles of Economics, Tenth Edition. © 2024 Cengage. All Rights Reserved. May not be scanned, copied or duplicated, or posted to a publicly accessible website, in whole or in part.</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xmlns="" val="1"/>
              </a:ext>
            </a:extLst>
          </p:cNvPr>
          <p:cNvPicPr>
            <a:picLocks noChangeAspect="1"/>
          </p:cNvPicPr>
          <p:nvPr userDrawn="1"/>
        </p:nvPicPr>
        <p:blipFill>
          <a:blip r:embed="rId16"/>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Tree>
    <p:custDataLst>
      <p:tags r:id="rId15"/>
    </p:custDataLst>
    <p:extLst>
      <p:ext uri="{BB962C8B-B14F-4D97-AF65-F5344CB8AC3E}">
        <p14:creationId xmlns:p14="http://schemas.microsoft.com/office/powerpoint/2010/main" val="4046153074"/>
      </p:ext>
    </p:extLst>
  </p:cSld>
  <p:clrMap bg1="lt1" tx1="dk1" bg2="lt2" tx2="dk2" accent1="accent1" accent2="accent2" accent3="accent3" accent4="accent4" accent5="accent5" accent6="accent6" hlink="hlink" folHlink="folHlink"/>
  <p:sldLayoutIdLst>
    <p:sldLayoutId id="2147483790" r:id="rId1"/>
    <p:sldLayoutId id="2147483791" r:id="rId2"/>
    <p:sldLayoutId id="2147483792" r:id="rId3"/>
    <p:sldLayoutId id="2147483802" r:id="rId4"/>
    <p:sldLayoutId id="2147483793" r:id="rId5"/>
    <p:sldLayoutId id="2147483794" r:id="rId6"/>
    <p:sldLayoutId id="2147483795" r:id="rId7"/>
    <p:sldLayoutId id="2147483796" r:id="rId8"/>
    <p:sldLayoutId id="2147483797" r:id="rId9"/>
    <p:sldLayoutId id="2147483798" r:id="rId10"/>
    <p:sldLayoutId id="2147483799" r:id="rId11"/>
    <p:sldLayoutId id="2147483800" r:id="rId12"/>
    <p:sldLayoutId id="2147483801" r:id="rId13"/>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0.xml"/><Relationship Id="rId1" Type="http://schemas.openxmlformats.org/officeDocument/2006/relationships/tags" Target="../tags/tag4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0.xml"/><Relationship Id="rId1" Type="http://schemas.openxmlformats.org/officeDocument/2006/relationships/tags" Target="../tags/tag5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33.xml"/></Relationships>
</file>

<file path=ppt/slides/_rels/slide3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3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0.xml"/><Relationship Id="rId1" Type="http://schemas.openxmlformats.org/officeDocument/2006/relationships/tags" Target="../tags/tag5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1.xml"/><Relationship Id="rId1" Type="http://schemas.openxmlformats.org/officeDocument/2006/relationships/tags" Target="../tags/tag52.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noProof="0" dirty="0">
                <a:latin typeface="+mn-lt"/>
              </a:rPr>
              <a:t>Principles of Economics, 10e</a:t>
            </a:r>
            <a:endParaRPr lang="en-US" sz="3600" noProof="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a:xfrm>
            <a:off x="5646420" y="3823788"/>
            <a:ext cx="6104302" cy="1424930"/>
          </a:xfrm>
        </p:spPr>
        <p:txBody>
          <a:bodyPr/>
          <a:lstStyle/>
          <a:p>
            <a:r>
              <a:rPr lang="en-US" b="1" noProof="0" dirty="0">
                <a:latin typeface="+mn-lt"/>
              </a:rPr>
              <a:t>Chapter 9: </a:t>
            </a:r>
            <a:r>
              <a:rPr lang="en-US" dirty="0">
                <a:latin typeface="+mn-lt"/>
              </a:rPr>
              <a:t>Application: International Trade</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xmlns=""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noProof="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9-2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Winners and Losers from Trade</a:t>
            </a:r>
          </a:p>
        </p:txBody>
      </p:sp>
    </p:spTree>
    <p:custDataLst>
      <p:tags r:id="rId1"/>
    </p:custDataLst>
    <p:extLst>
      <p:ext uri="{BB962C8B-B14F-4D97-AF65-F5344CB8AC3E}">
        <p14:creationId xmlns:p14="http://schemas.microsoft.com/office/powerpoint/2010/main" val="41058607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Small-Economy Assumption</a:t>
            </a:r>
          </a:p>
        </p:txBody>
      </p:sp>
      <p:sp>
        <p:nvSpPr>
          <p:cNvPr id="3" name="Content Placeholder 2"/>
          <p:cNvSpPr>
            <a:spLocks noGrp="1"/>
          </p:cNvSpPr>
          <p:nvPr>
            <p:ph idx="1"/>
          </p:nvPr>
        </p:nvSpPr>
        <p:spPr/>
        <p:txBody>
          <a:bodyPr/>
          <a:lstStyle/>
          <a:p>
            <a:pPr>
              <a:spcBef>
                <a:spcPts val="600"/>
              </a:spcBef>
              <a:spcAft>
                <a:spcPts val="1200"/>
              </a:spcAft>
            </a:pPr>
            <a:r>
              <a:rPr lang="en-US" dirty="0">
                <a:latin typeface="+mn-lt"/>
              </a:rPr>
              <a:t>A small economy is a price taker in world markets</a:t>
            </a:r>
          </a:p>
          <a:p>
            <a:pPr lvl="1">
              <a:spcBef>
                <a:spcPts val="600"/>
              </a:spcBef>
              <a:spcAft>
                <a:spcPts val="1200"/>
              </a:spcAft>
              <a:buFont typeface="Arial" panose="020B0604020202020204" pitchFamily="34" charset="0"/>
              <a:buChar char="•"/>
            </a:pPr>
            <a:r>
              <a:rPr lang="en-US" dirty="0">
                <a:latin typeface="+mn-lt"/>
              </a:rPr>
              <a:t>Its actions have no effect on world price</a:t>
            </a:r>
          </a:p>
          <a:p>
            <a:pPr lvl="1">
              <a:spcBef>
                <a:spcPts val="600"/>
              </a:spcBef>
              <a:spcAft>
                <a:spcPts val="1200"/>
              </a:spcAft>
              <a:buFont typeface="Arial" panose="020B0604020202020204" pitchFamily="34" charset="0"/>
              <a:buChar char="•"/>
            </a:pPr>
            <a:r>
              <a:rPr lang="en-US" dirty="0">
                <a:latin typeface="+mn-lt"/>
              </a:rPr>
              <a:t>When a small economy engages in free trade, world price is the only relevant price  </a:t>
            </a:r>
          </a:p>
          <a:p>
            <a:pPr lvl="2">
              <a:spcBef>
                <a:spcPts val="600"/>
              </a:spcBef>
              <a:spcAft>
                <a:spcPts val="1200"/>
              </a:spcAft>
              <a:buSzPct val="100000"/>
              <a:buFont typeface="Arial" panose="020B0604020202020204" pitchFamily="34" charset="0"/>
              <a:buChar char="•"/>
            </a:pPr>
            <a:r>
              <a:rPr lang="en-US" sz="2000" dirty="0">
                <a:latin typeface="+mn-lt"/>
              </a:rPr>
              <a:t>No seller would accept less than world price (can sell the good for world price in world markets) </a:t>
            </a:r>
          </a:p>
          <a:p>
            <a:pPr lvl="2">
              <a:spcBef>
                <a:spcPts val="600"/>
              </a:spcBef>
              <a:spcAft>
                <a:spcPts val="1200"/>
              </a:spcAft>
              <a:buSzPct val="100000"/>
              <a:buFont typeface="Arial" panose="020B0604020202020204" pitchFamily="34" charset="0"/>
              <a:buChar char="•"/>
            </a:pPr>
            <a:r>
              <a:rPr lang="en-US" sz="2000" dirty="0">
                <a:latin typeface="+mn-lt"/>
              </a:rPr>
              <a:t>No buyer would pay more than world price (can buy the good for world price in world markets)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Gains and Losses of an Exporting Country</a:t>
            </a:r>
          </a:p>
        </p:txBody>
      </p:sp>
      <p:sp>
        <p:nvSpPr>
          <p:cNvPr id="3" name="Content Placeholder 2"/>
          <p:cNvSpPr>
            <a:spLocks noGrp="1"/>
          </p:cNvSpPr>
          <p:nvPr>
            <p:ph idx="1"/>
          </p:nvPr>
        </p:nvSpPr>
        <p:spPr/>
        <p:txBody>
          <a:bodyPr/>
          <a:lstStyle/>
          <a:p>
            <a:pPr>
              <a:spcBef>
                <a:spcPts val="600"/>
              </a:spcBef>
              <a:spcAft>
                <a:spcPts val="1200"/>
              </a:spcAft>
            </a:pPr>
            <a:r>
              <a:rPr lang="en-US" altLang="en-US" dirty="0">
                <a:latin typeface="+mn-lt"/>
              </a:rPr>
              <a:t>Before trade </a:t>
            </a:r>
          </a:p>
          <a:p>
            <a:pPr lvl="1">
              <a:spcBef>
                <a:spcPts val="600"/>
              </a:spcBef>
              <a:spcAft>
                <a:spcPts val="1200"/>
              </a:spcAft>
              <a:buFont typeface="Arial" panose="020B0604020202020204" pitchFamily="34" charset="0"/>
              <a:buChar char="•"/>
            </a:pPr>
            <a:r>
              <a:rPr lang="en-US" altLang="en-US" dirty="0">
                <a:latin typeface="+mn-lt"/>
              </a:rPr>
              <a:t>Domestic equilibrium price &lt; World price</a:t>
            </a:r>
          </a:p>
          <a:p>
            <a:pPr>
              <a:spcBef>
                <a:spcPts val="600"/>
              </a:spcBef>
              <a:spcAft>
                <a:spcPts val="1200"/>
              </a:spcAft>
            </a:pPr>
            <a:r>
              <a:rPr lang="en-US" altLang="en-US" dirty="0">
                <a:latin typeface="+mn-lt"/>
              </a:rPr>
              <a:t>After trade</a:t>
            </a:r>
          </a:p>
          <a:p>
            <a:pPr lvl="1">
              <a:spcBef>
                <a:spcPts val="600"/>
              </a:spcBef>
              <a:spcAft>
                <a:spcPts val="1200"/>
              </a:spcAft>
              <a:buFont typeface="Arial" panose="020B0604020202020204" pitchFamily="34" charset="0"/>
              <a:buChar char="•"/>
            </a:pPr>
            <a:r>
              <a:rPr lang="en-US" altLang="en-US" dirty="0">
                <a:latin typeface="+mn-lt"/>
              </a:rPr>
              <a:t>Domestic price = World price</a:t>
            </a:r>
          </a:p>
          <a:p>
            <a:pPr lvl="1">
              <a:spcBef>
                <a:spcPts val="600"/>
              </a:spcBef>
              <a:spcAft>
                <a:spcPts val="1200"/>
              </a:spcAft>
              <a:buFont typeface="Arial" panose="020B0604020202020204" pitchFamily="34" charset="0"/>
              <a:buChar char="•"/>
            </a:pPr>
            <a:r>
              <a:rPr lang="en-US" altLang="en-US" dirty="0">
                <a:latin typeface="+mn-lt"/>
              </a:rPr>
              <a:t>Domestic quantity supplied &gt; Domestic quantity demanded</a:t>
            </a:r>
          </a:p>
          <a:p>
            <a:pPr lvl="1">
              <a:spcBef>
                <a:spcPts val="600"/>
              </a:spcBef>
              <a:spcAft>
                <a:spcPts val="1200"/>
              </a:spcAft>
              <a:buFont typeface="Arial" panose="020B0604020202020204" pitchFamily="34" charset="0"/>
              <a:buChar char="•"/>
            </a:pPr>
            <a:r>
              <a:rPr lang="en-US" altLang="en-US" dirty="0">
                <a:latin typeface="+mn-lt"/>
              </a:rPr>
              <a:t>The difference is exports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2 International Trade in an Exporting Country (1 of 2)</a:t>
            </a:r>
          </a:p>
        </p:txBody>
      </p:sp>
      <p:graphicFrame>
        <p:nvGraphicFramePr>
          <p:cNvPr id="9" name="Table 2">
            <a:extLst>
              <a:ext uri="{FF2B5EF4-FFF2-40B4-BE49-F238E27FC236}">
                <a16:creationId xmlns:a16="http://schemas.microsoft.com/office/drawing/2014/main" id="{B59F3BE2-6F7F-4098-8C55-EA0EBE461F22}"/>
              </a:ext>
            </a:extLst>
          </p:cNvPr>
          <p:cNvGraphicFramePr>
            <a:graphicFrameLocks noGrp="1"/>
          </p:cNvGraphicFramePr>
          <p:nvPr>
            <p:ph sz="half" idx="1"/>
            <p:extLst>
              <p:ext uri="{D42A27DB-BD31-4B8C-83A1-F6EECF244321}">
                <p14:modId xmlns:p14="http://schemas.microsoft.com/office/powerpoint/2010/main" val="4219431201"/>
              </p:ext>
            </p:extLst>
          </p:nvPr>
        </p:nvGraphicFramePr>
        <p:xfrm>
          <a:off x="476250" y="2092909"/>
          <a:ext cx="11239500" cy="1986720"/>
        </p:xfrm>
        <a:graphic>
          <a:graphicData uri="http://schemas.openxmlformats.org/drawingml/2006/table">
            <a:tbl>
              <a:tblPr firstRow="1" bandRow="1">
                <a:tableStyleId>{5C22544A-7EE6-4342-B048-85BDC9FD1C3A}</a:tableStyleId>
              </a:tblPr>
              <a:tblGrid>
                <a:gridCol w="2809875">
                  <a:extLst>
                    <a:ext uri="{9D8B030D-6E8A-4147-A177-3AD203B41FA5}">
                      <a16:colId xmlns:a16="http://schemas.microsoft.com/office/drawing/2014/main" val="20000"/>
                    </a:ext>
                  </a:extLst>
                </a:gridCol>
                <a:gridCol w="2809875">
                  <a:extLst>
                    <a:ext uri="{9D8B030D-6E8A-4147-A177-3AD203B41FA5}">
                      <a16:colId xmlns:a16="http://schemas.microsoft.com/office/drawing/2014/main" val="20001"/>
                    </a:ext>
                  </a:extLst>
                </a:gridCol>
                <a:gridCol w="2809875">
                  <a:extLst>
                    <a:ext uri="{9D8B030D-6E8A-4147-A177-3AD203B41FA5}">
                      <a16:colId xmlns:a16="http://schemas.microsoft.com/office/drawing/2014/main" val="20002"/>
                    </a:ext>
                  </a:extLst>
                </a:gridCol>
                <a:gridCol w="2809875">
                  <a:extLst>
                    <a:ext uri="{9D8B030D-6E8A-4147-A177-3AD203B41FA5}">
                      <a16:colId xmlns:a16="http://schemas.microsoft.com/office/drawing/2014/main" val="20003"/>
                    </a:ext>
                  </a:extLst>
                </a:gridCol>
              </a:tblGrid>
              <a:tr h="496680">
                <a:tc>
                  <a:txBody>
                    <a:bodyPr/>
                    <a:lstStyle/>
                    <a:p>
                      <a:endParaRPr lang="en-CA" dirty="0"/>
                    </a:p>
                  </a:txBody>
                  <a:tcPr marL="91414" marR="91414"/>
                </a:tc>
                <a:tc>
                  <a:txBody>
                    <a:bodyPr/>
                    <a:lstStyle/>
                    <a:p>
                      <a:pPr algn="ctr"/>
                      <a:r>
                        <a:rPr lang="en-CA" sz="1800" b="1" kern="1200" baseline="0" dirty="0">
                          <a:solidFill>
                            <a:schemeClr val="lt1"/>
                          </a:solidFill>
                          <a:latin typeface="+mn-lt"/>
                          <a:ea typeface="+mn-ea"/>
                          <a:cs typeface="+mn-cs"/>
                        </a:rPr>
                        <a:t>Before Trade</a:t>
                      </a:r>
                      <a:endParaRPr lang="en-CA" dirty="0"/>
                    </a:p>
                  </a:txBody>
                  <a:tcPr marL="91414" marR="91414"/>
                </a:tc>
                <a:tc>
                  <a:txBody>
                    <a:bodyPr/>
                    <a:lstStyle/>
                    <a:p>
                      <a:pPr algn="ctr"/>
                      <a:r>
                        <a:rPr lang="en-CA" sz="1800" b="1" kern="1200" baseline="0" dirty="0">
                          <a:solidFill>
                            <a:schemeClr val="lt1"/>
                          </a:solidFill>
                          <a:latin typeface="+mn-lt"/>
                          <a:ea typeface="+mn-ea"/>
                          <a:cs typeface="+mn-cs"/>
                        </a:rPr>
                        <a:t>After Trade</a:t>
                      </a:r>
                      <a:endParaRPr lang="en-CA" dirty="0"/>
                    </a:p>
                  </a:txBody>
                  <a:tcPr marL="91414" marR="91414"/>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sz="1800" b="1" kern="1200" baseline="0" dirty="0">
                          <a:solidFill>
                            <a:schemeClr val="lt1"/>
                          </a:solidFill>
                          <a:latin typeface="+mn-lt"/>
                          <a:ea typeface="+mn-ea"/>
                          <a:cs typeface="+mn-cs"/>
                        </a:rPr>
                        <a:t>Change</a:t>
                      </a:r>
                      <a:endParaRPr lang="en-CA" dirty="0"/>
                    </a:p>
                  </a:txBody>
                  <a:tcPr marL="91414" marR="91414"/>
                </a:tc>
                <a:extLst>
                  <a:ext uri="{0D108BD9-81ED-4DB2-BD59-A6C34878D82A}">
                    <a16:rowId xmlns:a16="http://schemas.microsoft.com/office/drawing/2014/main" val="10000"/>
                  </a:ext>
                </a:extLst>
              </a:tr>
              <a:tr h="496680">
                <a:tc>
                  <a:txBody>
                    <a:bodyPr/>
                    <a:lstStyle/>
                    <a:p>
                      <a:r>
                        <a:rPr lang="en-CA" sz="1800" kern="1200" baseline="0" dirty="0">
                          <a:solidFill>
                            <a:schemeClr val="dk1"/>
                          </a:solidFill>
                          <a:latin typeface="+mn-lt"/>
                          <a:ea typeface="+mn-ea"/>
                          <a:cs typeface="+mn-cs"/>
                        </a:rPr>
                        <a:t>Consumer Surplus</a:t>
                      </a:r>
                      <a:endParaRPr lang="en-CA" dirty="0"/>
                    </a:p>
                  </a:txBody>
                  <a:tcPr marL="91414" marR="91414"/>
                </a:tc>
                <a:tc>
                  <a:txBody>
                    <a:bodyPr/>
                    <a:lstStyle/>
                    <a:p>
                      <a:pPr algn="ctr"/>
                      <a:r>
                        <a:rPr lang="en-CA" dirty="0"/>
                        <a:t>A</a:t>
                      </a:r>
                      <a:r>
                        <a:rPr lang="en-CA" baseline="0" dirty="0"/>
                        <a:t> + B</a:t>
                      </a:r>
                      <a:endParaRPr lang="en-CA" dirty="0"/>
                    </a:p>
                  </a:txBody>
                  <a:tcPr marL="91414" marR="91414"/>
                </a:tc>
                <a:tc>
                  <a:txBody>
                    <a:bodyPr/>
                    <a:lstStyle/>
                    <a:p>
                      <a:pPr algn="ctr"/>
                      <a:r>
                        <a:rPr lang="en-CA" dirty="0"/>
                        <a:t>A</a:t>
                      </a:r>
                    </a:p>
                  </a:txBody>
                  <a:tcPr marL="91414" marR="91414"/>
                </a:tc>
                <a:tc>
                  <a:txBody>
                    <a:bodyPr/>
                    <a:lstStyle/>
                    <a:p>
                      <a:pPr algn="ctr"/>
                      <a:r>
                        <a:rPr lang="en-CA" dirty="0">
                          <a:latin typeface="Work Sans" pitchFamily="2" charset="0"/>
                        </a:rPr>
                        <a:t>−</a:t>
                      </a:r>
                      <a:r>
                        <a:rPr lang="en-CA" dirty="0"/>
                        <a:t>B</a:t>
                      </a:r>
                    </a:p>
                  </a:txBody>
                  <a:tcPr marL="91414" marR="91414"/>
                </a:tc>
                <a:extLst>
                  <a:ext uri="{0D108BD9-81ED-4DB2-BD59-A6C34878D82A}">
                    <a16:rowId xmlns:a16="http://schemas.microsoft.com/office/drawing/2014/main" val="10001"/>
                  </a:ext>
                </a:extLst>
              </a:tr>
              <a:tr h="496680">
                <a:tc>
                  <a:txBody>
                    <a:bodyPr/>
                    <a:lstStyle/>
                    <a:p>
                      <a:r>
                        <a:rPr lang="en-CA" sz="1800" kern="1200" baseline="0" dirty="0">
                          <a:solidFill>
                            <a:schemeClr val="dk1"/>
                          </a:solidFill>
                          <a:latin typeface="+mn-lt"/>
                          <a:ea typeface="+mn-ea"/>
                          <a:cs typeface="+mn-cs"/>
                        </a:rPr>
                        <a:t>Producer Surplus</a:t>
                      </a:r>
                      <a:endParaRPr lang="en-CA" dirty="0"/>
                    </a:p>
                  </a:txBody>
                  <a:tcPr marL="91414" marR="91414"/>
                </a:tc>
                <a:tc>
                  <a:txBody>
                    <a:bodyPr/>
                    <a:lstStyle/>
                    <a:p>
                      <a:pPr algn="ctr"/>
                      <a:r>
                        <a:rPr lang="en-CA" dirty="0"/>
                        <a:t>C</a:t>
                      </a:r>
                    </a:p>
                  </a:txBody>
                  <a:tcPr marL="91414" marR="91414"/>
                </a:tc>
                <a:tc>
                  <a:txBody>
                    <a:bodyPr/>
                    <a:lstStyle/>
                    <a:p>
                      <a:pPr algn="ctr"/>
                      <a:r>
                        <a:rPr lang="en-CA" baseline="0" dirty="0"/>
                        <a:t>B + C + D</a:t>
                      </a:r>
                      <a:endParaRPr lang="en-CA" dirty="0"/>
                    </a:p>
                  </a:txBody>
                  <a:tcPr marL="91414" marR="91414"/>
                </a:tc>
                <a:tc>
                  <a:txBody>
                    <a:bodyPr/>
                    <a:lstStyle/>
                    <a:p>
                      <a:pPr algn="ctr"/>
                      <a:r>
                        <a:rPr lang="en-CA" dirty="0"/>
                        <a:t>+ (B + D)</a:t>
                      </a:r>
                    </a:p>
                  </a:txBody>
                  <a:tcPr marL="91414" marR="91414"/>
                </a:tc>
                <a:extLst>
                  <a:ext uri="{0D108BD9-81ED-4DB2-BD59-A6C34878D82A}">
                    <a16:rowId xmlns:a16="http://schemas.microsoft.com/office/drawing/2014/main" val="10002"/>
                  </a:ext>
                </a:extLst>
              </a:tr>
              <a:tr h="496680">
                <a:tc>
                  <a:txBody>
                    <a:bodyPr/>
                    <a:lstStyle/>
                    <a:p>
                      <a:r>
                        <a:rPr lang="en-CA" sz="1800" kern="1200" baseline="0" dirty="0">
                          <a:solidFill>
                            <a:schemeClr val="dk1"/>
                          </a:solidFill>
                          <a:latin typeface="+mn-lt"/>
                          <a:ea typeface="+mn-ea"/>
                          <a:cs typeface="+mn-cs"/>
                        </a:rPr>
                        <a:t>Total Surplus</a:t>
                      </a:r>
                      <a:endParaRPr lang="en-CA" dirty="0"/>
                    </a:p>
                  </a:txBody>
                  <a:tcPr marL="91414" marR="91414"/>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dirty="0"/>
                        <a:t>A</a:t>
                      </a:r>
                      <a:r>
                        <a:rPr lang="en-CA" baseline="0" dirty="0"/>
                        <a:t> + B + C</a:t>
                      </a:r>
                      <a:endParaRPr lang="en-CA" dirty="0"/>
                    </a:p>
                  </a:txBody>
                  <a:tcPr marL="91414" marR="91414"/>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baseline="0" dirty="0"/>
                        <a:t>A + B + C + D</a:t>
                      </a:r>
                      <a:endParaRPr lang="en-CA" dirty="0"/>
                    </a:p>
                  </a:txBody>
                  <a:tcPr marL="91414" marR="91414"/>
                </a:tc>
                <a:tc>
                  <a:txBody>
                    <a:bodyPr/>
                    <a:lstStyle/>
                    <a:p>
                      <a:pPr algn="ctr"/>
                      <a:r>
                        <a:rPr lang="en-CA" dirty="0"/>
                        <a:t>+D</a:t>
                      </a:r>
                    </a:p>
                  </a:txBody>
                  <a:tcPr marL="91414" marR="91414"/>
                </a:tc>
                <a:extLst>
                  <a:ext uri="{0D108BD9-81ED-4DB2-BD59-A6C34878D82A}">
                    <a16:rowId xmlns:a16="http://schemas.microsoft.com/office/drawing/2014/main" val="10003"/>
                  </a:ext>
                </a:extLst>
              </a:tr>
            </a:tbl>
          </a:graphicData>
        </a:graphic>
      </p:graphicFrame>
      <p:sp>
        <p:nvSpPr>
          <p:cNvPr id="5" name="Content Placeholder 3">
            <a:extLst>
              <a:ext uri="{FF2B5EF4-FFF2-40B4-BE49-F238E27FC236}">
                <a16:creationId xmlns:a16="http://schemas.microsoft.com/office/drawing/2014/main" id="{64E3AEDC-9CAA-4384-800A-2192947A16D0}"/>
              </a:ext>
            </a:extLst>
          </p:cNvPr>
          <p:cNvSpPr>
            <a:spLocks noGrp="1"/>
          </p:cNvSpPr>
          <p:nvPr>
            <p:ph sz="half" idx="2"/>
          </p:nvPr>
        </p:nvSpPr>
        <p:spPr>
          <a:xfrm>
            <a:off x="480445" y="4787099"/>
            <a:ext cx="11238313" cy="805033"/>
          </a:xfrm>
        </p:spPr>
        <p:txBody>
          <a:bodyPr/>
          <a:lstStyle/>
          <a:p>
            <a:pPr marL="0" indent="0">
              <a:buNone/>
            </a:pPr>
            <a:r>
              <a:rPr lang="en-US" dirty="0">
                <a:solidFill>
                  <a:srgbClr val="282F7C"/>
                </a:solidFill>
                <a:latin typeface="+mn-lt"/>
              </a:rPr>
              <a:t>The area D shows the increase in total surplus and represents the gains from trade.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2 International Trade in an Exporting Country (2 of 2)</a:t>
            </a:r>
          </a:p>
        </p:txBody>
      </p:sp>
      <p:sp>
        <p:nvSpPr>
          <p:cNvPr id="3" name="Content Placeholder 2"/>
          <p:cNvSpPr>
            <a:spLocks noGrp="1"/>
          </p:cNvSpPr>
          <p:nvPr>
            <p:ph sz="half" idx="1"/>
          </p:nvPr>
        </p:nvSpPr>
        <p:spPr>
          <a:xfrm>
            <a:off x="476843" y="1946181"/>
            <a:ext cx="6388191" cy="4110226"/>
          </a:xfrm>
        </p:spPr>
        <p:txBody>
          <a:bodyPr/>
          <a:lstStyle/>
          <a:p>
            <a:pPr>
              <a:spcBef>
                <a:spcPts val="300"/>
              </a:spcBef>
              <a:spcAft>
                <a:spcPts val="600"/>
              </a:spcAft>
            </a:pPr>
            <a:r>
              <a:rPr lang="en-US" sz="1800" dirty="0">
                <a:latin typeface="+mn-lt"/>
              </a:rPr>
              <a:t>Once trade is allowed, the domestic price rises to equal the world price. The supply curve shows the quantity of textiles produced domestically, and the demand curve shows the quantity consumed domestically. Exports from </a:t>
            </a:r>
            <a:r>
              <a:rPr lang="en-US" sz="1800" dirty="0" err="1">
                <a:latin typeface="+mn-lt"/>
              </a:rPr>
              <a:t>Isoland</a:t>
            </a:r>
            <a:r>
              <a:rPr lang="en-US" sz="1800" dirty="0">
                <a:latin typeface="+mn-lt"/>
              </a:rPr>
              <a:t> equal the difference between the domestic quantity supplied and the domestic quantity demanded at the world price.</a:t>
            </a:r>
          </a:p>
          <a:p>
            <a:pPr>
              <a:spcBef>
                <a:spcPts val="300"/>
              </a:spcBef>
              <a:spcAft>
                <a:spcPts val="600"/>
              </a:spcAft>
            </a:pPr>
            <a:r>
              <a:rPr lang="en-US" sz="1800" dirty="0">
                <a:latin typeface="+mn-lt"/>
              </a:rPr>
              <a:t>Sellers are better off (producer surplus rises from C to B + C + D), and buyers are worse off (consumer surplus falls from A + B to A). </a:t>
            </a:r>
          </a:p>
          <a:p>
            <a:pPr>
              <a:spcBef>
                <a:spcPts val="300"/>
              </a:spcBef>
              <a:spcAft>
                <a:spcPts val="600"/>
              </a:spcAft>
            </a:pPr>
            <a:r>
              <a:rPr lang="en-US" sz="1800" dirty="0">
                <a:latin typeface="+mn-lt"/>
              </a:rPr>
              <a:t>Total surplus rises by an amount equal to area D, indicating that trade raises the economic well-being of the country as a whole.</a:t>
            </a:r>
          </a:p>
        </p:txBody>
      </p:sp>
      <p:pic>
        <p:nvPicPr>
          <p:cNvPr id="7" name="Picture 3" descr="A graph plots the relationship between quantity of textiles on the horizontal axis and price of textiles on the vertical axis. A downward sloping domestic demand curve is intersected by an upward sloping domestic supply curve. From the intersection a perpendicular is dropped to the vertical axis at a point labeled &quot;price before trade.&quot; Running parallel to and above the Price after trade perpendicular is the world price line beginning at a point on the vertical axis labeled &quot;price after trade.&quot; The intersection of the curves and the points where the curves touch the vertical axis are the vertices of a triangle in which the area above the world price line is A, the area between the perpendicular and the world price line is B, and the area below the perpendicular is C. The intersections of the world price line with the curves and the intersection of the curves are the vertices of a triangle whose area is D. The intersections of the world price line with the domestic demand curve and the domestic supply curve correspond to points on the horizontal axis labeled &quot;domestic quantity demanded&quot; and &quot;domestic quantity supplied,&quot; respectively. The distance between the intersections of the world price line with the curves is labeled &quot;exports.&quot; The accompanying table gives surpluses before and after the trade and the resultant change. Consumer surplus before and after trade are A + B and A, respectively; change is negative B. Producer surplus before and after trade are C and B + C + D, respectively; change is + (B + D). Total surplus before and after trade are A + B + C and A + B + C + D, respectively; change is + D. The area D shows the increase in total surplus and represents the gains from trade."/>
          <p:cNvPicPr>
            <a:picLocks noGrp="1" noChangeAspect="1"/>
          </p:cNvPicPr>
          <p:nvPr>
            <p:ph sz="half" idx="2"/>
          </p:nvPr>
        </p:nvPicPr>
        <p:blipFill>
          <a:blip r:embed="rId2"/>
          <a:stretch>
            <a:fillRect/>
          </a:stretch>
        </p:blipFill>
        <p:spPr>
          <a:xfrm>
            <a:off x="7054347" y="1897266"/>
            <a:ext cx="4846320" cy="4134274"/>
          </a:xfrm>
        </p:spPr>
      </p:pic>
    </p:spTree>
  </p:cSld>
  <p:clrMapOvr>
    <a:masterClrMapping/>
  </p:clrMapOvr>
  <p:extLst mod="1"/>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736" y="450731"/>
            <a:ext cx="10000127" cy="1217447"/>
          </a:xfrm>
        </p:spPr>
        <p:txBody>
          <a:bodyPr/>
          <a:lstStyle/>
          <a:p>
            <a:r>
              <a:rPr lang="en-US" dirty="0">
                <a:latin typeface="+mn-lt"/>
              </a:rPr>
              <a:t>Welfare Analysis of an Exporting Country </a:t>
            </a:r>
            <a:r>
              <a:rPr lang="en-US" altLang="en-US" dirty="0" smtClean="0">
                <a:latin typeface="+mn-lt"/>
              </a:rPr>
              <a:t>(</a:t>
            </a:r>
            <a:r>
              <a:rPr lang="en-US" altLang="en-US" dirty="0">
                <a:latin typeface="+mn-lt"/>
              </a:rPr>
              <a:t>1 of 2)</a:t>
            </a:r>
            <a:endParaRPr lang="en-US" dirty="0">
              <a:latin typeface="+mn-lt"/>
            </a:endParaRPr>
          </a:p>
        </p:txBody>
      </p:sp>
      <p:sp>
        <p:nvSpPr>
          <p:cNvPr id="3" name="Content Placeholder 2"/>
          <p:cNvSpPr>
            <a:spLocks noGrp="1"/>
          </p:cNvSpPr>
          <p:nvPr>
            <p:ph idx="1"/>
          </p:nvPr>
        </p:nvSpPr>
        <p:spPr/>
        <p:txBody>
          <a:bodyPr/>
          <a:lstStyle/>
          <a:p>
            <a:pPr>
              <a:spcBef>
                <a:spcPts val="600"/>
              </a:spcBef>
              <a:spcAft>
                <a:spcPts val="1200"/>
              </a:spcAft>
            </a:pPr>
            <a:r>
              <a:rPr lang="en-US" altLang="en-US" dirty="0">
                <a:latin typeface="+mn-lt"/>
              </a:rPr>
              <a:t>Before trade </a:t>
            </a:r>
          </a:p>
          <a:p>
            <a:pPr lvl="1">
              <a:spcBef>
                <a:spcPts val="600"/>
              </a:spcBef>
              <a:spcAft>
                <a:spcPts val="1200"/>
              </a:spcAft>
              <a:buFont typeface="Arial" panose="020B0604020202020204" pitchFamily="34" charset="0"/>
              <a:buChar char="•"/>
            </a:pPr>
            <a:r>
              <a:rPr lang="en-US" dirty="0">
                <a:latin typeface="+mn-lt"/>
              </a:rPr>
              <a:t>Total surplus = Consumer surplus + Producer surplus </a:t>
            </a:r>
          </a:p>
          <a:p>
            <a:pPr>
              <a:spcBef>
                <a:spcPts val="600"/>
              </a:spcBef>
              <a:spcAft>
                <a:spcPts val="1200"/>
              </a:spcAft>
            </a:pPr>
            <a:r>
              <a:rPr lang="en-US" altLang="en-US" dirty="0">
                <a:latin typeface="+mn-lt"/>
              </a:rPr>
              <a:t>After trade</a:t>
            </a:r>
          </a:p>
          <a:p>
            <a:pPr lvl="1">
              <a:spcBef>
                <a:spcPts val="600"/>
              </a:spcBef>
              <a:spcAft>
                <a:spcPts val="1200"/>
              </a:spcAft>
              <a:buFont typeface="Arial" panose="020B0604020202020204" pitchFamily="34" charset="0"/>
              <a:buChar char="•"/>
            </a:pPr>
            <a:r>
              <a:rPr lang="en-US" dirty="0">
                <a:latin typeface="+mn-lt"/>
              </a:rPr>
              <a:t>Consumer surplus decreases </a:t>
            </a:r>
          </a:p>
          <a:p>
            <a:pPr lvl="1">
              <a:spcBef>
                <a:spcPts val="600"/>
              </a:spcBef>
              <a:spcAft>
                <a:spcPts val="1200"/>
              </a:spcAft>
              <a:buFont typeface="Arial" panose="020B0604020202020204" pitchFamily="34" charset="0"/>
              <a:buChar char="•"/>
            </a:pPr>
            <a:r>
              <a:rPr lang="en-US" dirty="0">
                <a:latin typeface="+mn-lt"/>
              </a:rPr>
              <a:t>Producer surplus increases </a:t>
            </a:r>
          </a:p>
          <a:p>
            <a:pPr lvl="1">
              <a:spcBef>
                <a:spcPts val="600"/>
              </a:spcBef>
              <a:spcAft>
                <a:spcPts val="1200"/>
              </a:spcAft>
              <a:buFont typeface="Arial" panose="020B0604020202020204" pitchFamily="34" charset="0"/>
              <a:buChar char="•"/>
            </a:pPr>
            <a:r>
              <a:rPr lang="en-US" altLang="en-US" dirty="0">
                <a:latin typeface="+mn-lt"/>
              </a:rPr>
              <a:t>Total surplus increases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2652" y="473245"/>
            <a:ext cx="10110295" cy="1217447"/>
          </a:xfrm>
        </p:spPr>
        <p:txBody>
          <a:bodyPr/>
          <a:lstStyle/>
          <a:p>
            <a:r>
              <a:rPr lang="en-US" dirty="0">
                <a:latin typeface="+mn-lt"/>
              </a:rPr>
              <a:t>Welfare Analysis of an Exporting Country </a:t>
            </a:r>
            <a:r>
              <a:rPr lang="en-US" altLang="en-US" dirty="0" smtClean="0">
                <a:latin typeface="+mn-lt"/>
              </a:rPr>
              <a:t>(</a:t>
            </a:r>
            <a:r>
              <a:rPr lang="en-US" altLang="en-US" dirty="0">
                <a:latin typeface="+mn-lt"/>
              </a:rPr>
              <a:t>2 of 2)</a:t>
            </a:r>
            <a:endParaRPr lang="en-US" dirty="0">
              <a:latin typeface="+mn-lt"/>
            </a:endParaRPr>
          </a:p>
        </p:txBody>
      </p:sp>
      <p:sp>
        <p:nvSpPr>
          <p:cNvPr id="3" name="Content Placeholder 2"/>
          <p:cNvSpPr>
            <a:spLocks noGrp="1"/>
          </p:cNvSpPr>
          <p:nvPr>
            <p:ph idx="1"/>
          </p:nvPr>
        </p:nvSpPr>
        <p:spPr/>
        <p:txBody>
          <a:bodyPr/>
          <a:lstStyle/>
          <a:p>
            <a:r>
              <a:rPr lang="en-US" dirty="0">
                <a:latin typeface="+mn-lt"/>
              </a:rPr>
              <a:t>Conclusion</a:t>
            </a:r>
          </a:p>
          <a:p>
            <a:pPr lvl="1">
              <a:buFont typeface="Arial" panose="020B0604020202020204" pitchFamily="34" charset="0"/>
              <a:buChar char="•"/>
            </a:pPr>
            <a:r>
              <a:rPr lang="en-US" dirty="0">
                <a:latin typeface="+mn-lt"/>
              </a:rPr>
              <a:t>When a country becomes an exporter of a good</a:t>
            </a:r>
          </a:p>
          <a:p>
            <a:pPr lvl="2">
              <a:buSzPct val="100000"/>
              <a:buFont typeface="Arial" panose="020B0604020202020204" pitchFamily="34" charset="0"/>
              <a:buChar char="•"/>
            </a:pPr>
            <a:r>
              <a:rPr lang="en-US" dirty="0">
                <a:latin typeface="+mn-lt"/>
              </a:rPr>
              <a:t>Domestic consumers of the good are worse off</a:t>
            </a:r>
          </a:p>
          <a:p>
            <a:pPr lvl="2">
              <a:buSzPct val="100000"/>
              <a:buFont typeface="Arial" panose="020B0604020202020204" pitchFamily="34" charset="0"/>
              <a:buChar char="•"/>
            </a:pPr>
            <a:r>
              <a:rPr lang="en-US" dirty="0">
                <a:latin typeface="+mn-lt"/>
              </a:rPr>
              <a:t>Domestic producers of the good are better off</a:t>
            </a:r>
          </a:p>
          <a:p>
            <a:pPr lvl="1">
              <a:buFont typeface="Arial" panose="020B0604020202020204" pitchFamily="34" charset="0"/>
              <a:buChar char="•"/>
            </a:pPr>
            <a:r>
              <a:rPr lang="en-US" dirty="0">
                <a:latin typeface="+mn-lt"/>
              </a:rPr>
              <a:t>Trade raises the economic well-being of a nation</a:t>
            </a:r>
          </a:p>
          <a:p>
            <a:pPr lvl="2">
              <a:buSzPct val="100000"/>
              <a:buFont typeface="Arial" panose="020B0604020202020204" pitchFamily="34" charset="0"/>
              <a:buChar char="•"/>
            </a:pPr>
            <a:r>
              <a:rPr lang="en-US" dirty="0">
                <a:latin typeface="+mn-lt"/>
              </a:rPr>
              <a:t>Gains of the winners &gt; Losses of the losers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Gains and Losses of an Importing Country</a:t>
            </a:r>
          </a:p>
        </p:txBody>
      </p:sp>
      <p:sp>
        <p:nvSpPr>
          <p:cNvPr id="3" name="Content Placeholder 2"/>
          <p:cNvSpPr>
            <a:spLocks noGrp="1"/>
          </p:cNvSpPr>
          <p:nvPr>
            <p:ph idx="1"/>
          </p:nvPr>
        </p:nvSpPr>
        <p:spPr/>
        <p:txBody>
          <a:bodyPr/>
          <a:lstStyle/>
          <a:p>
            <a:pPr>
              <a:spcBef>
                <a:spcPts val="600"/>
              </a:spcBef>
              <a:spcAft>
                <a:spcPts val="1200"/>
              </a:spcAft>
            </a:pPr>
            <a:r>
              <a:rPr lang="en-US" altLang="en-US" dirty="0">
                <a:latin typeface="+mn-lt"/>
              </a:rPr>
              <a:t>Before trade </a:t>
            </a:r>
          </a:p>
          <a:p>
            <a:pPr lvl="1">
              <a:spcBef>
                <a:spcPts val="600"/>
              </a:spcBef>
              <a:spcAft>
                <a:spcPts val="1200"/>
              </a:spcAft>
              <a:buFont typeface="Arial" panose="020B0604020202020204" pitchFamily="34" charset="0"/>
              <a:buChar char="•"/>
            </a:pPr>
            <a:r>
              <a:rPr lang="en-US" altLang="en-US" dirty="0">
                <a:latin typeface="+mn-lt"/>
              </a:rPr>
              <a:t>Domestic equilibrium price &gt; World price</a:t>
            </a:r>
          </a:p>
          <a:p>
            <a:pPr>
              <a:spcBef>
                <a:spcPts val="600"/>
              </a:spcBef>
              <a:spcAft>
                <a:spcPts val="1200"/>
              </a:spcAft>
            </a:pPr>
            <a:r>
              <a:rPr lang="en-US" altLang="en-US" dirty="0">
                <a:latin typeface="+mn-lt"/>
              </a:rPr>
              <a:t>After trade</a:t>
            </a:r>
          </a:p>
          <a:p>
            <a:pPr lvl="1">
              <a:spcBef>
                <a:spcPts val="600"/>
              </a:spcBef>
              <a:spcAft>
                <a:spcPts val="1200"/>
              </a:spcAft>
              <a:buFont typeface="Arial" panose="020B0604020202020204" pitchFamily="34" charset="0"/>
              <a:buChar char="•"/>
            </a:pPr>
            <a:r>
              <a:rPr lang="en-US" altLang="en-US" dirty="0">
                <a:latin typeface="+mn-lt"/>
              </a:rPr>
              <a:t>Domestic price = World price</a:t>
            </a:r>
          </a:p>
          <a:p>
            <a:pPr lvl="1">
              <a:spcBef>
                <a:spcPts val="600"/>
              </a:spcBef>
              <a:spcAft>
                <a:spcPts val="1200"/>
              </a:spcAft>
              <a:buFont typeface="Arial" panose="020B0604020202020204" pitchFamily="34" charset="0"/>
              <a:buChar char="•"/>
            </a:pPr>
            <a:r>
              <a:rPr lang="en-US" altLang="en-US" dirty="0">
                <a:latin typeface="+mn-lt"/>
              </a:rPr>
              <a:t>Domestic quantity supplied &lt; Domestic quantity demanded</a:t>
            </a:r>
          </a:p>
          <a:p>
            <a:pPr lvl="1">
              <a:spcBef>
                <a:spcPts val="600"/>
              </a:spcBef>
              <a:spcAft>
                <a:spcPts val="1200"/>
              </a:spcAft>
              <a:buFont typeface="Arial" panose="020B0604020202020204" pitchFamily="34" charset="0"/>
              <a:buChar char="•"/>
            </a:pPr>
            <a:r>
              <a:rPr lang="en-US" altLang="en-US" dirty="0">
                <a:latin typeface="+mn-lt"/>
              </a:rPr>
              <a:t>The difference is imports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3 International Trade in an Importing Country (1 of 2)</a:t>
            </a:r>
          </a:p>
        </p:txBody>
      </p:sp>
      <p:graphicFrame>
        <p:nvGraphicFramePr>
          <p:cNvPr id="4" name="Table 2"/>
          <p:cNvGraphicFramePr>
            <a:graphicFrameLocks noGrp="1"/>
          </p:cNvGraphicFramePr>
          <p:nvPr>
            <p:ph sz="half" idx="1"/>
            <p:extLst>
              <p:ext uri="{D42A27DB-BD31-4B8C-83A1-F6EECF244321}">
                <p14:modId xmlns:p14="http://schemas.microsoft.com/office/powerpoint/2010/main" val="4034318276"/>
              </p:ext>
            </p:extLst>
          </p:nvPr>
        </p:nvGraphicFramePr>
        <p:xfrm>
          <a:off x="476250" y="2075002"/>
          <a:ext cx="11238908" cy="2127396"/>
        </p:xfrm>
        <a:graphic>
          <a:graphicData uri="http://schemas.openxmlformats.org/drawingml/2006/table">
            <a:tbl>
              <a:tblPr firstRow="1" bandRow="1">
                <a:tableStyleId>{5C22544A-7EE6-4342-B048-85BDC9FD1C3A}</a:tableStyleId>
              </a:tblPr>
              <a:tblGrid>
                <a:gridCol w="2809727">
                  <a:extLst>
                    <a:ext uri="{9D8B030D-6E8A-4147-A177-3AD203B41FA5}">
                      <a16:colId xmlns:a16="http://schemas.microsoft.com/office/drawing/2014/main" val="20000"/>
                    </a:ext>
                  </a:extLst>
                </a:gridCol>
                <a:gridCol w="2809727">
                  <a:extLst>
                    <a:ext uri="{9D8B030D-6E8A-4147-A177-3AD203B41FA5}">
                      <a16:colId xmlns:a16="http://schemas.microsoft.com/office/drawing/2014/main" val="20001"/>
                    </a:ext>
                  </a:extLst>
                </a:gridCol>
                <a:gridCol w="2809727">
                  <a:extLst>
                    <a:ext uri="{9D8B030D-6E8A-4147-A177-3AD203B41FA5}">
                      <a16:colId xmlns:a16="http://schemas.microsoft.com/office/drawing/2014/main" val="20002"/>
                    </a:ext>
                  </a:extLst>
                </a:gridCol>
                <a:gridCol w="2809727">
                  <a:extLst>
                    <a:ext uri="{9D8B030D-6E8A-4147-A177-3AD203B41FA5}">
                      <a16:colId xmlns:a16="http://schemas.microsoft.com/office/drawing/2014/main" val="20003"/>
                    </a:ext>
                  </a:extLst>
                </a:gridCol>
              </a:tblGrid>
              <a:tr h="531849">
                <a:tc>
                  <a:txBody>
                    <a:bodyPr/>
                    <a:lstStyle/>
                    <a:p>
                      <a:endParaRPr lang="en-CA" dirty="0"/>
                    </a:p>
                  </a:txBody>
                  <a:tcPr marL="45087" marR="45087"/>
                </a:tc>
                <a:tc>
                  <a:txBody>
                    <a:bodyPr/>
                    <a:lstStyle/>
                    <a:p>
                      <a:pPr algn="ctr"/>
                      <a:r>
                        <a:rPr lang="en-CA" sz="1800" b="1" kern="1200" baseline="0" dirty="0">
                          <a:solidFill>
                            <a:schemeClr val="lt1"/>
                          </a:solidFill>
                          <a:latin typeface="+mn-lt"/>
                          <a:ea typeface="+mn-ea"/>
                          <a:cs typeface="+mn-cs"/>
                        </a:rPr>
                        <a:t>Before Trade</a:t>
                      </a:r>
                      <a:endParaRPr lang="en-CA" dirty="0"/>
                    </a:p>
                  </a:txBody>
                  <a:tcPr marL="45087" marR="45087"/>
                </a:tc>
                <a:tc>
                  <a:txBody>
                    <a:bodyPr/>
                    <a:lstStyle/>
                    <a:p>
                      <a:pPr algn="ctr"/>
                      <a:r>
                        <a:rPr lang="en-CA" sz="1800" b="1" kern="1200" baseline="0" dirty="0">
                          <a:solidFill>
                            <a:schemeClr val="lt1"/>
                          </a:solidFill>
                          <a:latin typeface="+mn-lt"/>
                          <a:ea typeface="+mn-ea"/>
                          <a:cs typeface="+mn-cs"/>
                        </a:rPr>
                        <a:t>After Trade</a:t>
                      </a:r>
                      <a:endParaRPr lang="en-CA" dirty="0"/>
                    </a:p>
                  </a:txBody>
                  <a:tcPr marL="45087" marR="4508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sz="1800" b="1" kern="1200" baseline="0" dirty="0">
                          <a:solidFill>
                            <a:schemeClr val="lt1"/>
                          </a:solidFill>
                          <a:latin typeface="+mn-lt"/>
                          <a:ea typeface="+mn-ea"/>
                          <a:cs typeface="+mn-cs"/>
                        </a:rPr>
                        <a:t>Change</a:t>
                      </a:r>
                      <a:endParaRPr lang="en-CA" dirty="0"/>
                    </a:p>
                  </a:txBody>
                  <a:tcPr marL="45087" marR="45087"/>
                </a:tc>
                <a:extLst>
                  <a:ext uri="{0D108BD9-81ED-4DB2-BD59-A6C34878D82A}">
                    <a16:rowId xmlns:a16="http://schemas.microsoft.com/office/drawing/2014/main" val="10000"/>
                  </a:ext>
                </a:extLst>
              </a:tr>
              <a:tr h="531849">
                <a:tc>
                  <a:txBody>
                    <a:bodyPr/>
                    <a:lstStyle/>
                    <a:p>
                      <a:r>
                        <a:rPr lang="en-CA" sz="1800" kern="1200" baseline="0" dirty="0">
                          <a:solidFill>
                            <a:schemeClr val="dk1"/>
                          </a:solidFill>
                          <a:latin typeface="+mn-lt"/>
                          <a:ea typeface="+mn-ea"/>
                          <a:cs typeface="+mn-cs"/>
                        </a:rPr>
                        <a:t>Consumer Surplus</a:t>
                      </a:r>
                      <a:endParaRPr lang="en-CA" dirty="0"/>
                    </a:p>
                  </a:txBody>
                  <a:tcPr marL="45087" marR="45087"/>
                </a:tc>
                <a:tc>
                  <a:txBody>
                    <a:bodyPr/>
                    <a:lstStyle/>
                    <a:p>
                      <a:pPr algn="ctr"/>
                      <a:r>
                        <a:rPr lang="en-CA" dirty="0"/>
                        <a:t>A</a:t>
                      </a:r>
                    </a:p>
                  </a:txBody>
                  <a:tcPr marL="45087" marR="45087"/>
                </a:tc>
                <a:tc>
                  <a:txBody>
                    <a:bodyPr/>
                    <a:lstStyle/>
                    <a:p>
                      <a:pPr algn="ctr"/>
                      <a:r>
                        <a:rPr lang="en-CA" dirty="0"/>
                        <a:t>A + B + D</a:t>
                      </a:r>
                    </a:p>
                  </a:txBody>
                  <a:tcPr marL="45087" marR="45087"/>
                </a:tc>
                <a:tc>
                  <a:txBody>
                    <a:bodyPr/>
                    <a:lstStyle/>
                    <a:p>
                      <a:pPr algn="ctr"/>
                      <a:r>
                        <a:rPr lang="en-CA" dirty="0"/>
                        <a:t>+</a:t>
                      </a:r>
                      <a:r>
                        <a:rPr lang="en-CA" baseline="0" dirty="0"/>
                        <a:t> (B + D)</a:t>
                      </a:r>
                      <a:endParaRPr lang="en-CA" dirty="0"/>
                    </a:p>
                  </a:txBody>
                  <a:tcPr marL="45087" marR="45087"/>
                </a:tc>
                <a:extLst>
                  <a:ext uri="{0D108BD9-81ED-4DB2-BD59-A6C34878D82A}">
                    <a16:rowId xmlns:a16="http://schemas.microsoft.com/office/drawing/2014/main" val="10001"/>
                  </a:ext>
                </a:extLst>
              </a:tr>
              <a:tr h="531849">
                <a:tc>
                  <a:txBody>
                    <a:bodyPr/>
                    <a:lstStyle/>
                    <a:p>
                      <a:r>
                        <a:rPr lang="en-CA" sz="1800" kern="1200" baseline="0" dirty="0">
                          <a:solidFill>
                            <a:schemeClr val="dk1"/>
                          </a:solidFill>
                          <a:latin typeface="+mn-lt"/>
                          <a:ea typeface="+mn-ea"/>
                          <a:cs typeface="+mn-cs"/>
                        </a:rPr>
                        <a:t>Producer Surplus</a:t>
                      </a:r>
                      <a:endParaRPr lang="en-CA" dirty="0"/>
                    </a:p>
                  </a:txBody>
                  <a:tcPr marL="45087" marR="45087"/>
                </a:tc>
                <a:tc>
                  <a:txBody>
                    <a:bodyPr/>
                    <a:lstStyle/>
                    <a:p>
                      <a:pPr algn="ctr"/>
                      <a:r>
                        <a:rPr lang="en-CA" dirty="0"/>
                        <a:t>B + C</a:t>
                      </a:r>
                    </a:p>
                  </a:txBody>
                  <a:tcPr marL="45087" marR="45087"/>
                </a:tc>
                <a:tc>
                  <a:txBody>
                    <a:bodyPr/>
                    <a:lstStyle/>
                    <a:p>
                      <a:pPr algn="ctr"/>
                      <a:r>
                        <a:rPr lang="en-CA" baseline="0" dirty="0"/>
                        <a:t>C</a:t>
                      </a:r>
                      <a:endParaRPr lang="en-CA" dirty="0"/>
                    </a:p>
                  </a:txBody>
                  <a:tcPr marL="45087" marR="45087"/>
                </a:tc>
                <a:tc>
                  <a:txBody>
                    <a:bodyPr/>
                    <a:lstStyle/>
                    <a:p>
                      <a:pPr algn="ctr"/>
                      <a:r>
                        <a:rPr lang="en-CA" dirty="0">
                          <a:latin typeface="Work Sans" pitchFamily="2" charset="0"/>
                        </a:rPr>
                        <a:t>−</a:t>
                      </a:r>
                      <a:r>
                        <a:rPr lang="en-CA" dirty="0"/>
                        <a:t>B</a:t>
                      </a:r>
                    </a:p>
                  </a:txBody>
                  <a:tcPr marL="45087" marR="45087"/>
                </a:tc>
                <a:extLst>
                  <a:ext uri="{0D108BD9-81ED-4DB2-BD59-A6C34878D82A}">
                    <a16:rowId xmlns:a16="http://schemas.microsoft.com/office/drawing/2014/main" val="10002"/>
                  </a:ext>
                </a:extLst>
              </a:tr>
              <a:tr h="531849">
                <a:tc>
                  <a:txBody>
                    <a:bodyPr/>
                    <a:lstStyle/>
                    <a:p>
                      <a:r>
                        <a:rPr lang="en-CA" sz="1800" kern="1200" baseline="0" dirty="0">
                          <a:solidFill>
                            <a:schemeClr val="dk1"/>
                          </a:solidFill>
                          <a:latin typeface="+mn-lt"/>
                          <a:ea typeface="+mn-ea"/>
                          <a:cs typeface="+mn-cs"/>
                        </a:rPr>
                        <a:t>Total Surplus</a:t>
                      </a:r>
                      <a:endParaRPr lang="en-CA" dirty="0"/>
                    </a:p>
                  </a:txBody>
                  <a:tcPr marL="45087" marR="4508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dirty="0"/>
                        <a:t>A</a:t>
                      </a:r>
                      <a:r>
                        <a:rPr lang="en-CA" baseline="0" dirty="0"/>
                        <a:t> + B + C</a:t>
                      </a:r>
                      <a:endParaRPr lang="en-CA" dirty="0"/>
                    </a:p>
                  </a:txBody>
                  <a:tcPr marL="45087" marR="4508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baseline="0" dirty="0"/>
                        <a:t>A + B + C + D</a:t>
                      </a:r>
                      <a:endParaRPr lang="en-CA" dirty="0"/>
                    </a:p>
                  </a:txBody>
                  <a:tcPr marL="45087" marR="45087"/>
                </a:tc>
                <a:tc>
                  <a:txBody>
                    <a:bodyPr/>
                    <a:lstStyle/>
                    <a:p>
                      <a:pPr algn="ctr"/>
                      <a:r>
                        <a:rPr lang="en-CA" dirty="0"/>
                        <a:t>+D</a:t>
                      </a:r>
                    </a:p>
                  </a:txBody>
                  <a:tcPr marL="45087" marR="45087"/>
                </a:tc>
                <a:extLst>
                  <a:ext uri="{0D108BD9-81ED-4DB2-BD59-A6C34878D82A}">
                    <a16:rowId xmlns:a16="http://schemas.microsoft.com/office/drawing/2014/main" val="10003"/>
                  </a:ext>
                </a:extLst>
              </a:tr>
            </a:tbl>
          </a:graphicData>
        </a:graphic>
      </p:graphicFrame>
      <p:sp>
        <p:nvSpPr>
          <p:cNvPr id="5" name="Content Placeholder 3">
            <a:extLst>
              <a:ext uri="{FF2B5EF4-FFF2-40B4-BE49-F238E27FC236}">
                <a16:creationId xmlns:a16="http://schemas.microsoft.com/office/drawing/2014/main" id="{34F3E5C4-4517-4A51-8313-07B748D74439}"/>
              </a:ext>
            </a:extLst>
          </p:cNvPr>
          <p:cNvSpPr>
            <a:spLocks noGrp="1"/>
          </p:cNvSpPr>
          <p:nvPr>
            <p:ph sz="half" idx="2"/>
          </p:nvPr>
        </p:nvSpPr>
        <p:spPr>
          <a:xfrm>
            <a:off x="473241" y="4684542"/>
            <a:ext cx="11241915" cy="422031"/>
          </a:xfrm>
        </p:spPr>
        <p:txBody>
          <a:bodyPr/>
          <a:lstStyle/>
          <a:p>
            <a:pPr marL="0" lvl="0" indent="0" eaLnBrk="0" fontAlgn="base" hangingPunct="0">
              <a:spcBef>
                <a:spcPct val="0"/>
              </a:spcBef>
              <a:spcAft>
                <a:spcPct val="0"/>
              </a:spcAft>
              <a:buClrTx/>
              <a:buNone/>
              <a:defRPr/>
            </a:pPr>
            <a:r>
              <a:rPr lang="en-US" sz="2000" dirty="0">
                <a:solidFill>
                  <a:srgbClr val="282F7C"/>
                </a:solidFill>
                <a:latin typeface="+mn-lt"/>
              </a:rPr>
              <a:t>The area D shows the increase in total surplus and represents the gains from trade.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3 International Trade in an Importing Country (2 of 2)</a:t>
            </a:r>
          </a:p>
        </p:txBody>
      </p:sp>
      <p:sp>
        <p:nvSpPr>
          <p:cNvPr id="3" name="Content Placeholder 2"/>
          <p:cNvSpPr>
            <a:spLocks noGrp="1"/>
          </p:cNvSpPr>
          <p:nvPr>
            <p:ph sz="half" idx="1"/>
          </p:nvPr>
        </p:nvSpPr>
        <p:spPr>
          <a:xfrm>
            <a:off x="476843" y="1987152"/>
            <a:ext cx="6187428" cy="4028281"/>
          </a:xfrm>
        </p:spPr>
        <p:txBody>
          <a:bodyPr/>
          <a:lstStyle/>
          <a:p>
            <a:pPr>
              <a:spcAft>
                <a:spcPts val="600"/>
              </a:spcAft>
            </a:pPr>
            <a:r>
              <a:rPr lang="en-US" sz="1800" dirty="0">
                <a:latin typeface="+mn-lt"/>
              </a:rPr>
              <a:t>Once trade is allowed, the domestic price falls to equal the world price. The supply curve shows the amount produced domestically, and the demand curve shows the amount consumed domestically. Imports equal the difference between the domestic quantity demanded and the domestic quantity supplied at the world price. </a:t>
            </a:r>
          </a:p>
          <a:p>
            <a:pPr>
              <a:spcAft>
                <a:spcPts val="600"/>
              </a:spcAft>
            </a:pPr>
            <a:r>
              <a:rPr lang="en-US" sz="1800" dirty="0">
                <a:latin typeface="+mn-lt"/>
              </a:rPr>
              <a:t>Buyers are better off (consumer surplus rises from A to A + B + D), and sellers are worse off (producer surplus falls from B + C to C). </a:t>
            </a:r>
          </a:p>
          <a:p>
            <a:pPr>
              <a:spcAft>
                <a:spcPts val="600"/>
              </a:spcAft>
            </a:pPr>
            <a:r>
              <a:rPr lang="en-US" sz="1800" dirty="0">
                <a:latin typeface="+mn-lt"/>
              </a:rPr>
              <a:t>Total surplus rises by an amount equal to area D, indicating that trade raises the economic well-being of the country as a whole.</a:t>
            </a:r>
          </a:p>
        </p:txBody>
      </p:sp>
      <p:pic>
        <p:nvPicPr>
          <p:cNvPr id="7" name="Picture 3" descr="A graph plots the relationship between quantity of textiles on the horizontal axis and price of textiles on the vertical axis. A downward sloping domestic demand curve is intersected by an upward sloping domestic supply curve. From the intersection a perpendicular is dropped to the vertical axis at a point labeled &quot;price before trade.&quot; Running parallel to and below the Price before trade perpendicular is the world price line beginning at a point on the vertical axis labeled &quot;price after trade.&quot; The intersection of the curves and the points where the curves touch the vertical axis are the vertices of a triangle in which the area above the perpendicular is A, the area between the perpendicular and the world price line is B, and the area below the world price line is C. The intersections of the world price line with the curves and the intersection of the curves are the vertices of a triangle whose area is D. The intersections of the world price line with the domestic supply curve and the domestic demand curve correspond to points on the horizontal axis labeled &quot;domestic quantity supplied&quot; and &quot;domestic quantity demanded,&quot; respectively. The distance between the intersections of the world price line with the curves is labeled &quot;imports.&quot; The accompanying table gives surpluses before and after trade and the resultant change. The consumer surplus before and after trade is A and A + B + D, respectively; change is + (B + D). The producer surplus before and after trade is B + C and C, respectively; change is negative B. Total surplus before and after trade are A + B + C and A + B + C + D, respectively; change is + D. The area D shows the increase in total surplus and represents the gains from trade."/>
          <p:cNvPicPr>
            <a:picLocks noGrp="1" noChangeAspect="1"/>
          </p:cNvPicPr>
          <p:nvPr>
            <p:ph sz="half" idx="2"/>
          </p:nvPr>
        </p:nvPicPr>
        <p:blipFill>
          <a:blip r:embed="rId2"/>
          <a:stretch>
            <a:fillRect/>
          </a:stretch>
        </p:blipFill>
        <p:spPr>
          <a:xfrm>
            <a:off x="6978197" y="1987152"/>
            <a:ext cx="4754880" cy="4020555"/>
          </a:xfrm>
        </p:spPr>
      </p:pic>
    </p:spTree>
  </p:cSld>
  <p:clrMapOvr>
    <a:masterClrMapping/>
  </p:clrMapOvr>
  <p:extLst mod="1"/>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buNone/>
            </a:pPr>
            <a:r>
              <a:rPr lang="en-US" dirty="0">
                <a:latin typeface="+mn-lt"/>
              </a:rPr>
              <a:t>By the end of this chapter, you should be able to:</a:t>
            </a:r>
          </a:p>
          <a:p>
            <a:pPr>
              <a:spcBef>
                <a:spcPts val="800"/>
              </a:spcBef>
            </a:pPr>
            <a:r>
              <a:rPr lang="en-US" dirty="0">
                <a:latin typeface="+mn-lt"/>
              </a:rPr>
              <a:t>Determine whether a country will be an importer or exporter of a good if the country opens up to international trade.</a:t>
            </a:r>
          </a:p>
          <a:p>
            <a:pPr>
              <a:spcBef>
                <a:spcPts val="800"/>
              </a:spcBef>
            </a:pPr>
            <a:r>
              <a:rPr lang="en-US" dirty="0">
                <a:latin typeface="+mn-lt"/>
              </a:rPr>
              <a:t>Determine the impact of a tariff on imports and government revenue, given a domestic supply and demand graph.</a:t>
            </a:r>
          </a:p>
          <a:p>
            <a:pPr>
              <a:spcBef>
                <a:spcPts val="800"/>
              </a:spcBef>
            </a:pPr>
            <a:r>
              <a:rPr lang="en-US" dirty="0">
                <a:latin typeface="+mn-lt"/>
              </a:rPr>
              <a:t>Determine the impact of the world price on domestic production and domestic consumption.</a:t>
            </a:r>
          </a:p>
          <a:p>
            <a:pPr>
              <a:spcBef>
                <a:spcPts val="800"/>
              </a:spcBef>
            </a:pPr>
            <a:r>
              <a:rPr lang="en-US" dirty="0">
                <a:latin typeface="+mn-lt"/>
              </a:rPr>
              <a:t>Analyze the change in economic welfare when a previously closed economy begins exporting goods.</a:t>
            </a:r>
          </a:p>
        </p:txBody>
      </p:sp>
    </p:spTree>
    <p:extLst>
      <p:ext uri="{BB962C8B-B14F-4D97-AF65-F5344CB8AC3E}">
        <p14:creationId xmlns:p14="http://schemas.microsoft.com/office/powerpoint/2010/main" val="15920794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3209" y="473245"/>
            <a:ext cx="9989181" cy="1217447"/>
          </a:xfrm>
        </p:spPr>
        <p:txBody>
          <a:bodyPr/>
          <a:lstStyle/>
          <a:p>
            <a:r>
              <a:rPr lang="en-US" dirty="0">
                <a:latin typeface="+mn-lt"/>
              </a:rPr>
              <a:t>Welfare Analysis of an Importing Country </a:t>
            </a:r>
            <a:r>
              <a:rPr lang="en-US" altLang="en-US" dirty="0" smtClean="0">
                <a:latin typeface="+mn-lt"/>
              </a:rPr>
              <a:t>(1 of </a:t>
            </a:r>
            <a:r>
              <a:rPr lang="en-US" altLang="en-US" dirty="0">
                <a:latin typeface="+mn-lt"/>
              </a:rPr>
              <a:t>2)</a:t>
            </a:r>
            <a:endParaRPr lang="en-US" dirty="0">
              <a:latin typeface="+mn-lt"/>
            </a:endParaRPr>
          </a:p>
        </p:txBody>
      </p:sp>
      <p:sp>
        <p:nvSpPr>
          <p:cNvPr id="3" name="Content Placeholder 2"/>
          <p:cNvSpPr>
            <a:spLocks noGrp="1"/>
          </p:cNvSpPr>
          <p:nvPr>
            <p:ph idx="1"/>
          </p:nvPr>
        </p:nvSpPr>
        <p:spPr/>
        <p:txBody>
          <a:bodyPr/>
          <a:lstStyle/>
          <a:p>
            <a:pPr>
              <a:spcBef>
                <a:spcPts val="600"/>
              </a:spcBef>
              <a:spcAft>
                <a:spcPts val="1200"/>
              </a:spcAft>
            </a:pPr>
            <a:r>
              <a:rPr lang="en-US" altLang="en-US" dirty="0">
                <a:latin typeface="+mn-lt"/>
              </a:rPr>
              <a:t>Before trade </a:t>
            </a:r>
          </a:p>
          <a:p>
            <a:pPr lvl="1">
              <a:spcBef>
                <a:spcPts val="600"/>
              </a:spcBef>
              <a:spcAft>
                <a:spcPts val="1200"/>
              </a:spcAft>
              <a:buFont typeface="Arial" panose="020B0604020202020204" pitchFamily="34" charset="0"/>
              <a:buChar char="•"/>
            </a:pPr>
            <a:r>
              <a:rPr lang="en-US" dirty="0">
                <a:latin typeface="+mn-lt"/>
              </a:rPr>
              <a:t>Total surplus = Consumer surplus + Producer surplus </a:t>
            </a:r>
          </a:p>
          <a:p>
            <a:pPr>
              <a:spcBef>
                <a:spcPts val="600"/>
              </a:spcBef>
              <a:spcAft>
                <a:spcPts val="1200"/>
              </a:spcAft>
            </a:pPr>
            <a:r>
              <a:rPr lang="en-US" altLang="en-US" dirty="0">
                <a:latin typeface="+mn-lt"/>
              </a:rPr>
              <a:t>After trade</a:t>
            </a:r>
          </a:p>
          <a:p>
            <a:pPr lvl="1">
              <a:spcBef>
                <a:spcPts val="600"/>
              </a:spcBef>
              <a:spcAft>
                <a:spcPts val="1200"/>
              </a:spcAft>
              <a:buFont typeface="Arial" panose="020B0604020202020204" pitchFamily="34" charset="0"/>
              <a:buChar char="•"/>
            </a:pPr>
            <a:r>
              <a:rPr lang="en-US" dirty="0">
                <a:latin typeface="+mn-lt"/>
              </a:rPr>
              <a:t>Consumer surplus increases </a:t>
            </a:r>
          </a:p>
          <a:p>
            <a:pPr lvl="1">
              <a:spcBef>
                <a:spcPts val="600"/>
              </a:spcBef>
              <a:spcAft>
                <a:spcPts val="1200"/>
              </a:spcAft>
              <a:buFont typeface="Arial" panose="020B0604020202020204" pitchFamily="34" charset="0"/>
              <a:buChar char="•"/>
            </a:pPr>
            <a:r>
              <a:rPr lang="en-US" dirty="0">
                <a:latin typeface="+mn-lt"/>
              </a:rPr>
              <a:t>Producer surplus decreases </a:t>
            </a:r>
          </a:p>
          <a:p>
            <a:pPr lvl="1">
              <a:spcBef>
                <a:spcPts val="600"/>
              </a:spcBef>
              <a:spcAft>
                <a:spcPts val="1200"/>
              </a:spcAft>
              <a:buFont typeface="Arial" panose="020B0604020202020204" pitchFamily="34" charset="0"/>
              <a:buChar char="•"/>
            </a:pPr>
            <a:r>
              <a:rPr lang="en-US" altLang="en-US" dirty="0">
                <a:latin typeface="+mn-lt"/>
              </a:rPr>
              <a:t>Total surplus increases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703" y="461748"/>
            <a:ext cx="10044194" cy="1217447"/>
          </a:xfrm>
        </p:spPr>
        <p:txBody>
          <a:bodyPr/>
          <a:lstStyle/>
          <a:p>
            <a:r>
              <a:rPr lang="en-US" dirty="0">
                <a:latin typeface="+mn-lt"/>
              </a:rPr>
              <a:t>Welfare Analysis of an Importing Country </a:t>
            </a:r>
            <a:r>
              <a:rPr lang="en-US" altLang="en-US" dirty="0" smtClean="0">
                <a:latin typeface="+mn-lt"/>
              </a:rPr>
              <a:t>(</a:t>
            </a:r>
            <a:r>
              <a:rPr lang="en-US" altLang="en-US" dirty="0">
                <a:latin typeface="+mn-lt"/>
              </a:rPr>
              <a:t>2 of 2)</a:t>
            </a:r>
            <a:endParaRPr lang="en-US" dirty="0">
              <a:latin typeface="+mn-lt"/>
            </a:endParaRPr>
          </a:p>
        </p:txBody>
      </p:sp>
      <p:sp>
        <p:nvSpPr>
          <p:cNvPr id="3" name="Content Placeholder 2"/>
          <p:cNvSpPr>
            <a:spLocks noGrp="1"/>
          </p:cNvSpPr>
          <p:nvPr>
            <p:ph idx="1"/>
          </p:nvPr>
        </p:nvSpPr>
        <p:spPr/>
        <p:txBody>
          <a:bodyPr/>
          <a:lstStyle/>
          <a:p>
            <a:pPr>
              <a:spcBef>
                <a:spcPts val="600"/>
              </a:spcBef>
              <a:spcAft>
                <a:spcPts val="1200"/>
              </a:spcAft>
            </a:pPr>
            <a:r>
              <a:rPr lang="en-US" dirty="0">
                <a:latin typeface="+mn-lt"/>
              </a:rPr>
              <a:t>Conclusion</a:t>
            </a:r>
          </a:p>
          <a:p>
            <a:pPr lvl="1">
              <a:spcBef>
                <a:spcPts val="600"/>
              </a:spcBef>
              <a:spcAft>
                <a:spcPts val="1200"/>
              </a:spcAft>
              <a:buFont typeface="Arial" panose="020B0604020202020204" pitchFamily="34" charset="0"/>
              <a:buChar char="•"/>
            </a:pPr>
            <a:r>
              <a:rPr lang="en-US" dirty="0">
                <a:latin typeface="+mn-lt"/>
              </a:rPr>
              <a:t>When a country becomes an importer of a good</a:t>
            </a:r>
          </a:p>
          <a:p>
            <a:pPr lvl="2">
              <a:spcBef>
                <a:spcPts val="600"/>
              </a:spcBef>
              <a:spcAft>
                <a:spcPts val="1200"/>
              </a:spcAft>
              <a:buSzPct val="100000"/>
              <a:buFont typeface="Arial" panose="020B0604020202020204" pitchFamily="34" charset="0"/>
              <a:buChar char="•"/>
            </a:pPr>
            <a:r>
              <a:rPr lang="en-US" dirty="0">
                <a:latin typeface="+mn-lt"/>
              </a:rPr>
              <a:t>Domestic consumers of the good are better off</a:t>
            </a:r>
          </a:p>
          <a:p>
            <a:pPr lvl="2">
              <a:spcBef>
                <a:spcPts val="600"/>
              </a:spcBef>
              <a:spcAft>
                <a:spcPts val="1200"/>
              </a:spcAft>
              <a:buSzPct val="100000"/>
              <a:buFont typeface="Arial" panose="020B0604020202020204" pitchFamily="34" charset="0"/>
              <a:buChar char="•"/>
            </a:pPr>
            <a:r>
              <a:rPr lang="en-US" dirty="0">
                <a:latin typeface="+mn-lt"/>
              </a:rPr>
              <a:t>Domestic producers of the good are worse off</a:t>
            </a:r>
          </a:p>
          <a:p>
            <a:pPr lvl="1">
              <a:spcBef>
                <a:spcPts val="600"/>
              </a:spcBef>
              <a:spcAft>
                <a:spcPts val="1200"/>
              </a:spcAft>
              <a:buFont typeface="Arial" panose="020B0604020202020204" pitchFamily="34" charset="0"/>
              <a:buChar char="•"/>
            </a:pPr>
            <a:r>
              <a:rPr lang="en-US" dirty="0">
                <a:latin typeface="+mn-lt"/>
              </a:rPr>
              <a:t>Trade raises the economic well-being of a nation</a:t>
            </a:r>
          </a:p>
          <a:p>
            <a:pPr lvl="2">
              <a:spcBef>
                <a:spcPts val="600"/>
              </a:spcBef>
              <a:spcAft>
                <a:spcPts val="1200"/>
              </a:spcAft>
              <a:buSzPct val="100000"/>
              <a:buFont typeface="Arial" panose="020B0604020202020204" pitchFamily="34" charset="0"/>
              <a:buChar char="•"/>
            </a:pPr>
            <a:r>
              <a:rPr lang="en-US" dirty="0">
                <a:latin typeface="+mn-lt"/>
              </a:rPr>
              <a:t>Gains of the winners &gt; Losses of the losers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Trade Deals and Tariffs—B</a:t>
            </a:r>
          </a:p>
        </p:txBody>
      </p:sp>
      <p:sp>
        <p:nvSpPr>
          <p:cNvPr id="3" name="Content Placeholder 2"/>
          <p:cNvSpPr>
            <a:spLocks noGrp="1"/>
          </p:cNvSpPr>
          <p:nvPr>
            <p:ph sz="half" idx="1"/>
          </p:nvPr>
        </p:nvSpPr>
        <p:spPr>
          <a:xfrm>
            <a:off x="476843" y="1825625"/>
            <a:ext cx="11238313" cy="1016049"/>
          </a:xfrm>
        </p:spPr>
        <p:txBody>
          <a:bodyPr/>
          <a:lstStyle/>
          <a:p>
            <a:pPr marL="0" indent="0">
              <a:buNone/>
            </a:pPr>
            <a:r>
              <a:rPr lang="en-US" sz="1800" b="0" dirty="0">
                <a:latin typeface="+mn-lt"/>
              </a:rPr>
              <a:t>“Refusing to liberalize trade unless partner countries adopt new labor or environmental rules is a bad policy, because even if the new standards would reduce distortions on some dimensions, such a policy involves threatening to maintain large distortions in the form of restricted trade.”</a:t>
            </a:r>
          </a:p>
        </p:txBody>
      </p:sp>
      <p:pic>
        <p:nvPicPr>
          <p:cNvPr id="7" name="Picture 3" descr="A pie chart titled “What do economists say?” plots three values. They are 49% agree, 25% disagree, and 26% uncertain."/>
          <p:cNvPicPr>
            <a:picLocks noGrp="1" noChangeAspect="1"/>
          </p:cNvPicPr>
          <p:nvPr>
            <p:ph sz="half" idx="2"/>
          </p:nvPr>
        </p:nvPicPr>
        <p:blipFill>
          <a:blip r:embed="rId3"/>
          <a:stretch>
            <a:fillRect/>
          </a:stretch>
        </p:blipFill>
        <p:spPr>
          <a:xfrm>
            <a:off x="3489960" y="2927252"/>
            <a:ext cx="5212080" cy="2738683"/>
          </a:xfrm>
        </p:spPr>
      </p:pic>
      <p:sp>
        <p:nvSpPr>
          <p:cNvPr id="5" name="Text Placeholder 4"/>
          <p:cNvSpPr>
            <a:spLocks noGrp="1"/>
          </p:cNvSpPr>
          <p:nvPr>
            <p:ph sz="half" idx="10"/>
          </p:nvPr>
        </p:nvSpPr>
        <p:spPr>
          <a:xfrm>
            <a:off x="2529840" y="5767753"/>
            <a:ext cx="7132320" cy="263428"/>
          </a:xfrm>
        </p:spPr>
        <p:txBody>
          <a:bodyPr/>
          <a:lstStyle/>
          <a:p>
            <a:pPr>
              <a:buNone/>
            </a:pPr>
            <a:r>
              <a:rPr lang="en-US" sz="1200" dirty="0">
                <a:latin typeface="+mn-lt"/>
              </a:rPr>
              <a:t>Source: IGM Economic Experts Panel, November 11, 2014, March 27, 2013, and May 29, 2019.</a:t>
            </a:r>
          </a:p>
        </p:txBody>
      </p:sp>
    </p:spTree>
  </p:cSld>
  <p:clrMapOvr>
    <a:masterClrMapping/>
  </p:clrMapOvr>
  <p:extLst mod="1"/>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Effects of a Tariff (1 of 2)</a:t>
            </a:r>
          </a:p>
        </p:txBody>
      </p:sp>
      <p:sp>
        <p:nvSpPr>
          <p:cNvPr id="3" name="Content Placeholder 2"/>
          <p:cNvSpPr>
            <a:spLocks noGrp="1"/>
          </p:cNvSpPr>
          <p:nvPr>
            <p:ph idx="1"/>
          </p:nvPr>
        </p:nvSpPr>
        <p:spPr/>
        <p:txBody>
          <a:bodyPr/>
          <a:lstStyle/>
          <a:p>
            <a:pPr>
              <a:spcBef>
                <a:spcPts val="600"/>
              </a:spcBef>
              <a:spcAft>
                <a:spcPts val="1200"/>
              </a:spcAft>
            </a:pPr>
            <a:r>
              <a:rPr lang="en-US" altLang="en-US" b="1" dirty="0">
                <a:solidFill>
                  <a:srgbClr val="C00000"/>
                </a:solidFill>
                <a:latin typeface="+mn-lt"/>
              </a:rPr>
              <a:t>Tariff*</a:t>
            </a:r>
          </a:p>
          <a:p>
            <a:pPr lvl="1">
              <a:spcBef>
                <a:spcPts val="600"/>
              </a:spcBef>
              <a:spcAft>
                <a:spcPts val="1200"/>
              </a:spcAft>
              <a:buFont typeface="Arial" panose="020B0604020202020204" pitchFamily="34" charset="0"/>
              <a:buChar char="•"/>
            </a:pPr>
            <a:r>
              <a:rPr lang="en-US" altLang="en-US" dirty="0">
                <a:latin typeface="+mn-lt"/>
              </a:rPr>
              <a:t>Tax on imported goods</a:t>
            </a:r>
          </a:p>
          <a:p>
            <a:pPr>
              <a:spcBef>
                <a:spcPts val="600"/>
              </a:spcBef>
              <a:spcAft>
                <a:spcPts val="1200"/>
              </a:spcAft>
            </a:pPr>
            <a:r>
              <a:rPr lang="en-US" altLang="en-US" dirty="0">
                <a:latin typeface="+mn-lt"/>
              </a:rPr>
              <a:t>Before tariff (free trade)</a:t>
            </a:r>
          </a:p>
          <a:p>
            <a:pPr lvl="1">
              <a:spcBef>
                <a:spcPts val="600"/>
              </a:spcBef>
              <a:spcAft>
                <a:spcPts val="1200"/>
              </a:spcAft>
              <a:buFont typeface="Arial" panose="020B0604020202020204" pitchFamily="34" charset="0"/>
              <a:buChar char="•"/>
            </a:pPr>
            <a:r>
              <a:rPr lang="en-US" altLang="en-US" dirty="0">
                <a:latin typeface="+mn-lt"/>
              </a:rPr>
              <a:t>Domestic price = World price</a:t>
            </a:r>
          </a:p>
          <a:p>
            <a:pPr>
              <a:spcBef>
                <a:spcPts val="600"/>
              </a:spcBef>
              <a:spcAft>
                <a:spcPts val="1200"/>
              </a:spcAft>
            </a:pPr>
            <a:r>
              <a:rPr lang="en-US" altLang="en-US" dirty="0">
                <a:latin typeface="+mn-lt"/>
              </a:rPr>
              <a:t>After tariff</a:t>
            </a:r>
          </a:p>
          <a:p>
            <a:pPr lvl="1">
              <a:spcBef>
                <a:spcPts val="600"/>
              </a:spcBef>
              <a:spcAft>
                <a:spcPts val="1200"/>
              </a:spcAft>
              <a:buFont typeface="Arial" panose="020B0604020202020204" pitchFamily="34" charset="0"/>
              <a:buChar char="•"/>
            </a:pPr>
            <a:r>
              <a:rPr lang="en-US" altLang="en-US" dirty="0">
                <a:latin typeface="+mn-lt"/>
              </a:rPr>
              <a:t>Domestic price = World price + Amount of the tariff</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3000"/>
              </a:spcBef>
              <a:spcAft>
                <a:spcPts val="120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Effects of a Tariff (2 of 2)</a:t>
            </a:r>
          </a:p>
        </p:txBody>
      </p:sp>
      <p:sp>
        <p:nvSpPr>
          <p:cNvPr id="3" name="Content Placeholder 2"/>
          <p:cNvSpPr>
            <a:spLocks noGrp="1"/>
          </p:cNvSpPr>
          <p:nvPr>
            <p:ph idx="1"/>
          </p:nvPr>
        </p:nvSpPr>
        <p:spPr/>
        <p:txBody>
          <a:bodyPr/>
          <a:lstStyle/>
          <a:p>
            <a:pPr marL="228600" lvl="1">
              <a:spcBef>
                <a:spcPts val="600"/>
              </a:spcBef>
              <a:spcAft>
                <a:spcPts val="1200"/>
              </a:spcAft>
              <a:buFont typeface="Arial" panose="020B0604020202020204" pitchFamily="34" charset="0"/>
              <a:buChar char="•"/>
            </a:pPr>
            <a:r>
              <a:rPr lang="en-US" dirty="0">
                <a:latin typeface="+mn-lt"/>
              </a:rPr>
              <a:t>Tariff reduces the quantity of imports and moves the domestic market closer to its equilibrium without trade</a:t>
            </a:r>
            <a:endParaRPr lang="en-US" altLang="en-US" dirty="0">
              <a:latin typeface="+mn-lt"/>
            </a:endParaRPr>
          </a:p>
          <a:p>
            <a:pPr>
              <a:spcBef>
                <a:spcPts val="600"/>
              </a:spcBef>
              <a:spcAft>
                <a:spcPts val="1200"/>
              </a:spcAft>
            </a:pPr>
            <a:r>
              <a:rPr lang="en-US" altLang="en-US" dirty="0">
                <a:latin typeface="+mn-lt"/>
              </a:rPr>
              <a:t>After tariff</a:t>
            </a:r>
          </a:p>
          <a:p>
            <a:pPr lvl="1">
              <a:spcBef>
                <a:spcPts val="600"/>
              </a:spcBef>
              <a:spcAft>
                <a:spcPts val="1200"/>
              </a:spcAft>
              <a:buFont typeface="Arial" panose="020B0604020202020204" pitchFamily="34" charset="0"/>
              <a:buChar char="•"/>
            </a:pPr>
            <a:r>
              <a:rPr lang="en-US" altLang="en-US" dirty="0">
                <a:latin typeface="+mn-lt"/>
              </a:rPr>
              <a:t>Government tax revenue increases</a:t>
            </a:r>
            <a:endParaRPr lang="en-US" dirty="0">
              <a:latin typeface="+mn-lt"/>
            </a:endParaRPr>
          </a:p>
          <a:p>
            <a:pPr lvl="1">
              <a:spcBef>
                <a:spcPts val="600"/>
              </a:spcBef>
              <a:spcAft>
                <a:spcPts val="1200"/>
              </a:spcAft>
              <a:buFont typeface="Arial" panose="020B0604020202020204" pitchFamily="34" charset="0"/>
              <a:buChar char="•"/>
            </a:pPr>
            <a:r>
              <a:rPr lang="en-US" altLang="en-US" dirty="0">
                <a:latin typeface="+mn-lt"/>
              </a:rPr>
              <a:t>Total surplus decreases (deadweight loss)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4 The Effects of a Tariff (1 of 2)</a:t>
            </a:r>
          </a:p>
        </p:txBody>
      </p:sp>
      <p:graphicFrame>
        <p:nvGraphicFramePr>
          <p:cNvPr id="4" name="Table 2"/>
          <p:cNvGraphicFramePr>
            <a:graphicFrameLocks noGrp="1"/>
          </p:cNvGraphicFramePr>
          <p:nvPr>
            <p:ph sz="half" idx="1"/>
            <p:extLst>
              <p:ext uri="{D42A27DB-BD31-4B8C-83A1-F6EECF244321}">
                <p14:modId xmlns:p14="http://schemas.microsoft.com/office/powerpoint/2010/main" val="1257150851"/>
              </p:ext>
            </p:extLst>
          </p:nvPr>
        </p:nvGraphicFramePr>
        <p:xfrm>
          <a:off x="476250" y="1825624"/>
          <a:ext cx="11242509" cy="2296210"/>
        </p:xfrm>
        <a:graphic>
          <a:graphicData uri="http://schemas.openxmlformats.org/drawingml/2006/table">
            <a:tbl>
              <a:tblPr firstRow="1" bandRow="1">
                <a:tableStyleId>{5C22544A-7EE6-4342-B048-85BDC9FD1C3A}</a:tableStyleId>
              </a:tblPr>
              <a:tblGrid>
                <a:gridCol w="2571711">
                  <a:extLst>
                    <a:ext uri="{9D8B030D-6E8A-4147-A177-3AD203B41FA5}">
                      <a16:colId xmlns:a16="http://schemas.microsoft.com/office/drawing/2014/main" val="20000"/>
                    </a:ext>
                  </a:extLst>
                </a:gridCol>
                <a:gridCol w="3049542">
                  <a:extLst>
                    <a:ext uri="{9D8B030D-6E8A-4147-A177-3AD203B41FA5}">
                      <a16:colId xmlns:a16="http://schemas.microsoft.com/office/drawing/2014/main" val="20001"/>
                    </a:ext>
                  </a:extLst>
                </a:gridCol>
                <a:gridCol w="2810628">
                  <a:extLst>
                    <a:ext uri="{9D8B030D-6E8A-4147-A177-3AD203B41FA5}">
                      <a16:colId xmlns:a16="http://schemas.microsoft.com/office/drawing/2014/main" val="20002"/>
                    </a:ext>
                  </a:extLst>
                </a:gridCol>
                <a:gridCol w="2810628">
                  <a:extLst>
                    <a:ext uri="{9D8B030D-6E8A-4147-A177-3AD203B41FA5}">
                      <a16:colId xmlns:a16="http://schemas.microsoft.com/office/drawing/2014/main" val="20003"/>
                    </a:ext>
                  </a:extLst>
                </a:gridCol>
              </a:tblGrid>
              <a:tr h="459242">
                <a:tc>
                  <a:txBody>
                    <a:bodyPr/>
                    <a:lstStyle/>
                    <a:p>
                      <a:endParaRPr lang="en-CA" dirty="0"/>
                    </a:p>
                  </a:txBody>
                  <a:tcPr marL="45087" marR="45087"/>
                </a:tc>
                <a:tc>
                  <a:txBody>
                    <a:bodyPr/>
                    <a:lstStyle/>
                    <a:p>
                      <a:pPr algn="ctr"/>
                      <a:r>
                        <a:rPr lang="en-CA" sz="1800" b="1" kern="1200" baseline="0" dirty="0">
                          <a:solidFill>
                            <a:schemeClr val="lt1"/>
                          </a:solidFill>
                          <a:latin typeface="+mn-lt"/>
                          <a:ea typeface="+mn-ea"/>
                          <a:cs typeface="+mn-cs"/>
                        </a:rPr>
                        <a:t>Before Trade</a:t>
                      </a:r>
                      <a:endParaRPr lang="en-CA" dirty="0"/>
                    </a:p>
                  </a:txBody>
                  <a:tcPr marL="45087" marR="45087"/>
                </a:tc>
                <a:tc>
                  <a:txBody>
                    <a:bodyPr/>
                    <a:lstStyle/>
                    <a:p>
                      <a:pPr algn="ctr"/>
                      <a:r>
                        <a:rPr lang="en-CA" sz="1800" b="1" kern="1200" baseline="0" dirty="0">
                          <a:solidFill>
                            <a:schemeClr val="lt1"/>
                          </a:solidFill>
                          <a:latin typeface="+mn-lt"/>
                          <a:ea typeface="+mn-ea"/>
                          <a:cs typeface="+mn-cs"/>
                        </a:rPr>
                        <a:t>After Trade</a:t>
                      </a:r>
                      <a:endParaRPr lang="en-CA" dirty="0"/>
                    </a:p>
                  </a:txBody>
                  <a:tcPr marL="45087" marR="4508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sz="1800" b="1" kern="1200" baseline="0" dirty="0">
                          <a:solidFill>
                            <a:schemeClr val="lt1"/>
                          </a:solidFill>
                          <a:latin typeface="+mn-lt"/>
                          <a:ea typeface="+mn-ea"/>
                          <a:cs typeface="+mn-cs"/>
                        </a:rPr>
                        <a:t>Change</a:t>
                      </a:r>
                      <a:endParaRPr lang="en-CA" dirty="0"/>
                    </a:p>
                  </a:txBody>
                  <a:tcPr marL="45087" marR="45087"/>
                </a:tc>
                <a:extLst>
                  <a:ext uri="{0D108BD9-81ED-4DB2-BD59-A6C34878D82A}">
                    <a16:rowId xmlns:a16="http://schemas.microsoft.com/office/drawing/2014/main" val="10000"/>
                  </a:ext>
                </a:extLst>
              </a:tr>
              <a:tr h="459242">
                <a:tc>
                  <a:txBody>
                    <a:bodyPr/>
                    <a:lstStyle/>
                    <a:p>
                      <a:r>
                        <a:rPr lang="en-CA" sz="1800" kern="1200" baseline="0" dirty="0">
                          <a:solidFill>
                            <a:schemeClr val="dk1"/>
                          </a:solidFill>
                          <a:latin typeface="+mn-lt"/>
                          <a:ea typeface="+mn-ea"/>
                          <a:cs typeface="+mn-cs"/>
                        </a:rPr>
                        <a:t>Consumer Surplus</a:t>
                      </a:r>
                      <a:endParaRPr lang="en-CA" dirty="0"/>
                    </a:p>
                  </a:txBody>
                  <a:tcPr marL="45087" marR="4508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baseline="0" dirty="0"/>
                        <a:t>A + B + C + D + E + F</a:t>
                      </a:r>
                      <a:endParaRPr lang="en-CA" dirty="0"/>
                    </a:p>
                  </a:txBody>
                  <a:tcPr marL="45087" marR="45087"/>
                </a:tc>
                <a:tc>
                  <a:txBody>
                    <a:bodyPr/>
                    <a:lstStyle/>
                    <a:p>
                      <a:pPr algn="ctr"/>
                      <a:r>
                        <a:rPr lang="en-CA" dirty="0"/>
                        <a:t>A + B</a:t>
                      </a:r>
                    </a:p>
                  </a:txBody>
                  <a:tcPr marL="45087" marR="45087"/>
                </a:tc>
                <a:tc>
                  <a:txBody>
                    <a:bodyPr/>
                    <a:lstStyle/>
                    <a:p>
                      <a:pPr algn="ctr"/>
                      <a:r>
                        <a:rPr lang="en-CA" dirty="0">
                          <a:latin typeface="Work Sans" pitchFamily="2" charset="0"/>
                        </a:rPr>
                        <a:t>−</a:t>
                      </a:r>
                      <a:r>
                        <a:rPr lang="en-CA" dirty="0"/>
                        <a:t>(C</a:t>
                      </a:r>
                      <a:r>
                        <a:rPr lang="en-CA" baseline="0" dirty="0"/>
                        <a:t> + D + E + F)</a:t>
                      </a:r>
                      <a:endParaRPr lang="en-CA" dirty="0"/>
                    </a:p>
                  </a:txBody>
                  <a:tcPr marL="45087" marR="45087"/>
                </a:tc>
                <a:extLst>
                  <a:ext uri="{0D108BD9-81ED-4DB2-BD59-A6C34878D82A}">
                    <a16:rowId xmlns:a16="http://schemas.microsoft.com/office/drawing/2014/main" val="10001"/>
                  </a:ext>
                </a:extLst>
              </a:tr>
              <a:tr h="459242">
                <a:tc>
                  <a:txBody>
                    <a:bodyPr/>
                    <a:lstStyle/>
                    <a:p>
                      <a:r>
                        <a:rPr lang="en-CA" sz="1800" kern="1200" baseline="0" dirty="0">
                          <a:solidFill>
                            <a:schemeClr val="dk1"/>
                          </a:solidFill>
                          <a:latin typeface="+mn-lt"/>
                          <a:ea typeface="+mn-ea"/>
                          <a:cs typeface="+mn-cs"/>
                        </a:rPr>
                        <a:t>Producer Surplus</a:t>
                      </a:r>
                      <a:endParaRPr lang="en-CA" dirty="0"/>
                    </a:p>
                  </a:txBody>
                  <a:tcPr marL="45087" marR="45087"/>
                </a:tc>
                <a:tc>
                  <a:txBody>
                    <a:bodyPr/>
                    <a:lstStyle/>
                    <a:p>
                      <a:pPr algn="ctr"/>
                      <a:r>
                        <a:rPr lang="en-CA" dirty="0"/>
                        <a:t>G</a:t>
                      </a:r>
                    </a:p>
                  </a:txBody>
                  <a:tcPr marL="45087" marR="45087"/>
                </a:tc>
                <a:tc>
                  <a:txBody>
                    <a:bodyPr/>
                    <a:lstStyle/>
                    <a:p>
                      <a:pPr algn="ctr"/>
                      <a:r>
                        <a:rPr lang="en-CA" baseline="0" dirty="0"/>
                        <a:t>C + G</a:t>
                      </a:r>
                      <a:endParaRPr lang="en-CA" dirty="0"/>
                    </a:p>
                  </a:txBody>
                  <a:tcPr marL="45087" marR="45087"/>
                </a:tc>
                <a:tc>
                  <a:txBody>
                    <a:bodyPr/>
                    <a:lstStyle/>
                    <a:p>
                      <a:pPr algn="ctr"/>
                      <a:r>
                        <a:rPr lang="en-CA" dirty="0"/>
                        <a:t>+C</a:t>
                      </a:r>
                    </a:p>
                  </a:txBody>
                  <a:tcPr marL="45087" marR="45087"/>
                </a:tc>
                <a:extLst>
                  <a:ext uri="{0D108BD9-81ED-4DB2-BD59-A6C34878D82A}">
                    <a16:rowId xmlns:a16="http://schemas.microsoft.com/office/drawing/2014/main" val="10002"/>
                  </a:ext>
                </a:extLst>
              </a:tr>
              <a:tr h="459242">
                <a:tc>
                  <a:txBody>
                    <a:bodyPr/>
                    <a:lstStyle/>
                    <a:p>
                      <a:r>
                        <a:rPr lang="en-CA" sz="1800" kern="1200" baseline="0" dirty="0">
                          <a:solidFill>
                            <a:schemeClr val="dk1"/>
                          </a:solidFill>
                          <a:latin typeface="+mn-lt"/>
                          <a:ea typeface="+mn-ea"/>
                          <a:cs typeface="+mn-cs"/>
                        </a:rPr>
                        <a:t>Government Revenue</a:t>
                      </a:r>
                      <a:endParaRPr lang="en-CA" dirty="0"/>
                    </a:p>
                  </a:txBody>
                  <a:tcPr marL="45087" marR="4508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dirty="0"/>
                        <a:t>None</a:t>
                      </a:r>
                    </a:p>
                  </a:txBody>
                  <a:tcPr marL="45087" marR="4508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dirty="0"/>
                        <a:t>E</a:t>
                      </a:r>
                    </a:p>
                  </a:txBody>
                  <a:tcPr marL="45087" marR="45087"/>
                </a:tc>
                <a:tc>
                  <a:txBody>
                    <a:bodyPr/>
                    <a:lstStyle/>
                    <a:p>
                      <a:pPr algn="ctr"/>
                      <a:r>
                        <a:rPr lang="en-CA" dirty="0"/>
                        <a:t>+E</a:t>
                      </a:r>
                    </a:p>
                  </a:txBody>
                  <a:tcPr marL="45087" marR="45087"/>
                </a:tc>
                <a:extLst>
                  <a:ext uri="{0D108BD9-81ED-4DB2-BD59-A6C34878D82A}">
                    <a16:rowId xmlns:a16="http://schemas.microsoft.com/office/drawing/2014/main" val="10003"/>
                  </a:ext>
                </a:extLst>
              </a:tr>
              <a:tr h="459242">
                <a:tc>
                  <a:txBody>
                    <a:bodyPr/>
                    <a:lstStyle/>
                    <a:p>
                      <a:r>
                        <a:rPr lang="en-CA" dirty="0"/>
                        <a:t>Total</a:t>
                      </a:r>
                      <a:r>
                        <a:rPr lang="en-CA" baseline="0" dirty="0"/>
                        <a:t> Surplus</a:t>
                      </a:r>
                      <a:endParaRPr lang="en-CA" dirty="0"/>
                    </a:p>
                  </a:txBody>
                  <a:tcPr marL="45087" marR="4508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baseline="0" dirty="0"/>
                        <a:t>A + B + C + D + E + F + G</a:t>
                      </a:r>
                      <a:endParaRPr lang="en-CA" dirty="0"/>
                    </a:p>
                  </a:txBody>
                  <a:tcPr marL="45087" marR="4508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baseline="0" dirty="0"/>
                        <a:t>A + B + C + E + G</a:t>
                      </a:r>
                      <a:endParaRPr lang="en-CA" dirty="0"/>
                    </a:p>
                  </a:txBody>
                  <a:tcPr marL="45087" marR="45087"/>
                </a:tc>
                <a:tc>
                  <a:txBody>
                    <a:bodyPr/>
                    <a:lstStyle/>
                    <a:p>
                      <a:pPr algn="ctr"/>
                      <a:r>
                        <a:rPr lang="en-CA" dirty="0">
                          <a:latin typeface="Work Sans" pitchFamily="2" charset="0"/>
                        </a:rPr>
                        <a:t>−</a:t>
                      </a:r>
                      <a:r>
                        <a:rPr lang="en-CA" dirty="0"/>
                        <a:t>(D + F)</a:t>
                      </a:r>
                    </a:p>
                  </a:txBody>
                  <a:tcPr marL="45087" marR="45087"/>
                </a:tc>
                <a:extLst>
                  <a:ext uri="{0D108BD9-81ED-4DB2-BD59-A6C34878D82A}">
                    <a16:rowId xmlns:a16="http://schemas.microsoft.com/office/drawing/2014/main" val="10004"/>
                  </a:ext>
                </a:extLst>
              </a:tr>
            </a:tbl>
          </a:graphicData>
        </a:graphic>
      </p:graphicFrame>
      <p:sp>
        <p:nvSpPr>
          <p:cNvPr id="5" name="Content Placeholder 3">
            <a:extLst>
              <a:ext uri="{FF2B5EF4-FFF2-40B4-BE49-F238E27FC236}">
                <a16:creationId xmlns:a16="http://schemas.microsoft.com/office/drawing/2014/main" id="{C9A0F9F9-8A0E-432A-A8AA-8920BA01888A}"/>
              </a:ext>
            </a:extLst>
          </p:cNvPr>
          <p:cNvSpPr>
            <a:spLocks noGrp="1"/>
          </p:cNvSpPr>
          <p:nvPr>
            <p:ph sz="half" idx="2"/>
          </p:nvPr>
        </p:nvSpPr>
        <p:spPr>
          <a:xfrm>
            <a:off x="476843" y="4375057"/>
            <a:ext cx="11238313" cy="352937"/>
          </a:xfrm>
        </p:spPr>
        <p:txBody>
          <a:bodyPr/>
          <a:lstStyle/>
          <a:p>
            <a:pPr marL="0" lvl="0" indent="0" eaLnBrk="0" fontAlgn="base" hangingPunct="0">
              <a:spcBef>
                <a:spcPct val="0"/>
              </a:spcBef>
              <a:spcAft>
                <a:spcPct val="0"/>
              </a:spcAft>
              <a:buClrTx/>
              <a:buNone/>
              <a:defRPr/>
            </a:pPr>
            <a:r>
              <a:rPr lang="en-US" sz="1800" dirty="0">
                <a:solidFill>
                  <a:srgbClr val="282F7C"/>
                </a:solidFill>
                <a:latin typeface="+mn-lt"/>
              </a:rPr>
              <a:t>The area D + F shows the fall in total surplus and represents the deadweight loss of the tariff.</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4 The Effects of a Tariff (2 of 2)</a:t>
            </a:r>
          </a:p>
        </p:txBody>
      </p:sp>
      <p:sp>
        <p:nvSpPr>
          <p:cNvPr id="3" name="Content Placeholder 2"/>
          <p:cNvSpPr>
            <a:spLocks noGrp="1"/>
          </p:cNvSpPr>
          <p:nvPr>
            <p:ph sz="half" idx="1"/>
          </p:nvPr>
        </p:nvSpPr>
        <p:spPr>
          <a:xfrm>
            <a:off x="476843" y="1825625"/>
            <a:ext cx="6223215" cy="4351338"/>
          </a:xfrm>
        </p:spPr>
        <p:txBody>
          <a:bodyPr/>
          <a:lstStyle/>
          <a:p>
            <a:pPr marL="0" indent="0">
              <a:buNone/>
            </a:pPr>
            <a:r>
              <a:rPr lang="en-US" sz="2400" b="0" dirty="0">
                <a:latin typeface="+mn-lt"/>
              </a:rPr>
              <a:t>A tariff, a tax on imports, reduces the quantity of imports and moves a market closer to the equilibrium that would exist without trade. Total surplus falls by an amount equal to area D + F. These two triangles represent the deadweight loss from the tariff.</a:t>
            </a:r>
          </a:p>
        </p:txBody>
      </p:sp>
      <p:pic>
        <p:nvPicPr>
          <p:cNvPr id="9" name="Picture 3" descr="A graph plots the relationship between quantity of textiles on the horizontal axis and price of textiles on the vertical axis. A downward sloping domestic demand curve is intersected by an upward sloping domestic supply curve. From a point on the vertical axis marked &quot;price with tariff,&quot; a red line runs below the intersection of the curves and parallel to the horizontal axis. Below the red line is a blue line, the world price line, that runs parallel to it from a point on the vertical axis labeled &quot;price without tariff.&quot; The intersection of the curves and the points where the curves touch the vertical axis are the vertices of a triangle in which the area above the red line is A, the area between the red and blue lines is C, and the area below the blue line is G. From the intersections the blue line makes with the supply curve and the demand curve, perpendiculars are dropped to the horizontal axis at QS1 and QD1, respectively; the distance between QS1 and QD1 is marked &quot;Imports without tariff.&quot; From the intersections the red line makes with the supply curve and the demand curve, perpendiculars are dropped to the horizontal axis at QS2 and QD2, respectively; the distance between QS2 and QD2 is marked &quot;Imports with tariff.&quot; The intersections of the blue line with the curves and the intersection of the curves are the vertices of a triangle whose area is divided into four areas. The area above the red line is B. The rectangular area between the red and blue lines and between the perpendiculars is E. The triangle to the left of area E between the supply curve and the blue line is D, and the triangle to the right between the demand curve and the blue line is F. The accompanying table with surplus amounts, Before Tariff, After Tariff, and Change as columns, gives surpluses before and after tariff and the resultant change. The consumer surplus before and after tariff is A + B + C + D + E + F and A + B, respectively; change is negative (C + D + E + F). The producer surplus before and after tariff is G and C + G, respectively; change is +C. Government revenue before and after tariff is none and E, respectively; change is +E. Total surplus before and after tariff is A + B + C + D + E + F + G and A + B + C + E + G, respectively; change is negative (D + F). The area D + F shows the fall in total surplus and represents the deadweight loss of the tariff."/>
          <p:cNvPicPr>
            <a:picLocks noGrp="1" noChangeAspect="1"/>
          </p:cNvPicPr>
          <p:nvPr>
            <p:ph sz="half" idx="2"/>
          </p:nvPr>
        </p:nvPicPr>
        <p:blipFill>
          <a:blip r:embed="rId2"/>
          <a:stretch>
            <a:fillRect/>
          </a:stretch>
        </p:blipFill>
        <p:spPr>
          <a:xfrm>
            <a:off x="6916636" y="1956696"/>
            <a:ext cx="4978264" cy="4045090"/>
          </a:xfrm>
        </p:spPr>
      </p:pic>
    </p:spTree>
  </p:cSld>
  <p:clrMapOvr>
    <a:masterClrMapping/>
  </p:clrMapOvr>
  <p:extLst mod="1"/>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Lessons for Trade Policy (1 of 2)</a:t>
            </a:r>
          </a:p>
        </p:txBody>
      </p:sp>
      <p:sp>
        <p:nvSpPr>
          <p:cNvPr id="3" name="Content Placeholder 2"/>
          <p:cNvSpPr>
            <a:spLocks noGrp="1"/>
          </p:cNvSpPr>
          <p:nvPr>
            <p:ph idx="1"/>
          </p:nvPr>
        </p:nvSpPr>
        <p:spPr/>
        <p:txBody>
          <a:bodyPr/>
          <a:lstStyle/>
          <a:p>
            <a:pPr>
              <a:spcBef>
                <a:spcPts val="600"/>
              </a:spcBef>
            </a:pPr>
            <a:r>
              <a:rPr lang="en-US" altLang="en-US" dirty="0">
                <a:latin typeface="+mn-lt"/>
              </a:rPr>
              <a:t>Price and quantity sold in the domestic market?</a:t>
            </a:r>
          </a:p>
          <a:p>
            <a:pPr lvl="1">
              <a:spcBef>
                <a:spcPts val="600"/>
              </a:spcBef>
              <a:buFont typeface="Arial" panose="020B0604020202020204" pitchFamily="34" charset="0"/>
              <a:buChar char="•"/>
            </a:pPr>
            <a:r>
              <a:rPr lang="en-US" dirty="0">
                <a:latin typeface="+mn-lt"/>
              </a:rPr>
              <a:t>Price will equal world price</a:t>
            </a:r>
          </a:p>
          <a:p>
            <a:pPr lvl="1">
              <a:spcBef>
                <a:spcPts val="600"/>
              </a:spcBef>
              <a:buFont typeface="Arial" panose="020B0604020202020204" pitchFamily="34" charset="0"/>
              <a:buChar char="•"/>
            </a:pPr>
            <a:r>
              <a:rPr lang="en-US" altLang="en-US" dirty="0">
                <a:latin typeface="+mn-lt"/>
              </a:rPr>
              <a:t>Export or import based on comparative advantage</a:t>
            </a:r>
          </a:p>
          <a:p>
            <a:pPr>
              <a:spcBef>
                <a:spcPts val="600"/>
              </a:spcBef>
            </a:pPr>
            <a:r>
              <a:rPr lang="en-US" altLang="en-US" dirty="0">
                <a:latin typeface="+mn-lt"/>
              </a:rPr>
              <a:t>Who will gain from free trade and who will lose, and will the gains exceed the losses?</a:t>
            </a:r>
          </a:p>
          <a:p>
            <a:pPr lvl="1">
              <a:spcBef>
                <a:spcPts val="600"/>
              </a:spcBef>
              <a:buFont typeface="Arial" panose="020B0604020202020204" pitchFamily="34" charset="0"/>
              <a:buChar char="•"/>
            </a:pPr>
            <a:r>
              <a:rPr lang="en-US" dirty="0">
                <a:latin typeface="+mn-lt"/>
              </a:rPr>
              <a:t>Depends on whether price rises or falls</a:t>
            </a:r>
          </a:p>
          <a:p>
            <a:pPr lvl="1">
              <a:spcBef>
                <a:spcPts val="600"/>
              </a:spcBef>
              <a:buFont typeface="Arial" panose="020B0604020202020204" pitchFamily="34" charset="0"/>
              <a:buChar char="•"/>
            </a:pPr>
            <a:r>
              <a:rPr lang="en-US" dirty="0">
                <a:latin typeface="+mn-lt"/>
              </a:rPr>
              <a:t>Gains are larger than the losses</a:t>
            </a:r>
          </a:p>
          <a:p>
            <a:pPr lvl="1">
              <a:spcBef>
                <a:spcPts val="600"/>
              </a:spcBef>
              <a:buFont typeface="Arial" panose="020B0604020202020204" pitchFamily="34" charset="0"/>
              <a:buChar char="•"/>
            </a:pPr>
            <a:r>
              <a:rPr lang="en-US" dirty="0">
                <a:latin typeface="+mn-lt"/>
              </a:rPr>
              <a:t>Free trade raises total welfare</a:t>
            </a:r>
            <a:endParaRPr lang="en-US" altLang="en-US" dirty="0">
              <a:latin typeface="+mn-lt"/>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Lessons for Trade Policy (2 of 2)</a:t>
            </a:r>
          </a:p>
        </p:txBody>
      </p:sp>
      <p:sp>
        <p:nvSpPr>
          <p:cNvPr id="3" name="Content Placeholder 2"/>
          <p:cNvSpPr>
            <a:spLocks noGrp="1"/>
          </p:cNvSpPr>
          <p:nvPr>
            <p:ph idx="1"/>
          </p:nvPr>
        </p:nvSpPr>
        <p:spPr/>
        <p:txBody>
          <a:bodyPr/>
          <a:lstStyle/>
          <a:p>
            <a:pPr>
              <a:spcBef>
                <a:spcPts val="600"/>
              </a:spcBef>
              <a:spcAft>
                <a:spcPts val="1200"/>
              </a:spcAft>
            </a:pPr>
            <a:r>
              <a:rPr lang="en-US" altLang="en-US" dirty="0">
                <a:latin typeface="+mn-lt"/>
              </a:rPr>
              <a:t>Should a tariff be part of the new trade policy?</a:t>
            </a:r>
          </a:p>
          <a:p>
            <a:pPr lvl="1">
              <a:spcBef>
                <a:spcPts val="600"/>
              </a:spcBef>
              <a:spcAft>
                <a:spcPts val="1200"/>
              </a:spcAft>
              <a:buFont typeface="Arial" panose="020B0604020202020204" pitchFamily="34" charset="0"/>
              <a:buChar char="•"/>
            </a:pPr>
            <a:r>
              <a:rPr lang="en-US" dirty="0">
                <a:latin typeface="+mn-lt"/>
              </a:rPr>
              <a:t>Tariff moves the economy closer to the no-trade equilibrium</a:t>
            </a:r>
          </a:p>
          <a:p>
            <a:pPr lvl="1">
              <a:spcBef>
                <a:spcPts val="600"/>
              </a:spcBef>
              <a:spcAft>
                <a:spcPts val="1200"/>
              </a:spcAft>
              <a:buFont typeface="Arial" panose="020B0604020202020204" pitchFamily="34" charset="0"/>
              <a:buChar char="•"/>
            </a:pPr>
            <a:r>
              <a:rPr lang="en-US" dirty="0">
                <a:latin typeface="+mn-lt"/>
              </a:rPr>
              <a:t>Tariff causes deadweight losses</a:t>
            </a:r>
          </a:p>
          <a:p>
            <a:pPr lvl="1">
              <a:spcBef>
                <a:spcPts val="600"/>
              </a:spcBef>
              <a:spcAft>
                <a:spcPts val="1200"/>
              </a:spcAft>
              <a:buFont typeface="Arial" panose="020B0604020202020204" pitchFamily="34" charset="0"/>
              <a:buChar char="•"/>
            </a:pPr>
            <a:r>
              <a:rPr lang="en-US" dirty="0">
                <a:latin typeface="+mn-lt"/>
              </a:rPr>
              <a:t>Best policy would be to allow trade without a tariff</a:t>
            </a:r>
            <a:endParaRPr lang="en-US" altLang="en-US" dirty="0">
              <a:latin typeface="+mn-lt"/>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Other Benefits of International Trade</a:t>
            </a:r>
          </a:p>
        </p:txBody>
      </p:sp>
      <p:sp>
        <p:nvSpPr>
          <p:cNvPr id="3" name="Content Placeholder 2"/>
          <p:cNvSpPr>
            <a:spLocks noGrp="1"/>
          </p:cNvSpPr>
          <p:nvPr>
            <p:ph idx="1"/>
          </p:nvPr>
        </p:nvSpPr>
        <p:spPr/>
        <p:txBody>
          <a:bodyPr/>
          <a:lstStyle/>
          <a:p>
            <a:pPr>
              <a:spcBef>
                <a:spcPts val="1200"/>
              </a:spcBef>
              <a:spcAft>
                <a:spcPts val="1200"/>
              </a:spcAft>
            </a:pPr>
            <a:r>
              <a:rPr lang="en-US" altLang="en-US" dirty="0">
                <a:latin typeface="+mn-lt"/>
              </a:rPr>
              <a:t>Increased variety of goods</a:t>
            </a:r>
          </a:p>
          <a:p>
            <a:pPr>
              <a:spcBef>
                <a:spcPts val="1200"/>
              </a:spcBef>
              <a:spcAft>
                <a:spcPts val="1200"/>
              </a:spcAft>
            </a:pPr>
            <a:r>
              <a:rPr lang="en-US" altLang="en-US" dirty="0">
                <a:latin typeface="+mn-lt"/>
              </a:rPr>
              <a:t>Lower costs through economies of scale</a:t>
            </a:r>
          </a:p>
          <a:p>
            <a:pPr>
              <a:spcBef>
                <a:spcPts val="1200"/>
              </a:spcBef>
              <a:spcAft>
                <a:spcPts val="1200"/>
              </a:spcAft>
            </a:pPr>
            <a:r>
              <a:rPr lang="en-US" altLang="en-US" dirty="0">
                <a:latin typeface="+mn-lt"/>
              </a:rPr>
              <a:t>Increased competition</a:t>
            </a:r>
          </a:p>
          <a:p>
            <a:pPr>
              <a:spcBef>
                <a:spcPts val="1200"/>
              </a:spcBef>
              <a:spcAft>
                <a:spcPts val="1200"/>
              </a:spcAft>
            </a:pPr>
            <a:r>
              <a:rPr lang="en-US" altLang="en-US" dirty="0">
                <a:latin typeface="+mn-lt"/>
              </a:rPr>
              <a:t>Increased productivity</a:t>
            </a:r>
          </a:p>
          <a:p>
            <a:pPr>
              <a:spcBef>
                <a:spcPts val="1200"/>
              </a:spcBef>
              <a:spcAft>
                <a:spcPts val="1200"/>
              </a:spcAft>
            </a:pPr>
            <a:r>
              <a:rPr lang="en-US" altLang="en-US" dirty="0">
                <a:latin typeface="+mn-lt"/>
              </a:rPr>
              <a:t>Enhanced flow of ideas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1200"/>
              </a:spcBef>
              <a:spcAft>
                <a:spcPts val="1200"/>
              </a:spcAft>
            </a:pPr>
            <a:r>
              <a:rPr lang="en-US" dirty="0">
                <a:latin typeface="+mn-lt"/>
              </a:rPr>
              <a:t>Analyze the change in economic welfare when a previously closed economy begins importing goods.</a:t>
            </a:r>
          </a:p>
          <a:p>
            <a:pPr>
              <a:spcBef>
                <a:spcPts val="1200"/>
              </a:spcBef>
              <a:spcAft>
                <a:spcPts val="1200"/>
              </a:spcAft>
            </a:pPr>
            <a:r>
              <a:rPr lang="en-US" dirty="0">
                <a:latin typeface="+mn-lt"/>
              </a:rPr>
              <a:t>Indicate the area representing deadweight loss caused by a tariff, given a domestic supply and demand graph.</a:t>
            </a:r>
          </a:p>
          <a:p>
            <a:pPr>
              <a:spcBef>
                <a:spcPts val="1200"/>
              </a:spcBef>
              <a:spcAft>
                <a:spcPts val="1200"/>
              </a:spcAft>
            </a:pPr>
            <a:r>
              <a:rPr lang="en-US" dirty="0">
                <a:latin typeface="+mn-lt"/>
              </a:rPr>
              <a:t>Compare the effect of a quota versus a tariff on an open economy.</a:t>
            </a:r>
          </a:p>
          <a:p>
            <a:pPr>
              <a:spcBef>
                <a:spcPts val="1200"/>
              </a:spcBef>
              <a:spcAft>
                <a:spcPts val="1200"/>
              </a:spcAft>
            </a:pPr>
            <a:r>
              <a:rPr lang="en-US" dirty="0">
                <a:latin typeface="+mn-lt"/>
              </a:rPr>
              <a:t>Identify which argument for restricting trade is being applied, given a proposed trade restriction.</a:t>
            </a:r>
          </a:p>
        </p:txBody>
      </p:sp>
    </p:spTree>
    <p:extLst>
      <p:ext uri="{BB962C8B-B14F-4D97-AF65-F5344CB8AC3E}">
        <p14:creationId xmlns:p14="http://schemas.microsoft.com/office/powerpoint/2010/main" val="2197720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9-3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Arguments for Restricting Trade</a:t>
            </a:r>
          </a:p>
        </p:txBody>
      </p:sp>
    </p:spTree>
    <p:custDataLst>
      <p:tags r:id="rId1"/>
    </p:custDataLst>
    <p:extLst>
      <p:ext uri="{BB962C8B-B14F-4D97-AF65-F5344CB8AC3E}">
        <p14:creationId xmlns:p14="http://schemas.microsoft.com/office/powerpoint/2010/main" val="34151258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Jobs Argument</a:t>
            </a:r>
          </a:p>
        </p:txBody>
      </p:sp>
      <p:sp>
        <p:nvSpPr>
          <p:cNvPr id="3" name="Content Placeholder 2"/>
          <p:cNvSpPr>
            <a:spLocks noGrp="1"/>
          </p:cNvSpPr>
          <p:nvPr>
            <p:ph idx="1"/>
          </p:nvPr>
        </p:nvSpPr>
        <p:spPr/>
        <p:txBody>
          <a:bodyPr/>
          <a:lstStyle/>
          <a:p>
            <a:pPr>
              <a:spcBef>
                <a:spcPts val="600"/>
              </a:spcBef>
              <a:spcAft>
                <a:spcPts val="1200"/>
              </a:spcAft>
            </a:pPr>
            <a:r>
              <a:rPr lang="en-US" dirty="0">
                <a:latin typeface="+mn-lt"/>
              </a:rPr>
              <a:t>Job loss often occurs when trade expands</a:t>
            </a:r>
          </a:p>
          <a:p>
            <a:pPr lvl="1">
              <a:spcBef>
                <a:spcPts val="600"/>
              </a:spcBef>
              <a:spcAft>
                <a:spcPts val="1200"/>
              </a:spcAft>
              <a:buFont typeface="Arial" panose="020B0604020202020204" pitchFamily="34" charset="0"/>
              <a:buChar char="•"/>
            </a:pPr>
            <a:r>
              <a:rPr lang="en-US" dirty="0">
                <a:latin typeface="+mn-lt"/>
              </a:rPr>
              <a:t>Free trade creates new jobs even as it destroys some old ones</a:t>
            </a:r>
          </a:p>
          <a:p>
            <a:pPr lvl="1">
              <a:spcBef>
                <a:spcPts val="600"/>
              </a:spcBef>
              <a:spcAft>
                <a:spcPts val="1200"/>
              </a:spcAft>
              <a:buFont typeface="Arial" panose="020B0604020202020204" pitchFamily="34" charset="0"/>
              <a:buChar char="•"/>
            </a:pPr>
            <a:r>
              <a:rPr lang="en-US" altLang="en-US" dirty="0">
                <a:latin typeface="+mn-lt"/>
              </a:rPr>
              <a:t>Job losses from imports are offset by job gains in export industries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National-Security Argument</a:t>
            </a:r>
          </a:p>
        </p:txBody>
      </p:sp>
      <p:sp>
        <p:nvSpPr>
          <p:cNvPr id="3" name="Content Placeholder 2"/>
          <p:cNvSpPr>
            <a:spLocks noGrp="1"/>
          </p:cNvSpPr>
          <p:nvPr>
            <p:ph idx="1"/>
          </p:nvPr>
        </p:nvSpPr>
        <p:spPr/>
        <p:txBody>
          <a:bodyPr/>
          <a:lstStyle/>
          <a:p>
            <a:pPr>
              <a:spcBef>
                <a:spcPts val="600"/>
              </a:spcBef>
              <a:spcAft>
                <a:spcPts val="1200"/>
              </a:spcAft>
            </a:pPr>
            <a:r>
              <a:rPr lang="en-US" dirty="0">
                <a:latin typeface="+mn-lt"/>
              </a:rPr>
              <a:t>Industry is vital to national security</a:t>
            </a:r>
          </a:p>
          <a:p>
            <a:pPr lvl="1">
              <a:spcBef>
                <a:spcPts val="600"/>
              </a:spcBef>
              <a:spcAft>
                <a:spcPts val="1200"/>
              </a:spcAft>
              <a:buFont typeface="Arial" panose="020B0604020202020204" pitchFamily="34" charset="0"/>
              <a:buChar char="•"/>
            </a:pPr>
            <a:r>
              <a:rPr lang="en-US" dirty="0">
                <a:latin typeface="+mn-lt"/>
              </a:rPr>
              <a:t>Protecting key industries may be appropriate when there are legitimate concerns</a:t>
            </a:r>
            <a:r>
              <a:rPr lang="en-US" altLang="en-US" dirty="0">
                <a:latin typeface="+mn-lt"/>
              </a:rPr>
              <a:t> over national security</a:t>
            </a:r>
            <a:endParaRPr lang="en-US" dirty="0">
              <a:latin typeface="+mn-lt"/>
            </a:endParaRPr>
          </a:p>
          <a:p>
            <a:pPr lvl="1">
              <a:spcBef>
                <a:spcPts val="600"/>
              </a:spcBef>
              <a:spcAft>
                <a:spcPts val="1200"/>
              </a:spcAft>
              <a:buFont typeface="Arial" panose="020B0604020202020204" pitchFamily="34" charset="0"/>
              <a:buChar char="•"/>
            </a:pPr>
            <a:r>
              <a:rPr lang="en-US" dirty="0">
                <a:latin typeface="+mn-lt"/>
              </a:rPr>
              <a:t>Companies have a financial incentive to exaggerate their role</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Infant-Industry Argument</a:t>
            </a:r>
          </a:p>
        </p:txBody>
      </p:sp>
      <p:sp>
        <p:nvSpPr>
          <p:cNvPr id="3" name="Content Placeholder 2"/>
          <p:cNvSpPr>
            <a:spLocks noGrp="1"/>
          </p:cNvSpPr>
          <p:nvPr>
            <p:ph idx="1"/>
          </p:nvPr>
        </p:nvSpPr>
        <p:spPr/>
        <p:txBody>
          <a:bodyPr/>
          <a:lstStyle/>
          <a:p>
            <a:pPr>
              <a:spcBef>
                <a:spcPts val="600"/>
              </a:spcBef>
              <a:spcAft>
                <a:spcPts val="1200"/>
              </a:spcAft>
            </a:pPr>
            <a:r>
              <a:rPr lang="en-US" dirty="0">
                <a:latin typeface="+mn-lt"/>
              </a:rPr>
              <a:t>New industries sometimes call for temporary trade restrictions to help them get started</a:t>
            </a:r>
          </a:p>
          <a:p>
            <a:pPr>
              <a:spcBef>
                <a:spcPts val="600"/>
              </a:spcBef>
              <a:spcAft>
                <a:spcPts val="1200"/>
              </a:spcAft>
            </a:pPr>
            <a:r>
              <a:rPr lang="en-US" dirty="0">
                <a:latin typeface="+mn-lt"/>
              </a:rPr>
              <a:t>Older industries sometimes say they need temporary protection until they adjust to new conditions</a:t>
            </a:r>
          </a:p>
          <a:p>
            <a:pPr lvl="1">
              <a:spcBef>
                <a:spcPts val="600"/>
              </a:spcBef>
              <a:spcAft>
                <a:spcPts val="1200"/>
              </a:spcAft>
              <a:buFont typeface="Arial" panose="020B0604020202020204" pitchFamily="34" charset="0"/>
              <a:buChar char="•"/>
            </a:pPr>
            <a:r>
              <a:rPr lang="en-US" altLang="en-US" dirty="0">
                <a:latin typeface="+mn-lt"/>
              </a:rPr>
              <a:t>Difficult to implement in practice</a:t>
            </a:r>
          </a:p>
          <a:p>
            <a:pPr lvl="1">
              <a:spcBef>
                <a:spcPts val="600"/>
              </a:spcBef>
              <a:spcAft>
                <a:spcPts val="1200"/>
              </a:spcAft>
              <a:buFont typeface="Arial" panose="020B0604020202020204" pitchFamily="34" charset="0"/>
              <a:buChar char="•"/>
            </a:pPr>
            <a:r>
              <a:rPr lang="en-US" altLang="en-US" dirty="0">
                <a:latin typeface="+mn-lt"/>
              </a:rPr>
              <a:t>The temporary policy is hard to remove</a:t>
            </a:r>
          </a:p>
          <a:p>
            <a:pPr lvl="1">
              <a:spcBef>
                <a:spcPts val="600"/>
              </a:spcBef>
              <a:spcAft>
                <a:spcPts val="1200"/>
              </a:spcAft>
              <a:buFont typeface="Arial" panose="020B0604020202020204" pitchFamily="34" charset="0"/>
              <a:buChar char="•"/>
            </a:pPr>
            <a:r>
              <a:rPr lang="en-US" altLang="en-US" dirty="0">
                <a:latin typeface="+mn-lt"/>
              </a:rPr>
              <a:t>Protection is not necessary for an infant industry to grow</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Unfair-Competition Argument</a:t>
            </a:r>
          </a:p>
        </p:txBody>
      </p:sp>
      <p:sp>
        <p:nvSpPr>
          <p:cNvPr id="3" name="Content Placeholder 2"/>
          <p:cNvSpPr>
            <a:spLocks noGrp="1"/>
          </p:cNvSpPr>
          <p:nvPr>
            <p:ph idx="1"/>
          </p:nvPr>
        </p:nvSpPr>
        <p:spPr/>
        <p:txBody>
          <a:bodyPr/>
          <a:lstStyle/>
          <a:p>
            <a:pPr>
              <a:spcBef>
                <a:spcPts val="600"/>
              </a:spcBef>
              <a:spcAft>
                <a:spcPts val="1200"/>
              </a:spcAft>
            </a:pPr>
            <a:r>
              <a:rPr lang="en-US" dirty="0">
                <a:latin typeface="+mn-lt"/>
              </a:rPr>
              <a:t>Free trade is desirable only if all countries play by the same rules</a:t>
            </a:r>
          </a:p>
          <a:p>
            <a:pPr lvl="1">
              <a:spcBef>
                <a:spcPts val="600"/>
              </a:spcBef>
              <a:spcAft>
                <a:spcPts val="1200"/>
              </a:spcAft>
              <a:buFont typeface="Arial" panose="020B0604020202020204" pitchFamily="34" charset="0"/>
              <a:buChar char="•"/>
            </a:pPr>
            <a:r>
              <a:rPr lang="en-US" altLang="en-US" dirty="0">
                <a:latin typeface="+mn-lt"/>
              </a:rPr>
              <a:t>Importing from a country that subsidizes production</a:t>
            </a:r>
          </a:p>
          <a:p>
            <a:pPr lvl="2">
              <a:spcBef>
                <a:spcPts val="600"/>
              </a:spcBef>
              <a:spcAft>
                <a:spcPts val="1200"/>
              </a:spcAft>
              <a:buSzPct val="100000"/>
              <a:buFont typeface="Arial" panose="020B0604020202020204" pitchFamily="34" charset="0"/>
              <a:buChar char="•"/>
            </a:pPr>
            <a:r>
              <a:rPr lang="en-US" altLang="en-US" dirty="0">
                <a:latin typeface="+mn-lt"/>
              </a:rPr>
              <a:t>Increases total surplus for importing country</a:t>
            </a:r>
          </a:p>
          <a:p>
            <a:pPr lvl="2">
              <a:spcBef>
                <a:spcPts val="600"/>
              </a:spcBef>
              <a:spcAft>
                <a:spcPts val="1200"/>
              </a:spcAft>
              <a:buSzPct val="100000"/>
              <a:buFont typeface="Arial" panose="020B0604020202020204" pitchFamily="34" charset="0"/>
              <a:buChar char="•"/>
            </a:pPr>
            <a:r>
              <a:rPr lang="en-US" altLang="en-US" dirty="0">
                <a:latin typeface="+mn-lt"/>
              </a:rPr>
              <a:t>Imports of low-cost products subsidized by the other country’s taxpayers</a:t>
            </a:r>
          </a:p>
          <a:p>
            <a:pPr lvl="2">
              <a:spcBef>
                <a:spcPts val="600"/>
              </a:spcBef>
              <a:spcAft>
                <a:spcPts val="1200"/>
              </a:spcAft>
              <a:buSzPct val="100000"/>
              <a:buFont typeface="Arial" panose="020B0604020202020204" pitchFamily="34" charset="0"/>
              <a:buChar char="•"/>
            </a:pPr>
            <a:r>
              <a:rPr lang="en-US" altLang="en-US" dirty="0">
                <a:latin typeface="+mn-lt"/>
              </a:rPr>
              <a:t>Gains to domestic consumers &gt; Losses to domestic producers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Protection-as-a-Bargaining-Chip Argument</a:t>
            </a:r>
          </a:p>
        </p:txBody>
      </p:sp>
      <p:sp>
        <p:nvSpPr>
          <p:cNvPr id="3" name="Content Placeholder 2"/>
          <p:cNvSpPr>
            <a:spLocks noGrp="1"/>
          </p:cNvSpPr>
          <p:nvPr>
            <p:ph idx="1"/>
          </p:nvPr>
        </p:nvSpPr>
        <p:spPr/>
        <p:txBody>
          <a:bodyPr/>
          <a:lstStyle/>
          <a:p>
            <a:pPr>
              <a:spcBef>
                <a:spcPts val="600"/>
              </a:spcBef>
              <a:spcAft>
                <a:spcPts val="1200"/>
              </a:spcAft>
            </a:pPr>
            <a:r>
              <a:rPr lang="en-US" dirty="0">
                <a:latin typeface="+mn-lt"/>
              </a:rPr>
              <a:t>Trade restrictions can be useful in obtaining concessions from trading partners</a:t>
            </a:r>
          </a:p>
          <a:p>
            <a:pPr lvl="1">
              <a:spcBef>
                <a:spcPts val="600"/>
              </a:spcBef>
              <a:spcAft>
                <a:spcPts val="1200"/>
              </a:spcAft>
              <a:buFont typeface="Arial" panose="020B0604020202020204" pitchFamily="34" charset="0"/>
              <a:buChar char="•"/>
            </a:pPr>
            <a:r>
              <a:rPr lang="en-US" dirty="0">
                <a:latin typeface="+mn-lt"/>
              </a:rPr>
              <a:t>Threats may not work</a:t>
            </a:r>
          </a:p>
          <a:p>
            <a:pPr lvl="2">
              <a:spcBef>
                <a:spcPts val="600"/>
              </a:spcBef>
              <a:spcAft>
                <a:spcPts val="1200"/>
              </a:spcAft>
              <a:buSzPct val="100000"/>
              <a:buFont typeface="Arial" panose="020B0604020202020204" pitchFamily="34" charset="0"/>
              <a:buChar char="•"/>
            </a:pPr>
            <a:r>
              <a:rPr lang="en-US" dirty="0">
                <a:latin typeface="+mn-lt"/>
              </a:rPr>
              <a:t>Implement the trade restriction and reduce economic welfare</a:t>
            </a:r>
          </a:p>
          <a:p>
            <a:pPr lvl="2">
              <a:spcBef>
                <a:spcPts val="600"/>
              </a:spcBef>
              <a:spcAft>
                <a:spcPts val="1200"/>
              </a:spcAft>
              <a:buSzPct val="100000"/>
              <a:buFont typeface="Arial" panose="020B0604020202020204" pitchFamily="34" charset="0"/>
              <a:buChar char="•"/>
            </a:pPr>
            <a:r>
              <a:rPr lang="en-US" dirty="0">
                <a:latin typeface="+mn-lt"/>
              </a:rPr>
              <a:t>Back down from threat and lose prestige and future bargaining power</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Trade Deals and Tariffs—C</a:t>
            </a:r>
          </a:p>
        </p:txBody>
      </p:sp>
      <p:sp>
        <p:nvSpPr>
          <p:cNvPr id="3" name="Content Placeholder 2"/>
          <p:cNvSpPr>
            <a:spLocks noGrp="1"/>
          </p:cNvSpPr>
          <p:nvPr>
            <p:ph sz="half" idx="1"/>
          </p:nvPr>
        </p:nvSpPr>
        <p:spPr/>
        <p:txBody>
          <a:bodyPr/>
          <a:lstStyle/>
          <a:p>
            <a:pPr marL="0" indent="0">
              <a:buNone/>
            </a:pPr>
            <a:r>
              <a:rPr lang="en-US" b="0" dirty="0">
                <a:latin typeface="+mn-lt"/>
              </a:rPr>
              <a:t>“The incidence of the latest round of U.S. import tariffs [in 2019] is likely to fall primarily on American households.”</a:t>
            </a:r>
            <a:endParaRPr lang="en-US" sz="3200" b="0" dirty="0">
              <a:latin typeface="+mn-lt"/>
            </a:endParaRPr>
          </a:p>
        </p:txBody>
      </p:sp>
      <p:pic>
        <p:nvPicPr>
          <p:cNvPr id="8" name="Picture 3" descr="A pie chart titled “What do economists say?” plots three values. They are 86% agree, 0% disagree, and 14% uncertain."/>
          <p:cNvPicPr>
            <a:picLocks noGrp="1" noChangeAspect="1"/>
          </p:cNvPicPr>
          <p:nvPr>
            <p:ph sz="half" idx="2"/>
          </p:nvPr>
        </p:nvPicPr>
        <p:blipFill>
          <a:blip r:embed="rId3"/>
          <a:stretch>
            <a:fillRect/>
          </a:stretch>
        </p:blipFill>
        <p:spPr>
          <a:xfrm>
            <a:off x="3275354" y="2698644"/>
            <a:ext cx="5219262" cy="2944852"/>
          </a:xfrm>
        </p:spPr>
      </p:pic>
      <p:sp>
        <p:nvSpPr>
          <p:cNvPr id="11" name="Content Placeholder 4">
            <a:extLst>
              <a:ext uri="{FF2B5EF4-FFF2-40B4-BE49-F238E27FC236}">
                <a16:creationId xmlns:a16="http://schemas.microsoft.com/office/drawing/2014/main" id="{EC4008EE-CCEA-48F8-8661-B6967096F276}"/>
              </a:ext>
            </a:extLst>
          </p:cNvPr>
          <p:cNvSpPr>
            <a:spLocks noGrp="1"/>
          </p:cNvSpPr>
          <p:nvPr>
            <p:ph sz="half" idx="10"/>
          </p:nvPr>
        </p:nvSpPr>
        <p:spPr>
          <a:xfrm>
            <a:off x="843450" y="5711482"/>
            <a:ext cx="10505100" cy="404105"/>
          </a:xfrm>
        </p:spPr>
        <p:txBody>
          <a:bodyPr/>
          <a:lstStyle/>
          <a:p>
            <a:pPr marL="0" indent="0">
              <a:buNone/>
            </a:pPr>
            <a:r>
              <a:rPr lang="en-US" sz="1800" dirty="0">
                <a:latin typeface="+mn-lt"/>
              </a:rPr>
              <a:t>Source: IGM Economic Experts Panel, November 11, 2014, March 27, 2013, and May 29, 2019.</a:t>
            </a:r>
          </a:p>
        </p:txBody>
      </p:sp>
    </p:spTree>
  </p:cSld>
  <p:clrMapOvr>
    <a:masterClrMapping/>
  </p:clrMapOvr>
  <p:extLst mod="1"/>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Trade Deals and Tariffs—D</a:t>
            </a:r>
          </a:p>
        </p:txBody>
      </p:sp>
      <p:sp>
        <p:nvSpPr>
          <p:cNvPr id="3" name="Content Placeholder 2"/>
          <p:cNvSpPr>
            <a:spLocks noGrp="1"/>
          </p:cNvSpPr>
          <p:nvPr>
            <p:ph sz="half" idx="1"/>
          </p:nvPr>
        </p:nvSpPr>
        <p:spPr>
          <a:xfrm>
            <a:off x="476843" y="1825625"/>
            <a:ext cx="11238313" cy="1217447"/>
          </a:xfrm>
        </p:spPr>
        <p:txBody>
          <a:bodyPr/>
          <a:lstStyle/>
          <a:p>
            <a:pPr marL="0" indent="0">
              <a:buNone/>
            </a:pPr>
            <a:r>
              <a:rPr lang="en-US" b="0" dirty="0">
                <a:latin typeface="+mn-lt"/>
              </a:rPr>
              <a:t>“The impact of the tariffs—and any Chinese countermeasures—on U.S. prices and employment is likely to be felt most heavily by lower income groups and regions.”</a:t>
            </a:r>
            <a:endParaRPr lang="en-US" sz="3200" b="0" dirty="0">
              <a:latin typeface="+mn-lt"/>
            </a:endParaRPr>
          </a:p>
        </p:txBody>
      </p:sp>
      <p:pic>
        <p:nvPicPr>
          <p:cNvPr id="8" name="Picture 3" descr="A pie chart titled “What do economists say?” plots three values. They are 75% agree, 0% disagree, and 25% uncertain."/>
          <p:cNvPicPr>
            <a:picLocks noGrp="1" noChangeAspect="1"/>
          </p:cNvPicPr>
          <p:nvPr>
            <p:ph sz="half" idx="2"/>
          </p:nvPr>
        </p:nvPicPr>
        <p:blipFill>
          <a:blip r:embed="rId3"/>
          <a:stretch>
            <a:fillRect/>
          </a:stretch>
        </p:blipFill>
        <p:spPr>
          <a:xfrm>
            <a:off x="3718560" y="3116273"/>
            <a:ext cx="4754880" cy="2550144"/>
          </a:xfrm>
        </p:spPr>
      </p:pic>
      <p:sp>
        <p:nvSpPr>
          <p:cNvPr id="7" name="Content Placeholder 4">
            <a:extLst>
              <a:ext uri="{FF2B5EF4-FFF2-40B4-BE49-F238E27FC236}">
                <a16:creationId xmlns:a16="http://schemas.microsoft.com/office/drawing/2014/main" id="{5C05FBD9-F70C-4CEE-9F8C-8B5BDE95A79D}"/>
              </a:ext>
            </a:extLst>
          </p:cNvPr>
          <p:cNvSpPr>
            <a:spLocks noGrp="1"/>
          </p:cNvSpPr>
          <p:nvPr>
            <p:ph sz="half" idx="10"/>
          </p:nvPr>
        </p:nvSpPr>
        <p:spPr>
          <a:xfrm>
            <a:off x="701040" y="5739617"/>
            <a:ext cx="10789920" cy="361902"/>
          </a:xfrm>
        </p:spPr>
        <p:txBody>
          <a:bodyPr/>
          <a:lstStyle/>
          <a:p>
            <a:pPr marL="0" indent="0">
              <a:buNone/>
            </a:pPr>
            <a:r>
              <a:rPr lang="en-US" sz="1800" dirty="0">
                <a:latin typeface="+mn-lt"/>
              </a:rPr>
              <a:t>Source: IGM Economic Experts Panel, November 11, 2014, March 27, 2013, and May 29, 2019.</a:t>
            </a:r>
          </a:p>
        </p:txBody>
      </p:sp>
    </p:spTree>
  </p:cSld>
  <p:clrMapOvr>
    <a:masterClrMapping/>
  </p:clrMapOvr>
  <p:extLst mod="1"/>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9-4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a:t>
            </a:r>
          </a:p>
        </p:txBody>
      </p:sp>
    </p:spTree>
    <p:custDataLst>
      <p:tags r:id="rId1"/>
    </p:custDataLst>
    <p:extLst>
      <p:ext uri="{BB962C8B-B14F-4D97-AF65-F5344CB8AC3E}">
        <p14:creationId xmlns:p14="http://schemas.microsoft.com/office/powerpoint/2010/main" val="16142990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Conclusion</a:t>
            </a:r>
          </a:p>
        </p:txBody>
      </p:sp>
      <p:sp>
        <p:nvSpPr>
          <p:cNvPr id="3" name="Content Placeholder 2"/>
          <p:cNvSpPr>
            <a:spLocks noGrp="1"/>
          </p:cNvSpPr>
          <p:nvPr>
            <p:ph idx="1"/>
          </p:nvPr>
        </p:nvSpPr>
        <p:spPr/>
        <p:txBody>
          <a:bodyPr/>
          <a:lstStyle/>
          <a:p>
            <a:pPr>
              <a:spcBef>
                <a:spcPts val="600"/>
              </a:spcBef>
              <a:spcAft>
                <a:spcPts val="1200"/>
              </a:spcAft>
            </a:pPr>
            <a:r>
              <a:rPr lang="en-US" dirty="0">
                <a:latin typeface="+mn-lt"/>
              </a:rPr>
              <a:t>Public</a:t>
            </a:r>
          </a:p>
          <a:p>
            <a:pPr lvl="1">
              <a:spcBef>
                <a:spcPts val="600"/>
              </a:spcBef>
              <a:spcAft>
                <a:spcPts val="1200"/>
              </a:spcAft>
              <a:buFont typeface="Arial" panose="020B0604020202020204" pitchFamily="34" charset="0"/>
              <a:buChar char="•"/>
            </a:pPr>
            <a:r>
              <a:rPr lang="en-US" dirty="0">
                <a:latin typeface="+mn-lt"/>
              </a:rPr>
              <a:t>Public-opinion polls mixed on whether trade is an opportunity or a threat</a:t>
            </a:r>
          </a:p>
          <a:p>
            <a:pPr lvl="1">
              <a:spcBef>
                <a:spcPts val="600"/>
              </a:spcBef>
              <a:spcAft>
                <a:spcPts val="1200"/>
              </a:spcAft>
              <a:buFont typeface="Arial" panose="020B0604020202020204" pitchFamily="34" charset="0"/>
              <a:buChar char="•"/>
            </a:pPr>
            <a:r>
              <a:rPr lang="en-US" dirty="0">
                <a:latin typeface="+mn-lt"/>
              </a:rPr>
              <a:t>Politicians often reflect this mixed verdict</a:t>
            </a:r>
          </a:p>
          <a:p>
            <a:pPr>
              <a:spcBef>
                <a:spcPts val="600"/>
              </a:spcBef>
              <a:spcAft>
                <a:spcPts val="1200"/>
              </a:spcAft>
            </a:pPr>
            <a:r>
              <a:rPr lang="en-US" dirty="0">
                <a:latin typeface="+mn-lt"/>
              </a:rPr>
              <a:t>Economists</a:t>
            </a:r>
          </a:p>
          <a:p>
            <a:pPr lvl="1">
              <a:spcBef>
                <a:spcPts val="600"/>
              </a:spcBef>
              <a:spcAft>
                <a:spcPts val="1200"/>
              </a:spcAft>
              <a:buFont typeface="Arial" panose="020B0604020202020204" pitchFamily="34" charset="0"/>
              <a:buChar char="•"/>
            </a:pPr>
            <a:r>
              <a:rPr lang="en-US" dirty="0">
                <a:latin typeface="+mn-lt"/>
              </a:rPr>
              <a:t>Support free trade</a:t>
            </a:r>
          </a:p>
          <a:p>
            <a:pPr lvl="1">
              <a:spcBef>
                <a:spcPts val="600"/>
              </a:spcBef>
              <a:spcAft>
                <a:spcPts val="1200"/>
              </a:spcAft>
              <a:buFont typeface="Arial" panose="020B0604020202020204" pitchFamily="34" charset="0"/>
              <a:buChar char="•"/>
            </a:pPr>
            <a:r>
              <a:rPr lang="en-US" dirty="0">
                <a:latin typeface="+mn-lt"/>
              </a:rPr>
              <a:t>View it as a way of allocating production efficiently and raising living standards both at home and abroad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9-1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Determinants of Trade</a:t>
            </a:r>
          </a:p>
        </p:txBody>
      </p:sp>
    </p:spTree>
    <p:custDataLst>
      <p:tags r:id="rId1"/>
    </p:custDataLst>
    <p:extLst>
      <p:ext uri="{BB962C8B-B14F-4D97-AF65-F5344CB8AC3E}">
        <p14:creationId xmlns:p14="http://schemas.microsoft.com/office/powerpoint/2010/main" val="37442217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a:t>
            </a:r>
            <a:endParaRPr lang="en-US" dirty="0">
              <a:latin typeface="+mn-lt"/>
            </a:endParaRPr>
          </a:p>
        </p:txBody>
      </p:sp>
      <p:sp>
        <p:nvSpPr>
          <p:cNvPr id="3" name="Content Placeholder 2"/>
          <p:cNvSpPr>
            <a:spLocks noGrp="1"/>
          </p:cNvSpPr>
          <p:nvPr>
            <p:ph idx="1"/>
          </p:nvPr>
        </p:nvSpPr>
        <p:spPr/>
        <p:txBody>
          <a:bodyPr/>
          <a:lstStyle/>
          <a:p>
            <a:pPr marL="0" indent="0">
              <a:buNone/>
            </a:pPr>
            <a:r>
              <a:rPr lang="en-US" dirty="0">
                <a:latin typeface="+mn-lt"/>
              </a:rPr>
              <a:t>You are watching the presidential debate. A presidential candidate says, “I’m for free trade, but it must be fair trade. If our foreign competitors will not raise their environmental regulations, reduce subsidies to their export industries, and lower tariffs on their imports of our goods, we should retaliate with tariffs and import quotas on their goods to show them that we won’t be played for fools!”</a:t>
            </a:r>
          </a:p>
          <a:p>
            <a:pPr marL="514350" indent="-514350">
              <a:buFont typeface="+mj-lt"/>
              <a:buAutoNum type="alphaUcPeriod"/>
            </a:pPr>
            <a:r>
              <a:rPr lang="en-US" dirty="0">
                <a:latin typeface="+mn-lt"/>
              </a:rPr>
              <a:t>What happens to our overall economic well-being if we restrict trade with a country that subsidizes its export industries? Explain.</a:t>
            </a:r>
          </a:p>
          <a:p>
            <a:pPr marL="514350" indent="-514350">
              <a:buFont typeface="+mj-lt"/>
              <a:buAutoNum type="alphaUcPeriod"/>
            </a:pPr>
            <a:r>
              <a:rPr lang="en-US" dirty="0">
                <a:latin typeface="+mn-lt"/>
              </a:rPr>
              <a:t>Is it a good policy to threaten trade restrictions in the hope that foreign governments will reduce their trade restrictions? Explain.</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pPr algn="l">
              <a:spcBef>
                <a:spcPts val="1200"/>
              </a:spcBef>
              <a:spcAft>
                <a:spcPts val="1200"/>
              </a:spcAft>
            </a:pPr>
            <a:r>
              <a:rPr lang="en-US" b="0" i="0" u="none" strike="noStrike" baseline="0" dirty="0">
                <a:latin typeface="+mn-lt"/>
              </a:rPr>
              <a:t>How does international trade affect economic well-being?</a:t>
            </a:r>
          </a:p>
          <a:p>
            <a:pPr algn="l">
              <a:spcBef>
                <a:spcPts val="1200"/>
              </a:spcBef>
              <a:spcAft>
                <a:spcPts val="1200"/>
              </a:spcAft>
            </a:pPr>
            <a:r>
              <a:rPr lang="en-US" b="0" i="0" u="none" strike="noStrike" baseline="0" dirty="0">
                <a:latin typeface="+mn-lt"/>
              </a:rPr>
              <a:t>Who gains and who loses from trade among countries, and how do the gains compare with the losses?</a:t>
            </a:r>
            <a:endParaRPr lang="en-US" dirty="0">
              <a:latin typeface="+mn-lt"/>
            </a:endParaRPr>
          </a:p>
        </p:txBody>
      </p:sp>
    </p:spTree>
    <p:extLst>
      <p:ext uri="{BB962C8B-B14F-4D97-AF65-F5344CB8AC3E}">
        <p14:creationId xmlns:p14="http://schemas.microsoft.com/office/powerpoint/2010/main" val="32411849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marL="0" indent="0">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138581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Equilibrium without Trade</a:t>
            </a:r>
          </a:p>
        </p:txBody>
      </p:sp>
      <p:sp>
        <p:nvSpPr>
          <p:cNvPr id="3" name="Content Placeholder 2"/>
          <p:cNvSpPr>
            <a:spLocks noGrp="1"/>
          </p:cNvSpPr>
          <p:nvPr>
            <p:ph idx="1"/>
          </p:nvPr>
        </p:nvSpPr>
        <p:spPr/>
        <p:txBody>
          <a:bodyPr/>
          <a:lstStyle/>
          <a:p>
            <a:pPr>
              <a:spcBef>
                <a:spcPts val="600"/>
              </a:spcBef>
              <a:spcAft>
                <a:spcPts val="1200"/>
              </a:spcAft>
            </a:pPr>
            <a:r>
              <a:rPr lang="en-US" altLang="en-US" dirty="0">
                <a:latin typeface="+mn-lt"/>
              </a:rPr>
              <a:t>Only domestic buyers and sellers</a:t>
            </a:r>
          </a:p>
          <a:p>
            <a:pPr>
              <a:spcBef>
                <a:spcPts val="600"/>
              </a:spcBef>
              <a:spcAft>
                <a:spcPts val="1200"/>
              </a:spcAft>
            </a:pPr>
            <a:r>
              <a:rPr lang="en-US" altLang="en-US" dirty="0">
                <a:latin typeface="+mn-lt"/>
              </a:rPr>
              <a:t>Equilibrium price and quantity</a:t>
            </a:r>
          </a:p>
          <a:p>
            <a:pPr lvl="1">
              <a:spcBef>
                <a:spcPts val="600"/>
              </a:spcBef>
              <a:spcAft>
                <a:spcPts val="1200"/>
              </a:spcAft>
              <a:buFont typeface="Arial" panose="020B0604020202020204" pitchFamily="34" charset="0"/>
              <a:buChar char="•"/>
            </a:pPr>
            <a:r>
              <a:rPr lang="en-US" dirty="0">
                <a:latin typeface="+mn-lt"/>
              </a:rPr>
              <a:t>Adjusts to balance quantity supplied by domestic sellers and quantity demanded by domestic buyers</a:t>
            </a:r>
          </a:p>
          <a:p>
            <a:pPr>
              <a:spcBef>
                <a:spcPts val="600"/>
              </a:spcBef>
              <a:spcAft>
                <a:spcPts val="1200"/>
              </a:spcAft>
            </a:pPr>
            <a:r>
              <a:rPr lang="en-US" altLang="en-US" dirty="0">
                <a:latin typeface="+mn-lt"/>
              </a:rPr>
              <a:t>Total benefits = Consumer surplus + Producer surplus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1 The Equilibrium without International Trade</a:t>
            </a:r>
          </a:p>
        </p:txBody>
      </p:sp>
      <p:sp>
        <p:nvSpPr>
          <p:cNvPr id="3" name="Content Placeholder 2"/>
          <p:cNvSpPr>
            <a:spLocks noGrp="1"/>
          </p:cNvSpPr>
          <p:nvPr>
            <p:ph sz="half" idx="1"/>
          </p:nvPr>
        </p:nvSpPr>
        <p:spPr>
          <a:xfrm>
            <a:off x="476844" y="1825625"/>
            <a:ext cx="4967354" cy="4351338"/>
          </a:xfrm>
        </p:spPr>
        <p:txBody>
          <a:bodyPr/>
          <a:lstStyle/>
          <a:p>
            <a:r>
              <a:rPr lang="en-US" dirty="0">
                <a:latin typeface="+mn-lt"/>
              </a:rPr>
              <a:t>When an economy cannot trade in world markets, the price adjusts to balance domestic supply and demand. </a:t>
            </a:r>
          </a:p>
          <a:p>
            <a:r>
              <a:rPr lang="en-US" dirty="0">
                <a:latin typeface="+mn-lt"/>
              </a:rPr>
              <a:t>This figure shows consumer and producer surplus in an equilibrium without international trade for the textile market in </a:t>
            </a:r>
            <a:r>
              <a:rPr lang="en-US" dirty="0" err="1">
                <a:latin typeface="+mn-lt"/>
              </a:rPr>
              <a:t>Isoland</a:t>
            </a:r>
            <a:r>
              <a:rPr lang="en-US" dirty="0">
                <a:latin typeface="+mn-lt"/>
              </a:rPr>
              <a:t>.</a:t>
            </a:r>
          </a:p>
        </p:txBody>
      </p:sp>
      <p:pic>
        <p:nvPicPr>
          <p:cNvPr id="5" name="Picture 3" descr="A graph plots the relationship between quantity of textiles on the horizontal axis and price of textiles on the vertical axis. A downward sloping domestic demand curve is intersected by an upward sloping domestic supply curve. From the intersection of the curves two perpendiculars are drawn, one to a point on the horizontal axis labeled &quot;equilibrium quantity&quot; and another to a point on the vertical axis labeled &quot;equilibrium price.&quot; The intersection and the points where the curves touch the vertical axis are the vertices of a triangle. The perpendicular dropped to the vertical axis splits the triangle into two areas, the area above the perpendicular is consumer surplus and the one below is producer surplus."/>
          <p:cNvPicPr>
            <a:picLocks noGrp="1" noChangeAspect="1"/>
          </p:cNvPicPr>
          <p:nvPr>
            <p:ph sz="half" idx="2"/>
          </p:nvPr>
        </p:nvPicPr>
        <p:blipFill>
          <a:blip r:embed="rId2"/>
          <a:stretch>
            <a:fillRect/>
          </a:stretch>
        </p:blipFill>
        <p:spPr>
          <a:xfrm>
            <a:off x="5915390" y="1825625"/>
            <a:ext cx="5486400" cy="4179812"/>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Domestic Price and World Price</a:t>
            </a:r>
            <a:endParaRPr lang="en-US" dirty="0">
              <a:latin typeface="+mn-lt"/>
            </a:endParaRPr>
          </a:p>
        </p:txBody>
      </p:sp>
      <p:sp>
        <p:nvSpPr>
          <p:cNvPr id="3" name="Content Placeholder 2"/>
          <p:cNvSpPr>
            <a:spLocks noGrp="1"/>
          </p:cNvSpPr>
          <p:nvPr>
            <p:ph idx="1"/>
          </p:nvPr>
        </p:nvSpPr>
        <p:spPr/>
        <p:txBody>
          <a:bodyPr/>
          <a:lstStyle/>
          <a:p>
            <a:pPr>
              <a:spcBef>
                <a:spcPts val="600"/>
              </a:spcBef>
              <a:spcAft>
                <a:spcPts val="1200"/>
              </a:spcAft>
            </a:pPr>
            <a:r>
              <a:rPr lang="en-US" altLang="en-US" b="1" dirty="0">
                <a:solidFill>
                  <a:srgbClr val="C00000"/>
                </a:solidFill>
                <a:latin typeface="+mn-lt"/>
              </a:rPr>
              <a:t>World price*</a:t>
            </a:r>
          </a:p>
          <a:p>
            <a:pPr lvl="1">
              <a:spcBef>
                <a:spcPts val="600"/>
              </a:spcBef>
              <a:spcAft>
                <a:spcPts val="1200"/>
              </a:spcAft>
              <a:buFont typeface="Arial" panose="020B0604020202020204" pitchFamily="34" charset="0"/>
              <a:buChar char="•"/>
            </a:pPr>
            <a:r>
              <a:rPr lang="en-US" altLang="en-US" dirty="0">
                <a:latin typeface="+mn-lt"/>
              </a:rPr>
              <a:t>Price of a good that prevails in the world market</a:t>
            </a:r>
          </a:p>
          <a:p>
            <a:pPr>
              <a:spcBef>
                <a:spcPts val="600"/>
              </a:spcBef>
              <a:spcAft>
                <a:spcPts val="1200"/>
              </a:spcAft>
            </a:pPr>
            <a:r>
              <a:rPr lang="en-US" altLang="en-US" dirty="0">
                <a:latin typeface="+mn-lt"/>
              </a:rPr>
              <a:t>Domestic price</a:t>
            </a:r>
          </a:p>
          <a:p>
            <a:pPr lvl="1">
              <a:spcBef>
                <a:spcPts val="600"/>
              </a:spcBef>
              <a:spcAft>
                <a:spcPts val="6000"/>
              </a:spcAft>
              <a:buFont typeface="Arial" panose="020B0604020202020204" pitchFamily="34" charset="0"/>
              <a:buChar char="•"/>
            </a:pPr>
            <a:r>
              <a:rPr lang="en-US" altLang="en-US" dirty="0">
                <a:latin typeface="+mn-lt"/>
              </a:rPr>
              <a:t>Price of a good on the domestic market without trade</a:t>
            </a:r>
            <a:endParaRPr lang="en-US" altLang="en-US" sz="1400" dirty="0">
              <a:solidFill>
                <a:srgbClr val="282F7C"/>
              </a:solidFill>
              <a:latin typeface="+mn-lt"/>
            </a:endParaRPr>
          </a:p>
          <a:p>
            <a:pPr marL="0" marR="0" lvl="0" indent="0" algn="l" defTabSz="914400" rtl="0" eaLnBrk="1" fontAlgn="auto" latinLnBrk="0" hangingPunct="1">
              <a:lnSpc>
                <a:spcPct val="100000"/>
              </a:lnSpc>
              <a:spcBef>
                <a:spcPts val="6600"/>
              </a:spcBef>
              <a:spcAft>
                <a:spcPts val="120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Comparative Advantage</a:t>
            </a:r>
          </a:p>
        </p:txBody>
      </p:sp>
      <p:sp>
        <p:nvSpPr>
          <p:cNvPr id="3" name="Content Placeholder 2"/>
          <p:cNvSpPr>
            <a:spLocks noGrp="1"/>
          </p:cNvSpPr>
          <p:nvPr>
            <p:ph idx="1"/>
          </p:nvPr>
        </p:nvSpPr>
        <p:spPr/>
        <p:txBody>
          <a:bodyPr/>
          <a:lstStyle/>
          <a:p>
            <a:pPr>
              <a:spcBef>
                <a:spcPts val="600"/>
              </a:spcBef>
              <a:spcAft>
                <a:spcPts val="1200"/>
              </a:spcAft>
            </a:pPr>
            <a:r>
              <a:rPr lang="en-US" altLang="en-US" dirty="0">
                <a:latin typeface="+mn-lt"/>
              </a:rPr>
              <a:t>World price &gt; Domestic price</a:t>
            </a:r>
          </a:p>
          <a:p>
            <a:pPr lvl="1">
              <a:spcBef>
                <a:spcPts val="600"/>
              </a:spcBef>
              <a:spcAft>
                <a:spcPts val="1200"/>
              </a:spcAft>
              <a:buFont typeface="Arial" panose="020B0604020202020204" pitchFamily="34" charset="0"/>
              <a:buChar char="•"/>
            </a:pPr>
            <a:r>
              <a:rPr lang="en-US" dirty="0">
                <a:latin typeface="+mn-lt"/>
              </a:rPr>
              <a:t>Domestic country has comparative advantage, country exports the good</a:t>
            </a:r>
          </a:p>
          <a:p>
            <a:pPr>
              <a:spcBef>
                <a:spcPts val="600"/>
              </a:spcBef>
              <a:spcAft>
                <a:spcPts val="1200"/>
              </a:spcAft>
            </a:pPr>
            <a:r>
              <a:rPr lang="en-US" altLang="en-US" dirty="0">
                <a:latin typeface="+mn-lt"/>
              </a:rPr>
              <a:t>World price &lt; Domestic price</a:t>
            </a:r>
          </a:p>
          <a:p>
            <a:pPr lvl="1">
              <a:spcBef>
                <a:spcPts val="600"/>
              </a:spcBef>
              <a:spcAft>
                <a:spcPts val="1200"/>
              </a:spcAft>
              <a:buFont typeface="Arial" panose="020B0604020202020204" pitchFamily="34" charset="0"/>
              <a:buChar char="•"/>
            </a:pPr>
            <a:r>
              <a:rPr lang="en-US" dirty="0">
                <a:latin typeface="+mn-lt"/>
              </a:rPr>
              <a:t>Domestic country does not have comparative advantage, country imports the good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Trade Deals and Tariffs—A</a:t>
            </a:r>
          </a:p>
        </p:txBody>
      </p:sp>
      <p:sp>
        <p:nvSpPr>
          <p:cNvPr id="3" name="Content Placeholder 2"/>
          <p:cNvSpPr>
            <a:spLocks noGrp="1"/>
          </p:cNvSpPr>
          <p:nvPr>
            <p:ph sz="half" idx="1"/>
          </p:nvPr>
        </p:nvSpPr>
        <p:spPr>
          <a:xfrm>
            <a:off x="476843" y="1825625"/>
            <a:ext cx="11238313" cy="579453"/>
          </a:xfrm>
        </p:spPr>
        <p:txBody>
          <a:bodyPr/>
          <a:lstStyle/>
          <a:p>
            <a:pPr marL="0" indent="0">
              <a:buNone/>
            </a:pPr>
            <a:r>
              <a:rPr lang="en-US" sz="2400" b="0" dirty="0">
                <a:latin typeface="+mn-lt"/>
              </a:rPr>
              <a:t>“Past major trade deals have benefited most Americans.”</a:t>
            </a:r>
          </a:p>
        </p:txBody>
      </p:sp>
      <p:pic>
        <p:nvPicPr>
          <p:cNvPr id="7" name="Picture 3" descr="A pie chart titled “What do economists say?” plots three values. They are 93% agree, 0% disagree, and 7% uncertain."/>
          <p:cNvPicPr>
            <a:picLocks noGrp="1" noChangeAspect="1"/>
          </p:cNvPicPr>
          <p:nvPr>
            <p:ph sz="half" idx="2"/>
          </p:nvPr>
        </p:nvPicPr>
        <p:blipFill>
          <a:blip r:embed="rId3"/>
          <a:stretch>
            <a:fillRect/>
          </a:stretch>
        </p:blipFill>
        <p:spPr>
          <a:xfrm>
            <a:off x="3656688" y="2471578"/>
            <a:ext cx="4878624" cy="3095884"/>
          </a:xfrm>
          <a:prstGeom prst="rect">
            <a:avLst/>
          </a:prstGeom>
        </p:spPr>
      </p:pic>
      <p:sp>
        <p:nvSpPr>
          <p:cNvPr id="5" name="Text Placeholder 4"/>
          <p:cNvSpPr>
            <a:spLocks noGrp="1"/>
          </p:cNvSpPr>
          <p:nvPr>
            <p:ph sz="half" idx="10"/>
          </p:nvPr>
        </p:nvSpPr>
        <p:spPr>
          <a:xfrm>
            <a:off x="2438400" y="5707643"/>
            <a:ext cx="7315200" cy="291564"/>
          </a:xfrm>
        </p:spPr>
        <p:txBody>
          <a:bodyPr/>
          <a:lstStyle/>
          <a:p>
            <a:pPr>
              <a:buNone/>
            </a:pPr>
            <a:r>
              <a:rPr lang="en-US" sz="1200" dirty="0">
                <a:latin typeface="+mn-lt"/>
              </a:rPr>
              <a:t>Source: IGM Economic Experts Panel, November 11, 2014, March 27, 2013, and May 29, 2019.</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1_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3.xml><?xml version="1.0" encoding="utf-8"?>
<a:theme xmlns:a="http://schemas.openxmlformats.org/drawingml/2006/main" name="2_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5A683995A7B1D46BAE4BA042997DC16" ma:contentTypeVersion="23" ma:contentTypeDescription="Create a new document." ma:contentTypeScope="" ma:versionID="af9cc771c48ba8f70195cf96a5d73d96">
  <xsd:schema xmlns:xsd="http://www.w3.org/2001/XMLSchema" xmlns:xs="http://www.w3.org/2001/XMLSchema" xmlns:p="http://schemas.microsoft.com/office/2006/metadata/properties" xmlns:ns2="c8ecdccd-e3b0-4392-94c4-49d90f16d1d5" xmlns:ns3="cc1e726a-7c3b-4654-9122-87de3e28a51c" targetNamespace="http://schemas.microsoft.com/office/2006/metadata/properties" ma:root="true" ma:fieldsID="6730a520281c5080f8c35e5e927d6b68" ns2:_="" ns3:_="">
    <xsd:import namespace="c8ecdccd-e3b0-4392-94c4-49d90f16d1d5"/>
    <xsd:import namespace="cc1e726a-7c3b-4654-9122-87de3e28a51c"/>
    <xsd:element name="properties">
      <xsd:complexType>
        <xsd:sequence>
          <xsd:element name="documentManagement">
            <xsd:complexType>
              <xsd:all>
                <xsd:element ref="ns2:Topic" minOccurs="0"/>
                <xsd:element ref="ns2:Owner" minOccurs="0"/>
                <xsd:element ref="ns2:Admin" minOccurs="0"/>
                <xsd:element ref="ns2:Copy" minOccurs="0"/>
                <xsd:element ref="ns2:MasterLocation_x0028_ifCopy_x003d_Yes_x0029_" minOccurs="0"/>
                <xsd:element ref="ns2:AdminNotes" minOccurs="0"/>
                <xsd:element ref="ns2:MediaServiceMetadata" minOccurs="0"/>
                <xsd:element ref="ns2:MediaServiceFastMetadata" minOccurs="0"/>
                <xsd:element ref="ns2:MediaServiceAutoTags" minOccurs="0"/>
                <xsd:element ref="ns3:SharedWithUsers" minOccurs="0"/>
                <xsd:element ref="ns3:SharedWithDetails"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PartnerProgram"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ecdccd-e3b0-4392-94c4-49d90f16d1d5" elementFormDefault="qualified">
    <xsd:import namespace="http://schemas.microsoft.com/office/2006/documentManagement/types"/>
    <xsd:import namespace="http://schemas.microsoft.com/office/infopath/2007/PartnerControls"/>
    <xsd:element name="Topic" ma:index="2" nillable="true" ma:displayName="Topic" ma:default="Unassigned" ma:format="Dropdown" ma:internalName="Topic">
      <xsd:complexType>
        <xsd:complexContent>
          <xsd:extension base="dms:MultiChoice">
            <xsd:sequence>
              <xsd:element name="Value" maxOccurs="unbounded" minOccurs="0" nillable="true">
                <xsd:simpleType>
                  <xsd:restriction base="dms:Choice">
                    <xsd:enumeration value="Accessibility"/>
                    <xsd:enumeration value="Alt text"/>
                    <xsd:enumeration value="Archiving"/>
                    <xsd:enumeration value="CenDoc"/>
                    <xsd:enumeration value="Cognero"/>
                    <xsd:enumeration value="Content Corrections/Reprints"/>
                    <xsd:enumeration value="Content Creation"/>
                    <xsd:enumeration value="Files to Printer"/>
                    <xsd:enumeration value="Invoicing"/>
                    <xsd:enumeration value="Partner Programs"/>
                    <xsd:enumeration value="Project Management"/>
                    <xsd:enumeration value="Other"/>
                    <xsd:enumeration value="Unassigned"/>
                    <xsd:enumeration value="Source Document Only"/>
                    <xsd:enumeration value="Design"/>
                    <xsd:enumeration value="Inclusivity &amp; Diversity"/>
                  </xsd:restriction>
                </xsd:simpleType>
              </xsd:element>
            </xsd:sequence>
          </xsd:extension>
        </xsd:complexContent>
      </xsd:complexType>
    </xsd:element>
    <xsd:element name="Owner" ma:index="3" nillable="true" ma:displayName="Owner" ma:format="Dropdown" ma:internalName="Owner">
      <xsd:simpleType>
        <xsd:restriction base="dms:Choice">
          <xsd:enumeration value="Content Corrections"/>
          <xsd:enumeration value="Content Creation"/>
          <xsd:enumeration value="Content Management Services"/>
          <xsd:enumeration value="Creative Studio"/>
          <xsd:enumeration value="Digital Production"/>
          <xsd:enumeration value="Finance"/>
          <xsd:enumeration value="Learning"/>
          <xsd:enumeration value="Manufacturing"/>
          <xsd:enumeration value="NGL"/>
          <xsd:enumeration value="Printer"/>
          <xsd:enumeration value="SPM"/>
        </xsd:restriction>
      </xsd:simpleType>
    </xsd:element>
    <xsd:element name="Admin" ma:index="4" nillable="true" ma:displayName="Admin" ma:list="UserInfo" ma:SharePointGroup="0" ma:internalName="Admin"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py" ma:index="5" nillable="true" ma:displayName="Copy " ma:default="0" ma:description="This is a VIP copy of a master document that is posted/available internally" ma:format="Dropdown" ma:internalName="Copy">
      <xsd:simpleType>
        <xsd:restriction base="dms:Boolean"/>
      </xsd:simpleType>
    </xsd:element>
    <xsd:element name="MasterLocation_x0028_ifCopy_x003d_Yes_x0029_" ma:index="6" nillable="true" ma:displayName="Master Location (if Copy = Yes)" ma:default="n/a" ma:description="Site/document library where master version is maintained" ma:format="Dropdown" ma:internalName="MasterLocation_x0028_ifCopy_x003d_Yes_x0029_">
      <xsd:simpleType>
        <xsd:restriction base="dms:Choice">
          <xsd:enumeration value="Catalyst / Finance"/>
          <xsd:enumeration value="Content Creation"/>
          <xsd:enumeration value="Content Management Services"/>
          <xsd:enumeration value="GPMOT"/>
          <xsd:enumeration value="Learning"/>
          <xsd:enumeration value="Strategic Sourcing"/>
          <xsd:enumeration value="VIP Documents"/>
          <xsd:enumeration value="n/a"/>
          <xsd:enumeration value="Creative Studio"/>
          <xsd:enumeration value="NGL"/>
        </xsd:restriction>
      </xsd:simpleType>
    </xsd:element>
    <xsd:element name="AdminNotes" ma:index="7" nillable="true" ma:displayName="Admin Notes" ma:format="Dropdown" ma:internalName="AdminNotes">
      <xsd:complexType>
        <xsd:complexContent>
          <xsd:extension base="dms:MultiChoiceFillIn">
            <xsd:sequence>
              <xsd:element name="Value" maxOccurs="unbounded" minOccurs="0" nillable="true">
                <xsd:simpleType>
                  <xsd:union memberTypes="dms:Text">
                    <xsd:simpleType>
                      <xsd:restriction base="dms:Choice">
                        <xsd:enumeration value="See VIP Source Documents"/>
                        <xsd:enumeration value="E2E copy"/>
                        <xsd:enumeration value="Link to VIP copy"/>
                        <xsd:enumeration value="Same as internal version"/>
                        <xsd:enumeration value="Vendor-facing version"/>
                        <xsd:enumeration value="Source document w/owner"/>
                      </xsd:restriction>
                    </xsd:simpleType>
                  </xsd:union>
                </xsd:simpleType>
              </xsd:element>
            </xsd:sequence>
          </xsd:extension>
        </xsd:complexContent>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PartnerProgram" ma:index="25" nillable="true" ma:displayName="Partner Program" ma:format="Dropdown" ma:internalName="PartnerProgram">
      <xsd:complexType>
        <xsd:complexContent>
          <xsd:extension base="dms:MultiChoice">
            <xsd:sequence>
              <xsd:element name="Value" maxOccurs="unbounded" minOccurs="0" nillable="true">
                <xsd:simpleType>
                  <xsd:restriction base="dms:Choice">
                    <xsd:enumeration value="HE Production"/>
                    <xsd:enumeration value="Design"/>
                    <xsd:enumeration value="Authoring"/>
                    <xsd:enumeration value="Ancillary Production"/>
                    <xsd:enumeration value="Archiving"/>
                    <xsd:enumeration value="NGL"/>
                    <xsd:enumeration value="Media"/>
                  </xsd:restriction>
                </xsd:simple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c1e726a-7c3b-4654-9122-87de3e28a51c"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cc1e726a-7c3b-4654-9122-87de3e28a51c">
      <UserInfo>
        <DisplayName/>
        <AccountId xsi:nil="true"/>
        <AccountType/>
      </UserInfo>
    </SharedWithUsers>
    <AdminNotes xmlns="c8ecdccd-e3b0-4392-94c4-49d90f16d1d5" xsi:nil="true"/>
    <Admin xmlns="c8ecdccd-e3b0-4392-94c4-49d90f16d1d5">
      <UserInfo>
        <DisplayName/>
        <AccountId xsi:nil="true"/>
        <AccountType/>
      </UserInfo>
    </Admin>
    <PartnerProgram xmlns="c8ecdccd-e3b0-4392-94c4-49d90f16d1d5" xsi:nil="true"/>
    <Topic xmlns="c8ecdccd-e3b0-4392-94c4-49d90f16d1d5">
      <Value>Accessibility</Value>
    </Topic>
    <Copy xmlns="c8ecdccd-e3b0-4392-94c4-49d90f16d1d5">false</Copy>
    <MasterLocation_x0028_ifCopy_x003d_Yes_x0029_ xmlns="c8ecdccd-e3b0-4392-94c4-49d90f16d1d5">n/a</MasterLocation_x0028_ifCopy_x003d_Yes_x0029_>
    <Owner xmlns="c8ecdccd-e3b0-4392-94c4-49d90f16d1d5" xsi:nil="true"/>
  </documentManagement>
</p:properties>
</file>

<file path=customXml/itemProps1.xml><?xml version="1.0" encoding="utf-8"?>
<ds:datastoreItem xmlns:ds="http://schemas.openxmlformats.org/officeDocument/2006/customXml" ds:itemID="{18B0F944-E85F-47CF-BDBD-D0FCA6D742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ecdccd-e3b0-4392-94c4-49d90f16d1d5"/>
    <ds:schemaRef ds:uri="cc1e726a-7c3b-4654-9122-87de3e28a5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32CFAA7-E308-4DCB-89CD-C84C20E90241}">
  <ds:schemaRefs>
    <ds:schemaRef ds:uri="http://schemas.microsoft.com/sharepoint/v3/contenttype/forms"/>
  </ds:schemaRefs>
</ds:datastoreItem>
</file>

<file path=customXml/itemProps3.xml><?xml version="1.0" encoding="utf-8"?>
<ds:datastoreItem xmlns:ds="http://schemas.openxmlformats.org/officeDocument/2006/customXml" ds:itemID="{BA9BA192-EF86-48DF-982C-2C526A268392}">
  <ds:schemaRefs>
    <ds:schemaRef ds:uri="c8ecdccd-e3b0-4392-94c4-49d90f16d1d5"/>
    <ds:schemaRef ds:uri="http://schemas.microsoft.com/office/infopath/2007/PartnerControls"/>
    <ds:schemaRef ds:uri="http://schemas.openxmlformats.org/package/2006/metadata/core-properties"/>
    <ds:schemaRef ds:uri="http://schemas.microsoft.com/office/2006/metadata/properties"/>
    <ds:schemaRef ds:uri="http://purl.org/dc/terms/"/>
    <ds:schemaRef ds:uri="http://purl.org/dc/elements/1.1/"/>
    <ds:schemaRef ds:uri="http://schemas.microsoft.com/office/2006/documentManagement/types"/>
    <ds:schemaRef ds:uri="cc1e726a-7c3b-4654-9122-87de3e28a51c"/>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A11y_PPT_Template_Cengage_020221</Template>
  <TotalTime>2845</TotalTime>
  <Words>2929</Words>
  <Application>Microsoft Office PowerPoint</Application>
  <PresentationFormat>Widescreen</PresentationFormat>
  <Paragraphs>279</Paragraphs>
  <Slides>42</Slides>
  <Notes>13</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42</vt:i4>
      </vt:variant>
    </vt:vector>
  </HeadingPairs>
  <TitlesOfParts>
    <vt:vector size="51" baseType="lpstr">
      <vt:lpstr>Arial</vt:lpstr>
      <vt:lpstr>Calibri</vt:lpstr>
      <vt:lpstr>Courier New</vt:lpstr>
      <vt:lpstr>Wingdings</vt:lpstr>
      <vt:lpstr>Work Sans</vt:lpstr>
      <vt:lpstr>Work Sans </vt:lpstr>
      <vt:lpstr>Optimized Template Master</vt:lpstr>
      <vt:lpstr>1_Optimized Template Master</vt:lpstr>
      <vt:lpstr>2_Optimized Template Master</vt:lpstr>
      <vt:lpstr>Principles of Economics, 10e</vt:lpstr>
      <vt:lpstr>Chapter Objectives (1 of 2)</vt:lpstr>
      <vt:lpstr>Chapter Objectives (2 of 2)</vt:lpstr>
      <vt:lpstr>9-1</vt:lpstr>
      <vt:lpstr>The Equilibrium without Trade</vt:lpstr>
      <vt:lpstr>Figure 1 The Equilibrium without International Trade</vt:lpstr>
      <vt:lpstr>Domestic Price and World Price</vt:lpstr>
      <vt:lpstr>Comparative Advantage</vt:lpstr>
      <vt:lpstr>Ask the Experts: Trade Deals and Tariffs—A</vt:lpstr>
      <vt:lpstr>9-2</vt:lpstr>
      <vt:lpstr>Small-Economy Assumption</vt:lpstr>
      <vt:lpstr>The Gains and Losses of an Exporting Country</vt:lpstr>
      <vt:lpstr>Figure 2 International Trade in an Exporting Country (1 of 2)</vt:lpstr>
      <vt:lpstr>Figure 2 International Trade in an Exporting Country (2 of 2)</vt:lpstr>
      <vt:lpstr>Welfare Analysis of an Exporting Country (1 of 2)</vt:lpstr>
      <vt:lpstr>Welfare Analysis of an Exporting Country (2 of 2)</vt:lpstr>
      <vt:lpstr>The Gains and Losses of an Importing Country</vt:lpstr>
      <vt:lpstr>Figure 3 International Trade in an Importing Country (1 of 2)</vt:lpstr>
      <vt:lpstr>Figure 3 International Trade in an Importing Country (2 of 2)</vt:lpstr>
      <vt:lpstr>Welfare Analysis of an Importing Country (1 of 2)</vt:lpstr>
      <vt:lpstr>Welfare Analysis of an Importing Country (2 of 2)</vt:lpstr>
      <vt:lpstr>Ask the Experts: Trade Deals and Tariffs—B</vt:lpstr>
      <vt:lpstr>The Effects of a Tariff (1 of 2)</vt:lpstr>
      <vt:lpstr>The Effects of a Tariff (2 of 2)</vt:lpstr>
      <vt:lpstr>Figure 4 The Effects of a Tariff (1 of 2)</vt:lpstr>
      <vt:lpstr>Figure 4 The Effects of a Tariff (2 of 2)</vt:lpstr>
      <vt:lpstr>The Lessons for Trade Policy (1 of 2)</vt:lpstr>
      <vt:lpstr>The Lessons for Trade Policy (2 of 2)</vt:lpstr>
      <vt:lpstr>Other Benefits of International Trade</vt:lpstr>
      <vt:lpstr>9-3</vt:lpstr>
      <vt:lpstr>The Jobs Argument</vt:lpstr>
      <vt:lpstr>The National-Security Argument</vt:lpstr>
      <vt:lpstr>The Infant-Industry Argument</vt:lpstr>
      <vt:lpstr>The Unfair-Competition Argument</vt:lpstr>
      <vt:lpstr>The Protection-as-a-Bargaining-Chip Argument</vt:lpstr>
      <vt:lpstr>Ask the Experts: Trade Deals and Tariffs—C</vt:lpstr>
      <vt:lpstr>Ask the Experts: Trade Deals and Tariffs—D</vt:lpstr>
      <vt:lpstr>9-4</vt:lpstr>
      <vt:lpstr>Conclusion</vt:lpstr>
      <vt:lpstr>Think-Pair-Share Activity</vt:lpstr>
      <vt:lpstr>Self-Assessment</vt:lpstr>
      <vt:lpstr>Summary</vt:lpstr>
    </vt:vector>
  </TitlesOfParts>
  <Company>Cengage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9: Application: International Trade</dc:subject>
  <dc:creator>N. Gregory Mankiw</dc:creator>
  <cp:lastModifiedBy>Sneha Apar</cp:lastModifiedBy>
  <cp:revision>451</cp:revision>
  <cp:lastPrinted>2016-10-03T15:29:39Z</cp:lastPrinted>
  <dcterms:created xsi:type="dcterms:W3CDTF">2021-12-10T16:21:02Z</dcterms:created>
  <dcterms:modified xsi:type="dcterms:W3CDTF">2023-02-07T14:48:48Z</dcterms:modified>
  <cp:category>Accessible PPT</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0x01010025A683995A7B1D46BAE4BA042997DC16</vt:lpwstr>
  </property>
  <property fmtid="{D5CDD505-2E9C-101B-9397-08002B2CF9AE}" pid="3" name="Order">
    <vt:r8>112600</vt:r8>
  </property>
  <property fmtid="{D5CDD505-2E9C-101B-9397-08002B2CF9AE}" pid="4" name="Category">
    <vt:lpwstr>Accessibility</vt:lpwstr>
  </property>
  <property fmtid="{D5CDD505-2E9C-101B-9397-08002B2CF9AE}" pid="5" name="xd_Signature">
    <vt:bool>false</vt:bool>
  </property>
  <property fmtid="{D5CDD505-2E9C-101B-9397-08002B2CF9AE}" pid="6" name="xd_ProgID">
    <vt:lpwstr/>
  </property>
  <property fmtid="{D5CDD505-2E9C-101B-9397-08002B2CF9AE}" pid="7" name="Document Type">
    <vt:lpwstr>Template</vt:lpwstr>
  </property>
  <property fmtid="{D5CDD505-2E9C-101B-9397-08002B2CF9AE}" pid="8" name="Audience">
    <vt:lpwstr>Content Developer</vt:lpwstr>
  </property>
  <property fmtid="{D5CDD505-2E9C-101B-9397-08002B2CF9AE}" pid="9" name="Department">
    <vt:lpwstr>GPM Training</vt:lpwstr>
  </property>
  <property fmtid="{D5CDD505-2E9C-101B-9397-08002B2CF9AE}" pid="10" name="ComplianceAssetId">
    <vt:lpwstr/>
  </property>
  <property fmtid="{D5CDD505-2E9C-101B-9397-08002B2CF9AE}" pid="11" name="TemplateUrl">
    <vt:lpwstr/>
  </property>
  <property fmtid="{D5CDD505-2E9C-101B-9397-08002B2CF9AE}" pid="12" name="ArticulateGUID">
    <vt:lpwstr>DA3FD099-5DDC-49B7-BC70-6C2871AE2813</vt:lpwstr>
  </property>
  <property fmtid="{D5CDD505-2E9C-101B-9397-08002B2CF9AE}" pid="13" name="ArticulatePath">
    <vt:lpwstr>Presentation3</vt:lpwstr>
  </property>
  <property fmtid="{D5CDD505-2E9C-101B-9397-08002B2CF9AE}" pid="14" name="_ExtendedDescription">
    <vt:lpwstr/>
  </property>
  <property fmtid="{D5CDD505-2E9C-101B-9397-08002B2CF9AE}" pid="15" name="TriggerFlowInfo">
    <vt:lpwstr/>
  </property>
  <property fmtid="{D5CDD505-2E9C-101B-9397-08002B2CF9AE}" pid="16" name="Notes">
    <vt:lpwstr>Manage access: Not shared</vt:lpwstr>
  </property>
</Properties>
</file>