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4"/>
  </p:notesMasterIdLst>
  <p:handoutMasterIdLst>
    <p:handoutMasterId r:id="rId45"/>
  </p:handoutMasterIdLst>
  <p:sldIdLst>
    <p:sldId id="268" r:id="rId2"/>
    <p:sldId id="370" r:id="rId3"/>
    <p:sldId id="417" r:id="rId4"/>
    <p:sldId id="373" r:id="rId5"/>
    <p:sldId id="497" r:id="rId6"/>
    <p:sldId id="498" r:id="rId7"/>
    <p:sldId id="499" r:id="rId8"/>
    <p:sldId id="596" r:id="rId9"/>
    <p:sldId id="503" r:id="rId10"/>
    <p:sldId id="502" r:id="rId11"/>
    <p:sldId id="504" r:id="rId12"/>
    <p:sldId id="505" r:id="rId13"/>
    <p:sldId id="506" r:id="rId14"/>
    <p:sldId id="507" r:id="rId15"/>
    <p:sldId id="602" r:id="rId16"/>
    <p:sldId id="605" r:id="rId17"/>
    <p:sldId id="398" r:id="rId18"/>
    <p:sldId id="508" r:id="rId19"/>
    <p:sldId id="509" r:id="rId20"/>
    <p:sldId id="600" r:id="rId21"/>
    <p:sldId id="511" r:id="rId22"/>
    <p:sldId id="607" r:id="rId23"/>
    <p:sldId id="513" r:id="rId24"/>
    <p:sldId id="514" r:id="rId25"/>
    <p:sldId id="515" r:id="rId26"/>
    <p:sldId id="550" r:id="rId27"/>
    <p:sldId id="606" r:id="rId28"/>
    <p:sldId id="399" r:id="rId29"/>
    <p:sldId id="516" r:id="rId30"/>
    <p:sldId id="601" r:id="rId31"/>
    <p:sldId id="521" r:id="rId32"/>
    <p:sldId id="519" r:id="rId33"/>
    <p:sldId id="524" r:id="rId34"/>
    <p:sldId id="527" r:id="rId35"/>
    <p:sldId id="400" r:id="rId36"/>
    <p:sldId id="533" r:id="rId37"/>
    <p:sldId id="534" r:id="rId38"/>
    <p:sldId id="535" r:id="rId39"/>
    <p:sldId id="536" r:id="rId40"/>
    <p:sldId id="541" r:id="rId41"/>
    <p:sldId id="538" r:id="rId42"/>
    <p:sldId id="368" r:id="rId43"/>
  </p:sldIdLst>
  <p:sldSz cx="12192000" cy="6858000"/>
  <p:notesSz cx="6858000" cy="9144000"/>
  <p:custDataLst>
    <p:tags r:id="rId46"/>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7A5CFB-F733-2E22-A71C-D4A32513EAB6}" v="4" dt="2023-01-18T11:59:28.359"/>
    <p1510:client id="{E50F71EB-EC0D-1238-8816-199AA3F30D9E}" v="16" dt="2023-01-18T12:52:35.9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4" autoAdjust="0"/>
    <p:restoredTop sz="91022" autoAdjust="0"/>
  </p:normalViewPr>
  <p:slideViewPr>
    <p:cSldViewPr snapToGrid="0" snapToObjects="1">
      <p:cViewPr varScale="1">
        <p:scale>
          <a:sx n="61" d="100"/>
          <a:sy n="61" d="100"/>
        </p:scale>
        <p:origin x="156" y="64"/>
      </p:cViewPr>
      <p:guideLst>
        <p:guide orient="horz" pos="2160"/>
        <p:guide pos="3840"/>
      </p:guideLst>
    </p:cSldViewPr>
  </p:slideViewPr>
  <p:outlineViewPr>
    <p:cViewPr>
      <p:scale>
        <a:sx n="33" d="100"/>
        <a:sy n="33" d="100"/>
      </p:scale>
      <p:origin x="0" y="-2743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microsoft.com/office/2018/10/relationships/authors" Target="NUL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kidney.org/news/newsroom/factsheets/Organ-Donation-and-Transplantation-Stat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944656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After showing the statement, you can ask your students to choose one of the options: agree, disagree, or uncertain. You can collect their answers in a variety of ways: show of hands, ballot, clicker system, etc.  </a:t>
            </a:r>
          </a:p>
          <a:p>
            <a:endParaRPr lang="en-US" dirty="0"/>
          </a:p>
          <a:p>
            <a:r>
              <a:rPr lang="en-US" dirty="0"/>
              <a:t> The discussion prompts on the next slide (based on the textbook case study) should bring interesting results!</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40</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fontScale="85000" lnSpcReduction="20000"/>
          </a:bodyPr>
          <a:lstStyle/>
          <a:p>
            <a:pPr defTabSz="897193"/>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 class discussion.</a:t>
            </a:r>
          </a:p>
          <a:p>
            <a:pPr defTabSz="897193"/>
            <a:endParaRPr lang="en-US" baseline="0" dirty="0"/>
          </a:p>
          <a:p>
            <a:pPr defTabSz="914318">
              <a:defRPr/>
            </a:pPr>
            <a:r>
              <a:rPr lang="en-US" baseline="0" dirty="0"/>
              <a:t>Y</a:t>
            </a:r>
            <a:r>
              <a:rPr lang="en-US" dirty="0"/>
              <a:t>our students will be better informed about this topic after they read the “Should There Be a Market</a:t>
            </a:r>
            <a:r>
              <a:rPr lang="en-US" baseline="0" dirty="0"/>
              <a:t> for Organs?” case study in the textbook. </a:t>
            </a:r>
          </a:p>
          <a:p>
            <a:endParaRPr lang="en-US" dirty="0"/>
          </a:p>
          <a:p>
            <a:r>
              <a:rPr lang="en-US" dirty="0"/>
              <a:t>If</a:t>
            </a:r>
            <a:r>
              <a:rPr lang="en-US" baseline="0" dirty="0"/>
              <a:t> time permits (it can take 20-30 minutes), you can start your discussion this way:</a:t>
            </a:r>
          </a:p>
          <a:p>
            <a:endParaRPr lang="en-US" baseline="0" dirty="0"/>
          </a:p>
          <a:p>
            <a:pPr defTabSz="864931" eaLnBrk="1" fontAlgn="auto" hangingPunct="1">
              <a:spcBef>
                <a:spcPts val="0"/>
              </a:spcBef>
              <a:spcAft>
                <a:spcPts val="0"/>
              </a:spcAft>
              <a:defRPr/>
            </a:pPr>
            <a:r>
              <a:rPr lang="en-US" baseline="0" dirty="0"/>
              <a:t>A.</a:t>
            </a:r>
            <a:r>
              <a:rPr lang="en-US" dirty="0"/>
              <a:t> </a:t>
            </a:r>
            <a:r>
              <a:rPr lang="en-US" baseline="0" dirty="0"/>
              <a:t>Since it is illegal to buy or sell kidneys, we are dealing with a binding price ceiling at </a:t>
            </a:r>
            <a:r>
              <a:rPr lang="en-US" b="1" i="1" baseline="0" dirty="0"/>
              <a:t>P</a:t>
            </a:r>
            <a:r>
              <a:rPr lang="en-US" baseline="0" dirty="0"/>
              <a:t> = $0. People that need kidney transplants get them from friends/relatives that are compatible (no need to be on the transplant list); from anonymous donors (usually other people die and their family donates their organs); or stay on the list (sometimes for years) and getting sicker or </a:t>
            </a:r>
            <a:r>
              <a:rPr lang="en-US" b="1" i="1" baseline="0" dirty="0"/>
              <a:t>die waiting for a kidney</a:t>
            </a:r>
            <a:r>
              <a:rPr lang="en-US" baseline="0" dirty="0"/>
              <a:t>.  (</a:t>
            </a:r>
            <a:r>
              <a:rPr lang="en-US" sz="1100" kern="1200" dirty="0">
                <a:solidFill>
                  <a:schemeClr val="tx1"/>
                </a:solidFill>
                <a:latin typeface="Arial" panose="020B0604020202020204" pitchFamily="34" charset="0"/>
                <a:ea typeface="+mn-ea"/>
                <a:cs typeface="Arial" panose="020B0604020202020204" pitchFamily="34" charset="0"/>
              </a:rPr>
              <a:t>The typical patient has to wait several years for a kidney transplant, and </a:t>
            </a:r>
            <a:r>
              <a:rPr lang="en-US" sz="1100" u="sng" kern="1200" dirty="0">
                <a:solidFill>
                  <a:schemeClr val="tx1"/>
                </a:solidFill>
                <a:latin typeface="Arial" panose="020B0604020202020204" pitchFamily="34" charset="0"/>
                <a:ea typeface="+mn-ea"/>
                <a:cs typeface="Arial" panose="020B0604020202020204" pitchFamily="34" charset="0"/>
              </a:rPr>
              <a:t>every year thousands of people die </a:t>
            </a:r>
            <a:r>
              <a:rPr lang="en-US" sz="1100" kern="1200" dirty="0">
                <a:solidFill>
                  <a:schemeClr val="tx1"/>
                </a:solidFill>
                <a:latin typeface="Arial" panose="020B0604020202020204" pitchFamily="34" charset="0"/>
                <a:ea typeface="+mn-ea"/>
                <a:cs typeface="Arial" panose="020B0604020202020204" pitchFamily="34" charset="0"/>
              </a:rPr>
              <a:t>because a compatible kidney cannot be found) </a:t>
            </a:r>
            <a:r>
              <a:rPr lang="en-US" dirty="0">
                <a:hlinkClick r:id="rId3"/>
              </a:rPr>
              <a:t>https://www.kidney.org/news/newsroom/factsheets/Organ-Donation-and-Transplantation-Stats</a:t>
            </a:r>
            <a:r>
              <a:rPr lang="en-US" dirty="0"/>
              <a:t> . </a:t>
            </a:r>
          </a:p>
          <a:p>
            <a:endParaRPr lang="en-US" sz="1100" kern="1200" dirty="0">
              <a:solidFill>
                <a:schemeClr val="tx1"/>
              </a:solidFill>
              <a:latin typeface="Arial" panose="020B0604020202020204" pitchFamily="34" charset="0"/>
              <a:ea typeface="+mn-ea"/>
              <a:cs typeface="Arial" panose="020B0604020202020204" pitchFamily="34" charset="0"/>
            </a:endParaRPr>
          </a:p>
          <a:p>
            <a:r>
              <a:rPr lang="en-US" baseline="0" dirty="0"/>
              <a:t>Remind your students that at binding price ceilings a shortage exists; in this case a shortage a kidneys: too many people need one and not enough are available. When the price is not allowed to act as a rationing mechanism, other rationing mechanisms will emerge (convincing relatives to donate; long transplant lists, etc.)</a:t>
            </a:r>
          </a:p>
          <a:p>
            <a:endParaRPr lang="en-US" baseline="0" dirty="0"/>
          </a:p>
          <a:p>
            <a:r>
              <a:rPr lang="en-US" baseline="0" dirty="0"/>
              <a:t>B. Efficiency: does this market with a binding price ceiling of $0 maximizes total surplus? No. (You can draw the market S and D and identify the consumer or producer surplus areas). </a:t>
            </a:r>
          </a:p>
          <a:p>
            <a:r>
              <a:rPr lang="en-US" baseline="0" dirty="0"/>
              <a:t>For the fairness issue: you’ll get various interesting reactions here, be warned! Some students may know that firefighters and police have access to an informal network of other firefighters and police (something I don’t have access to if I need a kidney). Some students might know there are ‘matching’ lists for a steep fee (the recipient pays the fee). </a:t>
            </a:r>
          </a:p>
          <a:p>
            <a:endParaRPr lang="en-US" baseline="0" dirty="0"/>
          </a:p>
          <a:p>
            <a:r>
              <a:rPr lang="en-US" baseline="0" dirty="0"/>
              <a:t>C. </a:t>
            </a:r>
            <a:r>
              <a:rPr lang="en-US" sz="1100" kern="1200" dirty="0">
                <a:solidFill>
                  <a:schemeClr val="tx1"/>
                </a:solidFill>
                <a:latin typeface="Arial" panose="020B0604020202020204" pitchFamily="34" charset="0"/>
                <a:ea typeface="+mn-ea"/>
                <a:cs typeface="Arial" panose="020B0604020202020204" pitchFamily="34" charset="0"/>
              </a:rPr>
              <a:t>If those needing a kidney were allowed to buy one from those who have two, the price would rise to balance supply and demand. Sellers would be better off with the extra cash in their pockets. Buyers would be better off with the organ they need to save their lives. The shortage of kidneys would disappear.  </a:t>
            </a:r>
            <a:endParaRPr lang="en-US" baseline="0" dirty="0"/>
          </a:p>
          <a:p>
            <a:r>
              <a:rPr lang="en-US" sz="1100" kern="1200" dirty="0">
                <a:solidFill>
                  <a:schemeClr val="tx1"/>
                </a:solidFill>
                <a:latin typeface="Arial" panose="020B0604020202020204" pitchFamily="34" charset="0"/>
                <a:ea typeface="+mn-ea"/>
                <a:cs typeface="Arial" panose="020B0604020202020204" pitchFamily="34" charset="0"/>
              </a:rPr>
              <a:t> </a:t>
            </a:r>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41</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66612" rtl="0" eaLnBrk="1" fontAlgn="auto" latinLnBrk="0" hangingPunct="1">
              <a:lnSpc>
                <a:spcPct val="100000"/>
              </a:lnSpc>
              <a:spcBef>
                <a:spcPts val="0"/>
              </a:spcBef>
              <a:spcAft>
                <a:spcPts val="0"/>
              </a:spcAft>
              <a:buClrTx/>
              <a:buSzTx/>
              <a:buFontTx/>
              <a:buNone/>
              <a:tabLst/>
              <a:defRPr/>
            </a:pPr>
            <a:r>
              <a:rPr lang="en-US" sz="1200" dirty="0"/>
              <a:t>A good exercise to break up the lecture, engage students, and assess their learning so far. Allow your students</a:t>
            </a:r>
            <a:r>
              <a:rPr lang="en-US" sz="1200" baseline="0" dirty="0"/>
              <a:t> 5 minutes to work by themselves or in groups before asking for volunteers to share their answers.  The answers are on the next slide.</a:t>
            </a:r>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2209380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66612" rtl="0" eaLnBrk="1" fontAlgn="auto" latinLnBrk="0" hangingPunct="1">
              <a:lnSpc>
                <a:spcPct val="100000"/>
              </a:lnSpc>
              <a:spcBef>
                <a:spcPts val="0"/>
              </a:spcBef>
              <a:spcAft>
                <a:spcPts val="0"/>
              </a:spcAft>
              <a:buClrTx/>
              <a:buSzTx/>
              <a:buFontTx/>
              <a:buNone/>
              <a:tabLst/>
              <a:defRPr/>
            </a:pPr>
            <a:r>
              <a:rPr lang="en-US" sz="1200" dirty="0"/>
              <a:t>A good exercise to break up the lecture, engage students, and assess their learning so far. Allow your students</a:t>
            </a:r>
            <a:r>
              <a:rPr lang="en-US" sz="1200" baseline="0" dirty="0"/>
              <a:t> 5 minutes to work by themselves or in groups before asking for volunteers to share their answers.  The answers are on the next slide.</a:t>
            </a:r>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16</a:t>
            </a:fld>
            <a:endParaRPr lang="en-US" dirty="0"/>
          </a:p>
        </p:txBody>
      </p:sp>
    </p:spTree>
    <p:extLst>
      <p:ext uri="{BB962C8B-B14F-4D97-AF65-F5344CB8AC3E}">
        <p14:creationId xmlns:p14="http://schemas.microsoft.com/office/powerpoint/2010/main" val="2676632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14318" eaLnBrk="1" fontAlgn="auto" hangingPunct="1">
              <a:spcBef>
                <a:spcPts val="0"/>
              </a:spcBef>
              <a:spcAft>
                <a:spcPts val="0"/>
              </a:spcAft>
              <a:defRPr/>
            </a:pPr>
            <a:r>
              <a:rPr lang="en-US" sz="1200" dirty="0"/>
              <a:t>A good exercise to break up the lecture, engage students, and assess their learning so far. Allow your students 5 minutes to work by themselves or in groups before asking for volunteers to share their answers.  The answers are on the next slide.</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14318" eaLnBrk="1" fontAlgn="auto" hangingPunct="1">
              <a:spcBef>
                <a:spcPts val="0"/>
              </a:spcBef>
              <a:spcAft>
                <a:spcPts val="0"/>
              </a:spcAft>
              <a:defRPr/>
            </a:pPr>
            <a:endParaRPr lang="en-US" sz="1200"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945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28</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225731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018A758F-66DE-46C8-857B-E4EE94C143F3}"/>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4C0D7A53-024F-40E9-B7DA-67D2EFB6AA08}"/>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noProof="0" dirty="0">
                <a:latin typeface="+mn-lt"/>
              </a:rPr>
              <a:t>Principles of Economics, 10e</a:t>
            </a:r>
            <a:endParaRPr lang="en-US" sz="3600" noProof="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19"/>
            <a:ext cx="6104302" cy="1879617"/>
          </a:xfrm>
        </p:spPr>
        <p:txBody>
          <a:bodyPr/>
          <a:lstStyle/>
          <a:p>
            <a:r>
              <a:rPr lang="en-US" b="1" noProof="0" dirty="0">
                <a:latin typeface="+mn-lt"/>
              </a:rPr>
              <a:t>Chapter 7: </a:t>
            </a:r>
            <a:r>
              <a:rPr lang="en-US" noProof="0" dirty="0">
                <a:latin typeface="+mn-lt"/>
              </a:rPr>
              <a:t>Consumers, Producers, and the Efficiency of Markets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noProof="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1 The Demand Schedule and the Demand Curve</a:t>
            </a:r>
          </a:p>
        </p:txBody>
      </p:sp>
      <p:sp>
        <p:nvSpPr>
          <p:cNvPr id="3" name="Content Placeholder 2"/>
          <p:cNvSpPr>
            <a:spLocks noGrp="1"/>
          </p:cNvSpPr>
          <p:nvPr>
            <p:ph sz="half" idx="1"/>
          </p:nvPr>
        </p:nvSpPr>
        <p:spPr>
          <a:xfrm>
            <a:off x="476843" y="1825625"/>
            <a:ext cx="11366813" cy="1005840"/>
          </a:xfrm>
        </p:spPr>
        <p:txBody>
          <a:bodyPr/>
          <a:lstStyle/>
          <a:p>
            <a:pPr marL="0" indent="0">
              <a:buNone/>
            </a:pPr>
            <a:r>
              <a:rPr lang="en-US" sz="2000" b="0" noProof="0" dirty="0">
                <a:latin typeface="+mn-lt"/>
              </a:rPr>
              <a:t>The table shows the demand schedule for the buyers (listed in Table 1) of the mint-condition copy of Elvis Presley’s first album. The graph shows the corresponding demand curve. The height of the demand curve reflects the buyers’ willingness to pay.</a:t>
            </a:r>
          </a:p>
        </p:txBody>
      </p:sp>
      <p:graphicFrame>
        <p:nvGraphicFramePr>
          <p:cNvPr id="8" name="Table 3">
            <a:extLst>
              <a:ext uri="{FF2B5EF4-FFF2-40B4-BE49-F238E27FC236}">
                <a16:creationId xmlns:a16="http://schemas.microsoft.com/office/drawing/2014/main" id="{AB6ADE53-EE09-4B7A-B4F9-A71F15E1AB1C}"/>
              </a:ext>
            </a:extLst>
          </p:cNvPr>
          <p:cNvGraphicFramePr>
            <a:graphicFrameLocks noGrp="1"/>
          </p:cNvGraphicFramePr>
          <p:nvPr>
            <p:ph sz="half" idx="10"/>
            <p:extLst>
              <p:ext uri="{D42A27DB-BD31-4B8C-83A1-F6EECF244321}">
                <p14:modId xmlns:p14="http://schemas.microsoft.com/office/powerpoint/2010/main" val="2540605480"/>
              </p:ext>
            </p:extLst>
          </p:nvPr>
        </p:nvGraphicFramePr>
        <p:xfrm>
          <a:off x="483365" y="2936192"/>
          <a:ext cx="7132320" cy="2189480"/>
        </p:xfrm>
        <a:graphic>
          <a:graphicData uri="http://schemas.openxmlformats.org/drawingml/2006/table">
            <a:tbl>
              <a:tblPr firstRow="1" bandRow="1">
                <a:tableStyleId>{5C22544A-7EE6-4342-B048-85BDC9FD1C3A}</a:tableStyleId>
              </a:tblPr>
              <a:tblGrid>
                <a:gridCol w="1920240">
                  <a:extLst>
                    <a:ext uri="{9D8B030D-6E8A-4147-A177-3AD203B41FA5}">
                      <a16:colId xmlns:a16="http://schemas.microsoft.com/office/drawing/2014/main" val="1259982667"/>
                    </a:ext>
                  </a:extLst>
                </a:gridCol>
                <a:gridCol w="3017520">
                  <a:extLst>
                    <a:ext uri="{9D8B030D-6E8A-4147-A177-3AD203B41FA5}">
                      <a16:colId xmlns:a16="http://schemas.microsoft.com/office/drawing/2014/main" val="4036509310"/>
                    </a:ext>
                  </a:extLst>
                </a:gridCol>
                <a:gridCol w="2194560">
                  <a:extLst>
                    <a:ext uri="{9D8B030D-6E8A-4147-A177-3AD203B41FA5}">
                      <a16:colId xmlns:a16="http://schemas.microsoft.com/office/drawing/2014/main" val="1383980924"/>
                    </a:ext>
                  </a:extLst>
                </a:gridCol>
              </a:tblGrid>
              <a:tr h="0">
                <a:tc>
                  <a:txBody>
                    <a:bodyPr/>
                    <a:lstStyle/>
                    <a:p>
                      <a:r>
                        <a:rPr lang="en-IN" sz="1600" b="0" i="0" u="none" strike="noStrike" kern="1200" baseline="0" dirty="0">
                          <a:solidFill>
                            <a:schemeClr val="lt1"/>
                          </a:solidFill>
                          <a:latin typeface="+mn-lt"/>
                          <a:ea typeface="+mn-ea"/>
                          <a:cs typeface="+mn-cs"/>
                        </a:rPr>
                        <a:t>Price</a:t>
                      </a:r>
                      <a:endParaRPr lang="en-IN" sz="1600" dirty="0"/>
                    </a:p>
                  </a:txBody>
                  <a:tcPr/>
                </a:tc>
                <a:tc>
                  <a:txBody>
                    <a:bodyPr/>
                    <a:lstStyle/>
                    <a:p>
                      <a:r>
                        <a:rPr lang="en-IN" sz="1600" b="0" i="0" u="none" strike="noStrike" kern="1200" baseline="0" dirty="0">
                          <a:solidFill>
                            <a:schemeClr val="lt1"/>
                          </a:solidFill>
                          <a:latin typeface="+mn-lt"/>
                          <a:ea typeface="+mn-ea"/>
                          <a:cs typeface="+mn-cs"/>
                        </a:rPr>
                        <a:t>Buyers</a:t>
                      </a:r>
                      <a:endParaRPr lang="en-IN" sz="1600" dirty="0"/>
                    </a:p>
                  </a:txBody>
                  <a:tcPr/>
                </a:tc>
                <a:tc>
                  <a:txBody>
                    <a:bodyPr/>
                    <a:lstStyle/>
                    <a:p>
                      <a:r>
                        <a:rPr lang="en-IN" sz="1600" b="0" i="0" u="none" strike="noStrike" kern="1200" baseline="0" dirty="0">
                          <a:solidFill>
                            <a:schemeClr val="lt1"/>
                          </a:solidFill>
                          <a:latin typeface="+mn-lt"/>
                          <a:ea typeface="+mn-ea"/>
                          <a:cs typeface="+mn-cs"/>
                        </a:rPr>
                        <a:t>Quantity Demanded</a:t>
                      </a:r>
                      <a:endParaRPr lang="en-IN" sz="1600" dirty="0"/>
                    </a:p>
                  </a:txBody>
                  <a:tcPr/>
                </a:tc>
                <a:extLst>
                  <a:ext uri="{0D108BD9-81ED-4DB2-BD59-A6C34878D82A}">
                    <a16:rowId xmlns:a16="http://schemas.microsoft.com/office/drawing/2014/main" val="187119679"/>
                  </a:ext>
                </a:extLst>
              </a:tr>
              <a:tr h="370840">
                <a:tc>
                  <a:txBody>
                    <a:bodyPr/>
                    <a:lstStyle/>
                    <a:p>
                      <a:r>
                        <a:rPr lang="en-IN" sz="1600" b="0" i="0" u="none" strike="noStrike" kern="1200" baseline="0" dirty="0">
                          <a:solidFill>
                            <a:schemeClr val="dk1"/>
                          </a:solidFill>
                          <a:latin typeface="+mn-lt"/>
                          <a:ea typeface="+mn-ea"/>
                          <a:cs typeface="+mn-cs"/>
                        </a:rPr>
                        <a:t>More than $1,000</a:t>
                      </a:r>
                      <a:endParaRPr lang="en-IN" sz="1600" dirty="0"/>
                    </a:p>
                  </a:txBody>
                  <a:tcPr/>
                </a:tc>
                <a:tc>
                  <a:txBody>
                    <a:bodyPr/>
                    <a:lstStyle/>
                    <a:p>
                      <a:r>
                        <a:rPr lang="en-IN" sz="1600" b="0" i="0" u="none" strike="noStrike" kern="1200" baseline="0" dirty="0">
                          <a:solidFill>
                            <a:schemeClr val="dk1"/>
                          </a:solidFill>
                          <a:latin typeface="+mn-lt"/>
                          <a:ea typeface="+mn-ea"/>
                          <a:cs typeface="+mn-cs"/>
                        </a:rPr>
                        <a:t>None</a:t>
                      </a:r>
                      <a:endParaRPr lang="en-IN" sz="1600" dirty="0"/>
                    </a:p>
                  </a:txBody>
                  <a:tcPr/>
                </a:tc>
                <a:tc>
                  <a:txBody>
                    <a:bodyPr/>
                    <a:lstStyle/>
                    <a:p>
                      <a:pPr algn="ctr"/>
                      <a:r>
                        <a:rPr lang="en-IN" sz="1600" dirty="0"/>
                        <a:t>0</a:t>
                      </a:r>
                    </a:p>
                  </a:txBody>
                  <a:tcPr/>
                </a:tc>
                <a:extLst>
                  <a:ext uri="{0D108BD9-81ED-4DB2-BD59-A6C34878D82A}">
                    <a16:rowId xmlns:a16="http://schemas.microsoft.com/office/drawing/2014/main" val="2100159828"/>
                  </a:ext>
                </a:extLst>
              </a:tr>
              <a:tr h="370840">
                <a:tc>
                  <a:txBody>
                    <a:bodyPr/>
                    <a:lstStyle/>
                    <a:p>
                      <a:r>
                        <a:rPr lang="en-IN" sz="1600" b="0" i="0" u="none" strike="noStrike" kern="1200" baseline="0" dirty="0">
                          <a:solidFill>
                            <a:schemeClr val="dk1"/>
                          </a:solidFill>
                          <a:latin typeface="+mn-lt"/>
                          <a:ea typeface="+mn-ea"/>
                          <a:cs typeface="+mn-cs"/>
                        </a:rPr>
                        <a:t>$800 to $1,000</a:t>
                      </a:r>
                      <a:endParaRPr lang="en-IN" sz="1600" dirty="0"/>
                    </a:p>
                  </a:txBody>
                  <a:tcPr/>
                </a:tc>
                <a:tc>
                  <a:txBody>
                    <a:bodyPr/>
                    <a:lstStyle/>
                    <a:p>
                      <a:r>
                        <a:rPr lang="en-IN" sz="1600" b="0" i="0" u="none" strike="noStrike" kern="1200" baseline="0" dirty="0">
                          <a:solidFill>
                            <a:schemeClr val="dk1"/>
                          </a:solidFill>
                          <a:latin typeface="+mn-lt"/>
                          <a:ea typeface="+mn-ea"/>
                          <a:cs typeface="+mn-cs"/>
                        </a:rPr>
                        <a:t>Whitney</a:t>
                      </a:r>
                      <a:endParaRPr lang="en-IN" sz="1600" dirty="0"/>
                    </a:p>
                  </a:txBody>
                  <a:tcPr/>
                </a:tc>
                <a:tc>
                  <a:txBody>
                    <a:bodyPr/>
                    <a:lstStyle/>
                    <a:p>
                      <a:pPr algn="ctr"/>
                      <a:r>
                        <a:rPr lang="en-IN" sz="1600" dirty="0"/>
                        <a:t>1</a:t>
                      </a:r>
                    </a:p>
                  </a:txBody>
                  <a:tcPr/>
                </a:tc>
                <a:extLst>
                  <a:ext uri="{0D108BD9-81ED-4DB2-BD59-A6C34878D82A}">
                    <a16:rowId xmlns:a16="http://schemas.microsoft.com/office/drawing/2014/main" val="2291726686"/>
                  </a:ext>
                </a:extLst>
              </a:tr>
              <a:tr h="370840">
                <a:tc>
                  <a:txBody>
                    <a:bodyPr/>
                    <a:lstStyle/>
                    <a:p>
                      <a:r>
                        <a:rPr lang="en-IN" sz="1600" b="0" i="0" u="none" strike="noStrike" kern="1200" baseline="0" dirty="0">
                          <a:solidFill>
                            <a:schemeClr val="dk1"/>
                          </a:solidFill>
                          <a:latin typeface="+mn-lt"/>
                          <a:ea typeface="+mn-ea"/>
                          <a:cs typeface="+mn-cs"/>
                        </a:rPr>
                        <a:t>$700 to $800</a:t>
                      </a:r>
                      <a:endParaRPr lang="en-IN" sz="1600" dirty="0"/>
                    </a:p>
                  </a:txBody>
                  <a:tcPr/>
                </a:tc>
                <a:tc>
                  <a:txBody>
                    <a:bodyPr/>
                    <a:lstStyle/>
                    <a:p>
                      <a:r>
                        <a:rPr lang="en-IN" sz="1600" b="0" i="0" u="none" strike="noStrike" kern="1200" baseline="0" dirty="0">
                          <a:solidFill>
                            <a:schemeClr val="dk1"/>
                          </a:solidFill>
                          <a:latin typeface="+mn-lt"/>
                          <a:ea typeface="+mn-ea"/>
                          <a:cs typeface="+mn-cs"/>
                        </a:rPr>
                        <a:t>Whitney, Ella</a:t>
                      </a:r>
                      <a:endParaRPr lang="en-IN" sz="1600" dirty="0"/>
                    </a:p>
                  </a:txBody>
                  <a:tcPr/>
                </a:tc>
                <a:tc>
                  <a:txBody>
                    <a:bodyPr/>
                    <a:lstStyle/>
                    <a:p>
                      <a:pPr algn="ctr"/>
                      <a:r>
                        <a:rPr lang="en-IN" sz="1600" dirty="0"/>
                        <a:t>2</a:t>
                      </a:r>
                    </a:p>
                  </a:txBody>
                  <a:tcPr/>
                </a:tc>
                <a:extLst>
                  <a:ext uri="{0D108BD9-81ED-4DB2-BD59-A6C34878D82A}">
                    <a16:rowId xmlns:a16="http://schemas.microsoft.com/office/drawing/2014/main" val="241580513"/>
                  </a:ext>
                </a:extLst>
              </a:tr>
              <a:tr h="370840">
                <a:tc>
                  <a:txBody>
                    <a:bodyPr/>
                    <a:lstStyle/>
                    <a:p>
                      <a:r>
                        <a:rPr lang="en-IN" sz="1600" b="0" i="0" u="none" strike="noStrike" kern="1200" baseline="0" dirty="0">
                          <a:solidFill>
                            <a:schemeClr val="dk1"/>
                          </a:solidFill>
                          <a:latin typeface="+mn-lt"/>
                          <a:ea typeface="+mn-ea"/>
                          <a:cs typeface="+mn-cs"/>
                        </a:rPr>
                        <a:t>$500 to $700</a:t>
                      </a:r>
                      <a:endParaRPr lang="en-IN" sz="1600" dirty="0"/>
                    </a:p>
                  </a:txBody>
                  <a:tcPr/>
                </a:tc>
                <a:tc>
                  <a:txBody>
                    <a:bodyPr/>
                    <a:lstStyle/>
                    <a:p>
                      <a:r>
                        <a:rPr lang="en-IN" sz="1600" b="0" i="0" u="none" strike="noStrike" kern="1200" baseline="0" dirty="0">
                          <a:solidFill>
                            <a:schemeClr val="dk1"/>
                          </a:solidFill>
                          <a:latin typeface="+mn-lt"/>
                          <a:ea typeface="+mn-ea"/>
                          <a:cs typeface="+mn-cs"/>
                        </a:rPr>
                        <a:t>Whitney, Ella, Mariah</a:t>
                      </a:r>
                      <a:endParaRPr lang="en-IN" sz="1600" dirty="0"/>
                    </a:p>
                  </a:txBody>
                  <a:tcPr/>
                </a:tc>
                <a:tc>
                  <a:txBody>
                    <a:bodyPr/>
                    <a:lstStyle/>
                    <a:p>
                      <a:pPr algn="ctr"/>
                      <a:r>
                        <a:rPr lang="en-IN" sz="1600" dirty="0"/>
                        <a:t>3</a:t>
                      </a:r>
                    </a:p>
                  </a:txBody>
                  <a:tcPr/>
                </a:tc>
                <a:extLst>
                  <a:ext uri="{0D108BD9-81ED-4DB2-BD59-A6C34878D82A}">
                    <a16:rowId xmlns:a16="http://schemas.microsoft.com/office/drawing/2014/main" val="3309746748"/>
                  </a:ext>
                </a:extLst>
              </a:tr>
              <a:tr h="370840">
                <a:tc>
                  <a:txBody>
                    <a:bodyPr/>
                    <a:lstStyle/>
                    <a:p>
                      <a:r>
                        <a:rPr lang="en-IN" sz="1600" b="0" i="0" u="none" strike="noStrike" kern="1200" baseline="0" dirty="0">
                          <a:solidFill>
                            <a:schemeClr val="dk1"/>
                          </a:solidFill>
                          <a:latin typeface="+mn-lt"/>
                          <a:ea typeface="+mn-ea"/>
                          <a:cs typeface="+mn-cs"/>
                        </a:rPr>
                        <a:t>$500 or less</a:t>
                      </a:r>
                      <a:endParaRPr lang="en-IN" sz="1600" dirty="0"/>
                    </a:p>
                  </a:txBody>
                  <a:tcPr/>
                </a:tc>
                <a:tc>
                  <a:txBody>
                    <a:bodyPr/>
                    <a:lstStyle/>
                    <a:p>
                      <a:r>
                        <a:rPr lang="en-IN" sz="1600" b="0" i="0" u="none" strike="noStrike" kern="1200" baseline="0" dirty="0">
                          <a:solidFill>
                            <a:schemeClr val="dk1"/>
                          </a:solidFill>
                          <a:latin typeface="+mn-lt"/>
                          <a:ea typeface="+mn-ea"/>
                          <a:cs typeface="+mn-cs"/>
                        </a:rPr>
                        <a:t>Whitney, Ella, Mariah, Karen</a:t>
                      </a:r>
                      <a:endParaRPr lang="en-IN" sz="1600" dirty="0"/>
                    </a:p>
                  </a:txBody>
                  <a:tcPr/>
                </a:tc>
                <a:tc>
                  <a:txBody>
                    <a:bodyPr/>
                    <a:lstStyle/>
                    <a:p>
                      <a:pPr algn="ctr"/>
                      <a:r>
                        <a:rPr lang="en-IN" sz="1600" dirty="0"/>
                        <a:t>4</a:t>
                      </a:r>
                    </a:p>
                  </a:txBody>
                  <a:tcPr/>
                </a:tc>
                <a:extLst>
                  <a:ext uri="{0D108BD9-81ED-4DB2-BD59-A6C34878D82A}">
                    <a16:rowId xmlns:a16="http://schemas.microsoft.com/office/drawing/2014/main" val="2635341596"/>
                  </a:ext>
                </a:extLst>
              </a:tr>
            </a:tbl>
          </a:graphicData>
        </a:graphic>
      </p:graphicFrame>
      <p:pic>
        <p:nvPicPr>
          <p:cNvPr id="6" name="Picture 4" descr="A graph gives a piecewise demand function. Since Whitney's willingness to pay is $1,000 for one album, the part of the demand curve that represents her are the line segments from (0,$1000) to (1,$1000) and (1,$1000) to (1,$800). Since Ella's willingness to pay is $800 for one album, the line segments (1,$800) to (2,$800) and (2,$800) to (2,$700) capture the demand for both Whitney and Ella. Maria's willingness to pay $700 for one album is represented by the line segments (2,$700) to (3,$700) and (3,$700) to (3,$500). Lastly, Karen's willingness to pay $500 for one album finished the demand curve such that the line segment (3,$500) to (4,$500)."/>
          <p:cNvPicPr>
            <a:picLocks noGrp="1" noChangeAspect="1"/>
          </p:cNvPicPr>
          <p:nvPr>
            <p:ph sz="half" idx="2"/>
          </p:nvPr>
        </p:nvPicPr>
        <p:blipFill>
          <a:blip r:embed="rId2"/>
          <a:stretch>
            <a:fillRect/>
          </a:stretch>
        </p:blipFill>
        <p:spPr>
          <a:xfrm>
            <a:off x="7813079" y="2936192"/>
            <a:ext cx="4112852" cy="310896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2 Measuring Consumer Surplus with the Demand Curve</a:t>
            </a:r>
          </a:p>
        </p:txBody>
      </p:sp>
      <p:sp>
        <p:nvSpPr>
          <p:cNvPr id="3" name="Content Placeholder 2"/>
          <p:cNvSpPr>
            <a:spLocks noGrp="1"/>
          </p:cNvSpPr>
          <p:nvPr>
            <p:ph sz="half" idx="1"/>
          </p:nvPr>
        </p:nvSpPr>
        <p:spPr/>
        <p:txBody>
          <a:bodyPr/>
          <a:lstStyle/>
          <a:p>
            <a:r>
              <a:rPr lang="en-US" sz="2000" b="0" noProof="0" dirty="0">
                <a:latin typeface="+mn-lt"/>
              </a:rPr>
              <a:t>In panel (a), the price of the good is $800, and consumer surplus is $200. In panel (b), the price is $700, and consumer surplus is $400.</a:t>
            </a:r>
          </a:p>
        </p:txBody>
      </p:sp>
      <p:pic>
        <p:nvPicPr>
          <p:cNvPr id="7" name="Picture 3" descr="A graph gives a piecewise demand function. Since Whitney's willingness to pay is $1,000 for one album, the part of the demand curve that represents her are the line segments from (0,$1000) to (1,$1000) and (1,$1000) to (1,$800). Since Ella's willingness to pay is $800 for one album, the line segments (1,$800) to (2,$800) and (2,$800) to (2,$700) capture the demand for both Whitney and Ella. Maria's willingness to pay $700 for one album is represented by the line segments (2,$700) to (3,$700) and (3,$700) to (3,$500). Lastly, Karen's willingness to pay $500 for one album finished the demand curve such that the line segment (3,$500) to (4,$500). Whitney's consumer surplus is shaded as the area less than $1000 but greater than $800 on the interval 0 to 1."/>
          <p:cNvPicPr>
            <a:picLocks noGrp="1" noChangeAspect="1"/>
          </p:cNvPicPr>
          <p:nvPr>
            <p:ph sz="half" idx="2"/>
          </p:nvPr>
        </p:nvPicPr>
        <p:blipFill>
          <a:blip r:embed="rId2"/>
          <a:stretch>
            <a:fillRect/>
          </a:stretch>
        </p:blipFill>
        <p:spPr>
          <a:xfrm>
            <a:off x="2337726" y="2690188"/>
            <a:ext cx="7516548" cy="335913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How a Lower Price Raises Consumer Surplus</a:t>
            </a:r>
          </a:p>
        </p:txBody>
      </p:sp>
      <p:sp>
        <p:nvSpPr>
          <p:cNvPr id="3" name="Content Placeholder 2"/>
          <p:cNvSpPr>
            <a:spLocks noGrp="1"/>
          </p:cNvSpPr>
          <p:nvPr>
            <p:ph idx="1"/>
          </p:nvPr>
        </p:nvSpPr>
        <p:spPr/>
        <p:txBody>
          <a:bodyPr/>
          <a:lstStyle/>
          <a:p>
            <a:pPr>
              <a:spcBef>
                <a:spcPts val="600"/>
              </a:spcBef>
              <a:spcAft>
                <a:spcPts val="1200"/>
              </a:spcAft>
            </a:pPr>
            <a:r>
              <a:rPr lang="en-US" noProof="0" dirty="0">
                <a:latin typeface="+mn-lt"/>
              </a:rPr>
              <a:t>A lower price increases the consumer surplus</a:t>
            </a:r>
          </a:p>
          <a:p>
            <a:pPr lvl="1">
              <a:spcBef>
                <a:spcPts val="600"/>
              </a:spcBef>
              <a:spcAft>
                <a:spcPts val="1200"/>
              </a:spcAft>
              <a:buFont typeface="Arial" panose="020B0604020202020204" pitchFamily="34" charset="0"/>
              <a:buChar char="•"/>
            </a:pPr>
            <a:r>
              <a:rPr lang="en-US" noProof="0" dirty="0">
                <a:latin typeface="+mn-lt"/>
              </a:rPr>
              <a:t>Existing buyers pay less at the lower price </a:t>
            </a:r>
          </a:p>
          <a:p>
            <a:pPr lvl="1">
              <a:spcBef>
                <a:spcPts val="600"/>
              </a:spcBef>
              <a:spcAft>
                <a:spcPts val="1200"/>
              </a:spcAft>
              <a:buFont typeface="Arial" panose="020B0604020202020204" pitchFamily="34" charset="0"/>
              <a:buChar char="•"/>
            </a:pPr>
            <a:r>
              <a:rPr lang="en-US" altLang="en-US" noProof="0" dirty="0">
                <a:latin typeface="+mn-lt"/>
              </a:rPr>
              <a:t>New buyers enter the market at the lower price, </a:t>
            </a:r>
            <a:r>
              <a:rPr lang="en-US" noProof="0" dirty="0">
                <a:latin typeface="+mn-lt"/>
              </a:rPr>
              <a:t>quantity demanded increases</a:t>
            </a:r>
            <a:endParaRPr lang="en-US" altLang="en-US" noProof="0" dirty="0">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3 How Price Affects Consumer Surplus</a:t>
            </a:r>
          </a:p>
        </p:txBody>
      </p:sp>
      <p:sp>
        <p:nvSpPr>
          <p:cNvPr id="3" name="Content Placeholder 2"/>
          <p:cNvSpPr>
            <a:spLocks noGrp="1"/>
          </p:cNvSpPr>
          <p:nvPr>
            <p:ph sz="half" idx="1"/>
          </p:nvPr>
        </p:nvSpPr>
        <p:spPr>
          <a:xfrm>
            <a:off x="476843" y="1887673"/>
            <a:ext cx="11241915" cy="1463040"/>
          </a:xfrm>
        </p:spPr>
        <p:txBody>
          <a:bodyPr/>
          <a:lstStyle/>
          <a:p>
            <a:r>
              <a:rPr lang="en-US" sz="1800" b="0" noProof="0" dirty="0">
                <a:latin typeface="+mn-lt"/>
              </a:rPr>
              <a:t>In panel (a), the price is </a:t>
            </a:r>
            <a:r>
              <a:rPr lang="en-US" sz="1800" b="0" i="1" noProof="0" dirty="0">
                <a:latin typeface="+mn-lt"/>
              </a:rPr>
              <a:t>P</a:t>
            </a:r>
            <a:r>
              <a:rPr lang="en-US" sz="1800" b="0" i="1" baseline="-25000" noProof="0" dirty="0">
                <a:latin typeface="+mn-lt"/>
              </a:rPr>
              <a:t>1</a:t>
            </a:r>
            <a:r>
              <a:rPr lang="en-US" sz="1800" b="0" i="1" noProof="0" dirty="0">
                <a:latin typeface="+mn-lt"/>
              </a:rPr>
              <a:t>, </a:t>
            </a:r>
            <a:r>
              <a:rPr lang="en-US" sz="1800" b="0" noProof="0" dirty="0">
                <a:latin typeface="+mn-lt"/>
              </a:rPr>
              <a:t>the quantity demanded is </a:t>
            </a:r>
            <a:r>
              <a:rPr lang="en-US" sz="1800" b="0" i="1" noProof="0" dirty="0">
                <a:latin typeface="+mn-lt"/>
              </a:rPr>
              <a:t>Q</a:t>
            </a:r>
            <a:r>
              <a:rPr lang="en-US" sz="1800" b="0" i="1" baseline="-25000" noProof="0" dirty="0">
                <a:latin typeface="+mn-lt"/>
              </a:rPr>
              <a:t>1</a:t>
            </a:r>
            <a:r>
              <a:rPr lang="en-US" sz="1800" b="0" i="1" noProof="0" dirty="0">
                <a:latin typeface="+mn-lt"/>
              </a:rPr>
              <a:t>, </a:t>
            </a:r>
            <a:r>
              <a:rPr lang="en-US" sz="1800" b="0" noProof="0" dirty="0">
                <a:latin typeface="+mn-lt"/>
              </a:rPr>
              <a:t>and consumer surplus equals the area of the triangle ABC. When the price falls from </a:t>
            </a:r>
            <a:r>
              <a:rPr lang="en-US" sz="1800" b="0" i="1" noProof="0" dirty="0">
                <a:latin typeface="+mn-lt"/>
              </a:rPr>
              <a:t>P</a:t>
            </a:r>
            <a:r>
              <a:rPr lang="en-US" sz="1800" b="0" i="1" baseline="-25000" noProof="0" dirty="0">
                <a:latin typeface="+mn-lt"/>
              </a:rPr>
              <a:t>1</a:t>
            </a:r>
            <a:r>
              <a:rPr lang="en-US" sz="1800" b="0" i="1" noProof="0" dirty="0">
                <a:latin typeface="+mn-lt"/>
              </a:rPr>
              <a:t> </a:t>
            </a:r>
            <a:r>
              <a:rPr lang="en-US" sz="1800" b="0" noProof="0" dirty="0">
                <a:latin typeface="+mn-lt"/>
              </a:rPr>
              <a:t>to</a:t>
            </a:r>
            <a:r>
              <a:rPr lang="en-US" sz="1800" b="0" i="1" noProof="0" dirty="0">
                <a:latin typeface="+mn-lt"/>
              </a:rPr>
              <a:t> P</a:t>
            </a:r>
            <a:r>
              <a:rPr lang="en-US" sz="1800" b="0" i="1" baseline="-25000" noProof="0" dirty="0">
                <a:latin typeface="+mn-lt"/>
              </a:rPr>
              <a:t>2</a:t>
            </a:r>
            <a:r>
              <a:rPr lang="en-US" sz="1800" b="0" i="1" noProof="0" dirty="0">
                <a:latin typeface="+mn-lt"/>
              </a:rPr>
              <a:t>, </a:t>
            </a:r>
            <a:r>
              <a:rPr lang="en-US" sz="1800" b="0" noProof="0" dirty="0">
                <a:latin typeface="+mn-lt"/>
              </a:rPr>
              <a:t>as in panel (b), the quantity demanded rises from </a:t>
            </a:r>
            <a:r>
              <a:rPr lang="en-US" sz="1800" b="0" i="1" noProof="0" dirty="0">
                <a:latin typeface="+mn-lt"/>
              </a:rPr>
              <a:t>Q</a:t>
            </a:r>
            <a:r>
              <a:rPr lang="en-US" sz="1800" b="0" i="1" baseline="-25000" noProof="0" dirty="0">
                <a:latin typeface="+mn-lt"/>
              </a:rPr>
              <a:t>1</a:t>
            </a:r>
            <a:r>
              <a:rPr lang="en-US" sz="1800" b="0" i="1" noProof="0" dirty="0">
                <a:latin typeface="+mn-lt"/>
              </a:rPr>
              <a:t> </a:t>
            </a:r>
            <a:r>
              <a:rPr lang="en-US" sz="1800" b="0" noProof="0" dirty="0">
                <a:latin typeface="+mn-lt"/>
              </a:rPr>
              <a:t>to</a:t>
            </a:r>
            <a:r>
              <a:rPr lang="en-US" sz="1800" b="0" i="1" noProof="0" dirty="0">
                <a:latin typeface="+mn-lt"/>
              </a:rPr>
              <a:t> Q</a:t>
            </a:r>
            <a:r>
              <a:rPr lang="en-US" sz="1800" b="0" i="1" baseline="-25000" noProof="0" dirty="0">
                <a:latin typeface="+mn-lt"/>
              </a:rPr>
              <a:t>2</a:t>
            </a:r>
            <a:r>
              <a:rPr lang="en-US" sz="1800" b="0" i="1" noProof="0" dirty="0">
                <a:latin typeface="+mn-lt"/>
              </a:rPr>
              <a:t>, </a:t>
            </a:r>
            <a:r>
              <a:rPr lang="en-US" sz="1800" b="0" noProof="0" dirty="0">
                <a:latin typeface="+mn-lt"/>
              </a:rPr>
              <a:t>and consumer surplus rises to the area of the triangle ADF</a:t>
            </a:r>
            <a:r>
              <a:rPr lang="en-US" sz="1800" b="0" i="1" noProof="0" dirty="0">
                <a:latin typeface="+mn-lt"/>
              </a:rPr>
              <a:t>. </a:t>
            </a:r>
            <a:r>
              <a:rPr lang="en-US" sz="1800" b="0" noProof="0" dirty="0">
                <a:latin typeface="+mn-lt"/>
              </a:rPr>
              <a:t>The increase in consumer surplus (area BCFD) occurs in part because existing consumers pay less (area BCED) and in part because new consumers enter the market at the lower price (area CEF).</a:t>
            </a:r>
          </a:p>
        </p:txBody>
      </p:sp>
      <p:pic>
        <p:nvPicPr>
          <p:cNvPr id="6" name="Picture 3" descr="Two graphs compare consumer surpluses at two different prices. Graph (a), titled Consumer Surplus at Price P1, shows a downward sloping demand curve beginning at point A on the vertical axis, passing through point C, and reaching the horizontal axis at a point about as far from the origin as point A. From point C, perpendiculars are dropped to the horizontal and vertical axes at Q1 and P1, respectively. The point P1 is also labeled point B. The area of the triangle ABC is labeled &quot;Consumer surplus.&quot; Graph (b), titled Consumer Surplus at Price P2, is the same as graph (a). In addition, there is point F on the curve between point C and the horizontal axis. From point F perpendiculars are dropped to the horizontal and vertical axes at Q2 and P2, respectively. Point P2 is also labeled D. The segment FD intersects the perpendicular dropped from C to the horizontal axis at point E. Area of triangle ABC is the &quot;initial consumer surplus&quot; and area of triangle CEF is &quot;consumer surplus to new consumers.&quot; Area of rectangle BCED is the &quot;additional consumer surplus to initial consumers.&quot;"/>
          <p:cNvPicPr>
            <a:picLocks noGrp="1" noChangeAspect="1"/>
          </p:cNvPicPr>
          <p:nvPr>
            <p:ph sz="half" idx="2"/>
          </p:nvPr>
        </p:nvPicPr>
        <p:blipFill>
          <a:blip r:embed="rId2"/>
          <a:stretch>
            <a:fillRect/>
          </a:stretch>
        </p:blipFill>
        <p:spPr>
          <a:xfrm>
            <a:off x="3147418" y="3464146"/>
            <a:ext cx="5897164" cy="2582722"/>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What Does Consumer Surplus Measure?</a:t>
            </a:r>
          </a:p>
        </p:txBody>
      </p:sp>
      <p:sp>
        <p:nvSpPr>
          <p:cNvPr id="3" name="Content Placeholder 2"/>
          <p:cNvSpPr>
            <a:spLocks noGrp="1"/>
          </p:cNvSpPr>
          <p:nvPr>
            <p:ph idx="1"/>
          </p:nvPr>
        </p:nvSpPr>
        <p:spPr/>
        <p:txBody>
          <a:bodyPr/>
          <a:lstStyle/>
          <a:p>
            <a:pPr>
              <a:spcBef>
                <a:spcPts val="600"/>
              </a:spcBef>
              <a:spcAft>
                <a:spcPts val="1200"/>
              </a:spcAft>
            </a:pPr>
            <a:r>
              <a:rPr lang="en-US" altLang="en-US" noProof="0" dirty="0">
                <a:latin typeface="+mn-lt"/>
              </a:rPr>
              <a:t>Consumer surplus</a:t>
            </a:r>
          </a:p>
          <a:p>
            <a:pPr lvl="1">
              <a:spcBef>
                <a:spcPts val="600"/>
              </a:spcBef>
              <a:spcAft>
                <a:spcPts val="1200"/>
              </a:spcAft>
              <a:buFont typeface="Arial" panose="020B0604020202020204" pitchFamily="34" charset="0"/>
              <a:buChar char="•"/>
            </a:pPr>
            <a:r>
              <a:rPr lang="en-US" noProof="0" dirty="0">
                <a:latin typeface="+mn-lt"/>
              </a:rPr>
              <a:t>Measures the benefit that buyers derive from a market as the buyers themselves perceive it</a:t>
            </a:r>
          </a:p>
          <a:p>
            <a:pPr lvl="1">
              <a:spcBef>
                <a:spcPts val="600"/>
              </a:spcBef>
              <a:spcAft>
                <a:spcPts val="1200"/>
              </a:spcAft>
              <a:buFont typeface="Arial" panose="020B0604020202020204" pitchFamily="34" charset="0"/>
              <a:buChar char="•"/>
            </a:pPr>
            <a:r>
              <a:rPr lang="en-US" altLang="en-US" noProof="0" dirty="0">
                <a:latin typeface="+mn-lt"/>
              </a:rPr>
              <a:t>Good measure of economic well-being </a:t>
            </a:r>
            <a:r>
              <a:rPr lang="en-US" noProof="0" dirty="0">
                <a:latin typeface="+mn-lt"/>
              </a:rPr>
              <a:t>if policymakers want to satisfy buyers’ preferences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B7564-F829-EF6F-E55E-A36DA077DCCE}"/>
              </a:ext>
            </a:extLst>
          </p:cNvPr>
          <p:cNvSpPr>
            <a:spLocks noGrp="1"/>
          </p:cNvSpPr>
          <p:nvPr>
            <p:ph type="title"/>
          </p:nvPr>
        </p:nvSpPr>
        <p:spPr/>
        <p:txBody>
          <a:bodyPr/>
          <a:lstStyle/>
          <a:p>
            <a:r>
              <a:rPr lang="en-US" noProof="0" dirty="0">
                <a:latin typeface="+mn-lt"/>
              </a:rPr>
              <a:t>Active Learning 1: Consumer Surplus</a:t>
            </a:r>
          </a:p>
        </p:txBody>
      </p:sp>
      <p:sp>
        <p:nvSpPr>
          <p:cNvPr id="3" name="Content Placeholder 2">
            <a:extLst>
              <a:ext uri="{FF2B5EF4-FFF2-40B4-BE49-F238E27FC236}">
                <a16:creationId xmlns:a16="http://schemas.microsoft.com/office/drawing/2014/main" id="{6CC0E434-F69F-A71F-53C5-C8005031F2DD}"/>
              </a:ext>
            </a:extLst>
          </p:cNvPr>
          <p:cNvSpPr>
            <a:spLocks noGrp="1"/>
          </p:cNvSpPr>
          <p:nvPr>
            <p:ph sz="half" idx="1"/>
          </p:nvPr>
        </p:nvSpPr>
        <p:spPr>
          <a:xfrm>
            <a:off x="476843" y="1825625"/>
            <a:ext cx="6263170" cy="4351338"/>
          </a:xfrm>
        </p:spPr>
        <p:txBody>
          <a:bodyPr/>
          <a:lstStyle/>
          <a:p>
            <a:pPr marL="457200" indent="-457200">
              <a:buFont typeface="+mj-lt"/>
              <a:buAutoNum type="alphaUcPeriod"/>
            </a:pPr>
            <a:r>
              <a:rPr lang="en-US" noProof="0" dirty="0">
                <a:latin typeface="+mn-lt"/>
              </a:rPr>
              <a:t>Find marginal buyer’s WTP at Q = 10.</a:t>
            </a:r>
          </a:p>
          <a:p>
            <a:pPr marL="457200" indent="-457200">
              <a:buFont typeface="+mj-lt"/>
              <a:buAutoNum type="alphaUcPeriod"/>
            </a:pPr>
            <a:r>
              <a:rPr lang="en-US" noProof="0" dirty="0">
                <a:latin typeface="+mn-lt"/>
              </a:rPr>
              <a:t>Find CS for P = $30</a:t>
            </a:r>
          </a:p>
          <a:p>
            <a:pPr marL="0" indent="0">
              <a:buNone/>
            </a:pPr>
            <a:r>
              <a:rPr lang="en-US" noProof="0" dirty="0">
                <a:latin typeface="+mn-lt"/>
              </a:rPr>
              <a:t>Suppose P falls to $20. How much will CS increase due to:</a:t>
            </a:r>
          </a:p>
          <a:p>
            <a:pPr marL="457200" indent="-457200">
              <a:buFont typeface="+mj-lt"/>
              <a:buAutoNum type="alphaUcPeriod" startAt="3"/>
            </a:pPr>
            <a:r>
              <a:rPr lang="en-US" noProof="0" dirty="0">
                <a:latin typeface="+mn-lt"/>
              </a:rPr>
              <a:t>Buyers entering the market?</a:t>
            </a:r>
          </a:p>
          <a:p>
            <a:pPr marL="457200" indent="-457200">
              <a:buFont typeface="+mj-lt"/>
              <a:buAutoNum type="alphaUcPeriod" startAt="3"/>
            </a:pPr>
            <a:r>
              <a:rPr lang="en-US" noProof="0" dirty="0">
                <a:latin typeface="+mn-lt"/>
              </a:rPr>
              <a:t>Existing buyers paying lower price?</a:t>
            </a:r>
          </a:p>
        </p:txBody>
      </p:sp>
      <p:pic>
        <p:nvPicPr>
          <p:cNvPr id="18" name="Picture 3" title="Decorative Image">
            <a:extLst>
              <a:ext uri="{FF2B5EF4-FFF2-40B4-BE49-F238E27FC236}">
                <a16:creationId xmlns:a16="http://schemas.microsoft.com/office/drawing/2014/main" id="{A98C6F1D-9CB6-4B80-8014-4D84203A9E78}"/>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649015" y="1285502"/>
            <a:ext cx="3985203" cy="4754880"/>
          </a:xfrm>
          <a:prstGeom prst="rect">
            <a:avLst/>
          </a:prstGeom>
        </p:spPr>
      </p:pic>
    </p:spTree>
    <p:extLst>
      <p:ext uri="{BB962C8B-B14F-4D97-AF65-F5344CB8AC3E}">
        <p14:creationId xmlns:p14="http://schemas.microsoft.com/office/powerpoint/2010/main" val="106617361"/>
      </p:ext>
    </p:extLst>
  </p:cSld>
  <p:clrMapOvr>
    <a:masterClrMapping/>
  </p:clrMapOvr>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B7564-F829-EF6F-E55E-A36DA077DCCE}"/>
              </a:ext>
            </a:extLst>
          </p:cNvPr>
          <p:cNvSpPr>
            <a:spLocks noGrp="1"/>
          </p:cNvSpPr>
          <p:nvPr>
            <p:ph type="title"/>
          </p:nvPr>
        </p:nvSpPr>
        <p:spPr/>
        <p:txBody>
          <a:bodyPr/>
          <a:lstStyle/>
          <a:p>
            <a:r>
              <a:rPr lang="en-US" noProof="0" dirty="0">
                <a:latin typeface="+mn-lt"/>
              </a:rPr>
              <a:t>Active Learning 1: Answers</a:t>
            </a:r>
          </a:p>
        </p:txBody>
      </p:sp>
      <p:sp>
        <p:nvSpPr>
          <p:cNvPr id="3" name="Content Placeholder 2">
            <a:extLst>
              <a:ext uri="{FF2B5EF4-FFF2-40B4-BE49-F238E27FC236}">
                <a16:creationId xmlns:a16="http://schemas.microsoft.com/office/drawing/2014/main" id="{6CC0E434-F69F-A71F-53C5-C8005031F2DD}"/>
              </a:ext>
            </a:extLst>
          </p:cNvPr>
          <p:cNvSpPr>
            <a:spLocks noGrp="1"/>
          </p:cNvSpPr>
          <p:nvPr>
            <p:ph sz="half" idx="1"/>
          </p:nvPr>
        </p:nvSpPr>
        <p:spPr>
          <a:xfrm>
            <a:off x="476843" y="1825625"/>
            <a:ext cx="6263170" cy="4351338"/>
          </a:xfrm>
        </p:spPr>
        <p:txBody>
          <a:bodyPr/>
          <a:lstStyle/>
          <a:p>
            <a:pPr marL="457200" indent="-457200">
              <a:buFont typeface="+mj-lt"/>
              <a:buAutoNum type="alphaUcPeriod"/>
            </a:pPr>
            <a:r>
              <a:rPr lang="en-US" noProof="0" dirty="0">
                <a:latin typeface="+mn-lt"/>
              </a:rPr>
              <a:t>At Q = 10, marginal buyer’s WTP is $30.</a:t>
            </a:r>
          </a:p>
          <a:p>
            <a:pPr marL="457200" indent="-457200">
              <a:buFont typeface="+mj-lt"/>
              <a:buAutoNum type="alphaUcPeriod"/>
            </a:pPr>
            <a:r>
              <a:rPr lang="en-US" noProof="0" dirty="0">
                <a:latin typeface="+mn-lt"/>
              </a:rPr>
              <a:t>If P = $30, CS = ½ × 10 × $10 = $50 P  falls to $20.</a:t>
            </a:r>
          </a:p>
          <a:p>
            <a:pPr marL="457200" indent="-457200">
              <a:buFont typeface="+mj-lt"/>
              <a:buAutoNum type="alphaUcPeriod"/>
            </a:pPr>
            <a:r>
              <a:rPr lang="en-US" noProof="0" dirty="0">
                <a:latin typeface="+mn-lt"/>
              </a:rPr>
              <a:t>CS for the additional buyers = ½ × 10 × $10 = $50.</a:t>
            </a:r>
          </a:p>
          <a:p>
            <a:pPr marL="457200" indent="-457200">
              <a:buFont typeface="+mj-lt"/>
              <a:buAutoNum type="alphaUcPeriod"/>
            </a:pPr>
            <a:r>
              <a:rPr lang="en-US" noProof="0" dirty="0">
                <a:latin typeface="+mn-lt"/>
              </a:rPr>
              <a:t>Increase in CS on initial 10 units</a:t>
            </a:r>
            <a:br>
              <a:rPr lang="en-US" noProof="0" dirty="0">
                <a:latin typeface="+mn-lt"/>
              </a:rPr>
            </a:br>
            <a:r>
              <a:rPr lang="en-US" noProof="0" dirty="0">
                <a:latin typeface="+mn-lt"/>
              </a:rPr>
              <a:t>= 10 × $10 = $100.</a:t>
            </a:r>
          </a:p>
        </p:txBody>
      </p:sp>
      <p:pic>
        <p:nvPicPr>
          <p:cNvPr id="7" name="Picture 3" title="Decorative Image">
            <a:extLst>
              <a:ext uri="{FF2B5EF4-FFF2-40B4-BE49-F238E27FC236}">
                <a16:creationId xmlns:a16="http://schemas.microsoft.com/office/drawing/2014/main" id="{ACBB04AD-7974-463C-B6CF-AF9C052FF1FA}"/>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692758" y="1275282"/>
            <a:ext cx="4023802" cy="4754880"/>
          </a:xfrm>
          <a:prstGeom prst="rect">
            <a:avLst/>
          </a:prstGeom>
        </p:spPr>
      </p:pic>
    </p:spTree>
    <p:extLst>
      <p:ext uri="{BB962C8B-B14F-4D97-AF65-F5344CB8AC3E}">
        <p14:creationId xmlns:p14="http://schemas.microsoft.com/office/powerpoint/2010/main" val="3103793441"/>
      </p:ext>
    </p:extLst>
  </p:cSld>
  <p:clrMapOvr>
    <a:masterClrMapping/>
  </p:clrMapOvr>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noProof="0" dirty="0">
                <a:latin typeface="+mn-lt"/>
              </a:rPr>
              <a:t>7-2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latin typeface="+mn-lt"/>
              </a:rPr>
              <a:t>Producer Surplus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Cost and the Willingness to Sell</a:t>
            </a:r>
          </a:p>
        </p:txBody>
      </p:sp>
      <p:sp>
        <p:nvSpPr>
          <p:cNvPr id="3" name="Content Placeholder 2"/>
          <p:cNvSpPr>
            <a:spLocks noGrp="1"/>
          </p:cNvSpPr>
          <p:nvPr>
            <p:ph idx="1"/>
          </p:nvPr>
        </p:nvSpPr>
        <p:spPr/>
        <p:txBody>
          <a:bodyPr/>
          <a:lstStyle/>
          <a:p>
            <a:pPr>
              <a:spcAft>
                <a:spcPts val="1200"/>
              </a:spcAft>
            </a:pPr>
            <a:r>
              <a:rPr lang="en-US" altLang="en-US" noProof="0" dirty="0">
                <a:latin typeface="+mn-lt"/>
              </a:rPr>
              <a:t>Cost is the value of everything a seller must give up to produce a good including opportunity cost</a:t>
            </a:r>
          </a:p>
          <a:p>
            <a:pPr>
              <a:spcAft>
                <a:spcPts val="1200"/>
              </a:spcAft>
            </a:pPr>
            <a:r>
              <a:rPr lang="en-US" altLang="en-US" noProof="0" dirty="0">
                <a:latin typeface="+mn-lt"/>
              </a:rPr>
              <a:t>Measure of willingness to sell</a:t>
            </a:r>
          </a:p>
          <a:p>
            <a:pPr lvl="1">
              <a:spcAft>
                <a:spcPts val="1200"/>
              </a:spcAft>
              <a:buFont typeface="Arial" panose="020B0604020202020204" pitchFamily="34" charset="0"/>
              <a:buChar char="•"/>
            </a:pPr>
            <a:r>
              <a:rPr lang="en-US" noProof="0" dirty="0">
                <a:latin typeface="+mn-lt"/>
              </a:rPr>
              <a:t>Price &gt; Cost: Seller would be eager to sell</a:t>
            </a:r>
          </a:p>
          <a:p>
            <a:pPr lvl="1">
              <a:spcAft>
                <a:spcPts val="1200"/>
              </a:spcAft>
              <a:buFont typeface="Arial" panose="020B0604020202020204" pitchFamily="34" charset="0"/>
              <a:buChar char="•"/>
            </a:pPr>
            <a:r>
              <a:rPr lang="en-US" noProof="0" dirty="0">
                <a:latin typeface="+mn-lt"/>
              </a:rPr>
              <a:t>Price &lt; Cost: Seller would refuse to sell</a:t>
            </a:r>
          </a:p>
          <a:p>
            <a:pPr lvl="1">
              <a:spcAft>
                <a:spcPts val="1200"/>
              </a:spcAft>
              <a:buFont typeface="Arial" panose="020B0604020202020204" pitchFamily="34" charset="0"/>
              <a:buChar char="•"/>
            </a:pPr>
            <a:r>
              <a:rPr lang="en-US" noProof="0" dirty="0">
                <a:latin typeface="+mn-lt"/>
              </a:rPr>
              <a:t>Price = Willingness to sell: Seller would be indifferent about selling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Table 2 The Costs of Four Possible Sellers</a:t>
            </a:r>
          </a:p>
        </p:txBody>
      </p:sp>
      <p:graphicFrame>
        <p:nvGraphicFramePr>
          <p:cNvPr id="4" name="Table 2"/>
          <p:cNvGraphicFramePr>
            <a:graphicFrameLocks noGrp="1"/>
          </p:cNvGraphicFramePr>
          <p:nvPr>
            <p:ph idx="1"/>
            <p:extLst>
              <p:ext uri="{D42A27DB-BD31-4B8C-83A1-F6EECF244321}">
                <p14:modId xmlns:p14="http://schemas.microsoft.com/office/powerpoint/2010/main" val="4207456205"/>
              </p:ext>
            </p:extLst>
          </p:nvPr>
        </p:nvGraphicFramePr>
        <p:xfrm>
          <a:off x="2881017" y="1958357"/>
          <a:ext cx="6429966" cy="3070840"/>
        </p:xfrm>
        <a:graphic>
          <a:graphicData uri="http://schemas.openxmlformats.org/drawingml/2006/table">
            <a:tbl>
              <a:tblPr firstRow="1" bandRow="1">
                <a:tableStyleId>{5C22544A-7EE6-4342-B048-85BDC9FD1C3A}</a:tableStyleId>
              </a:tblPr>
              <a:tblGrid>
                <a:gridCol w="3108960">
                  <a:extLst>
                    <a:ext uri="{9D8B030D-6E8A-4147-A177-3AD203B41FA5}">
                      <a16:colId xmlns:a16="http://schemas.microsoft.com/office/drawing/2014/main" val="20000"/>
                    </a:ext>
                  </a:extLst>
                </a:gridCol>
                <a:gridCol w="3321006">
                  <a:extLst>
                    <a:ext uri="{9D8B030D-6E8A-4147-A177-3AD203B41FA5}">
                      <a16:colId xmlns:a16="http://schemas.microsoft.com/office/drawing/2014/main" val="20001"/>
                    </a:ext>
                  </a:extLst>
                </a:gridCol>
              </a:tblGrid>
              <a:tr h="614168">
                <a:tc>
                  <a:txBody>
                    <a:bodyPr/>
                    <a:lstStyle/>
                    <a:p>
                      <a:r>
                        <a:rPr lang="en-CA" sz="2400" b="1" kern="1200" baseline="0" dirty="0">
                          <a:solidFill>
                            <a:schemeClr val="lt1"/>
                          </a:solidFill>
                          <a:latin typeface="+mn-lt"/>
                          <a:ea typeface="+mn-ea"/>
                          <a:cs typeface="+mn-cs"/>
                        </a:rPr>
                        <a:t>Seller</a:t>
                      </a:r>
                      <a:endParaRPr lang="en-CA" sz="2400" dirty="0">
                        <a:latin typeface="+mn-lt"/>
                      </a:endParaRPr>
                    </a:p>
                  </a:txBody>
                  <a:tcPr marL="146378" marR="146378"/>
                </a:tc>
                <a:tc>
                  <a:txBody>
                    <a:bodyPr/>
                    <a:lstStyle/>
                    <a:p>
                      <a:pPr algn="ctr"/>
                      <a:r>
                        <a:rPr lang="en-CA" sz="2400" b="1" kern="1200" baseline="0" dirty="0">
                          <a:solidFill>
                            <a:schemeClr val="lt1"/>
                          </a:solidFill>
                          <a:latin typeface="+mn-lt"/>
                          <a:ea typeface="+mn-ea"/>
                          <a:cs typeface="+mn-cs"/>
                        </a:rPr>
                        <a:t>Cost</a:t>
                      </a:r>
                      <a:endParaRPr lang="en-CA" sz="2400" dirty="0">
                        <a:latin typeface="+mn-lt"/>
                      </a:endParaRPr>
                    </a:p>
                  </a:txBody>
                  <a:tcPr marL="146378" marR="146378"/>
                </a:tc>
                <a:extLst>
                  <a:ext uri="{0D108BD9-81ED-4DB2-BD59-A6C34878D82A}">
                    <a16:rowId xmlns:a16="http://schemas.microsoft.com/office/drawing/2014/main" val="10000"/>
                  </a:ext>
                </a:extLst>
              </a:tr>
              <a:tr h="614168">
                <a:tc>
                  <a:txBody>
                    <a:bodyPr/>
                    <a:lstStyle/>
                    <a:p>
                      <a:pPr algn="l"/>
                      <a:r>
                        <a:rPr lang="en-CA" sz="2400" baseline="0" dirty="0">
                          <a:latin typeface="+mn-lt"/>
                        </a:rPr>
                        <a:t>Vincent</a:t>
                      </a:r>
                    </a:p>
                  </a:txBody>
                  <a:tcPr marL="146378" marR="146378"/>
                </a:tc>
                <a:tc>
                  <a:txBody>
                    <a:bodyPr/>
                    <a:lstStyle/>
                    <a:p>
                      <a:pPr algn="r"/>
                      <a:r>
                        <a:rPr lang="en-CA" sz="2400" kern="1200" baseline="0" dirty="0">
                          <a:solidFill>
                            <a:schemeClr val="dk1"/>
                          </a:solidFill>
                          <a:latin typeface="+mn-lt"/>
                          <a:ea typeface="+mn-ea"/>
                          <a:cs typeface="+mn-cs"/>
                        </a:rPr>
                        <a:t>$3,600</a:t>
                      </a:r>
                      <a:endParaRPr lang="en-CA" sz="2400" dirty="0">
                        <a:latin typeface="+mn-lt"/>
                      </a:endParaRPr>
                    </a:p>
                  </a:txBody>
                  <a:tcPr marL="146378" marR="1097838"/>
                </a:tc>
                <a:extLst>
                  <a:ext uri="{0D108BD9-81ED-4DB2-BD59-A6C34878D82A}">
                    <a16:rowId xmlns:a16="http://schemas.microsoft.com/office/drawing/2014/main" val="10001"/>
                  </a:ext>
                </a:extLst>
              </a:tr>
              <a:tr h="614168">
                <a:tc>
                  <a:txBody>
                    <a:bodyPr/>
                    <a:lstStyle/>
                    <a:p>
                      <a:pPr algn="l"/>
                      <a:r>
                        <a:rPr lang="en-CA" sz="2400" baseline="0" dirty="0">
                          <a:latin typeface="+mn-lt"/>
                        </a:rPr>
                        <a:t>Claude</a:t>
                      </a:r>
                    </a:p>
                  </a:txBody>
                  <a:tcPr marL="146378" marR="146378"/>
                </a:tc>
                <a:tc>
                  <a:txBody>
                    <a:bodyPr/>
                    <a:lstStyle/>
                    <a:p>
                      <a:pPr algn="r"/>
                      <a:r>
                        <a:rPr lang="en-CA" sz="2400" baseline="0" dirty="0">
                          <a:latin typeface="+mn-lt"/>
                        </a:rPr>
                        <a:t>3,200</a:t>
                      </a:r>
                      <a:endParaRPr lang="en-CA" sz="2400" kern="1200" baseline="0" dirty="0">
                        <a:solidFill>
                          <a:schemeClr val="dk1"/>
                        </a:solidFill>
                        <a:latin typeface="+mn-lt"/>
                        <a:ea typeface="+mn-ea"/>
                        <a:cs typeface="+mn-cs"/>
                      </a:endParaRPr>
                    </a:p>
                  </a:txBody>
                  <a:tcPr marL="146378" marR="1097838"/>
                </a:tc>
                <a:extLst>
                  <a:ext uri="{0D108BD9-81ED-4DB2-BD59-A6C34878D82A}">
                    <a16:rowId xmlns:a16="http://schemas.microsoft.com/office/drawing/2014/main" val="10002"/>
                  </a:ext>
                </a:extLst>
              </a:tr>
              <a:tr h="614168">
                <a:tc>
                  <a:txBody>
                    <a:bodyPr/>
                    <a:lstStyle/>
                    <a:p>
                      <a:pPr algn="l"/>
                      <a:r>
                        <a:rPr lang="en-CA" sz="2400" baseline="0" dirty="0">
                          <a:latin typeface="+mn-lt"/>
                        </a:rPr>
                        <a:t>Pablo</a:t>
                      </a:r>
                    </a:p>
                  </a:txBody>
                  <a:tcPr marL="146378" marR="146378"/>
                </a:tc>
                <a:tc>
                  <a:txBody>
                    <a:bodyPr/>
                    <a:lstStyle/>
                    <a:p>
                      <a:pPr algn="r"/>
                      <a:r>
                        <a:rPr lang="en-CA" sz="2400" baseline="0" dirty="0">
                          <a:latin typeface="+mn-lt"/>
                        </a:rPr>
                        <a:t>2,400</a:t>
                      </a:r>
                      <a:endParaRPr lang="en-CA" sz="2400" kern="1200" baseline="0" dirty="0">
                        <a:solidFill>
                          <a:schemeClr val="dk1"/>
                        </a:solidFill>
                        <a:latin typeface="+mn-lt"/>
                        <a:ea typeface="+mn-ea"/>
                        <a:cs typeface="+mn-cs"/>
                      </a:endParaRPr>
                    </a:p>
                  </a:txBody>
                  <a:tcPr marL="146378" marR="1097838"/>
                </a:tc>
                <a:extLst>
                  <a:ext uri="{0D108BD9-81ED-4DB2-BD59-A6C34878D82A}">
                    <a16:rowId xmlns:a16="http://schemas.microsoft.com/office/drawing/2014/main" val="10003"/>
                  </a:ext>
                </a:extLst>
              </a:tr>
              <a:tr h="614168">
                <a:tc>
                  <a:txBody>
                    <a:bodyPr/>
                    <a:lstStyle/>
                    <a:p>
                      <a:pPr algn="l"/>
                      <a:r>
                        <a:rPr lang="en-CA" sz="2400" baseline="0" dirty="0">
                          <a:latin typeface="+mn-lt"/>
                        </a:rPr>
                        <a:t>Andy</a:t>
                      </a:r>
                      <a:endParaRPr lang="en-CA" sz="2400" dirty="0">
                        <a:latin typeface="+mn-lt"/>
                      </a:endParaRPr>
                    </a:p>
                  </a:txBody>
                  <a:tcPr marL="146378" marR="146378"/>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CA" sz="2400" baseline="0" dirty="0">
                          <a:latin typeface="+mn-lt"/>
                        </a:rPr>
                        <a:t>2,000</a:t>
                      </a:r>
                      <a:endParaRPr lang="en-CA" sz="2400" dirty="0">
                        <a:latin typeface="+mn-lt"/>
                      </a:endParaRPr>
                    </a:p>
                  </a:txBody>
                  <a:tcPr marL="146378" marR="1097838"/>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noProof="0"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noProof="0" dirty="0">
                <a:latin typeface="+mn-lt"/>
              </a:rPr>
              <a:t>By the end of this chapter, you should be able to:</a:t>
            </a:r>
          </a:p>
          <a:p>
            <a:pPr>
              <a:spcBef>
                <a:spcPts val="800"/>
              </a:spcBef>
            </a:pPr>
            <a:r>
              <a:rPr lang="en-US" noProof="0" dirty="0">
                <a:latin typeface="+mn-lt"/>
              </a:rPr>
              <a:t>Assess a market's efficiency.</a:t>
            </a:r>
          </a:p>
          <a:p>
            <a:pPr>
              <a:spcBef>
                <a:spcPts val="800"/>
              </a:spcBef>
            </a:pPr>
            <a:r>
              <a:rPr lang="en-US" noProof="0" dirty="0">
                <a:latin typeface="+mn-lt"/>
              </a:rPr>
              <a:t>Given a supply and demand graph, indicate the area that represents consumer surplus.</a:t>
            </a:r>
          </a:p>
          <a:p>
            <a:pPr>
              <a:spcBef>
                <a:spcPts val="800"/>
              </a:spcBef>
            </a:pPr>
            <a:r>
              <a:rPr lang="en-US" noProof="0" dirty="0">
                <a:latin typeface="+mn-lt"/>
              </a:rPr>
              <a:t>Given a scenario describing buyers' willingness to pay, compute consumer surplus in a market.</a:t>
            </a:r>
          </a:p>
          <a:p>
            <a:pPr>
              <a:spcBef>
                <a:spcPts val="800"/>
              </a:spcBef>
            </a:pPr>
            <a:r>
              <a:rPr lang="en-US" noProof="0" dirty="0">
                <a:latin typeface="+mn-lt"/>
              </a:rPr>
              <a:t>Derive the demand curve for a good from a group of buyers' willingness to pay for that good.</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Producer Surplus</a:t>
            </a:r>
          </a:p>
        </p:txBody>
      </p:sp>
      <p:sp>
        <p:nvSpPr>
          <p:cNvPr id="3" name="Content Placeholder 2"/>
          <p:cNvSpPr>
            <a:spLocks noGrp="1"/>
          </p:cNvSpPr>
          <p:nvPr>
            <p:ph idx="1"/>
          </p:nvPr>
        </p:nvSpPr>
        <p:spPr/>
        <p:txBody>
          <a:bodyPr/>
          <a:lstStyle/>
          <a:p>
            <a:r>
              <a:rPr lang="en-US" noProof="0" dirty="0">
                <a:latin typeface="+mn-lt"/>
              </a:rPr>
              <a:t>Amount a seller is paid for a good minus the seller’s cost of providing it</a:t>
            </a:r>
          </a:p>
          <a:p>
            <a:r>
              <a:rPr lang="en-US" noProof="0" dirty="0">
                <a:latin typeface="+mn-lt"/>
              </a:rPr>
              <a:t>Measures the benefit sellers receive from participating in a market</a:t>
            </a:r>
          </a:p>
          <a:p>
            <a:r>
              <a:rPr lang="en-US" altLang="en-US" noProof="0" dirty="0">
                <a:latin typeface="+mn-lt"/>
              </a:rPr>
              <a:t>Closely related to the supply curve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Using the Supply Curve to Measure Producer Surplus</a:t>
            </a:r>
          </a:p>
        </p:txBody>
      </p:sp>
      <p:sp>
        <p:nvSpPr>
          <p:cNvPr id="3" name="Content Placeholder 2"/>
          <p:cNvSpPr>
            <a:spLocks noGrp="1"/>
          </p:cNvSpPr>
          <p:nvPr>
            <p:ph idx="1"/>
          </p:nvPr>
        </p:nvSpPr>
        <p:spPr/>
        <p:txBody>
          <a:bodyPr/>
          <a:lstStyle/>
          <a:p>
            <a:r>
              <a:rPr lang="en-US" altLang="en-US" noProof="0" dirty="0">
                <a:latin typeface="+mn-lt"/>
              </a:rPr>
              <a:t>Supply curve</a:t>
            </a:r>
          </a:p>
          <a:p>
            <a:pPr lvl="1">
              <a:buFont typeface="Arial" panose="020B0604020202020204" pitchFamily="34" charset="0"/>
              <a:buChar char="•"/>
            </a:pPr>
            <a:r>
              <a:rPr lang="en-US" altLang="en-US" noProof="0" dirty="0">
                <a:latin typeface="+mn-lt"/>
              </a:rPr>
              <a:t>Reflects sellers’ costs</a:t>
            </a:r>
          </a:p>
          <a:p>
            <a:pPr lvl="1">
              <a:buFont typeface="Arial" panose="020B0604020202020204" pitchFamily="34" charset="0"/>
              <a:buChar char="•"/>
            </a:pPr>
            <a:r>
              <a:rPr lang="en-US" altLang="en-US" noProof="0" dirty="0">
                <a:latin typeface="+mn-lt"/>
              </a:rPr>
              <a:t>Used to measure producer surplus</a:t>
            </a:r>
          </a:p>
          <a:p>
            <a:r>
              <a:rPr lang="en-US" altLang="en-US" noProof="0" dirty="0">
                <a:latin typeface="+mn-lt"/>
              </a:rPr>
              <a:t>Total producer surplus</a:t>
            </a:r>
          </a:p>
          <a:p>
            <a:pPr lvl="1">
              <a:buFont typeface="Arial" panose="020B0604020202020204" pitchFamily="34" charset="0"/>
              <a:buChar char="•"/>
            </a:pPr>
            <a:r>
              <a:rPr lang="en-US" altLang="en-US" noProof="0" dirty="0">
                <a:latin typeface="+mn-lt"/>
              </a:rPr>
              <a:t>Area below the price and above the supply curve</a:t>
            </a:r>
          </a:p>
          <a:p>
            <a:pPr lvl="1">
              <a:buFont typeface="Arial" panose="020B0604020202020204" pitchFamily="34" charset="0"/>
              <a:buChar char="•"/>
            </a:pPr>
            <a:r>
              <a:rPr lang="en-US" noProof="0" dirty="0">
                <a:latin typeface="+mn-lt"/>
              </a:rPr>
              <a:t>Measures the producer surplus in a market</a:t>
            </a:r>
            <a:endParaRPr lang="en-US" sz="1800" noProof="0" dirty="0">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4 The Supply Schedule and the Supply Curve</a:t>
            </a:r>
          </a:p>
        </p:txBody>
      </p:sp>
      <p:sp>
        <p:nvSpPr>
          <p:cNvPr id="3" name="Content Placeholder 2"/>
          <p:cNvSpPr>
            <a:spLocks noGrp="1"/>
          </p:cNvSpPr>
          <p:nvPr>
            <p:ph sz="half" idx="1"/>
          </p:nvPr>
        </p:nvSpPr>
        <p:spPr>
          <a:xfrm>
            <a:off x="476843" y="1825625"/>
            <a:ext cx="11366813" cy="1005840"/>
          </a:xfrm>
        </p:spPr>
        <p:txBody>
          <a:bodyPr/>
          <a:lstStyle/>
          <a:p>
            <a:pPr marL="0" indent="0">
              <a:buNone/>
            </a:pPr>
            <a:r>
              <a:rPr lang="en-US" sz="2000" noProof="0" dirty="0">
                <a:latin typeface="+mn-lt"/>
              </a:rPr>
              <a:t>The table shows the supply schedule for the sellers (listed in Table 2) of painting services. The graph shows the corresponding supply curve. The height of the supply curve reflects the sellers’ costs.</a:t>
            </a:r>
          </a:p>
        </p:txBody>
      </p:sp>
      <p:graphicFrame>
        <p:nvGraphicFramePr>
          <p:cNvPr id="8" name="Table 3">
            <a:extLst>
              <a:ext uri="{FF2B5EF4-FFF2-40B4-BE49-F238E27FC236}">
                <a16:creationId xmlns:a16="http://schemas.microsoft.com/office/drawing/2014/main" id="{AB6ADE53-EE09-4B7A-B4F9-A71F15E1AB1C}"/>
              </a:ext>
            </a:extLst>
          </p:cNvPr>
          <p:cNvGraphicFramePr>
            <a:graphicFrameLocks noGrp="1"/>
          </p:cNvGraphicFramePr>
          <p:nvPr>
            <p:ph sz="half" idx="10"/>
            <p:extLst>
              <p:ext uri="{D42A27DB-BD31-4B8C-83A1-F6EECF244321}">
                <p14:modId xmlns:p14="http://schemas.microsoft.com/office/powerpoint/2010/main" val="342902143"/>
              </p:ext>
            </p:extLst>
          </p:nvPr>
        </p:nvGraphicFramePr>
        <p:xfrm>
          <a:off x="483365" y="2936192"/>
          <a:ext cx="7132320" cy="2372407"/>
        </p:xfrm>
        <a:graphic>
          <a:graphicData uri="http://schemas.openxmlformats.org/drawingml/2006/table">
            <a:tbl>
              <a:tblPr firstRow="1" bandRow="1">
                <a:tableStyleId>{5C22544A-7EE6-4342-B048-85BDC9FD1C3A}</a:tableStyleId>
              </a:tblPr>
              <a:tblGrid>
                <a:gridCol w="1920240">
                  <a:extLst>
                    <a:ext uri="{9D8B030D-6E8A-4147-A177-3AD203B41FA5}">
                      <a16:colId xmlns:a16="http://schemas.microsoft.com/office/drawing/2014/main" val="1259982667"/>
                    </a:ext>
                  </a:extLst>
                </a:gridCol>
                <a:gridCol w="3108960">
                  <a:extLst>
                    <a:ext uri="{9D8B030D-6E8A-4147-A177-3AD203B41FA5}">
                      <a16:colId xmlns:a16="http://schemas.microsoft.com/office/drawing/2014/main" val="4036509310"/>
                    </a:ext>
                  </a:extLst>
                </a:gridCol>
                <a:gridCol w="2103120">
                  <a:extLst>
                    <a:ext uri="{9D8B030D-6E8A-4147-A177-3AD203B41FA5}">
                      <a16:colId xmlns:a16="http://schemas.microsoft.com/office/drawing/2014/main" val="1383980924"/>
                    </a:ext>
                  </a:extLst>
                </a:gridCol>
              </a:tblGrid>
              <a:tr h="363292">
                <a:tc>
                  <a:txBody>
                    <a:bodyPr/>
                    <a:lstStyle/>
                    <a:p>
                      <a:r>
                        <a:rPr lang="en-IN" sz="1600" b="1" i="0" u="none" strike="noStrike" kern="1200" baseline="0" dirty="0">
                          <a:solidFill>
                            <a:schemeClr val="lt1"/>
                          </a:solidFill>
                          <a:latin typeface="+mn-lt"/>
                          <a:ea typeface="+mn-ea"/>
                          <a:cs typeface="+mn-cs"/>
                        </a:rPr>
                        <a:t>Price</a:t>
                      </a:r>
                      <a:endParaRPr lang="en-IN" sz="1600" b="1" dirty="0"/>
                    </a:p>
                  </a:txBody>
                  <a:tcPr/>
                </a:tc>
                <a:tc>
                  <a:txBody>
                    <a:bodyPr/>
                    <a:lstStyle/>
                    <a:p>
                      <a:r>
                        <a:rPr lang="en-IN" sz="1600" b="1" i="0" u="none" strike="noStrike" kern="1200" baseline="0" dirty="0">
                          <a:solidFill>
                            <a:schemeClr val="lt1"/>
                          </a:solidFill>
                          <a:latin typeface="+mn-lt"/>
                          <a:ea typeface="+mn-ea"/>
                          <a:cs typeface="+mn-cs"/>
                        </a:rPr>
                        <a:t>Buyers</a:t>
                      </a:r>
                      <a:endParaRPr lang="en-IN" sz="1600" b="1" dirty="0"/>
                    </a:p>
                  </a:txBody>
                  <a:tcPr/>
                </a:tc>
                <a:tc>
                  <a:txBody>
                    <a:bodyPr/>
                    <a:lstStyle/>
                    <a:p>
                      <a:r>
                        <a:rPr lang="en-IN" sz="1600" b="1" i="0" u="none" strike="noStrike" kern="1200" baseline="0" dirty="0">
                          <a:solidFill>
                            <a:schemeClr val="lt1"/>
                          </a:solidFill>
                          <a:latin typeface="+mn-lt"/>
                          <a:ea typeface="+mn-ea"/>
                          <a:cs typeface="+mn-cs"/>
                        </a:rPr>
                        <a:t>Quantity Supplied</a:t>
                      </a:r>
                      <a:endParaRPr lang="en-IN" sz="1600" b="1" dirty="0"/>
                    </a:p>
                  </a:txBody>
                  <a:tcPr/>
                </a:tc>
                <a:extLst>
                  <a:ext uri="{0D108BD9-81ED-4DB2-BD59-A6C34878D82A}">
                    <a16:rowId xmlns:a16="http://schemas.microsoft.com/office/drawing/2014/main" val="187119679"/>
                  </a:ext>
                </a:extLst>
              </a:tr>
              <a:tr h="401823">
                <a:tc>
                  <a:txBody>
                    <a:bodyPr/>
                    <a:lstStyle/>
                    <a:p>
                      <a:r>
                        <a:rPr lang="en-IN" sz="1600" b="0" i="0" u="none" strike="noStrike" kern="1200" baseline="0" dirty="0">
                          <a:solidFill>
                            <a:schemeClr val="dk1"/>
                          </a:solidFill>
                          <a:latin typeface="+mn-lt"/>
                          <a:ea typeface="+mn-ea"/>
                          <a:cs typeface="+mn-cs"/>
                        </a:rPr>
                        <a:t>$3,600 or more</a:t>
                      </a:r>
                      <a:endParaRPr lang="en-IN" sz="1600" dirty="0"/>
                    </a:p>
                  </a:txBody>
                  <a:tcPr/>
                </a:tc>
                <a:tc>
                  <a:txBody>
                    <a:bodyPr/>
                    <a:lstStyle/>
                    <a:p>
                      <a:r>
                        <a:rPr lang="en-IN" sz="1600" b="0" i="0" u="none" strike="noStrike" kern="1200" baseline="0" dirty="0">
                          <a:solidFill>
                            <a:schemeClr val="dk1"/>
                          </a:solidFill>
                          <a:latin typeface="+mn-lt"/>
                          <a:ea typeface="+mn-ea"/>
                          <a:cs typeface="+mn-cs"/>
                        </a:rPr>
                        <a:t>Vincent, Claude, Pablo, Andy</a:t>
                      </a:r>
                      <a:endParaRPr lang="en-IN" sz="1600" dirty="0"/>
                    </a:p>
                  </a:txBody>
                  <a:tcPr/>
                </a:tc>
                <a:tc>
                  <a:txBody>
                    <a:bodyPr/>
                    <a:lstStyle/>
                    <a:p>
                      <a:pPr algn="ctr"/>
                      <a:r>
                        <a:rPr lang="en-IN" sz="1600" dirty="0"/>
                        <a:t>4</a:t>
                      </a:r>
                    </a:p>
                  </a:txBody>
                  <a:tcPr/>
                </a:tc>
                <a:extLst>
                  <a:ext uri="{0D108BD9-81ED-4DB2-BD59-A6C34878D82A}">
                    <a16:rowId xmlns:a16="http://schemas.microsoft.com/office/drawing/2014/main" val="2100159828"/>
                  </a:ext>
                </a:extLst>
              </a:tr>
              <a:tr h="401823">
                <a:tc>
                  <a:txBody>
                    <a:bodyPr/>
                    <a:lstStyle/>
                    <a:p>
                      <a:r>
                        <a:rPr lang="en-IN" sz="1600" b="0" i="0" u="none" strike="noStrike" kern="1200" baseline="0" dirty="0">
                          <a:solidFill>
                            <a:schemeClr val="dk1"/>
                          </a:solidFill>
                          <a:latin typeface="+mn-lt"/>
                          <a:ea typeface="+mn-ea"/>
                          <a:cs typeface="+mn-cs"/>
                        </a:rPr>
                        <a:t>$3,200 to $3,600</a:t>
                      </a:r>
                      <a:endParaRPr lang="en-IN" sz="1600" dirty="0"/>
                    </a:p>
                  </a:txBody>
                  <a:tcPr/>
                </a:tc>
                <a:tc>
                  <a:txBody>
                    <a:bodyPr/>
                    <a:lstStyle/>
                    <a:p>
                      <a:r>
                        <a:rPr lang="en-IN" sz="1600" b="0" i="0" u="none" strike="noStrike" kern="1200" baseline="0" dirty="0">
                          <a:solidFill>
                            <a:schemeClr val="dk1"/>
                          </a:solidFill>
                          <a:latin typeface="+mn-lt"/>
                          <a:ea typeface="+mn-ea"/>
                          <a:cs typeface="+mn-cs"/>
                        </a:rPr>
                        <a:t>Claude, Pablo, Andy</a:t>
                      </a:r>
                      <a:endParaRPr lang="en-IN" sz="1600" dirty="0"/>
                    </a:p>
                  </a:txBody>
                  <a:tcPr/>
                </a:tc>
                <a:tc>
                  <a:txBody>
                    <a:bodyPr/>
                    <a:lstStyle/>
                    <a:p>
                      <a:pPr algn="ctr"/>
                      <a:r>
                        <a:rPr lang="en-IN" sz="1600" dirty="0"/>
                        <a:t>3</a:t>
                      </a:r>
                    </a:p>
                  </a:txBody>
                  <a:tcPr/>
                </a:tc>
                <a:extLst>
                  <a:ext uri="{0D108BD9-81ED-4DB2-BD59-A6C34878D82A}">
                    <a16:rowId xmlns:a16="http://schemas.microsoft.com/office/drawing/2014/main" val="2291726686"/>
                  </a:ext>
                </a:extLst>
              </a:tr>
              <a:tr h="401823">
                <a:tc>
                  <a:txBody>
                    <a:bodyPr/>
                    <a:lstStyle/>
                    <a:p>
                      <a:r>
                        <a:rPr lang="en-IN" sz="1600" b="0" i="0" u="none" strike="noStrike" kern="1200" baseline="0" dirty="0">
                          <a:solidFill>
                            <a:schemeClr val="dk1"/>
                          </a:solidFill>
                          <a:latin typeface="+mn-lt"/>
                          <a:ea typeface="+mn-ea"/>
                          <a:cs typeface="+mn-cs"/>
                        </a:rPr>
                        <a:t>$2,400 to $3,200</a:t>
                      </a:r>
                      <a:endParaRPr lang="en-IN" sz="1600" dirty="0"/>
                    </a:p>
                  </a:txBody>
                  <a:tcPr/>
                </a:tc>
                <a:tc>
                  <a:txBody>
                    <a:bodyPr/>
                    <a:lstStyle/>
                    <a:p>
                      <a:r>
                        <a:rPr lang="en-IN" sz="1600" b="0" i="0" u="none" strike="noStrike" kern="1200" baseline="0" dirty="0">
                          <a:solidFill>
                            <a:schemeClr val="dk1"/>
                          </a:solidFill>
                          <a:latin typeface="+mn-lt"/>
                          <a:ea typeface="+mn-ea"/>
                          <a:cs typeface="+mn-cs"/>
                        </a:rPr>
                        <a:t>Pablo, Andy</a:t>
                      </a:r>
                      <a:endParaRPr lang="en-IN" sz="1600" dirty="0"/>
                    </a:p>
                  </a:txBody>
                  <a:tcPr/>
                </a:tc>
                <a:tc>
                  <a:txBody>
                    <a:bodyPr/>
                    <a:lstStyle/>
                    <a:p>
                      <a:pPr algn="ctr"/>
                      <a:r>
                        <a:rPr lang="en-IN" sz="1600" dirty="0"/>
                        <a:t>2</a:t>
                      </a:r>
                    </a:p>
                  </a:txBody>
                  <a:tcPr/>
                </a:tc>
                <a:extLst>
                  <a:ext uri="{0D108BD9-81ED-4DB2-BD59-A6C34878D82A}">
                    <a16:rowId xmlns:a16="http://schemas.microsoft.com/office/drawing/2014/main" val="241580513"/>
                  </a:ext>
                </a:extLst>
              </a:tr>
              <a:tr h="401823">
                <a:tc>
                  <a:txBody>
                    <a:bodyPr/>
                    <a:lstStyle/>
                    <a:p>
                      <a:r>
                        <a:rPr lang="en-IN" sz="1600" b="0" i="0" u="none" strike="noStrike" kern="1200" baseline="0" dirty="0">
                          <a:solidFill>
                            <a:schemeClr val="dk1"/>
                          </a:solidFill>
                          <a:latin typeface="+mn-lt"/>
                          <a:ea typeface="+mn-ea"/>
                          <a:cs typeface="+mn-cs"/>
                        </a:rPr>
                        <a:t>$2,000 to $2,400</a:t>
                      </a:r>
                      <a:endParaRPr lang="en-IN" sz="1600" dirty="0"/>
                    </a:p>
                  </a:txBody>
                  <a:tcPr/>
                </a:tc>
                <a:tc>
                  <a:txBody>
                    <a:bodyPr/>
                    <a:lstStyle/>
                    <a:p>
                      <a:r>
                        <a:rPr lang="en-IN" sz="1600" b="0" i="0" u="none" strike="noStrike" kern="1200" baseline="0" dirty="0">
                          <a:solidFill>
                            <a:schemeClr val="dk1"/>
                          </a:solidFill>
                          <a:latin typeface="+mn-lt"/>
                          <a:ea typeface="+mn-ea"/>
                          <a:cs typeface="+mn-cs"/>
                        </a:rPr>
                        <a:t>Andy</a:t>
                      </a:r>
                      <a:endParaRPr lang="en-IN" sz="1600" dirty="0"/>
                    </a:p>
                  </a:txBody>
                  <a:tcPr/>
                </a:tc>
                <a:tc>
                  <a:txBody>
                    <a:bodyPr/>
                    <a:lstStyle/>
                    <a:p>
                      <a:pPr algn="ctr"/>
                      <a:r>
                        <a:rPr lang="en-IN" sz="1600" dirty="0"/>
                        <a:t>1</a:t>
                      </a:r>
                    </a:p>
                  </a:txBody>
                  <a:tcPr/>
                </a:tc>
                <a:extLst>
                  <a:ext uri="{0D108BD9-81ED-4DB2-BD59-A6C34878D82A}">
                    <a16:rowId xmlns:a16="http://schemas.microsoft.com/office/drawing/2014/main" val="3309746748"/>
                  </a:ext>
                </a:extLst>
              </a:tr>
              <a:tr h="401823">
                <a:tc>
                  <a:txBody>
                    <a:bodyPr/>
                    <a:lstStyle/>
                    <a:p>
                      <a:r>
                        <a:rPr lang="en-IN" sz="1600" b="0" i="0" u="none" strike="noStrike" kern="1200" baseline="0" dirty="0">
                          <a:solidFill>
                            <a:schemeClr val="dk1"/>
                          </a:solidFill>
                          <a:latin typeface="+mn-lt"/>
                          <a:ea typeface="+mn-ea"/>
                          <a:cs typeface="+mn-cs"/>
                        </a:rPr>
                        <a:t>Less than $2,000</a:t>
                      </a:r>
                      <a:endParaRPr lang="en-IN" sz="1600" dirty="0"/>
                    </a:p>
                  </a:txBody>
                  <a:tcPr/>
                </a:tc>
                <a:tc>
                  <a:txBody>
                    <a:bodyPr/>
                    <a:lstStyle/>
                    <a:p>
                      <a:r>
                        <a:rPr lang="en-IN" sz="1600" b="0" i="0" u="none" strike="noStrike" kern="1200" baseline="0" dirty="0">
                          <a:solidFill>
                            <a:schemeClr val="dk1"/>
                          </a:solidFill>
                          <a:latin typeface="+mn-lt"/>
                          <a:ea typeface="+mn-ea"/>
                          <a:cs typeface="+mn-cs"/>
                        </a:rPr>
                        <a:t>None</a:t>
                      </a:r>
                      <a:endParaRPr lang="en-IN" sz="1600" dirty="0"/>
                    </a:p>
                  </a:txBody>
                  <a:tcPr/>
                </a:tc>
                <a:tc>
                  <a:txBody>
                    <a:bodyPr/>
                    <a:lstStyle/>
                    <a:p>
                      <a:pPr algn="ctr"/>
                      <a:r>
                        <a:rPr lang="en-IN" sz="1600" dirty="0"/>
                        <a:t>0</a:t>
                      </a:r>
                    </a:p>
                  </a:txBody>
                  <a:tcPr/>
                </a:tc>
                <a:extLst>
                  <a:ext uri="{0D108BD9-81ED-4DB2-BD59-A6C34878D82A}">
                    <a16:rowId xmlns:a16="http://schemas.microsoft.com/office/drawing/2014/main" val="2635341596"/>
                  </a:ext>
                </a:extLst>
              </a:tr>
            </a:tbl>
          </a:graphicData>
        </a:graphic>
      </p:graphicFrame>
      <p:pic>
        <p:nvPicPr>
          <p:cNvPr id="6" name="Picture 4" descr="A table gives the supply schedule, with Price, Sellers, and Quantity Supplied as the columns, that is depicted in a graph as a supply curve. The table lists sellers for five different prices. At 900 dollars or more, Vincent, Claude, Pablo, and Andy; at 800 to 900 dollars, Claude, Pablo, and Andy; at 600 to 800 dollars, Pablo and Andy; at 500 to 600 dollars, Andy, and at less than 500 dollars, None. The quantity supplied for the five prices are 4, 3, 2, 1, and 0 respectively. The graph, plotting quantity of houses painted on the horizontal axis and the price of house painting on the vertical axis, shows an upward, step-like supply curve of horizontal and vertical line segments connecting the points (0, 0), (0, 500), (1, 500), (1, 600), (2, 600), (2, 800), (3, 800), (3, 900), and (4, 900). Andy’s, Pablo’s, Claude’s, and Vincent’s costs are at the points (1, 500), (2, 600), (3, 800), and (4, 900), respectively."/>
          <p:cNvPicPr>
            <a:picLocks noGrp="1" noChangeAspect="1"/>
          </p:cNvPicPr>
          <p:nvPr>
            <p:ph sz="half" idx="2"/>
          </p:nvPr>
        </p:nvPicPr>
        <p:blipFill>
          <a:blip r:embed="rId2"/>
          <a:stretch>
            <a:fillRect/>
          </a:stretch>
        </p:blipFill>
        <p:spPr>
          <a:xfrm>
            <a:off x="7813079" y="2953193"/>
            <a:ext cx="4112852" cy="3074957"/>
          </a:xfrm>
        </p:spPr>
      </p:pic>
    </p:spTree>
    <p:extLst>
      <p:ext uri="{BB962C8B-B14F-4D97-AF65-F5344CB8AC3E}">
        <p14:creationId xmlns:p14="http://schemas.microsoft.com/office/powerpoint/2010/main" val="37201578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5 Measuring Producer Surplus with the Supply Curve</a:t>
            </a:r>
          </a:p>
        </p:txBody>
      </p:sp>
      <p:sp>
        <p:nvSpPr>
          <p:cNvPr id="3" name="Content Placeholder 2"/>
          <p:cNvSpPr>
            <a:spLocks noGrp="1"/>
          </p:cNvSpPr>
          <p:nvPr>
            <p:ph sz="half" idx="1"/>
          </p:nvPr>
        </p:nvSpPr>
        <p:spPr>
          <a:xfrm>
            <a:off x="476843" y="1887674"/>
            <a:ext cx="11241915" cy="840778"/>
          </a:xfrm>
        </p:spPr>
        <p:txBody>
          <a:bodyPr/>
          <a:lstStyle/>
          <a:p>
            <a:r>
              <a:rPr lang="en-US" sz="2400" b="0" noProof="0" dirty="0">
                <a:latin typeface="+mn-lt"/>
              </a:rPr>
              <a:t>In panel (a), the price of the good is $2,400, and producer surplus is $400. In panel (b), the price is $3,200, and producer surplus is $2,000.</a:t>
            </a:r>
          </a:p>
        </p:txBody>
      </p:sp>
      <p:pic>
        <p:nvPicPr>
          <p:cNvPr id="7" name="Picture 3" descr="Two graphs, plotting quantity of houses painted on the horizontal axis and the price of house painting on the vertical axis, show the upward sloping step-like supply curve discussed in figure 4. Graph (a) plots Andy’s producer surplus when the price is 600 dollars. It is the area of the rectangle whose vertices are (0, 500), (1, 500), (1, 600), and (0, 600). Andy’s producer surplus is thus 100 dollars. Graph (b) plots Andy’s and Pablo’s producer surpluses when the price is 800 dollars. Andy’s producer surplus is the area of the rectangle whose vertices are (0, 500), (1, 500), (1, 800), and (0, 800), while Pablo’s producer surplus is the area of the rectangle whose vertices are (1, 600), (2, 600), (2, 800), and (1, 800). Andy’s and Pablo’s producer surpluses are thus 300 and 200 dollars respectively. Thus total producer surplus is 500 dollars."/>
          <p:cNvPicPr>
            <a:picLocks noGrp="1" noChangeAspect="1"/>
          </p:cNvPicPr>
          <p:nvPr>
            <p:ph sz="half" idx="2"/>
          </p:nvPr>
        </p:nvPicPr>
        <p:blipFill>
          <a:blip r:embed="rId2"/>
          <a:stretch>
            <a:fillRect/>
          </a:stretch>
        </p:blipFill>
        <p:spPr>
          <a:xfrm>
            <a:off x="2740856" y="2777954"/>
            <a:ext cx="6710289" cy="329184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How a Higher Price Raises Producer Surplus</a:t>
            </a:r>
          </a:p>
        </p:txBody>
      </p:sp>
      <p:sp>
        <p:nvSpPr>
          <p:cNvPr id="3" name="Content Placeholder 2"/>
          <p:cNvSpPr>
            <a:spLocks noGrp="1"/>
          </p:cNvSpPr>
          <p:nvPr>
            <p:ph idx="1"/>
          </p:nvPr>
        </p:nvSpPr>
        <p:spPr/>
        <p:txBody>
          <a:bodyPr/>
          <a:lstStyle/>
          <a:p>
            <a:pPr>
              <a:spcBef>
                <a:spcPts val="600"/>
              </a:spcBef>
              <a:spcAft>
                <a:spcPts val="1200"/>
              </a:spcAft>
            </a:pPr>
            <a:r>
              <a:rPr lang="en-US" altLang="en-US" noProof="0" dirty="0">
                <a:latin typeface="+mn-lt"/>
              </a:rPr>
              <a:t>A higher price raises producer surplus </a:t>
            </a:r>
          </a:p>
          <a:p>
            <a:pPr lvl="1">
              <a:spcBef>
                <a:spcPts val="600"/>
              </a:spcBef>
              <a:spcAft>
                <a:spcPts val="1200"/>
              </a:spcAft>
              <a:buFont typeface="Arial" panose="020B0604020202020204" pitchFamily="34" charset="0"/>
              <a:buChar char="•"/>
            </a:pPr>
            <a:r>
              <a:rPr lang="en-US" noProof="0" dirty="0">
                <a:latin typeface="+mn-lt"/>
              </a:rPr>
              <a:t>Existing producers receive more at the higher price </a:t>
            </a:r>
          </a:p>
          <a:p>
            <a:pPr lvl="1">
              <a:spcBef>
                <a:spcPts val="600"/>
              </a:spcBef>
              <a:spcAft>
                <a:spcPts val="1200"/>
              </a:spcAft>
              <a:buFont typeface="Arial" panose="020B0604020202020204" pitchFamily="34" charset="0"/>
              <a:buChar char="•"/>
            </a:pPr>
            <a:r>
              <a:rPr lang="en-US" noProof="0" dirty="0">
                <a:latin typeface="+mn-lt"/>
              </a:rPr>
              <a:t>New sellers enter the market at the higher price, quantity supplied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6 How Price Affects Producer Surplus</a:t>
            </a:r>
          </a:p>
        </p:txBody>
      </p:sp>
      <p:sp>
        <p:nvSpPr>
          <p:cNvPr id="3" name="Content Placeholder 2"/>
          <p:cNvSpPr>
            <a:spLocks noGrp="1"/>
          </p:cNvSpPr>
          <p:nvPr>
            <p:ph sz="half" idx="1"/>
          </p:nvPr>
        </p:nvSpPr>
        <p:spPr>
          <a:xfrm>
            <a:off x="476843" y="1887674"/>
            <a:ext cx="11241915" cy="1371600"/>
          </a:xfrm>
        </p:spPr>
        <p:txBody>
          <a:bodyPr/>
          <a:lstStyle/>
          <a:p>
            <a:r>
              <a:rPr lang="en-US" sz="1700" b="0" noProof="0" dirty="0">
                <a:latin typeface="+mn-lt"/>
              </a:rPr>
              <a:t>In panel (a), the price is </a:t>
            </a:r>
            <a:r>
              <a:rPr lang="en-US" sz="1700" b="0" i="1" noProof="0" dirty="0">
                <a:latin typeface="+mn-lt"/>
              </a:rPr>
              <a:t>P</a:t>
            </a:r>
            <a:r>
              <a:rPr lang="en-US" sz="1700" b="0" i="1" baseline="-25000" noProof="0" dirty="0">
                <a:latin typeface="+mn-lt"/>
              </a:rPr>
              <a:t>1</a:t>
            </a:r>
            <a:r>
              <a:rPr lang="en-US" sz="1700" b="0" noProof="0" dirty="0">
                <a:latin typeface="+mn-lt"/>
              </a:rPr>
              <a:t>, the quantity supplied is </a:t>
            </a:r>
            <a:r>
              <a:rPr lang="en-US" sz="1700" b="0" i="1" noProof="0" dirty="0">
                <a:latin typeface="+mn-lt"/>
              </a:rPr>
              <a:t>Q</a:t>
            </a:r>
            <a:r>
              <a:rPr lang="en-US" sz="1700" b="0" i="1" baseline="-25000" noProof="0" dirty="0">
                <a:latin typeface="+mn-lt"/>
              </a:rPr>
              <a:t>1</a:t>
            </a:r>
            <a:r>
              <a:rPr lang="en-US" sz="1700" b="0" noProof="0" dirty="0">
                <a:latin typeface="+mn-lt"/>
              </a:rPr>
              <a:t>, and producer surplus equals the area of triangle ABC. When the price rises from </a:t>
            </a:r>
            <a:r>
              <a:rPr lang="en-US" sz="1700" b="0" i="1" noProof="0" dirty="0">
                <a:latin typeface="+mn-lt"/>
              </a:rPr>
              <a:t>P</a:t>
            </a:r>
            <a:r>
              <a:rPr lang="en-US" sz="1700" b="0" i="1" baseline="-25000" noProof="0" dirty="0">
                <a:latin typeface="+mn-lt"/>
              </a:rPr>
              <a:t>1</a:t>
            </a:r>
            <a:r>
              <a:rPr lang="en-US" sz="1700" b="0" noProof="0" dirty="0">
                <a:latin typeface="+mn-lt"/>
              </a:rPr>
              <a:t> to </a:t>
            </a:r>
            <a:r>
              <a:rPr lang="en-US" sz="1700" b="0" i="1" noProof="0" dirty="0">
                <a:latin typeface="+mn-lt"/>
              </a:rPr>
              <a:t>P</a:t>
            </a:r>
            <a:r>
              <a:rPr lang="en-US" sz="1700" b="0" i="1" baseline="-25000" noProof="0" dirty="0">
                <a:latin typeface="+mn-lt"/>
              </a:rPr>
              <a:t>2</a:t>
            </a:r>
            <a:r>
              <a:rPr lang="en-US" sz="1700" b="0" noProof="0" dirty="0">
                <a:latin typeface="+mn-lt"/>
              </a:rPr>
              <a:t>, as in panel (b), the quantity supplied rises from </a:t>
            </a:r>
            <a:r>
              <a:rPr lang="en-US" sz="1700" b="0" i="1" noProof="0" dirty="0">
                <a:latin typeface="+mn-lt"/>
              </a:rPr>
              <a:t>Q</a:t>
            </a:r>
            <a:r>
              <a:rPr lang="en-US" sz="1700" b="0" i="1" baseline="-25000" noProof="0" dirty="0">
                <a:latin typeface="+mn-lt"/>
              </a:rPr>
              <a:t>1</a:t>
            </a:r>
            <a:r>
              <a:rPr lang="en-US" sz="1700" b="0" noProof="0" dirty="0">
                <a:latin typeface="+mn-lt"/>
              </a:rPr>
              <a:t> to </a:t>
            </a:r>
            <a:r>
              <a:rPr lang="en-US" sz="1700" b="0" i="1" noProof="0" dirty="0">
                <a:latin typeface="+mn-lt"/>
              </a:rPr>
              <a:t>Q</a:t>
            </a:r>
            <a:r>
              <a:rPr lang="en-US" sz="1700" b="0" i="1" baseline="-25000" noProof="0" dirty="0">
                <a:latin typeface="+mn-lt"/>
              </a:rPr>
              <a:t>2</a:t>
            </a:r>
            <a:r>
              <a:rPr lang="en-US" sz="1700" b="0" noProof="0" dirty="0">
                <a:latin typeface="+mn-lt"/>
              </a:rPr>
              <a:t>, and producer surplus increases to the area of the triangle ADF. The increase in producer surplus (area BCFD) occurs in part because existing producers receive more at the higher price (area BCED) and in part because the higher price induces new producers to enter the market (area CEF).</a:t>
            </a:r>
          </a:p>
        </p:txBody>
      </p:sp>
      <p:pic>
        <p:nvPicPr>
          <p:cNvPr id="6" name="Picture 3" descr="Two graphs compare producer surpluses at two different prices. Graph (a), titled Producer Surplus at Price P1, shows an upward sloping supply curve beginning at point A on the vertical axis, close to the origin, and passing through point C. From point C, perpendiculars are dropped to the horizontal and vertical axes at Q1 and P1, respectively. The point P1 is also labeled point B. The area of the triangle ABC is labeled &quot;producer surplus.&quot; Graph (b), titled Producer Surplus at Price P’, is the same as graph (a). In addition, there is point F on the curve beyond point C. From point F perpendiculars are dropped to the horizontal and vertical axes at Q2 and P2, respectively. Point P2 is also labeled D. The segment FD intersects at point E the upward extension of the perpendicular dropped from C to the horizontal axis. Area of triangle ABC is the &quot;initial producer surplus&quot; and area of triangle CEF is &quot;producer surplus to new producers.&quot; Area of rectangle BCED is the &quot;additional producer surplus to initial producers.&quot;"/>
          <p:cNvPicPr>
            <a:picLocks noGrp="1" noChangeAspect="1"/>
          </p:cNvPicPr>
          <p:nvPr>
            <p:ph sz="half" idx="2"/>
          </p:nvPr>
        </p:nvPicPr>
        <p:blipFill>
          <a:blip r:embed="rId2"/>
          <a:stretch>
            <a:fillRect/>
          </a:stretch>
        </p:blipFill>
        <p:spPr>
          <a:xfrm>
            <a:off x="3040326" y="3338464"/>
            <a:ext cx="6111349" cy="274320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Active Learning 2: Producer Surplus</a:t>
            </a:r>
          </a:p>
        </p:txBody>
      </p:sp>
      <p:sp>
        <p:nvSpPr>
          <p:cNvPr id="3" name="Content Placeholder 2"/>
          <p:cNvSpPr>
            <a:spLocks noGrp="1"/>
          </p:cNvSpPr>
          <p:nvPr>
            <p:ph sz="half" idx="1"/>
          </p:nvPr>
        </p:nvSpPr>
        <p:spPr>
          <a:xfrm>
            <a:off x="476843" y="1825625"/>
            <a:ext cx="6926847" cy="4351338"/>
          </a:xfrm>
        </p:spPr>
        <p:txBody>
          <a:bodyPr/>
          <a:lstStyle/>
          <a:p>
            <a:pPr marL="514350" indent="-514350">
              <a:buClrTx/>
              <a:buFont typeface="+mj-lt"/>
              <a:buAutoNum type="alphaUcPeriod"/>
            </a:pPr>
            <a:r>
              <a:rPr lang="en-US" noProof="0" dirty="0">
                <a:latin typeface="+mn-lt"/>
              </a:rPr>
              <a:t>Find marginal seller’s cost at </a:t>
            </a:r>
            <a:r>
              <a:rPr lang="en-US" i="1" noProof="0" dirty="0">
                <a:latin typeface="+mn-lt"/>
              </a:rPr>
              <a:t>Q</a:t>
            </a:r>
            <a:r>
              <a:rPr lang="en-US" noProof="0" dirty="0">
                <a:latin typeface="+mn-lt"/>
              </a:rPr>
              <a:t> = 10. </a:t>
            </a:r>
          </a:p>
          <a:p>
            <a:pPr marL="514350" indent="-514350">
              <a:buClrTx/>
              <a:buFont typeface="+mj-lt"/>
              <a:buAutoNum type="alphaUcPeriod"/>
            </a:pPr>
            <a:r>
              <a:rPr lang="en-US" noProof="0" dirty="0">
                <a:latin typeface="+mn-lt"/>
              </a:rPr>
              <a:t>Find total </a:t>
            </a:r>
            <a:r>
              <a:rPr lang="en-US" i="1" noProof="0" dirty="0">
                <a:latin typeface="+mn-lt"/>
              </a:rPr>
              <a:t>PS</a:t>
            </a:r>
            <a:r>
              <a:rPr lang="en-US" noProof="0" dirty="0">
                <a:latin typeface="+mn-lt"/>
              </a:rPr>
              <a:t> for </a:t>
            </a:r>
            <a:r>
              <a:rPr lang="en-US" i="1" noProof="0" dirty="0">
                <a:latin typeface="+mn-lt"/>
              </a:rPr>
              <a:t>P</a:t>
            </a:r>
            <a:r>
              <a:rPr lang="en-US" noProof="0" dirty="0">
                <a:latin typeface="+mn-lt"/>
              </a:rPr>
              <a:t> = $20.</a:t>
            </a:r>
          </a:p>
          <a:p>
            <a:pPr marL="514350" indent="-514350">
              <a:buClrTx/>
            </a:pPr>
            <a:r>
              <a:rPr lang="en-US" noProof="0" dirty="0">
                <a:latin typeface="+mn-lt"/>
              </a:rPr>
              <a:t>Suppose </a:t>
            </a:r>
            <a:r>
              <a:rPr lang="en-US" i="1" noProof="0" dirty="0">
                <a:latin typeface="+mn-lt"/>
              </a:rPr>
              <a:t>P</a:t>
            </a:r>
            <a:r>
              <a:rPr lang="en-US" noProof="0" dirty="0">
                <a:latin typeface="+mn-lt"/>
              </a:rPr>
              <a:t> rises to $30. Find the increase in </a:t>
            </a:r>
            <a:r>
              <a:rPr lang="en-US" i="1" noProof="0" dirty="0">
                <a:latin typeface="+mn-lt"/>
              </a:rPr>
              <a:t>PS</a:t>
            </a:r>
            <a:r>
              <a:rPr lang="en-US" noProof="0" dirty="0">
                <a:latin typeface="+mn-lt"/>
              </a:rPr>
              <a:t> due to: </a:t>
            </a:r>
          </a:p>
          <a:p>
            <a:pPr marL="514350" indent="-514350">
              <a:buClrTx/>
              <a:buFont typeface="+mj-lt"/>
              <a:buAutoNum type="alphaUcPeriod" startAt="3"/>
            </a:pPr>
            <a:r>
              <a:rPr lang="en-US" noProof="0" dirty="0">
                <a:latin typeface="+mn-lt"/>
              </a:rPr>
              <a:t>Selling 5 additional units.</a:t>
            </a:r>
          </a:p>
          <a:p>
            <a:pPr marL="514350" indent="-514350">
              <a:buClrTx/>
              <a:buFont typeface="+mj-lt"/>
              <a:buAutoNum type="alphaUcPeriod" startAt="3"/>
            </a:pPr>
            <a:r>
              <a:rPr lang="en-US" noProof="0" dirty="0">
                <a:latin typeface="+mn-lt"/>
              </a:rPr>
              <a:t>Getting a higher price on the initial 10 units.</a:t>
            </a:r>
          </a:p>
        </p:txBody>
      </p:sp>
      <p:pic>
        <p:nvPicPr>
          <p:cNvPr id="11" name="Picture 3" title="Decorative Image">
            <a:extLst>
              <a:ext uri="{FF2B5EF4-FFF2-40B4-BE49-F238E27FC236}">
                <a16:creationId xmlns:a16="http://schemas.microsoft.com/office/drawing/2014/main" id="{1524EB19-6D38-4263-A27B-0B71DDA2FF05}"/>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935386" y="1282827"/>
            <a:ext cx="3783625" cy="4754880"/>
          </a:xfrm>
          <a:prstGeom prst="rect">
            <a:avLst/>
          </a:prstGeom>
        </p:spPr>
      </p:pic>
    </p:spTree>
  </p:cSld>
  <p:clrMapOvr>
    <a:masterClrMapping/>
  </p:clrMapOvr>
  <p:extLst mod="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Active Learning 2: Producer Surplus Answers</a:t>
            </a:r>
          </a:p>
        </p:txBody>
      </p:sp>
      <p:sp>
        <p:nvSpPr>
          <p:cNvPr id="3" name="Content Placeholder 2"/>
          <p:cNvSpPr>
            <a:spLocks noGrp="1"/>
          </p:cNvSpPr>
          <p:nvPr>
            <p:ph sz="half" idx="1"/>
          </p:nvPr>
        </p:nvSpPr>
        <p:spPr>
          <a:xfrm>
            <a:off x="476843" y="1825625"/>
            <a:ext cx="6926847" cy="4351338"/>
          </a:xfrm>
        </p:spPr>
        <p:txBody>
          <a:bodyPr/>
          <a:lstStyle/>
          <a:p>
            <a:pPr marL="514350" indent="-514350">
              <a:spcBef>
                <a:spcPct val="45000"/>
              </a:spcBef>
              <a:buClrTx/>
              <a:buSzPct val="100000"/>
              <a:buFont typeface="+mj-lt"/>
              <a:buAutoNum type="alphaUcPeriod"/>
            </a:pPr>
            <a:r>
              <a:rPr lang="en-US" noProof="0" dirty="0">
                <a:latin typeface="+mn-lt"/>
              </a:rPr>
              <a:t>At </a:t>
            </a:r>
            <a:r>
              <a:rPr lang="en-US" i="1" noProof="0" dirty="0">
                <a:latin typeface="+mn-lt"/>
              </a:rPr>
              <a:t>Q</a:t>
            </a:r>
            <a:r>
              <a:rPr lang="en-US" noProof="0" dirty="0">
                <a:latin typeface="+mn-lt"/>
              </a:rPr>
              <a:t> = 10, marginal cost = $20 </a:t>
            </a:r>
          </a:p>
          <a:p>
            <a:pPr marL="514350" indent="-514350">
              <a:buClrTx/>
              <a:buFont typeface="+mj-lt"/>
              <a:buAutoNum type="alphaUcPeriod"/>
            </a:pPr>
            <a:r>
              <a:rPr lang="en-US" noProof="0" dirty="0">
                <a:latin typeface="+mn-lt"/>
              </a:rPr>
              <a:t>If </a:t>
            </a:r>
            <a:r>
              <a:rPr lang="en-US" i="1" noProof="0" dirty="0">
                <a:latin typeface="+mn-lt"/>
              </a:rPr>
              <a:t>P</a:t>
            </a:r>
            <a:r>
              <a:rPr lang="en-US" noProof="0" dirty="0">
                <a:latin typeface="+mn-lt"/>
              </a:rPr>
              <a:t> = $20, </a:t>
            </a:r>
            <a:r>
              <a:rPr lang="en-US" i="1" noProof="0" dirty="0">
                <a:latin typeface="+mn-lt"/>
              </a:rPr>
              <a:t>PS</a:t>
            </a:r>
            <a:r>
              <a:rPr lang="en-US" noProof="0" dirty="0">
                <a:latin typeface="+mn-lt"/>
              </a:rPr>
              <a:t> = ½ × 10 × $20 = $100</a:t>
            </a:r>
          </a:p>
          <a:p>
            <a:pPr marL="514350" indent="-514350">
              <a:buClrTx/>
            </a:pPr>
            <a:r>
              <a:rPr lang="en-US" noProof="0" dirty="0">
                <a:latin typeface="+mn-lt"/>
              </a:rPr>
              <a:t>If </a:t>
            </a:r>
            <a:r>
              <a:rPr lang="en-US" i="1" noProof="0" dirty="0">
                <a:latin typeface="+mn-lt"/>
              </a:rPr>
              <a:t>P</a:t>
            </a:r>
            <a:r>
              <a:rPr lang="en-US" noProof="0" dirty="0">
                <a:latin typeface="+mn-lt"/>
              </a:rPr>
              <a:t> rises to $30:</a:t>
            </a:r>
          </a:p>
          <a:p>
            <a:pPr marL="514350" indent="-514350">
              <a:buClrTx/>
              <a:buFont typeface="+mj-lt"/>
              <a:buAutoNum type="alphaUcPeriod" startAt="3"/>
            </a:pPr>
            <a:r>
              <a:rPr lang="en-US" i="1" noProof="0" dirty="0">
                <a:latin typeface="+mn-lt"/>
              </a:rPr>
              <a:t>PS</a:t>
            </a:r>
            <a:r>
              <a:rPr lang="en-US" noProof="0" dirty="0">
                <a:latin typeface="+mn-lt"/>
              </a:rPr>
              <a:t> on additional units sold</a:t>
            </a:r>
            <a:br>
              <a:rPr lang="en-US" noProof="0" dirty="0">
                <a:latin typeface="+mn-lt"/>
              </a:rPr>
            </a:br>
            <a:r>
              <a:rPr lang="en-US" noProof="0" dirty="0">
                <a:latin typeface="+mn-lt"/>
              </a:rPr>
              <a:t>= ½ × 5 × $10 = $25</a:t>
            </a:r>
          </a:p>
          <a:p>
            <a:pPr marL="514350" indent="-514350">
              <a:buClrTx/>
              <a:buFont typeface="+mj-lt"/>
              <a:buAutoNum type="alphaUcPeriod" startAt="3"/>
            </a:pPr>
            <a:r>
              <a:rPr lang="en-US" noProof="0" dirty="0">
                <a:latin typeface="+mn-lt"/>
              </a:rPr>
              <a:t>Increase in </a:t>
            </a:r>
            <a:r>
              <a:rPr lang="en-US" i="1" noProof="0" dirty="0">
                <a:latin typeface="+mn-lt"/>
              </a:rPr>
              <a:t>PS</a:t>
            </a:r>
            <a:r>
              <a:rPr lang="en-US" noProof="0" dirty="0">
                <a:latin typeface="+mn-lt"/>
              </a:rPr>
              <a:t> on initial 10 units</a:t>
            </a:r>
            <a:br>
              <a:rPr lang="en-US" noProof="0" dirty="0">
                <a:latin typeface="+mn-lt"/>
              </a:rPr>
            </a:br>
            <a:r>
              <a:rPr lang="en-US" noProof="0" dirty="0">
                <a:latin typeface="+mn-lt"/>
              </a:rPr>
              <a:t>= 10 × $10 = $100</a:t>
            </a:r>
          </a:p>
        </p:txBody>
      </p:sp>
      <p:pic>
        <p:nvPicPr>
          <p:cNvPr id="11" name="Picture 3" title="Decorative Image">
            <a:extLst>
              <a:ext uri="{FF2B5EF4-FFF2-40B4-BE49-F238E27FC236}">
                <a16:creationId xmlns:a16="http://schemas.microsoft.com/office/drawing/2014/main" id="{1524EB19-6D38-4263-A27B-0B71DDA2FF05}"/>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935386" y="1285905"/>
            <a:ext cx="3783625" cy="4748723"/>
          </a:xfrm>
          <a:prstGeom prst="rect">
            <a:avLst/>
          </a:prstGeom>
        </p:spPr>
      </p:pic>
    </p:spTree>
    <p:extLst>
      <p:ext uri="{BB962C8B-B14F-4D97-AF65-F5344CB8AC3E}">
        <p14:creationId xmlns:p14="http://schemas.microsoft.com/office/powerpoint/2010/main" val="3585188486"/>
      </p:ext>
    </p:extLst>
  </p:cSld>
  <p:clrMapOvr>
    <a:masterClrMapping/>
  </p:clrMapOvr>
  <p:extLst mod="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noProof="0" dirty="0">
                <a:latin typeface="+mn-lt"/>
              </a:rPr>
              <a:t>7-3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latin typeface="+mn-lt"/>
              </a:rPr>
              <a:t>Market Efficiency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Benevolent Social Planners</a:t>
            </a:r>
          </a:p>
        </p:txBody>
      </p:sp>
      <p:sp>
        <p:nvSpPr>
          <p:cNvPr id="3" name="Content Placeholder 2"/>
          <p:cNvSpPr>
            <a:spLocks noGrp="1"/>
          </p:cNvSpPr>
          <p:nvPr>
            <p:ph idx="1"/>
          </p:nvPr>
        </p:nvSpPr>
        <p:spPr/>
        <p:txBody>
          <a:bodyPr/>
          <a:lstStyle/>
          <a:p>
            <a:pPr>
              <a:spcBef>
                <a:spcPts val="600"/>
              </a:spcBef>
              <a:spcAft>
                <a:spcPts val="1200"/>
              </a:spcAft>
            </a:pPr>
            <a:r>
              <a:rPr lang="en-US" noProof="0" dirty="0">
                <a:latin typeface="+mn-lt"/>
              </a:rPr>
              <a:t>Benevolent social planners</a:t>
            </a:r>
          </a:p>
          <a:p>
            <a:pPr lvl="1">
              <a:spcBef>
                <a:spcPts val="600"/>
              </a:spcBef>
              <a:spcAft>
                <a:spcPts val="1200"/>
              </a:spcAft>
              <a:buFont typeface="Arial" panose="020B0604020202020204" pitchFamily="34" charset="0"/>
              <a:buChar char="•"/>
            </a:pPr>
            <a:r>
              <a:rPr lang="en-US" noProof="0" dirty="0">
                <a:latin typeface="+mn-lt"/>
              </a:rPr>
              <a:t>Hypothetical committee: all-knowing, all-powerful, well-intentioned</a:t>
            </a:r>
          </a:p>
          <a:p>
            <a:pPr lvl="1">
              <a:spcBef>
                <a:spcPts val="600"/>
              </a:spcBef>
              <a:spcAft>
                <a:spcPts val="1200"/>
              </a:spcAft>
              <a:buFont typeface="Arial" panose="020B0604020202020204" pitchFamily="34" charset="0"/>
              <a:buChar char="•"/>
            </a:pPr>
            <a:r>
              <a:rPr lang="en-US" noProof="0" dirty="0">
                <a:latin typeface="+mn-lt"/>
              </a:rPr>
              <a:t>Want to maximize the economic well-being of everyone in society</a:t>
            </a:r>
          </a:p>
          <a:p>
            <a:pPr>
              <a:spcBef>
                <a:spcPts val="600"/>
              </a:spcBef>
              <a:spcAft>
                <a:spcPts val="1200"/>
              </a:spcAft>
            </a:pPr>
            <a:r>
              <a:rPr lang="en-US" altLang="en-US" noProof="0" dirty="0">
                <a:latin typeface="+mn-lt"/>
              </a:rPr>
              <a:t>Total surplus is </a:t>
            </a:r>
            <a:r>
              <a:rPr lang="en-US" noProof="0" dirty="0">
                <a:latin typeface="+mn-lt"/>
              </a:rPr>
              <a:t>a natural variable to consider when judging a market’s allocation of resources</a:t>
            </a:r>
          </a:p>
          <a:p>
            <a:pPr lvl="1">
              <a:spcBef>
                <a:spcPts val="600"/>
              </a:spcBef>
              <a:spcAft>
                <a:spcPts val="1200"/>
              </a:spcAft>
              <a:buFont typeface="Arial" panose="020B0604020202020204" pitchFamily="34" charset="0"/>
              <a:buChar char="•"/>
            </a:pPr>
            <a:r>
              <a:rPr lang="en-US" noProof="0" dirty="0">
                <a:latin typeface="+mn-lt"/>
              </a:rPr>
              <a:t>Total surplus = Value to buyers − Cost to sellers</a:t>
            </a:r>
            <a:endParaRPr lang="en-US" altLang="en-US" noProof="0"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noProof="0"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noProof="0" dirty="0">
                <a:latin typeface="+mn-lt"/>
              </a:rPr>
              <a:t>Given a scenario describing sellers' costs, compute producer surplus in a market.</a:t>
            </a:r>
          </a:p>
          <a:p>
            <a:pPr>
              <a:spcBef>
                <a:spcPts val="800"/>
              </a:spcBef>
            </a:pPr>
            <a:r>
              <a:rPr lang="en-US" noProof="0" dirty="0">
                <a:latin typeface="+mn-lt"/>
              </a:rPr>
              <a:t>Determine the market supply curve for a good by summing two or more individual supply curves.</a:t>
            </a:r>
          </a:p>
          <a:p>
            <a:pPr>
              <a:spcBef>
                <a:spcPts val="800"/>
              </a:spcBef>
            </a:pPr>
            <a:r>
              <a:rPr lang="en-US" noProof="0" dirty="0">
                <a:latin typeface="+mn-lt"/>
              </a:rPr>
              <a:t>Given a supply and demand graph, indicate the area that represents producer surplus.</a:t>
            </a:r>
          </a:p>
          <a:p>
            <a:pPr>
              <a:spcBef>
                <a:spcPts val="800"/>
              </a:spcBef>
            </a:pPr>
            <a:r>
              <a:rPr lang="en-US" noProof="0" dirty="0">
                <a:latin typeface="+mn-lt"/>
              </a:rPr>
              <a:t>Explain why the equilibrium quantity in a competitive market maximizes total surplus in that market.</a:t>
            </a:r>
          </a:p>
          <a:p>
            <a:pPr>
              <a:spcBef>
                <a:spcPts val="800"/>
              </a:spcBef>
            </a:pPr>
            <a:r>
              <a:rPr lang="en-US" noProof="0" dirty="0">
                <a:latin typeface="+mn-lt"/>
              </a:rPr>
              <a:t>Explain the difference between efficiency and equality.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Maximizing Total Surplus</a:t>
            </a:r>
          </a:p>
        </p:txBody>
      </p:sp>
      <p:sp>
        <p:nvSpPr>
          <p:cNvPr id="3" name="Content Placeholder 2"/>
          <p:cNvSpPr>
            <a:spLocks noGrp="1"/>
          </p:cNvSpPr>
          <p:nvPr>
            <p:ph idx="1"/>
          </p:nvPr>
        </p:nvSpPr>
        <p:spPr/>
        <p:txBody>
          <a:bodyPr/>
          <a:lstStyle/>
          <a:p>
            <a:pPr>
              <a:spcBef>
                <a:spcPts val="600"/>
              </a:spcBef>
              <a:spcAft>
                <a:spcPts val="1200"/>
              </a:spcAft>
            </a:pPr>
            <a:r>
              <a:rPr lang="en-US" noProof="0" dirty="0">
                <a:latin typeface="+mn-lt"/>
              </a:rPr>
              <a:t>If an allocation of resources maximizes total surplus, the allocation exhibits efficiency</a:t>
            </a:r>
          </a:p>
          <a:p>
            <a:pPr lvl="1">
              <a:spcBef>
                <a:spcPts val="600"/>
              </a:spcBef>
              <a:spcAft>
                <a:spcPts val="1200"/>
              </a:spcAft>
              <a:buFont typeface="Arial" panose="020B0604020202020204" pitchFamily="34" charset="0"/>
              <a:buChar char="•"/>
            </a:pPr>
            <a:r>
              <a:rPr lang="en-US" altLang="en-US" noProof="0" dirty="0">
                <a:latin typeface="+mn-lt"/>
              </a:rPr>
              <a:t>Efficiency</a:t>
            </a:r>
          </a:p>
          <a:p>
            <a:pPr lvl="2">
              <a:spcBef>
                <a:spcPts val="600"/>
              </a:spcBef>
              <a:spcAft>
                <a:spcPts val="1200"/>
              </a:spcAft>
              <a:buSzPct val="100000"/>
              <a:buFont typeface="Arial" panose="020B0604020202020204" pitchFamily="34" charset="0"/>
              <a:buChar char="•"/>
            </a:pPr>
            <a:r>
              <a:rPr lang="en-US" altLang="en-US" noProof="0" dirty="0">
                <a:latin typeface="+mn-lt"/>
              </a:rPr>
              <a:t>Property </a:t>
            </a:r>
            <a:r>
              <a:rPr lang="en-US" noProof="0" dirty="0">
                <a:latin typeface="+mn-lt"/>
              </a:rPr>
              <a:t>regarding a resource allocation of maximizing the total surplus received by all members of society</a:t>
            </a:r>
          </a:p>
          <a:p>
            <a:pPr lvl="1">
              <a:spcBef>
                <a:spcPts val="600"/>
              </a:spcBef>
              <a:spcAft>
                <a:spcPts val="1200"/>
              </a:spcAft>
              <a:buFont typeface="Arial" panose="020B0604020202020204" pitchFamily="34" charset="0"/>
              <a:buChar char="•"/>
            </a:pPr>
            <a:r>
              <a:rPr lang="en-US" noProof="0" dirty="0">
                <a:latin typeface="+mn-lt"/>
              </a:rPr>
              <a:t>Equality</a:t>
            </a:r>
          </a:p>
          <a:p>
            <a:pPr lvl="2">
              <a:spcBef>
                <a:spcPts val="600"/>
              </a:spcBef>
              <a:spcAft>
                <a:spcPts val="1200"/>
              </a:spcAft>
              <a:buSzPct val="100000"/>
              <a:buFont typeface="Arial" panose="020B0604020202020204" pitchFamily="34" charset="0"/>
              <a:buChar char="•"/>
            </a:pPr>
            <a:r>
              <a:rPr lang="en-US" noProof="0" dirty="0">
                <a:latin typeface="+mn-lt"/>
              </a:rPr>
              <a:t>Property of distributing economic prosperity uniformly among the members of society</a:t>
            </a:r>
            <a:endParaRPr lang="en-US" altLang="en-US" noProof="0" dirty="0">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7 Consumer and Producer Surplus in the Market Equilibrium</a:t>
            </a:r>
          </a:p>
        </p:txBody>
      </p:sp>
      <p:sp>
        <p:nvSpPr>
          <p:cNvPr id="3" name="Content Placeholder 2"/>
          <p:cNvSpPr>
            <a:spLocks noGrp="1"/>
          </p:cNvSpPr>
          <p:nvPr>
            <p:ph sz="half" idx="1"/>
          </p:nvPr>
        </p:nvSpPr>
        <p:spPr>
          <a:xfrm>
            <a:off x="476843" y="1825625"/>
            <a:ext cx="5314357" cy="4351338"/>
          </a:xfrm>
        </p:spPr>
        <p:txBody>
          <a:bodyPr/>
          <a:lstStyle/>
          <a:p>
            <a:pPr marL="0" indent="0">
              <a:buNone/>
            </a:pPr>
            <a:r>
              <a:rPr lang="en-US" noProof="0" dirty="0">
                <a:latin typeface="+mn-lt"/>
              </a:rPr>
              <a:t>Total surplus—the sum of consumer and producer surplus—is the area between the supply and demand curves up to the equilibrium quantity.</a:t>
            </a:r>
          </a:p>
        </p:txBody>
      </p:sp>
      <p:pic>
        <p:nvPicPr>
          <p:cNvPr id="5" name="Picture 3" descr="A graph, plotting quantity on the horizontal axis and price on the vertical axis, illustrates consumer and producer surpluses. The downward sloping demand curve begins on the vertical axis at point A, far from the origin, and extends down to point B a little above the horizontal axis. The upward sloping supply curve begins at point C on the vertical axis, near the origin, and extends up to point D, intersecting the demand curve at point E. From point E perpendiculars are dropped to the horizontal and vertical axes at points labeled &quot;equilibrium quantity&quot; and &quot;equilibrium price,&quot; respectively. The perpendicular dropped on the vertical axis divides triangle AEC into two triangles. The upper triangle (from A to E to Equilibrium Price) is the consumer surplus and the lower triangle (from Equilibrium Price to E to C) is the producer surplus."/>
          <p:cNvPicPr>
            <a:picLocks noGrp="1" noChangeAspect="1"/>
          </p:cNvPicPr>
          <p:nvPr>
            <p:ph sz="half" idx="2"/>
          </p:nvPr>
        </p:nvPicPr>
        <p:blipFill>
          <a:blip r:embed="rId2"/>
          <a:stretch>
            <a:fillRect/>
          </a:stretch>
        </p:blipFill>
        <p:spPr>
          <a:xfrm>
            <a:off x="6177704" y="1808292"/>
            <a:ext cx="5532542" cy="4240863"/>
          </a:xfrm>
        </p:spPr>
      </p:pic>
    </p:spTree>
  </p:cSld>
  <p:clrMapOvr>
    <a:masterClrMapping/>
  </p:clrMapOvr>
  <p:extLst mod="1"/>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Evaluating the Market Equilibrium</a:t>
            </a:r>
          </a:p>
        </p:txBody>
      </p:sp>
      <p:sp>
        <p:nvSpPr>
          <p:cNvPr id="3" name="Content Placeholder 2"/>
          <p:cNvSpPr>
            <a:spLocks noGrp="1"/>
          </p:cNvSpPr>
          <p:nvPr>
            <p:ph idx="1"/>
          </p:nvPr>
        </p:nvSpPr>
        <p:spPr/>
        <p:txBody>
          <a:bodyPr/>
          <a:lstStyle/>
          <a:p>
            <a:pPr>
              <a:spcBef>
                <a:spcPts val="600"/>
              </a:spcBef>
              <a:spcAft>
                <a:spcPts val="1200"/>
              </a:spcAft>
            </a:pPr>
            <a:r>
              <a:rPr lang="en-US" noProof="0" dirty="0">
                <a:latin typeface="+mn-lt"/>
              </a:rPr>
              <a:t>The equilibrium outcome is an efficient allocation of resources </a:t>
            </a:r>
          </a:p>
          <a:p>
            <a:pPr marL="914400" lvl="1" indent="-457200">
              <a:spcBef>
                <a:spcPts val="600"/>
              </a:spcBef>
              <a:spcAft>
                <a:spcPts val="1200"/>
              </a:spcAft>
              <a:buFont typeface="+mj-lt"/>
              <a:buAutoNum type="arabicPeriod"/>
            </a:pPr>
            <a:r>
              <a:rPr lang="en-US" noProof="0" dirty="0">
                <a:latin typeface="+mn-lt"/>
              </a:rPr>
              <a:t>Competitive markets allocate the supply of goods to the buyers who value them most, as measured by their willingness to pay</a:t>
            </a:r>
          </a:p>
          <a:p>
            <a:pPr marL="914400" lvl="1" indent="-457200">
              <a:spcBef>
                <a:spcPts val="600"/>
              </a:spcBef>
              <a:spcAft>
                <a:spcPts val="1200"/>
              </a:spcAft>
              <a:buFont typeface="+mj-lt"/>
              <a:buAutoNum type="arabicPeriod"/>
            </a:pPr>
            <a:r>
              <a:rPr lang="en-US" noProof="0" dirty="0">
                <a:latin typeface="+mn-lt"/>
              </a:rPr>
              <a:t>Competitive markets allocate the demand for goods to the sellers who can produce them at the lowest cost</a:t>
            </a:r>
          </a:p>
          <a:p>
            <a:pPr marL="914400" lvl="1" indent="-457200">
              <a:spcBef>
                <a:spcPts val="600"/>
              </a:spcBef>
              <a:spcAft>
                <a:spcPts val="1200"/>
              </a:spcAft>
              <a:buFont typeface="+mj-lt"/>
              <a:buAutoNum type="arabicPeriod"/>
            </a:pPr>
            <a:r>
              <a:rPr lang="en-US" noProof="0" dirty="0">
                <a:latin typeface="+mn-lt"/>
              </a:rPr>
              <a:t>Competitive markets produce the quantity of goods that maximizes the sum of consumer and producer surplus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Figure 8 The Efficiency of the Equilibrium Quantity</a:t>
            </a:r>
          </a:p>
        </p:txBody>
      </p:sp>
      <p:sp>
        <p:nvSpPr>
          <p:cNvPr id="3" name="Content Placeholder 2"/>
          <p:cNvSpPr>
            <a:spLocks noGrp="1"/>
          </p:cNvSpPr>
          <p:nvPr>
            <p:ph sz="half" idx="1"/>
          </p:nvPr>
        </p:nvSpPr>
        <p:spPr>
          <a:xfrm>
            <a:off x="476843" y="1825625"/>
            <a:ext cx="6779244" cy="4351338"/>
          </a:xfrm>
        </p:spPr>
        <p:txBody>
          <a:bodyPr/>
          <a:lstStyle/>
          <a:p>
            <a:r>
              <a:rPr lang="en-US" noProof="0" dirty="0">
                <a:latin typeface="+mn-lt"/>
              </a:rPr>
              <a:t>At quantities less than the equilibrium quantity, such as </a:t>
            </a:r>
            <a:r>
              <a:rPr lang="en-US" i="1" noProof="0" dirty="0">
                <a:latin typeface="+mn-lt"/>
              </a:rPr>
              <a:t>Q</a:t>
            </a:r>
            <a:r>
              <a:rPr lang="en-US" i="1" baseline="-25000" noProof="0" dirty="0">
                <a:latin typeface="+mn-lt"/>
              </a:rPr>
              <a:t>1</a:t>
            </a:r>
            <a:r>
              <a:rPr lang="en-US" noProof="0" dirty="0">
                <a:latin typeface="+mn-lt"/>
              </a:rPr>
              <a:t>, the value to buyers exceeds the cost to sellers.</a:t>
            </a:r>
          </a:p>
          <a:p>
            <a:r>
              <a:rPr lang="en-US" noProof="0" dirty="0">
                <a:latin typeface="+mn-lt"/>
              </a:rPr>
              <a:t>At quantities greater than the equilibrium quantity, such as </a:t>
            </a:r>
            <a:r>
              <a:rPr lang="en-US" i="1" noProof="0" dirty="0">
                <a:latin typeface="+mn-lt"/>
              </a:rPr>
              <a:t>Q</a:t>
            </a:r>
            <a:r>
              <a:rPr lang="en-US" i="1" baseline="-25000" noProof="0" dirty="0">
                <a:latin typeface="+mn-lt"/>
              </a:rPr>
              <a:t>2</a:t>
            </a:r>
            <a:r>
              <a:rPr lang="en-US" noProof="0" dirty="0">
                <a:latin typeface="+mn-lt"/>
              </a:rPr>
              <a:t>, the cost to sellers exceeds the value to buyers.</a:t>
            </a:r>
          </a:p>
          <a:p>
            <a:r>
              <a:rPr lang="en-US" noProof="0" dirty="0">
                <a:latin typeface="+mn-lt"/>
              </a:rPr>
              <a:t>Therefore, the market equilibrium maximizes the sum of producer and consumer surplus.</a:t>
            </a:r>
          </a:p>
        </p:txBody>
      </p:sp>
      <p:pic>
        <p:nvPicPr>
          <p:cNvPr id="7" name="Picture 3" descr="A graph, plotting quantity on the horizontal axis and price on the vertical axis, compares values to buyers and costs to sellers. A downward sloping demand curve intersects the upward sloping supply curve at a point from where a perpendicular is dropped to the horizontal axis at a point labeled &quot;equilibrium quantity.&quot; To the left of the equilibrium quantity on the horizontal axis is point Q1 and to the right is Q2. The perpendicular distances from Q1 and Q2 to the demand curve are each labeled &quot;Value to buyers&quot;; similarly perpendicular distances from Q1 and Q2 to the supply curve are each labeled &quot;cost to sellers.&quot; A callout describing the area below the demand curve, extending from equilibrium quantity to the origin, states, &quot;Value to buyers is greater than cost to sellers.&quot; Similarly, a callout describing the area below the supply curve, extending from equilibrium quantity to the extent of the curves, states, &quot;Value to buyers is less than cost to sellers.&quot;"/>
          <p:cNvPicPr>
            <a:picLocks noGrp="1" noChangeAspect="1"/>
          </p:cNvPicPr>
          <p:nvPr>
            <p:ph sz="half" idx="2"/>
          </p:nvPr>
        </p:nvPicPr>
        <p:blipFill>
          <a:blip r:embed="rId3"/>
          <a:stretch>
            <a:fillRect/>
          </a:stretch>
        </p:blipFill>
        <p:spPr>
          <a:xfrm>
            <a:off x="7579232" y="1709513"/>
            <a:ext cx="4209942" cy="4351338"/>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The Planners’ Job</a:t>
            </a:r>
          </a:p>
        </p:txBody>
      </p:sp>
      <p:sp>
        <p:nvSpPr>
          <p:cNvPr id="3" name="Content Placeholder 2"/>
          <p:cNvSpPr>
            <a:spLocks noGrp="1"/>
          </p:cNvSpPr>
          <p:nvPr>
            <p:ph idx="1"/>
          </p:nvPr>
        </p:nvSpPr>
        <p:spPr/>
        <p:txBody>
          <a:bodyPr/>
          <a:lstStyle/>
          <a:p>
            <a:r>
              <a:rPr lang="en-US" noProof="0" dirty="0">
                <a:latin typeface="+mn-lt"/>
              </a:rPr>
              <a:t>Social planners concerned about efficiency can leave the market outcome just as they find it (laissez-faire)</a:t>
            </a:r>
          </a:p>
          <a:p>
            <a:r>
              <a:rPr lang="en-US" altLang="en-US" noProof="0" dirty="0">
                <a:latin typeface="+mn-lt"/>
              </a:rPr>
              <a:t>Adam Smith’s invisible hand</a:t>
            </a:r>
          </a:p>
          <a:p>
            <a:pPr lvl="1">
              <a:buFont typeface="Arial" panose="020B0604020202020204" pitchFamily="34" charset="0"/>
              <a:buChar char="•"/>
            </a:pPr>
            <a:r>
              <a:rPr lang="en-US" altLang="en-US" noProof="0" dirty="0">
                <a:latin typeface="+mn-lt"/>
              </a:rPr>
              <a:t>Takes all the information about buyers and sellers into account</a:t>
            </a:r>
          </a:p>
          <a:p>
            <a:pPr lvl="1">
              <a:buFont typeface="Arial" panose="020B0604020202020204" pitchFamily="34" charset="0"/>
              <a:buChar char="•"/>
            </a:pPr>
            <a:r>
              <a:rPr lang="en-US" altLang="en-US" noProof="0" dirty="0">
                <a:latin typeface="+mn-lt"/>
              </a:rPr>
              <a:t>Guides everyone in the market to the best outcome</a:t>
            </a:r>
          </a:p>
          <a:p>
            <a:pPr lvl="1">
              <a:buFont typeface="Arial" panose="020B0604020202020204" pitchFamily="34" charset="0"/>
              <a:buChar char="•"/>
            </a:pPr>
            <a:r>
              <a:rPr lang="en-US" noProof="0" dirty="0">
                <a:latin typeface="+mn-lt"/>
              </a:rPr>
              <a:t>Judged by the standard of e</a:t>
            </a:r>
            <a:r>
              <a:rPr lang="en-US" altLang="en-US" noProof="0" dirty="0">
                <a:latin typeface="+mn-lt"/>
              </a:rPr>
              <a:t>conomic efficiency</a:t>
            </a:r>
          </a:p>
          <a:p>
            <a:r>
              <a:rPr lang="en-US" noProof="0" dirty="0">
                <a:latin typeface="+mn-lt"/>
              </a:rPr>
              <a:t>Unfettered, competitive markets are the best way to organize economic activity</a:t>
            </a:r>
            <a:endParaRPr lang="en-US" altLang="en-US" noProof="0" dirty="0">
              <a:latin typeface="+mn-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noProof="0" dirty="0">
                <a:latin typeface="+mn-lt"/>
              </a:rPr>
              <a:t>7-4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latin typeface="+mn-lt"/>
              </a:rPr>
              <a:t>Conclusion: Market Efficiency and Market Failure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Markets are Efficient</a:t>
            </a:r>
          </a:p>
        </p:txBody>
      </p:sp>
      <p:sp>
        <p:nvSpPr>
          <p:cNvPr id="3" name="Content Placeholder 2"/>
          <p:cNvSpPr>
            <a:spLocks noGrp="1"/>
          </p:cNvSpPr>
          <p:nvPr>
            <p:ph idx="1"/>
          </p:nvPr>
        </p:nvSpPr>
        <p:spPr/>
        <p:txBody>
          <a:bodyPr/>
          <a:lstStyle/>
          <a:p>
            <a:pPr>
              <a:spcBef>
                <a:spcPts val="600"/>
              </a:spcBef>
              <a:spcAft>
                <a:spcPts val="1200"/>
              </a:spcAft>
            </a:pPr>
            <a:r>
              <a:rPr lang="en-US" noProof="0" dirty="0">
                <a:latin typeface="+mn-lt"/>
              </a:rPr>
              <a:t>To conclude that markets are efficient, assumptions were made about how markets work</a:t>
            </a:r>
          </a:p>
          <a:p>
            <a:pPr>
              <a:spcBef>
                <a:spcPts val="600"/>
              </a:spcBef>
              <a:spcAft>
                <a:spcPts val="1200"/>
              </a:spcAft>
            </a:pPr>
            <a:r>
              <a:rPr lang="en-US" noProof="0" dirty="0">
                <a:latin typeface="+mn-lt"/>
              </a:rPr>
              <a:t>Assumptions</a:t>
            </a:r>
          </a:p>
          <a:p>
            <a:pPr marL="1028700" lvl="1" indent="-514350">
              <a:spcBef>
                <a:spcPts val="600"/>
              </a:spcBef>
              <a:spcAft>
                <a:spcPts val="1200"/>
              </a:spcAft>
              <a:buFontTx/>
              <a:buAutoNum type="arabicPeriod"/>
              <a:defRPr/>
            </a:pPr>
            <a:r>
              <a:rPr lang="en-US" noProof="0" dirty="0">
                <a:latin typeface="+mn-lt"/>
              </a:rPr>
              <a:t>Markets are perfectly competitive</a:t>
            </a:r>
          </a:p>
          <a:p>
            <a:pPr marL="1028700" lvl="1" indent="-514350">
              <a:spcBef>
                <a:spcPts val="600"/>
              </a:spcBef>
              <a:spcAft>
                <a:spcPts val="1200"/>
              </a:spcAft>
              <a:buFontTx/>
              <a:buAutoNum type="arabicPeriod"/>
              <a:defRPr/>
            </a:pPr>
            <a:r>
              <a:rPr lang="en-US" noProof="0" dirty="0">
                <a:latin typeface="+mn-lt"/>
              </a:rPr>
              <a:t>Outcome in a market matters only to the buyers and sellers in that market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Are Markets Perfectly Competitive?</a:t>
            </a:r>
          </a:p>
        </p:txBody>
      </p:sp>
      <p:sp>
        <p:nvSpPr>
          <p:cNvPr id="3" name="Content Placeholder 2"/>
          <p:cNvSpPr>
            <a:spLocks noGrp="1"/>
          </p:cNvSpPr>
          <p:nvPr>
            <p:ph idx="1"/>
          </p:nvPr>
        </p:nvSpPr>
        <p:spPr/>
        <p:txBody>
          <a:bodyPr/>
          <a:lstStyle/>
          <a:p>
            <a:pPr>
              <a:spcBef>
                <a:spcPts val="600"/>
              </a:spcBef>
              <a:spcAft>
                <a:spcPts val="1200"/>
              </a:spcAft>
              <a:defRPr/>
            </a:pPr>
            <a:r>
              <a:rPr lang="en-US" noProof="0" dirty="0">
                <a:latin typeface="+mn-lt"/>
              </a:rPr>
              <a:t>Competition is far from perfect</a:t>
            </a:r>
          </a:p>
          <a:p>
            <a:pPr lvl="1">
              <a:spcBef>
                <a:spcPts val="600"/>
              </a:spcBef>
              <a:spcAft>
                <a:spcPts val="1200"/>
              </a:spcAft>
              <a:buFont typeface="Arial" panose="020B0604020202020204" pitchFamily="34" charset="0"/>
              <a:buChar char="•"/>
            </a:pPr>
            <a:r>
              <a:rPr lang="en-US" noProof="0" dirty="0">
                <a:latin typeface="+mn-lt"/>
              </a:rPr>
              <a:t>Ability to influence prices is called market power</a:t>
            </a:r>
            <a:endParaRPr lang="en-US" b="1" noProof="0" dirty="0">
              <a:latin typeface="+mn-lt"/>
            </a:endParaRPr>
          </a:p>
          <a:p>
            <a:pPr>
              <a:spcBef>
                <a:spcPts val="600"/>
              </a:spcBef>
              <a:spcAft>
                <a:spcPts val="1200"/>
              </a:spcAft>
            </a:pPr>
            <a:r>
              <a:rPr lang="en-US" noProof="0" dirty="0">
                <a:latin typeface="+mn-lt"/>
              </a:rPr>
              <a:t>Market power can make markets inefficient by keeping price and quantity away from equilibrium</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Do Outcomes Matter only to the Buyers and Sellers?</a:t>
            </a:r>
          </a:p>
        </p:txBody>
      </p:sp>
      <p:sp>
        <p:nvSpPr>
          <p:cNvPr id="3" name="Content Placeholder 2"/>
          <p:cNvSpPr>
            <a:spLocks noGrp="1"/>
          </p:cNvSpPr>
          <p:nvPr>
            <p:ph idx="1"/>
          </p:nvPr>
        </p:nvSpPr>
        <p:spPr/>
        <p:txBody>
          <a:bodyPr/>
          <a:lstStyle/>
          <a:p>
            <a:pPr>
              <a:spcBef>
                <a:spcPts val="600"/>
              </a:spcBef>
              <a:spcAft>
                <a:spcPts val="1200"/>
              </a:spcAft>
            </a:pPr>
            <a:r>
              <a:rPr lang="en-US" altLang="en-US" noProof="0" dirty="0">
                <a:latin typeface="+mn-lt"/>
              </a:rPr>
              <a:t>Decisions of buyers and seller affect bystanders</a:t>
            </a:r>
          </a:p>
          <a:p>
            <a:pPr>
              <a:spcBef>
                <a:spcPts val="600"/>
              </a:spcBef>
              <a:spcAft>
                <a:spcPts val="1200"/>
              </a:spcAft>
            </a:pPr>
            <a:r>
              <a:rPr lang="en-US" altLang="en-US" noProof="0" dirty="0">
                <a:latin typeface="+mn-lt"/>
              </a:rPr>
              <a:t>Externalities</a:t>
            </a:r>
          </a:p>
          <a:p>
            <a:pPr lvl="1">
              <a:spcBef>
                <a:spcPts val="600"/>
              </a:spcBef>
              <a:spcAft>
                <a:spcPts val="1200"/>
              </a:spcAft>
              <a:buFont typeface="Arial" panose="020B0604020202020204" pitchFamily="34" charset="0"/>
              <a:buChar char="•"/>
            </a:pPr>
            <a:r>
              <a:rPr lang="en-US" noProof="0" dirty="0">
                <a:latin typeface="+mn-lt"/>
              </a:rPr>
              <a:t>The welfare implications of market activity depend on more than just the value realized by buyers and the cost incurred by sellers</a:t>
            </a:r>
          </a:p>
          <a:p>
            <a:pPr lvl="1">
              <a:spcBef>
                <a:spcPts val="600"/>
              </a:spcBef>
              <a:spcAft>
                <a:spcPts val="1200"/>
              </a:spcAft>
              <a:buFont typeface="Arial" panose="020B0604020202020204" pitchFamily="34" charset="0"/>
              <a:buChar char="•"/>
            </a:pPr>
            <a:r>
              <a:rPr lang="en-US" noProof="0" dirty="0">
                <a:latin typeface="+mn-lt"/>
              </a:rPr>
              <a:t>If externalities are ignored, the equilibrium in a market can be inefficient from the standpoint of society as a whole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noProof="0" dirty="0">
                <a:latin typeface="+mn-lt"/>
              </a:rPr>
              <a:t>Market Failure</a:t>
            </a:r>
            <a:endParaRPr lang="en-US" noProof="0" dirty="0">
              <a:latin typeface="+mn-lt"/>
            </a:endParaRPr>
          </a:p>
        </p:txBody>
      </p:sp>
      <p:sp>
        <p:nvSpPr>
          <p:cNvPr id="3" name="Content Placeholder 2"/>
          <p:cNvSpPr>
            <a:spLocks noGrp="1"/>
          </p:cNvSpPr>
          <p:nvPr>
            <p:ph idx="1"/>
          </p:nvPr>
        </p:nvSpPr>
        <p:spPr/>
        <p:txBody>
          <a:bodyPr/>
          <a:lstStyle/>
          <a:p>
            <a:pPr>
              <a:spcBef>
                <a:spcPts val="600"/>
              </a:spcBef>
              <a:spcAft>
                <a:spcPts val="1200"/>
              </a:spcAft>
            </a:pPr>
            <a:r>
              <a:rPr lang="en-US" noProof="0" dirty="0">
                <a:latin typeface="+mn-lt"/>
              </a:rPr>
              <a:t>The inability of some unregulated markets to allocate resources efficiently</a:t>
            </a:r>
          </a:p>
          <a:p>
            <a:pPr lvl="1">
              <a:spcBef>
                <a:spcPts val="600"/>
              </a:spcBef>
              <a:spcAft>
                <a:spcPts val="1200"/>
              </a:spcAft>
              <a:buFont typeface="Arial" panose="020B0604020202020204" pitchFamily="34" charset="0"/>
              <a:buChar char="•"/>
            </a:pPr>
            <a:r>
              <a:rPr lang="en-US" noProof="0" dirty="0">
                <a:latin typeface="+mn-lt"/>
              </a:rPr>
              <a:t>When markets fail, public policy can potentially remedy the problem and enhance economic efficiency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noProof="0" dirty="0">
                <a:latin typeface="+mn-lt"/>
              </a:rPr>
              <a:t>7-1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noProof="0" dirty="0">
                <a:latin typeface="+mn-lt"/>
              </a:rPr>
              <a:t>Consumer Surplus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Ask the Experts: Supplying Kidneys</a:t>
            </a:r>
          </a:p>
        </p:txBody>
      </p:sp>
      <p:sp>
        <p:nvSpPr>
          <p:cNvPr id="3" name="Content Placeholder 2"/>
          <p:cNvSpPr>
            <a:spLocks noGrp="1"/>
          </p:cNvSpPr>
          <p:nvPr>
            <p:ph sz="half" idx="1"/>
          </p:nvPr>
        </p:nvSpPr>
        <p:spPr>
          <a:xfrm>
            <a:off x="476843" y="1887674"/>
            <a:ext cx="11241915" cy="822960"/>
          </a:xfrm>
        </p:spPr>
        <p:txBody>
          <a:bodyPr/>
          <a:lstStyle/>
          <a:p>
            <a:r>
              <a:rPr lang="en-US" sz="2400" b="0" noProof="0" dirty="0">
                <a:latin typeface="+mn-lt"/>
              </a:rPr>
              <a:t>“A market that allows payment for human kidneys should be established on a trial basis to help extend the lives of patients with kidney disease.”</a:t>
            </a:r>
          </a:p>
        </p:txBody>
      </p:sp>
      <p:pic>
        <p:nvPicPr>
          <p:cNvPr id="8" name="Picture 3" descr="A pie chart titled &quot;What do economists say?&quot; plots three values. They are 57% agree, 16% disagree, and 27% uncertain."/>
          <p:cNvPicPr>
            <a:picLocks noGrp="1" noChangeAspect="1"/>
          </p:cNvPicPr>
          <p:nvPr>
            <p:ph sz="half" idx="2"/>
          </p:nvPr>
        </p:nvPicPr>
        <p:blipFill>
          <a:blip r:embed="rId3"/>
          <a:stretch>
            <a:fillRect/>
          </a:stretch>
        </p:blipFill>
        <p:spPr>
          <a:xfrm>
            <a:off x="3234542" y="2742344"/>
            <a:ext cx="5722917" cy="3108960"/>
          </a:xfrm>
        </p:spPr>
      </p:pic>
      <p:sp>
        <p:nvSpPr>
          <p:cNvPr id="5" name="Text Placeholder 4"/>
          <p:cNvSpPr>
            <a:spLocks noGrp="1"/>
          </p:cNvSpPr>
          <p:nvPr>
            <p:ph type="body" sz="quarter" idx="13"/>
          </p:nvPr>
        </p:nvSpPr>
        <p:spPr>
          <a:xfrm>
            <a:off x="3672840" y="5858332"/>
            <a:ext cx="4846320" cy="228600"/>
          </a:xfrm>
        </p:spPr>
        <p:txBody>
          <a:bodyPr/>
          <a:lstStyle/>
          <a:p>
            <a:pPr algn="ctr">
              <a:buNone/>
            </a:pPr>
            <a:r>
              <a:rPr lang="en-US" sz="1000" noProof="0" dirty="0">
                <a:latin typeface="+mn-lt"/>
              </a:rPr>
              <a:t>Source: IGM Economic Experts Panel, March 11, 2014.</a:t>
            </a:r>
          </a:p>
        </p:txBody>
      </p:sp>
    </p:spTree>
  </p:cSld>
  <p:clrMapOvr>
    <a:masterClrMapping/>
  </p:clrMapOvr>
  <p:extLst mod="1"/>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noProof="0" dirty="0">
                <a:latin typeface="+mn-lt"/>
              </a:rPr>
              <a:t>Think-Pair-Share Activity</a:t>
            </a:r>
            <a:endParaRPr lang="en-US" noProof="0" dirty="0">
              <a:latin typeface="+mn-lt"/>
            </a:endParaRPr>
          </a:p>
        </p:txBody>
      </p:sp>
      <p:sp>
        <p:nvSpPr>
          <p:cNvPr id="3" name="Content Placeholder 2"/>
          <p:cNvSpPr>
            <a:spLocks noGrp="1"/>
          </p:cNvSpPr>
          <p:nvPr>
            <p:ph idx="1"/>
          </p:nvPr>
        </p:nvSpPr>
        <p:spPr/>
        <p:txBody>
          <a:bodyPr/>
          <a:lstStyle/>
          <a:p>
            <a:pPr marL="0" indent="0">
              <a:buNone/>
            </a:pPr>
            <a:r>
              <a:rPr lang="en-US" noProof="0" dirty="0">
                <a:latin typeface="+mn-lt"/>
              </a:rPr>
              <a:t>Some years ago, the front page of The Boston Globe ran the headline “How a Mother’s Love Helped Save Two Lives.” The mom couldn’t donate a kidney to her son (not compatible). Hospital’s solution: the mom donates one of her kidneys to a stranger, her son moves to the top of the kidney waiting list.  </a:t>
            </a:r>
          </a:p>
          <a:p>
            <a:pPr marL="514350" indent="-514350">
              <a:buFont typeface="+mj-lt"/>
              <a:buAutoNum type="alphaUcPeriod"/>
            </a:pPr>
            <a:r>
              <a:rPr lang="en-US" noProof="0" dirty="0">
                <a:latin typeface="+mn-lt"/>
              </a:rPr>
              <a:t>What do you know about the market for kidneys? </a:t>
            </a:r>
          </a:p>
          <a:p>
            <a:pPr marL="514350" indent="-514350">
              <a:buFont typeface="+mj-lt"/>
              <a:buAutoNum type="alphaUcPeriod"/>
            </a:pPr>
            <a:r>
              <a:rPr lang="en-US" noProof="0" dirty="0">
                <a:latin typeface="+mn-lt"/>
              </a:rPr>
              <a:t>Is the current situation efficient? Is it fair?</a:t>
            </a:r>
          </a:p>
          <a:p>
            <a:pPr marL="514350" indent="-514350">
              <a:buFont typeface="+mj-lt"/>
              <a:buAutoNum type="alphaUcPeriod"/>
            </a:pPr>
            <a:r>
              <a:rPr lang="en-US" noProof="0" dirty="0">
                <a:latin typeface="+mn-lt"/>
              </a:rPr>
              <a:t>What would happen with the efficiency of the market if people were allowed to sell/buy kidneys?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noProof="0"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noProof="0" dirty="0">
                <a:latin typeface="+mn-lt"/>
              </a:rPr>
              <a:t>Click the link to review the objectives for this presentation.</a:t>
            </a:r>
          </a:p>
          <a:p>
            <a:pPr marL="0" indent="0">
              <a:buNone/>
            </a:pPr>
            <a:r>
              <a:rPr lang="en-US" noProof="0" dirty="0">
                <a:latin typeface="+mn-lt"/>
                <a:hlinkClick r:id="rId4" action="ppaction://hlinksldjump"/>
              </a:rPr>
              <a:t>Link to Objectives</a:t>
            </a:r>
            <a:endParaRPr lang="en-US" noProof="0"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Welfare Economics</a:t>
            </a:r>
          </a:p>
        </p:txBody>
      </p:sp>
      <p:sp>
        <p:nvSpPr>
          <p:cNvPr id="3" name="Content Placeholder 2"/>
          <p:cNvSpPr>
            <a:spLocks noGrp="1"/>
          </p:cNvSpPr>
          <p:nvPr>
            <p:ph idx="1"/>
          </p:nvPr>
        </p:nvSpPr>
        <p:spPr/>
        <p:txBody>
          <a:bodyPr/>
          <a:lstStyle/>
          <a:p>
            <a:pPr>
              <a:spcBef>
                <a:spcPts val="1200"/>
              </a:spcBef>
              <a:spcAft>
                <a:spcPts val="1200"/>
              </a:spcAft>
            </a:pPr>
            <a:r>
              <a:rPr lang="en-US" noProof="0" dirty="0">
                <a:latin typeface="+mn-lt"/>
              </a:rPr>
              <a:t>The study of how the allocation of resources affects economic well-being</a:t>
            </a:r>
          </a:p>
          <a:p>
            <a:pPr>
              <a:spcBef>
                <a:spcPts val="1200"/>
              </a:spcBef>
              <a:spcAft>
                <a:spcPts val="1200"/>
              </a:spcAft>
            </a:pPr>
            <a:r>
              <a:rPr lang="en-US" noProof="0" dirty="0">
                <a:latin typeface="+mn-lt"/>
              </a:rPr>
              <a:t>The equilibrium of supply and demand in competitive markets maximizes the total benefits received by all buyers and sellers combined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Price and the Willingness to Pay</a:t>
            </a:r>
          </a:p>
        </p:txBody>
      </p:sp>
      <p:sp>
        <p:nvSpPr>
          <p:cNvPr id="3" name="Content Placeholder 2"/>
          <p:cNvSpPr>
            <a:spLocks noGrp="1"/>
          </p:cNvSpPr>
          <p:nvPr>
            <p:ph idx="1"/>
          </p:nvPr>
        </p:nvSpPr>
        <p:spPr/>
        <p:txBody>
          <a:bodyPr/>
          <a:lstStyle/>
          <a:p>
            <a:pPr>
              <a:spcBef>
                <a:spcPts val="600"/>
              </a:spcBef>
              <a:spcAft>
                <a:spcPts val="1200"/>
              </a:spcAft>
            </a:pPr>
            <a:r>
              <a:rPr lang="en-US" altLang="en-US" noProof="0" dirty="0">
                <a:latin typeface="+mn-lt"/>
              </a:rPr>
              <a:t>Price is the maximum amount that a buyer will pay for a good</a:t>
            </a:r>
          </a:p>
          <a:p>
            <a:pPr>
              <a:spcBef>
                <a:spcPts val="600"/>
              </a:spcBef>
              <a:spcAft>
                <a:spcPts val="1200"/>
              </a:spcAft>
            </a:pPr>
            <a:r>
              <a:rPr lang="en-US" noProof="0" dirty="0">
                <a:latin typeface="+mn-lt"/>
              </a:rPr>
              <a:t>Measures how much buyer values the good</a:t>
            </a:r>
          </a:p>
          <a:p>
            <a:pPr lvl="1">
              <a:spcBef>
                <a:spcPts val="600"/>
              </a:spcBef>
              <a:spcAft>
                <a:spcPts val="1200"/>
              </a:spcAft>
              <a:buFont typeface="Arial" panose="020B0604020202020204" pitchFamily="34" charset="0"/>
              <a:buChar char="•"/>
            </a:pPr>
            <a:r>
              <a:rPr lang="en-US" noProof="0" dirty="0">
                <a:latin typeface="+mn-lt"/>
              </a:rPr>
              <a:t>Price &lt; Willingness to pay: Buyer would be eager to buy</a:t>
            </a:r>
          </a:p>
          <a:p>
            <a:pPr lvl="1">
              <a:spcBef>
                <a:spcPts val="600"/>
              </a:spcBef>
              <a:spcAft>
                <a:spcPts val="1200"/>
              </a:spcAft>
              <a:buFont typeface="Arial" panose="020B0604020202020204" pitchFamily="34" charset="0"/>
              <a:buChar char="•"/>
            </a:pPr>
            <a:r>
              <a:rPr lang="en-US" noProof="0" dirty="0">
                <a:latin typeface="+mn-lt"/>
              </a:rPr>
              <a:t>Price &gt; Willingness to pay: Buyer would refuse to buy</a:t>
            </a:r>
          </a:p>
          <a:p>
            <a:pPr lvl="1">
              <a:spcBef>
                <a:spcPts val="600"/>
              </a:spcBef>
              <a:spcAft>
                <a:spcPts val="1200"/>
              </a:spcAft>
              <a:buFont typeface="Arial" panose="020B0604020202020204" pitchFamily="34" charset="0"/>
              <a:buChar char="•"/>
            </a:pPr>
            <a:r>
              <a:rPr lang="en-US" noProof="0" dirty="0">
                <a:latin typeface="+mn-lt"/>
              </a:rPr>
              <a:t>Price = Willingness to pay: Buyer would be indifferent about buying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Table 1 The Willingness to Pay of Four Possible Buyers</a:t>
            </a:r>
          </a:p>
        </p:txBody>
      </p:sp>
      <p:graphicFrame>
        <p:nvGraphicFramePr>
          <p:cNvPr id="4" name="Table 2"/>
          <p:cNvGraphicFramePr>
            <a:graphicFrameLocks noGrp="1"/>
          </p:cNvGraphicFramePr>
          <p:nvPr>
            <p:ph idx="1"/>
            <p:extLst>
              <p:ext uri="{D42A27DB-BD31-4B8C-83A1-F6EECF244321}">
                <p14:modId xmlns:p14="http://schemas.microsoft.com/office/powerpoint/2010/main" val="1900703815"/>
              </p:ext>
            </p:extLst>
          </p:nvPr>
        </p:nvGraphicFramePr>
        <p:xfrm>
          <a:off x="2026920" y="2061597"/>
          <a:ext cx="8138160" cy="315933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4480560">
                  <a:extLst>
                    <a:ext uri="{9D8B030D-6E8A-4147-A177-3AD203B41FA5}">
                      <a16:colId xmlns:a16="http://schemas.microsoft.com/office/drawing/2014/main" val="20001"/>
                    </a:ext>
                  </a:extLst>
                </a:gridCol>
              </a:tblGrid>
              <a:tr h="631866">
                <a:tc>
                  <a:txBody>
                    <a:bodyPr/>
                    <a:lstStyle/>
                    <a:p>
                      <a:r>
                        <a:rPr lang="en-CA" sz="2400" b="1" kern="1200" baseline="0" dirty="0">
                          <a:solidFill>
                            <a:schemeClr val="lt1"/>
                          </a:solidFill>
                          <a:latin typeface="+mn-lt"/>
                          <a:ea typeface="+mn-ea"/>
                          <a:cs typeface="+mn-cs"/>
                        </a:rPr>
                        <a:t>Buyer</a:t>
                      </a:r>
                      <a:endParaRPr lang="en-CA" sz="2400" dirty="0"/>
                    </a:p>
                  </a:txBody>
                  <a:tcPr marL="146378" marR="146378"/>
                </a:tc>
                <a:tc>
                  <a:txBody>
                    <a:bodyPr/>
                    <a:lstStyle/>
                    <a:p>
                      <a:pPr algn="ctr"/>
                      <a:r>
                        <a:rPr lang="en-CA" sz="2400" b="1" kern="1200" baseline="0" dirty="0">
                          <a:solidFill>
                            <a:schemeClr val="lt1"/>
                          </a:solidFill>
                          <a:latin typeface="+mn-lt"/>
                          <a:ea typeface="+mn-ea"/>
                          <a:cs typeface="+mn-cs"/>
                        </a:rPr>
                        <a:t>Willingness to Pay</a:t>
                      </a:r>
                      <a:endParaRPr lang="en-CA" sz="2400" dirty="0"/>
                    </a:p>
                  </a:txBody>
                  <a:tcPr marL="146378" marR="146378"/>
                </a:tc>
                <a:extLst>
                  <a:ext uri="{0D108BD9-81ED-4DB2-BD59-A6C34878D82A}">
                    <a16:rowId xmlns:a16="http://schemas.microsoft.com/office/drawing/2014/main" val="10000"/>
                  </a:ext>
                </a:extLst>
              </a:tr>
              <a:tr h="631866">
                <a:tc>
                  <a:txBody>
                    <a:bodyPr/>
                    <a:lstStyle/>
                    <a:p>
                      <a:r>
                        <a:rPr lang="en-CA" sz="2400" kern="1200" baseline="0" dirty="0">
                          <a:solidFill>
                            <a:schemeClr val="dk1"/>
                          </a:solidFill>
                          <a:latin typeface="+mn-lt"/>
                          <a:ea typeface="+mn-ea"/>
                          <a:cs typeface="+mn-cs"/>
                        </a:rPr>
                        <a:t>Whitney</a:t>
                      </a:r>
                    </a:p>
                  </a:txBody>
                  <a:tcPr marL="146378" marR="146378"/>
                </a:tc>
                <a:tc>
                  <a:txBody>
                    <a:bodyPr/>
                    <a:lstStyle/>
                    <a:p>
                      <a:pPr algn="r"/>
                      <a:r>
                        <a:rPr lang="en-CA" sz="2400" kern="1200" baseline="0" dirty="0">
                          <a:solidFill>
                            <a:schemeClr val="dk1"/>
                          </a:solidFill>
                          <a:latin typeface="+mn-lt"/>
                          <a:ea typeface="+mn-ea"/>
                          <a:cs typeface="+mn-cs"/>
                        </a:rPr>
                        <a:t>$1,000</a:t>
                      </a:r>
                      <a:endParaRPr lang="en-CA" sz="2400" dirty="0"/>
                    </a:p>
                  </a:txBody>
                  <a:tcPr marL="146378" marR="1097838"/>
                </a:tc>
                <a:extLst>
                  <a:ext uri="{0D108BD9-81ED-4DB2-BD59-A6C34878D82A}">
                    <a16:rowId xmlns:a16="http://schemas.microsoft.com/office/drawing/2014/main" val="10001"/>
                  </a:ext>
                </a:extLst>
              </a:tr>
              <a:tr h="631866">
                <a:tc>
                  <a:txBody>
                    <a:bodyPr/>
                    <a:lstStyle/>
                    <a:p>
                      <a:r>
                        <a:rPr lang="en-CA" sz="2400" kern="1200" baseline="0" dirty="0">
                          <a:solidFill>
                            <a:schemeClr val="dk1"/>
                          </a:solidFill>
                          <a:latin typeface="+mn-lt"/>
                          <a:ea typeface="+mn-ea"/>
                          <a:cs typeface="+mn-cs"/>
                        </a:rPr>
                        <a:t>Ella</a:t>
                      </a:r>
                      <a:endParaRPr lang="en-CA" sz="2400" dirty="0"/>
                    </a:p>
                  </a:txBody>
                  <a:tcPr marL="146378" marR="146378"/>
                </a:tc>
                <a:tc>
                  <a:txBody>
                    <a:bodyPr/>
                    <a:lstStyle/>
                    <a:p>
                      <a:pPr algn="r"/>
                      <a:r>
                        <a:rPr lang="en-CA" sz="2400" kern="1200" baseline="0" dirty="0">
                          <a:solidFill>
                            <a:schemeClr val="dk1"/>
                          </a:solidFill>
                          <a:latin typeface="+mn-lt"/>
                          <a:ea typeface="+mn-ea"/>
                          <a:cs typeface="+mn-cs"/>
                        </a:rPr>
                        <a:t>800</a:t>
                      </a:r>
                    </a:p>
                  </a:txBody>
                  <a:tcPr marL="146378" marR="1097838"/>
                </a:tc>
                <a:extLst>
                  <a:ext uri="{0D108BD9-81ED-4DB2-BD59-A6C34878D82A}">
                    <a16:rowId xmlns:a16="http://schemas.microsoft.com/office/drawing/2014/main" val="10002"/>
                  </a:ext>
                </a:extLst>
              </a:tr>
              <a:tr h="631866">
                <a:tc>
                  <a:txBody>
                    <a:bodyPr/>
                    <a:lstStyle/>
                    <a:p>
                      <a:r>
                        <a:rPr lang="en-CA" sz="2400" kern="1200" baseline="0" dirty="0">
                          <a:solidFill>
                            <a:schemeClr val="dk1"/>
                          </a:solidFill>
                          <a:latin typeface="+mn-lt"/>
                          <a:ea typeface="+mn-ea"/>
                          <a:cs typeface="+mn-cs"/>
                        </a:rPr>
                        <a:t>Mariah</a:t>
                      </a:r>
                      <a:endParaRPr lang="en-CA" sz="2400" dirty="0"/>
                    </a:p>
                  </a:txBody>
                  <a:tcPr marL="146378" marR="146378"/>
                </a:tc>
                <a:tc>
                  <a:txBody>
                    <a:bodyPr/>
                    <a:lstStyle/>
                    <a:p>
                      <a:pPr algn="r"/>
                      <a:r>
                        <a:rPr lang="en-CA" sz="2400" kern="1200" baseline="0" dirty="0">
                          <a:solidFill>
                            <a:schemeClr val="dk1"/>
                          </a:solidFill>
                          <a:latin typeface="+mn-lt"/>
                          <a:ea typeface="+mn-ea"/>
                          <a:cs typeface="+mn-cs"/>
                        </a:rPr>
                        <a:t>700</a:t>
                      </a:r>
                    </a:p>
                  </a:txBody>
                  <a:tcPr marL="146378" marR="1097838"/>
                </a:tc>
                <a:extLst>
                  <a:ext uri="{0D108BD9-81ED-4DB2-BD59-A6C34878D82A}">
                    <a16:rowId xmlns:a16="http://schemas.microsoft.com/office/drawing/2014/main" val="10003"/>
                  </a:ext>
                </a:extLst>
              </a:tr>
              <a:tr h="631866">
                <a:tc>
                  <a:txBody>
                    <a:bodyPr/>
                    <a:lstStyle/>
                    <a:p>
                      <a:r>
                        <a:rPr lang="en-CA" sz="2400" kern="1200" baseline="0" dirty="0">
                          <a:solidFill>
                            <a:schemeClr val="dk1"/>
                          </a:solidFill>
                          <a:latin typeface="+mn-lt"/>
                          <a:ea typeface="+mn-ea"/>
                          <a:cs typeface="+mn-cs"/>
                        </a:rPr>
                        <a:t>Karen </a:t>
                      </a:r>
                      <a:endParaRPr lang="en-CA" sz="2400" dirty="0"/>
                    </a:p>
                  </a:txBody>
                  <a:tcPr marL="146378" marR="146378"/>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CA" sz="2400" kern="1200" baseline="0" dirty="0">
                          <a:solidFill>
                            <a:schemeClr val="dk1"/>
                          </a:solidFill>
                          <a:latin typeface="+mn-lt"/>
                          <a:ea typeface="+mn-ea"/>
                          <a:cs typeface="+mn-cs"/>
                        </a:rPr>
                        <a:t>500</a:t>
                      </a:r>
                      <a:endParaRPr lang="en-CA" sz="2400" dirty="0"/>
                    </a:p>
                  </a:txBody>
                  <a:tcPr marL="146378" marR="1097838"/>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Consumer Surplus</a:t>
            </a:r>
          </a:p>
        </p:txBody>
      </p:sp>
      <p:sp>
        <p:nvSpPr>
          <p:cNvPr id="3" name="Content Placeholder 2"/>
          <p:cNvSpPr>
            <a:spLocks noGrp="1"/>
          </p:cNvSpPr>
          <p:nvPr>
            <p:ph idx="1"/>
          </p:nvPr>
        </p:nvSpPr>
        <p:spPr/>
        <p:txBody>
          <a:bodyPr/>
          <a:lstStyle/>
          <a:p>
            <a:pPr>
              <a:spcBef>
                <a:spcPts val="1200"/>
              </a:spcBef>
              <a:spcAft>
                <a:spcPts val="1200"/>
              </a:spcAft>
            </a:pPr>
            <a:r>
              <a:rPr lang="en-US" altLang="en-US" noProof="0" dirty="0">
                <a:latin typeface="+mn-lt"/>
              </a:rPr>
              <a:t>Amount a buyer is willing to pay for a good minus amount the buyer actually pays </a:t>
            </a:r>
          </a:p>
          <a:p>
            <a:pPr>
              <a:spcBef>
                <a:spcPts val="1200"/>
              </a:spcBef>
              <a:spcAft>
                <a:spcPts val="1200"/>
              </a:spcAft>
            </a:pPr>
            <a:r>
              <a:rPr lang="en-US" noProof="0" dirty="0">
                <a:latin typeface="+mn-lt"/>
              </a:rPr>
              <a:t>Measures the benefit buyers receive from participating in a market</a:t>
            </a:r>
          </a:p>
          <a:p>
            <a:pPr>
              <a:spcBef>
                <a:spcPts val="1200"/>
              </a:spcBef>
              <a:spcAft>
                <a:spcPts val="1200"/>
              </a:spcAft>
            </a:pPr>
            <a:r>
              <a:rPr lang="en-US" altLang="en-US" noProof="0" dirty="0">
                <a:latin typeface="+mn-lt"/>
              </a:rPr>
              <a:t>Closely related to the demand curve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n-lt"/>
              </a:rPr>
              <a:t>Using the Demand Curve to Measure Consumer Surplus</a:t>
            </a:r>
          </a:p>
        </p:txBody>
      </p:sp>
      <p:sp>
        <p:nvSpPr>
          <p:cNvPr id="3" name="Content Placeholder 2"/>
          <p:cNvSpPr>
            <a:spLocks noGrp="1"/>
          </p:cNvSpPr>
          <p:nvPr>
            <p:ph idx="1"/>
          </p:nvPr>
        </p:nvSpPr>
        <p:spPr/>
        <p:txBody>
          <a:bodyPr/>
          <a:lstStyle/>
          <a:p>
            <a:r>
              <a:rPr lang="en-US" altLang="en-US" noProof="0" dirty="0">
                <a:latin typeface="+mn-lt"/>
              </a:rPr>
              <a:t>At any quantity, the price given by the demand curve shows the willingness to pay of the marginal buyer</a:t>
            </a:r>
          </a:p>
          <a:p>
            <a:r>
              <a:rPr lang="en-US" altLang="en-US" noProof="0" dirty="0">
                <a:latin typeface="+mn-lt"/>
              </a:rPr>
              <a:t>Marginal buyer </a:t>
            </a:r>
          </a:p>
          <a:p>
            <a:pPr lvl="1">
              <a:buFont typeface="Arial" panose="020B0604020202020204" pitchFamily="34" charset="0"/>
              <a:buChar char="•"/>
            </a:pPr>
            <a:r>
              <a:rPr lang="en-US" noProof="0" dirty="0">
                <a:latin typeface="+mn-lt"/>
              </a:rPr>
              <a:t>The buyer who would leave the market first if the price were any higher</a:t>
            </a:r>
            <a:endParaRPr lang="en-US" altLang="en-US" noProof="0" dirty="0">
              <a:latin typeface="+mn-lt"/>
            </a:endParaRPr>
          </a:p>
          <a:p>
            <a:r>
              <a:rPr lang="en-US" noProof="0" dirty="0">
                <a:latin typeface="+mn-lt"/>
              </a:rPr>
              <a:t>Total consumer surplus </a:t>
            </a:r>
          </a:p>
          <a:p>
            <a:pPr lvl="1">
              <a:buFont typeface="Arial" panose="020B0604020202020204" pitchFamily="34" charset="0"/>
              <a:buChar char="•"/>
            </a:pPr>
            <a:r>
              <a:rPr lang="en-US" altLang="en-US" noProof="0" dirty="0">
                <a:latin typeface="+mn-lt"/>
              </a:rPr>
              <a:t>Area below the demand curve and above the price</a:t>
            </a:r>
          </a:p>
          <a:p>
            <a:pPr lvl="1">
              <a:buFont typeface="Arial" panose="020B0604020202020204" pitchFamily="34" charset="0"/>
              <a:buChar char="•"/>
            </a:pPr>
            <a:r>
              <a:rPr lang="en-US" noProof="0" dirty="0">
                <a:latin typeface="+mn-lt"/>
              </a:rPr>
              <a:t>Measures the consumer surplus in a market</a:t>
            </a:r>
            <a:endParaRPr lang="en-US" sz="1800" noProof="0" dirty="0">
              <a:latin typeface="+mn-lt"/>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2755</Words>
  <Application>Microsoft Office PowerPoint</Application>
  <PresentationFormat>Widescreen</PresentationFormat>
  <Paragraphs>258</Paragraphs>
  <Slides>42</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7-1</vt:lpstr>
      <vt:lpstr>Welfare Economics</vt:lpstr>
      <vt:lpstr>Price and the Willingness to Pay</vt:lpstr>
      <vt:lpstr>Table 1 The Willingness to Pay of Four Possible Buyers</vt:lpstr>
      <vt:lpstr>Consumer Surplus</vt:lpstr>
      <vt:lpstr>Using the Demand Curve to Measure Consumer Surplus</vt:lpstr>
      <vt:lpstr>Figure 1 The Demand Schedule and the Demand Curve</vt:lpstr>
      <vt:lpstr>Figure 2 Measuring Consumer Surplus with the Demand Curve</vt:lpstr>
      <vt:lpstr>How a Lower Price Raises Consumer Surplus</vt:lpstr>
      <vt:lpstr>Figure 3 How Price Affects Consumer Surplus</vt:lpstr>
      <vt:lpstr>What Does Consumer Surplus Measure?</vt:lpstr>
      <vt:lpstr>Active Learning 1: Consumer Surplus</vt:lpstr>
      <vt:lpstr>Active Learning 1: Answers</vt:lpstr>
      <vt:lpstr>7-2</vt:lpstr>
      <vt:lpstr>Cost and the Willingness to Sell</vt:lpstr>
      <vt:lpstr>Table 2 The Costs of Four Possible Sellers</vt:lpstr>
      <vt:lpstr>Producer Surplus</vt:lpstr>
      <vt:lpstr>Using the Supply Curve to Measure Producer Surplus</vt:lpstr>
      <vt:lpstr>Figure 4 The Supply Schedule and the Supply Curve</vt:lpstr>
      <vt:lpstr>Figure 5 Measuring Producer Surplus with the Supply Curve</vt:lpstr>
      <vt:lpstr>How a Higher Price Raises Producer Surplus</vt:lpstr>
      <vt:lpstr>Figure 6 How Price Affects Producer Surplus</vt:lpstr>
      <vt:lpstr>Active Learning 2: Producer Surplus</vt:lpstr>
      <vt:lpstr>Active Learning 2: Producer Surplus Answers</vt:lpstr>
      <vt:lpstr>7-3</vt:lpstr>
      <vt:lpstr>Benevolent Social Planners</vt:lpstr>
      <vt:lpstr>Maximizing Total Surplus</vt:lpstr>
      <vt:lpstr>Figure 7 Consumer and Producer Surplus in the Market Equilibrium</vt:lpstr>
      <vt:lpstr>Evaluating the Market Equilibrium</vt:lpstr>
      <vt:lpstr>Figure 8 The Efficiency of the Equilibrium Quantity</vt:lpstr>
      <vt:lpstr>The Planners’ Job</vt:lpstr>
      <vt:lpstr>7-4</vt:lpstr>
      <vt:lpstr>Markets are Efficient</vt:lpstr>
      <vt:lpstr>Are Markets Perfectly Competitive?</vt:lpstr>
      <vt:lpstr>Do Outcomes Matter only to the Buyers and Sellers?</vt:lpstr>
      <vt:lpstr>Market Failure</vt:lpstr>
      <vt:lpstr>Ask the Experts: Supplying Kidneys</vt:lpstr>
      <vt:lpstr>Think-Pair-Share Activity</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10e</dc:title>
  <dc:subject>Chapter 7: Consumers, Producers, and the Efficiency of Markets</dc:subject>
  <dc:creator/>
  <cp:lastModifiedBy/>
  <cp:revision>11</cp:revision>
  <dcterms:created xsi:type="dcterms:W3CDTF">2022-07-21T17:39:44Z</dcterms:created>
  <dcterms:modified xsi:type="dcterms:W3CDTF">2023-02-07T14:56:05Z</dcterms:modified>
  <cp:category>Accessible PPT</cp:category>
</cp:coreProperties>
</file>