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20.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25" r:id="rId4"/>
  </p:sldMasterIdLst>
  <p:notesMasterIdLst>
    <p:notesMasterId r:id="rId47"/>
  </p:notesMasterIdLst>
  <p:handoutMasterIdLst>
    <p:handoutMasterId r:id="rId48"/>
  </p:handoutMasterIdLst>
  <p:sldIdLst>
    <p:sldId id="268" r:id="rId5"/>
    <p:sldId id="259" r:id="rId6"/>
    <p:sldId id="409" r:id="rId7"/>
    <p:sldId id="410" r:id="rId8"/>
    <p:sldId id="411" r:id="rId9"/>
    <p:sldId id="412" r:id="rId10"/>
    <p:sldId id="413" r:id="rId11"/>
    <p:sldId id="414" r:id="rId12"/>
    <p:sldId id="415" r:id="rId13"/>
    <p:sldId id="416" r:id="rId14"/>
    <p:sldId id="417" r:id="rId15"/>
    <p:sldId id="418" r:id="rId16"/>
    <p:sldId id="419" r:id="rId17"/>
    <p:sldId id="420" r:id="rId18"/>
    <p:sldId id="421" r:id="rId19"/>
    <p:sldId id="422" r:id="rId20"/>
    <p:sldId id="423" r:id="rId21"/>
    <p:sldId id="424" r:id="rId22"/>
    <p:sldId id="425" r:id="rId23"/>
    <p:sldId id="426" r:id="rId24"/>
    <p:sldId id="427" r:id="rId25"/>
    <p:sldId id="428" r:id="rId26"/>
    <p:sldId id="429" r:id="rId27"/>
    <p:sldId id="430" r:id="rId28"/>
    <p:sldId id="431" r:id="rId29"/>
    <p:sldId id="432" r:id="rId30"/>
    <p:sldId id="433" r:id="rId31"/>
    <p:sldId id="434" r:id="rId32"/>
    <p:sldId id="448" r:id="rId33"/>
    <p:sldId id="435" r:id="rId34"/>
    <p:sldId id="436" r:id="rId35"/>
    <p:sldId id="437" r:id="rId36"/>
    <p:sldId id="438" r:id="rId37"/>
    <p:sldId id="439" r:id="rId38"/>
    <p:sldId id="440" r:id="rId39"/>
    <p:sldId id="441" r:id="rId40"/>
    <p:sldId id="442" r:id="rId41"/>
    <p:sldId id="443" r:id="rId42"/>
    <p:sldId id="444" r:id="rId43"/>
    <p:sldId id="445" r:id="rId44"/>
    <p:sldId id="446" r:id="rId45"/>
    <p:sldId id="447" r:id="rId46"/>
  </p:sldIdLst>
  <p:sldSz cx="12192000" cy="6858000"/>
  <p:notesSz cx="6858000" cy="9144000"/>
  <p:custDataLst>
    <p:tags r:id="rId49"/>
  </p:custDataLst>
  <p:defaultTextStyle>
    <a:defPPr>
      <a:defRPr lang="en-US"/>
    </a:defPPr>
    <a:lvl1pPr algn="l" rtl="0" eaLnBrk="0" fontAlgn="base" hangingPunct="0">
      <a:spcBef>
        <a:spcPct val="0"/>
      </a:spcBef>
      <a:spcAft>
        <a:spcPct val="0"/>
      </a:spcAft>
      <a:defRPr kern="1200">
        <a:solidFill>
          <a:schemeClr val="tx1"/>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riola, Courtney A" initials="TCA" lastIdx="1" clrIdx="0">
    <p:extLst>
      <p:ext uri="{19B8F6BF-5375-455C-9EA6-DF929625EA0E}">
        <p15:presenceInfo xmlns:p15="http://schemas.microsoft.com/office/powerpoint/2012/main" userId="S-1-5-21-4027829005-1107895287-290554039-156439" providerId="AD"/>
      </p:ext>
    </p:extLst>
  </p:cmAuthor>
  <p:cmAuthor id="2" name="N Williams" initials="NW" lastIdx="1" clrIdx="1">
    <p:extLst>
      <p:ext uri="{19B8F6BF-5375-455C-9EA6-DF929625EA0E}">
        <p15:presenceInfo xmlns:p15="http://schemas.microsoft.com/office/powerpoint/2012/main" userId="N William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2F7C"/>
    <a:srgbClr val="000000"/>
    <a:srgbClr val="F2F2F2"/>
    <a:srgbClr val="0098D4"/>
    <a:srgbClr val="003865"/>
    <a:srgbClr val="004A78"/>
    <a:srgbClr val="006298"/>
    <a:srgbClr val="FF6300"/>
    <a:srgbClr val="E9255F"/>
    <a:srgbClr val="00B8E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438" autoAdjust="0"/>
    <p:restoredTop sz="86370" autoAdjust="0"/>
  </p:normalViewPr>
  <p:slideViewPr>
    <p:cSldViewPr snapToGrid="0" snapToObjects="1">
      <p:cViewPr varScale="1">
        <p:scale>
          <a:sx n="58" d="100"/>
          <a:sy n="58" d="100"/>
        </p:scale>
        <p:origin x="664" y="56"/>
      </p:cViewPr>
      <p:guideLst/>
    </p:cSldViewPr>
  </p:slideViewPr>
  <p:outlineViewPr>
    <p:cViewPr>
      <p:scale>
        <a:sx n="33" d="100"/>
        <a:sy n="33" d="100"/>
      </p:scale>
      <p:origin x="0" y="-29958"/>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52" d="100"/>
          <a:sy n="52" d="100"/>
        </p:scale>
        <p:origin x="2082" y="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notesMaster" Target="notesMasters/notesMaster1.xml"/><Relationship Id="rId50" Type="http://schemas.openxmlformats.org/officeDocument/2006/relationships/commentAuthors" Target="commen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handoutMaster" Target="handoutMasters/handoutMaster1.xml"/><Relationship Id="rId8" Type="http://schemas.openxmlformats.org/officeDocument/2006/relationships/slide" Target="slides/slide4.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ags" Target="../tags/tag20.xml"/><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6075504" y="8685213"/>
            <a:ext cx="646682" cy="458787"/>
          </a:xfrm>
          <a:prstGeom prst="rect">
            <a:avLst/>
          </a:prstGeom>
        </p:spPr>
        <p:txBody>
          <a:bodyPr vert="horz" lIns="91440" tIns="45720" rIns="91440" bIns="45720" rtlCol="0" anchor="b"/>
          <a:lstStyle>
            <a:lvl1pPr algn="r">
              <a:defRPr sz="1200"/>
            </a:lvl1pPr>
          </a:lstStyle>
          <a:p>
            <a:fld id="{6767803E-66EE-42CE-8DFB-98553954E472}" type="slidenum">
              <a:rPr lang="en-US" sz="1000" smtClean="0">
                <a:solidFill>
                  <a:schemeClr val="bg1">
                    <a:lumMod val="50000"/>
                  </a:schemeClr>
                </a:solidFill>
                <a:latin typeface="Arial" panose="020B0604020202020204" pitchFamily="34" charset="0"/>
                <a:cs typeface="Arial" panose="020B0604020202020204" pitchFamily="34" charset="0"/>
              </a:rPr>
              <a:t>‹#›</a:t>
            </a:fld>
            <a:endParaRPr lang="en-US" sz="1000" dirty="0">
              <a:solidFill>
                <a:schemeClr val="bg1">
                  <a:lumMod val="50000"/>
                </a:schemeClr>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455392BA-16D5-4BCB-8BB3-D7B53B67DB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D947FD3A-2300-48D5-81E3-9406328116EE}"/>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custDataLst>
      <p:tags r:id="rId2"/>
    </p:custDataLst>
    <p:extLst>
      <p:ext uri="{BB962C8B-B14F-4D97-AF65-F5344CB8AC3E}">
        <p14:creationId xmlns:p14="http://schemas.microsoft.com/office/powerpoint/2010/main" val="217621028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630237"/>
            <a:ext cx="3778647" cy="2125489"/>
          </a:xfrm>
          <a:prstGeom prst="rect">
            <a:avLst/>
          </a:prstGeom>
          <a:noFill/>
          <a:ln w="12700">
            <a:solidFill>
              <a:schemeClr val="bg1">
                <a:lumMod val="65000"/>
              </a:schemeClr>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2993721"/>
            <a:ext cx="5486400" cy="5520042"/>
          </a:xfrm>
          <a:prstGeom prst="rect">
            <a:avLst/>
          </a:prstGeom>
        </p:spPr>
        <p:txBody>
          <a:bodyPr vert="horz" lIns="91440" tIns="45720" rIns="91440" bIns="45720" rtlCol="0"/>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7" name="Slide Number Placeholder 6"/>
          <p:cNvSpPr>
            <a:spLocks noGrp="1"/>
          </p:cNvSpPr>
          <p:nvPr>
            <p:ph type="sldNum" sz="quarter" idx="5"/>
          </p:nvPr>
        </p:nvSpPr>
        <p:spPr>
          <a:xfrm>
            <a:off x="6063017" y="8685213"/>
            <a:ext cx="684212" cy="458787"/>
          </a:xfrm>
          <a:prstGeom prst="rect">
            <a:avLst/>
          </a:prstGeom>
        </p:spPr>
        <p:txBody>
          <a:bodyPr vert="horz" lIns="91440" tIns="45720" rIns="91440" bIns="45720" rtlCol="0" anchor="b"/>
          <a:lstStyle>
            <a:lvl1pPr algn="r" eaLnBrk="1" fontAlgn="auto" hangingPunct="1">
              <a:spcBef>
                <a:spcPts val="0"/>
              </a:spcBef>
              <a:spcAft>
                <a:spcPts val="0"/>
              </a:spcAft>
              <a:defRPr sz="1000">
                <a:solidFill>
                  <a:schemeClr val="bg1">
                    <a:lumMod val="50000"/>
                  </a:schemeClr>
                </a:solidFill>
                <a:latin typeface="Arial" panose="020B0604020202020204" pitchFamily="34" charset="0"/>
                <a:cs typeface="Arial" panose="020B0604020202020204" pitchFamily="34" charset="0"/>
              </a:defRPr>
            </a:lvl1pPr>
          </a:lstStyle>
          <a:p>
            <a:pPr>
              <a:defRPr/>
            </a:pPr>
            <a:fld id="{91CAE60C-72A0-D14D-8733-C13212F694AD}" type="slidenum">
              <a:rPr lang="en-US" smtClean="0"/>
              <a:pPr>
                <a:defRPr/>
              </a:pPr>
              <a:t>‹#›</a:t>
            </a:fld>
            <a:endParaRPr lang="en-US" dirty="0"/>
          </a:p>
        </p:txBody>
      </p:sp>
      <p:pic>
        <p:nvPicPr>
          <p:cNvPr id="8" name="Picture 7">
            <a:extLst>
              <a:ext uri="{FF2B5EF4-FFF2-40B4-BE49-F238E27FC236}">
                <a16:creationId xmlns:a16="http://schemas.microsoft.com/office/drawing/2014/main" id="{A75DDB2F-32A5-4136-BC2E-0D7E0518B46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037E5B37-4A58-4B32-B9B0-D824A69A3D97}"/>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extLst>
      <p:ext uri="{BB962C8B-B14F-4D97-AF65-F5344CB8AC3E}">
        <p14:creationId xmlns:p14="http://schemas.microsoft.com/office/powerpoint/2010/main" val="1233805520"/>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22542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2pPr>
    <a:lvl3pPr marL="68897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139825" indent="-225425" algn="l" rtl="0" eaLnBrk="0" fontAlgn="base" hangingPunct="0">
      <a:spcBef>
        <a:spcPct val="30000"/>
      </a:spcBef>
      <a:spcAft>
        <a:spcPct val="0"/>
      </a:spcAft>
      <a:buFont typeface="Wingdings" panose="05000000000000000000" pitchFamily="2" charset="2"/>
      <a:buChar char="§"/>
      <a:defRPr sz="1200" kern="1200">
        <a:solidFill>
          <a:schemeClr val="tx1"/>
        </a:solidFill>
        <a:latin typeface="Arial" panose="020B0604020202020204" pitchFamily="34" charset="0"/>
        <a:ea typeface="+mn-ea"/>
        <a:cs typeface="Arial" panose="020B0604020202020204" pitchFamily="34" charset="0"/>
      </a:defRPr>
    </a:lvl4pPr>
    <a:lvl5pPr marL="1603375" indent="-225425" algn="l" rtl="0" eaLnBrk="0" fontAlgn="base" hangingPunct="0">
      <a:spcBef>
        <a:spcPct val="30000"/>
      </a:spcBef>
      <a:spcAft>
        <a:spcPct val="0"/>
      </a:spcAft>
      <a:buFont typeface="Courier New" panose="02070309020205020404" pitchFamily="49" charset="0"/>
      <a:buChar char="o"/>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a:t>
            </a:fld>
            <a:endParaRPr lang="en-US" dirty="0"/>
          </a:p>
        </p:txBody>
      </p:sp>
    </p:spTree>
    <p:extLst>
      <p:ext uri="{BB962C8B-B14F-4D97-AF65-F5344CB8AC3E}">
        <p14:creationId xmlns:p14="http://schemas.microsoft.com/office/powerpoint/2010/main" val="25699548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r>
              <a:rPr lang="en-US" altLang="en-US" sz="1100" u="none" dirty="0">
                <a:solidFill>
                  <a:srgbClr val="002060"/>
                </a:solidFill>
              </a:rPr>
              <a:t>The U.S. economy has 50,000 labor hours per month available for production. </a:t>
            </a:r>
            <a:r>
              <a:rPr lang="en-US" altLang="en-US" sz="1100" u="none" dirty="0"/>
              <a:t>To produce 1 airplane requires 500 labor hours. To produce 1 ton of soybeans requires 10 labor hours.</a:t>
            </a:r>
          </a:p>
          <a:p>
            <a:pPr lvl="1"/>
            <a:endParaRPr lang="en-US" altLang="en-US" sz="1100" u="none" dirty="0"/>
          </a:p>
          <a:p>
            <a:pPr defTabSz="864931" eaLnBrk="1" fontAlgn="auto" hangingPunct="1">
              <a:spcBef>
                <a:spcPts val="0"/>
              </a:spcBef>
              <a:spcAft>
                <a:spcPts val="0"/>
              </a:spcAft>
              <a:defRPr/>
            </a:pPr>
            <a:r>
              <a:rPr lang="en-US" sz="1100" u="none" dirty="0"/>
              <a:t>Point P</a:t>
            </a:r>
            <a:r>
              <a:rPr lang="en-US" sz="1100" u="none" baseline="-25000" dirty="0"/>
              <a:t>2</a:t>
            </a:r>
            <a:r>
              <a:rPr lang="en-US" sz="1100" u="none" dirty="0"/>
              <a:t> </a:t>
            </a:r>
            <a:r>
              <a:rPr lang="en-US" sz="1100" u="none" baseline="-25000" dirty="0"/>
              <a:t>US</a:t>
            </a:r>
            <a:r>
              <a:rPr lang="en-US" sz="1100" u="none" dirty="0"/>
              <a:t> is the production point for the United States when they decide to produce more soybeans so they can trade. </a:t>
            </a:r>
          </a:p>
          <a:p>
            <a:endParaRPr lang="en-US" altLang="en-US" sz="1100" u="none" dirty="0">
              <a:solidFill>
                <a:srgbClr val="002060"/>
              </a:solidFill>
            </a:endParaRPr>
          </a:p>
          <a:p>
            <a:r>
              <a:rPr lang="en-US" altLang="en-US" sz="1100" u="none" dirty="0">
                <a:solidFill>
                  <a:srgbClr val="002060"/>
                </a:solidFill>
              </a:rPr>
              <a:t>Japan </a:t>
            </a:r>
            <a:r>
              <a:rPr lang="en-US" altLang="en-US" sz="1100" dirty="0">
                <a:solidFill>
                  <a:srgbClr val="002060"/>
                </a:solidFill>
              </a:rPr>
              <a:t>has 30,000 labor hours per month available for production. </a:t>
            </a:r>
            <a:r>
              <a:rPr lang="en-US" altLang="en-US" sz="1100" dirty="0"/>
              <a:t>To produce 1 airplane requires 625 labor hours. To produce 1 ton of soybeans requires 25 labor hours.</a:t>
            </a:r>
          </a:p>
          <a:p>
            <a:pPr lvl="1"/>
            <a:endParaRPr lang="en-US" altLang="en-US" sz="1100" dirty="0"/>
          </a:p>
          <a:p>
            <a:pPr defTabSz="864931" eaLnBrk="1" fontAlgn="auto" hangingPunct="1">
              <a:spcBef>
                <a:spcPts val="0"/>
              </a:spcBef>
              <a:spcAft>
                <a:spcPts val="0"/>
              </a:spcAft>
              <a:defRPr/>
            </a:pPr>
            <a:r>
              <a:rPr lang="en-US" sz="1100" dirty="0"/>
              <a:t>Point P</a:t>
            </a:r>
            <a:r>
              <a:rPr lang="en-US" sz="1100" baseline="-25000" dirty="0"/>
              <a:t>2 Japan</a:t>
            </a:r>
            <a:r>
              <a:rPr lang="en-US" sz="1100" dirty="0"/>
              <a:t> is the production point for Japan when they can trade. Just because Japan does not produce any soybeans doesn’t mean the Japanese consumers will not be able to consume any soybeans! Once Japan trades, the Japanese consumers will be able to enjoy soybeans and airplanes. </a:t>
            </a:r>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20</a:t>
            </a:fld>
            <a:endParaRPr lang="en-US" dirty="0"/>
          </a:p>
        </p:txBody>
      </p:sp>
    </p:spTree>
    <p:extLst>
      <p:ext uri="{BB962C8B-B14F-4D97-AF65-F5344CB8AC3E}">
        <p14:creationId xmlns:p14="http://schemas.microsoft.com/office/powerpoint/2010/main" val="39134341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defTabSz="914318">
              <a:lnSpc>
                <a:spcPct val="105000"/>
              </a:lnSpc>
              <a:defRPr/>
            </a:pPr>
            <a:r>
              <a:rPr lang="en-US" dirty="0"/>
              <a:t>Some students need help figuring out that consumption of a good is the difference between the amount produced and the amount exported.</a:t>
            </a:r>
          </a:p>
          <a:p>
            <a:pPr defTabSz="914318">
              <a:lnSpc>
                <a:spcPct val="105000"/>
              </a:lnSpc>
              <a:defRPr/>
            </a:pPr>
            <a:endParaRPr lang="en-US" dirty="0"/>
          </a:p>
          <a:p>
            <a:pPr defTabSz="914318">
              <a:lnSpc>
                <a:spcPct val="105000"/>
              </a:lnSpc>
              <a:defRPr/>
            </a:pPr>
            <a:r>
              <a:rPr lang="en-US" dirty="0"/>
              <a:t>Note that U.S. exports of 880 tons of soybeans become imports for Japan. And U.S. imports of 22 airplanes are Japan's exports. </a:t>
            </a:r>
          </a:p>
          <a:p>
            <a:pPr defTabSz="914318">
              <a:lnSpc>
                <a:spcPct val="105000"/>
              </a:lnSpc>
              <a:defRPr/>
            </a:pPr>
            <a:endParaRPr lang="en-US" dirty="0"/>
          </a:p>
          <a:p>
            <a:pPr defTabSz="914318">
              <a:lnSpc>
                <a:spcPct val="105000"/>
              </a:lnSpc>
              <a:defRPr/>
            </a:pPr>
            <a:r>
              <a:rPr lang="en-US" dirty="0"/>
              <a:t>The price of trade of 1 airplane for 40 tons of soybeans will be explained later on (after we calculate the opportunity costs of producing airplanes in each country, the price of trade will be between those opportunity cost). For now, we just want to prove that by trading with others, both countries benefit.</a:t>
            </a:r>
          </a:p>
          <a:p>
            <a:pPr defTabSz="914318">
              <a:lnSpc>
                <a:spcPct val="105000"/>
              </a:lnSpc>
              <a:defRPr/>
            </a:pPr>
            <a:endParaRPr lang="en-US" dirty="0"/>
          </a:p>
          <a:p>
            <a:pPr defTabSz="914318">
              <a:lnSpc>
                <a:spcPct val="105000"/>
              </a:lnSpc>
              <a:defRPr/>
            </a:pPr>
            <a:r>
              <a:rPr lang="en-US" dirty="0"/>
              <a:t>Why trade 22 airplanes? So that both countries will be made better off  when compared to no trade situation (from Example 1 and Active Learning 1). </a:t>
            </a:r>
            <a:endParaRPr lang="en-CA"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21</a:t>
            </a:fld>
            <a:endParaRPr lang="en-US" dirty="0"/>
          </a:p>
        </p:txBody>
      </p:sp>
    </p:spTree>
    <p:extLst>
      <p:ext uri="{BB962C8B-B14F-4D97-AF65-F5344CB8AC3E}">
        <p14:creationId xmlns:p14="http://schemas.microsoft.com/office/powerpoint/2010/main" val="21820198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defTabSz="864931" eaLnBrk="1" fontAlgn="auto" hangingPunct="1">
              <a:spcBef>
                <a:spcPts val="0"/>
              </a:spcBef>
              <a:spcAft>
                <a:spcPts val="0"/>
              </a:spcAft>
              <a:defRPr/>
            </a:pPr>
            <a:r>
              <a:rPr lang="en-US" sz="1100" dirty="0"/>
              <a:t>Point C</a:t>
            </a:r>
            <a:r>
              <a:rPr lang="en-US" sz="1100" baseline="-25000" dirty="0"/>
              <a:t>1 US</a:t>
            </a:r>
            <a:r>
              <a:rPr lang="en-US" sz="1100" dirty="0"/>
              <a:t> is the production and consumption point without trade for the United States (developed in Example 1).</a:t>
            </a:r>
          </a:p>
          <a:p>
            <a:pPr defTabSz="864931" eaLnBrk="1" fontAlgn="auto" hangingPunct="1">
              <a:spcBef>
                <a:spcPts val="0"/>
              </a:spcBef>
              <a:spcAft>
                <a:spcPts val="0"/>
              </a:spcAft>
              <a:defRPr/>
            </a:pPr>
            <a:r>
              <a:rPr lang="en-US" sz="1100" dirty="0"/>
              <a:t>Point P</a:t>
            </a:r>
            <a:r>
              <a:rPr lang="en-US" sz="1100" baseline="-25000" dirty="0"/>
              <a:t>2 US</a:t>
            </a:r>
            <a:r>
              <a:rPr lang="en-US" sz="1100" dirty="0"/>
              <a:t> is the production point for the United States when they can trade (developed in Active Learning 2A). </a:t>
            </a:r>
          </a:p>
          <a:p>
            <a:pPr defTabSz="864931" eaLnBrk="1" fontAlgn="auto" hangingPunct="1">
              <a:spcBef>
                <a:spcPts val="0"/>
              </a:spcBef>
              <a:spcAft>
                <a:spcPts val="0"/>
              </a:spcAft>
              <a:defRPr/>
            </a:pPr>
            <a:endParaRPr lang="en-US" sz="1100" dirty="0"/>
          </a:p>
          <a:p>
            <a:pPr defTabSz="864931" eaLnBrk="1" fontAlgn="auto" hangingPunct="1">
              <a:spcBef>
                <a:spcPts val="0"/>
              </a:spcBef>
              <a:spcAft>
                <a:spcPts val="0"/>
              </a:spcAft>
              <a:defRPr/>
            </a:pPr>
            <a:r>
              <a:rPr lang="en-US" sz="1100" dirty="0"/>
              <a:t>We are building Point C</a:t>
            </a:r>
            <a:r>
              <a:rPr lang="en-US" sz="1100" baseline="-25000" dirty="0"/>
              <a:t>2 US</a:t>
            </a:r>
            <a:r>
              <a:rPr lang="en-US" sz="1100" baseline="0" dirty="0"/>
              <a:t>, which is the consumption for the United States after the trade (exports 880 tons of soybeans and imports 22 airplanes). </a:t>
            </a:r>
            <a:r>
              <a:rPr lang="en-US" sz="1100" dirty="0"/>
              <a:t>Notice that the consumption point is above the PPF.  Without trade, it would not be possible to consume this combination of the two goods!  </a:t>
            </a:r>
          </a:p>
          <a:p>
            <a:pPr defTabSz="864931" eaLnBrk="1" fontAlgn="auto" hangingPunct="1">
              <a:spcBef>
                <a:spcPts val="0"/>
              </a:spcBef>
              <a:spcAft>
                <a:spcPts val="0"/>
              </a:spcAft>
              <a:defRPr/>
            </a:pPr>
            <a:endParaRPr lang="en-US" sz="1100" baseline="0" dirty="0"/>
          </a:p>
          <a:p>
            <a:pPr eaLnBrk="1" hangingPunct="1"/>
            <a:r>
              <a:rPr lang="en-US" sz="1100" dirty="0"/>
              <a:t>Trade untethers consumption from production. In a sense, international trade is like technological progress: It allows society to produce quantities of goods that would otherwise not be possible.  </a:t>
            </a:r>
          </a:p>
          <a:p>
            <a:pPr eaLnBrk="1" hangingPunct="1"/>
            <a:endParaRPr lang="en-US" sz="1100" dirty="0"/>
          </a:p>
          <a:p>
            <a:pPr defTabSz="864931" eaLnBrk="1" fontAlgn="auto" hangingPunct="1">
              <a:spcBef>
                <a:spcPts val="0"/>
              </a:spcBef>
              <a:spcAft>
                <a:spcPts val="0"/>
              </a:spcAft>
              <a:defRPr/>
            </a:pPr>
            <a:r>
              <a:rPr lang="en-US" sz="1100" dirty="0"/>
              <a:t>Point C</a:t>
            </a:r>
            <a:r>
              <a:rPr lang="en-US" sz="1100" baseline="-25000" dirty="0"/>
              <a:t>2</a:t>
            </a:r>
            <a:r>
              <a:rPr lang="en-US" sz="1100" dirty="0"/>
              <a:t> is the production and consumption point without trade for Japan from Active Learning 1. </a:t>
            </a:r>
          </a:p>
          <a:p>
            <a:pPr defTabSz="864931" eaLnBrk="1" fontAlgn="auto" hangingPunct="1">
              <a:spcBef>
                <a:spcPts val="0"/>
              </a:spcBef>
              <a:spcAft>
                <a:spcPts val="0"/>
              </a:spcAft>
              <a:defRPr/>
            </a:pPr>
            <a:r>
              <a:rPr lang="en-US" sz="1100" dirty="0"/>
              <a:t>Point P</a:t>
            </a:r>
            <a:r>
              <a:rPr lang="en-US" sz="1100" baseline="-25000" dirty="0"/>
              <a:t>2 Japan</a:t>
            </a:r>
            <a:r>
              <a:rPr lang="en-US" sz="1100" dirty="0"/>
              <a:t> is the production point for Japan when they can trade (developed in Active Learning 2B). </a:t>
            </a:r>
          </a:p>
          <a:p>
            <a:pPr defTabSz="864931" eaLnBrk="1" fontAlgn="auto" hangingPunct="1">
              <a:spcBef>
                <a:spcPts val="0"/>
              </a:spcBef>
              <a:spcAft>
                <a:spcPts val="0"/>
              </a:spcAft>
              <a:defRPr/>
            </a:pPr>
            <a:endParaRPr lang="en-US" sz="1100" dirty="0"/>
          </a:p>
          <a:p>
            <a:pPr defTabSz="864931" eaLnBrk="1" fontAlgn="auto" hangingPunct="1">
              <a:spcBef>
                <a:spcPts val="0"/>
              </a:spcBef>
              <a:spcAft>
                <a:spcPts val="0"/>
              </a:spcAft>
              <a:defRPr/>
            </a:pPr>
            <a:r>
              <a:rPr lang="en-US" sz="1100" dirty="0"/>
              <a:t>We are building Point C</a:t>
            </a:r>
            <a:r>
              <a:rPr lang="en-US" sz="1100" baseline="-25000" dirty="0"/>
              <a:t>2 Japan</a:t>
            </a:r>
            <a:r>
              <a:rPr lang="en-US" sz="1100" baseline="0" dirty="0"/>
              <a:t>, which is the consumption for Japan after the trade (exports 22 airplanes and imports 880 tons of soybeans). Note that is it outside the PPF, so a point Japan cannot produce with the available resources. </a:t>
            </a:r>
            <a:endParaRPr lang="en-US" sz="1100"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22</a:t>
            </a:fld>
            <a:endParaRPr lang="en-US" dirty="0"/>
          </a:p>
        </p:txBody>
      </p:sp>
    </p:spTree>
    <p:extLst>
      <p:ext uri="{BB962C8B-B14F-4D97-AF65-F5344CB8AC3E}">
        <p14:creationId xmlns:p14="http://schemas.microsoft.com/office/powerpoint/2010/main" val="22991989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r>
              <a:rPr lang="en-US" sz="1200" u="none" dirty="0"/>
              <a:t>The “Ask the Experts” feature provides the opportunity for class discussion. </a:t>
            </a:r>
          </a:p>
          <a:p>
            <a:r>
              <a:rPr lang="en-US" sz="1200" u="none" dirty="0"/>
              <a:t>After showing the statement, you can ask your students to choose one of the options: agree, disagree, or uncertain. You can collect their answers in a variety of ways: show of hands, ballot, clicker system, etc. If time permits, you can allow students to group and discuss some of the reasons they chose their answer. </a:t>
            </a:r>
          </a:p>
          <a:p>
            <a:r>
              <a:rPr lang="en-US" sz="1200" u="none" dirty="0"/>
              <a:t>Ask the students to share with the class their reasons. Their answers will vary.</a:t>
            </a:r>
          </a:p>
          <a:p>
            <a:endParaRPr lang="en-US" sz="1200" u="none" dirty="0"/>
          </a:p>
          <a:p>
            <a:r>
              <a:rPr lang="en-US" sz="1200" u="none" dirty="0"/>
              <a:t>The first “Ask the Experts” was 100% of economists agree that trade with China makes </a:t>
            </a:r>
            <a:r>
              <a:rPr lang="en-US" sz="1200" i="0" u="none" dirty="0"/>
              <a:t>most </a:t>
            </a:r>
            <a:r>
              <a:rPr lang="en-US" sz="1200" u="none" dirty="0"/>
              <a:t>Americans better off. Yet, we acknowledge free trade creates winners and losers, yet the gains for the winners will exceed the loses for the losers. </a:t>
            </a:r>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39</a:t>
            </a:fld>
            <a:endParaRPr lang="en-US" dirty="0"/>
          </a:p>
        </p:txBody>
      </p:sp>
    </p:spTree>
    <p:extLst>
      <p:ext uri="{BB962C8B-B14F-4D97-AF65-F5344CB8AC3E}">
        <p14:creationId xmlns:p14="http://schemas.microsoft.com/office/powerpoint/2010/main" val="17733159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defTabSz="897193"/>
            <a:r>
              <a:rPr lang="en-US" dirty="0"/>
              <a:t>Suggestion:</a:t>
            </a:r>
            <a:r>
              <a:rPr lang="en-US" baseline="0" dirty="0"/>
              <a:t> For the Think-Pair-Share activities, if time allows, allow students to work in small groups for 5</a:t>
            </a:r>
            <a:r>
              <a:rPr lang="en-US" baseline="0" dirty="0">
                <a:latin typeface="Work Sans" pitchFamily="2" charset="0"/>
              </a:rPr>
              <a:t>–</a:t>
            </a:r>
            <a:r>
              <a:rPr lang="en-US" baseline="0" dirty="0"/>
              <a:t>10 minutes. Then allow student groups to share with other groups or with the entire class</a:t>
            </a:r>
            <a:r>
              <a:rPr lang="en-US" dirty="0"/>
              <a:t>.  Or, you can treat the Think-Pair-Share activity</a:t>
            </a:r>
            <a:r>
              <a:rPr lang="en-US" baseline="0" dirty="0"/>
              <a:t> as an open-to-all in class discussion.</a:t>
            </a:r>
          </a:p>
          <a:p>
            <a:pPr defTabSz="897193"/>
            <a:endParaRPr lang="en-US" baseline="0" dirty="0"/>
          </a:p>
          <a:p>
            <a:r>
              <a:rPr lang="en-US" dirty="0">
                <a:solidFill>
                  <a:srgbClr val="002060"/>
                </a:solidFill>
              </a:rPr>
              <a:t>Discussion points: There are articles discussing the 2018 tariffs on steel (25%) and aluminum (10%) as well as the ease out of those tariffs in 2020</a:t>
            </a:r>
            <a:r>
              <a:rPr lang="en-US" dirty="0">
                <a:solidFill>
                  <a:srgbClr val="002060"/>
                </a:solidFill>
                <a:latin typeface="Work Sans" pitchFamily="2" charset="0"/>
              </a:rPr>
              <a:t>–</a:t>
            </a:r>
            <a:r>
              <a:rPr lang="en-US" dirty="0">
                <a:solidFill>
                  <a:srgbClr val="002060"/>
                </a:solidFill>
              </a:rPr>
              <a:t>2022, so your students may be familiar already with the effects of the tariffs.</a:t>
            </a:r>
          </a:p>
          <a:p>
            <a:endParaRPr lang="en-US" dirty="0">
              <a:solidFill>
                <a:srgbClr val="002060"/>
              </a:solidFill>
            </a:endParaRPr>
          </a:p>
          <a:p>
            <a:r>
              <a:rPr lang="en-US" dirty="0">
                <a:solidFill>
                  <a:srgbClr val="002060"/>
                </a:solidFill>
              </a:rPr>
              <a:t>The</a:t>
            </a:r>
            <a:r>
              <a:rPr lang="en-US" baseline="0" dirty="0">
                <a:solidFill>
                  <a:srgbClr val="002060"/>
                </a:solidFill>
              </a:rPr>
              <a:t> tariff on steel will prompt an increase in the domestic production of steel, but also an increase in price. While that will be great for the steel producing industry, it will negatively impact consumers and industrial consumers of steel (more about restricting imports in Chapter 9 “Application: International Trade”).</a:t>
            </a:r>
            <a:endParaRPr lang="en-US" dirty="0">
              <a:solidFill>
                <a:srgbClr val="002060"/>
              </a:solidFill>
            </a:endParaRPr>
          </a:p>
          <a:p>
            <a:r>
              <a:rPr lang="en-US" sz="1100" kern="1200" dirty="0">
                <a:solidFill>
                  <a:schemeClr val="tx1"/>
                </a:solidFill>
                <a:latin typeface="Arial" panose="020B0604020202020204" pitchFamily="34" charset="0"/>
                <a:ea typeface="+mn-ea"/>
                <a:cs typeface="Arial" panose="020B0604020202020204" pitchFamily="34" charset="0"/>
              </a:rPr>
              <a:t>A. No. If we import steel, it is because the op­portunity cost of producing steel elsewhere is lower than in the United States. Limiting the steel imports decreases the gains from trade (from comparative advantage).</a:t>
            </a:r>
          </a:p>
          <a:p>
            <a:r>
              <a:rPr lang="en-US" sz="1100" kern="1200" dirty="0">
                <a:solidFill>
                  <a:schemeClr val="tx1"/>
                </a:solidFill>
                <a:latin typeface="Arial" panose="020B0604020202020204" pitchFamily="34" charset="0"/>
                <a:ea typeface="+mn-ea"/>
                <a:cs typeface="Arial" panose="020B0604020202020204" pitchFamily="34" charset="0"/>
              </a:rPr>
              <a:t>B. Yes. Those associated with the domestic steel industry: stockholders of domestic steel pro­ducers and steelworkers. </a:t>
            </a:r>
          </a:p>
          <a:p>
            <a:r>
              <a:rPr lang="en-US" sz="1100" kern="1200" dirty="0">
                <a:solidFill>
                  <a:schemeClr val="tx1"/>
                </a:solidFill>
                <a:latin typeface="Arial" panose="020B0604020202020204" pitchFamily="34" charset="0"/>
                <a:ea typeface="+mn-ea"/>
                <a:cs typeface="Arial" panose="020B0604020202020204" pitchFamily="34" charset="0"/>
              </a:rPr>
              <a:t>C. No. When we reduce restrictions on imports, the country gains from the increased trade but individuals in the affected domestic industry may lose.</a:t>
            </a:r>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40</a:t>
            </a:fld>
            <a:endParaRPr lang="en-US" dirty="0"/>
          </a:p>
        </p:txBody>
      </p:sp>
    </p:spTree>
    <p:extLst>
      <p:ext uri="{BB962C8B-B14F-4D97-AF65-F5344CB8AC3E}">
        <p14:creationId xmlns:p14="http://schemas.microsoft.com/office/powerpoint/2010/main" val="22362681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3</a:t>
            </a:fld>
            <a:endParaRPr lang="en-US" dirty="0"/>
          </a:p>
        </p:txBody>
      </p:sp>
    </p:spTree>
    <p:extLst>
      <p:ext uri="{BB962C8B-B14F-4D97-AF65-F5344CB8AC3E}">
        <p14:creationId xmlns:p14="http://schemas.microsoft.com/office/powerpoint/2010/main" val="33347393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r>
              <a:rPr lang="en-US" dirty="0"/>
              <a:t>The “Ask the Experts” feature provides the opportunity for class discussion. </a:t>
            </a:r>
          </a:p>
          <a:p>
            <a:r>
              <a:rPr lang="en-US" dirty="0"/>
              <a:t>After showing the statement, you can ask your students to choose one of the options: agree, disagree, or uncertain. You can collect their answers in a variety of ways: show of hands, ballot, clicker system, etc. If time permits, you can allow students to group and discuss some of the reasons they chose their answer. </a:t>
            </a:r>
          </a:p>
          <a:p>
            <a:r>
              <a:rPr lang="en-US" dirty="0"/>
              <a:t>Ask the students to share with the class their reasons. Their answers will vary. </a:t>
            </a:r>
          </a:p>
          <a:p>
            <a:endParaRPr lang="en-US" dirty="0"/>
          </a:p>
          <a:p>
            <a:r>
              <a:rPr lang="en-US" dirty="0"/>
              <a:t>There is one more “Ask the Experts” feature</a:t>
            </a:r>
            <a:r>
              <a:rPr lang="en-US" baseline="0" dirty="0"/>
              <a:t> at the end of the chapter—it is a continuation of this one. </a:t>
            </a:r>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5</a:t>
            </a:fld>
            <a:endParaRPr lang="en-US" dirty="0"/>
          </a:p>
        </p:txBody>
      </p:sp>
    </p:spTree>
    <p:extLst>
      <p:ext uri="{BB962C8B-B14F-4D97-AF65-F5344CB8AC3E}">
        <p14:creationId xmlns:p14="http://schemas.microsoft.com/office/powerpoint/2010/main" val="17025841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r>
              <a:rPr lang="en-US" dirty="0"/>
              <a:t>We will use this</a:t>
            </a:r>
            <a:r>
              <a:rPr lang="en-US" baseline="0" dirty="0"/>
              <a:t> information for Active Learning 1, 2, and 3. </a:t>
            </a:r>
          </a:p>
          <a:p>
            <a:r>
              <a:rPr lang="en-US" baseline="0" dirty="0"/>
              <a:t>Through these examples and Active Learning exercises the progression is as follows:</a:t>
            </a:r>
          </a:p>
          <a:p>
            <a:pPr marL="162175" indent="-162175">
              <a:buFont typeface="Arial" panose="020B0604020202020204" pitchFamily="34" charset="0"/>
              <a:buChar char="•"/>
            </a:pPr>
            <a:r>
              <a:rPr lang="en-US" baseline="0" dirty="0"/>
              <a:t>We will first build the PPF for the United States and Japan and choose a specific consumption point with no trade for each (the consumption point will be on the PPF);</a:t>
            </a:r>
          </a:p>
          <a:p>
            <a:pPr marL="162175" indent="-162175">
              <a:buFont typeface="Arial" panose="020B0604020202020204" pitchFamily="34" charset="0"/>
              <a:buChar char="•"/>
            </a:pPr>
            <a:r>
              <a:rPr lang="en-US" baseline="0" dirty="0"/>
              <a:t>Then we choose a production point on the PPF for each country to prepare for the trade exercise; </a:t>
            </a:r>
          </a:p>
          <a:p>
            <a:pPr marL="162175" indent="-162175">
              <a:buFont typeface="Arial" panose="020B0604020202020204" pitchFamily="34" charset="0"/>
              <a:buChar char="•"/>
            </a:pPr>
            <a:r>
              <a:rPr lang="en-US" baseline="0" dirty="0"/>
              <a:t>Then we decide what is being traded and the terms of trade;</a:t>
            </a:r>
          </a:p>
          <a:p>
            <a:pPr marL="162175" indent="-162175">
              <a:buFont typeface="Arial" panose="020B0604020202020204" pitchFamily="34" charset="0"/>
              <a:buChar char="•"/>
            </a:pPr>
            <a:r>
              <a:rPr lang="en-US" baseline="0" dirty="0"/>
              <a:t>Then we identify the consumption for the two countries after the trade.</a:t>
            </a:r>
          </a:p>
          <a:p>
            <a:pPr marL="162175" indent="-162175">
              <a:buFont typeface="Arial" panose="020B0604020202020204" pitchFamily="34" charset="0"/>
              <a:buChar char="•"/>
            </a:pPr>
            <a:r>
              <a:rPr lang="en-US" baseline="0" dirty="0"/>
              <a:t>Of course, the point is to show that after the trade, both economies are better off than if they choose to consume what they produce only. As such, the consumption point with trade will be outside the PPF (in the not feasible zone of the PPF).</a:t>
            </a:r>
          </a:p>
          <a:p>
            <a:pPr marL="162175" indent="-162175">
              <a:buFont typeface="Arial" panose="020B0604020202020204" pitchFamily="34" charset="0"/>
              <a:buChar char="•"/>
            </a:pPr>
            <a:r>
              <a:rPr lang="en-US" baseline="0" dirty="0"/>
              <a:t>Finally, we will use the same information to identify absolute advantage, calculate opportunity costs, and identify comparative advantage.</a:t>
            </a:r>
          </a:p>
          <a:p>
            <a:endParaRPr lang="en-US" baseline="0" dirty="0"/>
          </a:p>
          <a:p>
            <a:r>
              <a:rPr lang="en-US" baseline="0" dirty="0"/>
              <a:t>It’s probably a good idea to tell your students that we are working with the same information throughout the entire chapter.</a:t>
            </a:r>
            <a:endParaRPr lang="en-CA"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11</a:t>
            </a:fld>
            <a:endParaRPr lang="en-US" dirty="0"/>
          </a:p>
        </p:txBody>
      </p:sp>
    </p:spTree>
    <p:extLst>
      <p:ext uri="{BB962C8B-B14F-4D97-AF65-F5344CB8AC3E}">
        <p14:creationId xmlns:p14="http://schemas.microsoft.com/office/powerpoint/2010/main" val="35701936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eaLnBrk="1" hangingPunct="1">
              <a:spcBef>
                <a:spcPct val="20000"/>
              </a:spcBef>
            </a:pPr>
            <a:r>
              <a:rPr lang="en-US" sz="1100" dirty="0">
                <a:cs typeface="Arial"/>
              </a:rPr>
              <a:t>This is what we know about the United States: Producing 1 airplane requires 500 hours of labor; producing 1 ton of soybeans requires 10 hours of labor; the United States</a:t>
            </a:r>
            <a:r>
              <a:rPr lang="en-US" sz="1100" dirty="0"/>
              <a:t> had 50,000 labor hours.</a:t>
            </a:r>
          </a:p>
          <a:p>
            <a:pPr eaLnBrk="1" hangingPunct="1"/>
            <a:endParaRPr lang="en-US" dirty="0"/>
          </a:p>
          <a:p>
            <a:pPr eaLnBrk="1" hangingPunct="1"/>
            <a:r>
              <a:rPr lang="en-US" dirty="0"/>
              <a:t>Suggestion:</a:t>
            </a:r>
          </a:p>
          <a:p>
            <a:pPr eaLnBrk="1" hangingPunct="1"/>
            <a:r>
              <a:rPr lang="en-US" dirty="0"/>
              <a:t>Show first row.  Explain how we get the production numbers from the employment numbers.  If the</a:t>
            </a:r>
            <a:r>
              <a:rPr lang="en-US" baseline="0" dirty="0"/>
              <a:t> United States uses all of its resources (50,000 labor hours) to produce only airplanes (it takes 500 labor hours to produce 1 airplane), then it can produce 50,000/500 = 100 airplanes. </a:t>
            </a:r>
            <a:endParaRPr lang="en-US" dirty="0"/>
          </a:p>
          <a:p>
            <a:pPr eaLnBrk="1" hangingPunct="1"/>
            <a:endParaRPr lang="en-US" dirty="0"/>
          </a:p>
          <a:p>
            <a:pPr eaLnBrk="1" hangingPunct="1"/>
            <a:r>
              <a:rPr lang="en-US" dirty="0"/>
              <a:t>Then, on the second row, and explain the production numbers. Point B: resources are split 40,000</a:t>
            </a:r>
            <a:r>
              <a:rPr lang="en-US" baseline="0" dirty="0"/>
              <a:t> labor hours to produce airplanes (producing 40,000/500 = 80 airplanes) and 10,000 labor hours to produce soybeans (producing 10,000/10 = 1,000 tons of soybeans). And so on. </a:t>
            </a:r>
          </a:p>
          <a:p>
            <a:pPr eaLnBrk="1" hangingPunct="1"/>
            <a:endParaRPr lang="en-US" baseline="0" dirty="0"/>
          </a:p>
          <a:p>
            <a:pPr eaLnBrk="1" hangingPunct="1"/>
            <a:r>
              <a:rPr lang="en-US" baseline="0" dirty="0"/>
              <a:t>Points A and E (when all resources are used to produce only one good) will be the intercepts of the PPF. </a:t>
            </a:r>
            <a:endParaRPr lang="en-CA"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12</a:t>
            </a:fld>
            <a:endParaRPr lang="en-US" dirty="0"/>
          </a:p>
        </p:txBody>
      </p:sp>
    </p:spTree>
    <p:extLst>
      <p:ext uri="{BB962C8B-B14F-4D97-AF65-F5344CB8AC3E}">
        <p14:creationId xmlns:p14="http://schemas.microsoft.com/office/powerpoint/2010/main" val="5304517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r>
              <a:rPr lang="en-US" sz="1200" dirty="0">
                <a:solidFill>
                  <a:srgbClr val="002060"/>
                </a:solidFill>
              </a:rPr>
              <a:t>Efficient:</a:t>
            </a:r>
            <a:r>
              <a:rPr lang="en-US" sz="1200" dirty="0"/>
              <a:t> points on the PPF (A, B, C, D, E)</a:t>
            </a:r>
          </a:p>
          <a:p>
            <a:r>
              <a:rPr lang="en-US" sz="1200" dirty="0">
                <a:solidFill>
                  <a:srgbClr val="002060"/>
                </a:solidFill>
              </a:rPr>
              <a:t>Inefficient levels of production: </a:t>
            </a:r>
            <a:r>
              <a:rPr lang="en-US" sz="1200" dirty="0"/>
              <a:t>points inside the PPF</a:t>
            </a:r>
          </a:p>
          <a:p>
            <a:r>
              <a:rPr lang="en-US" sz="1200" dirty="0">
                <a:solidFill>
                  <a:srgbClr val="002060"/>
                </a:solidFill>
              </a:rPr>
              <a:t>Not feasible: </a:t>
            </a:r>
            <a:r>
              <a:rPr lang="en-US" sz="1200" dirty="0"/>
              <a:t>points outside the PPF. In Chapter 2 we learned that the only way to be produce outside an existing PPF is to increase the quantity/quality of resources and technology. </a:t>
            </a:r>
          </a:p>
          <a:p>
            <a:pPr eaLnBrk="1" hangingPunct="1"/>
            <a:endParaRPr lang="en-US" dirty="0"/>
          </a:p>
          <a:p>
            <a:pPr eaLnBrk="1" hangingPunct="1"/>
            <a:r>
              <a:rPr lang="en-US" dirty="0"/>
              <a:t>Of course, the United States could choose a different point. The actual choice will depend on the preferences of society. (In the following chapter—on supply and demand—we will learn what determines how much of each good society produces.)</a:t>
            </a:r>
          </a:p>
          <a:p>
            <a:pPr eaLnBrk="1" hangingPunct="1"/>
            <a:endParaRPr lang="en-US" dirty="0"/>
          </a:p>
          <a:p>
            <a:pPr eaLnBrk="1" hangingPunct="1"/>
            <a:r>
              <a:rPr lang="en-US" b="1" i="1" dirty="0"/>
              <a:t>Important note for students: Without trade, a country consumes what it produces.</a:t>
            </a:r>
            <a:r>
              <a:rPr lang="en-US" dirty="0"/>
              <a:t>  </a:t>
            </a:r>
          </a:p>
          <a:p>
            <a:pPr eaLnBrk="1" hangingPunct="1"/>
            <a:endParaRPr lang="en-US" dirty="0"/>
          </a:p>
          <a:p>
            <a:pPr eaLnBrk="1" hangingPunct="1"/>
            <a:r>
              <a:rPr lang="en-US" dirty="0"/>
              <a:t>Point C </a:t>
            </a:r>
            <a:r>
              <a:rPr lang="en-US" b="0" dirty="0"/>
              <a:t>is the </a:t>
            </a:r>
            <a:r>
              <a:rPr lang="en-US" dirty="0"/>
              <a:t>production and consumption point without trade for the United States.</a:t>
            </a:r>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13</a:t>
            </a:fld>
            <a:endParaRPr lang="en-US" dirty="0"/>
          </a:p>
        </p:txBody>
      </p:sp>
    </p:spTree>
    <p:extLst>
      <p:ext uri="{BB962C8B-B14F-4D97-AF65-F5344CB8AC3E}">
        <p14:creationId xmlns:p14="http://schemas.microsoft.com/office/powerpoint/2010/main" val="15053829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eaLnBrk="1" hangingPunct="1"/>
            <a:r>
              <a:rPr lang="en-US" sz="1200" dirty="0"/>
              <a:t>For the second part of the trade example, allow your students to try and build the PPF. Japan has fewer labor hours than the United States and requires more labor hours than the United States to produce each good. </a:t>
            </a:r>
          </a:p>
          <a:p>
            <a:pPr eaLnBrk="1" hangingPunct="1"/>
            <a:endParaRPr lang="en-US" sz="1200" dirty="0"/>
          </a:p>
          <a:p>
            <a:pPr eaLnBrk="1" hangingPunct="1"/>
            <a:r>
              <a:rPr lang="en-US" sz="1200" dirty="0"/>
              <a:t>Using this information to draw Japan’s PPF requires a calculator (or the ability to do long division).  </a:t>
            </a:r>
          </a:p>
          <a:p>
            <a:pPr eaLnBrk="1" hangingPunct="1"/>
            <a:endParaRPr lang="en-US" sz="1200" dirty="0"/>
          </a:p>
          <a:p>
            <a:pPr eaLnBrk="1" hangingPunct="1"/>
            <a:r>
              <a:rPr lang="en-US" sz="1200" dirty="0"/>
              <a:t>If you create the student handouts and make them available to your students, they can draw their PPF on the axes provided on the following slide.  </a:t>
            </a:r>
          </a:p>
          <a:p>
            <a:pPr eaLnBrk="1" hangingPunct="1"/>
            <a:endParaRPr lang="en-US" sz="1200" dirty="0"/>
          </a:p>
          <a:p>
            <a:pPr eaLnBrk="1" hangingPunct="1"/>
            <a:r>
              <a:rPr lang="en-US" sz="1200" dirty="0"/>
              <a:t>This activity should take only three minutes of class time.  It’s good practice and review for students and helps break up the lecture. </a:t>
            </a:r>
          </a:p>
          <a:p>
            <a:pPr eaLnBrk="1" hangingPunct="1"/>
            <a:endParaRPr lang="en-US" sz="1200" dirty="0"/>
          </a:p>
          <a:p>
            <a:pPr marL="270291" indent="-270291" eaLnBrk="1" hangingPunct="1">
              <a:buFontTx/>
              <a:buChar char="-"/>
            </a:pPr>
            <a:r>
              <a:rPr lang="en-US" sz="1200" dirty="0"/>
              <a:t>Using all resources to produce only airplanes: 30,000/625 = 48 airplanes (the vertical-axis intercept)</a:t>
            </a:r>
          </a:p>
          <a:p>
            <a:pPr marL="270291" indent="-270291" eaLnBrk="1" hangingPunct="1">
              <a:buFontTx/>
              <a:buChar char="-"/>
            </a:pPr>
            <a:r>
              <a:rPr lang="en-US" sz="1200" dirty="0"/>
              <a:t>Using all resources to produce only soybeans: 30,000/25 = 1,200 tons of soybeans (the horizontal-axis intercept)</a:t>
            </a:r>
          </a:p>
          <a:p>
            <a:pPr marL="270291" indent="-270291" eaLnBrk="1" hangingPunct="1">
              <a:buFontTx/>
              <a:buChar char="-"/>
            </a:pPr>
            <a:r>
              <a:rPr lang="en-US" sz="1200" dirty="0"/>
              <a:t>Using half of resources for airplanes, the other half for soybeans: 24 airplanes and 600 tons of soybeans</a:t>
            </a:r>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14</a:t>
            </a:fld>
            <a:endParaRPr lang="en-US" dirty="0"/>
          </a:p>
        </p:txBody>
      </p:sp>
    </p:spTree>
    <p:extLst>
      <p:ext uri="{BB962C8B-B14F-4D97-AF65-F5344CB8AC3E}">
        <p14:creationId xmlns:p14="http://schemas.microsoft.com/office/powerpoint/2010/main" val="35954486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r>
              <a:rPr lang="en-US" dirty="0"/>
              <a:t>Using all resources available</a:t>
            </a:r>
            <a:r>
              <a:rPr lang="en-US" baseline="0" dirty="0"/>
              <a:t> to produce only airplanes (the y-intercept): 30,000/625 = 48 airplanes.</a:t>
            </a:r>
          </a:p>
          <a:p>
            <a:r>
              <a:rPr lang="en-US" dirty="0"/>
              <a:t>Using all resources available</a:t>
            </a:r>
            <a:r>
              <a:rPr lang="en-US" baseline="0" dirty="0"/>
              <a:t> to produce only soybeans (the x-intercept): 30,000/25 = 1,200 tons of soybeans.</a:t>
            </a:r>
          </a:p>
          <a:p>
            <a:r>
              <a:rPr lang="en-US" baseline="0" dirty="0"/>
              <a:t>If you want, you can build the table with labor hours and production for Japan (similar to the way we build for the United States). </a:t>
            </a:r>
            <a:endParaRPr lang="en-US" sz="1200" baseline="0" dirty="0"/>
          </a:p>
          <a:p>
            <a:r>
              <a:rPr lang="en-US" sz="1200" dirty="0"/>
              <a:t>The consumption point is: using half of resources for airplanes, the other half for soybeans</a:t>
            </a:r>
          </a:p>
          <a:p>
            <a:pPr marL="270291" indent="-270291" eaLnBrk="1" hangingPunct="1">
              <a:buFontTx/>
              <a:buChar char="-"/>
            </a:pPr>
            <a:r>
              <a:rPr lang="en-US" sz="1200" dirty="0"/>
              <a:t>Using half of resources to produce airplanes: 15,000/625 = 24 airplanes</a:t>
            </a:r>
          </a:p>
          <a:p>
            <a:pPr marL="270291" indent="-270291" eaLnBrk="1" hangingPunct="1">
              <a:buFontTx/>
              <a:buChar char="-"/>
            </a:pPr>
            <a:r>
              <a:rPr lang="en-US" sz="1200" dirty="0"/>
              <a:t>Using the other half of resources to produce soybeans: 15,000/25 = 600 tons of soybeans  </a:t>
            </a:r>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15</a:t>
            </a:fld>
            <a:endParaRPr lang="en-US" dirty="0"/>
          </a:p>
        </p:txBody>
      </p:sp>
    </p:spTree>
    <p:extLst>
      <p:ext uri="{BB962C8B-B14F-4D97-AF65-F5344CB8AC3E}">
        <p14:creationId xmlns:p14="http://schemas.microsoft.com/office/powerpoint/2010/main" val="18482415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eaLnBrk="1" hangingPunct="1"/>
            <a:r>
              <a:rPr lang="en-US" sz="1200" dirty="0"/>
              <a:t>So far, you have established how much of each good is produced and consumed by each country (we chose the midpoint on their PPF). Now, we have to see if trade can help improve consumption in each country. So, what if a country decides to produce more of one good? </a:t>
            </a:r>
          </a:p>
          <a:p>
            <a:pPr eaLnBrk="1" hangingPunct="1"/>
            <a:endParaRPr lang="en-US" sz="1200" dirty="0"/>
          </a:p>
          <a:p>
            <a:pPr eaLnBrk="1" hangingPunct="1"/>
            <a:r>
              <a:rPr lang="en-US" sz="1200" dirty="0"/>
              <a:t>Give your students a few minutes to solve these problems before showing the answers on the next slides. This will break up the lecture, get the students involved, and give them practice with “word problems.”  </a:t>
            </a:r>
          </a:p>
          <a:p>
            <a:pPr eaLnBrk="1" hangingPunct="1"/>
            <a:endParaRPr lang="en-US" sz="1200" dirty="0"/>
          </a:p>
          <a:p>
            <a:pPr eaLnBrk="1" hangingPunct="1"/>
            <a:r>
              <a:rPr lang="en-US" sz="1200" dirty="0"/>
              <a:t>It is not necessary that all students finish both problems before moving on.  It’s fine if most finish the first, and a few finish the second. However, the second problem is easy for most students.  </a:t>
            </a:r>
          </a:p>
          <a:p>
            <a:pPr eaLnBrk="1" hangingPunct="1"/>
            <a:endParaRPr lang="en-US" sz="1200" dirty="0"/>
          </a:p>
          <a:p>
            <a:pPr eaLnBrk="1" hangingPunct="1"/>
            <a:r>
              <a:rPr lang="en-US" sz="1200" dirty="0"/>
              <a:t>Note that most students will need a calculator to solve the first problem.</a:t>
            </a:r>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19</a:t>
            </a:fld>
            <a:endParaRPr lang="en-US" dirty="0"/>
          </a:p>
        </p:txBody>
      </p:sp>
    </p:spTree>
    <p:extLst>
      <p:ext uri="{BB962C8B-B14F-4D97-AF65-F5344CB8AC3E}">
        <p14:creationId xmlns:p14="http://schemas.microsoft.com/office/powerpoint/2010/main" val="60916069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4.xml"/></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5.xml"/></Relationships>
</file>

<file path=ppt/slideLayouts/_rels/slideLayout1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6.xml"/></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7.xml"/></Relationships>
</file>

<file path=ppt/slideLayouts/_rels/slideLayout1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8.xml"/></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9.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4.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First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5D23111E-2710-4C1A-A7DB-CE3FE7C03336}"/>
              </a:ext>
              <a:ext uri="{C183D7F6-B498-43B3-948B-1728B52AA6E4}">
                <adec:decorative xmlns:adec="http://schemas.microsoft.com/office/drawing/2017/decorative" xmlns="" val="1"/>
              </a:ext>
            </a:extLst>
          </p:cNvPr>
          <p:cNvPicPr>
            <a:picLocks noChangeAspect="1"/>
          </p:cNvPicPr>
          <p:nvPr userDrawn="1"/>
        </p:nvPicPr>
        <p:blipFill>
          <a:blip r:embed="rId3"/>
          <a:srcRect/>
          <a:stretch/>
        </p:blipFill>
        <p:spPr>
          <a:xfrm>
            <a:off x="0" y="-14068"/>
            <a:ext cx="12192000" cy="6858000"/>
          </a:xfrm>
          <a:prstGeom prst="rect">
            <a:avLst/>
          </a:prstGeom>
        </p:spPr>
      </p:pic>
      <p:sp>
        <p:nvSpPr>
          <p:cNvPr id="2" name="Title"/>
          <p:cNvSpPr>
            <a:spLocks noGrp="1"/>
          </p:cNvSpPr>
          <p:nvPr>
            <p:ph type="ctrTitle" hasCustomPrompt="1"/>
          </p:nvPr>
        </p:nvSpPr>
        <p:spPr>
          <a:xfrm>
            <a:off x="5646420" y="1168663"/>
            <a:ext cx="6104302" cy="2387600"/>
          </a:xfrm>
        </p:spPr>
        <p:txBody>
          <a:bodyPr anchor="b"/>
          <a:lstStyle>
            <a:lvl1pPr algn="l">
              <a:defRPr sz="4800" baseline="0">
                <a:solidFill>
                  <a:schemeClr val="bg1"/>
                </a:solidFill>
              </a:defRPr>
            </a:lvl1pPr>
          </a:lstStyle>
          <a:p>
            <a:r>
              <a:rPr lang="en-US" dirty="0"/>
              <a:t>Title, #e</a:t>
            </a:r>
          </a:p>
        </p:txBody>
      </p:sp>
      <p:sp>
        <p:nvSpPr>
          <p:cNvPr id="3" name="Subtitle 2"/>
          <p:cNvSpPr>
            <a:spLocks noGrp="1"/>
          </p:cNvSpPr>
          <p:nvPr>
            <p:ph type="subTitle" idx="1" hasCustomPrompt="1"/>
          </p:nvPr>
        </p:nvSpPr>
        <p:spPr>
          <a:xfrm>
            <a:off x="5646420" y="3809720"/>
            <a:ext cx="6104302" cy="1424930"/>
          </a:xfrm>
          <a:noFill/>
        </p:spPr>
        <p:txBody>
          <a:bodyPr anchor="t"/>
          <a:lstStyle>
            <a:lvl1pPr marL="0" indent="0" algn="l">
              <a:lnSpc>
                <a:spcPct val="100000"/>
              </a:lnSpc>
              <a:buNone/>
              <a:defRPr sz="3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 Chapter Title</a:t>
            </a:r>
          </a:p>
        </p:txBody>
      </p:sp>
      <p:sp>
        <p:nvSpPr>
          <p:cNvPr id="12" name="Picture Placeholder 11">
            <a:extLst>
              <a:ext uri="{FF2B5EF4-FFF2-40B4-BE49-F238E27FC236}">
                <a16:creationId xmlns:a16="http://schemas.microsoft.com/office/drawing/2014/main" id="{7BF6BBBC-452C-48FA-A1E1-E851567E5383}"/>
              </a:ext>
            </a:extLst>
          </p:cNvPr>
          <p:cNvSpPr>
            <a:spLocks noGrp="1"/>
          </p:cNvSpPr>
          <p:nvPr>
            <p:ph type="pic" sz="quarter" idx="11" hasCustomPrompt="1"/>
          </p:nvPr>
        </p:nvSpPr>
        <p:spPr>
          <a:xfrm>
            <a:off x="475250" y="808037"/>
            <a:ext cx="4713288" cy="5241925"/>
          </a:xfrm>
        </p:spPr>
        <p:txBody>
          <a:bodyPr/>
          <a:lstStyle>
            <a:lvl1pPr marL="0" indent="0">
              <a:buNone/>
              <a:defRPr b="0">
                <a:solidFill>
                  <a:schemeClr val="bg1"/>
                </a:solidFill>
              </a:defRPr>
            </a:lvl1pPr>
          </a:lstStyle>
          <a:p>
            <a:r>
              <a:rPr lang="en-US" dirty="0"/>
              <a:t>Add Image Here</a:t>
            </a:r>
          </a:p>
        </p:txBody>
      </p:sp>
      <p:sp>
        <p:nvSpPr>
          <p:cNvPr id="9" name="Slide Number Placeholder 5">
            <a:extLst>
              <a:ext uri="{FF2B5EF4-FFF2-40B4-BE49-F238E27FC236}">
                <a16:creationId xmlns:a16="http://schemas.microsoft.com/office/drawing/2014/main" id="{6B326DFF-C872-4426-8563-39BC58624663}"/>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pic>
        <p:nvPicPr>
          <p:cNvPr id="21" name="Picture 20">
            <a:extLst>
              <a:ext uri="{FF2B5EF4-FFF2-40B4-BE49-F238E27FC236}">
                <a16:creationId xmlns:a16="http://schemas.microsoft.com/office/drawing/2014/main" id="{FDE6C580-026E-426D-A0EE-BDE15B891A0A}"/>
              </a:ext>
              <a:ext uri="{C183D7F6-B498-43B3-948B-1728B52AA6E4}">
                <adec:decorative xmlns:adec="http://schemas.microsoft.com/office/drawing/2017/decorative" xmlns=""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8" name="Text Placeholder 4">
            <a:extLst>
              <a:ext uri="{FF2B5EF4-FFF2-40B4-BE49-F238E27FC236}">
                <a16:creationId xmlns:a16="http://schemas.microsoft.com/office/drawing/2014/main" id="{003D5908-6DEE-491A-B7D6-1BADE7111ED1}"/>
              </a:ext>
            </a:extLst>
          </p:cNvPr>
          <p:cNvSpPr>
            <a:spLocks noGrp="1"/>
          </p:cNvSpPr>
          <p:nvPr>
            <p:ph type="body" sz="quarter" idx="12" hasCustomPrompt="1"/>
          </p:nvPr>
        </p:nvSpPr>
        <p:spPr>
          <a:xfrm>
            <a:off x="2103120" y="6314136"/>
            <a:ext cx="8961120" cy="457200"/>
          </a:xfrm>
        </p:spPr>
        <p:txBody>
          <a:bodyPr/>
          <a:lstStyle>
            <a:lvl1pPr marL="0" indent="0">
              <a:buNone/>
              <a:defRPr sz="1100">
                <a:solidFill>
                  <a:schemeClr val="bg1"/>
                </a:solidFill>
              </a:defRPr>
            </a:lvl1pPr>
          </a:lstStyle>
          <a:p>
            <a:pPr lvl="0"/>
            <a:r>
              <a:rPr lang="en-US" dirty="0"/>
              <a:t>[Author Name], [Book Title], [#] Edition. © [Insert Year]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21708268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Subtitle/Images">
    <p:spTree>
      <p:nvGrpSpPr>
        <p:cNvPr id="1" name=""/>
        <p:cNvGrpSpPr/>
        <p:nvPr/>
      </p:nvGrpSpPr>
      <p:grpSpPr>
        <a:xfrm>
          <a:off x="0" y="0"/>
          <a:ext cx="0" cy="0"/>
          <a:chOff x="0" y="0"/>
          <a:chExt cx="0" cy="0"/>
        </a:xfrm>
      </p:grpSpPr>
      <p:sp>
        <p:nvSpPr>
          <p:cNvPr id="8" name="Title"/>
          <p:cNvSpPr>
            <a:spLocks noGrp="1"/>
          </p:cNvSpPr>
          <p:nvPr>
            <p:ph type="title" hasCustomPrompt="1"/>
          </p:nvPr>
        </p:nvSpPr>
        <p:spPr>
          <a:xfrm>
            <a:off x="476843" y="475488"/>
            <a:ext cx="11241915" cy="1071533"/>
          </a:xfrm>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5769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1505492"/>
          </a:xfrm>
        </p:spPr>
        <p:txBody>
          <a:bodyPr/>
          <a:lstStyle>
            <a:lvl1pPr>
              <a:spcAft>
                <a:spcPts val="800"/>
              </a:spcAft>
              <a:defRPr sz="2400" b="0"/>
            </a:lvl1pPr>
            <a:lvl2pPr>
              <a:spcAft>
                <a:spcPts val="800"/>
              </a:spcAft>
              <a:defRPr sz="2400" b="0"/>
            </a:lvl2pPr>
            <a:lvl3pPr>
              <a:spcAft>
                <a:spcPts val="800"/>
              </a:spcAft>
              <a:defRPr sz="2400" b="0"/>
            </a:lvl3pPr>
          </a:lstStyle>
          <a:p>
            <a:pPr lvl="0"/>
            <a:r>
              <a:rPr lang="en-US" dirty="0"/>
              <a:t>First Level</a:t>
            </a:r>
          </a:p>
          <a:p>
            <a:pPr lvl="1"/>
            <a:r>
              <a:rPr lang="en-US" dirty="0"/>
              <a:t>Second level</a:t>
            </a:r>
          </a:p>
          <a:p>
            <a:pPr lvl="2"/>
            <a:r>
              <a:rPr lang="en-US" dirty="0"/>
              <a:t>Third level</a:t>
            </a:r>
          </a:p>
        </p:txBody>
      </p:sp>
      <p:sp>
        <p:nvSpPr>
          <p:cNvPr id="6" name="Content Placeholder 1">
            <a:extLst>
              <a:ext uri="{FF2B5EF4-FFF2-40B4-BE49-F238E27FC236}">
                <a16:creationId xmlns:a16="http://schemas.microsoft.com/office/drawing/2014/main" id="{B7E0CC24-A3CA-45F3-BF2B-B8EB09000563}"/>
              </a:ext>
            </a:extLst>
          </p:cNvPr>
          <p:cNvSpPr>
            <a:spLocks noGrp="1"/>
          </p:cNvSpPr>
          <p:nvPr>
            <p:ph idx="10" hasCustomPrompt="1"/>
          </p:nvPr>
        </p:nvSpPr>
        <p:spPr>
          <a:xfrm>
            <a:off x="476844" y="4310385"/>
            <a:ext cx="2563240" cy="1828800"/>
          </a:xfrm>
        </p:spPr>
        <p:txBody>
          <a:bodyPr/>
          <a:lstStyle>
            <a:lvl1pPr marL="0" indent="0" algn="ctr">
              <a:buNone/>
              <a:defRPr/>
            </a:lvl1pPr>
          </a:lstStyle>
          <a:p>
            <a:pPr lvl="0"/>
            <a:r>
              <a:rPr lang="en-US" dirty="0"/>
              <a:t>Insert here 1</a:t>
            </a:r>
          </a:p>
        </p:txBody>
      </p:sp>
      <p:sp>
        <p:nvSpPr>
          <p:cNvPr id="7" name="Content Placeholder 2">
            <a:extLst>
              <a:ext uri="{FF2B5EF4-FFF2-40B4-BE49-F238E27FC236}">
                <a16:creationId xmlns:a16="http://schemas.microsoft.com/office/drawing/2014/main" id="{0065DFA3-2F0A-45C7-8124-3D672EB9205A}"/>
              </a:ext>
            </a:extLst>
          </p:cNvPr>
          <p:cNvSpPr>
            <a:spLocks noGrp="1"/>
          </p:cNvSpPr>
          <p:nvPr>
            <p:ph idx="11" hasCustomPrompt="1"/>
          </p:nvPr>
        </p:nvSpPr>
        <p:spPr>
          <a:xfrm>
            <a:off x="3382488" y="4310385"/>
            <a:ext cx="2563240" cy="1828800"/>
          </a:xfrm>
        </p:spPr>
        <p:txBody>
          <a:bodyPr/>
          <a:lstStyle>
            <a:lvl1pPr marL="0" indent="0" algn="ctr">
              <a:buNone/>
              <a:defRPr/>
            </a:lvl1pPr>
          </a:lstStyle>
          <a:p>
            <a:pPr lvl="0"/>
            <a:r>
              <a:rPr lang="en-US" dirty="0"/>
              <a:t>Insert here 2</a:t>
            </a:r>
          </a:p>
        </p:txBody>
      </p:sp>
      <p:sp>
        <p:nvSpPr>
          <p:cNvPr id="9" name="Content Placeholder 3">
            <a:extLst>
              <a:ext uri="{FF2B5EF4-FFF2-40B4-BE49-F238E27FC236}">
                <a16:creationId xmlns:a16="http://schemas.microsoft.com/office/drawing/2014/main" id="{5EAAA4B2-2F70-4899-9014-89954C200D50}"/>
              </a:ext>
            </a:extLst>
          </p:cNvPr>
          <p:cNvSpPr>
            <a:spLocks noGrp="1"/>
          </p:cNvSpPr>
          <p:nvPr>
            <p:ph idx="13" hasCustomPrompt="1"/>
          </p:nvPr>
        </p:nvSpPr>
        <p:spPr>
          <a:xfrm>
            <a:off x="6281896" y="4319291"/>
            <a:ext cx="2563240" cy="1828800"/>
          </a:xfrm>
        </p:spPr>
        <p:txBody>
          <a:bodyPr/>
          <a:lstStyle>
            <a:lvl1pPr marL="0" indent="0" algn="ctr">
              <a:buNone/>
              <a:defRPr/>
            </a:lvl1pPr>
          </a:lstStyle>
          <a:p>
            <a:pPr lvl="0"/>
            <a:r>
              <a:rPr lang="en-US" dirty="0"/>
              <a:t>Insert here 3</a:t>
            </a:r>
          </a:p>
        </p:txBody>
      </p:sp>
      <p:sp>
        <p:nvSpPr>
          <p:cNvPr id="11" name="Content Placeholder 4">
            <a:extLst>
              <a:ext uri="{FF2B5EF4-FFF2-40B4-BE49-F238E27FC236}">
                <a16:creationId xmlns:a16="http://schemas.microsoft.com/office/drawing/2014/main" id="{138B1A98-C967-4B94-B1F7-E158393317F4}"/>
              </a:ext>
            </a:extLst>
          </p:cNvPr>
          <p:cNvSpPr>
            <a:spLocks noGrp="1"/>
          </p:cNvSpPr>
          <p:nvPr>
            <p:ph idx="15" hasCustomPrompt="1"/>
          </p:nvPr>
        </p:nvSpPr>
        <p:spPr>
          <a:xfrm>
            <a:off x="9151916" y="4319291"/>
            <a:ext cx="2563240" cy="1828800"/>
          </a:xfrm>
        </p:spPr>
        <p:txBody>
          <a:bodyPr/>
          <a:lstStyle>
            <a:lvl1pPr marL="0" indent="0" algn="ctr">
              <a:buNone/>
              <a:defRPr/>
            </a:lvl1pPr>
          </a:lstStyle>
          <a:p>
            <a:pPr lvl="0"/>
            <a:r>
              <a:rPr lang="en-US" dirty="0"/>
              <a:t>Insert here 4</a:t>
            </a:r>
          </a:p>
        </p:txBody>
      </p:sp>
    </p:spTree>
    <p:custDataLst>
      <p:tags r:id="rId1"/>
    </p:custDataLst>
    <p:extLst>
      <p:ext uri="{BB962C8B-B14F-4D97-AF65-F5344CB8AC3E}">
        <p14:creationId xmlns:p14="http://schemas.microsoft.com/office/powerpoint/2010/main" val="38882609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Multi Image/Content">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476843" y="473245"/>
            <a:ext cx="11241915" cy="1217447"/>
          </a:xfrm>
        </p:spPr>
        <p:txBody>
          <a:bodyPr/>
          <a:lstStyle>
            <a:lvl1pPr>
              <a:defRPr/>
            </a:lvl1pPr>
          </a:lstStyle>
          <a:p>
            <a:r>
              <a:rPr lang="en-US" dirty="0"/>
              <a:t>Slide Title</a:t>
            </a:r>
          </a:p>
        </p:txBody>
      </p:sp>
      <p:sp>
        <p:nvSpPr>
          <p:cNvPr id="3" name="Content Placeholder 1"/>
          <p:cNvSpPr>
            <a:spLocks noGrp="1"/>
          </p:cNvSpPr>
          <p:nvPr>
            <p:ph idx="1" hasCustomPrompt="1"/>
          </p:nvPr>
        </p:nvSpPr>
        <p:spPr>
          <a:xfrm>
            <a:off x="476844" y="1944375"/>
            <a:ext cx="2563240" cy="2024480"/>
          </a:xfrm>
        </p:spPr>
        <p:txBody>
          <a:bodyPr/>
          <a:lstStyle>
            <a:lvl1pPr marL="0" indent="0" algn="ctr">
              <a:buNone/>
              <a:defRPr/>
            </a:lvl1pPr>
          </a:lstStyle>
          <a:p>
            <a:pPr lvl="0"/>
            <a:r>
              <a:rPr lang="en-US" dirty="0"/>
              <a:t>Insert here 1</a:t>
            </a:r>
          </a:p>
        </p:txBody>
      </p:sp>
      <p:sp>
        <p:nvSpPr>
          <p:cNvPr id="11" name="Content Placeholder 2">
            <a:extLst>
              <a:ext uri="{FF2B5EF4-FFF2-40B4-BE49-F238E27FC236}">
                <a16:creationId xmlns:a16="http://schemas.microsoft.com/office/drawing/2014/main" id="{837223CD-06C4-4609-955B-0374EA9C5CF9}"/>
              </a:ext>
            </a:extLst>
          </p:cNvPr>
          <p:cNvSpPr>
            <a:spLocks noGrp="1"/>
          </p:cNvSpPr>
          <p:nvPr>
            <p:ph idx="17" hasCustomPrompt="1"/>
          </p:nvPr>
        </p:nvSpPr>
        <p:spPr>
          <a:xfrm>
            <a:off x="3369735" y="1944375"/>
            <a:ext cx="2563240" cy="2024480"/>
          </a:xfrm>
        </p:spPr>
        <p:txBody>
          <a:bodyPr/>
          <a:lstStyle>
            <a:lvl1pPr marL="0" indent="0" algn="ctr">
              <a:buNone/>
              <a:defRPr/>
            </a:lvl1pPr>
          </a:lstStyle>
          <a:p>
            <a:pPr lvl="0"/>
            <a:r>
              <a:rPr lang="en-US" dirty="0"/>
              <a:t>Insert here 2</a:t>
            </a:r>
          </a:p>
        </p:txBody>
      </p:sp>
      <p:sp>
        <p:nvSpPr>
          <p:cNvPr id="12" name="Content Placeholder 3">
            <a:extLst>
              <a:ext uri="{FF2B5EF4-FFF2-40B4-BE49-F238E27FC236}">
                <a16:creationId xmlns:a16="http://schemas.microsoft.com/office/drawing/2014/main" id="{D5987A23-8657-4C3A-88EE-B3A398901B15}"/>
              </a:ext>
            </a:extLst>
          </p:cNvPr>
          <p:cNvSpPr>
            <a:spLocks noGrp="1"/>
          </p:cNvSpPr>
          <p:nvPr>
            <p:ph idx="18" hasCustomPrompt="1"/>
          </p:nvPr>
        </p:nvSpPr>
        <p:spPr>
          <a:xfrm>
            <a:off x="6262626" y="1944375"/>
            <a:ext cx="2563240" cy="2024480"/>
          </a:xfrm>
        </p:spPr>
        <p:txBody>
          <a:bodyPr/>
          <a:lstStyle>
            <a:lvl1pPr marL="0" indent="0" algn="ctr">
              <a:buNone/>
              <a:defRPr/>
            </a:lvl1pPr>
          </a:lstStyle>
          <a:p>
            <a:pPr lvl="0"/>
            <a:r>
              <a:rPr lang="en-US" dirty="0"/>
              <a:t>Insert here 3</a:t>
            </a:r>
          </a:p>
        </p:txBody>
      </p:sp>
      <p:sp>
        <p:nvSpPr>
          <p:cNvPr id="13" name="Content Placeholder 4">
            <a:extLst>
              <a:ext uri="{FF2B5EF4-FFF2-40B4-BE49-F238E27FC236}">
                <a16:creationId xmlns:a16="http://schemas.microsoft.com/office/drawing/2014/main" id="{B823F7C8-0040-4E1F-BE99-5FDE8CDB909D}"/>
              </a:ext>
            </a:extLst>
          </p:cNvPr>
          <p:cNvSpPr>
            <a:spLocks noGrp="1"/>
          </p:cNvSpPr>
          <p:nvPr>
            <p:ph idx="19" hasCustomPrompt="1"/>
          </p:nvPr>
        </p:nvSpPr>
        <p:spPr>
          <a:xfrm>
            <a:off x="9155518" y="1944375"/>
            <a:ext cx="2563240" cy="2024480"/>
          </a:xfrm>
        </p:spPr>
        <p:txBody>
          <a:bodyPr/>
          <a:lstStyle>
            <a:lvl1pPr marL="0" indent="0" algn="ctr">
              <a:buNone/>
              <a:defRPr/>
            </a:lvl1pPr>
          </a:lstStyle>
          <a:p>
            <a:pPr lvl="0"/>
            <a:r>
              <a:rPr lang="en-US" dirty="0"/>
              <a:t>Insert here 4</a:t>
            </a:r>
          </a:p>
        </p:txBody>
      </p:sp>
      <p:sp>
        <p:nvSpPr>
          <p:cNvPr id="14" name="Content Placeholder 5">
            <a:extLst>
              <a:ext uri="{FF2B5EF4-FFF2-40B4-BE49-F238E27FC236}">
                <a16:creationId xmlns:a16="http://schemas.microsoft.com/office/drawing/2014/main" id="{4B58E61C-0047-4B6D-B746-B935E9A6F2E6}"/>
              </a:ext>
            </a:extLst>
          </p:cNvPr>
          <p:cNvSpPr>
            <a:spLocks noGrp="1"/>
          </p:cNvSpPr>
          <p:nvPr>
            <p:ph idx="20" hasCustomPrompt="1"/>
          </p:nvPr>
        </p:nvSpPr>
        <p:spPr>
          <a:xfrm>
            <a:off x="476844" y="4128059"/>
            <a:ext cx="2563240" cy="2024480"/>
          </a:xfrm>
        </p:spPr>
        <p:txBody>
          <a:bodyPr/>
          <a:lstStyle>
            <a:lvl1pPr marL="0" indent="0" algn="ctr">
              <a:buNone/>
              <a:defRPr/>
            </a:lvl1pPr>
          </a:lstStyle>
          <a:p>
            <a:pPr lvl="0"/>
            <a:r>
              <a:rPr lang="en-US" dirty="0"/>
              <a:t>Insert here 5</a:t>
            </a:r>
          </a:p>
        </p:txBody>
      </p:sp>
      <p:sp>
        <p:nvSpPr>
          <p:cNvPr id="21" name="Content Placeholder 6">
            <a:extLst>
              <a:ext uri="{FF2B5EF4-FFF2-40B4-BE49-F238E27FC236}">
                <a16:creationId xmlns:a16="http://schemas.microsoft.com/office/drawing/2014/main" id="{774C4EE1-E901-403D-8BFC-14079ACED96C}"/>
              </a:ext>
            </a:extLst>
          </p:cNvPr>
          <p:cNvSpPr>
            <a:spLocks noGrp="1"/>
          </p:cNvSpPr>
          <p:nvPr>
            <p:ph idx="21" hasCustomPrompt="1"/>
          </p:nvPr>
        </p:nvSpPr>
        <p:spPr>
          <a:xfrm>
            <a:off x="3369735" y="4128059"/>
            <a:ext cx="2563240" cy="2024480"/>
          </a:xfrm>
        </p:spPr>
        <p:txBody>
          <a:bodyPr/>
          <a:lstStyle>
            <a:lvl1pPr marL="0" indent="0" algn="ctr">
              <a:buNone/>
              <a:defRPr/>
            </a:lvl1pPr>
          </a:lstStyle>
          <a:p>
            <a:pPr lvl="0"/>
            <a:r>
              <a:rPr lang="en-US" dirty="0"/>
              <a:t>Insert here 6</a:t>
            </a:r>
          </a:p>
        </p:txBody>
      </p:sp>
      <p:sp>
        <p:nvSpPr>
          <p:cNvPr id="22" name="Content Placeholder 7">
            <a:extLst>
              <a:ext uri="{FF2B5EF4-FFF2-40B4-BE49-F238E27FC236}">
                <a16:creationId xmlns:a16="http://schemas.microsoft.com/office/drawing/2014/main" id="{C2345914-E910-4DE6-AD5F-1D602398E52A}"/>
              </a:ext>
            </a:extLst>
          </p:cNvPr>
          <p:cNvSpPr>
            <a:spLocks noGrp="1"/>
          </p:cNvSpPr>
          <p:nvPr>
            <p:ph idx="22" hasCustomPrompt="1"/>
          </p:nvPr>
        </p:nvSpPr>
        <p:spPr>
          <a:xfrm>
            <a:off x="6259027" y="4128059"/>
            <a:ext cx="2563240" cy="2024480"/>
          </a:xfrm>
        </p:spPr>
        <p:txBody>
          <a:bodyPr/>
          <a:lstStyle>
            <a:lvl1pPr marL="0" indent="0" algn="ctr">
              <a:buNone/>
              <a:defRPr/>
            </a:lvl1pPr>
          </a:lstStyle>
          <a:p>
            <a:pPr lvl="0"/>
            <a:r>
              <a:rPr lang="en-US" dirty="0"/>
              <a:t>Insert here 7</a:t>
            </a:r>
          </a:p>
        </p:txBody>
      </p:sp>
      <p:sp>
        <p:nvSpPr>
          <p:cNvPr id="23" name="Content Placeholder 8">
            <a:extLst>
              <a:ext uri="{FF2B5EF4-FFF2-40B4-BE49-F238E27FC236}">
                <a16:creationId xmlns:a16="http://schemas.microsoft.com/office/drawing/2014/main" id="{B2761A0E-35C9-48A8-AB42-D6EF968BF30F}"/>
              </a:ext>
            </a:extLst>
          </p:cNvPr>
          <p:cNvSpPr>
            <a:spLocks noGrp="1"/>
          </p:cNvSpPr>
          <p:nvPr>
            <p:ph idx="23" hasCustomPrompt="1"/>
          </p:nvPr>
        </p:nvSpPr>
        <p:spPr>
          <a:xfrm>
            <a:off x="9155518" y="4128059"/>
            <a:ext cx="2563240" cy="2024480"/>
          </a:xfrm>
        </p:spPr>
        <p:txBody>
          <a:bodyPr/>
          <a:lstStyle>
            <a:lvl1pPr marL="0" indent="0" algn="ctr">
              <a:buNone/>
              <a:defRPr/>
            </a:lvl1pPr>
          </a:lstStyle>
          <a:p>
            <a:pPr lvl="0"/>
            <a:r>
              <a:rPr lang="en-US" dirty="0"/>
              <a:t>Insert here 8</a:t>
            </a:r>
          </a:p>
        </p:txBody>
      </p:sp>
    </p:spTree>
    <p:custDataLst>
      <p:tags r:id="rId1"/>
    </p:custDataLst>
    <p:extLst>
      <p:ext uri="{BB962C8B-B14F-4D97-AF65-F5344CB8AC3E}">
        <p14:creationId xmlns:p14="http://schemas.microsoft.com/office/powerpoint/2010/main" val="21766312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Multi Image/Content">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476843" y="473245"/>
            <a:ext cx="11241915" cy="1217447"/>
          </a:xfrm>
        </p:spPr>
        <p:txBody>
          <a:bodyPr/>
          <a:lstStyle>
            <a:lvl1pPr>
              <a:defRPr/>
            </a:lvl1pPr>
          </a:lstStyle>
          <a:p>
            <a:r>
              <a:rPr lang="en-US" dirty="0"/>
              <a:t>Slide Title</a:t>
            </a:r>
          </a:p>
        </p:txBody>
      </p:sp>
      <p:sp>
        <p:nvSpPr>
          <p:cNvPr id="3" name="Content Placeholder 1"/>
          <p:cNvSpPr>
            <a:spLocks noGrp="1"/>
          </p:cNvSpPr>
          <p:nvPr>
            <p:ph idx="1" hasCustomPrompt="1"/>
          </p:nvPr>
        </p:nvSpPr>
        <p:spPr>
          <a:xfrm>
            <a:off x="476844" y="1944375"/>
            <a:ext cx="2563240" cy="725295"/>
          </a:xfrm>
        </p:spPr>
        <p:txBody>
          <a:bodyPr/>
          <a:lstStyle>
            <a:lvl1pPr marL="0" indent="0" algn="ctr">
              <a:buNone/>
              <a:defRPr/>
            </a:lvl1pPr>
          </a:lstStyle>
          <a:p>
            <a:pPr lvl="0"/>
            <a:r>
              <a:rPr lang="en-US" dirty="0"/>
              <a:t>Insert here 1</a:t>
            </a:r>
          </a:p>
        </p:txBody>
      </p:sp>
      <p:sp>
        <p:nvSpPr>
          <p:cNvPr id="11" name="Content Placeholder 2">
            <a:extLst>
              <a:ext uri="{FF2B5EF4-FFF2-40B4-BE49-F238E27FC236}">
                <a16:creationId xmlns:a16="http://schemas.microsoft.com/office/drawing/2014/main" id="{837223CD-06C4-4609-955B-0374EA9C5CF9}"/>
              </a:ext>
            </a:extLst>
          </p:cNvPr>
          <p:cNvSpPr>
            <a:spLocks noGrp="1"/>
          </p:cNvSpPr>
          <p:nvPr>
            <p:ph idx="17" hasCustomPrompt="1"/>
          </p:nvPr>
        </p:nvSpPr>
        <p:spPr>
          <a:xfrm>
            <a:off x="3369735" y="1944375"/>
            <a:ext cx="2563240" cy="725295"/>
          </a:xfrm>
        </p:spPr>
        <p:txBody>
          <a:bodyPr/>
          <a:lstStyle>
            <a:lvl1pPr marL="0" indent="0" algn="ctr">
              <a:buNone/>
              <a:defRPr/>
            </a:lvl1pPr>
          </a:lstStyle>
          <a:p>
            <a:pPr lvl="0"/>
            <a:r>
              <a:rPr lang="en-US" dirty="0"/>
              <a:t>Insert here 2</a:t>
            </a:r>
          </a:p>
        </p:txBody>
      </p:sp>
      <p:sp>
        <p:nvSpPr>
          <p:cNvPr id="12" name="Content Placeholder 3">
            <a:extLst>
              <a:ext uri="{FF2B5EF4-FFF2-40B4-BE49-F238E27FC236}">
                <a16:creationId xmlns:a16="http://schemas.microsoft.com/office/drawing/2014/main" id="{D5987A23-8657-4C3A-88EE-B3A398901B15}"/>
              </a:ext>
            </a:extLst>
          </p:cNvPr>
          <p:cNvSpPr>
            <a:spLocks noGrp="1"/>
          </p:cNvSpPr>
          <p:nvPr>
            <p:ph idx="18" hasCustomPrompt="1"/>
          </p:nvPr>
        </p:nvSpPr>
        <p:spPr>
          <a:xfrm>
            <a:off x="6262626" y="1944375"/>
            <a:ext cx="2563240" cy="725295"/>
          </a:xfrm>
        </p:spPr>
        <p:txBody>
          <a:bodyPr/>
          <a:lstStyle>
            <a:lvl1pPr marL="0" indent="0" algn="ctr">
              <a:buNone/>
              <a:defRPr/>
            </a:lvl1pPr>
          </a:lstStyle>
          <a:p>
            <a:pPr lvl="0"/>
            <a:r>
              <a:rPr lang="en-US" dirty="0"/>
              <a:t>Insert here 3</a:t>
            </a:r>
          </a:p>
        </p:txBody>
      </p:sp>
      <p:sp>
        <p:nvSpPr>
          <p:cNvPr id="13" name="Content Placeholder 4">
            <a:extLst>
              <a:ext uri="{FF2B5EF4-FFF2-40B4-BE49-F238E27FC236}">
                <a16:creationId xmlns:a16="http://schemas.microsoft.com/office/drawing/2014/main" id="{B823F7C8-0040-4E1F-BE99-5FDE8CDB909D}"/>
              </a:ext>
            </a:extLst>
          </p:cNvPr>
          <p:cNvSpPr>
            <a:spLocks noGrp="1"/>
          </p:cNvSpPr>
          <p:nvPr>
            <p:ph idx="19" hasCustomPrompt="1"/>
          </p:nvPr>
        </p:nvSpPr>
        <p:spPr>
          <a:xfrm>
            <a:off x="9155518" y="1944375"/>
            <a:ext cx="2563240" cy="725295"/>
          </a:xfrm>
        </p:spPr>
        <p:txBody>
          <a:bodyPr/>
          <a:lstStyle>
            <a:lvl1pPr marL="0" indent="0" algn="ctr">
              <a:buNone/>
              <a:defRPr/>
            </a:lvl1pPr>
          </a:lstStyle>
          <a:p>
            <a:pPr lvl="0"/>
            <a:r>
              <a:rPr lang="en-US" dirty="0"/>
              <a:t>Insert here 4</a:t>
            </a:r>
          </a:p>
        </p:txBody>
      </p:sp>
      <p:sp>
        <p:nvSpPr>
          <p:cNvPr id="14" name="Content Placeholder 5">
            <a:extLst>
              <a:ext uri="{FF2B5EF4-FFF2-40B4-BE49-F238E27FC236}">
                <a16:creationId xmlns:a16="http://schemas.microsoft.com/office/drawing/2014/main" id="{4B58E61C-0047-4B6D-B746-B935E9A6F2E6}"/>
              </a:ext>
            </a:extLst>
          </p:cNvPr>
          <p:cNvSpPr>
            <a:spLocks noGrp="1"/>
          </p:cNvSpPr>
          <p:nvPr>
            <p:ph idx="20" hasCustomPrompt="1"/>
          </p:nvPr>
        </p:nvSpPr>
        <p:spPr>
          <a:xfrm>
            <a:off x="476844" y="3036936"/>
            <a:ext cx="2563240" cy="725295"/>
          </a:xfrm>
        </p:spPr>
        <p:txBody>
          <a:bodyPr/>
          <a:lstStyle>
            <a:lvl1pPr marL="0" indent="0" algn="ctr">
              <a:buNone/>
              <a:defRPr/>
            </a:lvl1pPr>
          </a:lstStyle>
          <a:p>
            <a:pPr lvl="0"/>
            <a:r>
              <a:rPr lang="en-US" dirty="0"/>
              <a:t>Insert here 5</a:t>
            </a:r>
          </a:p>
        </p:txBody>
      </p:sp>
      <p:sp>
        <p:nvSpPr>
          <p:cNvPr id="21" name="Content Placeholder 6">
            <a:extLst>
              <a:ext uri="{FF2B5EF4-FFF2-40B4-BE49-F238E27FC236}">
                <a16:creationId xmlns:a16="http://schemas.microsoft.com/office/drawing/2014/main" id="{774C4EE1-E901-403D-8BFC-14079ACED96C}"/>
              </a:ext>
            </a:extLst>
          </p:cNvPr>
          <p:cNvSpPr>
            <a:spLocks noGrp="1"/>
          </p:cNvSpPr>
          <p:nvPr>
            <p:ph idx="21" hasCustomPrompt="1"/>
          </p:nvPr>
        </p:nvSpPr>
        <p:spPr>
          <a:xfrm>
            <a:off x="3369735" y="3036936"/>
            <a:ext cx="2563240" cy="725295"/>
          </a:xfrm>
        </p:spPr>
        <p:txBody>
          <a:bodyPr/>
          <a:lstStyle>
            <a:lvl1pPr marL="0" indent="0" algn="ctr">
              <a:buNone/>
              <a:defRPr/>
            </a:lvl1pPr>
          </a:lstStyle>
          <a:p>
            <a:pPr lvl="0"/>
            <a:r>
              <a:rPr lang="en-US" dirty="0"/>
              <a:t>Insert here 6</a:t>
            </a:r>
          </a:p>
        </p:txBody>
      </p:sp>
      <p:sp>
        <p:nvSpPr>
          <p:cNvPr id="22" name="Content Placeholder 7">
            <a:extLst>
              <a:ext uri="{FF2B5EF4-FFF2-40B4-BE49-F238E27FC236}">
                <a16:creationId xmlns:a16="http://schemas.microsoft.com/office/drawing/2014/main" id="{C2345914-E910-4DE6-AD5F-1D602398E52A}"/>
              </a:ext>
            </a:extLst>
          </p:cNvPr>
          <p:cNvSpPr>
            <a:spLocks noGrp="1"/>
          </p:cNvSpPr>
          <p:nvPr>
            <p:ph idx="22" hasCustomPrompt="1"/>
          </p:nvPr>
        </p:nvSpPr>
        <p:spPr>
          <a:xfrm>
            <a:off x="6259027" y="3036936"/>
            <a:ext cx="2563240" cy="725295"/>
          </a:xfrm>
        </p:spPr>
        <p:txBody>
          <a:bodyPr/>
          <a:lstStyle>
            <a:lvl1pPr marL="0" indent="0" algn="ctr">
              <a:buNone/>
              <a:defRPr/>
            </a:lvl1pPr>
          </a:lstStyle>
          <a:p>
            <a:pPr lvl="0"/>
            <a:r>
              <a:rPr lang="en-US" dirty="0"/>
              <a:t>Insert here 7</a:t>
            </a:r>
          </a:p>
        </p:txBody>
      </p:sp>
      <p:sp>
        <p:nvSpPr>
          <p:cNvPr id="23" name="Content Placeholder 8">
            <a:extLst>
              <a:ext uri="{FF2B5EF4-FFF2-40B4-BE49-F238E27FC236}">
                <a16:creationId xmlns:a16="http://schemas.microsoft.com/office/drawing/2014/main" id="{B2761A0E-35C9-48A8-AB42-D6EF968BF30F}"/>
              </a:ext>
            </a:extLst>
          </p:cNvPr>
          <p:cNvSpPr>
            <a:spLocks noGrp="1"/>
          </p:cNvSpPr>
          <p:nvPr>
            <p:ph idx="23" hasCustomPrompt="1"/>
          </p:nvPr>
        </p:nvSpPr>
        <p:spPr>
          <a:xfrm>
            <a:off x="9155518" y="3036936"/>
            <a:ext cx="2563240" cy="725295"/>
          </a:xfrm>
        </p:spPr>
        <p:txBody>
          <a:bodyPr/>
          <a:lstStyle>
            <a:lvl1pPr marL="0" indent="0" algn="ctr">
              <a:buNone/>
              <a:defRPr/>
            </a:lvl1pPr>
          </a:lstStyle>
          <a:p>
            <a:pPr lvl="0"/>
            <a:r>
              <a:rPr lang="en-US" dirty="0"/>
              <a:t>Insert here 8</a:t>
            </a:r>
          </a:p>
        </p:txBody>
      </p:sp>
      <p:sp>
        <p:nvSpPr>
          <p:cNvPr id="15" name="Content Placeholder 8">
            <a:extLst>
              <a:ext uri="{FF2B5EF4-FFF2-40B4-BE49-F238E27FC236}">
                <a16:creationId xmlns:a16="http://schemas.microsoft.com/office/drawing/2014/main" id="{93367D20-8C6D-4A6C-A2A8-46172AD466F5}"/>
              </a:ext>
            </a:extLst>
          </p:cNvPr>
          <p:cNvSpPr>
            <a:spLocks noGrp="1"/>
          </p:cNvSpPr>
          <p:nvPr>
            <p:ph idx="24" hasCustomPrompt="1"/>
          </p:nvPr>
        </p:nvSpPr>
        <p:spPr>
          <a:xfrm>
            <a:off x="476844" y="4129497"/>
            <a:ext cx="2563240" cy="725295"/>
          </a:xfrm>
        </p:spPr>
        <p:txBody>
          <a:bodyPr/>
          <a:lstStyle>
            <a:lvl1pPr marL="0" indent="0" algn="ctr">
              <a:buNone/>
              <a:defRPr/>
            </a:lvl1pPr>
          </a:lstStyle>
          <a:p>
            <a:pPr lvl="0"/>
            <a:r>
              <a:rPr lang="en-US" dirty="0"/>
              <a:t>Insert here 8</a:t>
            </a:r>
          </a:p>
        </p:txBody>
      </p:sp>
      <p:sp>
        <p:nvSpPr>
          <p:cNvPr id="16" name="Content Placeholder 8">
            <a:extLst>
              <a:ext uri="{FF2B5EF4-FFF2-40B4-BE49-F238E27FC236}">
                <a16:creationId xmlns:a16="http://schemas.microsoft.com/office/drawing/2014/main" id="{06D374D7-24B8-4783-813A-10B00D04875F}"/>
              </a:ext>
            </a:extLst>
          </p:cNvPr>
          <p:cNvSpPr>
            <a:spLocks noGrp="1"/>
          </p:cNvSpPr>
          <p:nvPr>
            <p:ph idx="25" hasCustomPrompt="1"/>
          </p:nvPr>
        </p:nvSpPr>
        <p:spPr>
          <a:xfrm>
            <a:off x="3369735" y="4129497"/>
            <a:ext cx="2563240" cy="725295"/>
          </a:xfrm>
        </p:spPr>
        <p:txBody>
          <a:bodyPr/>
          <a:lstStyle>
            <a:lvl1pPr marL="0" indent="0" algn="ctr">
              <a:buNone/>
              <a:defRPr/>
            </a:lvl1pPr>
          </a:lstStyle>
          <a:p>
            <a:pPr lvl="0"/>
            <a:r>
              <a:rPr lang="en-US" dirty="0"/>
              <a:t>Insert here 8</a:t>
            </a:r>
          </a:p>
        </p:txBody>
      </p:sp>
      <p:sp>
        <p:nvSpPr>
          <p:cNvPr id="17" name="Content Placeholder 8">
            <a:extLst>
              <a:ext uri="{FF2B5EF4-FFF2-40B4-BE49-F238E27FC236}">
                <a16:creationId xmlns:a16="http://schemas.microsoft.com/office/drawing/2014/main" id="{5330EB98-4EDC-4814-9A94-DFDC9891B3E9}"/>
              </a:ext>
            </a:extLst>
          </p:cNvPr>
          <p:cNvSpPr>
            <a:spLocks noGrp="1"/>
          </p:cNvSpPr>
          <p:nvPr>
            <p:ph idx="26" hasCustomPrompt="1"/>
          </p:nvPr>
        </p:nvSpPr>
        <p:spPr>
          <a:xfrm>
            <a:off x="6259027" y="4129497"/>
            <a:ext cx="2563240" cy="725295"/>
          </a:xfrm>
        </p:spPr>
        <p:txBody>
          <a:bodyPr/>
          <a:lstStyle>
            <a:lvl1pPr marL="0" indent="0" algn="ctr">
              <a:buNone/>
              <a:defRPr/>
            </a:lvl1pPr>
          </a:lstStyle>
          <a:p>
            <a:pPr lvl="0"/>
            <a:r>
              <a:rPr lang="en-US" dirty="0"/>
              <a:t>Insert here 8</a:t>
            </a:r>
          </a:p>
        </p:txBody>
      </p:sp>
      <p:sp>
        <p:nvSpPr>
          <p:cNvPr id="18" name="Content Placeholder 8">
            <a:extLst>
              <a:ext uri="{FF2B5EF4-FFF2-40B4-BE49-F238E27FC236}">
                <a16:creationId xmlns:a16="http://schemas.microsoft.com/office/drawing/2014/main" id="{FADD1ADC-AE88-43E8-BF6F-9C7DD3B0E28F}"/>
              </a:ext>
            </a:extLst>
          </p:cNvPr>
          <p:cNvSpPr>
            <a:spLocks noGrp="1"/>
          </p:cNvSpPr>
          <p:nvPr>
            <p:ph idx="27" hasCustomPrompt="1"/>
          </p:nvPr>
        </p:nvSpPr>
        <p:spPr>
          <a:xfrm>
            <a:off x="9148319" y="4129497"/>
            <a:ext cx="2563240" cy="725295"/>
          </a:xfrm>
        </p:spPr>
        <p:txBody>
          <a:bodyPr/>
          <a:lstStyle>
            <a:lvl1pPr marL="0" indent="0" algn="ctr">
              <a:buNone/>
              <a:defRPr/>
            </a:lvl1pPr>
          </a:lstStyle>
          <a:p>
            <a:pPr lvl="0"/>
            <a:r>
              <a:rPr lang="en-US" dirty="0"/>
              <a:t>Insert here 8</a:t>
            </a:r>
          </a:p>
        </p:txBody>
      </p:sp>
      <p:sp>
        <p:nvSpPr>
          <p:cNvPr id="19" name="Content Placeholder 8">
            <a:extLst>
              <a:ext uri="{FF2B5EF4-FFF2-40B4-BE49-F238E27FC236}">
                <a16:creationId xmlns:a16="http://schemas.microsoft.com/office/drawing/2014/main" id="{30A379AB-ABF1-4F1E-B641-247A495E9DFD}"/>
              </a:ext>
            </a:extLst>
          </p:cNvPr>
          <p:cNvSpPr>
            <a:spLocks noGrp="1"/>
          </p:cNvSpPr>
          <p:nvPr>
            <p:ph idx="28" hasCustomPrompt="1"/>
          </p:nvPr>
        </p:nvSpPr>
        <p:spPr>
          <a:xfrm>
            <a:off x="476844" y="5222057"/>
            <a:ext cx="2563240" cy="725295"/>
          </a:xfrm>
        </p:spPr>
        <p:txBody>
          <a:bodyPr/>
          <a:lstStyle>
            <a:lvl1pPr marL="0" indent="0" algn="ctr">
              <a:buNone/>
              <a:defRPr/>
            </a:lvl1pPr>
          </a:lstStyle>
          <a:p>
            <a:pPr lvl="0"/>
            <a:r>
              <a:rPr lang="en-US" dirty="0"/>
              <a:t>Insert here 8</a:t>
            </a:r>
          </a:p>
        </p:txBody>
      </p:sp>
      <p:sp>
        <p:nvSpPr>
          <p:cNvPr id="20" name="Content Placeholder 8">
            <a:extLst>
              <a:ext uri="{FF2B5EF4-FFF2-40B4-BE49-F238E27FC236}">
                <a16:creationId xmlns:a16="http://schemas.microsoft.com/office/drawing/2014/main" id="{3C9C8A93-C9D3-42CB-8692-9618DA8F8563}"/>
              </a:ext>
            </a:extLst>
          </p:cNvPr>
          <p:cNvSpPr>
            <a:spLocks noGrp="1"/>
          </p:cNvSpPr>
          <p:nvPr>
            <p:ph idx="29" hasCustomPrompt="1"/>
          </p:nvPr>
        </p:nvSpPr>
        <p:spPr>
          <a:xfrm>
            <a:off x="3369735" y="5222057"/>
            <a:ext cx="2563240" cy="725295"/>
          </a:xfrm>
        </p:spPr>
        <p:txBody>
          <a:bodyPr/>
          <a:lstStyle>
            <a:lvl1pPr marL="0" indent="0" algn="ctr">
              <a:buNone/>
              <a:defRPr/>
            </a:lvl1pPr>
          </a:lstStyle>
          <a:p>
            <a:pPr lvl="0"/>
            <a:r>
              <a:rPr lang="en-US" dirty="0"/>
              <a:t>Insert here 8</a:t>
            </a:r>
          </a:p>
        </p:txBody>
      </p:sp>
      <p:sp>
        <p:nvSpPr>
          <p:cNvPr id="24" name="Content Placeholder 8">
            <a:extLst>
              <a:ext uri="{FF2B5EF4-FFF2-40B4-BE49-F238E27FC236}">
                <a16:creationId xmlns:a16="http://schemas.microsoft.com/office/drawing/2014/main" id="{CA309F65-4EA1-42CD-873F-3DA2B6608CA9}"/>
              </a:ext>
            </a:extLst>
          </p:cNvPr>
          <p:cNvSpPr>
            <a:spLocks noGrp="1"/>
          </p:cNvSpPr>
          <p:nvPr>
            <p:ph idx="30" hasCustomPrompt="1"/>
          </p:nvPr>
        </p:nvSpPr>
        <p:spPr>
          <a:xfrm>
            <a:off x="6262626" y="5222057"/>
            <a:ext cx="2563240" cy="725295"/>
          </a:xfrm>
        </p:spPr>
        <p:txBody>
          <a:bodyPr/>
          <a:lstStyle>
            <a:lvl1pPr marL="0" indent="0" algn="ctr">
              <a:buNone/>
              <a:defRPr/>
            </a:lvl1pPr>
          </a:lstStyle>
          <a:p>
            <a:pPr lvl="0"/>
            <a:r>
              <a:rPr lang="en-US" dirty="0"/>
              <a:t>Insert here 8</a:t>
            </a:r>
          </a:p>
        </p:txBody>
      </p:sp>
      <p:sp>
        <p:nvSpPr>
          <p:cNvPr id="25" name="Content Placeholder 8">
            <a:extLst>
              <a:ext uri="{FF2B5EF4-FFF2-40B4-BE49-F238E27FC236}">
                <a16:creationId xmlns:a16="http://schemas.microsoft.com/office/drawing/2014/main" id="{5F970DBA-9A63-478A-B6DB-95E9DA545BB8}"/>
              </a:ext>
            </a:extLst>
          </p:cNvPr>
          <p:cNvSpPr>
            <a:spLocks noGrp="1"/>
          </p:cNvSpPr>
          <p:nvPr>
            <p:ph idx="31" hasCustomPrompt="1"/>
          </p:nvPr>
        </p:nvSpPr>
        <p:spPr>
          <a:xfrm>
            <a:off x="9148319" y="5222057"/>
            <a:ext cx="2563240" cy="725295"/>
          </a:xfrm>
        </p:spPr>
        <p:txBody>
          <a:bodyPr/>
          <a:lstStyle>
            <a:lvl1pPr marL="0" indent="0" algn="ctr">
              <a:buNone/>
              <a:defRPr/>
            </a:lvl1pPr>
          </a:lstStyle>
          <a:p>
            <a:pPr lvl="0"/>
            <a:r>
              <a:rPr lang="en-US" dirty="0"/>
              <a:t>Insert here 8</a:t>
            </a:r>
          </a:p>
        </p:txBody>
      </p:sp>
    </p:spTree>
    <p:custDataLst>
      <p:tags r:id="rId1"/>
    </p:custDataLst>
    <p:extLst>
      <p:ext uri="{BB962C8B-B14F-4D97-AF65-F5344CB8AC3E}">
        <p14:creationId xmlns:p14="http://schemas.microsoft.com/office/powerpoint/2010/main" val="5526836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Multi Image/Content">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476843" y="473245"/>
            <a:ext cx="11241915" cy="1217447"/>
          </a:xfrm>
        </p:spPr>
        <p:txBody>
          <a:bodyPr/>
          <a:lstStyle>
            <a:lvl1pPr>
              <a:defRPr/>
            </a:lvl1pPr>
          </a:lstStyle>
          <a:p>
            <a:r>
              <a:rPr lang="en-US" dirty="0"/>
              <a:t>Slide Title</a:t>
            </a:r>
          </a:p>
        </p:txBody>
      </p:sp>
      <p:sp>
        <p:nvSpPr>
          <p:cNvPr id="3" name="Content Placeholder 1"/>
          <p:cNvSpPr>
            <a:spLocks noGrp="1"/>
          </p:cNvSpPr>
          <p:nvPr>
            <p:ph idx="1" hasCustomPrompt="1"/>
          </p:nvPr>
        </p:nvSpPr>
        <p:spPr>
          <a:xfrm>
            <a:off x="476844" y="1944375"/>
            <a:ext cx="11241914" cy="365760"/>
          </a:xfrm>
        </p:spPr>
        <p:txBody>
          <a:bodyPr/>
          <a:lstStyle>
            <a:lvl1pPr marL="0" indent="0" algn="l">
              <a:buNone/>
              <a:defRPr/>
            </a:lvl1pPr>
          </a:lstStyle>
          <a:p>
            <a:pPr lvl="0"/>
            <a:r>
              <a:rPr lang="en-US" dirty="0"/>
              <a:t>Insert here 1</a:t>
            </a:r>
          </a:p>
        </p:txBody>
      </p:sp>
      <p:sp>
        <p:nvSpPr>
          <p:cNvPr id="11" name="Content Placeholder 2">
            <a:extLst>
              <a:ext uri="{FF2B5EF4-FFF2-40B4-BE49-F238E27FC236}">
                <a16:creationId xmlns:a16="http://schemas.microsoft.com/office/drawing/2014/main" id="{837223CD-06C4-4609-955B-0374EA9C5CF9}"/>
              </a:ext>
            </a:extLst>
          </p:cNvPr>
          <p:cNvSpPr>
            <a:spLocks noGrp="1"/>
          </p:cNvSpPr>
          <p:nvPr>
            <p:ph idx="17" hasCustomPrompt="1"/>
          </p:nvPr>
        </p:nvSpPr>
        <p:spPr>
          <a:xfrm>
            <a:off x="476844" y="2491350"/>
            <a:ext cx="11238312" cy="365760"/>
          </a:xfrm>
        </p:spPr>
        <p:txBody>
          <a:bodyPr/>
          <a:lstStyle>
            <a:lvl1pPr marL="0" indent="0" algn="l">
              <a:buNone/>
              <a:defRPr/>
            </a:lvl1pPr>
          </a:lstStyle>
          <a:p>
            <a:pPr lvl="0"/>
            <a:r>
              <a:rPr lang="en-US" dirty="0"/>
              <a:t>Insert here 2</a:t>
            </a:r>
          </a:p>
        </p:txBody>
      </p:sp>
      <p:sp>
        <p:nvSpPr>
          <p:cNvPr id="12" name="Content Placeholder 3">
            <a:extLst>
              <a:ext uri="{FF2B5EF4-FFF2-40B4-BE49-F238E27FC236}">
                <a16:creationId xmlns:a16="http://schemas.microsoft.com/office/drawing/2014/main" id="{D5987A23-8657-4C3A-88EE-B3A398901B15}"/>
              </a:ext>
            </a:extLst>
          </p:cNvPr>
          <p:cNvSpPr>
            <a:spLocks noGrp="1"/>
          </p:cNvSpPr>
          <p:nvPr>
            <p:ph idx="18" hasCustomPrompt="1"/>
          </p:nvPr>
        </p:nvSpPr>
        <p:spPr>
          <a:xfrm>
            <a:off x="476844" y="3038325"/>
            <a:ext cx="11238312" cy="365760"/>
          </a:xfrm>
        </p:spPr>
        <p:txBody>
          <a:bodyPr/>
          <a:lstStyle>
            <a:lvl1pPr marL="0" indent="0" algn="l">
              <a:buNone/>
              <a:defRPr/>
            </a:lvl1pPr>
          </a:lstStyle>
          <a:p>
            <a:pPr lvl="0"/>
            <a:r>
              <a:rPr lang="en-US" dirty="0"/>
              <a:t>Insert here 3</a:t>
            </a:r>
          </a:p>
        </p:txBody>
      </p:sp>
      <p:sp>
        <p:nvSpPr>
          <p:cNvPr id="13" name="Content Placeholder 4">
            <a:extLst>
              <a:ext uri="{FF2B5EF4-FFF2-40B4-BE49-F238E27FC236}">
                <a16:creationId xmlns:a16="http://schemas.microsoft.com/office/drawing/2014/main" id="{B823F7C8-0040-4E1F-BE99-5FDE8CDB909D}"/>
              </a:ext>
            </a:extLst>
          </p:cNvPr>
          <p:cNvSpPr>
            <a:spLocks noGrp="1"/>
          </p:cNvSpPr>
          <p:nvPr>
            <p:ph idx="19" hasCustomPrompt="1"/>
          </p:nvPr>
        </p:nvSpPr>
        <p:spPr>
          <a:xfrm>
            <a:off x="480446" y="3585300"/>
            <a:ext cx="11238312" cy="365760"/>
          </a:xfrm>
        </p:spPr>
        <p:txBody>
          <a:bodyPr/>
          <a:lstStyle>
            <a:lvl1pPr marL="0" indent="0" algn="l">
              <a:buNone/>
              <a:defRPr/>
            </a:lvl1pPr>
          </a:lstStyle>
          <a:p>
            <a:pPr lvl="0"/>
            <a:r>
              <a:rPr lang="en-US" dirty="0"/>
              <a:t>Insert here 4</a:t>
            </a:r>
          </a:p>
        </p:txBody>
      </p:sp>
      <p:sp>
        <p:nvSpPr>
          <p:cNvPr id="14" name="Content Placeholder 5">
            <a:extLst>
              <a:ext uri="{FF2B5EF4-FFF2-40B4-BE49-F238E27FC236}">
                <a16:creationId xmlns:a16="http://schemas.microsoft.com/office/drawing/2014/main" id="{4B58E61C-0047-4B6D-B746-B935E9A6F2E6}"/>
              </a:ext>
            </a:extLst>
          </p:cNvPr>
          <p:cNvSpPr>
            <a:spLocks noGrp="1"/>
          </p:cNvSpPr>
          <p:nvPr>
            <p:ph idx="20" hasCustomPrompt="1"/>
          </p:nvPr>
        </p:nvSpPr>
        <p:spPr>
          <a:xfrm>
            <a:off x="476844" y="4132275"/>
            <a:ext cx="11241914" cy="365760"/>
          </a:xfrm>
        </p:spPr>
        <p:txBody>
          <a:bodyPr/>
          <a:lstStyle>
            <a:lvl1pPr marL="0" indent="0" algn="l">
              <a:buNone/>
              <a:defRPr/>
            </a:lvl1pPr>
          </a:lstStyle>
          <a:p>
            <a:pPr lvl="0"/>
            <a:r>
              <a:rPr lang="en-US" dirty="0"/>
              <a:t>Insert here 5</a:t>
            </a:r>
          </a:p>
        </p:txBody>
      </p:sp>
      <p:sp>
        <p:nvSpPr>
          <p:cNvPr id="21" name="Content Placeholder 6">
            <a:extLst>
              <a:ext uri="{FF2B5EF4-FFF2-40B4-BE49-F238E27FC236}">
                <a16:creationId xmlns:a16="http://schemas.microsoft.com/office/drawing/2014/main" id="{774C4EE1-E901-403D-8BFC-14079ACED96C}"/>
              </a:ext>
            </a:extLst>
          </p:cNvPr>
          <p:cNvSpPr>
            <a:spLocks noGrp="1"/>
          </p:cNvSpPr>
          <p:nvPr>
            <p:ph idx="21" hasCustomPrompt="1"/>
          </p:nvPr>
        </p:nvSpPr>
        <p:spPr>
          <a:xfrm>
            <a:off x="473242" y="4679250"/>
            <a:ext cx="11238312" cy="365760"/>
          </a:xfrm>
        </p:spPr>
        <p:txBody>
          <a:bodyPr/>
          <a:lstStyle>
            <a:lvl1pPr marL="0" indent="0" algn="l">
              <a:buNone/>
              <a:defRPr/>
            </a:lvl1pPr>
          </a:lstStyle>
          <a:p>
            <a:pPr lvl="0"/>
            <a:r>
              <a:rPr lang="en-US" dirty="0"/>
              <a:t>Insert here 6</a:t>
            </a:r>
          </a:p>
        </p:txBody>
      </p:sp>
      <p:sp>
        <p:nvSpPr>
          <p:cNvPr id="22" name="Content Placeholder 7">
            <a:extLst>
              <a:ext uri="{FF2B5EF4-FFF2-40B4-BE49-F238E27FC236}">
                <a16:creationId xmlns:a16="http://schemas.microsoft.com/office/drawing/2014/main" id="{C2345914-E910-4DE6-AD5F-1D602398E52A}"/>
              </a:ext>
            </a:extLst>
          </p:cNvPr>
          <p:cNvSpPr>
            <a:spLocks noGrp="1"/>
          </p:cNvSpPr>
          <p:nvPr>
            <p:ph idx="22" hasCustomPrompt="1"/>
          </p:nvPr>
        </p:nvSpPr>
        <p:spPr>
          <a:xfrm>
            <a:off x="480446" y="5226225"/>
            <a:ext cx="11238312" cy="365760"/>
          </a:xfrm>
        </p:spPr>
        <p:txBody>
          <a:bodyPr/>
          <a:lstStyle>
            <a:lvl1pPr marL="0" indent="0" algn="l">
              <a:buNone/>
              <a:defRPr/>
            </a:lvl1pPr>
          </a:lstStyle>
          <a:p>
            <a:pPr lvl="0"/>
            <a:r>
              <a:rPr lang="en-US" dirty="0"/>
              <a:t>Insert here 7</a:t>
            </a:r>
          </a:p>
        </p:txBody>
      </p:sp>
      <p:sp>
        <p:nvSpPr>
          <p:cNvPr id="23" name="Content Placeholder 8">
            <a:extLst>
              <a:ext uri="{FF2B5EF4-FFF2-40B4-BE49-F238E27FC236}">
                <a16:creationId xmlns:a16="http://schemas.microsoft.com/office/drawing/2014/main" id="{B2761A0E-35C9-48A8-AB42-D6EF968BF30F}"/>
              </a:ext>
            </a:extLst>
          </p:cNvPr>
          <p:cNvSpPr>
            <a:spLocks noGrp="1"/>
          </p:cNvSpPr>
          <p:nvPr>
            <p:ph idx="23" hasCustomPrompt="1"/>
          </p:nvPr>
        </p:nvSpPr>
        <p:spPr>
          <a:xfrm>
            <a:off x="480446" y="5773199"/>
            <a:ext cx="11238312" cy="365760"/>
          </a:xfrm>
        </p:spPr>
        <p:txBody>
          <a:bodyPr/>
          <a:lstStyle>
            <a:lvl1pPr marL="0" indent="0" algn="l">
              <a:buNone/>
              <a:defRPr/>
            </a:lvl1pPr>
          </a:lstStyle>
          <a:p>
            <a:pPr lvl="0"/>
            <a:r>
              <a:rPr lang="en-US" dirty="0"/>
              <a:t>Insert here 8</a:t>
            </a:r>
          </a:p>
        </p:txBody>
      </p:sp>
    </p:spTree>
    <p:custDataLst>
      <p:tags r:id="rId1"/>
    </p:custDataLst>
    <p:extLst>
      <p:ext uri="{BB962C8B-B14F-4D97-AF65-F5344CB8AC3E}">
        <p14:creationId xmlns:p14="http://schemas.microsoft.com/office/powerpoint/2010/main" val="41061189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wo Image/On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6" name="Content Placeholder">
            <a:extLst>
              <a:ext uri="{FF2B5EF4-FFF2-40B4-BE49-F238E27FC236}">
                <a16:creationId xmlns:a16="http://schemas.microsoft.com/office/drawing/2014/main" id="{5F02A6D5-8D6A-447C-98DE-ACC3B009C904}"/>
              </a:ext>
            </a:extLst>
          </p:cNvPr>
          <p:cNvSpPr>
            <a:spLocks noGrp="1"/>
          </p:cNvSpPr>
          <p:nvPr>
            <p:ph sz="half" idx="15" hasCustomPrompt="1"/>
          </p:nvPr>
        </p:nvSpPr>
        <p:spPr>
          <a:xfrm>
            <a:off x="3624199" y="1825628"/>
            <a:ext cx="8090957" cy="4352544"/>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17326112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Two Image/On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6" name="Content Placeholder Top">
            <a:extLst>
              <a:ext uri="{FF2B5EF4-FFF2-40B4-BE49-F238E27FC236}">
                <a16:creationId xmlns:a16="http://schemas.microsoft.com/office/drawing/2014/main" id="{5F02A6D5-8D6A-447C-98DE-ACC3B009C904}"/>
              </a:ext>
            </a:extLst>
          </p:cNvPr>
          <p:cNvSpPr>
            <a:spLocks noGrp="1"/>
          </p:cNvSpPr>
          <p:nvPr>
            <p:ph sz="half" idx="15" hasCustomPrompt="1"/>
          </p:nvPr>
        </p:nvSpPr>
        <p:spPr>
          <a:xfrm>
            <a:off x="3624199" y="1825628"/>
            <a:ext cx="8090957" cy="2048256"/>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9" name="Image Placeholder 2">
            <a:extLst>
              <a:ext uri="{FF2B5EF4-FFF2-40B4-BE49-F238E27FC236}">
                <a16:creationId xmlns:a16="http://schemas.microsoft.com/office/drawing/2014/main" id="{6F864DAE-BEB4-4824-8609-ECDE1993CF55}"/>
              </a:ext>
            </a:extLst>
          </p:cNvPr>
          <p:cNvSpPr>
            <a:spLocks noGrp="1"/>
          </p:cNvSpPr>
          <p:nvPr>
            <p:ph sz="half" idx="16" hasCustomPrompt="1"/>
          </p:nvPr>
        </p:nvSpPr>
        <p:spPr>
          <a:xfrm>
            <a:off x="476843" y="4132557"/>
            <a:ext cx="2875957" cy="2045728"/>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0" name="Content Placeholder Bottom">
            <a:extLst>
              <a:ext uri="{FF2B5EF4-FFF2-40B4-BE49-F238E27FC236}">
                <a16:creationId xmlns:a16="http://schemas.microsoft.com/office/drawing/2014/main" id="{EBDCE17B-4AC4-4C91-8AE8-FA8956971869}"/>
              </a:ext>
            </a:extLst>
          </p:cNvPr>
          <p:cNvSpPr>
            <a:spLocks noGrp="1"/>
          </p:cNvSpPr>
          <p:nvPr>
            <p:ph sz="half" idx="17" hasCustomPrompt="1"/>
          </p:nvPr>
        </p:nvSpPr>
        <p:spPr>
          <a:xfrm>
            <a:off x="3624199" y="4130029"/>
            <a:ext cx="8090957" cy="2048256"/>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19682788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hree Imag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14" name="Image Placeholder 1">
            <a:extLst>
              <a:ext uri="{FF2B5EF4-FFF2-40B4-BE49-F238E27FC236}">
                <a16:creationId xmlns:a16="http://schemas.microsoft.com/office/drawing/2014/main" id="{329BB347-70F5-49B3-A1D7-9C05C8ED5028}"/>
              </a:ext>
            </a:extLst>
          </p:cNvPr>
          <p:cNvSpPr>
            <a:spLocks noGrp="1"/>
          </p:cNvSpPr>
          <p:nvPr>
            <p:ph sz="half" idx="14" hasCustomPrompt="1"/>
          </p:nvPr>
        </p:nvSpPr>
        <p:spPr>
          <a:xfrm>
            <a:off x="479343" y="1825628"/>
            <a:ext cx="2875957" cy="1217447"/>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15" name="Content Placeholder Top">
            <a:extLst>
              <a:ext uri="{FF2B5EF4-FFF2-40B4-BE49-F238E27FC236}">
                <a16:creationId xmlns:a16="http://schemas.microsoft.com/office/drawing/2014/main" id="{E344C337-1A6E-4BE6-8E9E-7076FBBEEFAC}"/>
              </a:ext>
            </a:extLst>
          </p:cNvPr>
          <p:cNvSpPr>
            <a:spLocks noGrp="1"/>
          </p:cNvSpPr>
          <p:nvPr>
            <p:ph sz="half" idx="15" hasCustomPrompt="1"/>
          </p:nvPr>
        </p:nvSpPr>
        <p:spPr>
          <a:xfrm>
            <a:off x="3626700" y="1825628"/>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6" name="Image Placeholder 2">
            <a:extLst>
              <a:ext uri="{FF2B5EF4-FFF2-40B4-BE49-F238E27FC236}">
                <a16:creationId xmlns:a16="http://schemas.microsoft.com/office/drawing/2014/main" id="{A70ED764-0931-4273-A125-CE2D6E0F8A8D}"/>
              </a:ext>
            </a:extLst>
          </p:cNvPr>
          <p:cNvSpPr>
            <a:spLocks noGrp="1"/>
          </p:cNvSpPr>
          <p:nvPr>
            <p:ph sz="half" idx="16" hasCustomPrompt="1"/>
          </p:nvPr>
        </p:nvSpPr>
        <p:spPr>
          <a:xfrm>
            <a:off x="479343" y="3207216"/>
            <a:ext cx="2875957" cy="121744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7" name="Content Placeholder Middle">
            <a:extLst>
              <a:ext uri="{FF2B5EF4-FFF2-40B4-BE49-F238E27FC236}">
                <a16:creationId xmlns:a16="http://schemas.microsoft.com/office/drawing/2014/main" id="{1A924411-097F-4689-AC4D-9173B40A69F2}"/>
              </a:ext>
            </a:extLst>
          </p:cNvPr>
          <p:cNvSpPr>
            <a:spLocks noGrp="1"/>
          </p:cNvSpPr>
          <p:nvPr>
            <p:ph sz="half" idx="17" hasCustomPrompt="1"/>
          </p:nvPr>
        </p:nvSpPr>
        <p:spPr>
          <a:xfrm>
            <a:off x="3626700" y="3207216"/>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0" name="Image Placeholder 3">
            <a:extLst>
              <a:ext uri="{FF2B5EF4-FFF2-40B4-BE49-F238E27FC236}">
                <a16:creationId xmlns:a16="http://schemas.microsoft.com/office/drawing/2014/main" id="{19B7E96A-BFFB-43B6-8906-66237C3D291F}"/>
              </a:ext>
            </a:extLst>
          </p:cNvPr>
          <p:cNvSpPr>
            <a:spLocks noGrp="1"/>
          </p:cNvSpPr>
          <p:nvPr>
            <p:ph sz="half" idx="18" hasCustomPrompt="1"/>
          </p:nvPr>
        </p:nvSpPr>
        <p:spPr>
          <a:xfrm>
            <a:off x="479343" y="4631282"/>
            <a:ext cx="2875957" cy="1217447"/>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1" name="Content Placeholder Bottom">
            <a:extLst>
              <a:ext uri="{FF2B5EF4-FFF2-40B4-BE49-F238E27FC236}">
                <a16:creationId xmlns:a16="http://schemas.microsoft.com/office/drawing/2014/main" id="{8D930F90-525E-4DB1-84A4-5C01C712E9B9}"/>
              </a:ext>
            </a:extLst>
          </p:cNvPr>
          <p:cNvSpPr>
            <a:spLocks noGrp="1"/>
          </p:cNvSpPr>
          <p:nvPr>
            <p:ph sz="half" idx="19" hasCustomPrompt="1"/>
          </p:nvPr>
        </p:nvSpPr>
        <p:spPr>
          <a:xfrm>
            <a:off x="3626700" y="4631279"/>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9508288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our Image/Four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10" name="Image Placeholder 1">
            <a:extLst>
              <a:ext uri="{FF2B5EF4-FFF2-40B4-BE49-F238E27FC236}">
                <a16:creationId xmlns:a16="http://schemas.microsoft.com/office/drawing/2014/main" id="{02C25FD2-E251-4DC4-8F30-3EDA9A61D7DC}"/>
              </a:ext>
            </a:extLst>
          </p:cNvPr>
          <p:cNvSpPr>
            <a:spLocks noGrp="1"/>
          </p:cNvSpPr>
          <p:nvPr>
            <p:ph sz="half" idx="14" hasCustomPrompt="1"/>
          </p:nvPr>
        </p:nvSpPr>
        <p:spPr>
          <a:xfrm>
            <a:off x="476843" y="1825628"/>
            <a:ext cx="2875957" cy="899814"/>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11" name="Content Placeholder 1">
            <a:extLst>
              <a:ext uri="{FF2B5EF4-FFF2-40B4-BE49-F238E27FC236}">
                <a16:creationId xmlns:a16="http://schemas.microsoft.com/office/drawing/2014/main" id="{6FFE322F-E595-4582-997C-0A06F238C8D3}"/>
              </a:ext>
            </a:extLst>
          </p:cNvPr>
          <p:cNvSpPr>
            <a:spLocks noGrp="1"/>
          </p:cNvSpPr>
          <p:nvPr>
            <p:ph sz="half" idx="15" hasCustomPrompt="1"/>
          </p:nvPr>
        </p:nvSpPr>
        <p:spPr>
          <a:xfrm>
            <a:off x="3624200" y="182562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2" name="Image Placeholder 2">
            <a:extLst>
              <a:ext uri="{FF2B5EF4-FFF2-40B4-BE49-F238E27FC236}">
                <a16:creationId xmlns:a16="http://schemas.microsoft.com/office/drawing/2014/main" id="{647E63CA-E745-4DE2-B25A-D398F113EFA6}"/>
              </a:ext>
            </a:extLst>
          </p:cNvPr>
          <p:cNvSpPr>
            <a:spLocks noGrp="1"/>
          </p:cNvSpPr>
          <p:nvPr>
            <p:ph sz="half" idx="16" hasCustomPrompt="1"/>
          </p:nvPr>
        </p:nvSpPr>
        <p:spPr>
          <a:xfrm>
            <a:off x="480444" y="2941435"/>
            <a:ext cx="2875957" cy="899814"/>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3" name="Content Placeholder 2">
            <a:extLst>
              <a:ext uri="{FF2B5EF4-FFF2-40B4-BE49-F238E27FC236}">
                <a16:creationId xmlns:a16="http://schemas.microsoft.com/office/drawing/2014/main" id="{EFE66096-5B65-4DD6-9AD6-9E55675E34CD}"/>
              </a:ext>
            </a:extLst>
          </p:cNvPr>
          <p:cNvSpPr>
            <a:spLocks noGrp="1"/>
          </p:cNvSpPr>
          <p:nvPr>
            <p:ph sz="half" idx="17" hasCustomPrompt="1"/>
          </p:nvPr>
        </p:nvSpPr>
        <p:spPr>
          <a:xfrm>
            <a:off x="3627801" y="294143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4" name="Image Placeholder 3">
            <a:extLst>
              <a:ext uri="{FF2B5EF4-FFF2-40B4-BE49-F238E27FC236}">
                <a16:creationId xmlns:a16="http://schemas.microsoft.com/office/drawing/2014/main" id="{765390A9-B975-43C8-86E6-45E636A649C5}"/>
              </a:ext>
            </a:extLst>
          </p:cNvPr>
          <p:cNvSpPr>
            <a:spLocks noGrp="1"/>
          </p:cNvSpPr>
          <p:nvPr>
            <p:ph sz="half" idx="18" hasCustomPrompt="1"/>
          </p:nvPr>
        </p:nvSpPr>
        <p:spPr>
          <a:xfrm>
            <a:off x="480444" y="4065958"/>
            <a:ext cx="2875957" cy="899814"/>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5" name="Content Placeholder 3">
            <a:extLst>
              <a:ext uri="{FF2B5EF4-FFF2-40B4-BE49-F238E27FC236}">
                <a16:creationId xmlns:a16="http://schemas.microsoft.com/office/drawing/2014/main" id="{04B6F74B-2775-4949-A70C-BCBBFE20C3A2}"/>
              </a:ext>
            </a:extLst>
          </p:cNvPr>
          <p:cNvSpPr>
            <a:spLocks noGrp="1"/>
          </p:cNvSpPr>
          <p:nvPr>
            <p:ph sz="half" idx="19" hasCustomPrompt="1"/>
          </p:nvPr>
        </p:nvSpPr>
        <p:spPr>
          <a:xfrm>
            <a:off x="3627801" y="406595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6" name="Image Placeholder 4">
            <a:extLst>
              <a:ext uri="{FF2B5EF4-FFF2-40B4-BE49-F238E27FC236}">
                <a16:creationId xmlns:a16="http://schemas.microsoft.com/office/drawing/2014/main" id="{E983E6BA-B7ED-4E47-8F4D-9FE3527F1960}"/>
              </a:ext>
            </a:extLst>
          </p:cNvPr>
          <p:cNvSpPr>
            <a:spLocks noGrp="1"/>
          </p:cNvSpPr>
          <p:nvPr>
            <p:ph sz="half" idx="20" hasCustomPrompt="1"/>
          </p:nvPr>
        </p:nvSpPr>
        <p:spPr>
          <a:xfrm>
            <a:off x="480444" y="5177469"/>
            <a:ext cx="2875957" cy="899814"/>
          </a:xfrm>
        </p:spPr>
        <p:txBody>
          <a:bodyPr/>
          <a:lstStyle>
            <a:lvl1pPr marL="0" indent="0" algn="l">
              <a:buNone/>
              <a:defRPr/>
            </a:lvl1pPr>
            <a:lvl2pPr marL="457200" indent="0">
              <a:buNone/>
              <a:defRPr/>
            </a:lvl2pPr>
            <a:lvl3pPr marL="914400" indent="0">
              <a:buNone/>
              <a:defRPr/>
            </a:lvl3pPr>
          </a:lstStyle>
          <a:p>
            <a:pPr lvl="0"/>
            <a:r>
              <a:rPr lang="en-US" dirty="0"/>
              <a:t>Image 4</a:t>
            </a:r>
          </a:p>
        </p:txBody>
      </p:sp>
      <p:sp>
        <p:nvSpPr>
          <p:cNvPr id="17" name="Content Placeholder 4">
            <a:extLst>
              <a:ext uri="{FF2B5EF4-FFF2-40B4-BE49-F238E27FC236}">
                <a16:creationId xmlns:a16="http://schemas.microsoft.com/office/drawing/2014/main" id="{2AF42586-49D3-4298-BE3D-F7F43BA96E61}"/>
              </a:ext>
            </a:extLst>
          </p:cNvPr>
          <p:cNvSpPr>
            <a:spLocks noGrp="1"/>
          </p:cNvSpPr>
          <p:nvPr>
            <p:ph sz="half" idx="21" hasCustomPrompt="1"/>
          </p:nvPr>
        </p:nvSpPr>
        <p:spPr>
          <a:xfrm>
            <a:off x="3627801" y="518176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Tree>
    <p:custDataLst>
      <p:tags r:id="rId1"/>
    </p:custDataLst>
    <p:extLst>
      <p:ext uri="{BB962C8B-B14F-4D97-AF65-F5344CB8AC3E}">
        <p14:creationId xmlns:p14="http://schemas.microsoft.com/office/powerpoint/2010/main" val="26456741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3344969-1137-4EAF-AB8A-FDA4F62A617A}"/>
              </a:ext>
              <a:ext uri="{C183D7F6-B498-43B3-948B-1728B52AA6E4}">
                <adec:decorative xmlns:adec="http://schemas.microsoft.com/office/drawing/2017/decorative" xmlns=""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914400" y="1153123"/>
            <a:ext cx="10424160" cy="2387600"/>
          </a:xfrm>
        </p:spPr>
        <p:txBody>
          <a:bodyPr anchor="b"/>
          <a:lstStyle>
            <a:lvl1pPr algn="ctr">
              <a:defRPr sz="5400" baseline="0">
                <a:solidFill>
                  <a:schemeClr val="bg1"/>
                </a:solidFill>
              </a:defRPr>
            </a:lvl1pPr>
          </a:lstStyle>
          <a:p>
            <a:r>
              <a:rPr lang="en-US" dirty="0"/>
              <a:t>Unit XX</a:t>
            </a:r>
          </a:p>
        </p:txBody>
      </p:sp>
      <p:sp>
        <p:nvSpPr>
          <p:cNvPr id="3" name="Subtitle 2"/>
          <p:cNvSpPr>
            <a:spLocks noGrp="1"/>
          </p:cNvSpPr>
          <p:nvPr>
            <p:ph type="subTitle" idx="1" hasCustomPrompt="1"/>
          </p:nvPr>
        </p:nvSpPr>
        <p:spPr>
          <a:xfrm>
            <a:off x="914400" y="3809720"/>
            <a:ext cx="10424160" cy="1424930"/>
          </a:xfrm>
          <a:noFill/>
        </p:spPr>
        <p:txBody>
          <a:bodyPr anchor="t"/>
          <a:lstStyle>
            <a:lvl1pPr marL="0" indent="0" algn="ctr">
              <a:lnSpc>
                <a:spcPct val="100000"/>
              </a:lnSpc>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Unit’s Title Here</a:t>
            </a:r>
          </a:p>
        </p:txBody>
      </p:sp>
      <p:pic>
        <p:nvPicPr>
          <p:cNvPr id="17" name="Picture 16">
            <a:extLst>
              <a:ext uri="{FF2B5EF4-FFF2-40B4-BE49-F238E27FC236}">
                <a16:creationId xmlns:a16="http://schemas.microsoft.com/office/drawing/2014/main" id="{EAF0C6CA-9F2E-439D-8A9B-5B8BD35A9360}"/>
              </a:ext>
              <a:ext uri="{C183D7F6-B498-43B3-948B-1728B52AA6E4}">
                <adec:decorative xmlns:adec="http://schemas.microsoft.com/office/drawing/2017/decorative" xmlns=""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15" name="Slide Number Placeholder 5">
            <a:extLst>
              <a:ext uri="{FF2B5EF4-FFF2-40B4-BE49-F238E27FC236}">
                <a16:creationId xmlns:a16="http://schemas.microsoft.com/office/drawing/2014/main" id="{8D6FEA2F-362B-4EAB-BFA4-233A863C0DE7}"/>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11" name="Copyright">
            <a:extLst>
              <a:ext uri="{FF2B5EF4-FFF2-40B4-BE49-F238E27FC236}">
                <a16:creationId xmlns:a16="http://schemas.microsoft.com/office/drawing/2014/main" id="{09216FC3-84E9-4B73-9DA8-CF771043770B}"/>
              </a:ext>
              <a:ext uri="{C183D7F6-B498-43B3-948B-1728B52AA6E4}">
                <adec:decorative xmlns:adec="http://schemas.microsoft.com/office/drawing/2017/decorative" xmlns="" val="0"/>
              </a:ext>
            </a:extLst>
          </p:cNvPr>
          <p:cNvSpPr txBox="1"/>
          <p:nvPr userDrawn="1"/>
        </p:nvSpPr>
        <p:spPr>
          <a:xfrm>
            <a:off x="2103120" y="6314136"/>
            <a:ext cx="8961120" cy="461665"/>
          </a:xfrm>
          <a:prstGeom prst="rect">
            <a:avLst/>
          </a:prstGeom>
          <a:noFill/>
        </p:spPr>
        <p:txBody>
          <a:bodyPr wrap="square" rtlCol="0">
            <a:spAutoFit/>
          </a:bodyPr>
          <a:lstStyle/>
          <a:p>
            <a:r>
              <a:rPr lang="en-US"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8035536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p:cNvSpPr>
            <a:spLocks noGrp="1"/>
          </p:cNvSpPr>
          <p:nvPr>
            <p:ph idx="1" hasCustomPrompt="1"/>
          </p:nvPr>
        </p:nvSpPr>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Tree>
    <p:custDataLst>
      <p:tags r:id="rId1"/>
    </p:custDataLst>
    <p:extLst>
      <p:ext uri="{BB962C8B-B14F-4D97-AF65-F5344CB8AC3E}">
        <p14:creationId xmlns:p14="http://schemas.microsoft.com/office/powerpoint/2010/main" val="30661961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476843" y="473245"/>
            <a:ext cx="11241915" cy="1217447"/>
          </a:xfrm>
        </p:spPr>
        <p:txBody>
          <a:bodyPr/>
          <a:lstStyle>
            <a:lvl1pPr>
              <a:defRPr/>
            </a:lvl1pPr>
          </a:lstStyle>
          <a:p>
            <a:r>
              <a:rPr lang="en-US" dirty="0"/>
              <a:t>Slide Title</a:t>
            </a:r>
          </a:p>
        </p:txBody>
      </p:sp>
      <p:sp>
        <p:nvSpPr>
          <p:cNvPr id="3" name="Content Placeholder Left"/>
          <p:cNvSpPr>
            <a:spLocks noGrp="1"/>
          </p:cNvSpPr>
          <p:nvPr>
            <p:ph idx="1" hasCustomPrompt="1"/>
          </p:nvPr>
        </p:nvSpPr>
        <p:spPr>
          <a:xfrm>
            <a:off x="476843" y="1825625"/>
            <a:ext cx="5541264" cy="4351338"/>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
        <p:nvSpPr>
          <p:cNvPr id="4" name="Content Placeholder Right">
            <a:extLst>
              <a:ext uri="{FF2B5EF4-FFF2-40B4-BE49-F238E27FC236}">
                <a16:creationId xmlns:a16="http://schemas.microsoft.com/office/drawing/2014/main" id="{F7AFEB84-EAE1-44EA-AB98-10CD169B9030}"/>
              </a:ext>
            </a:extLst>
          </p:cNvPr>
          <p:cNvSpPr>
            <a:spLocks noGrp="1"/>
          </p:cNvSpPr>
          <p:nvPr>
            <p:ph idx="10" hasCustomPrompt="1"/>
          </p:nvPr>
        </p:nvSpPr>
        <p:spPr>
          <a:xfrm>
            <a:off x="6177494" y="1825625"/>
            <a:ext cx="5541264" cy="4351338"/>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Tree>
    <p:custDataLst>
      <p:tags r:id="rId1"/>
    </p:custDataLst>
    <p:extLst>
      <p:ext uri="{BB962C8B-B14F-4D97-AF65-F5344CB8AC3E}">
        <p14:creationId xmlns:p14="http://schemas.microsoft.com/office/powerpoint/2010/main" val="31995100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3_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476843" y="473245"/>
            <a:ext cx="11241915" cy="1217447"/>
          </a:xfrm>
        </p:spPr>
        <p:txBody>
          <a:bodyPr/>
          <a:lstStyle>
            <a:lvl1pPr>
              <a:defRPr/>
            </a:lvl1pPr>
          </a:lstStyle>
          <a:p>
            <a:r>
              <a:rPr lang="en-US" dirty="0"/>
              <a:t>Slide Title</a:t>
            </a:r>
          </a:p>
        </p:txBody>
      </p:sp>
      <p:sp>
        <p:nvSpPr>
          <p:cNvPr id="3" name="Content Placeholder Left"/>
          <p:cNvSpPr>
            <a:spLocks noGrp="1"/>
          </p:cNvSpPr>
          <p:nvPr>
            <p:ph idx="1" hasCustomPrompt="1"/>
          </p:nvPr>
        </p:nvSpPr>
        <p:spPr>
          <a:xfrm>
            <a:off x="476842" y="1825624"/>
            <a:ext cx="11241915" cy="2139535"/>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
        <p:nvSpPr>
          <p:cNvPr id="4" name="Content Placeholder Right">
            <a:extLst>
              <a:ext uri="{FF2B5EF4-FFF2-40B4-BE49-F238E27FC236}">
                <a16:creationId xmlns:a16="http://schemas.microsoft.com/office/drawing/2014/main" id="{F7AFEB84-EAE1-44EA-AB98-10CD169B9030}"/>
              </a:ext>
            </a:extLst>
          </p:cNvPr>
          <p:cNvSpPr>
            <a:spLocks noGrp="1"/>
          </p:cNvSpPr>
          <p:nvPr>
            <p:ph idx="10" hasCustomPrompt="1"/>
          </p:nvPr>
        </p:nvSpPr>
        <p:spPr>
          <a:xfrm>
            <a:off x="473243" y="4037427"/>
            <a:ext cx="11245515" cy="2139535"/>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Tree>
    <p:custDataLst>
      <p:tags r:id="rId1"/>
    </p:custDataLst>
    <p:extLst>
      <p:ext uri="{BB962C8B-B14F-4D97-AF65-F5344CB8AC3E}">
        <p14:creationId xmlns:p14="http://schemas.microsoft.com/office/powerpoint/2010/main" val="6977906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2_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476843" y="473245"/>
            <a:ext cx="11241915" cy="1217447"/>
          </a:xfrm>
        </p:spPr>
        <p:txBody>
          <a:bodyPr/>
          <a:lstStyle>
            <a:lvl1pPr>
              <a:defRPr/>
            </a:lvl1pPr>
          </a:lstStyle>
          <a:p>
            <a:r>
              <a:rPr lang="en-US" dirty="0"/>
              <a:t>Slide Title</a:t>
            </a:r>
          </a:p>
        </p:txBody>
      </p:sp>
      <p:sp>
        <p:nvSpPr>
          <p:cNvPr id="3" name="Content Placeholder Left"/>
          <p:cNvSpPr>
            <a:spLocks noGrp="1"/>
          </p:cNvSpPr>
          <p:nvPr>
            <p:ph idx="1" hasCustomPrompt="1"/>
          </p:nvPr>
        </p:nvSpPr>
        <p:spPr>
          <a:xfrm>
            <a:off x="476843" y="1825625"/>
            <a:ext cx="3346704" cy="4351338"/>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
        <p:nvSpPr>
          <p:cNvPr id="4" name="Content Placeholder Middle">
            <a:extLst>
              <a:ext uri="{FF2B5EF4-FFF2-40B4-BE49-F238E27FC236}">
                <a16:creationId xmlns:a16="http://schemas.microsoft.com/office/drawing/2014/main" id="{F7AFEB84-EAE1-44EA-AB98-10CD169B9030}"/>
              </a:ext>
            </a:extLst>
          </p:cNvPr>
          <p:cNvSpPr>
            <a:spLocks noGrp="1"/>
          </p:cNvSpPr>
          <p:nvPr>
            <p:ph idx="10" hasCustomPrompt="1"/>
          </p:nvPr>
        </p:nvSpPr>
        <p:spPr>
          <a:xfrm>
            <a:off x="4424448" y="1825625"/>
            <a:ext cx="3346704" cy="4351338"/>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
        <p:nvSpPr>
          <p:cNvPr id="5" name="Content Placeholder Right">
            <a:extLst>
              <a:ext uri="{FF2B5EF4-FFF2-40B4-BE49-F238E27FC236}">
                <a16:creationId xmlns:a16="http://schemas.microsoft.com/office/drawing/2014/main" id="{7D256EB4-DA90-4BE5-879A-0C0F5BE82E5C}"/>
              </a:ext>
            </a:extLst>
          </p:cNvPr>
          <p:cNvSpPr>
            <a:spLocks noGrp="1"/>
          </p:cNvSpPr>
          <p:nvPr>
            <p:ph idx="11" hasCustomPrompt="1"/>
          </p:nvPr>
        </p:nvSpPr>
        <p:spPr>
          <a:xfrm>
            <a:off x="8372054" y="1825625"/>
            <a:ext cx="3346704" cy="4351338"/>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Tree>
    <p:custDataLst>
      <p:tags r:id="rId1"/>
    </p:custDataLst>
    <p:extLst>
      <p:ext uri="{BB962C8B-B14F-4D97-AF65-F5344CB8AC3E}">
        <p14:creationId xmlns:p14="http://schemas.microsoft.com/office/powerpoint/2010/main" val="13298335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4_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476843" y="473245"/>
            <a:ext cx="11241915" cy="1217447"/>
          </a:xfrm>
        </p:spPr>
        <p:txBody>
          <a:bodyPr/>
          <a:lstStyle>
            <a:lvl1pPr>
              <a:defRPr/>
            </a:lvl1pPr>
          </a:lstStyle>
          <a:p>
            <a:r>
              <a:rPr lang="en-US" dirty="0"/>
              <a:t>Slide Title</a:t>
            </a:r>
          </a:p>
        </p:txBody>
      </p:sp>
      <p:sp>
        <p:nvSpPr>
          <p:cNvPr id="3" name="Content Placeholder Left"/>
          <p:cNvSpPr>
            <a:spLocks noGrp="1"/>
          </p:cNvSpPr>
          <p:nvPr>
            <p:ph idx="1" hasCustomPrompt="1"/>
          </p:nvPr>
        </p:nvSpPr>
        <p:spPr>
          <a:xfrm>
            <a:off x="476842" y="1825625"/>
            <a:ext cx="11241915" cy="861304"/>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
        <p:nvSpPr>
          <p:cNvPr id="4" name="Content Placeholder Middle">
            <a:extLst>
              <a:ext uri="{FF2B5EF4-FFF2-40B4-BE49-F238E27FC236}">
                <a16:creationId xmlns:a16="http://schemas.microsoft.com/office/drawing/2014/main" id="{F7AFEB84-EAE1-44EA-AB98-10CD169B9030}"/>
              </a:ext>
            </a:extLst>
          </p:cNvPr>
          <p:cNvSpPr>
            <a:spLocks noGrp="1"/>
          </p:cNvSpPr>
          <p:nvPr>
            <p:ph idx="10" hasCustomPrompt="1"/>
          </p:nvPr>
        </p:nvSpPr>
        <p:spPr>
          <a:xfrm>
            <a:off x="476843" y="3038622"/>
            <a:ext cx="11238315" cy="861304"/>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
        <p:nvSpPr>
          <p:cNvPr id="5" name="Content Placeholder Right">
            <a:extLst>
              <a:ext uri="{FF2B5EF4-FFF2-40B4-BE49-F238E27FC236}">
                <a16:creationId xmlns:a16="http://schemas.microsoft.com/office/drawing/2014/main" id="{7D256EB4-DA90-4BE5-879A-0C0F5BE82E5C}"/>
              </a:ext>
            </a:extLst>
          </p:cNvPr>
          <p:cNvSpPr>
            <a:spLocks noGrp="1"/>
          </p:cNvSpPr>
          <p:nvPr>
            <p:ph idx="11" hasCustomPrompt="1"/>
          </p:nvPr>
        </p:nvSpPr>
        <p:spPr>
          <a:xfrm>
            <a:off x="480443" y="4251619"/>
            <a:ext cx="11238315" cy="861304"/>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Tree>
    <p:custDataLst>
      <p:tags r:id="rId1"/>
    </p:custDataLst>
    <p:extLst>
      <p:ext uri="{BB962C8B-B14F-4D97-AF65-F5344CB8AC3E}">
        <p14:creationId xmlns:p14="http://schemas.microsoft.com/office/powerpoint/2010/main" val="29316478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476843" y="473245"/>
            <a:ext cx="11241915" cy="1217447"/>
          </a:xfrm>
        </p:spPr>
        <p:txBody>
          <a:bodyPr/>
          <a:lstStyle>
            <a:lvl1pPr>
              <a:defRPr/>
            </a:lvl1pPr>
          </a:lstStyle>
          <a:p>
            <a:r>
              <a:rPr lang="en-US" dirty="0"/>
              <a:t>Slide Title</a:t>
            </a:r>
          </a:p>
        </p:txBody>
      </p:sp>
      <p:sp>
        <p:nvSpPr>
          <p:cNvPr id="3" name="Content Placeholder Left"/>
          <p:cNvSpPr>
            <a:spLocks noGrp="1"/>
          </p:cNvSpPr>
          <p:nvPr>
            <p:ph idx="1" hasCustomPrompt="1"/>
          </p:nvPr>
        </p:nvSpPr>
        <p:spPr>
          <a:xfrm>
            <a:off x="476842" y="1825625"/>
            <a:ext cx="11241915" cy="861304"/>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
        <p:nvSpPr>
          <p:cNvPr id="4" name="Content Placeholder Middle">
            <a:extLst>
              <a:ext uri="{FF2B5EF4-FFF2-40B4-BE49-F238E27FC236}">
                <a16:creationId xmlns:a16="http://schemas.microsoft.com/office/drawing/2014/main" id="{F7AFEB84-EAE1-44EA-AB98-10CD169B9030}"/>
              </a:ext>
            </a:extLst>
          </p:cNvPr>
          <p:cNvSpPr>
            <a:spLocks noGrp="1"/>
          </p:cNvSpPr>
          <p:nvPr>
            <p:ph idx="10" hasCustomPrompt="1"/>
          </p:nvPr>
        </p:nvSpPr>
        <p:spPr>
          <a:xfrm>
            <a:off x="476843" y="2813538"/>
            <a:ext cx="11238315" cy="861304"/>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
        <p:nvSpPr>
          <p:cNvPr id="5" name="Content Placeholder Right">
            <a:extLst>
              <a:ext uri="{FF2B5EF4-FFF2-40B4-BE49-F238E27FC236}">
                <a16:creationId xmlns:a16="http://schemas.microsoft.com/office/drawing/2014/main" id="{7D256EB4-DA90-4BE5-879A-0C0F5BE82E5C}"/>
              </a:ext>
            </a:extLst>
          </p:cNvPr>
          <p:cNvSpPr>
            <a:spLocks noGrp="1"/>
          </p:cNvSpPr>
          <p:nvPr>
            <p:ph idx="11" hasCustomPrompt="1"/>
          </p:nvPr>
        </p:nvSpPr>
        <p:spPr>
          <a:xfrm>
            <a:off x="480443" y="3829588"/>
            <a:ext cx="11238315" cy="861304"/>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
        <p:nvSpPr>
          <p:cNvPr id="6" name="Content Placeholder Right">
            <a:extLst>
              <a:ext uri="{FF2B5EF4-FFF2-40B4-BE49-F238E27FC236}">
                <a16:creationId xmlns:a16="http://schemas.microsoft.com/office/drawing/2014/main" id="{9569386C-3EAC-497E-AF97-312760B6BBF5}"/>
              </a:ext>
            </a:extLst>
          </p:cNvPr>
          <p:cNvSpPr>
            <a:spLocks noGrp="1"/>
          </p:cNvSpPr>
          <p:nvPr>
            <p:ph idx="12" hasCustomPrompt="1"/>
          </p:nvPr>
        </p:nvSpPr>
        <p:spPr>
          <a:xfrm>
            <a:off x="476843" y="4952434"/>
            <a:ext cx="11238315" cy="861304"/>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Tree>
    <p:custDataLst>
      <p:tags r:id="rId1"/>
    </p:custDataLst>
    <p:extLst>
      <p:ext uri="{BB962C8B-B14F-4D97-AF65-F5344CB8AC3E}">
        <p14:creationId xmlns:p14="http://schemas.microsoft.com/office/powerpoint/2010/main" val="23722956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Subtitle">
    <p:spTree>
      <p:nvGrpSpPr>
        <p:cNvPr id="1" name=""/>
        <p:cNvGrpSpPr/>
        <p:nvPr/>
      </p:nvGrpSpPr>
      <p:grpSpPr>
        <a:xfrm>
          <a:off x="0" y="0"/>
          <a:ext cx="0" cy="0"/>
          <a:chOff x="0" y="0"/>
          <a:chExt cx="0" cy="0"/>
        </a:xfrm>
      </p:grpSpPr>
      <p:sp>
        <p:nvSpPr>
          <p:cNvPr id="8" name="Title"/>
          <p:cNvSpPr>
            <a:spLocks noGrp="1"/>
          </p:cNvSpPr>
          <p:nvPr>
            <p:ph type="title" hasCustomPrompt="1"/>
          </p:nvPr>
        </p:nvSpPr>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8767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2621900"/>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10" name="Content Placeholder Bottom"/>
          <p:cNvSpPr>
            <a:spLocks noGrp="1"/>
          </p:cNvSpPr>
          <p:nvPr>
            <p:ph type="body" sz="quarter" idx="13" hasCustomPrompt="1"/>
          </p:nvPr>
        </p:nvSpPr>
        <p:spPr>
          <a:xfrm>
            <a:off x="476844" y="5395327"/>
            <a:ext cx="11241914" cy="731520"/>
          </a:xfrm>
        </p:spPr>
        <p:txBody>
          <a:bodyPr/>
          <a:lstStyle>
            <a:lvl1pPr marL="112713" indent="-112713">
              <a:spcBef>
                <a:spcPts val="0"/>
              </a:spcBef>
              <a:defRPr sz="900" b="0"/>
            </a:lvl1pPr>
            <a:lvl2pPr marL="336550" indent="-112713">
              <a:spcBef>
                <a:spcPts val="0"/>
              </a:spcBef>
              <a:defRPr sz="900" b="0"/>
            </a:lvl2pPr>
            <a:lvl3pPr marL="685800" indent="-168275">
              <a:spcBef>
                <a:spcPts val="0"/>
              </a:spcBef>
              <a:defRPr sz="900" b="0"/>
            </a:lvl3pPr>
            <a:lvl4pPr>
              <a:defRPr sz="900" b="0"/>
            </a:lvl4pPr>
            <a:lvl5pPr>
              <a:defRPr sz="900" b="0"/>
            </a:lvl5pPr>
          </a:lstStyle>
          <a:p>
            <a:pPr lvl="0"/>
            <a:r>
              <a:rPr lang="en-US" dirty="0"/>
              <a:t>Click to edit Master text styles</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23807338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ags" Target="../tags/tag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34EF16C-F8E9-4C74-8268-011BE18366AF}"/>
              </a:ext>
              <a:ext uri="{C183D7F6-B498-43B3-948B-1728B52AA6E4}">
                <adec:decorative xmlns:adec="http://schemas.microsoft.com/office/drawing/2017/decorative" xmlns="" val="1"/>
              </a:ext>
            </a:extLst>
          </p:cNvPr>
          <p:cNvSpPr/>
          <p:nvPr userDrawn="1"/>
        </p:nvSpPr>
        <p:spPr>
          <a:xfrm>
            <a:off x="0" y="6176963"/>
            <a:ext cx="12192000" cy="6810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p:cNvSpPr>
            <a:spLocks noGrp="1"/>
          </p:cNvSpPr>
          <p:nvPr>
            <p:ph type="title"/>
          </p:nvPr>
        </p:nvSpPr>
        <p:spPr>
          <a:xfrm>
            <a:off x="476843" y="473245"/>
            <a:ext cx="11241915" cy="1217447"/>
          </a:xfrm>
          <a:prstGeom prst="rect">
            <a:avLst/>
          </a:prstGeom>
        </p:spPr>
        <p:txBody>
          <a:bodyPr vert="horz" lIns="91440" tIns="45720" rIns="91440" bIns="45720" rtlCol="0" anchor="t">
            <a:noAutofit/>
          </a:bodyPr>
          <a:lstStyle/>
          <a:p>
            <a:r>
              <a:rPr lang="en-US" dirty="0"/>
              <a:t>Slide Title</a:t>
            </a:r>
            <a:br>
              <a:rPr lang="en-US" dirty="0"/>
            </a:br>
            <a:endParaRPr lang="en-US" dirty="0"/>
          </a:p>
        </p:txBody>
      </p:sp>
      <p:sp>
        <p:nvSpPr>
          <p:cNvPr id="3" name="Text Placeholder 2"/>
          <p:cNvSpPr>
            <a:spLocks noGrp="1"/>
          </p:cNvSpPr>
          <p:nvPr>
            <p:ph type="body" idx="1"/>
          </p:nvPr>
        </p:nvSpPr>
        <p:spPr>
          <a:xfrm>
            <a:off x="476843" y="1825625"/>
            <a:ext cx="11241915" cy="4351338"/>
          </a:xfrm>
          <a:prstGeom prst="rect">
            <a:avLst/>
          </a:prstGeom>
        </p:spPr>
        <p:txBody>
          <a:bodyPr vert="horz" lIns="91440" tIns="45720" rIns="91440" bIns="45720" rtlCol="0">
            <a:noAutofit/>
          </a:bodyPr>
          <a:lstStyle/>
          <a:p>
            <a:pPr lvl="0"/>
            <a:r>
              <a:rPr lang="en-US" dirty="0"/>
              <a:t>First Level</a:t>
            </a:r>
          </a:p>
          <a:p>
            <a:pPr lvl="1"/>
            <a:r>
              <a:rPr lang="en-US" dirty="0"/>
              <a:t>Second level</a:t>
            </a:r>
          </a:p>
          <a:p>
            <a:pPr lvl="2"/>
            <a:r>
              <a:rPr lang="en-US" dirty="0"/>
              <a:t>Third level</a:t>
            </a:r>
          </a:p>
          <a:p>
            <a:pPr lvl="3"/>
            <a:r>
              <a:rPr lang="en-US" dirty="0"/>
              <a:t>Fourth Level</a:t>
            </a:r>
          </a:p>
        </p:txBody>
      </p:sp>
      <p:sp>
        <p:nvSpPr>
          <p:cNvPr id="8" name="Copyright">
            <a:extLst>
              <a:ext uri="{FF2B5EF4-FFF2-40B4-BE49-F238E27FC236}">
                <a16:creationId xmlns:a16="http://schemas.microsoft.com/office/drawing/2014/main" id="{0E6636BF-D3CC-4DFC-A057-41CF18719446}"/>
              </a:ext>
              <a:ext uri="{C183D7F6-B498-43B3-948B-1728B52AA6E4}">
                <adec:decorative xmlns:adec="http://schemas.microsoft.com/office/drawing/2017/decorative" xmlns=""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pic>
        <p:nvPicPr>
          <p:cNvPr id="14" name="Picture 13">
            <a:extLst>
              <a:ext uri="{FF2B5EF4-FFF2-40B4-BE49-F238E27FC236}">
                <a16:creationId xmlns:a16="http://schemas.microsoft.com/office/drawing/2014/main" id="{E7C5765A-7DA4-4F63-BBF6-FDB000C6FC14}"/>
              </a:ext>
              <a:ext uri="{C183D7F6-B498-43B3-948B-1728B52AA6E4}">
                <adec:decorative xmlns:adec="http://schemas.microsoft.com/office/drawing/2017/decorative" xmlns="" val="1"/>
              </a:ext>
            </a:extLst>
          </p:cNvPr>
          <p:cNvPicPr>
            <a:picLocks noChangeAspect="1"/>
          </p:cNvPicPr>
          <p:nvPr userDrawn="1"/>
        </p:nvPicPr>
        <p:blipFill>
          <a:blip r:embed="rId20"/>
          <a:stretch>
            <a:fillRect/>
          </a:stretch>
        </p:blipFill>
        <p:spPr>
          <a:xfrm>
            <a:off x="183087" y="6223885"/>
            <a:ext cx="1820281" cy="610675"/>
          </a:xfrm>
          <a:prstGeom prst="rect">
            <a:avLst/>
          </a:prstGeom>
        </p:spPr>
      </p:pic>
      <p:sp>
        <p:nvSpPr>
          <p:cNvPr id="7" name="Slide Number Placeholder 5">
            <a:extLst>
              <a:ext uri="{FF2B5EF4-FFF2-40B4-BE49-F238E27FC236}">
                <a16:creationId xmlns:a16="http://schemas.microsoft.com/office/drawing/2014/main" id="{DF3CEB08-7511-4ACD-A0D7-6D08EF1B42A9}"/>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Tree>
    <p:custDataLst>
      <p:tags r:id="rId19"/>
    </p:custDataLst>
    <p:extLst>
      <p:ext uri="{BB962C8B-B14F-4D97-AF65-F5344CB8AC3E}">
        <p14:creationId xmlns:p14="http://schemas.microsoft.com/office/powerpoint/2010/main" val="682046013"/>
      </p:ext>
    </p:extLst>
  </p:cSld>
  <p:clrMap bg1="lt1" tx1="dk1" bg2="lt2" tx2="dk2" accent1="accent1" accent2="accent2" accent3="accent3" accent4="accent4" accent5="accent5" accent6="accent6" hlink="hlink" folHlink="folHlink"/>
  <p:sldLayoutIdLst>
    <p:sldLayoutId id="2147483765" r:id="rId1"/>
    <p:sldLayoutId id="2147483763" r:id="rId2"/>
    <p:sldLayoutId id="2147483753" r:id="rId3"/>
    <p:sldLayoutId id="2147483766" r:id="rId4"/>
    <p:sldLayoutId id="2147483773" r:id="rId5"/>
    <p:sldLayoutId id="2147483767" r:id="rId6"/>
    <p:sldLayoutId id="2147483774" r:id="rId7"/>
    <p:sldLayoutId id="2147483775" r:id="rId8"/>
    <p:sldLayoutId id="2147483729" r:id="rId9"/>
    <p:sldLayoutId id="2147483760" r:id="rId10"/>
    <p:sldLayoutId id="2147483768" r:id="rId11"/>
    <p:sldLayoutId id="2147483772" r:id="rId12"/>
    <p:sldLayoutId id="2147483771" r:id="rId13"/>
    <p:sldLayoutId id="2147483769" r:id="rId14"/>
    <p:sldLayoutId id="2147483770" r:id="rId15"/>
    <p:sldLayoutId id="2147483737" r:id="rId16"/>
    <p:sldLayoutId id="2147483762" r:id="rId17"/>
  </p:sldLayoutIdLst>
  <p:hf hdr="0" ftr="0" dt="0"/>
  <p:txStyles>
    <p:titleStyle>
      <a:lvl1pPr algn="ctr" defTabSz="914400" rtl="0" eaLnBrk="1" latinLnBrk="0" hangingPunct="1">
        <a:lnSpc>
          <a:spcPct val="90000"/>
        </a:lnSpc>
        <a:spcBef>
          <a:spcPct val="0"/>
        </a:spcBef>
        <a:buNone/>
        <a:defRPr sz="4000" b="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800"/>
        </a:spcAft>
        <a:buClr>
          <a:schemeClr val="tx1"/>
        </a:buClr>
        <a:buSzPct val="100000"/>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tx1"/>
        </a:buClr>
        <a:buSzPct val="100000"/>
        <a:buFont typeface="Arial" panose="020B0604020202020204" pitchFamily="34" charset="0"/>
        <a:buChar char="•"/>
        <a:defRPr sz="20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3200" b="1"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13.jp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15.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3E149-A920-418D-BFB8-EC7E1D8232CA}"/>
              </a:ext>
            </a:extLst>
          </p:cNvPr>
          <p:cNvSpPr>
            <a:spLocks noGrp="1"/>
          </p:cNvSpPr>
          <p:nvPr>
            <p:ph type="ctrTitle"/>
          </p:nvPr>
        </p:nvSpPr>
        <p:spPr/>
        <p:txBody>
          <a:bodyPr/>
          <a:lstStyle/>
          <a:p>
            <a:r>
              <a:rPr lang="en-US" noProof="0" dirty="0">
                <a:latin typeface="+mj-lt"/>
              </a:rPr>
              <a:t>Principles of Economics, 10e</a:t>
            </a:r>
            <a:endParaRPr lang="en-US" sz="3600" noProof="0" dirty="0">
              <a:latin typeface="+mj-lt"/>
            </a:endParaRPr>
          </a:p>
        </p:txBody>
      </p:sp>
      <p:sp>
        <p:nvSpPr>
          <p:cNvPr id="3" name="Subtitle 2">
            <a:extLst>
              <a:ext uri="{FF2B5EF4-FFF2-40B4-BE49-F238E27FC236}">
                <a16:creationId xmlns:a16="http://schemas.microsoft.com/office/drawing/2014/main" id="{7DAFF3B2-14DE-4829-903E-CD928D07B323}"/>
              </a:ext>
            </a:extLst>
          </p:cNvPr>
          <p:cNvSpPr>
            <a:spLocks noGrp="1"/>
          </p:cNvSpPr>
          <p:nvPr>
            <p:ph type="subTitle" idx="1"/>
          </p:nvPr>
        </p:nvSpPr>
        <p:spPr/>
        <p:txBody>
          <a:bodyPr/>
          <a:lstStyle/>
          <a:p>
            <a:r>
              <a:rPr lang="en-US" b="1" noProof="0" dirty="0">
                <a:latin typeface="+mj-lt"/>
              </a:rPr>
              <a:t>Chapter 3: </a:t>
            </a:r>
            <a:r>
              <a:rPr lang="en-US" dirty="0">
                <a:latin typeface="+mj-lt"/>
              </a:rPr>
              <a:t>Interdependence and the Gains from Trade</a:t>
            </a:r>
          </a:p>
        </p:txBody>
      </p:sp>
      <p:pic>
        <p:nvPicPr>
          <p:cNvPr id="7" name="Picture Placeholder 3">
            <a:extLst>
              <a:ext uri="{FF2B5EF4-FFF2-40B4-BE49-F238E27FC236}">
                <a16:creationId xmlns:a16="http://schemas.microsoft.com/office/drawing/2014/main" id="{38DE40AE-0D77-4AA5-ACC6-EB415A6F4328}"/>
              </a:ext>
              <a:ext uri="{C183D7F6-B498-43B3-948B-1728B52AA6E4}">
                <adec:decorative xmlns:adec="http://schemas.microsoft.com/office/drawing/2017/decorative" xmlns="" val="1"/>
              </a:ext>
            </a:extLst>
          </p:cNvPr>
          <p:cNvPicPr>
            <a:picLocks noGrp="1" noChangeAspect="1"/>
          </p:cNvPicPr>
          <p:nvPr>
            <p:ph type="pic" sz="quarter" idx="11"/>
          </p:nvPr>
        </p:nvPicPr>
        <p:blipFill>
          <a:blip r:embed="rId2"/>
          <a:stretch>
            <a:fillRect/>
          </a:stretch>
        </p:blipFill>
        <p:spPr>
          <a:xfrm>
            <a:off x="622139" y="619425"/>
            <a:ext cx="4221501" cy="5401865"/>
          </a:xfrm>
          <a:prstGeom prst="rect">
            <a:avLst/>
          </a:prstGeom>
        </p:spPr>
      </p:pic>
      <p:sp>
        <p:nvSpPr>
          <p:cNvPr id="5" name="Text Placeholder 4">
            <a:extLst>
              <a:ext uri="{FF2B5EF4-FFF2-40B4-BE49-F238E27FC236}">
                <a16:creationId xmlns:a16="http://schemas.microsoft.com/office/drawing/2014/main" id="{68691F3B-50A6-4E7C-8572-7E4C405A59FB}"/>
              </a:ext>
            </a:extLst>
          </p:cNvPr>
          <p:cNvSpPr>
            <a:spLocks noGrp="1"/>
          </p:cNvSpPr>
          <p:nvPr>
            <p:ph type="body" sz="quarter" idx="12"/>
          </p:nvPr>
        </p:nvSpPr>
        <p:spPr/>
        <p:txBody>
          <a:bodyPr/>
          <a:lstStyle/>
          <a:p>
            <a:r>
              <a:rPr lang="en-US" sz="1200" noProof="0" dirty="0">
                <a:latin typeface="+mj-lt"/>
              </a:rPr>
              <a:t>Mankiw, Principles of Economics, Tenth Edition. © 2024 Cengage. All Rights Reserved. May not be scanned, copied or duplicated, or posted to a publicly accessible website, in whole or in part.</a:t>
            </a:r>
          </a:p>
        </p:txBody>
      </p:sp>
    </p:spTree>
    <p:extLst>
      <p:ext uri="{BB962C8B-B14F-4D97-AF65-F5344CB8AC3E}">
        <p14:creationId xmlns:p14="http://schemas.microsoft.com/office/powerpoint/2010/main" val="38226101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ABB2F3-BC14-4755-B1FB-69A21BBBF336}"/>
              </a:ext>
            </a:extLst>
          </p:cNvPr>
          <p:cNvSpPr>
            <a:spLocks noGrp="1"/>
          </p:cNvSpPr>
          <p:nvPr>
            <p:ph type="title"/>
          </p:nvPr>
        </p:nvSpPr>
        <p:spPr/>
        <p:txBody>
          <a:bodyPr/>
          <a:lstStyle/>
          <a:p>
            <a:r>
              <a:rPr lang="en-US" dirty="0">
                <a:latin typeface="+mj-lt"/>
              </a:rPr>
              <a:t>Figure 1 The Production Possibilities Frontier (2 of 2)</a:t>
            </a:r>
          </a:p>
        </p:txBody>
      </p:sp>
      <p:sp>
        <p:nvSpPr>
          <p:cNvPr id="3" name="Content Placeholder 2">
            <a:extLst>
              <a:ext uri="{FF2B5EF4-FFF2-40B4-BE49-F238E27FC236}">
                <a16:creationId xmlns:a16="http://schemas.microsoft.com/office/drawing/2014/main" id="{D2A2862F-24B6-4255-AEFD-412F2EA21047}"/>
              </a:ext>
            </a:extLst>
          </p:cNvPr>
          <p:cNvSpPr>
            <a:spLocks noGrp="1"/>
          </p:cNvSpPr>
          <p:nvPr>
            <p:ph idx="1"/>
          </p:nvPr>
        </p:nvSpPr>
        <p:spPr>
          <a:xfrm>
            <a:off x="476842" y="1825625"/>
            <a:ext cx="11241915" cy="1217447"/>
          </a:xfrm>
        </p:spPr>
        <p:txBody>
          <a:bodyPr/>
          <a:lstStyle/>
          <a:p>
            <a:pPr marL="0" indent="0">
              <a:buNone/>
            </a:pPr>
            <a:r>
              <a:rPr lang="en-US" sz="1800" dirty="0">
                <a:latin typeface="+mj-lt"/>
              </a:rPr>
              <a:t>Panel (b) shows the combinations of meat and potatoes that Frank can produce. Panel (c) shows the combinations of meat and potatoes that Ruby can produce. Both production possibilities frontiers assume that Frank and Ruby each work 8 hours per day. If there is no trade, their production possibilities frontiers are also their consumption possibilities frontiers.</a:t>
            </a:r>
          </a:p>
        </p:txBody>
      </p:sp>
      <p:pic>
        <p:nvPicPr>
          <p:cNvPr id="5" name="Picture 3" descr="Two graphs (b and c) compare Frank the farmer’s production possibilities frontier with that of Ruby the rancher. The two graphs plot potatoes in ounces on the horizontal axis and meat in ounces on the vertical axis. Graph (b), titled Frank’s Production Possibilities Frontier, shows a downward sloping line connecting 8 on the vertical axis to 32 on the horizontal axis. From a point A on the line perpendiculars are dropped to the horizontal and vertical axes at 16 and 4 respectively. A callout describing point A says, &quot;If there is no trade, Frank chooses this production and consumption.&quot; Graph (c), titled Ruby’s Production Possibilities Frontier, shows a downward sloping line connecting 24 on the vertical axis to 48 on the horizontal axis. From a point B on the line perpendiculars are dropped to the horizontal and vertical axes at 24 and 12 respectively. A callout describing point B says, &quot;If there is no trade, Ruby chooses this production and consumption.&quot;">
            <a:extLst>
              <a:ext uri="{FF2B5EF4-FFF2-40B4-BE49-F238E27FC236}">
                <a16:creationId xmlns:a16="http://schemas.microsoft.com/office/drawing/2014/main" id="{A93792FE-CB69-425B-9FE5-059FDC2346F6}"/>
              </a:ext>
            </a:extLst>
          </p:cNvPr>
          <p:cNvPicPr>
            <a:picLocks noGrp="1" noChangeAspect="1"/>
          </p:cNvPicPr>
          <p:nvPr>
            <p:ph idx="10"/>
          </p:nvPr>
        </p:nvPicPr>
        <p:blipFill>
          <a:blip r:embed="rId2"/>
          <a:stretch>
            <a:fillRect/>
          </a:stretch>
        </p:blipFill>
        <p:spPr>
          <a:xfrm>
            <a:off x="2255520" y="3109078"/>
            <a:ext cx="7680960" cy="2949753"/>
          </a:xfrm>
        </p:spPr>
      </p:pic>
    </p:spTree>
    <p:extLst>
      <p:ext uri="{BB962C8B-B14F-4D97-AF65-F5344CB8AC3E}">
        <p14:creationId xmlns:p14="http://schemas.microsoft.com/office/powerpoint/2010/main" val="31687567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E0B805-EB20-4F2E-8D1B-4B4FE4693281}"/>
              </a:ext>
            </a:extLst>
          </p:cNvPr>
          <p:cNvSpPr>
            <a:spLocks noGrp="1"/>
          </p:cNvSpPr>
          <p:nvPr>
            <p:ph type="title"/>
          </p:nvPr>
        </p:nvSpPr>
        <p:spPr/>
        <p:txBody>
          <a:bodyPr/>
          <a:lstStyle/>
          <a:p>
            <a:r>
              <a:rPr lang="en-US" dirty="0">
                <a:latin typeface="+mj-lt"/>
              </a:rPr>
              <a:t>Example 1: The U.S. PPF (1 of 3)</a:t>
            </a:r>
          </a:p>
        </p:txBody>
      </p:sp>
      <p:sp>
        <p:nvSpPr>
          <p:cNvPr id="3" name="Content Placeholder 2">
            <a:extLst>
              <a:ext uri="{FF2B5EF4-FFF2-40B4-BE49-F238E27FC236}">
                <a16:creationId xmlns:a16="http://schemas.microsoft.com/office/drawing/2014/main" id="{D16E5995-1656-48C2-B57C-0A5BD4BCDF12}"/>
              </a:ext>
            </a:extLst>
          </p:cNvPr>
          <p:cNvSpPr>
            <a:spLocks noGrp="1"/>
          </p:cNvSpPr>
          <p:nvPr>
            <p:ph idx="1"/>
          </p:nvPr>
        </p:nvSpPr>
        <p:spPr/>
        <p:txBody>
          <a:bodyPr/>
          <a:lstStyle/>
          <a:p>
            <a:pPr>
              <a:spcBef>
                <a:spcPts val="600"/>
              </a:spcBef>
              <a:spcAft>
                <a:spcPts val="1200"/>
              </a:spcAft>
            </a:pPr>
            <a:r>
              <a:rPr lang="en-US" dirty="0">
                <a:latin typeface="+mj-lt"/>
              </a:rPr>
              <a:t>The U.S. PPF</a:t>
            </a:r>
          </a:p>
          <a:p>
            <a:pPr lvl="1">
              <a:spcBef>
                <a:spcPts val="600"/>
              </a:spcBef>
              <a:spcAft>
                <a:spcPts val="1200"/>
              </a:spcAft>
            </a:pPr>
            <a:r>
              <a:rPr lang="en-US" altLang="en-US" dirty="0">
                <a:latin typeface="+mj-lt"/>
              </a:rPr>
              <a:t>The U.S. economy has 50,000 labor hours per month available for production</a:t>
            </a:r>
          </a:p>
          <a:p>
            <a:pPr lvl="1">
              <a:spcBef>
                <a:spcPts val="600"/>
              </a:spcBef>
              <a:spcAft>
                <a:spcPts val="1200"/>
              </a:spcAft>
            </a:pPr>
            <a:r>
              <a:rPr lang="en-US" altLang="en-US" dirty="0">
                <a:latin typeface="+mj-lt"/>
              </a:rPr>
              <a:t>Produces only two goods</a:t>
            </a:r>
            <a:r>
              <a:rPr lang="en-US" dirty="0">
                <a:latin typeface="+mj-lt"/>
              </a:rPr>
              <a:t>—</a:t>
            </a:r>
            <a:r>
              <a:rPr lang="en-US" altLang="en-US" dirty="0">
                <a:latin typeface="+mj-lt"/>
              </a:rPr>
              <a:t>airplanes and soybeans</a:t>
            </a:r>
          </a:p>
          <a:p>
            <a:pPr lvl="1">
              <a:spcBef>
                <a:spcPts val="600"/>
              </a:spcBef>
              <a:spcAft>
                <a:spcPts val="1200"/>
              </a:spcAft>
            </a:pPr>
            <a:r>
              <a:rPr lang="en-US" altLang="en-US" dirty="0">
                <a:latin typeface="+mj-lt"/>
              </a:rPr>
              <a:t>To produce 1 airplane requires 500 labor hours</a:t>
            </a:r>
          </a:p>
          <a:p>
            <a:pPr lvl="1">
              <a:spcBef>
                <a:spcPts val="600"/>
              </a:spcBef>
              <a:spcAft>
                <a:spcPts val="1200"/>
              </a:spcAft>
            </a:pPr>
            <a:r>
              <a:rPr lang="en-US" altLang="en-US" dirty="0">
                <a:latin typeface="+mj-lt"/>
              </a:rPr>
              <a:t>To produce 1 ton of soybeans requires 10 labor hours</a:t>
            </a:r>
          </a:p>
        </p:txBody>
      </p:sp>
    </p:spTree>
    <p:extLst>
      <p:ext uri="{BB962C8B-B14F-4D97-AF65-F5344CB8AC3E}">
        <p14:creationId xmlns:p14="http://schemas.microsoft.com/office/powerpoint/2010/main" val="22496933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62DBD5-F906-4A7A-8E80-60515A506334}"/>
              </a:ext>
            </a:extLst>
          </p:cNvPr>
          <p:cNvSpPr>
            <a:spLocks noGrp="1"/>
          </p:cNvSpPr>
          <p:nvPr>
            <p:ph type="title"/>
          </p:nvPr>
        </p:nvSpPr>
        <p:spPr/>
        <p:txBody>
          <a:bodyPr/>
          <a:lstStyle/>
          <a:p>
            <a:r>
              <a:rPr lang="en-US" dirty="0">
                <a:latin typeface="+mj-lt"/>
              </a:rPr>
              <a:t>Example 1: The U.S. PPF (2 of 3)</a:t>
            </a:r>
          </a:p>
        </p:txBody>
      </p:sp>
      <p:graphicFrame>
        <p:nvGraphicFramePr>
          <p:cNvPr id="4" name="Table 2">
            <a:extLst>
              <a:ext uri="{FF2B5EF4-FFF2-40B4-BE49-F238E27FC236}">
                <a16:creationId xmlns:a16="http://schemas.microsoft.com/office/drawing/2014/main" id="{340266AA-8F84-445D-BCCC-75996F3575BF}"/>
              </a:ext>
            </a:extLst>
          </p:cNvPr>
          <p:cNvGraphicFramePr>
            <a:graphicFrameLocks noGrp="1"/>
          </p:cNvGraphicFramePr>
          <p:nvPr>
            <p:ph idx="1"/>
            <p:extLst>
              <p:ext uri="{D42A27DB-BD31-4B8C-83A1-F6EECF244321}">
                <p14:modId xmlns:p14="http://schemas.microsoft.com/office/powerpoint/2010/main" val="319242493"/>
              </p:ext>
            </p:extLst>
          </p:nvPr>
        </p:nvGraphicFramePr>
        <p:xfrm>
          <a:off x="474663" y="1825625"/>
          <a:ext cx="11242675" cy="2893280"/>
        </p:xfrm>
        <a:graphic>
          <a:graphicData uri="http://schemas.openxmlformats.org/drawingml/2006/table">
            <a:tbl>
              <a:tblPr firstRow="1" bandRow="1">
                <a:tableStyleId>{5C22544A-7EE6-4342-B048-85BDC9FD1C3A}</a:tableStyleId>
              </a:tblPr>
              <a:tblGrid>
                <a:gridCol w="2248535">
                  <a:extLst>
                    <a:ext uri="{9D8B030D-6E8A-4147-A177-3AD203B41FA5}">
                      <a16:colId xmlns:a16="http://schemas.microsoft.com/office/drawing/2014/main" val="20000"/>
                    </a:ext>
                  </a:extLst>
                </a:gridCol>
                <a:gridCol w="2248535">
                  <a:extLst>
                    <a:ext uri="{9D8B030D-6E8A-4147-A177-3AD203B41FA5}">
                      <a16:colId xmlns:a16="http://schemas.microsoft.com/office/drawing/2014/main" val="20001"/>
                    </a:ext>
                  </a:extLst>
                </a:gridCol>
                <a:gridCol w="2248535">
                  <a:extLst>
                    <a:ext uri="{9D8B030D-6E8A-4147-A177-3AD203B41FA5}">
                      <a16:colId xmlns:a16="http://schemas.microsoft.com/office/drawing/2014/main" val="20002"/>
                    </a:ext>
                  </a:extLst>
                </a:gridCol>
                <a:gridCol w="2248535">
                  <a:extLst>
                    <a:ext uri="{9D8B030D-6E8A-4147-A177-3AD203B41FA5}">
                      <a16:colId xmlns:a16="http://schemas.microsoft.com/office/drawing/2014/main" val="20003"/>
                    </a:ext>
                  </a:extLst>
                </a:gridCol>
                <a:gridCol w="2248535">
                  <a:extLst>
                    <a:ext uri="{9D8B030D-6E8A-4147-A177-3AD203B41FA5}">
                      <a16:colId xmlns:a16="http://schemas.microsoft.com/office/drawing/2014/main" val="20004"/>
                    </a:ext>
                  </a:extLst>
                </a:gridCol>
              </a:tblGrid>
              <a:tr h="370840">
                <a:tc>
                  <a:txBody>
                    <a:bodyPr/>
                    <a:lstStyle/>
                    <a:p>
                      <a:endParaRPr lang="en-CA" dirty="0">
                        <a:latin typeface="+mj-lt"/>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kern="1200" dirty="0">
                          <a:solidFill>
                            <a:schemeClr val="lt1"/>
                          </a:solidFill>
                          <a:latin typeface="+mj-lt"/>
                          <a:ea typeface="+mn-ea"/>
                          <a:cs typeface="Arial" pitchFamily="34" charset="0"/>
                        </a:rPr>
                        <a:t>Employment of</a:t>
                      </a:r>
                      <a:r>
                        <a:rPr lang="en-US" sz="1800" b="1" kern="1200" baseline="0" dirty="0">
                          <a:solidFill>
                            <a:schemeClr val="lt1"/>
                          </a:solidFill>
                          <a:latin typeface="+mj-lt"/>
                          <a:ea typeface="+mn-ea"/>
                          <a:cs typeface="Arial" pitchFamily="34" charset="0"/>
                        </a:rPr>
                        <a:t> L</a:t>
                      </a:r>
                      <a:r>
                        <a:rPr lang="en-US" sz="1800" b="1" kern="1200" dirty="0">
                          <a:solidFill>
                            <a:schemeClr val="lt1"/>
                          </a:solidFill>
                          <a:latin typeface="+mj-lt"/>
                          <a:ea typeface="+mn-ea"/>
                          <a:cs typeface="Arial" pitchFamily="34" charset="0"/>
                        </a:rPr>
                        <a:t>abor Hours</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kern="1200" dirty="0">
                          <a:solidFill>
                            <a:schemeClr val="lt1"/>
                          </a:solidFill>
                          <a:latin typeface="+mj-lt"/>
                          <a:ea typeface="+mn-ea"/>
                          <a:cs typeface="Arial" pitchFamily="34" charset="0"/>
                        </a:rPr>
                        <a:t>Employment of</a:t>
                      </a:r>
                      <a:r>
                        <a:rPr lang="en-US" sz="1800" b="1" kern="1200" baseline="0" dirty="0">
                          <a:solidFill>
                            <a:schemeClr val="lt1"/>
                          </a:solidFill>
                          <a:latin typeface="+mj-lt"/>
                          <a:ea typeface="+mn-ea"/>
                          <a:cs typeface="Arial" pitchFamily="34" charset="0"/>
                        </a:rPr>
                        <a:t> L</a:t>
                      </a:r>
                      <a:r>
                        <a:rPr lang="en-US" sz="1800" b="1" kern="1200" dirty="0">
                          <a:solidFill>
                            <a:schemeClr val="lt1"/>
                          </a:solidFill>
                          <a:latin typeface="+mj-lt"/>
                          <a:ea typeface="+mn-ea"/>
                          <a:cs typeface="Arial" pitchFamily="34" charset="0"/>
                        </a:rPr>
                        <a:t>abor Hours</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dirty="0">
                          <a:latin typeface="+mj-lt"/>
                          <a:cs typeface="Arial" pitchFamily="34" charset="0"/>
                        </a:rPr>
                        <a:t>Production</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dirty="0">
                          <a:latin typeface="+mj-lt"/>
                          <a:cs typeface="Arial" pitchFamily="34" charset="0"/>
                        </a:rPr>
                        <a:t>Production</a:t>
                      </a:r>
                    </a:p>
                  </a:txBody>
                  <a:tcPr/>
                </a:tc>
                <a:extLst>
                  <a:ext uri="{0D108BD9-81ED-4DB2-BD59-A6C34878D82A}">
                    <a16:rowId xmlns:a16="http://schemas.microsoft.com/office/drawing/2014/main" val="3674356674"/>
                  </a:ext>
                </a:extLst>
              </a:tr>
              <a:tr h="370840">
                <a:tc>
                  <a:txBody>
                    <a:bodyPr/>
                    <a:lstStyle/>
                    <a:p>
                      <a:endParaRPr lang="en-CA" dirty="0">
                        <a:latin typeface="+mj-lt"/>
                      </a:endParaRPr>
                    </a:p>
                  </a:txBody>
                  <a:tcPr/>
                </a:tc>
                <a:tc>
                  <a:txBody>
                    <a:bodyPr/>
                    <a:lstStyle/>
                    <a:p>
                      <a:pPr algn="ctr"/>
                      <a:r>
                        <a:rPr lang="en-CA" b="1" dirty="0">
                          <a:latin typeface="+mj-lt"/>
                        </a:rPr>
                        <a:t>Airplanes</a:t>
                      </a:r>
                    </a:p>
                  </a:txBody>
                  <a:tcPr/>
                </a:tc>
                <a:tc>
                  <a:txBody>
                    <a:bodyPr/>
                    <a:lstStyle/>
                    <a:p>
                      <a:pPr algn="ctr"/>
                      <a:r>
                        <a:rPr lang="en-CA" b="1" dirty="0">
                          <a:latin typeface="+mj-lt"/>
                        </a:rPr>
                        <a:t>Soybeans</a:t>
                      </a:r>
                    </a:p>
                  </a:txBody>
                  <a:tcPr/>
                </a:tc>
                <a:tc>
                  <a:txBody>
                    <a:bodyPr/>
                    <a:lstStyle/>
                    <a:p>
                      <a:pPr algn="ctr"/>
                      <a:r>
                        <a:rPr lang="en-CA" b="1" dirty="0">
                          <a:latin typeface="+mj-lt"/>
                        </a:rPr>
                        <a:t>Airplanes</a:t>
                      </a:r>
                    </a:p>
                  </a:txBody>
                  <a:tcPr/>
                </a:tc>
                <a:tc>
                  <a:txBody>
                    <a:bodyPr/>
                    <a:lstStyle/>
                    <a:p>
                      <a:pPr algn="ctr"/>
                      <a:r>
                        <a:rPr lang="en-CA" b="1" dirty="0">
                          <a:latin typeface="+mj-lt"/>
                        </a:rPr>
                        <a:t>Soybeans</a:t>
                      </a:r>
                    </a:p>
                  </a:txBody>
                  <a:tcPr/>
                </a:tc>
                <a:extLst>
                  <a:ext uri="{0D108BD9-81ED-4DB2-BD59-A6C34878D82A}">
                    <a16:rowId xmlns:a16="http://schemas.microsoft.com/office/drawing/2014/main" val="10001"/>
                  </a:ext>
                </a:extLst>
              </a:tr>
              <a:tr h="370840">
                <a:tc>
                  <a:txBody>
                    <a:bodyPr/>
                    <a:lstStyle/>
                    <a:p>
                      <a:pPr algn="ctr"/>
                      <a:r>
                        <a:rPr lang="en-CA" b="1" dirty="0">
                          <a:latin typeface="+mj-lt"/>
                        </a:rPr>
                        <a:t>A</a:t>
                      </a:r>
                    </a:p>
                  </a:txBody>
                  <a:tcPr/>
                </a:tc>
                <a:tc>
                  <a:txBody>
                    <a:bodyPr/>
                    <a:lstStyle/>
                    <a:p>
                      <a:pPr algn="r"/>
                      <a:r>
                        <a:rPr lang="en-CA" dirty="0">
                          <a:latin typeface="+mj-lt"/>
                        </a:rPr>
                        <a:t>50,000</a:t>
                      </a:r>
                    </a:p>
                  </a:txBody>
                  <a:tcPr marR="228600"/>
                </a:tc>
                <a:tc>
                  <a:txBody>
                    <a:bodyPr/>
                    <a:lstStyle/>
                    <a:p>
                      <a:pPr algn="r"/>
                      <a:r>
                        <a:rPr lang="en-CA" dirty="0">
                          <a:latin typeface="+mj-lt"/>
                        </a:rPr>
                        <a:t>0</a:t>
                      </a:r>
                    </a:p>
                  </a:txBody>
                  <a:tcPr marR="228600"/>
                </a:tc>
                <a:tc>
                  <a:txBody>
                    <a:bodyPr/>
                    <a:lstStyle/>
                    <a:p>
                      <a:pPr algn="r"/>
                      <a:r>
                        <a:rPr lang="en-CA" dirty="0">
                          <a:latin typeface="+mj-lt"/>
                        </a:rPr>
                        <a:t>100</a:t>
                      </a:r>
                    </a:p>
                  </a:txBody>
                  <a:tcPr marR="228600"/>
                </a:tc>
                <a:tc>
                  <a:txBody>
                    <a:bodyPr/>
                    <a:lstStyle/>
                    <a:p>
                      <a:pPr algn="r"/>
                      <a:r>
                        <a:rPr lang="en-CA" dirty="0">
                          <a:latin typeface="+mj-lt"/>
                        </a:rPr>
                        <a:t>0</a:t>
                      </a:r>
                    </a:p>
                  </a:txBody>
                  <a:tcPr marR="228600"/>
                </a:tc>
                <a:extLst>
                  <a:ext uri="{0D108BD9-81ED-4DB2-BD59-A6C34878D82A}">
                    <a16:rowId xmlns:a16="http://schemas.microsoft.com/office/drawing/2014/main" val="10002"/>
                  </a:ext>
                </a:extLst>
              </a:tr>
              <a:tr h="370840">
                <a:tc>
                  <a:txBody>
                    <a:bodyPr/>
                    <a:lstStyle/>
                    <a:p>
                      <a:pPr algn="ctr"/>
                      <a:r>
                        <a:rPr lang="en-CA" b="1" dirty="0">
                          <a:latin typeface="+mj-lt"/>
                        </a:rPr>
                        <a:t>B</a:t>
                      </a:r>
                    </a:p>
                  </a:txBody>
                  <a:tcPr/>
                </a:tc>
                <a:tc>
                  <a:txBody>
                    <a:bodyPr/>
                    <a:lstStyle/>
                    <a:p>
                      <a:pPr algn="r"/>
                      <a:r>
                        <a:rPr lang="en-CA" dirty="0">
                          <a:latin typeface="+mj-lt"/>
                        </a:rPr>
                        <a:t>40,000</a:t>
                      </a:r>
                    </a:p>
                  </a:txBody>
                  <a:tcPr marR="228600"/>
                </a:tc>
                <a:tc>
                  <a:txBody>
                    <a:bodyPr/>
                    <a:lstStyle/>
                    <a:p>
                      <a:pPr algn="r"/>
                      <a:r>
                        <a:rPr lang="en-CA" dirty="0">
                          <a:latin typeface="+mj-lt"/>
                        </a:rPr>
                        <a:t>10,000</a:t>
                      </a:r>
                    </a:p>
                  </a:txBody>
                  <a:tcPr marR="228600"/>
                </a:tc>
                <a:tc>
                  <a:txBody>
                    <a:bodyPr/>
                    <a:lstStyle/>
                    <a:p>
                      <a:pPr algn="r"/>
                      <a:r>
                        <a:rPr lang="en-CA" dirty="0">
                          <a:latin typeface="+mj-lt"/>
                        </a:rPr>
                        <a:t>80</a:t>
                      </a:r>
                    </a:p>
                  </a:txBody>
                  <a:tcPr marR="228600"/>
                </a:tc>
                <a:tc>
                  <a:txBody>
                    <a:bodyPr/>
                    <a:lstStyle/>
                    <a:p>
                      <a:pPr algn="r"/>
                      <a:r>
                        <a:rPr lang="en-CA" dirty="0">
                          <a:latin typeface="+mj-lt"/>
                        </a:rPr>
                        <a:t>1,000</a:t>
                      </a:r>
                    </a:p>
                  </a:txBody>
                  <a:tcPr marR="228600"/>
                </a:tc>
                <a:extLst>
                  <a:ext uri="{0D108BD9-81ED-4DB2-BD59-A6C34878D82A}">
                    <a16:rowId xmlns:a16="http://schemas.microsoft.com/office/drawing/2014/main" val="10003"/>
                  </a:ext>
                </a:extLst>
              </a:tr>
              <a:tr h="370840">
                <a:tc>
                  <a:txBody>
                    <a:bodyPr/>
                    <a:lstStyle/>
                    <a:p>
                      <a:pPr algn="ctr"/>
                      <a:r>
                        <a:rPr lang="en-CA" b="1" dirty="0">
                          <a:latin typeface="+mj-lt"/>
                        </a:rPr>
                        <a:t>C</a:t>
                      </a:r>
                    </a:p>
                  </a:txBody>
                  <a:tcPr/>
                </a:tc>
                <a:tc>
                  <a:txBody>
                    <a:bodyPr/>
                    <a:lstStyle/>
                    <a:p>
                      <a:pPr algn="r"/>
                      <a:r>
                        <a:rPr lang="en-CA" dirty="0">
                          <a:latin typeface="+mj-lt"/>
                        </a:rPr>
                        <a:t>25,000</a:t>
                      </a:r>
                    </a:p>
                  </a:txBody>
                  <a:tcPr marR="228600"/>
                </a:tc>
                <a:tc>
                  <a:txBody>
                    <a:bodyPr/>
                    <a:lstStyle/>
                    <a:p>
                      <a:pPr algn="r"/>
                      <a:r>
                        <a:rPr lang="en-CA" dirty="0">
                          <a:latin typeface="+mj-lt"/>
                        </a:rPr>
                        <a:t>25,000</a:t>
                      </a:r>
                    </a:p>
                  </a:txBody>
                  <a:tcPr marR="228600"/>
                </a:tc>
                <a:tc>
                  <a:txBody>
                    <a:bodyPr/>
                    <a:lstStyle/>
                    <a:p>
                      <a:pPr algn="r"/>
                      <a:r>
                        <a:rPr lang="en-CA" dirty="0">
                          <a:latin typeface="+mj-lt"/>
                        </a:rPr>
                        <a:t>50</a:t>
                      </a:r>
                    </a:p>
                  </a:txBody>
                  <a:tcPr marR="228600"/>
                </a:tc>
                <a:tc>
                  <a:txBody>
                    <a:bodyPr/>
                    <a:lstStyle/>
                    <a:p>
                      <a:pPr algn="r"/>
                      <a:r>
                        <a:rPr lang="en-CA" dirty="0">
                          <a:latin typeface="+mj-lt"/>
                        </a:rPr>
                        <a:t>2,500</a:t>
                      </a:r>
                    </a:p>
                  </a:txBody>
                  <a:tcPr marR="228600"/>
                </a:tc>
                <a:extLst>
                  <a:ext uri="{0D108BD9-81ED-4DB2-BD59-A6C34878D82A}">
                    <a16:rowId xmlns:a16="http://schemas.microsoft.com/office/drawing/2014/main" val="10004"/>
                  </a:ext>
                </a:extLst>
              </a:tr>
              <a:tr h="399000">
                <a:tc>
                  <a:txBody>
                    <a:bodyPr/>
                    <a:lstStyle/>
                    <a:p>
                      <a:pPr algn="ctr"/>
                      <a:r>
                        <a:rPr lang="en-CA" b="1" dirty="0">
                          <a:latin typeface="+mj-lt"/>
                        </a:rPr>
                        <a:t>D</a:t>
                      </a:r>
                    </a:p>
                  </a:txBody>
                  <a:tcPr/>
                </a:tc>
                <a:tc>
                  <a:txBody>
                    <a:bodyPr/>
                    <a:lstStyle/>
                    <a:p>
                      <a:pPr algn="r"/>
                      <a:r>
                        <a:rPr lang="en-CA" dirty="0">
                          <a:latin typeface="+mj-lt"/>
                        </a:rPr>
                        <a:t>10,000</a:t>
                      </a:r>
                    </a:p>
                  </a:txBody>
                  <a:tcPr marR="228600"/>
                </a:tc>
                <a:tc>
                  <a:txBody>
                    <a:bodyPr/>
                    <a:lstStyle/>
                    <a:p>
                      <a:pPr algn="r"/>
                      <a:r>
                        <a:rPr lang="en-CA" dirty="0">
                          <a:latin typeface="+mj-lt"/>
                        </a:rPr>
                        <a:t>40,000</a:t>
                      </a:r>
                    </a:p>
                  </a:txBody>
                  <a:tcPr marR="228600"/>
                </a:tc>
                <a:tc>
                  <a:txBody>
                    <a:bodyPr/>
                    <a:lstStyle/>
                    <a:p>
                      <a:pPr algn="r"/>
                      <a:r>
                        <a:rPr lang="en-CA" dirty="0">
                          <a:latin typeface="+mj-lt"/>
                        </a:rPr>
                        <a:t>20</a:t>
                      </a:r>
                    </a:p>
                  </a:txBody>
                  <a:tcPr marR="228600"/>
                </a:tc>
                <a:tc>
                  <a:txBody>
                    <a:bodyPr/>
                    <a:lstStyle/>
                    <a:p>
                      <a:pPr algn="r"/>
                      <a:r>
                        <a:rPr lang="en-CA" dirty="0">
                          <a:latin typeface="+mj-lt"/>
                        </a:rPr>
                        <a:t>4,000</a:t>
                      </a:r>
                    </a:p>
                  </a:txBody>
                  <a:tcPr marR="228600"/>
                </a:tc>
                <a:extLst>
                  <a:ext uri="{0D108BD9-81ED-4DB2-BD59-A6C34878D82A}">
                    <a16:rowId xmlns:a16="http://schemas.microsoft.com/office/drawing/2014/main" val="10005"/>
                  </a:ext>
                </a:extLst>
              </a:tr>
              <a:tr h="370840">
                <a:tc>
                  <a:txBody>
                    <a:bodyPr/>
                    <a:lstStyle/>
                    <a:p>
                      <a:pPr algn="ctr"/>
                      <a:r>
                        <a:rPr lang="en-CA" b="1" dirty="0">
                          <a:latin typeface="+mj-lt"/>
                        </a:rPr>
                        <a:t>E</a:t>
                      </a:r>
                    </a:p>
                  </a:txBody>
                  <a:tcPr/>
                </a:tc>
                <a:tc>
                  <a:txBody>
                    <a:bodyPr/>
                    <a:lstStyle/>
                    <a:p>
                      <a:pPr algn="r"/>
                      <a:r>
                        <a:rPr lang="en-CA" dirty="0">
                          <a:latin typeface="+mj-lt"/>
                        </a:rPr>
                        <a:t>0</a:t>
                      </a:r>
                    </a:p>
                  </a:txBody>
                  <a:tcPr marR="228600"/>
                </a:tc>
                <a:tc>
                  <a:txBody>
                    <a:bodyPr/>
                    <a:lstStyle/>
                    <a:p>
                      <a:pPr algn="r"/>
                      <a:r>
                        <a:rPr lang="en-CA" dirty="0">
                          <a:latin typeface="+mj-lt"/>
                        </a:rPr>
                        <a:t>50,000</a:t>
                      </a:r>
                    </a:p>
                  </a:txBody>
                  <a:tcPr marR="228600"/>
                </a:tc>
                <a:tc>
                  <a:txBody>
                    <a:bodyPr/>
                    <a:lstStyle/>
                    <a:p>
                      <a:pPr algn="r"/>
                      <a:r>
                        <a:rPr lang="en-CA" dirty="0">
                          <a:latin typeface="+mj-lt"/>
                        </a:rPr>
                        <a:t>0</a:t>
                      </a:r>
                    </a:p>
                  </a:txBody>
                  <a:tcPr marR="228600"/>
                </a:tc>
                <a:tc>
                  <a:txBody>
                    <a:bodyPr/>
                    <a:lstStyle/>
                    <a:p>
                      <a:pPr algn="r"/>
                      <a:r>
                        <a:rPr lang="en-CA" dirty="0">
                          <a:latin typeface="+mj-lt"/>
                        </a:rPr>
                        <a:t>5,000</a:t>
                      </a:r>
                    </a:p>
                  </a:txBody>
                  <a:tcPr marR="228600"/>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3705135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63126-216A-46F2-A48B-635081A3E4D6}"/>
              </a:ext>
            </a:extLst>
          </p:cNvPr>
          <p:cNvSpPr>
            <a:spLocks noGrp="1"/>
          </p:cNvSpPr>
          <p:nvPr>
            <p:ph type="title"/>
          </p:nvPr>
        </p:nvSpPr>
        <p:spPr/>
        <p:txBody>
          <a:bodyPr/>
          <a:lstStyle/>
          <a:p>
            <a:r>
              <a:rPr lang="en-US" dirty="0">
                <a:latin typeface="+mj-lt"/>
              </a:rPr>
              <a:t>Example 1: The U.S. PPF (3 of 3)</a:t>
            </a:r>
          </a:p>
        </p:txBody>
      </p:sp>
      <p:sp>
        <p:nvSpPr>
          <p:cNvPr id="3" name="Content Placeholder 2">
            <a:extLst>
              <a:ext uri="{FF2B5EF4-FFF2-40B4-BE49-F238E27FC236}">
                <a16:creationId xmlns:a16="http://schemas.microsoft.com/office/drawing/2014/main" id="{DDCF91AA-4955-4BD6-A739-0217F5DEC4CB}"/>
              </a:ext>
            </a:extLst>
          </p:cNvPr>
          <p:cNvSpPr>
            <a:spLocks noGrp="1"/>
          </p:cNvSpPr>
          <p:nvPr>
            <p:ph idx="1"/>
          </p:nvPr>
        </p:nvSpPr>
        <p:spPr>
          <a:xfrm>
            <a:off x="476843" y="1825625"/>
            <a:ext cx="5541264" cy="4351338"/>
          </a:xfrm>
        </p:spPr>
        <p:txBody>
          <a:bodyPr/>
          <a:lstStyle/>
          <a:p>
            <a:pPr>
              <a:spcBef>
                <a:spcPts val="1200"/>
              </a:spcBef>
              <a:spcAft>
                <a:spcPts val="1200"/>
              </a:spcAft>
            </a:pPr>
            <a:r>
              <a:rPr lang="en-US" altLang="en-US" dirty="0">
                <a:latin typeface="+mj-lt"/>
              </a:rPr>
              <a:t>The United States has enough labor to produce any combination along the PPF</a:t>
            </a:r>
          </a:p>
          <a:p>
            <a:pPr>
              <a:spcBef>
                <a:spcPts val="1200"/>
              </a:spcBef>
              <a:spcAft>
                <a:spcPts val="1200"/>
              </a:spcAft>
            </a:pPr>
            <a:r>
              <a:rPr lang="en-US" altLang="en-US" dirty="0">
                <a:latin typeface="+mj-lt"/>
              </a:rPr>
              <a:t>Suppose the United States uses half its labor to produce each of the two goods</a:t>
            </a:r>
          </a:p>
          <a:p>
            <a:pPr lvl="1">
              <a:spcBef>
                <a:spcPts val="600"/>
              </a:spcBef>
              <a:spcAft>
                <a:spcPts val="1200"/>
              </a:spcAft>
            </a:pPr>
            <a:r>
              <a:rPr lang="en-US" altLang="en-US" dirty="0">
                <a:latin typeface="+mj-lt"/>
              </a:rPr>
              <a:t>The U.S. production and consumption would be 50 airplanes and 2,500 tons of soybeans</a:t>
            </a:r>
          </a:p>
        </p:txBody>
      </p:sp>
      <p:pic>
        <p:nvPicPr>
          <p:cNvPr id="49" name="Picture 3" title="Decorative Image">
            <a:extLst>
              <a:ext uri="{FF2B5EF4-FFF2-40B4-BE49-F238E27FC236}">
                <a16:creationId xmlns:a16="http://schemas.microsoft.com/office/drawing/2014/main" id="{88B118C5-7E92-4CCA-BA93-66BF7A5F5F46}"/>
              </a:ext>
              <a:ext uri="{C183D7F6-B498-43B3-948B-1728B52AA6E4}">
                <adec:decorative xmlns:adec="http://schemas.microsoft.com/office/drawing/2017/decorative" xmlns="" val="1"/>
              </a:ext>
            </a:extLst>
          </p:cNvPr>
          <p:cNvPicPr>
            <a:picLocks noGrp="1" noChangeAspect="1"/>
          </p:cNvPicPr>
          <p:nvPr>
            <p:ph idx="10"/>
          </p:nvPr>
        </p:nvPicPr>
        <p:blipFill>
          <a:blip r:embed="rId3"/>
          <a:stretch>
            <a:fillRect/>
          </a:stretch>
        </p:blipFill>
        <p:spPr>
          <a:xfrm>
            <a:off x="6392311" y="1875314"/>
            <a:ext cx="5176850" cy="4251960"/>
          </a:xfrm>
        </p:spPr>
      </p:pic>
    </p:spTree>
    <p:extLst>
      <p:ext uri="{BB962C8B-B14F-4D97-AF65-F5344CB8AC3E}">
        <p14:creationId xmlns:p14="http://schemas.microsoft.com/office/powerpoint/2010/main" val="37213838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F41785-3BD6-4A4F-8120-6497B63189E4}"/>
              </a:ext>
            </a:extLst>
          </p:cNvPr>
          <p:cNvSpPr>
            <a:spLocks noGrp="1"/>
          </p:cNvSpPr>
          <p:nvPr>
            <p:ph type="title"/>
          </p:nvPr>
        </p:nvSpPr>
        <p:spPr/>
        <p:txBody>
          <a:bodyPr/>
          <a:lstStyle/>
          <a:p>
            <a:r>
              <a:rPr lang="en-US" dirty="0">
                <a:latin typeface="+mj-lt"/>
              </a:rPr>
              <a:t>Active Learning 1: Japan’s PPF</a:t>
            </a:r>
          </a:p>
        </p:txBody>
      </p:sp>
      <p:sp>
        <p:nvSpPr>
          <p:cNvPr id="3" name="Content Placeholder 2">
            <a:extLst>
              <a:ext uri="{FF2B5EF4-FFF2-40B4-BE49-F238E27FC236}">
                <a16:creationId xmlns:a16="http://schemas.microsoft.com/office/drawing/2014/main" id="{F1FA5CDD-706B-4179-AFC8-9629547BB019}"/>
              </a:ext>
            </a:extLst>
          </p:cNvPr>
          <p:cNvSpPr>
            <a:spLocks noGrp="1"/>
          </p:cNvSpPr>
          <p:nvPr>
            <p:ph idx="1"/>
          </p:nvPr>
        </p:nvSpPr>
        <p:spPr/>
        <p:txBody>
          <a:bodyPr/>
          <a:lstStyle/>
          <a:p>
            <a:pPr>
              <a:spcBef>
                <a:spcPts val="1200"/>
              </a:spcBef>
              <a:spcAft>
                <a:spcPts val="1200"/>
              </a:spcAft>
            </a:pPr>
            <a:r>
              <a:rPr lang="en-US" dirty="0">
                <a:latin typeface="+mj-lt"/>
              </a:rPr>
              <a:t>Use the following information to draw Japan’s PPF</a:t>
            </a:r>
          </a:p>
          <a:p>
            <a:pPr lvl="1">
              <a:spcBef>
                <a:spcPts val="600"/>
              </a:spcBef>
              <a:spcAft>
                <a:spcPts val="1200"/>
              </a:spcAft>
            </a:pPr>
            <a:r>
              <a:rPr lang="en-US" dirty="0">
                <a:latin typeface="+mj-lt"/>
              </a:rPr>
              <a:t>Japan has 30,000 labor hours per month available for production</a:t>
            </a:r>
          </a:p>
          <a:p>
            <a:pPr lvl="1">
              <a:spcBef>
                <a:spcPts val="600"/>
              </a:spcBef>
              <a:spcAft>
                <a:spcPts val="1200"/>
              </a:spcAft>
            </a:pPr>
            <a:r>
              <a:rPr lang="en-US" dirty="0">
                <a:latin typeface="+mj-lt"/>
              </a:rPr>
              <a:t>Produces only two goods—airplanes and soybeans</a:t>
            </a:r>
          </a:p>
          <a:p>
            <a:pPr lvl="1">
              <a:spcBef>
                <a:spcPts val="600"/>
              </a:spcBef>
              <a:spcAft>
                <a:spcPts val="1200"/>
              </a:spcAft>
            </a:pPr>
            <a:r>
              <a:rPr lang="en-US" dirty="0">
                <a:latin typeface="+mj-lt"/>
              </a:rPr>
              <a:t>To produce 1 airplane requires 625 labor hours</a:t>
            </a:r>
          </a:p>
          <a:p>
            <a:pPr lvl="1">
              <a:spcBef>
                <a:spcPts val="600"/>
              </a:spcBef>
              <a:spcAft>
                <a:spcPts val="1200"/>
              </a:spcAft>
            </a:pPr>
            <a:r>
              <a:rPr lang="en-US" dirty="0">
                <a:latin typeface="+mj-lt"/>
              </a:rPr>
              <a:t>To produce 1 ton of soybeans requires 25 labor hours</a:t>
            </a:r>
          </a:p>
          <a:p>
            <a:pPr>
              <a:spcBef>
                <a:spcPts val="1200"/>
              </a:spcBef>
              <a:spcAft>
                <a:spcPts val="1200"/>
              </a:spcAft>
            </a:pPr>
            <a:r>
              <a:rPr lang="en-US" dirty="0">
                <a:latin typeface="+mj-lt"/>
              </a:rPr>
              <a:t>Your graph should measure soybeans (tons) on the horizontal axis</a:t>
            </a:r>
          </a:p>
        </p:txBody>
      </p:sp>
    </p:spTree>
    <p:extLst>
      <p:ext uri="{BB962C8B-B14F-4D97-AF65-F5344CB8AC3E}">
        <p14:creationId xmlns:p14="http://schemas.microsoft.com/office/powerpoint/2010/main" val="971187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E35C80-3D0C-4687-A623-E5B378B180E3}"/>
              </a:ext>
            </a:extLst>
          </p:cNvPr>
          <p:cNvSpPr>
            <a:spLocks noGrp="1"/>
          </p:cNvSpPr>
          <p:nvPr>
            <p:ph type="title"/>
          </p:nvPr>
        </p:nvSpPr>
        <p:spPr/>
        <p:txBody>
          <a:bodyPr/>
          <a:lstStyle/>
          <a:p>
            <a:r>
              <a:rPr lang="en-US" dirty="0">
                <a:latin typeface="+mj-lt"/>
              </a:rPr>
              <a:t>Active Learning 1: Answers</a:t>
            </a:r>
          </a:p>
        </p:txBody>
      </p:sp>
      <p:sp>
        <p:nvSpPr>
          <p:cNvPr id="3" name="Content Placeholder 2">
            <a:extLst>
              <a:ext uri="{FF2B5EF4-FFF2-40B4-BE49-F238E27FC236}">
                <a16:creationId xmlns:a16="http://schemas.microsoft.com/office/drawing/2014/main" id="{43E93361-EA73-41AB-82C1-67F438D189A6}"/>
              </a:ext>
            </a:extLst>
          </p:cNvPr>
          <p:cNvSpPr>
            <a:spLocks noGrp="1"/>
          </p:cNvSpPr>
          <p:nvPr>
            <p:ph idx="1"/>
          </p:nvPr>
        </p:nvSpPr>
        <p:spPr/>
        <p:txBody>
          <a:bodyPr/>
          <a:lstStyle/>
          <a:p>
            <a:pPr>
              <a:spcBef>
                <a:spcPts val="1200"/>
              </a:spcBef>
              <a:spcAft>
                <a:spcPts val="1200"/>
              </a:spcAft>
            </a:pPr>
            <a:r>
              <a:rPr lang="en-US" dirty="0">
                <a:latin typeface="+mj-lt"/>
                <a:cs typeface="Arial"/>
              </a:rPr>
              <a:t>Japan has enough labor to produce any combination along the PPF</a:t>
            </a:r>
            <a:endParaRPr lang="en-US" dirty="0">
              <a:latin typeface="+mj-lt"/>
            </a:endParaRPr>
          </a:p>
          <a:p>
            <a:pPr>
              <a:spcBef>
                <a:spcPts val="1200"/>
              </a:spcBef>
              <a:spcAft>
                <a:spcPts val="1200"/>
              </a:spcAft>
            </a:pPr>
            <a:r>
              <a:rPr lang="en-US" altLang="en-US" dirty="0">
                <a:latin typeface="+mj-lt"/>
              </a:rPr>
              <a:t>Suppose Japan uses half its labor to produce each of the two goods </a:t>
            </a:r>
          </a:p>
          <a:p>
            <a:pPr lvl="1">
              <a:spcBef>
                <a:spcPts val="600"/>
              </a:spcBef>
              <a:spcAft>
                <a:spcPts val="1200"/>
              </a:spcAft>
            </a:pPr>
            <a:r>
              <a:rPr lang="en-US" altLang="en-US" dirty="0">
                <a:latin typeface="+mj-lt"/>
              </a:rPr>
              <a:t>Japan’s production and consumption would be 24 airplanes and 600 tons of soybeans</a:t>
            </a:r>
          </a:p>
        </p:txBody>
      </p:sp>
      <p:pic>
        <p:nvPicPr>
          <p:cNvPr id="6" name="Picture 3" title="Decorative Image">
            <a:extLst>
              <a:ext uri="{FF2B5EF4-FFF2-40B4-BE49-F238E27FC236}">
                <a16:creationId xmlns:a16="http://schemas.microsoft.com/office/drawing/2014/main" id="{24579E4C-00C1-4051-BD1C-32825ACA2676}"/>
              </a:ext>
              <a:ext uri="{C183D7F6-B498-43B3-948B-1728B52AA6E4}">
                <adec:decorative xmlns:adec="http://schemas.microsoft.com/office/drawing/2017/decorative" xmlns="" val="1"/>
              </a:ext>
            </a:extLst>
          </p:cNvPr>
          <p:cNvPicPr>
            <a:picLocks noGrp="1" noChangeAspect="1"/>
          </p:cNvPicPr>
          <p:nvPr>
            <p:ph idx="10"/>
          </p:nvPr>
        </p:nvPicPr>
        <p:blipFill>
          <a:blip r:embed="rId3"/>
          <a:stretch>
            <a:fillRect/>
          </a:stretch>
        </p:blipFill>
        <p:spPr>
          <a:xfrm>
            <a:off x="6455584" y="1875314"/>
            <a:ext cx="5116873" cy="4251960"/>
          </a:xfrm>
        </p:spPr>
      </p:pic>
    </p:spTree>
    <p:extLst>
      <p:ext uri="{BB962C8B-B14F-4D97-AF65-F5344CB8AC3E}">
        <p14:creationId xmlns:p14="http://schemas.microsoft.com/office/powerpoint/2010/main" val="9129494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FE4035-CE1F-498E-9901-335A52C158D8}"/>
              </a:ext>
            </a:extLst>
          </p:cNvPr>
          <p:cNvSpPr>
            <a:spLocks noGrp="1"/>
          </p:cNvSpPr>
          <p:nvPr>
            <p:ph type="title"/>
          </p:nvPr>
        </p:nvSpPr>
        <p:spPr/>
        <p:txBody>
          <a:bodyPr/>
          <a:lstStyle/>
          <a:p>
            <a:r>
              <a:rPr lang="en-US" dirty="0">
                <a:latin typeface="+mj-lt"/>
              </a:rPr>
              <a:t>Specialization and Trade</a:t>
            </a:r>
          </a:p>
        </p:txBody>
      </p:sp>
      <p:sp>
        <p:nvSpPr>
          <p:cNvPr id="3" name="Content Placeholder 2">
            <a:extLst>
              <a:ext uri="{FF2B5EF4-FFF2-40B4-BE49-F238E27FC236}">
                <a16:creationId xmlns:a16="http://schemas.microsoft.com/office/drawing/2014/main" id="{708D3B86-E3BF-421F-B0C1-0F0A88B32B85}"/>
              </a:ext>
            </a:extLst>
          </p:cNvPr>
          <p:cNvSpPr>
            <a:spLocks noGrp="1"/>
          </p:cNvSpPr>
          <p:nvPr>
            <p:ph idx="1"/>
          </p:nvPr>
        </p:nvSpPr>
        <p:spPr/>
        <p:txBody>
          <a:bodyPr/>
          <a:lstStyle/>
          <a:p>
            <a:pPr>
              <a:spcBef>
                <a:spcPts val="1200"/>
              </a:spcBef>
              <a:spcAft>
                <a:spcPts val="1200"/>
              </a:spcAft>
            </a:pPr>
            <a:r>
              <a:rPr lang="en-US" altLang="en-US" dirty="0">
                <a:latin typeface="+mj-lt"/>
              </a:rPr>
              <a:t>Farmer Frank specializes in growing potatoes</a:t>
            </a:r>
          </a:p>
          <a:p>
            <a:pPr lvl="1">
              <a:spcBef>
                <a:spcPts val="600"/>
              </a:spcBef>
              <a:spcAft>
                <a:spcPts val="1200"/>
              </a:spcAft>
            </a:pPr>
            <a:r>
              <a:rPr lang="en-US" altLang="en-US" dirty="0">
                <a:latin typeface="+mj-lt"/>
              </a:rPr>
              <a:t>More time growing potatoes </a:t>
            </a:r>
          </a:p>
          <a:p>
            <a:pPr lvl="1">
              <a:spcBef>
                <a:spcPts val="600"/>
              </a:spcBef>
              <a:spcAft>
                <a:spcPts val="1200"/>
              </a:spcAft>
            </a:pPr>
            <a:r>
              <a:rPr lang="en-US" altLang="en-US" dirty="0">
                <a:latin typeface="+mj-lt"/>
              </a:rPr>
              <a:t>Less time raising cattle</a:t>
            </a:r>
          </a:p>
          <a:p>
            <a:pPr>
              <a:spcBef>
                <a:spcPts val="1200"/>
              </a:spcBef>
              <a:spcAft>
                <a:spcPts val="1200"/>
              </a:spcAft>
            </a:pPr>
            <a:r>
              <a:rPr lang="en-US" altLang="en-US" dirty="0">
                <a:latin typeface="+mj-lt"/>
              </a:rPr>
              <a:t>Rancher Ruby specializes in raising cattle</a:t>
            </a:r>
          </a:p>
          <a:p>
            <a:pPr lvl="1">
              <a:spcBef>
                <a:spcPts val="600"/>
              </a:spcBef>
              <a:spcAft>
                <a:spcPts val="1200"/>
              </a:spcAft>
            </a:pPr>
            <a:r>
              <a:rPr lang="en-US" altLang="en-US" dirty="0">
                <a:latin typeface="+mj-lt"/>
              </a:rPr>
              <a:t>More time raising cattle </a:t>
            </a:r>
          </a:p>
          <a:p>
            <a:pPr lvl="1">
              <a:spcBef>
                <a:spcPts val="600"/>
              </a:spcBef>
              <a:spcAft>
                <a:spcPts val="1200"/>
              </a:spcAft>
            </a:pPr>
            <a:r>
              <a:rPr lang="en-US" altLang="en-US" dirty="0">
                <a:latin typeface="+mj-lt"/>
              </a:rPr>
              <a:t>Less time growing potatoes </a:t>
            </a:r>
          </a:p>
          <a:p>
            <a:pPr>
              <a:spcBef>
                <a:spcPts val="1200"/>
              </a:spcBef>
              <a:spcAft>
                <a:spcPts val="1200"/>
              </a:spcAft>
            </a:pPr>
            <a:r>
              <a:rPr lang="en-US" altLang="en-US" dirty="0">
                <a:latin typeface="+mj-lt"/>
              </a:rPr>
              <a:t>Trade: 5 oz of meat for 15 oz of potatoes</a:t>
            </a:r>
          </a:p>
        </p:txBody>
      </p:sp>
    </p:spTree>
    <p:extLst>
      <p:ext uri="{BB962C8B-B14F-4D97-AF65-F5344CB8AC3E}">
        <p14:creationId xmlns:p14="http://schemas.microsoft.com/office/powerpoint/2010/main" val="192252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4395F-7760-464F-A934-373500F20624}"/>
              </a:ext>
            </a:extLst>
          </p:cNvPr>
          <p:cNvSpPr>
            <a:spLocks noGrp="1"/>
          </p:cNvSpPr>
          <p:nvPr>
            <p:ph type="title"/>
          </p:nvPr>
        </p:nvSpPr>
        <p:spPr/>
        <p:txBody>
          <a:bodyPr/>
          <a:lstStyle/>
          <a:p>
            <a:r>
              <a:rPr lang="en-US" dirty="0">
                <a:latin typeface="+mj-lt"/>
              </a:rPr>
              <a:t>Figure 2 How Trade Expands the Set of Consumption Opportunities (1 of 2)</a:t>
            </a:r>
          </a:p>
        </p:txBody>
      </p:sp>
      <p:sp>
        <p:nvSpPr>
          <p:cNvPr id="3" name="Content Placeholder 2">
            <a:extLst>
              <a:ext uri="{FF2B5EF4-FFF2-40B4-BE49-F238E27FC236}">
                <a16:creationId xmlns:a16="http://schemas.microsoft.com/office/drawing/2014/main" id="{36C8D30B-14C7-4A8D-9D82-A1F2DD5C60CC}"/>
              </a:ext>
            </a:extLst>
          </p:cNvPr>
          <p:cNvSpPr>
            <a:spLocks noGrp="1"/>
          </p:cNvSpPr>
          <p:nvPr>
            <p:ph idx="1"/>
          </p:nvPr>
        </p:nvSpPr>
        <p:spPr>
          <a:xfrm>
            <a:off x="476842" y="1825624"/>
            <a:ext cx="11241915" cy="1339607"/>
          </a:xfrm>
        </p:spPr>
        <p:txBody>
          <a:bodyPr/>
          <a:lstStyle/>
          <a:p>
            <a:pPr marL="0" indent="0">
              <a:buNone/>
            </a:pPr>
            <a:r>
              <a:rPr lang="en-US" sz="2000" dirty="0">
                <a:latin typeface="+mj-lt"/>
              </a:rPr>
              <a:t>The proposed trade offers Frank and Ruby a combination of meat and potatoes that would be impossible without trade. In panel (a), Frank consumes at point A* rather than point A. In panel (b), Ruby consumes at point B* rather than point B. Trade allows each to consume more meat and more potatoes.</a:t>
            </a:r>
          </a:p>
        </p:txBody>
      </p:sp>
      <p:pic>
        <p:nvPicPr>
          <p:cNvPr id="5" name="Picture 3" descr="Two graphs compare (a) Frank’s production and consumption with those of (b) Ruby. The two graphs plot potatoes in ounces on the horizontal axis and meat in ounces on the vertical axis. Graph (a), titled Frank’s Production and Consumption, shows a downward sloping line connecting 8 on the vertical axis to 32 on the horizontal axis. From a point A on the line, perpendiculars are dropped to the horizontal and vertical axes at 16 and 4 respectively; and from a point A asterisk, above the line, to 17 and 5 respectively. Point A is &quot;Frank’s production and consumption without trade&quot;; A asterisk is &quot;Frank’s consumption with trade&quot;; and 32 on the horizontal axis is &quot;Frank’s production with trade.&quot; Graph (b), titled Ruby’s Production and Consumption, shows a downward sloping line connecting 24 on the vertical axis to 48 on the horizontal axis. From a point B on the line perpendiculars are dropped to the horizontal and vertical axes at 24 and 12 respectively; and from a point B asterisk, above the line, to 27 and 13 respectively. Point B is &quot;Ruby’s production and consumption without trade&quot; and B asterisk is &quot;Ruby’s consumption with trade.&quot; &quot;Ruby’s production with trade&quot; is a point from where perpendiculars are dropped to the horizontal and vertical axes at 12 and 18.&#10;">
            <a:extLst>
              <a:ext uri="{FF2B5EF4-FFF2-40B4-BE49-F238E27FC236}">
                <a16:creationId xmlns:a16="http://schemas.microsoft.com/office/drawing/2014/main" id="{D5E501DD-727F-4A97-9862-08774B164E75}"/>
              </a:ext>
            </a:extLst>
          </p:cNvPr>
          <p:cNvPicPr>
            <a:picLocks noGrp="1" noChangeAspect="1"/>
          </p:cNvPicPr>
          <p:nvPr>
            <p:ph idx="10"/>
          </p:nvPr>
        </p:nvPicPr>
        <p:blipFill>
          <a:blip r:embed="rId2"/>
          <a:stretch>
            <a:fillRect/>
          </a:stretch>
        </p:blipFill>
        <p:spPr>
          <a:xfrm>
            <a:off x="2438400" y="3221748"/>
            <a:ext cx="7315200" cy="2855880"/>
          </a:xfrm>
        </p:spPr>
      </p:pic>
    </p:spTree>
    <p:extLst>
      <p:ext uri="{BB962C8B-B14F-4D97-AF65-F5344CB8AC3E}">
        <p14:creationId xmlns:p14="http://schemas.microsoft.com/office/powerpoint/2010/main" val="8827691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4395F-7760-464F-A934-373500F20624}"/>
              </a:ext>
            </a:extLst>
          </p:cNvPr>
          <p:cNvSpPr>
            <a:spLocks noGrp="1"/>
          </p:cNvSpPr>
          <p:nvPr>
            <p:ph type="title"/>
          </p:nvPr>
        </p:nvSpPr>
        <p:spPr/>
        <p:txBody>
          <a:bodyPr/>
          <a:lstStyle/>
          <a:p>
            <a:r>
              <a:rPr lang="en-US" dirty="0">
                <a:latin typeface="+mj-lt"/>
              </a:rPr>
              <a:t>Figure 2 How Trade Expands the Set of Consumption Opportunities (2 of 2)</a:t>
            </a:r>
          </a:p>
        </p:txBody>
      </p:sp>
      <p:sp>
        <p:nvSpPr>
          <p:cNvPr id="3" name="Content Placeholder 2">
            <a:extLst>
              <a:ext uri="{FF2B5EF4-FFF2-40B4-BE49-F238E27FC236}">
                <a16:creationId xmlns:a16="http://schemas.microsoft.com/office/drawing/2014/main" id="{36C8D30B-14C7-4A8D-9D82-A1F2DD5C60CC}"/>
              </a:ext>
            </a:extLst>
          </p:cNvPr>
          <p:cNvSpPr>
            <a:spLocks noGrp="1"/>
          </p:cNvSpPr>
          <p:nvPr>
            <p:ph idx="1"/>
          </p:nvPr>
        </p:nvSpPr>
        <p:spPr>
          <a:xfrm>
            <a:off x="476842" y="1825624"/>
            <a:ext cx="11241915" cy="425207"/>
          </a:xfrm>
        </p:spPr>
        <p:txBody>
          <a:bodyPr/>
          <a:lstStyle/>
          <a:p>
            <a:pPr marL="0" indent="0">
              <a:buNone/>
            </a:pPr>
            <a:r>
              <a:rPr lang="en-US" dirty="0">
                <a:latin typeface="+mj-lt"/>
              </a:rPr>
              <a:t>Trade allows each to consume more meat and more potatoes.</a:t>
            </a:r>
          </a:p>
        </p:txBody>
      </p:sp>
      <p:pic>
        <p:nvPicPr>
          <p:cNvPr id="7" name="Picture 3" descr="A table (c) gives the gains from their trade. The two graphs plot potatoes in ounces on the horizontal axis and meat in ounces on the vertical axis. Table (c) titled &quot;The Gains from Trade: A Summary&quot; reads as follows. Production and consumption of meat and potatoes without trade, for Frank, 4 and 16 ounces respectively; and for Ruby, 12 and 24 ounces respectively. Production of meat and potatoes with trade, for Frank, 0 and 32 ounces respectively; and for Ruby, 18 and 12 ounces respectively. Trade in meat and potatoes, for Frank, gets 5 and gives 15 ounces respectively; and for Ruby, gives 5 and gets 15 ounces respectively. Consumption of meat and potatoes with trade, for Frank, 5 and 17 ounces respectively; and for Ruby, 13 and 27 ounces respectively. Increase in consumption under gains from trade in meat and potatoes, for Frank +1 ounce and +1 ounce respectively; and for Ruby, +1 ounce and +3 ounces respectively.&#10;">
            <a:extLst>
              <a:ext uri="{FF2B5EF4-FFF2-40B4-BE49-F238E27FC236}">
                <a16:creationId xmlns:a16="http://schemas.microsoft.com/office/drawing/2014/main" id="{45F0027A-8754-4692-BBB8-86FDB93632F2}"/>
              </a:ext>
            </a:extLst>
          </p:cNvPr>
          <p:cNvPicPr>
            <a:picLocks noGrp="1" noChangeAspect="1"/>
          </p:cNvPicPr>
          <p:nvPr>
            <p:ph idx="10"/>
          </p:nvPr>
        </p:nvPicPr>
        <p:blipFill>
          <a:blip r:embed="rId2"/>
          <a:stretch>
            <a:fillRect/>
          </a:stretch>
        </p:blipFill>
        <p:spPr>
          <a:xfrm>
            <a:off x="1981200" y="2474455"/>
            <a:ext cx="8229600" cy="3489189"/>
          </a:xfrm>
        </p:spPr>
      </p:pic>
    </p:spTree>
    <p:extLst>
      <p:ext uri="{BB962C8B-B14F-4D97-AF65-F5344CB8AC3E}">
        <p14:creationId xmlns:p14="http://schemas.microsoft.com/office/powerpoint/2010/main" val="11507069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EE9592-1F08-4577-8CFF-B4C8E509D778}"/>
              </a:ext>
            </a:extLst>
          </p:cNvPr>
          <p:cNvSpPr>
            <a:spLocks noGrp="1"/>
          </p:cNvSpPr>
          <p:nvPr>
            <p:ph type="title"/>
          </p:nvPr>
        </p:nvSpPr>
        <p:spPr/>
        <p:txBody>
          <a:bodyPr/>
          <a:lstStyle/>
          <a:p>
            <a:r>
              <a:rPr lang="en-US" dirty="0">
                <a:latin typeface="+mj-lt"/>
              </a:rPr>
              <a:t>Active Learning 2: Production Under Trade</a:t>
            </a:r>
          </a:p>
        </p:txBody>
      </p:sp>
      <p:sp>
        <p:nvSpPr>
          <p:cNvPr id="3" name="Content Placeholder 2">
            <a:extLst>
              <a:ext uri="{FF2B5EF4-FFF2-40B4-BE49-F238E27FC236}">
                <a16:creationId xmlns:a16="http://schemas.microsoft.com/office/drawing/2014/main" id="{57B3B88E-39F5-48D9-ADBE-504310E9CE14}"/>
              </a:ext>
            </a:extLst>
          </p:cNvPr>
          <p:cNvSpPr>
            <a:spLocks noGrp="1"/>
          </p:cNvSpPr>
          <p:nvPr>
            <p:ph idx="1"/>
          </p:nvPr>
        </p:nvSpPr>
        <p:spPr/>
        <p:txBody>
          <a:bodyPr/>
          <a:lstStyle/>
          <a:p>
            <a:pPr marL="0" indent="0">
              <a:spcBef>
                <a:spcPts val="1200"/>
              </a:spcBef>
              <a:spcAft>
                <a:spcPts val="1200"/>
              </a:spcAft>
              <a:buClrTx/>
              <a:buNone/>
            </a:pPr>
            <a:r>
              <a:rPr lang="en-US" dirty="0">
                <a:latin typeface="+mj-lt"/>
              </a:rPr>
              <a:t>We continue Example 1 and Active Learning 1, but this time the two countries will choose different production points.</a:t>
            </a:r>
          </a:p>
          <a:p>
            <a:pPr marL="571500" indent="-514350">
              <a:spcBef>
                <a:spcPts val="1200"/>
              </a:spcBef>
              <a:spcAft>
                <a:spcPts val="1200"/>
              </a:spcAft>
              <a:buClrTx/>
              <a:buFont typeface="+mj-lt"/>
              <a:buAutoNum type="alphaUcPeriod"/>
            </a:pPr>
            <a:r>
              <a:rPr lang="en-US" dirty="0">
                <a:latin typeface="+mj-lt"/>
              </a:rPr>
              <a:t>The United States produces 3,500 tons of soybeans. How many airplanes can the United States produce with the remaining resources? Draw this point on the U.S. PPF.</a:t>
            </a:r>
          </a:p>
          <a:p>
            <a:pPr marL="571500" indent="-514350">
              <a:spcBef>
                <a:spcPts val="1200"/>
              </a:spcBef>
              <a:spcAft>
                <a:spcPts val="1200"/>
              </a:spcAft>
              <a:buClrTx/>
              <a:buFont typeface="+mj-lt"/>
              <a:buAutoNum type="alphaUcPeriod"/>
            </a:pPr>
            <a:r>
              <a:rPr lang="en-US" dirty="0">
                <a:latin typeface="+mj-lt"/>
              </a:rPr>
              <a:t>Japan produces 48 airplanes. How many tons of soybeans can Japan produce with the remaining resources? Draw this point on Japan’s PPF.</a:t>
            </a:r>
          </a:p>
        </p:txBody>
      </p:sp>
    </p:spTree>
    <p:extLst>
      <p:ext uri="{BB962C8B-B14F-4D97-AF65-F5344CB8AC3E}">
        <p14:creationId xmlns:p14="http://schemas.microsoft.com/office/powerpoint/2010/main" val="25332017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1FEDD2-EA19-40CD-8BD8-7DC087BFD232}"/>
              </a:ext>
            </a:extLst>
          </p:cNvPr>
          <p:cNvSpPr>
            <a:spLocks noGrp="1"/>
          </p:cNvSpPr>
          <p:nvPr>
            <p:ph type="title"/>
          </p:nvPr>
        </p:nvSpPr>
        <p:spPr/>
        <p:txBody>
          <a:bodyPr/>
          <a:lstStyle/>
          <a:p>
            <a:r>
              <a:rPr lang="en-US" dirty="0">
                <a:latin typeface="+mj-lt"/>
              </a:rPr>
              <a:t>Chapter Objectives (1 of 2)</a:t>
            </a:r>
            <a:endParaRPr lang="en-US" noProof="0" dirty="0">
              <a:latin typeface="+mj-lt"/>
            </a:endParaRPr>
          </a:p>
        </p:txBody>
      </p:sp>
      <p:sp>
        <p:nvSpPr>
          <p:cNvPr id="3" name="Content Placeholder 2">
            <a:extLst>
              <a:ext uri="{FF2B5EF4-FFF2-40B4-BE49-F238E27FC236}">
                <a16:creationId xmlns:a16="http://schemas.microsoft.com/office/drawing/2014/main" id="{20A6EAA7-9D27-4A8C-A65A-A5BE88C7427E}"/>
              </a:ext>
            </a:extLst>
          </p:cNvPr>
          <p:cNvSpPr>
            <a:spLocks noGrp="1"/>
          </p:cNvSpPr>
          <p:nvPr>
            <p:ph idx="1"/>
          </p:nvPr>
        </p:nvSpPr>
        <p:spPr/>
        <p:txBody>
          <a:bodyPr/>
          <a:lstStyle/>
          <a:p>
            <a:pPr>
              <a:spcBef>
                <a:spcPts val="600"/>
              </a:spcBef>
              <a:spcAft>
                <a:spcPts val="600"/>
              </a:spcAft>
              <a:buNone/>
            </a:pPr>
            <a:r>
              <a:rPr lang="en-US" sz="2200" dirty="0">
                <a:latin typeface="+mj-lt"/>
              </a:rPr>
              <a:t>By the end of this chapter, you should be able to:</a:t>
            </a:r>
          </a:p>
          <a:p>
            <a:pPr>
              <a:spcBef>
                <a:spcPts val="600"/>
              </a:spcBef>
              <a:spcAft>
                <a:spcPts val="600"/>
              </a:spcAft>
            </a:pPr>
            <a:r>
              <a:rPr lang="en-US" sz="2200" dirty="0">
                <a:latin typeface="+mj-lt"/>
              </a:rPr>
              <a:t>Explain how the terms of trade can lead to gains.</a:t>
            </a:r>
          </a:p>
          <a:p>
            <a:pPr>
              <a:spcBef>
                <a:spcPts val="600"/>
              </a:spcBef>
              <a:spcAft>
                <a:spcPts val="600"/>
              </a:spcAft>
            </a:pPr>
            <a:r>
              <a:rPr lang="en-US" sz="2200" dirty="0">
                <a:latin typeface="+mj-lt"/>
              </a:rPr>
              <a:t>Describe opportunity cost in the context of the production possibilities frontier.</a:t>
            </a:r>
          </a:p>
          <a:p>
            <a:pPr>
              <a:spcBef>
                <a:spcPts val="600"/>
              </a:spcBef>
              <a:spcAft>
                <a:spcPts val="600"/>
              </a:spcAft>
            </a:pPr>
            <a:r>
              <a:rPr lang="en-US" sz="2200" dirty="0">
                <a:latin typeface="+mj-lt"/>
              </a:rPr>
              <a:t>Describe how the production possibilities frontier explains aggregate production.</a:t>
            </a:r>
          </a:p>
          <a:p>
            <a:pPr>
              <a:spcBef>
                <a:spcPts val="600"/>
              </a:spcBef>
              <a:spcAft>
                <a:spcPts val="600"/>
              </a:spcAft>
            </a:pPr>
            <a:r>
              <a:rPr lang="en-US" sz="2200" dirty="0">
                <a:latin typeface="+mj-lt"/>
              </a:rPr>
              <a:t>Determine if an output level is exhibiting allocative or productive efficiency.</a:t>
            </a:r>
          </a:p>
          <a:p>
            <a:pPr>
              <a:spcBef>
                <a:spcPts val="600"/>
              </a:spcBef>
              <a:spcAft>
                <a:spcPts val="600"/>
              </a:spcAft>
            </a:pPr>
            <a:r>
              <a:rPr lang="en-US" sz="2200" dirty="0">
                <a:latin typeface="+mj-lt"/>
              </a:rPr>
              <a:t>Explain how comparative advantage determines trade.</a:t>
            </a:r>
          </a:p>
          <a:p>
            <a:pPr>
              <a:spcBef>
                <a:spcPts val="600"/>
              </a:spcBef>
              <a:spcAft>
                <a:spcPts val="600"/>
              </a:spcAft>
            </a:pPr>
            <a:r>
              <a:rPr lang="en-US" sz="2200" dirty="0">
                <a:latin typeface="+mj-lt"/>
              </a:rPr>
              <a:t>Describe absolute advantage in the context of trade.</a:t>
            </a:r>
          </a:p>
        </p:txBody>
      </p:sp>
    </p:spTree>
    <p:extLst>
      <p:ext uri="{BB962C8B-B14F-4D97-AF65-F5344CB8AC3E}">
        <p14:creationId xmlns:p14="http://schemas.microsoft.com/office/powerpoint/2010/main" val="20357499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459B25-FF64-4FA9-98FA-5ED526BD0A30}"/>
              </a:ext>
            </a:extLst>
          </p:cNvPr>
          <p:cNvSpPr>
            <a:spLocks noGrp="1"/>
          </p:cNvSpPr>
          <p:nvPr>
            <p:ph type="title"/>
          </p:nvPr>
        </p:nvSpPr>
        <p:spPr/>
        <p:txBody>
          <a:bodyPr/>
          <a:lstStyle/>
          <a:p>
            <a:r>
              <a:rPr lang="en-US" dirty="0">
                <a:latin typeface="+mj-lt"/>
              </a:rPr>
              <a:t>Active Learning 2: Answers</a:t>
            </a:r>
          </a:p>
        </p:txBody>
      </p:sp>
      <p:pic>
        <p:nvPicPr>
          <p:cNvPr id="8" name="Picture 2" title="Decorative Image">
            <a:extLst>
              <a:ext uri="{FF2B5EF4-FFF2-40B4-BE49-F238E27FC236}">
                <a16:creationId xmlns:a16="http://schemas.microsoft.com/office/drawing/2014/main" id="{A32FBA9D-82D5-4A2E-962B-7289F482E214}"/>
              </a:ext>
              <a:ext uri="{C183D7F6-B498-43B3-948B-1728B52AA6E4}">
                <adec:decorative xmlns:adec="http://schemas.microsoft.com/office/drawing/2017/decorative" xmlns="" val="1"/>
              </a:ext>
            </a:extLst>
          </p:cNvPr>
          <p:cNvPicPr>
            <a:picLocks noGrp="1" noChangeAspect="1"/>
          </p:cNvPicPr>
          <p:nvPr>
            <p:ph idx="1"/>
          </p:nvPr>
        </p:nvPicPr>
        <p:blipFill>
          <a:blip r:embed="rId3"/>
          <a:stretch>
            <a:fillRect/>
          </a:stretch>
        </p:blipFill>
        <p:spPr>
          <a:xfrm>
            <a:off x="775303" y="1948466"/>
            <a:ext cx="4943856" cy="4105656"/>
          </a:xfrm>
        </p:spPr>
      </p:pic>
      <p:pic>
        <p:nvPicPr>
          <p:cNvPr id="10" name="Picture 3" title="Decorative Image">
            <a:extLst>
              <a:ext uri="{FF2B5EF4-FFF2-40B4-BE49-F238E27FC236}">
                <a16:creationId xmlns:a16="http://schemas.microsoft.com/office/drawing/2014/main" id="{A2A191AD-6C97-4B9A-8E17-2790DEA9154F}"/>
              </a:ext>
              <a:ext uri="{C183D7F6-B498-43B3-948B-1728B52AA6E4}">
                <adec:decorative xmlns:adec="http://schemas.microsoft.com/office/drawing/2017/decorative" xmlns="" val="1"/>
              </a:ext>
            </a:extLst>
          </p:cNvPr>
          <p:cNvPicPr>
            <a:picLocks noGrp="1" noChangeAspect="1"/>
          </p:cNvPicPr>
          <p:nvPr>
            <p:ph idx="10"/>
          </p:nvPr>
        </p:nvPicPr>
        <p:blipFill>
          <a:blip r:embed="rId4"/>
          <a:stretch>
            <a:fillRect/>
          </a:stretch>
        </p:blipFill>
        <p:spPr>
          <a:xfrm>
            <a:off x="7012464" y="1953038"/>
            <a:ext cx="3870960" cy="4096512"/>
          </a:xfrm>
        </p:spPr>
      </p:pic>
    </p:spTree>
    <p:extLst>
      <p:ext uri="{BB962C8B-B14F-4D97-AF65-F5344CB8AC3E}">
        <p14:creationId xmlns:p14="http://schemas.microsoft.com/office/powerpoint/2010/main" val="11532194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0850BC-24E5-4085-B105-39E44E14707F}"/>
              </a:ext>
            </a:extLst>
          </p:cNvPr>
          <p:cNvSpPr>
            <a:spLocks noGrp="1"/>
          </p:cNvSpPr>
          <p:nvPr>
            <p:ph type="title"/>
          </p:nvPr>
        </p:nvSpPr>
        <p:spPr/>
        <p:txBody>
          <a:bodyPr/>
          <a:lstStyle/>
          <a:p>
            <a:r>
              <a:rPr lang="en-US" dirty="0">
                <a:latin typeface="+mj-lt"/>
              </a:rPr>
              <a:t>Active Learning 3: Consumption Under Trade</a:t>
            </a:r>
          </a:p>
        </p:txBody>
      </p:sp>
      <p:sp>
        <p:nvSpPr>
          <p:cNvPr id="3" name="Content Placeholder 2">
            <a:extLst>
              <a:ext uri="{FF2B5EF4-FFF2-40B4-BE49-F238E27FC236}">
                <a16:creationId xmlns:a16="http://schemas.microsoft.com/office/drawing/2014/main" id="{A25B3853-0B6B-41FA-B24D-76E01EEF01F3}"/>
              </a:ext>
            </a:extLst>
          </p:cNvPr>
          <p:cNvSpPr>
            <a:spLocks noGrp="1"/>
          </p:cNvSpPr>
          <p:nvPr>
            <p:ph idx="1"/>
          </p:nvPr>
        </p:nvSpPr>
        <p:spPr/>
        <p:txBody>
          <a:bodyPr/>
          <a:lstStyle/>
          <a:p>
            <a:pPr marL="0" indent="0">
              <a:spcBef>
                <a:spcPts val="1200"/>
              </a:spcBef>
              <a:spcAft>
                <a:spcPts val="1200"/>
              </a:spcAft>
              <a:buClrTx/>
              <a:buNone/>
            </a:pPr>
            <a:r>
              <a:rPr lang="en-US" dirty="0">
                <a:latin typeface="+mj-lt"/>
              </a:rPr>
              <a:t>We continue Active Learning 2, but this time the two countries will be able to trade: 22 airplanes for 880 tons of soybeans</a:t>
            </a:r>
          </a:p>
          <a:p>
            <a:pPr marL="514350" indent="-514350">
              <a:spcBef>
                <a:spcPts val="1200"/>
              </a:spcBef>
              <a:spcAft>
                <a:spcPts val="1200"/>
              </a:spcAft>
              <a:buClrTx/>
              <a:buFont typeface="+mj-lt"/>
              <a:buAutoNum type="alphaUcPeriod"/>
            </a:pPr>
            <a:r>
              <a:rPr lang="en-US" dirty="0">
                <a:latin typeface="+mj-lt"/>
              </a:rPr>
              <a:t>The United States exports 880 tons of soybeans and imports 22 airplanes. How much of each good is consumed in the United States?  Plot this combination on the U.S. PPF. </a:t>
            </a:r>
          </a:p>
          <a:p>
            <a:pPr marL="514350" indent="-514350">
              <a:spcBef>
                <a:spcPts val="1200"/>
              </a:spcBef>
              <a:spcAft>
                <a:spcPts val="1200"/>
              </a:spcAft>
              <a:buClrTx/>
              <a:buFont typeface="+mj-lt"/>
              <a:buAutoNum type="alphaUcPeriod"/>
            </a:pPr>
            <a:r>
              <a:rPr lang="en-US" dirty="0">
                <a:latin typeface="+mj-lt"/>
              </a:rPr>
              <a:t>Japan exports 22 airplanes and imports 880 tons of soybeans. How much of each good is consumed in Japan? Plot this combination on Japan’s PPF.</a:t>
            </a:r>
          </a:p>
        </p:txBody>
      </p:sp>
    </p:spTree>
    <p:extLst>
      <p:ext uri="{BB962C8B-B14F-4D97-AF65-F5344CB8AC3E}">
        <p14:creationId xmlns:p14="http://schemas.microsoft.com/office/powerpoint/2010/main" val="11847365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459B25-FF64-4FA9-98FA-5ED526BD0A30}"/>
              </a:ext>
            </a:extLst>
          </p:cNvPr>
          <p:cNvSpPr>
            <a:spLocks noGrp="1"/>
          </p:cNvSpPr>
          <p:nvPr>
            <p:ph type="title"/>
          </p:nvPr>
        </p:nvSpPr>
        <p:spPr/>
        <p:txBody>
          <a:bodyPr/>
          <a:lstStyle/>
          <a:p>
            <a:r>
              <a:rPr lang="en-US" dirty="0">
                <a:latin typeface="+mj-lt"/>
              </a:rPr>
              <a:t>Active Learning 3: Answers</a:t>
            </a:r>
          </a:p>
        </p:txBody>
      </p:sp>
      <p:pic>
        <p:nvPicPr>
          <p:cNvPr id="8" name="Picture 2" title="Decorative Image">
            <a:extLst>
              <a:ext uri="{FF2B5EF4-FFF2-40B4-BE49-F238E27FC236}">
                <a16:creationId xmlns:a16="http://schemas.microsoft.com/office/drawing/2014/main" id="{A32FBA9D-82D5-4A2E-962B-7289F482E214}"/>
              </a:ext>
              <a:ext uri="{C183D7F6-B498-43B3-948B-1728B52AA6E4}">
                <adec:decorative xmlns:adec="http://schemas.microsoft.com/office/drawing/2017/decorative" xmlns="" val="1"/>
              </a:ext>
            </a:extLst>
          </p:cNvPr>
          <p:cNvPicPr>
            <a:picLocks noGrp="1" noChangeAspect="1"/>
          </p:cNvPicPr>
          <p:nvPr>
            <p:ph idx="1"/>
          </p:nvPr>
        </p:nvPicPr>
        <p:blipFill>
          <a:blip r:embed="rId3"/>
          <a:stretch>
            <a:fillRect/>
          </a:stretch>
        </p:blipFill>
        <p:spPr>
          <a:xfrm>
            <a:off x="963525" y="1537900"/>
            <a:ext cx="5327073" cy="4516222"/>
          </a:xfrm>
        </p:spPr>
      </p:pic>
      <p:pic>
        <p:nvPicPr>
          <p:cNvPr id="10" name="Picture 3" title="Decorative Image">
            <a:extLst>
              <a:ext uri="{FF2B5EF4-FFF2-40B4-BE49-F238E27FC236}">
                <a16:creationId xmlns:a16="http://schemas.microsoft.com/office/drawing/2014/main" id="{A2A191AD-6C97-4B9A-8E17-2790DEA9154F}"/>
              </a:ext>
              <a:ext uri="{C183D7F6-B498-43B3-948B-1728B52AA6E4}">
                <adec:decorative xmlns:adec="http://schemas.microsoft.com/office/drawing/2017/decorative" xmlns="" val="1"/>
              </a:ext>
            </a:extLst>
          </p:cNvPr>
          <p:cNvPicPr>
            <a:picLocks noGrp="1" noChangeAspect="1"/>
          </p:cNvPicPr>
          <p:nvPr>
            <p:ph idx="10"/>
          </p:nvPr>
        </p:nvPicPr>
        <p:blipFill>
          <a:blip r:embed="rId4"/>
          <a:stretch>
            <a:fillRect/>
          </a:stretch>
        </p:blipFill>
        <p:spPr>
          <a:xfrm>
            <a:off x="6973663" y="1717793"/>
            <a:ext cx="4258056" cy="4336329"/>
          </a:xfrm>
        </p:spPr>
      </p:pic>
    </p:spTree>
    <p:extLst>
      <p:ext uri="{BB962C8B-B14F-4D97-AF65-F5344CB8AC3E}">
        <p14:creationId xmlns:p14="http://schemas.microsoft.com/office/powerpoint/2010/main" val="24371624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A6E518-969A-4B8F-9548-C6F74C76E38A}"/>
              </a:ext>
            </a:extLst>
          </p:cNvPr>
          <p:cNvSpPr>
            <a:spLocks noGrp="1"/>
          </p:cNvSpPr>
          <p:nvPr>
            <p:ph type="ctrTitle"/>
          </p:nvPr>
        </p:nvSpPr>
        <p:spPr/>
        <p:txBody>
          <a:bodyPr/>
          <a:lstStyle/>
          <a:p>
            <a:r>
              <a:rPr lang="en-US" dirty="0">
                <a:latin typeface="+mj-lt"/>
              </a:rPr>
              <a:t>3-2</a:t>
            </a:r>
          </a:p>
        </p:txBody>
      </p:sp>
      <p:sp>
        <p:nvSpPr>
          <p:cNvPr id="3" name="Subtitle 2">
            <a:extLst>
              <a:ext uri="{FF2B5EF4-FFF2-40B4-BE49-F238E27FC236}">
                <a16:creationId xmlns:a16="http://schemas.microsoft.com/office/drawing/2014/main" id="{9134DCFB-A105-43DA-800F-D2043CFB1CE5}"/>
              </a:ext>
            </a:extLst>
          </p:cNvPr>
          <p:cNvSpPr>
            <a:spLocks noGrp="1"/>
          </p:cNvSpPr>
          <p:nvPr>
            <p:ph type="subTitle" idx="1"/>
          </p:nvPr>
        </p:nvSpPr>
        <p:spPr/>
        <p:txBody>
          <a:bodyPr/>
          <a:lstStyle/>
          <a:p>
            <a:r>
              <a:rPr lang="en-US" dirty="0">
                <a:latin typeface="+mj-lt"/>
              </a:rPr>
              <a:t>Comparative Advantage: The Driving Force of Specialization</a:t>
            </a:r>
          </a:p>
        </p:txBody>
      </p:sp>
    </p:spTree>
    <p:extLst>
      <p:ext uri="{BB962C8B-B14F-4D97-AF65-F5344CB8AC3E}">
        <p14:creationId xmlns:p14="http://schemas.microsoft.com/office/powerpoint/2010/main" val="37015018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749CF5-B2B8-46A7-AC9B-CE1E1E2A0C61}"/>
              </a:ext>
            </a:extLst>
          </p:cNvPr>
          <p:cNvSpPr>
            <a:spLocks noGrp="1"/>
          </p:cNvSpPr>
          <p:nvPr>
            <p:ph type="title"/>
          </p:nvPr>
        </p:nvSpPr>
        <p:spPr/>
        <p:txBody>
          <a:bodyPr/>
          <a:lstStyle/>
          <a:p>
            <a:r>
              <a:rPr lang="en-US" dirty="0">
                <a:latin typeface="+mj-lt"/>
              </a:rPr>
              <a:t>Absolute Advantage</a:t>
            </a:r>
          </a:p>
        </p:txBody>
      </p:sp>
      <p:sp>
        <p:nvSpPr>
          <p:cNvPr id="3" name="Content Placeholder 2">
            <a:extLst>
              <a:ext uri="{FF2B5EF4-FFF2-40B4-BE49-F238E27FC236}">
                <a16:creationId xmlns:a16="http://schemas.microsoft.com/office/drawing/2014/main" id="{32E2F570-999B-41F0-9D6B-FCCBF1A3E2D4}"/>
              </a:ext>
            </a:extLst>
          </p:cNvPr>
          <p:cNvSpPr>
            <a:spLocks noGrp="1"/>
          </p:cNvSpPr>
          <p:nvPr>
            <p:ph idx="1"/>
          </p:nvPr>
        </p:nvSpPr>
        <p:spPr/>
        <p:txBody>
          <a:bodyPr/>
          <a:lstStyle/>
          <a:p>
            <a:pPr>
              <a:spcAft>
                <a:spcPts val="1200"/>
              </a:spcAft>
            </a:pPr>
            <a:r>
              <a:rPr lang="en-US" sz="2200" b="1" dirty="0">
                <a:solidFill>
                  <a:srgbClr val="C00000"/>
                </a:solidFill>
                <a:latin typeface="+mj-lt"/>
              </a:rPr>
              <a:t>Absolute advantage*</a:t>
            </a:r>
          </a:p>
          <a:p>
            <a:pPr lvl="1">
              <a:spcAft>
                <a:spcPts val="1200"/>
              </a:spcAft>
            </a:pPr>
            <a:r>
              <a:rPr lang="en-US" sz="2200" dirty="0">
                <a:latin typeface="+mj-lt"/>
              </a:rPr>
              <a:t>The ability to produce a good using fewer inputs than another producer</a:t>
            </a:r>
          </a:p>
          <a:p>
            <a:pPr lvl="1">
              <a:spcAft>
                <a:spcPts val="1200"/>
              </a:spcAft>
            </a:pPr>
            <a:r>
              <a:rPr lang="en-US" altLang="en-US" sz="2200" dirty="0">
                <a:latin typeface="+mj-lt"/>
              </a:rPr>
              <a:t>To produce 1 oz of meat</a:t>
            </a:r>
            <a:r>
              <a:rPr lang="en-US" sz="2200" dirty="0">
                <a:latin typeface="+mj-lt"/>
              </a:rPr>
              <a:t>—</a:t>
            </a:r>
            <a:r>
              <a:rPr lang="en-US" altLang="en-US" sz="2200" dirty="0">
                <a:latin typeface="+mj-lt"/>
              </a:rPr>
              <a:t>Ruby needs 20 minutes, Frank needs 60 minutes</a:t>
            </a:r>
          </a:p>
          <a:p>
            <a:pPr lvl="1">
              <a:spcAft>
                <a:spcPts val="1200"/>
              </a:spcAft>
            </a:pPr>
            <a:r>
              <a:rPr lang="en-US" altLang="en-US" sz="2200" dirty="0">
                <a:latin typeface="+mj-lt"/>
              </a:rPr>
              <a:t>To produce 1 oz of potatoes</a:t>
            </a:r>
            <a:r>
              <a:rPr lang="en-US" sz="2200" dirty="0">
                <a:latin typeface="+mj-lt"/>
              </a:rPr>
              <a:t>—</a:t>
            </a:r>
            <a:r>
              <a:rPr lang="en-US" altLang="en-US" sz="2200" dirty="0">
                <a:latin typeface="+mj-lt"/>
              </a:rPr>
              <a:t>Ruby needs 10 minutes, Frank needs 15 minutes </a:t>
            </a:r>
          </a:p>
          <a:p>
            <a:pPr>
              <a:spcAft>
                <a:spcPts val="1200"/>
              </a:spcAft>
            </a:pPr>
            <a:r>
              <a:rPr lang="en-US" sz="2200" dirty="0">
                <a:latin typeface="+mj-lt"/>
              </a:rPr>
              <a:t>Ruby has an absolute advantage in producing both meat and potatoes because she requires less time than Frank to produce a unit of either good</a:t>
            </a:r>
          </a:p>
          <a:p>
            <a:pPr lvl="0">
              <a:spcBef>
                <a:spcPts val="3000"/>
              </a:spcBef>
              <a:spcAft>
                <a:spcPts val="1200"/>
              </a:spcAft>
              <a:buClr>
                <a:srgbClr val="282F7C"/>
              </a:buClr>
              <a:buNone/>
              <a:defRPr/>
            </a:pPr>
            <a:r>
              <a:rPr lang="en-US" altLang="en-US" sz="1400" dirty="0">
                <a:solidFill>
                  <a:srgbClr val="282F7C"/>
                </a:solidFill>
                <a:latin typeface="+mj-lt"/>
              </a:rPr>
              <a:t>*Words accompanied by an asterisk are key terms from the chapter.</a:t>
            </a:r>
          </a:p>
        </p:txBody>
      </p:sp>
    </p:spTree>
    <p:extLst>
      <p:ext uri="{BB962C8B-B14F-4D97-AF65-F5344CB8AC3E}">
        <p14:creationId xmlns:p14="http://schemas.microsoft.com/office/powerpoint/2010/main" val="10758393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B589FB-E903-4FEC-9D49-ED375D67A8D0}"/>
              </a:ext>
            </a:extLst>
          </p:cNvPr>
          <p:cNvSpPr>
            <a:spLocks noGrp="1"/>
          </p:cNvSpPr>
          <p:nvPr>
            <p:ph type="title"/>
          </p:nvPr>
        </p:nvSpPr>
        <p:spPr/>
        <p:txBody>
          <a:bodyPr/>
          <a:lstStyle/>
          <a:p>
            <a:r>
              <a:rPr lang="en-US" dirty="0">
                <a:latin typeface="+mj-lt"/>
              </a:rPr>
              <a:t>Opportunity Cost and Comparative Advantage</a:t>
            </a:r>
          </a:p>
        </p:txBody>
      </p:sp>
      <p:sp>
        <p:nvSpPr>
          <p:cNvPr id="3" name="Content Placeholder 2">
            <a:extLst>
              <a:ext uri="{FF2B5EF4-FFF2-40B4-BE49-F238E27FC236}">
                <a16:creationId xmlns:a16="http://schemas.microsoft.com/office/drawing/2014/main" id="{A82B0412-7AC8-46B9-862A-30CED05D7708}"/>
              </a:ext>
            </a:extLst>
          </p:cNvPr>
          <p:cNvSpPr>
            <a:spLocks noGrp="1"/>
          </p:cNvSpPr>
          <p:nvPr>
            <p:ph idx="1"/>
          </p:nvPr>
        </p:nvSpPr>
        <p:spPr/>
        <p:txBody>
          <a:bodyPr/>
          <a:lstStyle/>
          <a:p>
            <a:pPr>
              <a:spcAft>
                <a:spcPts val="1200"/>
              </a:spcAft>
            </a:pPr>
            <a:r>
              <a:rPr lang="en-US" altLang="en-US" sz="2200" b="1" dirty="0">
                <a:solidFill>
                  <a:srgbClr val="C00000"/>
                </a:solidFill>
                <a:latin typeface="+mj-lt"/>
              </a:rPr>
              <a:t>Opportunity cost*</a:t>
            </a:r>
          </a:p>
          <a:p>
            <a:pPr lvl="1">
              <a:spcAft>
                <a:spcPts val="1200"/>
              </a:spcAft>
            </a:pPr>
            <a:r>
              <a:rPr lang="en-US" altLang="en-US" sz="2200" dirty="0">
                <a:latin typeface="+mj-lt"/>
              </a:rPr>
              <a:t>Whatever must be given up to obtain some item</a:t>
            </a:r>
          </a:p>
          <a:p>
            <a:pPr>
              <a:spcAft>
                <a:spcPts val="1200"/>
              </a:spcAft>
            </a:pPr>
            <a:r>
              <a:rPr lang="en-US" altLang="en-US" sz="2200" dirty="0">
                <a:latin typeface="+mj-lt"/>
              </a:rPr>
              <a:t>Ruby</a:t>
            </a:r>
            <a:r>
              <a:rPr lang="en-US" sz="2200" dirty="0">
                <a:latin typeface="+mj-lt"/>
              </a:rPr>
              <a:t>—10 min. to grow 1 ounce of potatoes, 20 min. to produce 1 ounce of meat</a:t>
            </a:r>
          </a:p>
          <a:p>
            <a:pPr lvl="1">
              <a:spcAft>
                <a:spcPts val="1200"/>
              </a:spcAft>
            </a:pPr>
            <a:r>
              <a:rPr lang="en-US" sz="2200" dirty="0">
                <a:latin typeface="+mj-lt"/>
              </a:rPr>
              <a:t>Opportunity cost of producing 1 ounce of potatoes is 1/2 ounce of meat</a:t>
            </a:r>
          </a:p>
          <a:p>
            <a:pPr>
              <a:spcAft>
                <a:spcPts val="1200"/>
              </a:spcAft>
            </a:pPr>
            <a:r>
              <a:rPr lang="en-US" altLang="en-US" sz="2200" dirty="0">
                <a:latin typeface="+mj-lt"/>
              </a:rPr>
              <a:t>Frank</a:t>
            </a:r>
            <a:r>
              <a:rPr lang="en-US" sz="2200" dirty="0">
                <a:latin typeface="+mj-lt"/>
              </a:rPr>
              <a:t>—</a:t>
            </a:r>
            <a:r>
              <a:rPr lang="en-US" altLang="en-US" sz="2200" dirty="0">
                <a:latin typeface="+mj-lt"/>
              </a:rPr>
              <a:t>15 min. to grow 1 oz potatoes, 60 min. to produce 1 oz meat</a:t>
            </a:r>
          </a:p>
          <a:p>
            <a:pPr lvl="1">
              <a:spcAft>
                <a:spcPts val="1200"/>
              </a:spcAft>
            </a:pPr>
            <a:r>
              <a:rPr lang="en-US" sz="2200" dirty="0">
                <a:latin typeface="+mj-lt"/>
              </a:rPr>
              <a:t>Opportunity cost of producing 1 ounce of potatoes is 1/4 ounce of meat</a:t>
            </a:r>
            <a:endParaRPr lang="en-US" altLang="en-US" sz="1400" dirty="0">
              <a:solidFill>
                <a:srgbClr val="282F7C"/>
              </a:solidFill>
              <a:latin typeface="+mj-lt"/>
            </a:endParaRPr>
          </a:p>
          <a:p>
            <a:pPr lvl="0">
              <a:spcBef>
                <a:spcPts val="2400"/>
              </a:spcBef>
              <a:spcAft>
                <a:spcPts val="1200"/>
              </a:spcAft>
              <a:buClr>
                <a:srgbClr val="282F7C"/>
              </a:buClr>
              <a:buNone/>
              <a:defRPr/>
            </a:pPr>
            <a:r>
              <a:rPr lang="en-US" altLang="en-US" sz="1400" dirty="0">
                <a:solidFill>
                  <a:srgbClr val="282F7C"/>
                </a:solidFill>
                <a:latin typeface="+mj-lt"/>
              </a:rPr>
              <a:t>*Words accompanied by an asterisk are key terms from the chapter.</a:t>
            </a:r>
          </a:p>
        </p:txBody>
      </p:sp>
    </p:spTree>
    <p:extLst>
      <p:ext uri="{BB962C8B-B14F-4D97-AF65-F5344CB8AC3E}">
        <p14:creationId xmlns:p14="http://schemas.microsoft.com/office/powerpoint/2010/main" val="37084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F20FE0-A976-48AC-B1A6-B44D2F878E72}"/>
              </a:ext>
            </a:extLst>
          </p:cNvPr>
          <p:cNvSpPr>
            <a:spLocks noGrp="1"/>
          </p:cNvSpPr>
          <p:nvPr>
            <p:ph type="title"/>
          </p:nvPr>
        </p:nvSpPr>
        <p:spPr/>
        <p:txBody>
          <a:bodyPr/>
          <a:lstStyle/>
          <a:p>
            <a:r>
              <a:rPr lang="en-US" dirty="0">
                <a:latin typeface="+mj-lt"/>
              </a:rPr>
              <a:t>Table 1 The Opportunity Cost of Meat and Potatoes</a:t>
            </a:r>
          </a:p>
        </p:txBody>
      </p:sp>
      <p:graphicFrame>
        <p:nvGraphicFramePr>
          <p:cNvPr id="4" name="Table 2">
            <a:extLst>
              <a:ext uri="{FF2B5EF4-FFF2-40B4-BE49-F238E27FC236}">
                <a16:creationId xmlns:a16="http://schemas.microsoft.com/office/drawing/2014/main" id="{F7C0A5CD-04A0-49CA-8325-0D9207634743}"/>
              </a:ext>
            </a:extLst>
          </p:cNvPr>
          <p:cNvGraphicFramePr>
            <a:graphicFrameLocks noGrp="1"/>
          </p:cNvGraphicFramePr>
          <p:nvPr>
            <p:ph idx="1"/>
            <p:extLst>
              <p:ext uri="{D42A27DB-BD31-4B8C-83A1-F6EECF244321}">
                <p14:modId xmlns:p14="http://schemas.microsoft.com/office/powerpoint/2010/main" val="3831167100"/>
              </p:ext>
            </p:extLst>
          </p:nvPr>
        </p:nvGraphicFramePr>
        <p:xfrm>
          <a:off x="476250" y="2205453"/>
          <a:ext cx="11242674" cy="1803840"/>
        </p:xfrm>
        <a:graphic>
          <a:graphicData uri="http://schemas.openxmlformats.org/drawingml/2006/table">
            <a:tbl>
              <a:tblPr firstRow="1" bandRow="1">
                <a:tableStyleId>{5C22544A-7EE6-4342-B048-85BDC9FD1C3A}</a:tableStyleId>
              </a:tblPr>
              <a:tblGrid>
                <a:gridCol w="3747558">
                  <a:extLst>
                    <a:ext uri="{9D8B030D-6E8A-4147-A177-3AD203B41FA5}">
                      <a16:colId xmlns:a16="http://schemas.microsoft.com/office/drawing/2014/main" val="20000"/>
                    </a:ext>
                  </a:extLst>
                </a:gridCol>
                <a:gridCol w="3747558">
                  <a:extLst>
                    <a:ext uri="{9D8B030D-6E8A-4147-A177-3AD203B41FA5}">
                      <a16:colId xmlns:a16="http://schemas.microsoft.com/office/drawing/2014/main" val="20001"/>
                    </a:ext>
                  </a:extLst>
                </a:gridCol>
                <a:gridCol w="3747558">
                  <a:extLst>
                    <a:ext uri="{9D8B030D-6E8A-4147-A177-3AD203B41FA5}">
                      <a16:colId xmlns:a16="http://schemas.microsoft.com/office/drawing/2014/main" val="20002"/>
                    </a:ext>
                  </a:extLst>
                </a:gridCol>
              </a:tblGrid>
              <a:tr h="450960">
                <a:tc>
                  <a:txBody>
                    <a:bodyPr/>
                    <a:lstStyle/>
                    <a:p>
                      <a:endParaRPr lang="en-CA"/>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CA" sz="1800" b="1" kern="1200" baseline="0" dirty="0">
                          <a:solidFill>
                            <a:schemeClr val="lt1"/>
                          </a:solidFill>
                          <a:latin typeface="+mn-lt"/>
                          <a:ea typeface="+mn-ea"/>
                          <a:cs typeface="+mn-cs"/>
                        </a:rPr>
                        <a:t>Opportunity Cost</a:t>
                      </a:r>
                      <a:endParaRPr lang="en-CA"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CA" sz="1800" b="1" kern="1200" baseline="0" dirty="0">
                          <a:solidFill>
                            <a:schemeClr val="lt1"/>
                          </a:solidFill>
                          <a:latin typeface="+mn-lt"/>
                          <a:ea typeface="+mn-ea"/>
                          <a:cs typeface="+mn-cs"/>
                        </a:rPr>
                        <a:t>Opportunity Cost</a:t>
                      </a:r>
                      <a:endParaRPr lang="en-CA" dirty="0"/>
                    </a:p>
                  </a:txBody>
                  <a:tcPr/>
                </a:tc>
                <a:extLst>
                  <a:ext uri="{0D108BD9-81ED-4DB2-BD59-A6C34878D82A}">
                    <a16:rowId xmlns:a16="http://schemas.microsoft.com/office/drawing/2014/main" val="2765817850"/>
                  </a:ext>
                </a:extLst>
              </a:tr>
              <a:tr h="450960">
                <a:tc>
                  <a:txBody>
                    <a:bodyPr/>
                    <a:lstStyle/>
                    <a:p>
                      <a:endParaRPr lang="en-CA"/>
                    </a:p>
                  </a:txBody>
                  <a:tcPr/>
                </a:tc>
                <a:tc>
                  <a:txBody>
                    <a:bodyPr/>
                    <a:lstStyle/>
                    <a:p>
                      <a:pPr algn="ctr"/>
                      <a:r>
                        <a:rPr lang="en-CA" sz="1800" b="1" kern="1200" baseline="0" dirty="0">
                          <a:solidFill>
                            <a:schemeClr val="dk1"/>
                          </a:solidFill>
                          <a:latin typeface="+mn-lt"/>
                          <a:ea typeface="+mn-ea"/>
                          <a:cs typeface="+mn-cs"/>
                        </a:rPr>
                        <a:t>1 oz of Meat</a:t>
                      </a:r>
                      <a:endParaRPr lang="en-CA" b="1" dirty="0"/>
                    </a:p>
                  </a:txBody>
                  <a:tcPr/>
                </a:tc>
                <a:tc>
                  <a:txBody>
                    <a:bodyPr/>
                    <a:lstStyle/>
                    <a:p>
                      <a:pPr algn="ctr"/>
                      <a:r>
                        <a:rPr lang="en-CA" sz="1800" b="1" kern="1200" baseline="0" dirty="0">
                          <a:solidFill>
                            <a:schemeClr val="dk1"/>
                          </a:solidFill>
                          <a:latin typeface="+mn-lt"/>
                          <a:ea typeface="+mn-ea"/>
                          <a:cs typeface="+mn-cs"/>
                        </a:rPr>
                        <a:t>1 oz of Potatoes</a:t>
                      </a:r>
                      <a:endParaRPr lang="en-CA" b="1" dirty="0"/>
                    </a:p>
                  </a:txBody>
                  <a:tcPr/>
                </a:tc>
                <a:extLst>
                  <a:ext uri="{0D108BD9-81ED-4DB2-BD59-A6C34878D82A}">
                    <a16:rowId xmlns:a16="http://schemas.microsoft.com/office/drawing/2014/main" val="10001"/>
                  </a:ext>
                </a:extLst>
              </a:tr>
              <a:tr h="450960">
                <a:tc>
                  <a:txBody>
                    <a:bodyPr/>
                    <a:lstStyle/>
                    <a:p>
                      <a:r>
                        <a:rPr lang="en-CA" sz="1800" b="1" kern="1200" baseline="0" dirty="0">
                          <a:solidFill>
                            <a:schemeClr val="dk1"/>
                          </a:solidFill>
                          <a:latin typeface="+mn-lt"/>
                          <a:ea typeface="+mn-ea"/>
                          <a:cs typeface="+mn-cs"/>
                        </a:rPr>
                        <a:t>Frank the farmer</a:t>
                      </a:r>
                      <a:endParaRPr lang="en-CA" b="1" dirty="0"/>
                    </a:p>
                  </a:txBody>
                  <a:tcPr/>
                </a:tc>
                <a:tc>
                  <a:txBody>
                    <a:bodyPr/>
                    <a:lstStyle/>
                    <a:p>
                      <a:pPr algn="ctr"/>
                      <a:r>
                        <a:rPr lang="en-CA" sz="1800" kern="1200" baseline="0" dirty="0">
                          <a:solidFill>
                            <a:schemeClr val="dk1"/>
                          </a:solidFill>
                          <a:latin typeface="+mn-lt"/>
                          <a:ea typeface="+mn-ea"/>
                          <a:cs typeface="+mn-cs"/>
                        </a:rPr>
                        <a:t>4 oz potatoes</a:t>
                      </a:r>
                      <a:endParaRPr lang="en-CA" dirty="0"/>
                    </a:p>
                  </a:txBody>
                  <a:tcPr/>
                </a:tc>
                <a:tc>
                  <a:txBody>
                    <a:bodyPr/>
                    <a:lstStyle/>
                    <a:p>
                      <a:pPr algn="ctr"/>
                      <a:r>
                        <a:rPr lang="en-CA" sz="1800" kern="1200" baseline="0" dirty="0">
                          <a:solidFill>
                            <a:schemeClr val="dk1"/>
                          </a:solidFill>
                          <a:latin typeface="+mn-lt"/>
                          <a:ea typeface="+mn-ea"/>
                          <a:cs typeface="+mn-cs"/>
                        </a:rPr>
                        <a:t>¼ oz meat</a:t>
                      </a:r>
                      <a:endParaRPr lang="en-CA" dirty="0"/>
                    </a:p>
                  </a:txBody>
                  <a:tcPr/>
                </a:tc>
                <a:extLst>
                  <a:ext uri="{0D108BD9-81ED-4DB2-BD59-A6C34878D82A}">
                    <a16:rowId xmlns:a16="http://schemas.microsoft.com/office/drawing/2014/main" val="10002"/>
                  </a:ext>
                </a:extLst>
              </a:tr>
              <a:tr h="450960">
                <a:tc>
                  <a:txBody>
                    <a:bodyPr/>
                    <a:lstStyle/>
                    <a:p>
                      <a:r>
                        <a:rPr lang="en-CA" sz="1800" b="1" kern="1200" baseline="0" dirty="0">
                          <a:solidFill>
                            <a:schemeClr val="dk1"/>
                          </a:solidFill>
                          <a:latin typeface="+mn-lt"/>
                          <a:ea typeface="+mn-ea"/>
                          <a:cs typeface="+mn-cs"/>
                        </a:rPr>
                        <a:t>Ruby the rancher</a:t>
                      </a:r>
                      <a:endParaRPr lang="en-CA" b="1" dirty="0"/>
                    </a:p>
                  </a:txBody>
                  <a:tcPr/>
                </a:tc>
                <a:tc>
                  <a:txBody>
                    <a:bodyPr/>
                    <a:lstStyle/>
                    <a:p>
                      <a:pPr algn="ctr"/>
                      <a:r>
                        <a:rPr lang="en-CA" sz="1800" kern="1200" baseline="0" dirty="0">
                          <a:solidFill>
                            <a:schemeClr val="dk1"/>
                          </a:solidFill>
                          <a:latin typeface="+mn-lt"/>
                          <a:ea typeface="+mn-ea"/>
                          <a:cs typeface="+mn-cs"/>
                        </a:rPr>
                        <a:t>2 oz potatoes</a:t>
                      </a:r>
                      <a:endParaRPr lang="en-CA" dirty="0"/>
                    </a:p>
                  </a:txBody>
                  <a:tcPr/>
                </a:tc>
                <a:tc>
                  <a:txBody>
                    <a:bodyPr/>
                    <a:lstStyle/>
                    <a:p>
                      <a:pPr algn="ctr"/>
                      <a:r>
                        <a:rPr lang="en-CA" sz="1800" kern="1200" baseline="0" dirty="0">
                          <a:solidFill>
                            <a:schemeClr val="dk1"/>
                          </a:solidFill>
                          <a:latin typeface="+mn-lt"/>
                          <a:ea typeface="+mn-ea"/>
                          <a:cs typeface="+mn-cs"/>
                        </a:rPr>
                        <a:t>½ oz meat</a:t>
                      </a:r>
                      <a:endParaRPr lang="en-CA" dirty="0"/>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42076279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4FD661-D100-464A-A092-CDC5558A0643}"/>
              </a:ext>
            </a:extLst>
          </p:cNvPr>
          <p:cNvSpPr>
            <a:spLocks noGrp="1"/>
          </p:cNvSpPr>
          <p:nvPr>
            <p:ph type="title"/>
          </p:nvPr>
        </p:nvSpPr>
        <p:spPr/>
        <p:txBody>
          <a:bodyPr/>
          <a:lstStyle/>
          <a:p>
            <a:r>
              <a:rPr lang="en-US" dirty="0">
                <a:latin typeface="+mj-lt"/>
              </a:rPr>
              <a:t>Comparative Advantage (1 of 2)</a:t>
            </a:r>
          </a:p>
        </p:txBody>
      </p:sp>
      <p:sp>
        <p:nvSpPr>
          <p:cNvPr id="3" name="Content Placeholder 2">
            <a:extLst>
              <a:ext uri="{FF2B5EF4-FFF2-40B4-BE49-F238E27FC236}">
                <a16:creationId xmlns:a16="http://schemas.microsoft.com/office/drawing/2014/main" id="{04A830AE-C43F-44B1-8EB0-74EA93FF8540}"/>
              </a:ext>
            </a:extLst>
          </p:cNvPr>
          <p:cNvSpPr>
            <a:spLocks noGrp="1"/>
          </p:cNvSpPr>
          <p:nvPr>
            <p:ph idx="1"/>
          </p:nvPr>
        </p:nvSpPr>
        <p:spPr/>
        <p:txBody>
          <a:bodyPr/>
          <a:lstStyle/>
          <a:p>
            <a:pPr>
              <a:spcAft>
                <a:spcPts val="1200"/>
              </a:spcAft>
            </a:pPr>
            <a:r>
              <a:rPr lang="en-US" altLang="en-US" b="1" dirty="0">
                <a:solidFill>
                  <a:srgbClr val="C00000"/>
                </a:solidFill>
                <a:latin typeface="+mj-lt"/>
              </a:rPr>
              <a:t>Comparative advantage*</a:t>
            </a:r>
          </a:p>
          <a:p>
            <a:pPr lvl="1">
              <a:spcAft>
                <a:spcPts val="1200"/>
              </a:spcAft>
            </a:pPr>
            <a:r>
              <a:rPr lang="en-US" altLang="en-US" dirty="0">
                <a:latin typeface="+mj-lt"/>
              </a:rPr>
              <a:t>The ability to produce a good at a lower opportunity cost than another producer</a:t>
            </a:r>
          </a:p>
          <a:p>
            <a:pPr>
              <a:spcAft>
                <a:spcPts val="1200"/>
              </a:spcAft>
            </a:pPr>
            <a:r>
              <a:rPr lang="en-US" altLang="en-US" dirty="0">
                <a:latin typeface="+mj-lt"/>
              </a:rPr>
              <a:t>One person</a:t>
            </a:r>
          </a:p>
          <a:p>
            <a:pPr lvl="1">
              <a:spcAft>
                <a:spcPts val="1200"/>
              </a:spcAft>
            </a:pPr>
            <a:r>
              <a:rPr lang="en-US" altLang="en-US" dirty="0">
                <a:latin typeface="+mj-lt"/>
              </a:rPr>
              <a:t>Can have an absolute advantage in both goods</a:t>
            </a:r>
          </a:p>
          <a:p>
            <a:pPr lvl="1">
              <a:spcAft>
                <a:spcPts val="1200"/>
              </a:spcAft>
            </a:pPr>
            <a:r>
              <a:rPr lang="en-US" altLang="en-US" dirty="0">
                <a:latin typeface="+mj-lt"/>
              </a:rPr>
              <a:t>Cannot have a comparative advantage in both goods</a:t>
            </a:r>
            <a:endParaRPr lang="en-US" altLang="en-US" sz="1400" dirty="0">
              <a:solidFill>
                <a:srgbClr val="282F7C"/>
              </a:solidFill>
              <a:latin typeface="+mj-lt"/>
            </a:endParaRPr>
          </a:p>
          <a:p>
            <a:pPr lvl="0">
              <a:spcBef>
                <a:spcPts val="3000"/>
              </a:spcBef>
              <a:spcAft>
                <a:spcPts val="1200"/>
              </a:spcAft>
              <a:buClr>
                <a:srgbClr val="282F7C"/>
              </a:buClr>
              <a:buNone/>
              <a:defRPr/>
            </a:pPr>
            <a:r>
              <a:rPr lang="en-US" altLang="en-US" sz="1400" dirty="0">
                <a:solidFill>
                  <a:srgbClr val="282F7C"/>
                </a:solidFill>
                <a:latin typeface="+mj-lt"/>
              </a:rPr>
              <a:t>*Words accompanied by an asterisk are key terms from the chapter.</a:t>
            </a:r>
          </a:p>
        </p:txBody>
      </p:sp>
    </p:spTree>
    <p:extLst>
      <p:ext uri="{BB962C8B-B14F-4D97-AF65-F5344CB8AC3E}">
        <p14:creationId xmlns:p14="http://schemas.microsoft.com/office/powerpoint/2010/main" val="235989886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AB6D58-FF52-4394-B44B-B82AD292A4E4}"/>
              </a:ext>
            </a:extLst>
          </p:cNvPr>
          <p:cNvSpPr>
            <a:spLocks noGrp="1"/>
          </p:cNvSpPr>
          <p:nvPr>
            <p:ph type="title"/>
          </p:nvPr>
        </p:nvSpPr>
        <p:spPr/>
        <p:txBody>
          <a:bodyPr/>
          <a:lstStyle/>
          <a:p>
            <a:r>
              <a:rPr lang="en-US" dirty="0">
                <a:latin typeface="+mj-lt"/>
              </a:rPr>
              <a:t>Comparative Advantage (2 of 2)</a:t>
            </a:r>
          </a:p>
        </p:txBody>
      </p:sp>
      <p:sp>
        <p:nvSpPr>
          <p:cNvPr id="3" name="Content Placeholder 2">
            <a:extLst>
              <a:ext uri="{FF2B5EF4-FFF2-40B4-BE49-F238E27FC236}">
                <a16:creationId xmlns:a16="http://schemas.microsoft.com/office/drawing/2014/main" id="{0BDEF95F-64DD-4888-9E26-9A929C4AE445}"/>
              </a:ext>
            </a:extLst>
          </p:cNvPr>
          <p:cNvSpPr>
            <a:spLocks noGrp="1"/>
          </p:cNvSpPr>
          <p:nvPr>
            <p:ph idx="1"/>
          </p:nvPr>
        </p:nvSpPr>
        <p:spPr/>
        <p:txBody>
          <a:bodyPr/>
          <a:lstStyle/>
          <a:p>
            <a:pPr>
              <a:spcBef>
                <a:spcPts val="1200"/>
              </a:spcBef>
              <a:spcAft>
                <a:spcPts val="1200"/>
              </a:spcAft>
            </a:pPr>
            <a:r>
              <a:rPr lang="en-US" altLang="en-US" dirty="0">
                <a:latin typeface="+mj-lt"/>
              </a:rPr>
              <a:t>Opportunity cost of one good</a:t>
            </a:r>
          </a:p>
          <a:p>
            <a:pPr lvl="1">
              <a:spcBef>
                <a:spcPts val="600"/>
              </a:spcBef>
              <a:spcAft>
                <a:spcPts val="1200"/>
              </a:spcAft>
            </a:pPr>
            <a:r>
              <a:rPr lang="en-US" altLang="en-US" dirty="0">
                <a:latin typeface="+mj-lt"/>
              </a:rPr>
              <a:t>Inverse of the opportunity cost of the other good</a:t>
            </a:r>
          </a:p>
          <a:p>
            <a:pPr lvl="1">
              <a:spcBef>
                <a:spcPts val="600"/>
              </a:spcBef>
              <a:spcAft>
                <a:spcPts val="1200"/>
              </a:spcAft>
            </a:pPr>
            <a:r>
              <a:rPr lang="en-US" dirty="0">
                <a:latin typeface="+mj-lt"/>
              </a:rPr>
              <a:t>If a person’s opportunity cost of one good is relatively high, opportunity cost of the other good must be relatively low</a:t>
            </a:r>
            <a:endParaRPr lang="en-US" altLang="en-US" dirty="0">
              <a:latin typeface="+mj-lt"/>
            </a:endParaRPr>
          </a:p>
          <a:p>
            <a:pPr>
              <a:spcBef>
                <a:spcPts val="1200"/>
              </a:spcBef>
              <a:spcAft>
                <a:spcPts val="1200"/>
              </a:spcAft>
            </a:pPr>
            <a:r>
              <a:rPr lang="en-US" altLang="en-US" dirty="0">
                <a:latin typeface="+mj-lt"/>
              </a:rPr>
              <a:t>For different opportunity costs</a:t>
            </a:r>
          </a:p>
          <a:p>
            <a:pPr lvl="1">
              <a:spcBef>
                <a:spcPts val="600"/>
              </a:spcBef>
              <a:spcAft>
                <a:spcPts val="1200"/>
              </a:spcAft>
            </a:pPr>
            <a:r>
              <a:rPr lang="en-US" altLang="en-US" dirty="0">
                <a:latin typeface="+mj-lt"/>
              </a:rPr>
              <a:t>One person has comparative advantage in one good</a:t>
            </a:r>
          </a:p>
          <a:p>
            <a:pPr lvl="1">
              <a:spcBef>
                <a:spcPts val="600"/>
              </a:spcBef>
              <a:spcAft>
                <a:spcPts val="1200"/>
              </a:spcAft>
            </a:pPr>
            <a:r>
              <a:rPr lang="en-US" altLang="en-US" dirty="0">
                <a:latin typeface="+mj-lt"/>
              </a:rPr>
              <a:t>The other person has comparative advantage in the other good</a:t>
            </a:r>
          </a:p>
        </p:txBody>
      </p:sp>
    </p:spTree>
    <p:extLst>
      <p:ext uri="{BB962C8B-B14F-4D97-AF65-F5344CB8AC3E}">
        <p14:creationId xmlns:p14="http://schemas.microsoft.com/office/powerpoint/2010/main" val="29010244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AB6D58-FF52-4394-B44B-B82AD292A4E4}"/>
              </a:ext>
            </a:extLst>
          </p:cNvPr>
          <p:cNvSpPr>
            <a:spLocks noGrp="1"/>
          </p:cNvSpPr>
          <p:nvPr>
            <p:ph type="title"/>
          </p:nvPr>
        </p:nvSpPr>
        <p:spPr/>
        <p:txBody>
          <a:bodyPr/>
          <a:lstStyle/>
          <a:p>
            <a:r>
              <a:rPr lang="en-US" dirty="0">
                <a:latin typeface="+mj-lt"/>
              </a:rPr>
              <a:t>Comparative Advantage and Trade</a:t>
            </a:r>
          </a:p>
        </p:txBody>
      </p:sp>
      <p:sp>
        <p:nvSpPr>
          <p:cNvPr id="3" name="Content Placeholder 2">
            <a:extLst>
              <a:ext uri="{FF2B5EF4-FFF2-40B4-BE49-F238E27FC236}">
                <a16:creationId xmlns:a16="http://schemas.microsoft.com/office/drawing/2014/main" id="{0BDEF95F-64DD-4888-9E26-9A929C4AE445}"/>
              </a:ext>
            </a:extLst>
          </p:cNvPr>
          <p:cNvSpPr>
            <a:spLocks noGrp="1"/>
          </p:cNvSpPr>
          <p:nvPr>
            <p:ph idx="1"/>
          </p:nvPr>
        </p:nvSpPr>
        <p:spPr/>
        <p:txBody>
          <a:bodyPr/>
          <a:lstStyle/>
          <a:p>
            <a:pPr>
              <a:spcAft>
                <a:spcPts val="1200"/>
              </a:spcAft>
            </a:pPr>
            <a:r>
              <a:rPr lang="en-US" altLang="en-US" dirty="0">
                <a:latin typeface="+mj-lt"/>
              </a:rPr>
              <a:t>Gains from specialization and trade</a:t>
            </a:r>
          </a:p>
          <a:p>
            <a:pPr lvl="1">
              <a:spcAft>
                <a:spcPts val="1200"/>
              </a:spcAft>
            </a:pPr>
            <a:r>
              <a:rPr lang="en-US" altLang="en-US" dirty="0">
                <a:latin typeface="+mj-lt"/>
              </a:rPr>
              <a:t>Based on comparative advantage</a:t>
            </a:r>
          </a:p>
          <a:p>
            <a:pPr lvl="1">
              <a:spcAft>
                <a:spcPts val="1200"/>
              </a:spcAft>
            </a:pPr>
            <a:r>
              <a:rPr lang="en-US" altLang="en-US" dirty="0">
                <a:latin typeface="+mj-lt"/>
              </a:rPr>
              <a:t>Total production in economy rises</a:t>
            </a:r>
          </a:p>
          <a:p>
            <a:pPr>
              <a:spcAft>
                <a:spcPts val="1200"/>
              </a:spcAft>
            </a:pPr>
            <a:r>
              <a:rPr lang="en-US" dirty="0">
                <a:latin typeface="+mj-lt"/>
              </a:rPr>
              <a:t>Gains from trade </a:t>
            </a:r>
          </a:p>
          <a:p>
            <a:pPr lvl="1">
              <a:spcAft>
                <a:spcPts val="1200"/>
              </a:spcAft>
            </a:pPr>
            <a:r>
              <a:rPr lang="en-US" dirty="0">
                <a:latin typeface="+mj-lt"/>
              </a:rPr>
              <a:t>Reflected in the implicit prices that the trading partners pay each other</a:t>
            </a:r>
          </a:p>
          <a:p>
            <a:pPr>
              <a:spcAft>
                <a:spcPts val="1200"/>
              </a:spcAft>
            </a:pPr>
            <a:r>
              <a:rPr lang="en-US" dirty="0">
                <a:latin typeface="+mj-lt"/>
              </a:rPr>
              <a:t>Trade can benefit everyone because it allows people to specialize in the activities in which they have a comparative advantage</a:t>
            </a:r>
            <a:endParaRPr lang="en-US" altLang="en-US" dirty="0">
              <a:latin typeface="+mj-lt"/>
            </a:endParaRPr>
          </a:p>
        </p:txBody>
      </p:sp>
    </p:spTree>
    <p:extLst>
      <p:ext uri="{BB962C8B-B14F-4D97-AF65-F5344CB8AC3E}">
        <p14:creationId xmlns:p14="http://schemas.microsoft.com/office/powerpoint/2010/main" val="14218417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1FEDD2-EA19-40CD-8BD8-7DC087BFD232}"/>
              </a:ext>
            </a:extLst>
          </p:cNvPr>
          <p:cNvSpPr>
            <a:spLocks noGrp="1"/>
          </p:cNvSpPr>
          <p:nvPr>
            <p:ph type="title"/>
          </p:nvPr>
        </p:nvSpPr>
        <p:spPr/>
        <p:txBody>
          <a:bodyPr/>
          <a:lstStyle/>
          <a:p>
            <a:r>
              <a:rPr lang="en-US" dirty="0">
                <a:latin typeface="+mj-lt"/>
              </a:rPr>
              <a:t>Chapter Objectives (2 of 2)</a:t>
            </a:r>
            <a:endParaRPr lang="en-US" noProof="0" dirty="0">
              <a:latin typeface="+mj-lt"/>
            </a:endParaRPr>
          </a:p>
        </p:txBody>
      </p:sp>
      <p:sp>
        <p:nvSpPr>
          <p:cNvPr id="3" name="Content Placeholder 2">
            <a:extLst>
              <a:ext uri="{FF2B5EF4-FFF2-40B4-BE49-F238E27FC236}">
                <a16:creationId xmlns:a16="http://schemas.microsoft.com/office/drawing/2014/main" id="{20A6EAA7-9D27-4A8C-A65A-A5BE88C7427E}"/>
              </a:ext>
            </a:extLst>
          </p:cNvPr>
          <p:cNvSpPr>
            <a:spLocks noGrp="1"/>
          </p:cNvSpPr>
          <p:nvPr>
            <p:ph idx="1"/>
          </p:nvPr>
        </p:nvSpPr>
        <p:spPr/>
        <p:txBody>
          <a:bodyPr/>
          <a:lstStyle/>
          <a:p>
            <a:pPr>
              <a:spcBef>
                <a:spcPts val="1200"/>
              </a:spcBef>
              <a:spcAft>
                <a:spcPts val="1200"/>
              </a:spcAft>
            </a:pPr>
            <a:r>
              <a:rPr lang="en-US" dirty="0">
                <a:latin typeface="+mj-lt"/>
              </a:rPr>
              <a:t>Describe the factors that cause the production possibilities frontier to shift.</a:t>
            </a:r>
          </a:p>
          <a:p>
            <a:pPr>
              <a:spcBef>
                <a:spcPts val="1200"/>
              </a:spcBef>
              <a:spcAft>
                <a:spcPts val="1200"/>
              </a:spcAft>
            </a:pPr>
            <a:r>
              <a:rPr lang="en-US" dirty="0">
                <a:latin typeface="+mj-lt"/>
              </a:rPr>
              <a:t>Determine whether a country will be an importer or exporter of a good if the country opens up to international trade. </a:t>
            </a:r>
          </a:p>
        </p:txBody>
      </p:sp>
    </p:spTree>
    <p:extLst>
      <p:ext uri="{BB962C8B-B14F-4D97-AF65-F5344CB8AC3E}">
        <p14:creationId xmlns:p14="http://schemas.microsoft.com/office/powerpoint/2010/main" val="1127053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077011-EAF9-4A59-B0EE-7D1C4F07E0B2}"/>
              </a:ext>
            </a:extLst>
          </p:cNvPr>
          <p:cNvSpPr>
            <a:spLocks noGrp="1"/>
          </p:cNvSpPr>
          <p:nvPr>
            <p:ph type="title"/>
          </p:nvPr>
        </p:nvSpPr>
        <p:spPr/>
        <p:txBody>
          <a:bodyPr/>
          <a:lstStyle/>
          <a:p>
            <a:r>
              <a:rPr lang="en-US" dirty="0">
                <a:latin typeface="+mj-lt"/>
              </a:rPr>
              <a:t>The Price of the Trade</a:t>
            </a:r>
          </a:p>
        </p:txBody>
      </p:sp>
      <p:sp>
        <p:nvSpPr>
          <p:cNvPr id="3" name="Content Placeholder 2">
            <a:extLst>
              <a:ext uri="{FF2B5EF4-FFF2-40B4-BE49-F238E27FC236}">
                <a16:creationId xmlns:a16="http://schemas.microsoft.com/office/drawing/2014/main" id="{7F010626-A091-4339-9723-9EB83FA2E2C2}"/>
              </a:ext>
            </a:extLst>
          </p:cNvPr>
          <p:cNvSpPr>
            <a:spLocks noGrp="1"/>
          </p:cNvSpPr>
          <p:nvPr>
            <p:ph idx="1"/>
          </p:nvPr>
        </p:nvSpPr>
        <p:spPr/>
        <p:txBody>
          <a:bodyPr/>
          <a:lstStyle/>
          <a:p>
            <a:r>
              <a:rPr lang="en-US" dirty="0">
                <a:latin typeface="+mj-lt"/>
              </a:rPr>
              <a:t>For both parties to gain from trade, the price at which they trade must lie between their opportunity costs</a:t>
            </a:r>
          </a:p>
        </p:txBody>
      </p:sp>
    </p:spTree>
    <p:extLst>
      <p:ext uri="{BB962C8B-B14F-4D97-AF65-F5344CB8AC3E}">
        <p14:creationId xmlns:p14="http://schemas.microsoft.com/office/powerpoint/2010/main" val="31197761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3CBF87-8456-49E9-9E66-C6A0E8021D27}"/>
              </a:ext>
            </a:extLst>
          </p:cNvPr>
          <p:cNvSpPr>
            <a:spLocks noGrp="1"/>
          </p:cNvSpPr>
          <p:nvPr>
            <p:ph type="ctrTitle"/>
          </p:nvPr>
        </p:nvSpPr>
        <p:spPr/>
        <p:txBody>
          <a:bodyPr/>
          <a:lstStyle/>
          <a:p>
            <a:r>
              <a:rPr lang="en-US" dirty="0">
                <a:latin typeface="+mj-lt"/>
              </a:rPr>
              <a:t>3-3</a:t>
            </a:r>
          </a:p>
        </p:txBody>
      </p:sp>
      <p:sp>
        <p:nvSpPr>
          <p:cNvPr id="3" name="Subtitle 2">
            <a:extLst>
              <a:ext uri="{FF2B5EF4-FFF2-40B4-BE49-F238E27FC236}">
                <a16:creationId xmlns:a16="http://schemas.microsoft.com/office/drawing/2014/main" id="{970E8399-4B27-434F-9BCD-B3BDBFD6E13A}"/>
              </a:ext>
            </a:extLst>
          </p:cNvPr>
          <p:cNvSpPr>
            <a:spLocks noGrp="1"/>
          </p:cNvSpPr>
          <p:nvPr>
            <p:ph type="subTitle" idx="1"/>
          </p:nvPr>
        </p:nvSpPr>
        <p:spPr/>
        <p:txBody>
          <a:bodyPr/>
          <a:lstStyle/>
          <a:p>
            <a:r>
              <a:rPr lang="en-US" dirty="0">
                <a:latin typeface="+mj-lt"/>
              </a:rPr>
              <a:t>Applications of Comparative Advantage</a:t>
            </a:r>
          </a:p>
        </p:txBody>
      </p:sp>
    </p:spTree>
    <p:extLst>
      <p:ext uri="{BB962C8B-B14F-4D97-AF65-F5344CB8AC3E}">
        <p14:creationId xmlns:p14="http://schemas.microsoft.com/office/powerpoint/2010/main" val="402567538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1FB83E-3570-42A9-AEA5-3811677C6258}"/>
              </a:ext>
            </a:extLst>
          </p:cNvPr>
          <p:cNvSpPr>
            <a:spLocks noGrp="1"/>
          </p:cNvSpPr>
          <p:nvPr>
            <p:ph type="title"/>
          </p:nvPr>
        </p:nvSpPr>
        <p:spPr/>
        <p:txBody>
          <a:bodyPr/>
          <a:lstStyle/>
          <a:p>
            <a:r>
              <a:rPr lang="en-US" dirty="0">
                <a:latin typeface="+mj-lt"/>
              </a:rPr>
              <a:t>Should Naomi Osaka Mow Her Own Lawn?</a:t>
            </a:r>
          </a:p>
        </p:txBody>
      </p:sp>
      <p:sp>
        <p:nvSpPr>
          <p:cNvPr id="3" name="Content Placeholder 2">
            <a:extLst>
              <a:ext uri="{FF2B5EF4-FFF2-40B4-BE49-F238E27FC236}">
                <a16:creationId xmlns:a16="http://schemas.microsoft.com/office/drawing/2014/main" id="{CB83849C-A625-49E4-9614-AA8D3CBA174D}"/>
              </a:ext>
            </a:extLst>
          </p:cNvPr>
          <p:cNvSpPr>
            <a:spLocks noGrp="1"/>
          </p:cNvSpPr>
          <p:nvPr>
            <p:ph idx="1"/>
          </p:nvPr>
        </p:nvSpPr>
        <p:spPr/>
        <p:txBody>
          <a:bodyPr/>
          <a:lstStyle/>
          <a:p>
            <a:pPr>
              <a:spcBef>
                <a:spcPts val="1200"/>
              </a:spcBef>
              <a:spcAft>
                <a:spcPts val="1200"/>
              </a:spcAft>
              <a:defRPr/>
            </a:pPr>
            <a:r>
              <a:rPr lang="en-US" dirty="0">
                <a:latin typeface="+mj-lt"/>
              </a:rPr>
              <a:t>In 2 hours, Osaka can mow her lawn, or</a:t>
            </a:r>
          </a:p>
          <a:p>
            <a:pPr lvl="1">
              <a:spcBef>
                <a:spcPts val="600"/>
              </a:spcBef>
              <a:spcAft>
                <a:spcPts val="1200"/>
              </a:spcAft>
              <a:defRPr/>
            </a:pPr>
            <a:r>
              <a:rPr lang="en-US" dirty="0">
                <a:latin typeface="+mj-lt"/>
              </a:rPr>
              <a:t>Film a TV commercial, earn $30,000</a:t>
            </a:r>
          </a:p>
          <a:p>
            <a:pPr>
              <a:spcBef>
                <a:spcPts val="1200"/>
              </a:spcBef>
              <a:spcAft>
                <a:spcPts val="1200"/>
              </a:spcAft>
              <a:defRPr/>
            </a:pPr>
            <a:r>
              <a:rPr lang="en-US" dirty="0">
                <a:latin typeface="+mj-lt"/>
              </a:rPr>
              <a:t>In 4 hours, Hari can mow Osaka's lawn, or</a:t>
            </a:r>
          </a:p>
          <a:p>
            <a:pPr lvl="1">
              <a:spcBef>
                <a:spcPts val="600"/>
              </a:spcBef>
              <a:spcAft>
                <a:spcPts val="1200"/>
              </a:spcAft>
              <a:defRPr/>
            </a:pPr>
            <a:r>
              <a:rPr lang="en-US" dirty="0">
                <a:latin typeface="+mj-lt"/>
              </a:rPr>
              <a:t>Work at McDonald’s, earn $50</a:t>
            </a:r>
          </a:p>
          <a:p>
            <a:pPr>
              <a:spcBef>
                <a:spcPts val="1200"/>
              </a:spcBef>
              <a:spcAft>
                <a:spcPts val="1200"/>
              </a:spcAft>
            </a:pPr>
            <a:r>
              <a:rPr lang="en-US" dirty="0">
                <a:latin typeface="+mj-lt"/>
              </a:rPr>
              <a:t>Gains from trade</a:t>
            </a:r>
          </a:p>
          <a:p>
            <a:pPr lvl="1">
              <a:spcBef>
                <a:spcPts val="600"/>
              </a:spcBef>
              <a:spcAft>
                <a:spcPts val="1200"/>
              </a:spcAft>
            </a:pPr>
            <a:r>
              <a:rPr lang="en-US" dirty="0">
                <a:latin typeface="+mj-lt"/>
              </a:rPr>
              <a:t>As long as Osaka pays Hari more than $50 and less than $30,000, both are better off</a:t>
            </a:r>
          </a:p>
        </p:txBody>
      </p:sp>
    </p:spTree>
    <p:extLst>
      <p:ext uri="{BB962C8B-B14F-4D97-AF65-F5344CB8AC3E}">
        <p14:creationId xmlns:p14="http://schemas.microsoft.com/office/powerpoint/2010/main" val="124121354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6B119D-EC73-47EA-A11E-BA2FB0B85A56}"/>
              </a:ext>
            </a:extLst>
          </p:cNvPr>
          <p:cNvSpPr>
            <a:spLocks noGrp="1"/>
          </p:cNvSpPr>
          <p:nvPr>
            <p:ph type="title"/>
          </p:nvPr>
        </p:nvSpPr>
        <p:spPr/>
        <p:txBody>
          <a:bodyPr/>
          <a:lstStyle/>
          <a:p>
            <a:r>
              <a:rPr lang="en-US" dirty="0">
                <a:latin typeface="+mj-lt"/>
              </a:rPr>
              <a:t>Should the United States Trade with Other Countries? (1 of 4)</a:t>
            </a:r>
          </a:p>
        </p:txBody>
      </p:sp>
      <p:sp>
        <p:nvSpPr>
          <p:cNvPr id="3" name="Content Placeholder 2">
            <a:extLst>
              <a:ext uri="{FF2B5EF4-FFF2-40B4-BE49-F238E27FC236}">
                <a16:creationId xmlns:a16="http://schemas.microsoft.com/office/drawing/2014/main" id="{03CA811F-8832-48A4-B39D-1BC344616AAA}"/>
              </a:ext>
            </a:extLst>
          </p:cNvPr>
          <p:cNvSpPr>
            <a:spLocks noGrp="1"/>
          </p:cNvSpPr>
          <p:nvPr>
            <p:ph idx="1"/>
          </p:nvPr>
        </p:nvSpPr>
        <p:spPr/>
        <p:txBody>
          <a:bodyPr/>
          <a:lstStyle/>
          <a:p>
            <a:pPr>
              <a:spcAft>
                <a:spcPts val="1200"/>
              </a:spcAft>
              <a:defRPr/>
            </a:pPr>
            <a:r>
              <a:rPr lang="en-US" b="1" dirty="0">
                <a:solidFill>
                  <a:srgbClr val="C00000"/>
                </a:solidFill>
                <a:latin typeface="+mj-lt"/>
              </a:rPr>
              <a:t>Imports*</a:t>
            </a:r>
            <a:endParaRPr lang="en-US" dirty="0">
              <a:solidFill>
                <a:srgbClr val="C00000"/>
              </a:solidFill>
              <a:latin typeface="+mj-lt"/>
            </a:endParaRPr>
          </a:p>
          <a:p>
            <a:pPr lvl="1">
              <a:spcAft>
                <a:spcPts val="1200"/>
              </a:spcAft>
              <a:defRPr/>
            </a:pPr>
            <a:r>
              <a:rPr lang="en-US" dirty="0">
                <a:latin typeface="+mj-lt"/>
              </a:rPr>
              <a:t>Goods produced abroad and sold domestically</a:t>
            </a:r>
          </a:p>
          <a:p>
            <a:pPr>
              <a:spcAft>
                <a:spcPts val="1200"/>
              </a:spcAft>
              <a:defRPr/>
            </a:pPr>
            <a:r>
              <a:rPr lang="en-US" b="1" dirty="0">
                <a:solidFill>
                  <a:srgbClr val="C00000"/>
                </a:solidFill>
                <a:latin typeface="+mj-lt"/>
              </a:rPr>
              <a:t>Exports*</a:t>
            </a:r>
          </a:p>
          <a:p>
            <a:pPr lvl="1">
              <a:spcAft>
                <a:spcPts val="1200"/>
              </a:spcAft>
              <a:defRPr/>
            </a:pPr>
            <a:r>
              <a:rPr lang="en-US" dirty="0">
                <a:latin typeface="+mj-lt"/>
              </a:rPr>
              <a:t>Goods produced domestically and sold abroad</a:t>
            </a:r>
            <a:endParaRPr lang="en-US" altLang="en-US" sz="1400" dirty="0">
              <a:solidFill>
                <a:srgbClr val="282F7C"/>
              </a:solidFill>
              <a:latin typeface="+mj-lt"/>
            </a:endParaRPr>
          </a:p>
          <a:p>
            <a:pPr lvl="0">
              <a:spcBef>
                <a:spcPts val="3000"/>
              </a:spcBef>
              <a:spcAft>
                <a:spcPts val="1200"/>
              </a:spcAft>
              <a:buClr>
                <a:srgbClr val="282F7C"/>
              </a:buClr>
              <a:buNone/>
              <a:defRPr/>
            </a:pPr>
            <a:r>
              <a:rPr lang="en-US" altLang="en-US" sz="1400" dirty="0">
                <a:solidFill>
                  <a:srgbClr val="282F7C"/>
                </a:solidFill>
                <a:latin typeface="+mj-lt"/>
              </a:rPr>
              <a:t>*Words accompanied by an asterisk are key terms from the chapter.</a:t>
            </a:r>
            <a:endParaRPr lang="en-US" dirty="0">
              <a:latin typeface="+mj-lt"/>
            </a:endParaRPr>
          </a:p>
        </p:txBody>
      </p:sp>
    </p:spTree>
    <p:extLst>
      <p:ext uri="{BB962C8B-B14F-4D97-AF65-F5344CB8AC3E}">
        <p14:creationId xmlns:p14="http://schemas.microsoft.com/office/powerpoint/2010/main" val="389142502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441A15-9A20-40FE-8C29-BC8E1B865E17}"/>
              </a:ext>
            </a:extLst>
          </p:cNvPr>
          <p:cNvSpPr>
            <a:spLocks noGrp="1"/>
          </p:cNvSpPr>
          <p:nvPr>
            <p:ph type="title"/>
          </p:nvPr>
        </p:nvSpPr>
        <p:spPr/>
        <p:txBody>
          <a:bodyPr/>
          <a:lstStyle/>
          <a:p>
            <a:r>
              <a:rPr lang="en-US" dirty="0">
                <a:latin typeface="+mj-lt"/>
              </a:rPr>
              <a:t>Should the United States Trade with Other Countries? (2 of 4)</a:t>
            </a:r>
          </a:p>
        </p:txBody>
      </p:sp>
      <p:sp>
        <p:nvSpPr>
          <p:cNvPr id="3" name="Content Placeholder 2">
            <a:extLst>
              <a:ext uri="{FF2B5EF4-FFF2-40B4-BE49-F238E27FC236}">
                <a16:creationId xmlns:a16="http://schemas.microsoft.com/office/drawing/2014/main" id="{1996E20A-B2B7-4C18-BFA3-2CFAD6395271}"/>
              </a:ext>
            </a:extLst>
          </p:cNvPr>
          <p:cNvSpPr>
            <a:spLocks noGrp="1"/>
          </p:cNvSpPr>
          <p:nvPr>
            <p:ph idx="1"/>
          </p:nvPr>
        </p:nvSpPr>
        <p:spPr/>
        <p:txBody>
          <a:bodyPr/>
          <a:lstStyle/>
          <a:p>
            <a:pPr>
              <a:spcBef>
                <a:spcPts val="1200"/>
              </a:spcBef>
              <a:spcAft>
                <a:spcPts val="1200"/>
              </a:spcAft>
              <a:defRPr/>
            </a:pPr>
            <a:r>
              <a:rPr lang="en-US" dirty="0">
                <a:latin typeface="+mj-lt"/>
              </a:rPr>
              <a:t>United States and Japan</a:t>
            </a:r>
          </a:p>
          <a:p>
            <a:pPr lvl="1">
              <a:spcBef>
                <a:spcPts val="600"/>
              </a:spcBef>
              <a:spcAft>
                <a:spcPts val="1200"/>
              </a:spcAft>
              <a:defRPr/>
            </a:pPr>
            <a:r>
              <a:rPr lang="en-US" dirty="0">
                <a:latin typeface="+mj-lt"/>
              </a:rPr>
              <a:t>Each produces food and cars</a:t>
            </a:r>
          </a:p>
          <a:p>
            <a:pPr lvl="1">
              <a:spcBef>
                <a:spcPts val="600"/>
              </a:spcBef>
              <a:spcAft>
                <a:spcPts val="1200"/>
              </a:spcAft>
              <a:defRPr/>
            </a:pPr>
            <a:r>
              <a:rPr lang="en-US" dirty="0">
                <a:latin typeface="+mj-lt"/>
              </a:rPr>
              <a:t>One American worker, in one month, can produce</a:t>
            </a:r>
          </a:p>
          <a:p>
            <a:pPr lvl="2">
              <a:spcBef>
                <a:spcPts val="600"/>
              </a:spcBef>
              <a:spcAft>
                <a:spcPts val="1200"/>
              </a:spcAft>
              <a:defRPr/>
            </a:pPr>
            <a:r>
              <a:rPr lang="en-US" dirty="0">
                <a:latin typeface="+mj-lt"/>
              </a:rPr>
              <a:t>One car or 2 tons of food</a:t>
            </a:r>
          </a:p>
          <a:p>
            <a:pPr lvl="1">
              <a:spcBef>
                <a:spcPts val="600"/>
              </a:spcBef>
              <a:spcAft>
                <a:spcPts val="1200"/>
              </a:spcAft>
              <a:defRPr/>
            </a:pPr>
            <a:r>
              <a:rPr lang="en-US" dirty="0">
                <a:latin typeface="+mj-lt"/>
              </a:rPr>
              <a:t>One Japanese worker, in one month, can produce </a:t>
            </a:r>
          </a:p>
          <a:p>
            <a:pPr lvl="2">
              <a:spcBef>
                <a:spcPts val="600"/>
              </a:spcBef>
              <a:spcAft>
                <a:spcPts val="1200"/>
              </a:spcAft>
              <a:defRPr/>
            </a:pPr>
            <a:r>
              <a:rPr lang="en-US" dirty="0">
                <a:latin typeface="+mj-lt"/>
              </a:rPr>
              <a:t>One car or 1 ton of food</a:t>
            </a:r>
          </a:p>
        </p:txBody>
      </p:sp>
    </p:spTree>
    <p:extLst>
      <p:ext uri="{BB962C8B-B14F-4D97-AF65-F5344CB8AC3E}">
        <p14:creationId xmlns:p14="http://schemas.microsoft.com/office/powerpoint/2010/main" val="415222918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12B228-1B3F-471F-AD17-B2102C1D26EB}"/>
              </a:ext>
            </a:extLst>
          </p:cNvPr>
          <p:cNvSpPr>
            <a:spLocks noGrp="1"/>
          </p:cNvSpPr>
          <p:nvPr>
            <p:ph type="title"/>
          </p:nvPr>
        </p:nvSpPr>
        <p:spPr/>
        <p:txBody>
          <a:bodyPr/>
          <a:lstStyle/>
          <a:p>
            <a:r>
              <a:rPr lang="en-US" dirty="0">
                <a:latin typeface="+mj-lt"/>
              </a:rPr>
              <a:t>Should the United States Trade with Other Countries? (3 of 4)</a:t>
            </a:r>
          </a:p>
        </p:txBody>
      </p:sp>
      <p:sp>
        <p:nvSpPr>
          <p:cNvPr id="3" name="Content Placeholder 2">
            <a:extLst>
              <a:ext uri="{FF2B5EF4-FFF2-40B4-BE49-F238E27FC236}">
                <a16:creationId xmlns:a16="http://schemas.microsoft.com/office/drawing/2014/main" id="{5CBC664C-86BA-444F-BA15-D246F1D4DE39}"/>
              </a:ext>
            </a:extLst>
          </p:cNvPr>
          <p:cNvSpPr>
            <a:spLocks noGrp="1"/>
          </p:cNvSpPr>
          <p:nvPr>
            <p:ph idx="1"/>
          </p:nvPr>
        </p:nvSpPr>
        <p:spPr/>
        <p:txBody>
          <a:bodyPr/>
          <a:lstStyle/>
          <a:p>
            <a:pPr>
              <a:spcBef>
                <a:spcPts val="1200"/>
              </a:spcBef>
              <a:spcAft>
                <a:spcPts val="1200"/>
              </a:spcAft>
              <a:defRPr/>
            </a:pPr>
            <a:r>
              <a:rPr lang="en-US" dirty="0">
                <a:latin typeface="+mj-lt"/>
              </a:rPr>
              <a:t>Opportunity cost of a car </a:t>
            </a:r>
          </a:p>
          <a:p>
            <a:pPr lvl="1">
              <a:spcBef>
                <a:spcPts val="600"/>
              </a:spcBef>
              <a:spcAft>
                <a:spcPts val="1200"/>
              </a:spcAft>
              <a:defRPr/>
            </a:pPr>
            <a:r>
              <a:rPr lang="en-US" dirty="0">
                <a:latin typeface="+mj-lt"/>
              </a:rPr>
              <a:t>2 tons of food in the United States, 1 ton of food in Japan</a:t>
            </a:r>
          </a:p>
          <a:p>
            <a:pPr lvl="1">
              <a:spcBef>
                <a:spcPts val="600"/>
              </a:spcBef>
              <a:spcAft>
                <a:spcPts val="1200"/>
              </a:spcAft>
              <a:defRPr/>
            </a:pPr>
            <a:r>
              <a:rPr lang="en-US" dirty="0">
                <a:latin typeface="+mj-lt"/>
              </a:rPr>
              <a:t>Japan has a comparative advantage in producing cars</a:t>
            </a:r>
          </a:p>
          <a:p>
            <a:pPr>
              <a:spcBef>
                <a:spcPts val="1200"/>
              </a:spcBef>
              <a:spcAft>
                <a:spcPts val="1200"/>
              </a:spcAft>
              <a:defRPr/>
            </a:pPr>
            <a:r>
              <a:rPr lang="en-US" dirty="0">
                <a:latin typeface="+mj-lt"/>
              </a:rPr>
              <a:t>Opportunity cost of a ton of food </a:t>
            </a:r>
          </a:p>
          <a:p>
            <a:pPr lvl="1">
              <a:spcBef>
                <a:spcPts val="600"/>
              </a:spcBef>
              <a:spcAft>
                <a:spcPts val="1200"/>
              </a:spcAft>
              <a:defRPr/>
            </a:pPr>
            <a:r>
              <a:rPr lang="en-US" dirty="0">
                <a:latin typeface="+mj-lt"/>
              </a:rPr>
              <a:t>1 car in Japan, ½ car in the United States</a:t>
            </a:r>
          </a:p>
          <a:p>
            <a:pPr lvl="1">
              <a:spcBef>
                <a:spcPts val="600"/>
              </a:spcBef>
              <a:spcAft>
                <a:spcPts val="1200"/>
              </a:spcAft>
              <a:defRPr/>
            </a:pPr>
            <a:r>
              <a:rPr lang="en-US" dirty="0">
                <a:latin typeface="+mj-lt"/>
              </a:rPr>
              <a:t>The United States has a comparative advantage in producing food</a:t>
            </a:r>
          </a:p>
        </p:txBody>
      </p:sp>
    </p:spTree>
    <p:extLst>
      <p:ext uri="{BB962C8B-B14F-4D97-AF65-F5344CB8AC3E}">
        <p14:creationId xmlns:p14="http://schemas.microsoft.com/office/powerpoint/2010/main" val="35882311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9ACB63-BE20-4458-B805-0DAE35B0FE50}"/>
              </a:ext>
            </a:extLst>
          </p:cNvPr>
          <p:cNvSpPr>
            <a:spLocks noGrp="1"/>
          </p:cNvSpPr>
          <p:nvPr>
            <p:ph type="title"/>
          </p:nvPr>
        </p:nvSpPr>
        <p:spPr/>
        <p:txBody>
          <a:bodyPr/>
          <a:lstStyle/>
          <a:p>
            <a:r>
              <a:rPr lang="en-US" dirty="0">
                <a:latin typeface="+mj-lt"/>
              </a:rPr>
              <a:t>Should the United States Trade with Other Countries? (4 of 4)</a:t>
            </a:r>
          </a:p>
        </p:txBody>
      </p:sp>
      <p:sp>
        <p:nvSpPr>
          <p:cNvPr id="3" name="Content Placeholder 2">
            <a:extLst>
              <a:ext uri="{FF2B5EF4-FFF2-40B4-BE49-F238E27FC236}">
                <a16:creationId xmlns:a16="http://schemas.microsoft.com/office/drawing/2014/main" id="{2EC4EFBC-B505-4D0D-8CEE-9AF699F1A8CF}"/>
              </a:ext>
            </a:extLst>
          </p:cNvPr>
          <p:cNvSpPr>
            <a:spLocks noGrp="1"/>
          </p:cNvSpPr>
          <p:nvPr>
            <p:ph idx="1"/>
          </p:nvPr>
        </p:nvSpPr>
        <p:spPr/>
        <p:txBody>
          <a:bodyPr/>
          <a:lstStyle/>
          <a:p>
            <a:pPr>
              <a:spcBef>
                <a:spcPts val="1200"/>
              </a:spcBef>
              <a:spcAft>
                <a:spcPts val="1200"/>
              </a:spcAft>
            </a:pPr>
            <a:r>
              <a:rPr lang="en-US" altLang="en-US" dirty="0">
                <a:latin typeface="+mj-lt"/>
              </a:rPr>
              <a:t>Principle of comparative advantage</a:t>
            </a:r>
          </a:p>
          <a:p>
            <a:pPr lvl="1">
              <a:spcBef>
                <a:spcPts val="600"/>
              </a:spcBef>
              <a:spcAft>
                <a:spcPts val="1200"/>
              </a:spcAft>
            </a:pPr>
            <a:r>
              <a:rPr lang="en-US" altLang="en-US" dirty="0">
                <a:latin typeface="+mj-lt"/>
              </a:rPr>
              <a:t>Each good should be produced by the country with the smaller opportunity cost of producing that good</a:t>
            </a:r>
          </a:p>
          <a:p>
            <a:pPr lvl="2">
              <a:spcBef>
                <a:spcPts val="600"/>
              </a:spcBef>
              <a:spcAft>
                <a:spcPts val="1200"/>
              </a:spcAft>
            </a:pPr>
            <a:r>
              <a:rPr lang="en-US" dirty="0">
                <a:latin typeface="+mj-lt"/>
              </a:rPr>
              <a:t>Japan should produce more cars than it wants for its own use and export some of them to the United States</a:t>
            </a:r>
          </a:p>
          <a:p>
            <a:pPr lvl="2">
              <a:spcBef>
                <a:spcPts val="600"/>
              </a:spcBef>
              <a:spcAft>
                <a:spcPts val="1200"/>
              </a:spcAft>
            </a:pPr>
            <a:r>
              <a:rPr lang="en-US" dirty="0">
                <a:latin typeface="+mj-lt"/>
              </a:rPr>
              <a:t>The United States should produce more food than it wants to consume and export some to Japan</a:t>
            </a:r>
          </a:p>
          <a:p>
            <a:pPr>
              <a:spcBef>
                <a:spcPts val="1200"/>
              </a:spcBef>
              <a:spcAft>
                <a:spcPts val="1200"/>
              </a:spcAft>
            </a:pPr>
            <a:r>
              <a:rPr lang="en-US" dirty="0">
                <a:latin typeface="+mj-lt"/>
              </a:rPr>
              <a:t>Through s</a:t>
            </a:r>
            <a:r>
              <a:rPr lang="en-US" altLang="en-US" dirty="0">
                <a:latin typeface="+mj-lt"/>
              </a:rPr>
              <a:t>pecialization and trade, both countries have more food and more cars</a:t>
            </a:r>
            <a:endParaRPr lang="en-US" dirty="0">
              <a:latin typeface="+mj-lt"/>
            </a:endParaRPr>
          </a:p>
        </p:txBody>
      </p:sp>
    </p:spTree>
    <p:extLst>
      <p:ext uri="{BB962C8B-B14F-4D97-AF65-F5344CB8AC3E}">
        <p14:creationId xmlns:p14="http://schemas.microsoft.com/office/powerpoint/2010/main" val="5392707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32938A-5AB2-44E4-9938-8BBB22F7900D}"/>
              </a:ext>
            </a:extLst>
          </p:cNvPr>
          <p:cNvSpPr>
            <a:spLocks noGrp="1"/>
          </p:cNvSpPr>
          <p:nvPr>
            <p:ph type="ctrTitle"/>
          </p:nvPr>
        </p:nvSpPr>
        <p:spPr/>
        <p:txBody>
          <a:bodyPr/>
          <a:lstStyle/>
          <a:p>
            <a:r>
              <a:rPr lang="en-US" dirty="0">
                <a:latin typeface="+mj-lt"/>
              </a:rPr>
              <a:t>3-4</a:t>
            </a:r>
          </a:p>
        </p:txBody>
      </p:sp>
      <p:sp>
        <p:nvSpPr>
          <p:cNvPr id="3" name="Subtitle 2">
            <a:extLst>
              <a:ext uri="{FF2B5EF4-FFF2-40B4-BE49-F238E27FC236}">
                <a16:creationId xmlns:a16="http://schemas.microsoft.com/office/drawing/2014/main" id="{A4C1B1E0-E2BE-48FA-8E22-BD127E6F16AA}"/>
              </a:ext>
            </a:extLst>
          </p:cNvPr>
          <p:cNvSpPr>
            <a:spLocks noGrp="1"/>
          </p:cNvSpPr>
          <p:nvPr>
            <p:ph type="subTitle" idx="1"/>
          </p:nvPr>
        </p:nvSpPr>
        <p:spPr/>
        <p:txBody>
          <a:bodyPr/>
          <a:lstStyle/>
          <a:p>
            <a:r>
              <a:rPr lang="en-US" dirty="0">
                <a:latin typeface="+mj-lt"/>
              </a:rPr>
              <a:t>Conclusion</a:t>
            </a:r>
          </a:p>
        </p:txBody>
      </p:sp>
    </p:spTree>
    <p:extLst>
      <p:ext uri="{BB962C8B-B14F-4D97-AF65-F5344CB8AC3E}">
        <p14:creationId xmlns:p14="http://schemas.microsoft.com/office/powerpoint/2010/main" val="101403148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9C1EF8-1C6B-4ED1-995A-C1E7F5F9B792}"/>
              </a:ext>
            </a:extLst>
          </p:cNvPr>
          <p:cNvSpPr>
            <a:spLocks noGrp="1"/>
          </p:cNvSpPr>
          <p:nvPr>
            <p:ph type="title"/>
          </p:nvPr>
        </p:nvSpPr>
        <p:spPr/>
        <p:txBody>
          <a:bodyPr/>
          <a:lstStyle/>
          <a:p>
            <a:r>
              <a:rPr lang="en-US" dirty="0">
                <a:latin typeface="+mj-lt"/>
              </a:rPr>
              <a:t>Conclusion</a:t>
            </a:r>
          </a:p>
        </p:txBody>
      </p:sp>
      <p:sp>
        <p:nvSpPr>
          <p:cNvPr id="3" name="Content Placeholder 2">
            <a:extLst>
              <a:ext uri="{FF2B5EF4-FFF2-40B4-BE49-F238E27FC236}">
                <a16:creationId xmlns:a16="http://schemas.microsoft.com/office/drawing/2014/main" id="{FC67F7E8-8E4B-4CF1-B3B8-7E84EAD3AE64}"/>
              </a:ext>
            </a:extLst>
          </p:cNvPr>
          <p:cNvSpPr>
            <a:spLocks noGrp="1"/>
          </p:cNvSpPr>
          <p:nvPr>
            <p:ph idx="1"/>
          </p:nvPr>
        </p:nvSpPr>
        <p:spPr/>
        <p:txBody>
          <a:bodyPr/>
          <a:lstStyle/>
          <a:p>
            <a:r>
              <a:rPr lang="en-US" dirty="0">
                <a:latin typeface="+mj-lt"/>
              </a:rPr>
              <a:t>The principle of comparative advantage shows that trade can make everyone better off</a:t>
            </a:r>
          </a:p>
          <a:p>
            <a:r>
              <a:rPr lang="en-US" dirty="0">
                <a:latin typeface="+mj-lt"/>
              </a:rPr>
              <a:t>How is it possible?</a:t>
            </a:r>
          </a:p>
          <a:p>
            <a:pPr lvl="1"/>
            <a:r>
              <a:rPr lang="en-US" dirty="0">
                <a:latin typeface="+mj-lt"/>
              </a:rPr>
              <a:t>How do free societies coordinate the diverse activities of all the people involved in their economies?</a:t>
            </a:r>
          </a:p>
          <a:p>
            <a:pPr lvl="1"/>
            <a:r>
              <a:rPr lang="en-US" dirty="0">
                <a:latin typeface="+mj-lt"/>
              </a:rPr>
              <a:t>What ensures that goods and services will get from those who should be producing them to those who should be consuming them? </a:t>
            </a:r>
          </a:p>
          <a:p>
            <a:r>
              <a:rPr lang="en-US" dirty="0">
                <a:latin typeface="+mj-lt"/>
              </a:rPr>
              <a:t>Most economies allocate resources using the market forces of supply and demand</a:t>
            </a:r>
          </a:p>
        </p:txBody>
      </p:sp>
    </p:spTree>
    <p:extLst>
      <p:ext uri="{BB962C8B-B14F-4D97-AF65-F5344CB8AC3E}">
        <p14:creationId xmlns:p14="http://schemas.microsoft.com/office/powerpoint/2010/main" val="120484203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6CD104-37F7-4DA2-A72D-F58DC589F0B7}"/>
              </a:ext>
            </a:extLst>
          </p:cNvPr>
          <p:cNvSpPr>
            <a:spLocks noGrp="1"/>
          </p:cNvSpPr>
          <p:nvPr>
            <p:ph type="title"/>
          </p:nvPr>
        </p:nvSpPr>
        <p:spPr/>
        <p:txBody>
          <a:bodyPr/>
          <a:lstStyle/>
          <a:p>
            <a:r>
              <a:rPr lang="en-US" dirty="0">
                <a:latin typeface="+mj-lt"/>
              </a:rPr>
              <a:t>Ask the Experts: Trade between China and the United States - B</a:t>
            </a:r>
          </a:p>
        </p:txBody>
      </p:sp>
      <p:sp>
        <p:nvSpPr>
          <p:cNvPr id="3" name="Content Placeholder 2">
            <a:extLst>
              <a:ext uri="{FF2B5EF4-FFF2-40B4-BE49-F238E27FC236}">
                <a16:creationId xmlns:a16="http://schemas.microsoft.com/office/drawing/2014/main" id="{D1A82A18-D2C1-4962-8ED4-4B8D74B9F850}"/>
              </a:ext>
            </a:extLst>
          </p:cNvPr>
          <p:cNvSpPr>
            <a:spLocks noGrp="1"/>
          </p:cNvSpPr>
          <p:nvPr>
            <p:ph idx="1"/>
          </p:nvPr>
        </p:nvSpPr>
        <p:spPr/>
        <p:txBody>
          <a:bodyPr/>
          <a:lstStyle/>
          <a:p>
            <a:pPr marL="0" indent="0">
              <a:buNone/>
            </a:pPr>
            <a:r>
              <a:rPr lang="en-US" dirty="0">
                <a:latin typeface="+mj-lt"/>
              </a:rPr>
              <a:t>“Some Americans who work in the production of competing goods, such as clothing and furniture, are made worse off by trade with China.”</a:t>
            </a:r>
          </a:p>
        </p:txBody>
      </p:sp>
      <p:pic>
        <p:nvPicPr>
          <p:cNvPr id="6" name="Picture 3" descr="A pie chart titled “What do economists say?” plots three values. They are 0% disagree, 96% agree, and 4% uncertain.&#10;">
            <a:extLst>
              <a:ext uri="{FF2B5EF4-FFF2-40B4-BE49-F238E27FC236}">
                <a16:creationId xmlns:a16="http://schemas.microsoft.com/office/drawing/2014/main" id="{F4BA979B-6CE0-496A-B340-2872BADCBF08}"/>
              </a:ext>
            </a:extLst>
          </p:cNvPr>
          <p:cNvPicPr>
            <a:picLocks noGrp="1" noChangeAspect="1"/>
          </p:cNvPicPr>
          <p:nvPr>
            <p:ph idx="10"/>
          </p:nvPr>
        </p:nvPicPr>
        <p:blipFill>
          <a:blip r:embed="rId3"/>
          <a:stretch>
            <a:fillRect/>
          </a:stretch>
        </p:blipFill>
        <p:spPr>
          <a:xfrm>
            <a:off x="2776959" y="2840247"/>
            <a:ext cx="6638083" cy="2886730"/>
          </a:xfrm>
        </p:spPr>
      </p:pic>
      <p:sp>
        <p:nvSpPr>
          <p:cNvPr id="5" name="Content Placeholder 4">
            <a:extLst>
              <a:ext uri="{FF2B5EF4-FFF2-40B4-BE49-F238E27FC236}">
                <a16:creationId xmlns:a16="http://schemas.microsoft.com/office/drawing/2014/main" id="{2BB92ECB-723D-4F3F-B058-70FFD62A456B}"/>
              </a:ext>
            </a:extLst>
          </p:cNvPr>
          <p:cNvSpPr>
            <a:spLocks noGrp="1"/>
          </p:cNvSpPr>
          <p:nvPr>
            <p:ph idx="11"/>
          </p:nvPr>
        </p:nvSpPr>
        <p:spPr>
          <a:xfrm>
            <a:off x="480443" y="5880294"/>
            <a:ext cx="11238315" cy="231434"/>
          </a:xfrm>
        </p:spPr>
        <p:txBody>
          <a:bodyPr/>
          <a:lstStyle/>
          <a:p>
            <a:pPr marL="0" indent="0">
              <a:buNone/>
            </a:pPr>
            <a:r>
              <a:rPr lang="en-US" sz="1200" dirty="0">
                <a:latin typeface="+mj-lt"/>
              </a:rPr>
              <a:t>Source: IGM Economic Experts Panel, June 19, 2012.</a:t>
            </a:r>
          </a:p>
        </p:txBody>
      </p:sp>
    </p:spTree>
    <p:extLst>
      <p:ext uri="{BB962C8B-B14F-4D97-AF65-F5344CB8AC3E}">
        <p14:creationId xmlns:p14="http://schemas.microsoft.com/office/powerpoint/2010/main" val="21920169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BECEF1-D12C-432C-A9CE-C4DCBD026E3C}"/>
              </a:ext>
            </a:extLst>
          </p:cNvPr>
          <p:cNvSpPr>
            <a:spLocks noGrp="1"/>
          </p:cNvSpPr>
          <p:nvPr>
            <p:ph type="ctrTitle"/>
          </p:nvPr>
        </p:nvSpPr>
        <p:spPr/>
        <p:txBody>
          <a:bodyPr/>
          <a:lstStyle/>
          <a:p>
            <a:r>
              <a:rPr lang="en-US" dirty="0">
                <a:latin typeface="+mj-lt"/>
              </a:rPr>
              <a:t>3-1</a:t>
            </a:r>
          </a:p>
        </p:txBody>
      </p:sp>
      <p:sp>
        <p:nvSpPr>
          <p:cNvPr id="3" name="Subtitle 2">
            <a:extLst>
              <a:ext uri="{FF2B5EF4-FFF2-40B4-BE49-F238E27FC236}">
                <a16:creationId xmlns:a16="http://schemas.microsoft.com/office/drawing/2014/main" id="{57A38FA0-8ECA-4257-9C21-237FBF25DB56}"/>
              </a:ext>
            </a:extLst>
          </p:cNvPr>
          <p:cNvSpPr>
            <a:spLocks noGrp="1"/>
          </p:cNvSpPr>
          <p:nvPr>
            <p:ph type="subTitle" idx="1"/>
          </p:nvPr>
        </p:nvSpPr>
        <p:spPr/>
        <p:txBody>
          <a:bodyPr/>
          <a:lstStyle/>
          <a:p>
            <a:r>
              <a:rPr lang="en-US" dirty="0">
                <a:latin typeface="+mj-lt"/>
              </a:rPr>
              <a:t>A Parable for the Modern Economy</a:t>
            </a:r>
          </a:p>
        </p:txBody>
      </p:sp>
    </p:spTree>
    <p:extLst>
      <p:ext uri="{BB962C8B-B14F-4D97-AF65-F5344CB8AC3E}">
        <p14:creationId xmlns:p14="http://schemas.microsoft.com/office/powerpoint/2010/main" val="129730331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DAB5EF-3598-4933-BFEE-EAB4D9E9748F}"/>
              </a:ext>
            </a:extLst>
          </p:cNvPr>
          <p:cNvSpPr>
            <a:spLocks noGrp="1"/>
          </p:cNvSpPr>
          <p:nvPr>
            <p:ph type="title"/>
          </p:nvPr>
        </p:nvSpPr>
        <p:spPr/>
        <p:txBody>
          <a:bodyPr/>
          <a:lstStyle/>
          <a:p>
            <a:r>
              <a:rPr lang="en-US" dirty="0">
                <a:latin typeface="+mj-lt"/>
              </a:rPr>
              <a:t>Think-Pair-Share Activity</a:t>
            </a:r>
          </a:p>
        </p:txBody>
      </p:sp>
      <p:sp>
        <p:nvSpPr>
          <p:cNvPr id="3" name="Content Placeholder 2">
            <a:extLst>
              <a:ext uri="{FF2B5EF4-FFF2-40B4-BE49-F238E27FC236}">
                <a16:creationId xmlns:a16="http://schemas.microsoft.com/office/drawing/2014/main" id="{4CDC36E9-1617-4590-9B02-64C6D191AB20}"/>
              </a:ext>
            </a:extLst>
          </p:cNvPr>
          <p:cNvSpPr>
            <a:spLocks noGrp="1"/>
          </p:cNvSpPr>
          <p:nvPr>
            <p:ph idx="1"/>
          </p:nvPr>
        </p:nvSpPr>
        <p:spPr/>
        <p:txBody>
          <a:bodyPr/>
          <a:lstStyle/>
          <a:p>
            <a:pPr>
              <a:spcAft>
                <a:spcPts val="1200"/>
              </a:spcAft>
            </a:pPr>
            <a:r>
              <a:rPr lang="en-US" dirty="0">
                <a:latin typeface="+mj-lt"/>
              </a:rPr>
              <a:t>You are watching an election debate on television. A candidate says, “We need to stop the flow of foreign steel into our country. If we place a tariff on imports of steel, our domestic steel produc­tion will rise and the United States will be better off.”  </a:t>
            </a:r>
          </a:p>
          <a:p>
            <a:pPr marL="457200" indent="-457200">
              <a:spcAft>
                <a:spcPts val="1200"/>
              </a:spcAft>
              <a:buFont typeface="+mj-lt"/>
              <a:buAutoNum type="alphaUcPeriod"/>
            </a:pPr>
            <a:r>
              <a:rPr lang="en-US" dirty="0">
                <a:latin typeface="+mj-lt"/>
              </a:rPr>
              <a:t>Will the United States be better off if we limit steel imports? Explain. </a:t>
            </a:r>
          </a:p>
          <a:p>
            <a:pPr marL="457200" indent="-457200">
              <a:spcAft>
                <a:spcPts val="1200"/>
              </a:spcAft>
              <a:buFont typeface="+mj-lt"/>
              <a:buAutoNum type="alphaUcPeriod"/>
            </a:pPr>
            <a:r>
              <a:rPr lang="en-US" dirty="0">
                <a:latin typeface="+mj-lt"/>
              </a:rPr>
              <a:t>Will anyone in the United States be better off if we limit steel imports? Explain. </a:t>
            </a:r>
          </a:p>
          <a:p>
            <a:pPr marL="457200" indent="-457200">
              <a:spcAft>
                <a:spcPts val="1200"/>
              </a:spcAft>
              <a:buFont typeface="+mj-lt"/>
              <a:buAutoNum type="alphaUcPeriod"/>
            </a:pPr>
            <a:r>
              <a:rPr lang="en-US" dirty="0">
                <a:latin typeface="+mj-lt"/>
              </a:rPr>
              <a:t>In the real world, does every person in the country gain when restrictions on imports are reduced? Explain.</a:t>
            </a:r>
          </a:p>
        </p:txBody>
      </p:sp>
    </p:spTree>
    <p:extLst>
      <p:ext uri="{BB962C8B-B14F-4D97-AF65-F5344CB8AC3E}">
        <p14:creationId xmlns:p14="http://schemas.microsoft.com/office/powerpoint/2010/main" val="148917392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F23A77-E29A-4DE2-BE06-07EF47CB7F0B}"/>
              </a:ext>
            </a:extLst>
          </p:cNvPr>
          <p:cNvSpPr>
            <a:spLocks noGrp="1"/>
          </p:cNvSpPr>
          <p:nvPr>
            <p:ph type="title"/>
          </p:nvPr>
        </p:nvSpPr>
        <p:spPr/>
        <p:txBody>
          <a:bodyPr/>
          <a:lstStyle/>
          <a:p>
            <a:r>
              <a:rPr lang="en-US" dirty="0">
                <a:latin typeface="+mj-lt"/>
              </a:rPr>
              <a:t>Self-Assessment </a:t>
            </a:r>
          </a:p>
        </p:txBody>
      </p:sp>
      <p:sp>
        <p:nvSpPr>
          <p:cNvPr id="3" name="Content Placeholder 2">
            <a:extLst>
              <a:ext uri="{FF2B5EF4-FFF2-40B4-BE49-F238E27FC236}">
                <a16:creationId xmlns:a16="http://schemas.microsoft.com/office/drawing/2014/main" id="{2288B2B6-F6EB-4F44-844E-4D81C9DD4F73}"/>
              </a:ext>
            </a:extLst>
          </p:cNvPr>
          <p:cNvSpPr>
            <a:spLocks noGrp="1"/>
          </p:cNvSpPr>
          <p:nvPr>
            <p:ph idx="1"/>
          </p:nvPr>
        </p:nvSpPr>
        <p:spPr/>
        <p:txBody>
          <a:bodyPr/>
          <a:lstStyle/>
          <a:p>
            <a:pPr>
              <a:spcBef>
                <a:spcPts val="1200"/>
              </a:spcBef>
              <a:spcAft>
                <a:spcPts val="1200"/>
              </a:spcAft>
            </a:pPr>
            <a:r>
              <a:rPr lang="en-US" dirty="0">
                <a:latin typeface="+mj-lt"/>
              </a:rPr>
              <a:t>What exactly do people gain when they trade with one another? </a:t>
            </a:r>
          </a:p>
          <a:p>
            <a:pPr>
              <a:spcBef>
                <a:spcPts val="1200"/>
              </a:spcBef>
              <a:spcAft>
                <a:spcPts val="1200"/>
              </a:spcAft>
            </a:pPr>
            <a:r>
              <a:rPr lang="en-US" dirty="0">
                <a:latin typeface="+mj-lt"/>
              </a:rPr>
              <a:t>Compared to a roommate, are there activities in which you have an absolute advantage? A comparative advantage?</a:t>
            </a:r>
          </a:p>
        </p:txBody>
      </p:sp>
    </p:spTree>
    <p:extLst>
      <p:ext uri="{BB962C8B-B14F-4D97-AF65-F5344CB8AC3E}">
        <p14:creationId xmlns:p14="http://schemas.microsoft.com/office/powerpoint/2010/main" val="229561644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B173A6-7AD5-49F1-A50A-AE52F973099D}"/>
              </a:ext>
            </a:extLst>
          </p:cNvPr>
          <p:cNvSpPr>
            <a:spLocks noGrp="1"/>
          </p:cNvSpPr>
          <p:nvPr>
            <p:ph type="title"/>
          </p:nvPr>
        </p:nvSpPr>
        <p:spPr/>
        <p:txBody>
          <a:bodyPr/>
          <a:lstStyle/>
          <a:p>
            <a:r>
              <a:rPr lang="en-US" dirty="0">
                <a:latin typeface="+mj-lt"/>
              </a:rPr>
              <a:t>Summary</a:t>
            </a:r>
          </a:p>
        </p:txBody>
      </p:sp>
      <p:sp>
        <p:nvSpPr>
          <p:cNvPr id="3" name="Content Placeholder 2">
            <a:extLst>
              <a:ext uri="{FF2B5EF4-FFF2-40B4-BE49-F238E27FC236}">
                <a16:creationId xmlns:a16="http://schemas.microsoft.com/office/drawing/2014/main" id="{AEDC92D1-FCE9-4E9D-A853-E741605A76FE}"/>
              </a:ext>
            </a:extLst>
          </p:cNvPr>
          <p:cNvSpPr>
            <a:spLocks noGrp="1"/>
          </p:cNvSpPr>
          <p:nvPr>
            <p:ph idx="1"/>
          </p:nvPr>
        </p:nvSpPr>
        <p:spPr/>
        <p:txBody>
          <a:bodyPr/>
          <a:lstStyle/>
          <a:p>
            <a:pPr>
              <a:buNone/>
            </a:pPr>
            <a:r>
              <a:rPr lang="en-US" dirty="0">
                <a:latin typeface="+mj-lt"/>
              </a:rPr>
              <a:t>Click the link to review the objectives for this presentation.</a:t>
            </a:r>
          </a:p>
          <a:p>
            <a:pPr>
              <a:buNone/>
            </a:pPr>
            <a:r>
              <a:rPr lang="en-US" dirty="0">
                <a:latin typeface="+mj-lt"/>
                <a:hlinkClick r:id="rId2" action="ppaction://hlinksldjump"/>
              </a:rPr>
              <a:t>Link to Objectives</a:t>
            </a:r>
            <a:endParaRPr lang="en-US" dirty="0">
              <a:latin typeface="+mj-lt"/>
            </a:endParaRPr>
          </a:p>
        </p:txBody>
      </p:sp>
    </p:spTree>
    <p:extLst>
      <p:ext uri="{BB962C8B-B14F-4D97-AF65-F5344CB8AC3E}">
        <p14:creationId xmlns:p14="http://schemas.microsoft.com/office/powerpoint/2010/main" val="39012814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1F161-414C-4BF3-8D50-3FEDBFA8CDBE}"/>
              </a:ext>
            </a:extLst>
          </p:cNvPr>
          <p:cNvSpPr>
            <a:spLocks noGrp="1"/>
          </p:cNvSpPr>
          <p:nvPr>
            <p:ph type="title"/>
          </p:nvPr>
        </p:nvSpPr>
        <p:spPr/>
        <p:txBody>
          <a:bodyPr/>
          <a:lstStyle/>
          <a:p>
            <a:r>
              <a:rPr lang="en-US" dirty="0">
                <a:latin typeface="+mj-lt"/>
              </a:rPr>
              <a:t>Ask the Experts: Trade between China and the United States - A</a:t>
            </a:r>
          </a:p>
        </p:txBody>
      </p:sp>
      <p:sp>
        <p:nvSpPr>
          <p:cNvPr id="3" name="Content Placeholder 2">
            <a:extLst>
              <a:ext uri="{FF2B5EF4-FFF2-40B4-BE49-F238E27FC236}">
                <a16:creationId xmlns:a16="http://schemas.microsoft.com/office/drawing/2014/main" id="{52C79DED-F215-410F-BCD5-7363C25C3DA0}"/>
              </a:ext>
            </a:extLst>
          </p:cNvPr>
          <p:cNvSpPr>
            <a:spLocks noGrp="1"/>
          </p:cNvSpPr>
          <p:nvPr>
            <p:ph idx="1"/>
          </p:nvPr>
        </p:nvSpPr>
        <p:spPr>
          <a:xfrm>
            <a:off x="476842" y="1825624"/>
            <a:ext cx="11241915" cy="1188720"/>
          </a:xfrm>
        </p:spPr>
        <p:txBody>
          <a:bodyPr/>
          <a:lstStyle/>
          <a:p>
            <a:pPr marL="0" indent="0">
              <a:buNone/>
            </a:pPr>
            <a:r>
              <a:rPr lang="en-US" dirty="0">
                <a:latin typeface="+mj-lt"/>
              </a:rPr>
              <a:t>“Trade with China makes most Americans better off because, among other advantages, they can buy goods that are made or assembled more cheaply in China.”</a:t>
            </a:r>
          </a:p>
        </p:txBody>
      </p:sp>
      <p:pic>
        <p:nvPicPr>
          <p:cNvPr id="6" name="Picture 3" descr="A pie chart titled “What do economists say?” plots three values. They are 0% disagree, 100% agree, and 0% uncertain.&#10;">
            <a:extLst>
              <a:ext uri="{FF2B5EF4-FFF2-40B4-BE49-F238E27FC236}">
                <a16:creationId xmlns:a16="http://schemas.microsoft.com/office/drawing/2014/main" id="{786E8FEA-30A9-4E2F-AE51-86179B567C37}"/>
              </a:ext>
            </a:extLst>
          </p:cNvPr>
          <p:cNvPicPr>
            <a:picLocks noGrp="1" noChangeAspect="1"/>
          </p:cNvPicPr>
          <p:nvPr>
            <p:ph idx="10"/>
          </p:nvPr>
        </p:nvPicPr>
        <p:blipFill>
          <a:blip r:embed="rId3"/>
          <a:stretch>
            <a:fillRect/>
          </a:stretch>
        </p:blipFill>
        <p:spPr>
          <a:xfrm>
            <a:off x="3167063" y="3110575"/>
            <a:ext cx="5857875" cy="2600325"/>
          </a:xfrm>
        </p:spPr>
      </p:pic>
      <p:sp>
        <p:nvSpPr>
          <p:cNvPr id="5" name="Content Placeholder 4">
            <a:extLst>
              <a:ext uri="{FF2B5EF4-FFF2-40B4-BE49-F238E27FC236}">
                <a16:creationId xmlns:a16="http://schemas.microsoft.com/office/drawing/2014/main" id="{E2B1CE65-0DF8-4CAE-AD90-F3DDCC7E0CA3}"/>
              </a:ext>
            </a:extLst>
          </p:cNvPr>
          <p:cNvSpPr>
            <a:spLocks noGrp="1"/>
          </p:cNvSpPr>
          <p:nvPr>
            <p:ph idx="11"/>
          </p:nvPr>
        </p:nvSpPr>
        <p:spPr>
          <a:xfrm>
            <a:off x="480443" y="5795888"/>
            <a:ext cx="11238315" cy="273637"/>
          </a:xfrm>
        </p:spPr>
        <p:txBody>
          <a:bodyPr/>
          <a:lstStyle/>
          <a:p>
            <a:pPr marL="0" indent="0">
              <a:buNone/>
            </a:pPr>
            <a:r>
              <a:rPr lang="en-US" sz="1200" dirty="0">
                <a:latin typeface="+mj-lt"/>
              </a:rPr>
              <a:t>Source: IGM Economic Experts Panel, June 19, 2012.</a:t>
            </a:r>
          </a:p>
        </p:txBody>
      </p:sp>
    </p:spTree>
    <p:extLst>
      <p:ext uri="{BB962C8B-B14F-4D97-AF65-F5344CB8AC3E}">
        <p14:creationId xmlns:p14="http://schemas.microsoft.com/office/powerpoint/2010/main" val="42348643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5CE188-929D-4E9E-8781-6CD5D7512096}"/>
              </a:ext>
            </a:extLst>
          </p:cNvPr>
          <p:cNvSpPr>
            <a:spLocks noGrp="1"/>
          </p:cNvSpPr>
          <p:nvPr>
            <p:ph type="title"/>
          </p:nvPr>
        </p:nvSpPr>
        <p:spPr/>
        <p:txBody>
          <a:bodyPr/>
          <a:lstStyle/>
          <a:p>
            <a:r>
              <a:rPr lang="en-US" dirty="0">
                <a:latin typeface="+mj-lt"/>
              </a:rPr>
              <a:t>Economic Interdependence</a:t>
            </a:r>
          </a:p>
        </p:txBody>
      </p:sp>
      <p:sp>
        <p:nvSpPr>
          <p:cNvPr id="3" name="Content Placeholder 2">
            <a:extLst>
              <a:ext uri="{FF2B5EF4-FFF2-40B4-BE49-F238E27FC236}">
                <a16:creationId xmlns:a16="http://schemas.microsoft.com/office/drawing/2014/main" id="{4EAA5DB9-80C2-475E-B8DD-7AC7417D21AE}"/>
              </a:ext>
            </a:extLst>
          </p:cNvPr>
          <p:cNvSpPr>
            <a:spLocks noGrp="1"/>
          </p:cNvSpPr>
          <p:nvPr>
            <p:ph idx="1"/>
          </p:nvPr>
        </p:nvSpPr>
        <p:spPr/>
        <p:txBody>
          <a:bodyPr/>
          <a:lstStyle/>
          <a:p>
            <a:pPr>
              <a:spcBef>
                <a:spcPts val="1200"/>
              </a:spcBef>
              <a:spcAft>
                <a:spcPts val="1200"/>
              </a:spcAft>
            </a:pPr>
            <a:r>
              <a:rPr lang="en-US" altLang="en-US" dirty="0">
                <a:latin typeface="+mj-lt"/>
              </a:rPr>
              <a:t>“Trade can make everyone better off”</a:t>
            </a:r>
          </a:p>
          <a:p>
            <a:pPr lvl="1">
              <a:spcBef>
                <a:spcPts val="600"/>
              </a:spcBef>
              <a:spcAft>
                <a:spcPts val="1200"/>
              </a:spcAft>
            </a:pPr>
            <a:r>
              <a:rPr lang="en-US" altLang="en-US" dirty="0">
                <a:latin typeface="+mj-lt"/>
              </a:rPr>
              <a:t>One of the Ten Principles of Economics</a:t>
            </a:r>
          </a:p>
          <a:p>
            <a:pPr>
              <a:spcBef>
                <a:spcPts val="1200"/>
              </a:spcBef>
              <a:spcAft>
                <a:spcPts val="1200"/>
              </a:spcAft>
            </a:pPr>
            <a:r>
              <a:rPr lang="en-US" dirty="0">
                <a:latin typeface="+mj-lt"/>
              </a:rPr>
              <a:t>We now examine this principle more closely</a:t>
            </a:r>
          </a:p>
          <a:p>
            <a:pPr lvl="1">
              <a:spcBef>
                <a:spcPts val="600"/>
              </a:spcBef>
              <a:spcAft>
                <a:spcPts val="1200"/>
              </a:spcAft>
            </a:pPr>
            <a:r>
              <a:rPr lang="en-US" dirty="0">
                <a:latin typeface="+mj-lt"/>
              </a:rPr>
              <a:t>What exactly do people gain when they trade with one another? </a:t>
            </a:r>
          </a:p>
          <a:p>
            <a:pPr lvl="1">
              <a:spcBef>
                <a:spcPts val="600"/>
              </a:spcBef>
              <a:spcAft>
                <a:spcPts val="1200"/>
              </a:spcAft>
            </a:pPr>
            <a:r>
              <a:rPr lang="en-US" dirty="0">
                <a:latin typeface="+mj-lt"/>
              </a:rPr>
              <a:t>Why do people become interdependent?</a:t>
            </a:r>
            <a:endParaRPr lang="en-US" altLang="en-US" dirty="0">
              <a:latin typeface="+mj-lt"/>
            </a:endParaRPr>
          </a:p>
        </p:txBody>
      </p:sp>
    </p:spTree>
    <p:extLst>
      <p:ext uri="{BB962C8B-B14F-4D97-AF65-F5344CB8AC3E}">
        <p14:creationId xmlns:p14="http://schemas.microsoft.com/office/powerpoint/2010/main" val="25728339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32C100-ADCA-42A7-B3DF-1A2FBA98145D}"/>
              </a:ext>
            </a:extLst>
          </p:cNvPr>
          <p:cNvSpPr>
            <a:spLocks noGrp="1"/>
          </p:cNvSpPr>
          <p:nvPr>
            <p:ph type="title"/>
          </p:nvPr>
        </p:nvSpPr>
        <p:spPr/>
        <p:txBody>
          <a:bodyPr/>
          <a:lstStyle/>
          <a:p>
            <a:r>
              <a:rPr lang="en-US" dirty="0">
                <a:latin typeface="+mj-lt"/>
              </a:rPr>
              <a:t>A Simple Economy</a:t>
            </a:r>
          </a:p>
        </p:txBody>
      </p:sp>
      <p:sp>
        <p:nvSpPr>
          <p:cNvPr id="3" name="Content Placeholder 2">
            <a:extLst>
              <a:ext uri="{FF2B5EF4-FFF2-40B4-BE49-F238E27FC236}">
                <a16:creationId xmlns:a16="http://schemas.microsoft.com/office/drawing/2014/main" id="{BB47772D-0783-4ABB-8F29-BE6B1A3EED0D}"/>
              </a:ext>
            </a:extLst>
          </p:cNvPr>
          <p:cNvSpPr>
            <a:spLocks noGrp="1"/>
          </p:cNvSpPr>
          <p:nvPr>
            <p:ph idx="1"/>
          </p:nvPr>
        </p:nvSpPr>
        <p:spPr/>
        <p:txBody>
          <a:bodyPr/>
          <a:lstStyle/>
          <a:p>
            <a:pPr>
              <a:spcBef>
                <a:spcPts val="1200"/>
              </a:spcBef>
              <a:spcAft>
                <a:spcPts val="1200"/>
              </a:spcAft>
            </a:pPr>
            <a:r>
              <a:rPr lang="en-US" altLang="en-US" dirty="0">
                <a:latin typeface="+mj-lt"/>
              </a:rPr>
              <a:t>Only two goods</a:t>
            </a:r>
          </a:p>
          <a:p>
            <a:pPr lvl="1">
              <a:spcBef>
                <a:spcPts val="600"/>
              </a:spcBef>
              <a:spcAft>
                <a:spcPts val="1200"/>
              </a:spcAft>
            </a:pPr>
            <a:r>
              <a:rPr lang="en-US" altLang="en-US" dirty="0">
                <a:latin typeface="+mj-lt"/>
              </a:rPr>
              <a:t>Meat</a:t>
            </a:r>
          </a:p>
          <a:p>
            <a:pPr lvl="1">
              <a:spcBef>
                <a:spcPts val="600"/>
              </a:spcBef>
              <a:spcAft>
                <a:spcPts val="1200"/>
              </a:spcAft>
            </a:pPr>
            <a:r>
              <a:rPr lang="en-US" altLang="en-US" dirty="0">
                <a:latin typeface="+mj-lt"/>
              </a:rPr>
              <a:t>Potatoes</a:t>
            </a:r>
          </a:p>
          <a:p>
            <a:pPr>
              <a:spcBef>
                <a:spcPts val="1200"/>
              </a:spcBef>
              <a:spcAft>
                <a:spcPts val="1200"/>
              </a:spcAft>
            </a:pPr>
            <a:r>
              <a:rPr lang="en-US" altLang="en-US" dirty="0">
                <a:latin typeface="+mj-lt"/>
              </a:rPr>
              <a:t>Only two people</a:t>
            </a:r>
          </a:p>
          <a:p>
            <a:pPr lvl="1">
              <a:spcBef>
                <a:spcPts val="600"/>
              </a:spcBef>
              <a:spcAft>
                <a:spcPts val="1200"/>
              </a:spcAft>
            </a:pPr>
            <a:r>
              <a:rPr lang="en-US" altLang="en-US" dirty="0">
                <a:latin typeface="+mj-lt"/>
              </a:rPr>
              <a:t>A cattle rancher named Ruby </a:t>
            </a:r>
          </a:p>
          <a:p>
            <a:pPr lvl="1">
              <a:spcBef>
                <a:spcPts val="600"/>
              </a:spcBef>
              <a:spcAft>
                <a:spcPts val="1200"/>
              </a:spcAft>
            </a:pPr>
            <a:r>
              <a:rPr lang="en-US" altLang="en-US" dirty="0">
                <a:latin typeface="+mj-lt"/>
              </a:rPr>
              <a:t>A potato farmer named Frank</a:t>
            </a:r>
          </a:p>
          <a:p>
            <a:pPr>
              <a:spcBef>
                <a:spcPts val="1200"/>
              </a:spcBef>
              <a:spcAft>
                <a:spcPts val="1200"/>
              </a:spcAft>
            </a:pPr>
            <a:r>
              <a:rPr lang="en-US" altLang="en-US" dirty="0">
                <a:latin typeface="+mj-lt"/>
              </a:rPr>
              <a:t>Both would like to eat both meat and potatoes</a:t>
            </a:r>
          </a:p>
        </p:txBody>
      </p:sp>
    </p:spTree>
    <p:extLst>
      <p:ext uri="{BB962C8B-B14F-4D97-AF65-F5344CB8AC3E}">
        <p14:creationId xmlns:p14="http://schemas.microsoft.com/office/powerpoint/2010/main" val="16440846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07B1B5-A971-4E39-AF81-3BB20032F455}"/>
              </a:ext>
            </a:extLst>
          </p:cNvPr>
          <p:cNvSpPr>
            <a:spLocks noGrp="1"/>
          </p:cNvSpPr>
          <p:nvPr>
            <p:ph type="title"/>
          </p:nvPr>
        </p:nvSpPr>
        <p:spPr/>
        <p:txBody>
          <a:bodyPr/>
          <a:lstStyle/>
          <a:p>
            <a:r>
              <a:rPr lang="en-US" dirty="0">
                <a:latin typeface="+mj-lt"/>
              </a:rPr>
              <a:t>Production Possibilities</a:t>
            </a:r>
          </a:p>
        </p:txBody>
      </p:sp>
      <p:sp>
        <p:nvSpPr>
          <p:cNvPr id="3" name="Content Placeholder 2">
            <a:extLst>
              <a:ext uri="{FF2B5EF4-FFF2-40B4-BE49-F238E27FC236}">
                <a16:creationId xmlns:a16="http://schemas.microsoft.com/office/drawing/2014/main" id="{980681F4-FEFC-4580-8E54-92F25F4196D5}"/>
              </a:ext>
            </a:extLst>
          </p:cNvPr>
          <p:cNvSpPr>
            <a:spLocks noGrp="1"/>
          </p:cNvSpPr>
          <p:nvPr>
            <p:ph idx="1"/>
          </p:nvPr>
        </p:nvSpPr>
        <p:spPr/>
        <p:txBody>
          <a:bodyPr/>
          <a:lstStyle/>
          <a:p>
            <a:pPr>
              <a:spcBef>
                <a:spcPts val="1200"/>
              </a:spcBef>
              <a:spcAft>
                <a:spcPts val="1200"/>
              </a:spcAft>
            </a:pPr>
            <a:r>
              <a:rPr lang="en-US" altLang="en-US" dirty="0">
                <a:latin typeface="+mj-lt"/>
              </a:rPr>
              <a:t>If Ruby produces only meat and Frank produces only potatoes</a:t>
            </a:r>
          </a:p>
          <a:p>
            <a:pPr lvl="1">
              <a:spcBef>
                <a:spcPts val="600"/>
              </a:spcBef>
              <a:spcAft>
                <a:spcPts val="1200"/>
              </a:spcAft>
            </a:pPr>
            <a:r>
              <a:rPr lang="en-US" altLang="en-US" dirty="0">
                <a:latin typeface="+mj-lt"/>
              </a:rPr>
              <a:t>Both gain from trade</a:t>
            </a:r>
          </a:p>
          <a:p>
            <a:pPr>
              <a:spcBef>
                <a:spcPts val="1200"/>
              </a:spcBef>
              <a:spcAft>
                <a:spcPts val="1200"/>
              </a:spcAft>
            </a:pPr>
            <a:r>
              <a:rPr lang="en-US" altLang="en-US" dirty="0">
                <a:latin typeface="+mj-lt"/>
              </a:rPr>
              <a:t>If both Ruby and Frank produce both meat and potatoes</a:t>
            </a:r>
          </a:p>
          <a:p>
            <a:pPr lvl="1">
              <a:spcBef>
                <a:spcPts val="600"/>
              </a:spcBef>
              <a:spcAft>
                <a:spcPts val="1200"/>
              </a:spcAft>
            </a:pPr>
            <a:r>
              <a:rPr lang="en-US" altLang="en-US" dirty="0">
                <a:latin typeface="+mj-lt"/>
              </a:rPr>
              <a:t>Both gain from specialization and trade</a:t>
            </a:r>
          </a:p>
          <a:p>
            <a:pPr>
              <a:spcBef>
                <a:spcPts val="1200"/>
              </a:spcBef>
              <a:spcAft>
                <a:spcPts val="1200"/>
              </a:spcAft>
            </a:pPr>
            <a:r>
              <a:rPr lang="en-US" altLang="en-US" dirty="0">
                <a:latin typeface="+mj-lt"/>
              </a:rPr>
              <a:t>Production possibilities frontier </a:t>
            </a:r>
          </a:p>
          <a:p>
            <a:pPr lvl="1">
              <a:spcBef>
                <a:spcPts val="600"/>
              </a:spcBef>
              <a:spcAft>
                <a:spcPts val="1200"/>
              </a:spcAft>
            </a:pPr>
            <a:r>
              <a:rPr lang="en-US" altLang="en-US" dirty="0">
                <a:latin typeface="+mj-lt"/>
              </a:rPr>
              <a:t>Various mixes of output that an economy can produce</a:t>
            </a:r>
          </a:p>
        </p:txBody>
      </p:sp>
    </p:spTree>
    <p:extLst>
      <p:ext uri="{BB962C8B-B14F-4D97-AF65-F5344CB8AC3E}">
        <p14:creationId xmlns:p14="http://schemas.microsoft.com/office/powerpoint/2010/main" val="18109297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3596BA-D33F-48EB-9BD1-911B065E3AA6}"/>
              </a:ext>
            </a:extLst>
          </p:cNvPr>
          <p:cNvSpPr>
            <a:spLocks noGrp="1"/>
          </p:cNvSpPr>
          <p:nvPr>
            <p:ph type="title"/>
          </p:nvPr>
        </p:nvSpPr>
        <p:spPr/>
        <p:txBody>
          <a:bodyPr/>
          <a:lstStyle/>
          <a:p>
            <a:r>
              <a:rPr lang="en-US" dirty="0">
                <a:latin typeface="+mj-lt"/>
              </a:rPr>
              <a:t>Figure 1 The Production Possibilities Frontier (1 of 2)</a:t>
            </a:r>
          </a:p>
        </p:txBody>
      </p:sp>
      <p:sp>
        <p:nvSpPr>
          <p:cNvPr id="3" name="Content Placeholder 2">
            <a:extLst>
              <a:ext uri="{FF2B5EF4-FFF2-40B4-BE49-F238E27FC236}">
                <a16:creationId xmlns:a16="http://schemas.microsoft.com/office/drawing/2014/main" id="{BB612CCB-F58C-4D8C-B358-B2C4550F5A6C}"/>
              </a:ext>
            </a:extLst>
          </p:cNvPr>
          <p:cNvSpPr>
            <a:spLocks noGrp="1"/>
          </p:cNvSpPr>
          <p:nvPr>
            <p:ph idx="1"/>
          </p:nvPr>
        </p:nvSpPr>
        <p:spPr>
          <a:xfrm>
            <a:off x="476842" y="1825625"/>
            <a:ext cx="11241915" cy="847238"/>
          </a:xfrm>
        </p:spPr>
        <p:txBody>
          <a:bodyPr/>
          <a:lstStyle/>
          <a:p>
            <a:pPr marL="0" indent="0">
              <a:buNone/>
            </a:pPr>
            <a:r>
              <a:rPr lang="en-US" dirty="0">
                <a:latin typeface="+mj-lt"/>
              </a:rPr>
              <a:t>Panel (a) shows the production opportunities available to Frank the farmer and Ruby the rancher.</a:t>
            </a:r>
          </a:p>
        </p:txBody>
      </p:sp>
      <p:pic>
        <p:nvPicPr>
          <p:cNvPr id="5" name="Picture 3" descr=" A table (a) gives production opportunities data and two graphs (b and c) compare Frank the farmer’s production possibilities frontier with that of Ruby the rancher. The table, titled Production Opportunities, gives data relating to Frank and Ruby. Frank takes 60 minutes to make an ounce of meat and 15 minutes for an ounce of potatoes; amount produced in 8 hours is 8 ounces and 32 ounces respectively. Ruby takes 20 minutes to make an ounce of meat and 10 minutes for an ounce of potatoes; amount produced in 8 hours is 24 ounces and 48 ounces respectively. ">
            <a:extLst>
              <a:ext uri="{FF2B5EF4-FFF2-40B4-BE49-F238E27FC236}">
                <a16:creationId xmlns:a16="http://schemas.microsoft.com/office/drawing/2014/main" id="{2C1B545A-5EC3-48EA-85CE-341137FE3547}"/>
              </a:ext>
            </a:extLst>
          </p:cNvPr>
          <p:cNvPicPr>
            <a:picLocks noGrp="1" noChangeAspect="1"/>
          </p:cNvPicPr>
          <p:nvPr>
            <p:ph idx="10"/>
          </p:nvPr>
        </p:nvPicPr>
        <p:blipFill>
          <a:blip r:embed="rId2"/>
          <a:stretch>
            <a:fillRect/>
          </a:stretch>
        </p:blipFill>
        <p:spPr>
          <a:xfrm>
            <a:off x="1056773" y="2875479"/>
            <a:ext cx="10078452" cy="3037342"/>
          </a:xfrm>
        </p:spPr>
      </p:pic>
    </p:spTree>
    <p:extLst>
      <p:ext uri="{BB962C8B-B14F-4D97-AF65-F5344CB8AC3E}">
        <p14:creationId xmlns:p14="http://schemas.microsoft.com/office/powerpoint/2010/main" val="258759903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 name="ARTICULATE_DESIGN_ID_FULL TEXT TEMPLATE MASTER" val="7pb33sBP"/>
  <p:tag name="ARTICULATE_DESIGN_ID_FULL TEXT TEMPLATE MASTER (CONT.)" val="V3Eg5WUK"/>
  <p:tag name="ARTICULATE_DESIGN_ID_OPTIMIZED TEMPLATE MASTER" val="rzwWCka7"/>
  <p:tag name="ARTICULATE_DESIGN_ID_OPTIMIZED TEMPLATE MASTER (CONT.)" val="klKJ3eZ5"/>
  <p:tag name="ARTICULATE_SLIDE_COUNT" val="3"/>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ptimized Template Master">
  <a:themeElements>
    <a:clrScheme name="Cengage New">
      <a:dk1>
        <a:srgbClr val="282F7C"/>
      </a:dk1>
      <a:lt1>
        <a:srgbClr val="FFFFFF"/>
      </a:lt1>
      <a:dk2>
        <a:srgbClr val="3841B0"/>
      </a:dk2>
      <a:lt2>
        <a:srgbClr val="F5F5F5"/>
      </a:lt2>
      <a:accent1>
        <a:srgbClr val="282F7C"/>
      </a:accent1>
      <a:accent2>
        <a:srgbClr val="FEE349"/>
      </a:accent2>
      <a:accent3>
        <a:srgbClr val="CDDEFF"/>
      </a:accent3>
      <a:accent4>
        <a:srgbClr val="F5F5F5"/>
      </a:accent4>
      <a:accent5>
        <a:srgbClr val="A3A1A3"/>
      </a:accent5>
      <a:accent6>
        <a:srgbClr val="454545"/>
      </a:accent6>
      <a:hlink>
        <a:srgbClr val="3841B0"/>
      </a:hlink>
      <a:folHlink>
        <a:srgbClr val="6900B0"/>
      </a:folHlink>
    </a:clrScheme>
    <a:fontScheme name="Cengage New">
      <a:majorFont>
        <a:latin typeface="Work Sans "/>
        <a:ea typeface=""/>
        <a:cs typeface=""/>
      </a:majorFont>
      <a:minorFont>
        <a:latin typeface="Work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11y_PPT_Template_Cengage_020221.pptx" id="{62A8FB47-AEAE-448A-A9EC-2B57E950A883}" vid="{DA52BCA4-C454-45F1-8147-C38687C7501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5A683995A7B1D46BAE4BA042997DC16" ma:contentTypeVersion="23" ma:contentTypeDescription="Create a new document." ma:contentTypeScope="" ma:versionID="af9cc771c48ba8f70195cf96a5d73d96">
  <xsd:schema xmlns:xsd="http://www.w3.org/2001/XMLSchema" xmlns:xs="http://www.w3.org/2001/XMLSchema" xmlns:p="http://schemas.microsoft.com/office/2006/metadata/properties" xmlns:ns2="c8ecdccd-e3b0-4392-94c4-49d90f16d1d5" xmlns:ns3="cc1e726a-7c3b-4654-9122-87de3e28a51c" targetNamespace="http://schemas.microsoft.com/office/2006/metadata/properties" ma:root="true" ma:fieldsID="6730a520281c5080f8c35e5e927d6b68" ns2:_="" ns3:_="">
    <xsd:import namespace="c8ecdccd-e3b0-4392-94c4-49d90f16d1d5"/>
    <xsd:import namespace="cc1e726a-7c3b-4654-9122-87de3e28a51c"/>
    <xsd:element name="properties">
      <xsd:complexType>
        <xsd:sequence>
          <xsd:element name="documentManagement">
            <xsd:complexType>
              <xsd:all>
                <xsd:element ref="ns2:Topic" minOccurs="0"/>
                <xsd:element ref="ns2:Owner" minOccurs="0"/>
                <xsd:element ref="ns2:Admin" minOccurs="0"/>
                <xsd:element ref="ns2:Copy" minOccurs="0"/>
                <xsd:element ref="ns2:MasterLocation_x0028_ifCopy_x003d_Yes_x0029_" minOccurs="0"/>
                <xsd:element ref="ns2:AdminNotes" minOccurs="0"/>
                <xsd:element ref="ns2:MediaServiceMetadata" minOccurs="0"/>
                <xsd:element ref="ns2:MediaServiceFastMetadata" minOccurs="0"/>
                <xsd:element ref="ns2:MediaServiceAutoTags" minOccurs="0"/>
                <xsd:element ref="ns3:SharedWithUsers" minOccurs="0"/>
                <xsd:element ref="ns3:SharedWithDetails" minOccurs="0"/>
                <xsd:element ref="ns2:MediaServiceAutoKeyPoints" minOccurs="0"/>
                <xsd:element ref="ns2:MediaServiceKeyPoints" minOccurs="0"/>
                <xsd:element ref="ns2:MediaServiceDateTaken" minOccurs="0"/>
                <xsd:element ref="ns2:MediaServiceOCR" minOccurs="0"/>
                <xsd:element ref="ns2:MediaServiceGenerationTime" minOccurs="0"/>
                <xsd:element ref="ns2:MediaServiceEventHashCode" minOccurs="0"/>
                <xsd:element ref="ns2:PartnerProgram"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8ecdccd-e3b0-4392-94c4-49d90f16d1d5" elementFormDefault="qualified">
    <xsd:import namespace="http://schemas.microsoft.com/office/2006/documentManagement/types"/>
    <xsd:import namespace="http://schemas.microsoft.com/office/infopath/2007/PartnerControls"/>
    <xsd:element name="Topic" ma:index="2" nillable="true" ma:displayName="Topic" ma:default="Unassigned" ma:format="Dropdown" ma:internalName="Topic">
      <xsd:complexType>
        <xsd:complexContent>
          <xsd:extension base="dms:MultiChoice">
            <xsd:sequence>
              <xsd:element name="Value" maxOccurs="unbounded" minOccurs="0" nillable="true">
                <xsd:simpleType>
                  <xsd:restriction base="dms:Choice">
                    <xsd:enumeration value="Accessibility"/>
                    <xsd:enumeration value="Alt text"/>
                    <xsd:enumeration value="Archiving"/>
                    <xsd:enumeration value="CenDoc"/>
                    <xsd:enumeration value="Cognero"/>
                    <xsd:enumeration value="Content Corrections/Reprints"/>
                    <xsd:enumeration value="Content Creation"/>
                    <xsd:enumeration value="Files to Printer"/>
                    <xsd:enumeration value="Invoicing"/>
                    <xsd:enumeration value="Partner Programs"/>
                    <xsd:enumeration value="Project Management"/>
                    <xsd:enumeration value="Other"/>
                    <xsd:enumeration value="Unassigned"/>
                    <xsd:enumeration value="Source Document Only"/>
                    <xsd:enumeration value="Design"/>
                    <xsd:enumeration value="Inclusivity &amp; Diversity"/>
                  </xsd:restriction>
                </xsd:simpleType>
              </xsd:element>
            </xsd:sequence>
          </xsd:extension>
        </xsd:complexContent>
      </xsd:complexType>
    </xsd:element>
    <xsd:element name="Owner" ma:index="3" nillable="true" ma:displayName="Owner" ma:format="Dropdown" ma:internalName="Owner">
      <xsd:simpleType>
        <xsd:restriction base="dms:Choice">
          <xsd:enumeration value="Content Corrections"/>
          <xsd:enumeration value="Content Creation"/>
          <xsd:enumeration value="Content Management Services"/>
          <xsd:enumeration value="Creative Studio"/>
          <xsd:enumeration value="Digital Production"/>
          <xsd:enumeration value="Finance"/>
          <xsd:enumeration value="Learning"/>
          <xsd:enumeration value="Manufacturing"/>
          <xsd:enumeration value="NGL"/>
          <xsd:enumeration value="Printer"/>
          <xsd:enumeration value="SPM"/>
        </xsd:restriction>
      </xsd:simpleType>
    </xsd:element>
    <xsd:element name="Admin" ma:index="4" nillable="true" ma:displayName="Admin" ma:list="UserInfo" ma:SharePointGroup="0" ma:internalName="Admin"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Copy" ma:index="5" nillable="true" ma:displayName="Copy " ma:default="0" ma:description="This is a VIP copy of a master document that is posted/available internally" ma:format="Dropdown" ma:internalName="Copy">
      <xsd:simpleType>
        <xsd:restriction base="dms:Boolean"/>
      </xsd:simpleType>
    </xsd:element>
    <xsd:element name="MasterLocation_x0028_ifCopy_x003d_Yes_x0029_" ma:index="6" nillable="true" ma:displayName="Master Location (if Copy = Yes)" ma:default="n/a" ma:description="Site/document library where master version is maintained" ma:format="Dropdown" ma:internalName="MasterLocation_x0028_ifCopy_x003d_Yes_x0029_">
      <xsd:simpleType>
        <xsd:restriction base="dms:Choice">
          <xsd:enumeration value="Catalyst / Finance"/>
          <xsd:enumeration value="Content Creation"/>
          <xsd:enumeration value="Content Management Services"/>
          <xsd:enumeration value="GPMOT"/>
          <xsd:enumeration value="Learning"/>
          <xsd:enumeration value="Strategic Sourcing"/>
          <xsd:enumeration value="VIP Documents"/>
          <xsd:enumeration value="n/a"/>
          <xsd:enumeration value="Creative Studio"/>
          <xsd:enumeration value="NGL"/>
        </xsd:restriction>
      </xsd:simpleType>
    </xsd:element>
    <xsd:element name="AdminNotes" ma:index="7" nillable="true" ma:displayName="Admin Notes" ma:format="Dropdown" ma:internalName="AdminNotes">
      <xsd:complexType>
        <xsd:complexContent>
          <xsd:extension base="dms:MultiChoiceFillIn">
            <xsd:sequence>
              <xsd:element name="Value" maxOccurs="unbounded" minOccurs="0" nillable="true">
                <xsd:simpleType>
                  <xsd:union memberTypes="dms:Text">
                    <xsd:simpleType>
                      <xsd:restriction base="dms:Choice">
                        <xsd:enumeration value="See VIP Source Documents"/>
                        <xsd:enumeration value="E2E copy"/>
                        <xsd:enumeration value="Link to VIP copy"/>
                        <xsd:enumeration value="Same as internal version"/>
                        <xsd:enumeration value="Vendor-facing version"/>
                        <xsd:enumeration value="Source document w/owner"/>
                      </xsd:restriction>
                    </xsd:simpleType>
                  </xsd:union>
                </xsd:simpleType>
              </xsd:element>
            </xsd:sequence>
          </xsd:extension>
        </xsd:complexContent>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MediaServiceAutoTags" ma:internalName="MediaServiceAutoTags"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PartnerProgram" ma:index="25" nillable="true" ma:displayName="Partner Program" ma:format="Dropdown" ma:internalName="PartnerProgram">
      <xsd:complexType>
        <xsd:complexContent>
          <xsd:extension base="dms:MultiChoice">
            <xsd:sequence>
              <xsd:element name="Value" maxOccurs="unbounded" minOccurs="0" nillable="true">
                <xsd:simpleType>
                  <xsd:restriction base="dms:Choice">
                    <xsd:enumeration value="HE Production"/>
                    <xsd:enumeration value="Design"/>
                    <xsd:enumeration value="Authoring"/>
                    <xsd:enumeration value="Ancillary Production"/>
                    <xsd:enumeration value="Archiving"/>
                    <xsd:enumeration value="NGL"/>
                    <xsd:enumeration value="Media"/>
                  </xsd:restriction>
                </xsd:simple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c1e726a-7c3b-4654-9122-87de3e28a51c"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2"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cc1e726a-7c3b-4654-9122-87de3e28a51c">
      <UserInfo>
        <DisplayName/>
        <AccountId xsi:nil="true"/>
        <AccountType/>
      </UserInfo>
    </SharedWithUsers>
    <AdminNotes xmlns="c8ecdccd-e3b0-4392-94c4-49d90f16d1d5" xsi:nil="true"/>
    <Admin xmlns="c8ecdccd-e3b0-4392-94c4-49d90f16d1d5">
      <UserInfo>
        <DisplayName/>
        <AccountId xsi:nil="true"/>
        <AccountType/>
      </UserInfo>
    </Admin>
    <PartnerProgram xmlns="c8ecdccd-e3b0-4392-94c4-49d90f16d1d5" xsi:nil="true"/>
    <Topic xmlns="c8ecdccd-e3b0-4392-94c4-49d90f16d1d5">
      <Value>Accessibility</Value>
    </Topic>
    <Copy xmlns="c8ecdccd-e3b0-4392-94c4-49d90f16d1d5">false</Copy>
    <MasterLocation_x0028_ifCopy_x003d_Yes_x0029_ xmlns="c8ecdccd-e3b0-4392-94c4-49d90f16d1d5">n/a</MasterLocation_x0028_ifCopy_x003d_Yes_x0029_>
    <Owner xmlns="c8ecdccd-e3b0-4392-94c4-49d90f16d1d5" xsi:nil="true"/>
  </documentManagement>
</p:properties>
</file>

<file path=customXml/itemProps1.xml><?xml version="1.0" encoding="utf-8"?>
<ds:datastoreItem xmlns:ds="http://schemas.openxmlformats.org/officeDocument/2006/customXml" ds:itemID="{18B0F944-E85F-47CF-BDBD-D0FCA6D7421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8ecdccd-e3b0-4392-94c4-49d90f16d1d5"/>
    <ds:schemaRef ds:uri="cc1e726a-7c3b-4654-9122-87de3e28a51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32CFAA7-E308-4DCB-89CD-C84C20E90241}">
  <ds:schemaRefs>
    <ds:schemaRef ds:uri="http://schemas.microsoft.com/sharepoint/v3/contenttype/forms"/>
  </ds:schemaRefs>
</ds:datastoreItem>
</file>

<file path=customXml/itemProps3.xml><?xml version="1.0" encoding="utf-8"?>
<ds:datastoreItem xmlns:ds="http://schemas.openxmlformats.org/officeDocument/2006/customXml" ds:itemID="{BA9BA192-EF86-48DF-982C-2C526A268392}">
  <ds:schemaRefs>
    <ds:schemaRef ds:uri="http://purl.org/dc/terms/"/>
    <ds:schemaRef ds:uri="http://purl.org/dc/elements/1.1/"/>
    <ds:schemaRef ds:uri="cc1e726a-7c3b-4654-9122-87de3e28a51c"/>
    <ds:schemaRef ds:uri="http://purl.org/dc/dcmitype/"/>
    <ds:schemaRef ds:uri="http://schemas.openxmlformats.org/package/2006/metadata/core-properties"/>
    <ds:schemaRef ds:uri="http://schemas.microsoft.com/office/2006/metadata/properties"/>
    <ds:schemaRef ds:uri="http://schemas.microsoft.com/office/2006/documentManagement/types"/>
    <ds:schemaRef ds:uri="http://www.w3.org/XML/1998/namespace"/>
    <ds:schemaRef ds:uri="http://schemas.microsoft.com/office/infopath/2007/PartnerControls"/>
    <ds:schemaRef ds:uri="c8ecdccd-e3b0-4392-94c4-49d90f16d1d5"/>
  </ds:schemaRefs>
</ds:datastoreItem>
</file>

<file path=docProps/app.xml><?xml version="1.0" encoding="utf-8"?>
<Properties xmlns="http://schemas.openxmlformats.org/officeDocument/2006/extended-properties" xmlns:vt="http://schemas.openxmlformats.org/officeDocument/2006/docPropsVTypes">
  <Template>A11y_PPT_Template_Cengage_020221</Template>
  <TotalTime>2475</TotalTime>
  <Words>4033</Words>
  <Application>Microsoft Office PowerPoint</Application>
  <PresentationFormat>Widescreen</PresentationFormat>
  <Paragraphs>337</Paragraphs>
  <Slides>42</Slides>
  <Notes>14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42</vt:i4>
      </vt:variant>
    </vt:vector>
  </HeadingPairs>
  <TitlesOfParts>
    <vt:vector size="49" baseType="lpstr">
      <vt:lpstr>Arial</vt:lpstr>
      <vt:lpstr>Calibri</vt:lpstr>
      <vt:lpstr>Courier New</vt:lpstr>
      <vt:lpstr>Wingdings</vt:lpstr>
      <vt:lpstr>Work Sans</vt:lpstr>
      <vt:lpstr>Work Sans </vt:lpstr>
      <vt:lpstr>Optimized Template Master</vt:lpstr>
      <vt:lpstr>Principles of Economics, 10e</vt:lpstr>
      <vt:lpstr>Chapter Objectives (1 of 2)</vt:lpstr>
      <vt:lpstr>Chapter Objectives (2 of 2)</vt:lpstr>
      <vt:lpstr>3-1</vt:lpstr>
      <vt:lpstr>Ask the Experts: Trade between China and the United States - A</vt:lpstr>
      <vt:lpstr>Economic Interdependence</vt:lpstr>
      <vt:lpstr>A Simple Economy</vt:lpstr>
      <vt:lpstr>Production Possibilities</vt:lpstr>
      <vt:lpstr>Figure 1 The Production Possibilities Frontier (1 of 2)</vt:lpstr>
      <vt:lpstr>Figure 1 The Production Possibilities Frontier (2 of 2)</vt:lpstr>
      <vt:lpstr>Example 1: The U.S. PPF (1 of 3)</vt:lpstr>
      <vt:lpstr>Example 1: The U.S. PPF (2 of 3)</vt:lpstr>
      <vt:lpstr>Example 1: The U.S. PPF (3 of 3)</vt:lpstr>
      <vt:lpstr>Active Learning 1: Japan’s PPF</vt:lpstr>
      <vt:lpstr>Active Learning 1: Answers</vt:lpstr>
      <vt:lpstr>Specialization and Trade</vt:lpstr>
      <vt:lpstr>Figure 2 How Trade Expands the Set of Consumption Opportunities (1 of 2)</vt:lpstr>
      <vt:lpstr>Figure 2 How Trade Expands the Set of Consumption Opportunities (2 of 2)</vt:lpstr>
      <vt:lpstr>Active Learning 2: Production Under Trade</vt:lpstr>
      <vt:lpstr>Active Learning 2: Answers</vt:lpstr>
      <vt:lpstr>Active Learning 3: Consumption Under Trade</vt:lpstr>
      <vt:lpstr>Active Learning 3: Answers</vt:lpstr>
      <vt:lpstr>3-2</vt:lpstr>
      <vt:lpstr>Absolute Advantage</vt:lpstr>
      <vt:lpstr>Opportunity Cost and Comparative Advantage</vt:lpstr>
      <vt:lpstr>Table 1 The Opportunity Cost of Meat and Potatoes</vt:lpstr>
      <vt:lpstr>Comparative Advantage (1 of 2)</vt:lpstr>
      <vt:lpstr>Comparative Advantage (2 of 2)</vt:lpstr>
      <vt:lpstr>Comparative Advantage and Trade</vt:lpstr>
      <vt:lpstr>The Price of the Trade</vt:lpstr>
      <vt:lpstr>3-3</vt:lpstr>
      <vt:lpstr>Should Naomi Osaka Mow Her Own Lawn?</vt:lpstr>
      <vt:lpstr>Should the United States Trade with Other Countries? (1 of 4)</vt:lpstr>
      <vt:lpstr>Should the United States Trade with Other Countries? (2 of 4)</vt:lpstr>
      <vt:lpstr>Should the United States Trade with Other Countries? (3 of 4)</vt:lpstr>
      <vt:lpstr>Should the United States Trade with Other Countries? (4 of 4)</vt:lpstr>
      <vt:lpstr>3-4</vt:lpstr>
      <vt:lpstr>Conclusion</vt:lpstr>
      <vt:lpstr>Ask the Experts: Trade between China and the United States - B</vt:lpstr>
      <vt:lpstr>Think-Pair-Share Activity</vt:lpstr>
      <vt:lpstr>Self-Assessment </vt:lpstr>
      <vt:lpstr>Summary</vt:lpstr>
    </vt:vector>
  </TitlesOfParts>
  <Company>Cengage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Tenth Edition</dc:title>
  <dc:subject>Chapter 3: Interdependence and the Gains from Trade</dc:subject>
  <dc:creator>N. Gregory Mankiw</dc:creator>
  <cp:lastModifiedBy>Sneha. Apar</cp:lastModifiedBy>
  <cp:revision>336</cp:revision>
  <cp:lastPrinted>2016-10-03T15:29:39Z</cp:lastPrinted>
  <dcterms:created xsi:type="dcterms:W3CDTF">2021-12-10T16:21:02Z</dcterms:created>
  <dcterms:modified xsi:type="dcterms:W3CDTF">2023-01-31T13:39:14Z</dcterms:modified>
  <cp:category>Accessible PPT</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0x01010025A683995A7B1D46BAE4BA042997DC16</vt:lpwstr>
  </property>
  <property fmtid="{D5CDD505-2E9C-101B-9397-08002B2CF9AE}" pid="3" name="Order">
    <vt:r8>112600</vt:r8>
  </property>
  <property fmtid="{D5CDD505-2E9C-101B-9397-08002B2CF9AE}" pid="4" name="Category">
    <vt:lpwstr>Accessibility</vt:lpwstr>
  </property>
  <property fmtid="{D5CDD505-2E9C-101B-9397-08002B2CF9AE}" pid="5" name="xd_Signature">
    <vt:bool>false</vt:bool>
  </property>
  <property fmtid="{D5CDD505-2E9C-101B-9397-08002B2CF9AE}" pid="6" name="xd_ProgID">
    <vt:lpwstr/>
  </property>
  <property fmtid="{D5CDD505-2E9C-101B-9397-08002B2CF9AE}" pid="7" name="Document Type">
    <vt:lpwstr>Template</vt:lpwstr>
  </property>
  <property fmtid="{D5CDD505-2E9C-101B-9397-08002B2CF9AE}" pid="8" name="Audience">
    <vt:lpwstr>Content Developer</vt:lpwstr>
  </property>
  <property fmtid="{D5CDD505-2E9C-101B-9397-08002B2CF9AE}" pid="9" name="Department">
    <vt:lpwstr>GPM Training</vt:lpwstr>
  </property>
  <property fmtid="{D5CDD505-2E9C-101B-9397-08002B2CF9AE}" pid="10" name="ComplianceAssetId">
    <vt:lpwstr/>
  </property>
  <property fmtid="{D5CDD505-2E9C-101B-9397-08002B2CF9AE}" pid="11" name="TemplateUrl">
    <vt:lpwstr/>
  </property>
  <property fmtid="{D5CDD505-2E9C-101B-9397-08002B2CF9AE}" pid="12" name="ArticulateGUID">
    <vt:lpwstr>DA3FD099-5DDC-49B7-BC70-6C2871AE2813</vt:lpwstr>
  </property>
  <property fmtid="{D5CDD505-2E9C-101B-9397-08002B2CF9AE}" pid="13" name="ArticulatePath">
    <vt:lpwstr>Presentation3</vt:lpwstr>
  </property>
  <property fmtid="{D5CDD505-2E9C-101B-9397-08002B2CF9AE}" pid="14" name="_ExtendedDescription">
    <vt:lpwstr/>
  </property>
  <property fmtid="{D5CDD505-2E9C-101B-9397-08002B2CF9AE}" pid="15" name="TriggerFlowInfo">
    <vt:lpwstr/>
  </property>
  <property fmtid="{D5CDD505-2E9C-101B-9397-08002B2CF9AE}" pid="16" name="Notes">
    <vt:lpwstr>Manage access: Not shared</vt:lpwstr>
  </property>
</Properties>
</file>