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1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6.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7.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8.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9.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20.xml" ContentType="application/vnd.openxmlformats-officedocument.presentationml.tags+xml"/>
  <Override PartName="/ppt/notesSlides/notesSlide1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725" r:id="rId1"/>
  </p:sldMasterIdLst>
  <p:notesMasterIdLst>
    <p:notesMasterId r:id="rId35"/>
  </p:notesMasterIdLst>
  <p:handoutMasterIdLst>
    <p:handoutMasterId r:id="rId36"/>
  </p:handoutMasterIdLst>
  <p:sldIdLst>
    <p:sldId id="268" r:id="rId2"/>
    <p:sldId id="370" r:id="rId3"/>
    <p:sldId id="417" r:id="rId4"/>
    <p:sldId id="373" r:id="rId5"/>
    <p:sldId id="1564" r:id="rId6"/>
    <p:sldId id="663" r:id="rId7"/>
    <p:sldId id="664" r:id="rId8"/>
    <p:sldId id="665" r:id="rId9"/>
    <p:sldId id="666" r:id="rId10"/>
    <p:sldId id="1559" r:id="rId11"/>
    <p:sldId id="1560" r:id="rId12"/>
    <p:sldId id="523" r:id="rId13"/>
    <p:sldId id="398" r:id="rId14"/>
    <p:sldId id="669" r:id="rId15"/>
    <p:sldId id="670" r:id="rId16"/>
    <p:sldId id="671" r:id="rId17"/>
    <p:sldId id="672" r:id="rId18"/>
    <p:sldId id="673" r:id="rId19"/>
    <p:sldId id="1565" r:id="rId20"/>
    <p:sldId id="1561" r:id="rId21"/>
    <p:sldId id="1562" r:id="rId22"/>
    <p:sldId id="399" r:id="rId23"/>
    <p:sldId id="1566" r:id="rId24"/>
    <p:sldId id="674" r:id="rId25"/>
    <p:sldId id="675" r:id="rId26"/>
    <p:sldId id="676" r:id="rId27"/>
    <p:sldId id="677" r:id="rId28"/>
    <p:sldId id="1563" r:id="rId29"/>
    <p:sldId id="400" r:id="rId30"/>
    <p:sldId id="678" r:id="rId31"/>
    <p:sldId id="653" r:id="rId32"/>
    <p:sldId id="654" r:id="rId33"/>
    <p:sldId id="368" r:id="rId34"/>
  </p:sldIdLst>
  <p:sldSz cx="12192000" cy="6858000"/>
  <p:notesSz cx="6858000" cy="9144000"/>
  <p:custDataLst>
    <p:tags r:id="rId37"/>
  </p:custDataLst>
  <p:defaultTextStyle>
    <a:defPPr>
      <a:defRPr lang="en-US"/>
    </a:defPPr>
    <a:lvl1pPr algn="l" rtl="0" eaLnBrk="0" fontAlgn="base" hangingPunct="0">
      <a:spcBef>
        <a:spcPct val="0"/>
      </a:spcBef>
      <a:spcAft>
        <a:spcPct val="0"/>
      </a:spcAft>
      <a:defRPr kern="1200">
        <a:solidFill>
          <a:schemeClr val="tx1"/>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3" name="Author" initials="A" lastIdx="9"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2F7C"/>
    <a:srgbClr val="F2F2F2"/>
    <a:srgbClr val="0098D4"/>
    <a:srgbClr val="003865"/>
    <a:srgbClr val="000000"/>
    <a:srgbClr val="004A78"/>
    <a:srgbClr val="006298"/>
    <a:srgbClr val="FF6300"/>
    <a:srgbClr val="E9255F"/>
    <a:srgbClr val="00B8E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CE1BA75-F9FA-37A9-41E6-BB7C435098F0}" v="16" dt="2023-01-28T14:48:49.87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39" autoAdjust="0"/>
    <p:restoredTop sz="88442" autoAdjust="0"/>
  </p:normalViewPr>
  <p:slideViewPr>
    <p:cSldViewPr snapToGrid="0" snapToObjects="1">
      <p:cViewPr varScale="1">
        <p:scale>
          <a:sx n="80" d="100"/>
          <a:sy n="80" d="100"/>
        </p:scale>
        <p:origin x="336" y="84"/>
      </p:cViewPr>
      <p:guideLst>
        <p:guide orient="horz" pos="2160"/>
        <p:guide pos="3840"/>
      </p:guideLst>
    </p:cSldViewPr>
  </p:slideViewPr>
  <p:outlineViewPr>
    <p:cViewPr>
      <p:scale>
        <a:sx n="33" d="100"/>
        <a:sy n="33" d="100"/>
      </p:scale>
      <p:origin x="0" y="-28746"/>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52" d="100"/>
          <a:sy n="52" d="100"/>
        </p:scale>
        <p:origin x="2862" y="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gs" Target="tags/tag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microsoft.com/office/2018/10/relationships/authors" Targe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43" Type="http://schemas.microsoft.com/office/2015/10/relationships/revisionInfo" Target="revisionInfo.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ags" Target="../tags/tag15.xml"/><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6075504" y="8685213"/>
            <a:ext cx="646682" cy="458787"/>
          </a:xfrm>
          <a:prstGeom prst="rect">
            <a:avLst/>
          </a:prstGeom>
        </p:spPr>
        <p:txBody>
          <a:bodyPr vert="horz" lIns="91440" tIns="45720" rIns="91440" bIns="45720" rtlCol="0" anchor="b"/>
          <a:lstStyle>
            <a:lvl1pPr algn="r">
              <a:defRPr sz="1200"/>
            </a:lvl1pPr>
          </a:lstStyle>
          <a:p>
            <a:fld id="{6767803E-66EE-42CE-8DFB-98553954E472}" type="slidenum">
              <a:rPr lang="en-US" sz="1000" smtClean="0">
                <a:solidFill>
                  <a:schemeClr val="bg1">
                    <a:lumMod val="50000"/>
                  </a:schemeClr>
                </a:solidFill>
                <a:latin typeface="Arial" panose="020B0604020202020204" pitchFamily="34" charset="0"/>
                <a:cs typeface="Arial" panose="020B0604020202020204" pitchFamily="34" charset="0"/>
              </a:rPr>
              <a:pPr/>
              <a:t>‹#›</a:t>
            </a:fld>
            <a:endParaRPr lang="en-US" sz="1000" dirty="0">
              <a:solidFill>
                <a:schemeClr val="bg1">
                  <a:lumMod val="50000"/>
                </a:schemeClr>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455392BA-16D5-4BCB-8BB3-D7B53B67DB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D947FD3A-2300-48D5-81E3-9406328116EE}"/>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custDataLst>
      <p:tags r:id="rId2"/>
    </p:custDataLst>
    <p:extLst>
      <p:ext uri="{BB962C8B-B14F-4D97-AF65-F5344CB8AC3E}">
        <p14:creationId xmlns:p14="http://schemas.microsoft.com/office/powerpoint/2010/main" val="217621028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630237"/>
            <a:ext cx="3778647" cy="2125489"/>
          </a:xfrm>
          <a:prstGeom prst="rect">
            <a:avLst/>
          </a:prstGeom>
          <a:noFill/>
          <a:ln w="12700">
            <a:solidFill>
              <a:schemeClr val="bg1">
                <a:lumMod val="65000"/>
              </a:schemeClr>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2993721"/>
            <a:ext cx="5486400" cy="5520042"/>
          </a:xfrm>
          <a:prstGeom prst="rect">
            <a:avLst/>
          </a:prstGeom>
        </p:spPr>
        <p:txBody>
          <a:bodyPr vert="horz" lIns="91440" tIns="45720" rIns="91440" bIns="45720" rtlCol="0"/>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7" name="Slide Number Placeholder 6"/>
          <p:cNvSpPr>
            <a:spLocks noGrp="1"/>
          </p:cNvSpPr>
          <p:nvPr>
            <p:ph type="sldNum" sz="quarter" idx="5"/>
          </p:nvPr>
        </p:nvSpPr>
        <p:spPr>
          <a:xfrm>
            <a:off x="6063017" y="8685213"/>
            <a:ext cx="684212" cy="458787"/>
          </a:xfrm>
          <a:prstGeom prst="rect">
            <a:avLst/>
          </a:prstGeom>
        </p:spPr>
        <p:txBody>
          <a:bodyPr vert="horz" lIns="91440" tIns="45720" rIns="91440" bIns="45720" rtlCol="0" anchor="b"/>
          <a:lstStyle>
            <a:lvl1pPr algn="r" eaLnBrk="1" fontAlgn="auto" hangingPunct="1">
              <a:spcBef>
                <a:spcPts val="0"/>
              </a:spcBef>
              <a:spcAft>
                <a:spcPts val="0"/>
              </a:spcAft>
              <a:defRPr sz="1000">
                <a:solidFill>
                  <a:schemeClr val="bg1">
                    <a:lumMod val="50000"/>
                  </a:schemeClr>
                </a:solidFill>
                <a:latin typeface="Arial" panose="020B0604020202020204" pitchFamily="34" charset="0"/>
                <a:cs typeface="Arial" panose="020B0604020202020204" pitchFamily="34" charset="0"/>
              </a:defRPr>
            </a:lvl1pPr>
          </a:lstStyle>
          <a:p>
            <a:pPr>
              <a:defRPr/>
            </a:pPr>
            <a:fld id="{91CAE60C-72A0-D14D-8733-C13212F694AD}" type="slidenum">
              <a:rPr lang="en-US" smtClean="0"/>
              <a:pPr>
                <a:defRPr/>
              </a:pPr>
              <a:t>‹#›</a:t>
            </a:fld>
            <a:endParaRPr lang="en-US" dirty="0"/>
          </a:p>
        </p:txBody>
      </p:sp>
      <p:pic>
        <p:nvPicPr>
          <p:cNvPr id="8" name="Picture 7">
            <a:extLst>
              <a:ext uri="{FF2B5EF4-FFF2-40B4-BE49-F238E27FC236}">
                <a16:creationId xmlns:a16="http://schemas.microsoft.com/office/drawing/2014/main" id="{A75DDB2F-32A5-4136-BC2E-0D7E0518B46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037E5B37-4A58-4B32-B9B0-D824A69A3D97}"/>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extLst>
      <p:ext uri="{BB962C8B-B14F-4D97-AF65-F5344CB8AC3E}">
        <p14:creationId xmlns:p14="http://schemas.microsoft.com/office/powerpoint/2010/main" val="1233805520"/>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22542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2pPr>
    <a:lvl3pPr marL="68897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139825" indent="-225425" algn="l" rtl="0" eaLnBrk="0" fontAlgn="base" hangingPunct="0">
      <a:spcBef>
        <a:spcPct val="30000"/>
      </a:spcBef>
      <a:spcAft>
        <a:spcPct val="0"/>
      </a:spcAft>
      <a:buFont typeface="Wingdings" panose="05000000000000000000" pitchFamily="2" charset="2"/>
      <a:buChar char="§"/>
      <a:defRPr sz="1200" kern="1200">
        <a:solidFill>
          <a:schemeClr val="tx1"/>
        </a:solidFill>
        <a:latin typeface="Arial" panose="020B0604020202020204" pitchFamily="34" charset="0"/>
        <a:ea typeface="+mn-ea"/>
        <a:cs typeface="Arial" panose="020B0604020202020204" pitchFamily="34" charset="0"/>
      </a:defRPr>
    </a:lvl4pPr>
    <a:lvl5pPr marL="1603375" indent="-225425" algn="l" rtl="0" eaLnBrk="0" fontAlgn="base" hangingPunct="0">
      <a:spcBef>
        <a:spcPct val="30000"/>
      </a:spcBef>
      <a:spcAft>
        <a:spcPct val="0"/>
      </a:spcAft>
      <a:buFont typeface="Courier New" panose="02070309020205020404" pitchFamily="49" charset="0"/>
      <a:buChar char="o"/>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2</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22</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r>
              <a:rPr lang="en-US" dirty="0"/>
              <a:t>Discussion points:</a:t>
            </a:r>
          </a:p>
          <a:p>
            <a:endParaRPr lang="en-US" dirty="0"/>
          </a:p>
          <a:p>
            <a:pPr marL="228600" indent="-228600">
              <a:buAutoNum type="alphaUcPeriod"/>
            </a:pPr>
            <a:r>
              <a:rPr lang="en-US" dirty="0"/>
              <a:t>Social media platforms set themselves up as commons (even though on private platform), offering open access to hundreds of millions to publish “user-generated content” and share it with others. That in turn produced a network effect: people needed to use social media to communicate. Not excludable: everybody and post and read. Rival in consumption: it attracts people/organizations that exploit free resources for money or perverted motives, and the over-grazers (trying to increase their number of followers): people shouting loudly or attacking</a:t>
            </a:r>
            <a:r>
              <a:rPr lang="en-US" baseline="0" dirty="0"/>
              <a:t> others </a:t>
            </a:r>
            <a:r>
              <a:rPr lang="en-US" dirty="0"/>
              <a:t>to gain attention. </a:t>
            </a:r>
          </a:p>
          <a:p>
            <a:pPr marL="0" indent="0">
              <a:buNone/>
            </a:pPr>
            <a:endParaRPr lang="en-US" dirty="0"/>
          </a:p>
          <a:p>
            <a:pPr marL="0" indent="0">
              <a:buNone/>
            </a:pPr>
            <a:r>
              <a:rPr lang="en-US" dirty="0"/>
              <a:t>B. Responses will vary (‘I had to unfollow</a:t>
            </a:r>
            <a:r>
              <a:rPr lang="en-US" baseline="0" dirty="0"/>
              <a:t> a friend for posting too many cat videos/politics/personal drama/violence’ and so on). Negative externality: the friend was posting for everyone, but me (the innocent bystander) had to suffer through it. </a:t>
            </a:r>
          </a:p>
          <a:p>
            <a:pPr marL="0" indent="0">
              <a:buNone/>
            </a:pPr>
            <a:endParaRPr lang="en-US" baseline="0" dirty="0"/>
          </a:p>
          <a:p>
            <a:pPr marL="0" indent="0">
              <a:buNone/>
            </a:pPr>
            <a:r>
              <a:rPr lang="en-US" baseline="0" dirty="0"/>
              <a:t>C. Opinions will vary. Most students would agree that social media should take down violent or extremist videos/posts, copyright infringements – and a vast majority of these are technology driven (algorithms identify 75% of extremist videos on YouTube; and 99% of ISIS and al-Qaeda content on Facebook).</a:t>
            </a:r>
            <a:endParaRPr lang="en-US" dirty="0"/>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28</a:t>
            </a:fld>
            <a:endParaRPr lang="en-US" dirty="0"/>
          </a:p>
        </p:txBody>
      </p:sp>
    </p:spTree>
    <p:extLst>
      <p:ext uri="{BB962C8B-B14F-4D97-AF65-F5344CB8AC3E}">
        <p14:creationId xmlns:p14="http://schemas.microsoft.com/office/powerpoint/2010/main" val="21041116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29</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fontScale="92500" lnSpcReduction="20000"/>
          </a:bodyPr>
          <a:lstStyle/>
          <a:p>
            <a:pPr eaLnBrk="1" hangingPunct="1"/>
            <a:r>
              <a:rPr lang="en-US" dirty="0"/>
              <a:t>Encourage</a:t>
            </a:r>
            <a:r>
              <a:rPr lang="en-US" baseline="0" dirty="0"/>
              <a:t> a class discussion among students. Of course, if they haven’t read the case study “Why the cow is not extinct?” from the textbook, you’ll have to direct the discussion quite a lot. </a:t>
            </a:r>
          </a:p>
          <a:p>
            <a:pPr eaLnBrk="1" hangingPunct="1"/>
            <a:endParaRPr lang="en-US" baseline="0" dirty="0"/>
          </a:p>
          <a:p>
            <a:pPr eaLnBrk="1" hangingPunct="1"/>
            <a:r>
              <a:rPr lang="en-US" baseline="0" dirty="0"/>
              <a:t>A helpful hint is that we don’t want to discuss physical similarities and differences (and of course no science can physically transform an elephant into a chicken), but we want to discuss the characteristics of the two goods (excludability and rivalry in consumption). </a:t>
            </a:r>
          </a:p>
          <a:p>
            <a:pPr eaLnBrk="1" hangingPunct="1"/>
            <a:endParaRPr lang="en-US" baseline="0" dirty="0"/>
          </a:p>
          <a:p>
            <a:pPr eaLnBrk="1" hangingPunct="1"/>
            <a:r>
              <a:rPr lang="en-US" baseline="0" dirty="0"/>
              <a:t>Discussion points: </a:t>
            </a:r>
          </a:p>
          <a:p>
            <a:pPr marL="228600" indent="-228600" eaLnBrk="1" hangingPunct="1">
              <a:buAutoNum type="alphaUcPeriod"/>
            </a:pPr>
            <a:r>
              <a:rPr lang="en-US" baseline="0" dirty="0"/>
              <a:t>Similarities: Both have commercial value. We consume billions of chickens every year (so we kill billions of chickens); and people are killing elephants because people are willing to buy ivory.</a:t>
            </a:r>
          </a:p>
          <a:p>
            <a:pPr marL="0" indent="0" eaLnBrk="1" hangingPunct="1">
              <a:buNone/>
            </a:pPr>
            <a:r>
              <a:rPr lang="en-US" baseline="0" dirty="0"/>
              <a:t>Differences: Elephants are wild animals, not excludable (anybody can be a poacher), but rival in consumption (once a poacher has killed an elephant, another poacher cannot kill the same elephant). Aha: elephants are common resources. Chickens are excludable and rival in consumption, so they are private goods. </a:t>
            </a:r>
          </a:p>
          <a:p>
            <a:pPr marL="0" indent="0" eaLnBrk="1" hangingPunct="1">
              <a:buNone/>
            </a:pPr>
            <a:endParaRPr lang="en-US" baseline="0" dirty="0"/>
          </a:p>
          <a:p>
            <a:pPr marL="0" indent="0" eaLnBrk="1" hangingPunct="1">
              <a:buNone/>
            </a:pPr>
            <a:r>
              <a:rPr lang="en-US" baseline="0" dirty="0"/>
              <a:t>B. Elephants are going extinct. We are dealing with the tragedy of the commons: a common resource will be overused. Elephants will be killed until there are no elephants left. Chickens are private property – so people have a profit incentive to ensure that chicken will continue to thrive.</a:t>
            </a:r>
          </a:p>
          <a:p>
            <a:pPr marL="0" indent="0" eaLnBrk="1" hangingPunct="1">
              <a:buNone/>
            </a:pPr>
            <a:endParaRPr lang="en-US" baseline="0" dirty="0"/>
          </a:p>
          <a:p>
            <a:pPr marL="0" indent="0" eaLnBrk="1" hangingPunct="1">
              <a:buNone/>
            </a:pPr>
            <a:r>
              <a:rPr lang="en-US" baseline="0" dirty="0"/>
              <a:t>C. We need to turn a common resource (the elephant) into private property (the chicken). The government can assign the property rights to the elephants to the villagers: the villagers will protect the elephants as long as they can benefit from it (so the villagers can sell hunting licenses).</a:t>
            </a:r>
          </a:p>
          <a:p>
            <a:pPr marL="0" indent="0" eaLnBrk="1" hangingPunct="1">
              <a:buNone/>
            </a:pPr>
            <a:endParaRPr lang="en-US" baseline="0" dirty="0"/>
          </a:p>
          <a:p>
            <a:pPr marL="0" indent="0" eaLnBrk="1" hangingPunct="1">
              <a:buNone/>
            </a:pPr>
            <a:r>
              <a:rPr lang="en-US" baseline="0" dirty="0"/>
              <a:t>D. In the countries that made elephants private property (and the right to kill them), elephant populations are increasing. In the countries making the hunting illegal, lacking the manpower to enforce the law, the elephant population is decreasing. </a:t>
            </a:r>
            <a:r>
              <a:rPr lang="en-US" u="sng" baseline="0" dirty="0"/>
              <a:t>https://www.youtube.com/watch?v=YUA8i5S0YMU </a:t>
            </a:r>
            <a:r>
              <a:rPr lang="en-US" u="none" baseline="0" dirty="0"/>
              <a:t>( ‘Adam ruins everything’)</a:t>
            </a:r>
            <a:endParaRPr lang="en-US" dirty="0">
              <a:solidFill>
                <a:srgbClr val="002060"/>
              </a:solidFill>
            </a:endParaRPr>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31</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33</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3</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4</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defTabSz="966612">
              <a:lnSpc>
                <a:spcPct val="105000"/>
              </a:lnSpc>
              <a:defRPr/>
            </a:pPr>
            <a:r>
              <a:rPr lang="en-US" dirty="0"/>
              <a:t>This brief exercise gives students practice applying the definitions of rival and excludable and the four different types of goods.  You can omit it if you’re pressed for time, but it’s a good way to break up the lecture and engage students. Of course, this is a trick questions because a road can be all 4 types of goods! </a:t>
            </a:r>
          </a:p>
          <a:p>
            <a:pPr eaLnBrk="1" hangingPunct="1"/>
            <a:endParaRPr lang="en-US" dirty="0"/>
          </a:p>
          <a:p>
            <a:pPr eaLnBrk="1" hangingPunct="1"/>
            <a:r>
              <a:rPr lang="en-US" dirty="0"/>
              <a:t>Suggestions:  </a:t>
            </a:r>
          </a:p>
          <a:p>
            <a:pPr eaLnBrk="1" hangingPunct="1"/>
            <a:endParaRPr lang="en-US" dirty="0"/>
          </a:p>
          <a:p>
            <a:pPr eaLnBrk="1" hangingPunct="1"/>
            <a:r>
              <a:rPr lang="en-US" dirty="0"/>
              <a:t>1.  Delete the hint.  If students need a hint, give it to them orally.  </a:t>
            </a:r>
          </a:p>
          <a:p>
            <a:pPr eaLnBrk="1" hangingPunct="1"/>
            <a:endParaRPr lang="en-US" dirty="0"/>
          </a:p>
          <a:p>
            <a:pPr eaLnBrk="1" hangingPunct="1"/>
            <a:r>
              <a:rPr lang="en-US" dirty="0"/>
              <a:t>2.  If you can spare 4 minutes of class time, give students 1-2 minutes to formulate their answer, then 1-2 minutes to compare their answer with their neighbor’s.  Then ask for volunteers to share their answers.  </a:t>
            </a:r>
          </a:p>
          <a:p>
            <a:pPr eaLnBrk="1" hangingPunct="1"/>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10</a:t>
            </a:fld>
            <a:endParaRPr lang="en-US" dirty="0"/>
          </a:p>
        </p:txBody>
      </p:sp>
    </p:spTree>
    <p:extLst>
      <p:ext uri="{BB962C8B-B14F-4D97-AF65-F5344CB8AC3E}">
        <p14:creationId xmlns:p14="http://schemas.microsoft.com/office/powerpoint/2010/main" val="3050395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r>
              <a:rPr lang="en-US" dirty="0"/>
              <a:t>This “Ask the Experts” feature provides the opportunity for class discussion.  It can be a continuation of the discussion from the</a:t>
            </a:r>
            <a:r>
              <a:rPr lang="en-US" baseline="0" dirty="0"/>
              <a:t> </a:t>
            </a:r>
            <a:r>
              <a:rPr lang="en-US" dirty="0"/>
              <a:t>previous slides, Active learning 1. </a:t>
            </a:r>
          </a:p>
          <a:p>
            <a:r>
              <a:rPr lang="en-US" dirty="0"/>
              <a:t> </a:t>
            </a:r>
          </a:p>
          <a:p>
            <a:r>
              <a:rPr lang="en-US" dirty="0"/>
              <a:t>After showing the statement, you can ask your students to choose one of the options: agree, disagree, or uncertain. You can collect their answers in a variety of ways: show of hands, ballot, clicker system, etc. If time permits, you can allow students to group and discuss some of the reasons they chose their answer.  Ask the students to share with the class their reasons. Their answers will vary. </a:t>
            </a:r>
          </a:p>
          <a:p>
            <a:endParaRPr lang="en-US"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12</a:t>
            </a:fld>
            <a:endParaRPr lang="en-US" dirty="0"/>
          </a:p>
        </p:txBody>
      </p:sp>
    </p:spTree>
    <p:extLst>
      <p:ext uri="{BB962C8B-B14F-4D97-AF65-F5344CB8AC3E}">
        <p14:creationId xmlns:p14="http://schemas.microsoft.com/office/powerpoint/2010/main" val="25853294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13</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16</a:t>
            </a:fld>
            <a:endParaRPr lang="en-US" dirty="0"/>
          </a:p>
        </p:txBody>
      </p:sp>
    </p:spTree>
    <p:extLst>
      <p:ext uri="{BB962C8B-B14F-4D97-AF65-F5344CB8AC3E}">
        <p14:creationId xmlns:p14="http://schemas.microsoft.com/office/powerpoint/2010/main" val="33469024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marL="0" marR="0" indent="0" algn="l" defTabSz="966612" rtl="0" eaLnBrk="1" fontAlgn="auto" latinLnBrk="0" hangingPunct="1">
              <a:lnSpc>
                <a:spcPct val="100000"/>
              </a:lnSpc>
              <a:spcBef>
                <a:spcPts val="0"/>
              </a:spcBef>
              <a:spcAft>
                <a:spcPts val="0"/>
              </a:spcAft>
              <a:buClrTx/>
              <a:buSzTx/>
              <a:buFontTx/>
              <a:buNone/>
              <a:tabLst/>
              <a:defRPr/>
            </a:pPr>
            <a:r>
              <a:rPr lang="en-US" dirty="0"/>
              <a:t>Allow your students</a:t>
            </a:r>
            <a:r>
              <a:rPr lang="en-US" baseline="0" dirty="0"/>
              <a:t> 5 minutes to formulate their answers (working </a:t>
            </a:r>
            <a:r>
              <a:rPr lang="en-US" sz="1200" baseline="0" dirty="0"/>
              <a:t>by themselves or in groups) before asking for volunteers to share their answers.  </a:t>
            </a:r>
            <a:endParaRPr lang="en-US" sz="1200" dirty="0"/>
          </a:p>
          <a:p>
            <a:pPr defTabSz="966612">
              <a:defRPr/>
            </a:pPr>
            <a:endParaRPr lang="en-US" sz="1200" dirty="0"/>
          </a:p>
          <a:p>
            <a:pPr defTabSz="966612">
              <a:defRPr/>
            </a:pPr>
            <a:r>
              <a:rPr lang="en-US" sz="1200" dirty="0"/>
              <a:t>This exercise leads students to review</a:t>
            </a:r>
            <a:r>
              <a:rPr lang="en-US" sz="1200" baseline="0" dirty="0"/>
              <a:t> several concepts: cost-benefit analysis, public goods (not excludable, not rival in consumption), the free-rider problem, and a possible solution to the free-rider problem. </a:t>
            </a:r>
            <a:endParaRPr lang="en-US" dirty="0"/>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20</a:t>
            </a:fld>
            <a:endParaRPr lang="en-US" dirty="0"/>
          </a:p>
        </p:txBody>
      </p:sp>
    </p:spTree>
    <p:extLst>
      <p:ext uri="{BB962C8B-B14F-4D97-AF65-F5344CB8AC3E}">
        <p14:creationId xmlns:p14="http://schemas.microsoft.com/office/powerpoint/2010/main" val="9425165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r>
              <a:rPr lang="en-US" dirty="0"/>
              <a:t>Free-riders: Some people contributed</a:t>
            </a:r>
            <a:r>
              <a:rPr lang="en-US" baseline="0" dirty="0"/>
              <a:t> less than $35, others contributed $0. </a:t>
            </a:r>
          </a:p>
          <a:p>
            <a:endParaRPr lang="en-US" baseline="0" dirty="0"/>
          </a:p>
          <a:p>
            <a:r>
              <a:rPr lang="en-US" baseline="0" dirty="0"/>
              <a:t>Why the tax = $35? The town needs $7,000 to build the fountain (cost). Dividing by population we get 7,000 / 200 = $35 per person.</a:t>
            </a:r>
            <a:endParaRPr lang="en-US" dirty="0"/>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21</a:t>
            </a:fld>
            <a:endParaRPr lang="en-US" dirty="0"/>
          </a:p>
        </p:txBody>
      </p:sp>
    </p:spTree>
    <p:extLst>
      <p:ext uri="{BB962C8B-B14F-4D97-AF65-F5344CB8AC3E}">
        <p14:creationId xmlns:p14="http://schemas.microsoft.com/office/powerpoint/2010/main" val="406607628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4.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4.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First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5D23111E-2710-4C1A-A7DB-CE3FE7C03336}"/>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5646420" y="1168663"/>
            <a:ext cx="6104302" cy="2387600"/>
          </a:xfrm>
        </p:spPr>
        <p:txBody>
          <a:bodyPr anchor="b"/>
          <a:lstStyle>
            <a:lvl1pPr algn="l">
              <a:defRPr sz="4800" baseline="0">
                <a:solidFill>
                  <a:schemeClr val="bg1"/>
                </a:solidFill>
              </a:defRPr>
            </a:lvl1pPr>
          </a:lstStyle>
          <a:p>
            <a:r>
              <a:rPr lang="en-US" dirty="0"/>
              <a:t>Title, #e</a:t>
            </a:r>
          </a:p>
        </p:txBody>
      </p:sp>
      <p:sp>
        <p:nvSpPr>
          <p:cNvPr id="3" name="Subtitle 2"/>
          <p:cNvSpPr>
            <a:spLocks noGrp="1"/>
          </p:cNvSpPr>
          <p:nvPr>
            <p:ph type="subTitle" idx="1" hasCustomPrompt="1"/>
          </p:nvPr>
        </p:nvSpPr>
        <p:spPr>
          <a:xfrm>
            <a:off x="5646420" y="3809720"/>
            <a:ext cx="6104302" cy="1424930"/>
          </a:xfrm>
          <a:noFill/>
        </p:spPr>
        <p:txBody>
          <a:bodyPr anchor="t"/>
          <a:lstStyle>
            <a:lvl1pPr marL="0" indent="0" algn="l">
              <a:lnSpc>
                <a:spcPct val="100000"/>
              </a:lnSpc>
              <a:buNone/>
              <a:defRPr sz="3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 Chapter Title</a:t>
            </a:r>
          </a:p>
        </p:txBody>
      </p:sp>
      <p:sp>
        <p:nvSpPr>
          <p:cNvPr id="12" name="Picture Placeholder 11">
            <a:extLst>
              <a:ext uri="{FF2B5EF4-FFF2-40B4-BE49-F238E27FC236}">
                <a16:creationId xmlns:a16="http://schemas.microsoft.com/office/drawing/2014/main" id="{7BF6BBBC-452C-48FA-A1E1-E851567E5383}"/>
              </a:ext>
            </a:extLst>
          </p:cNvPr>
          <p:cNvSpPr>
            <a:spLocks noGrp="1"/>
          </p:cNvSpPr>
          <p:nvPr>
            <p:ph type="pic" sz="quarter" idx="11" hasCustomPrompt="1"/>
          </p:nvPr>
        </p:nvSpPr>
        <p:spPr>
          <a:xfrm>
            <a:off x="475250" y="808037"/>
            <a:ext cx="4713288" cy="5241925"/>
          </a:xfrm>
        </p:spPr>
        <p:txBody>
          <a:bodyPr/>
          <a:lstStyle>
            <a:lvl1pPr marL="0" indent="0">
              <a:buNone/>
              <a:defRPr b="0">
                <a:solidFill>
                  <a:schemeClr val="bg1"/>
                </a:solidFill>
              </a:defRPr>
            </a:lvl1pPr>
          </a:lstStyle>
          <a:p>
            <a:r>
              <a:rPr lang="en-US" dirty="0"/>
              <a:t>Add Image Here</a:t>
            </a:r>
          </a:p>
        </p:txBody>
      </p:sp>
      <p:sp>
        <p:nvSpPr>
          <p:cNvPr id="9" name="Slide Number Placeholder 5">
            <a:extLst>
              <a:ext uri="{FF2B5EF4-FFF2-40B4-BE49-F238E27FC236}">
                <a16:creationId xmlns:a16="http://schemas.microsoft.com/office/drawing/2014/main" id="{6B326DFF-C872-4426-8563-39BC58624663}"/>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pic>
        <p:nvPicPr>
          <p:cNvPr id="21" name="Picture 20">
            <a:extLst>
              <a:ext uri="{FF2B5EF4-FFF2-40B4-BE49-F238E27FC236}">
                <a16:creationId xmlns:a16="http://schemas.microsoft.com/office/drawing/2014/main" id="{FDE6C580-026E-426D-A0EE-BDE15B891A0A}"/>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8" name="Text Placeholder 4">
            <a:extLst>
              <a:ext uri="{FF2B5EF4-FFF2-40B4-BE49-F238E27FC236}">
                <a16:creationId xmlns:a16="http://schemas.microsoft.com/office/drawing/2014/main" id="{003D5908-6DEE-491A-B7D6-1BADE7111ED1}"/>
              </a:ext>
            </a:extLst>
          </p:cNvPr>
          <p:cNvSpPr>
            <a:spLocks noGrp="1"/>
          </p:cNvSpPr>
          <p:nvPr>
            <p:ph type="body" sz="quarter" idx="12" hasCustomPrompt="1"/>
          </p:nvPr>
        </p:nvSpPr>
        <p:spPr>
          <a:xfrm>
            <a:off x="2103120" y="6314136"/>
            <a:ext cx="8961120" cy="457200"/>
          </a:xfrm>
        </p:spPr>
        <p:txBody>
          <a:bodyPr/>
          <a:lstStyle>
            <a:lvl1pPr marL="0" indent="0">
              <a:buNone/>
              <a:defRPr sz="1100">
                <a:solidFill>
                  <a:schemeClr val="bg1"/>
                </a:solidFill>
              </a:defRPr>
            </a:lvl1pPr>
          </a:lstStyle>
          <a:p>
            <a:pPr lvl="0"/>
            <a:r>
              <a:rPr lang="en-US" dirty="0"/>
              <a:t>[Author Name], [Book Title], [#] Edition. © [Insert Year]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27410345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Imag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6" name="Content Placeholder Bottom">
            <a:extLst>
              <a:ext uri="{FF2B5EF4-FFF2-40B4-BE49-F238E27FC236}">
                <a16:creationId xmlns:a16="http://schemas.microsoft.com/office/drawing/2014/main" id="{4003AB72-C071-4875-8D31-00FB47092143}"/>
              </a:ext>
            </a:extLst>
          </p:cNvPr>
          <p:cNvSpPr>
            <a:spLocks noGrp="1"/>
          </p:cNvSpPr>
          <p:nvPr>
            <p:ph sz="half" idx="15" hasCustomPrompt="1"/>
          </p:nvPr>
        </p:nvSpPr>
        <p:spPr>
          <a:xfrm>
            <a:off x="3624199" y="4136860"/>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7286503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Imag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1217447"/>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4" name="Image Placeholder 2">
            <a:extLst>
              <a:ext uri="{FF2B5EF4-FFF2-40B4-BE49-F238E27FC236}">
                <a16:creationId xmlns:a16="http://schemas.microsoft.com/office/drawing/2014/main" id="{329BB347-70F5-49B3-A1D7-9C05C8ED5028}"/>
              </a:ext>
            </a:extLst>
          </p:cNvPr>
          <p:cNvSpPr>
            <a:spLocks noGrp="1"/>
          </p:cNvSpPr>
          <p:nvPr>
            <p:ph sz="half" idx="14" hasCustomPrompt="1"/>
          </p:nvPr>
        </p:nvSpPr>
        <p:spPr>
          <a:xfrm>
            <a:off x="479343" y="3207219"/>
            <a:ext cx="2875957" cy="121744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5" name="Content Placeholder Middle">
            <a:extLst>
              <a:ext uri="{FF2B5EF4-FFF2-40B4-BE49-F238E27FC236}">
                <a16:creationId xmlns:a16="http://schemas.microsoft.com/office/drawing/2014/main" id="{E344C337-1A6E-4BE6-8E9E-7076FBBEEFAC}"/>
              </a:ext>
            </a:extLst>
          </p:cNvPr>
          <p:cNvSpPr>
            <a:spLocks noGrp="1"/>
          </p:cNvSpPr>
          <p:nvPr>
            <p:ph sz="half" idx="15" hasCustomPrompt="1"/>
          </p:nvPr>
        </p:nvSpPr>
        <p:spPr>
          <a:xfrm>
            <a:off x="3626700" y="3207216"/>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6" name="Image Placeholder 3">
            <a:extLst>
              <a:ext uri="{FF2B5EF4-FFF2-40B4-BE49-F238E27FC236}">
                <a16:creationId xmlns:a16="http://schemas.microsoft.com/office/drawing/2014/main" id="{A70ED764-0931-4273-A125-CE2D6E0F8A8D}"/>
              </a:ext>
            </a:extLst>
          </p:cNvPr>
          <p:cNvSpPr>
            <a:spLocks noGrp="1"/>
          </p:cNvSpPr>
          <p:nvPr>
            <p:ph sz="half" idx="16" hasCustomPrompt="1"/>
          </p:nvPr>
        </p:nvSpPr>
        <p:spPr>
          <a:xfrm>
            <a:off x="479343" y="4631282"/>
            <a:ext cx="2875957" cy="1217447"/>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7" name="Content Placeholder Bottom">
            <a:extLst>
              <a:ext uri="{FF2B5EF4-FFF2-40B4-BE49-F238E27FC236}">
                <a16:creationId xmlns:a16="http://schemas.microsoft.com/office/drawing/2014/main" id="{1A924411-097F-4689-AC4D-9173B40A69F2}"/>
              </a:ext>
            </a:extLst>
          </p:cNvPr>
          <p:cNvSpPr>
            <a:spLocks noGrp="1"/>
          </p:cNvSpPr>
          <p:nvPr>
            <p:ph sz="half" idx="17" hasCustomPrompt="1"/>
          </p:nvPr>
        </p:nvSpPr>
        <p:spPr>
          <a:xfrm>
            <a:off x="3626700" y="4631279"/>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950828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Four Image/Four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899814"/>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1"/>
          <p:cNvSpPr>
            <a:spLocks noGrp="1"/>
          </p:cNvSpPr>
          <p:nvPr>
            <p:ph sz="half" idx="2" hasCustomPrompt="1"/>
          </p:nvPr>
        </p:nvSpPr>
        <p:spPr>
          <a:xfrm>
            <a:off x="3624200" y="182562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0" name="Image Placeholder 2">
            <a:extLst>
              <a:ext uri="{FF2B5EF4-FFF2-40B4-BE49-F238E27FC236}">
                <a16:creationId xmlns:a16="http://schemas.microsoft.com/office/drawing/2014/main" id="{02C25FD2-E251-4DC4-8F30-3EDA9A61D7DC}"/>
              </a:ext>
            </a:extLst>
          </p:cNvPr>
          <p:cNvSpPr>
            <a:spLocks noGrp="1"/>
          </p:cNvSpPr>
          <p:nvPr>
            <p:ph sz="half" idx="14" hasCustomPrompt="1"/>
          </p:nvPr>
        </p:nvSpPr>
        <p:spPr>
          <a:xfrm>
            <a:off x="476843" y="2941438"/>
            <a:ext cx="2875957" cy="899814"/>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1" name="Content Placeholder 2">
            <a:extLst>
              <a:ext uri="{FF2B5EF4-FFF2-40B4-BE49-F238E27FC236}">
                <a16:creationId xmlns:a16="http://schemas.microsoft.com/office/drawing/2014/main" id="{6FFE322F-E595-4582-997C-0A06F238C8D3}"/>
              </a:ext>
            </a:extLst>
          </p:cNvPr>
          <p:cNvSpPr>
            <a:spLocks noGrp="1"/>
          </p:cNvSpPr>
          <p:nvPr>
            <p:ph sz="half" idx="15" hasCustomPrompt="1"/>
          </p:nvPr>
        </p:nvSpPr>
        <p:spPr>
          <a:xfrm>
            <a:off x="3624200" y="294143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2" name="Image Placeholder 3">
            <a:extLst>
              <a:ext uri="{FF2B5EF4-FFF2-40B4-BE49-F238E27FC236}">
                <a16:creationId xmlns:a16="http://schemas.microsoft.com/office/drawing/2014/main" id="{647E63CA-E745-4DE2-B25A-D398F113EFA6}"/>
              </a:ext>
            </a:extLst>
          </p:cNvPr>
          <p:cNvSpPr>
            <a:spLocks noGrp="1"/>
          </p:cNvSpPr>
          <p:nvPr>
            <p:ph sz="half" idx="16" hasCustomPrompt="1"/>
          </p:nvPr>
        </p:nvSpPr>
        <p:spPr>
          <a:xfrm>
            <a:off x="480444" y="4065961"/>
            <a:ext cx="2875957" cy="899814"/>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3" name="Content Placeholder 3">
            <a:extLst>
              <a:ext uri="{FF2B5EF4-FFF2-40B4-BE49-F238E27FC236}">
                <a16:creationId xmlns:a16="http://schemas.microsoft.com/office/drawing/2014/main" id="{EFE66096-5B65-4DD6-9AD6-9E55675E34CD}"/>
              </a:ext>
            </a:extLst>
          </p:cNvPr>
          <p:cNvSpPr>
            <a:spLocks noGrp="1"/>
          </p:cNvSpPr>
          <p:nvPr>
            <p:ph sz="half" idx="17" hasCustomPrompt="1"/>
          </p:nvPr>
        </p:nvSpPr>
        <p:spPr>
          <a:xfrm>
            <a:off x="3627801" y="406595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4" name="Image Placeholder 4">
            <a:extLst>
              <a:ext uri="{FF2B5EF4-FFF2-40B4-BE49-F238E27FC236}">
                <a16:creationId xmlns:a16="http://schemas.microsoft.com/office/drawing/2014/main" id="{765390A9-B975-43C8-86E6-45E636A649C5}"/>
              </a:ext>
            </a:extLst>
          </p:cNvPr>
          <p:cNvSpPr>
            <a:spLocks noGrp="1"/>
          </p:cNvSpPr>
          <p:nvPr>
            <p:ph sz="half" idx="18" hasCustomPrompt="1"/>
          </p:nvPr>
        </p:nvSpPr>
        <p:spPr>
          <a:xfrm>
            <a:off x="480444" y="5181771"/>
            <a:ext cx="2875957" cy="899814"/>
          </a:xfrm>
        </p:spPr>
        <p:txBody>
          <a:bodyPr/>
          <a:lstStyle>
            <a:lvl1pPr marL="0" indent="0" algn="l">
              <a:buNone/>
              <a:defRPr/>
            </a:lvl1pPr>
            <a:lvl2pPr marL="457200" indent="0">
              <a:buNone/>
              <a:defRPr/>
            </a:lvl2pPr>
            <a:lvl3pPr marL="914400" indent="0">
              <a:buNone/>
              <a:defRPr/>
            </a:lvl3pPr>
          </a:lstStyle>
          <a:p>
            <a:pPr lvl="0"/>
            <a:r>
              <a:rPr lang="en-US" dirty="0"/>
              <a:t>Image 4</a:t>
            </a:r>
          </a:p>
        </p:txBody>
      </p:sp>
      <p:sp>
        <p:nvSpPr>
          <p:cNvPr id="15" name="Content Placeholder 4">
            <a:extLst>
              <a:ext uri="{FF2B5EF4-FFF2-40B4-BE49-F238E27FC236}">
                <a16:creationId xmlns:a16="http://schemas.microsoft.com/office/drawing/2014/main" id="{04B6F74B-2775-4949-A70C-BCBBFE20C3A2}"/>
              </a:ext>
            </a:extLst>
          </p:cNvPr>
          <p:cNvSpPr>
            <a:spLocks noGrp="1"/>
          </p:cNvSpPr>
          <p:nvPr>
            <p:ph sz="half" idx="19" hasCustomPrompt="1"/>
          </p:nvPr>
        </p:nvSpPr>
        <p:spPr>
          <a:xfrm>
            <a:off x="3627801" y="518176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Tree>
    <p:custDataLst>
      <p:tags r:id="rId1"/>
    </p:custDataLst>
    <p:extLst>
      <p:ext uri="{BB962C8B-B14F-4D97-AF65-F5344CB8AC3E}">
        <p14:creationId xmlns:p14="http://schemas.microsoft.com/office/powerpoint/2010/main" val="26456741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3344969-1137-4EAF-AB8A-FDA4F62A617A}"/>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914400" y="1153123"/>
            <a:ext cx="10424160" cy="2387600"/>
          </a:xfrm>
        </p:spPr>
        <p:txBody>
          <a:bodyPr anchor="b"/>
          <a:lstStyle>
            <a:lvl1pPr algn="ctr">
              <a:defRPr sz="5400" baseline="0">
                <a:solidFill>
                  <a:schemeClr val="bg1"/>
                </a:solidFill>
              </a:defRPr>
            </a:lvl1pPr>
          </a:lstStyle>
          <a:p>
            <a:r>
              <a:rPr lang="en-US" dirty="0"/>
              <a:t>Unit XX</a:t>
            </a:r>
          </a:p>
        </p:txBody>
      </p:sp>
      <p:sp>
        <p:nvSpPr>
          <p:cNvPr id="3" name="Subtitle 2"/>
          <p:cNvSpPr>
            <a:spLocks noGrp="1"/>
          </p:cNvSpPr>
          <p:nvPr>
            <p:ph type="subTitle" idx="1" hasCustomPrompt="1"/>
          </p:nvPr>
        </p:nvSpPr>
        <p:spPr>
          <a:xfrm>
            <a:off x="914400" y="3809720"/>
            <a:ext cx="10424160" cy="1424930"/>
          </a:xfrm>
          <a:noFill/>
        </p:spPr>
        <p:txBody>
          <a:bodyPr anchor="t"/>
          <a:lstStyle>
            <a:lvl1pPr marL="0" indent="0" algn="ctr">
              <a:lnSpc>
                <a:spcPct val="100000"/>
              </a:lnSpc>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Unit’s Title Here</a:t>
            </a:r>
          </a:p>
        </p:txBody>
      </p:sp>
      <p:pic>
        <p:nvPicPr>
          <p:cNvPr id="17" name="Picture 16">
            <a:extLst>
              <a:ext uri="{FF2B5EF4-FFF2-40B4-BE49-F238E27FC236}">
                <a16:creationId xmlns:a16="http://schemas.microsoft.com/office/drawing/2014/main" id="{EAF0C6CA-9F2E-439D-8A9B-5B8BD35A9360}"/>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15" name="Slide Number Placeholder 5">
            <a:extLst>
              <a:ext uri="{FF2B5EF4-FFF2-40B4-BE49-F238E27FC236}">
                <a16:creationId xmlns:a16="http://schemas.microsoft.com/office/drawing/2014/main" id="{8D6FEA2F-362B-4EAB-BFA4-233A863C0DE7}"/>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8" name="Copyright">
            <a:extLst>
              <a:ext uri="{FF2B5EF4-FFF2-40B4-BE49-F238E27FC236}">
                <a16:creationId xmlns:a16="http://schemas.microsoft.com/office/drawing/2014/main" id="{B48E1129-4A0F-481F-8D84-050D07C681D6}"/>
              </a:ext>
              <a:ext uri="{C183D7F6-B498-43B3-948B-1728B52AA6E4}">
                <adec:decorative xmlns:adec="http://schemas.microsoft.com/office/drawing/2017/decorative"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8035536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p:cNvSpPr>
            <a:spLocks noGrp="1"/>
          </p:cNvSpPr>
          <p:nvPr>
            <p:ph idx="1" hasCustomPrompt="1"/>
          </p:nvPr>
        </p:nvSpPr>
        <p:spPr/>
        <p:txBody>
          <a:bodyPr/>
          <a:lstStyle>
            <a:lvl1pPr>
              <a:spcAft>
                <a:spcPts val="800"/>
              </a:spcAft>
              <a:defRPr sz="240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30661961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3" y="1825625"/>
            <a:ext cx="5542957"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a:extLst>
              <a:ext uri="{C183D7F6-B498-43B3-948B-1728B52AA6E4}">
                <adec:decorative xmlns:adec="http://schemas.microsoft.com/office/drawing/2017/decorative" val="1"/>
              </a:ext>
            </a:extLst>
          </p:cNvPr>
          <p:cNvSpPr>
            <a:spLocks noGrp="1"/>
          </p:cNvSpPr>
          <p:nvPr>
            <p:ph sz="half" idx="2" hasCustomPrompt="1"/>
          </p:nvPr>
        </p:nvSpPr>
        <p:spPr>
          <a:xfrm>
            <a:off x="6172200" y="1825625"/>
            <a:ext cx="5542956"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8342748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4"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5" name="Content Placeholder Middle">
            <a:extLst>
              <a:ext uri="{FF2B5EF4-FFF2-40B4-BE49-F238E27FC236}">
                <a16:creationId xmlns:a16="http://schemas.microsoft.com/office/drawing/2014/main" id="{1D13BCCE-AB68-426C-9401-BABA201385F3}"/>
              </a:ext>
            </a:extLst>
          </p:cNvPr>
          <p:cNvSpPr>
            <a:spLocks noGrp="1"/>
          </p:cNvSpPr>
          <p:nvPr>
            <p:ph sz="half" idx="10" hasCustomPrompt="1"/>
          </p:nvPr>
        </p:nvSpPr>
        <p:spPr>
          <a:xfrm>
            <a:off x="4423735" y="1829037"/>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p:cNvSpPr>
            <a:spLocks noGrp="1"/>
          </p:cNvSpPr>
          <p:nvPr>
            <p:ph sz="half" idx="2" hasCustomPrompt="1"/>
          </p:nvPr>
        </p:nvSpPr>
        <p:spPr>
          <a:xfrm>
            <a:off x="8370626"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a:p>
            <a:pPr lvl="2"/>
            <a:endParaRPr lang="en-US" dirty="0"/>
          </a:p>
        </p:txBody>
      </p:sp>
    </p:spTree>
    <p:custDataLst>
      <p:tags r:id="rId1"/>
    </p:custDataLst>
    <p:extLst>
      <p:ext uri="{BB962C8B-B14F-4D97-AF65-F5344CB8AC3E}">
        <p14:creationId xmlns:p14="http://schemas.microsoft.com/office/powerpoint/2010/main" val="14891894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Subtitle">
    <p:spTree>
      <p:nvGrpSpPr>
        <p:cNvPr id="1" name=""/>
        <p:cNvGrpSpPr/>
        <p:nvPr/>
      </p:nvGrpSpPr>
      <p:grpSpPr>
        <a:xfrm>
          <a:off x="0" y="0"/>
          <a:ext cx="0" cy="0"/>
          <a:chOff x="0" y="0"/>
          <a:chExt cx="0" cy="0"/>
        </a:xfrm>
      </p:grpSpPr>
      <p:sp>
        <p:nvSpPr>
          <p:cNvPr id="8" name="Title"/>
          <p:cNvSpPr>
            <a:spLocks noGrp="1"/>
          </p:cNvSpPr>
          <p:nvPr>
            <p:ph type="title" hasCustomPrompt="1"/>
          </p:nvPr>
        </p:nvSpPr>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8767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2621900"/>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10" name="Content Placeholder Bottom"/>
          <p:cNvSpPr>
            <a:spLocks noGrp="1"/>
          </p:cNvSpPr>
          <p:nvPr>
            <p:ph type="body" sz="quarter" idx="13" hasCustomPrompt="1"/>
          </p:nvPr>
        </p:nvSpPr>
        <p:spPr>
          <a:xfrm>
            <a:off x="476844" y="5395327"/>
            <a:ext cx="11241914" cy="951787"/>
          </a:xfrm>
        </p:spPr>
        <p:txBody>
          <a:bodyPr/>
          <a:lstStyle>
            <a:lvl1pPr marL="112713" indent="-112713">
              <a:defRPr sz="900" b="0"/>
            </a:lvl1pPr>
            <a:lvl2pPr marL="336550" indent="-112713">
              <a:defRPr sz="900" b="0"/>
            </a:lvl2pPr>
            <a:lvl3pPr marL="685800" indent="-168275">
              <a:defRPr sz="900" b="0"/>
            </a:lvl3pPr>
            <a:lvl4pPr>
              <a:defRPr sz="900" b="0"/>
            </a:lvl4pPr>
            <a:lvl5pPr>
              <a:defRPr sz="900" b="0"/>
            </a:lvl5pPr>
          </a:lstStyle>
          <a:p>
            <a:pPr lvl="0"/>
            <a:r>
              <a:rPr lang="en-US" dirty="0"/>
              <a:t>Click to edit Master text styles</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23807338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Subtitle/Images">
    <p:spTree>
      <p:nvGrpSpPr>
        <p:cNvPr id="1" name=""/>
        <p:cNvGrpSpPr/>
        <p:nvPr/>
      </p:nvGrpSpPr>
      <p:grpSpPr>
        <a:xfrm>
          <a:off x="0" y="0"/>
          <a:ext cx="0" cy="0"/>
          <a:chOff x="0" y="0"/>
          <a:chExt cx="0" cy="0"/>
        </a:xfrm>
      </p:grpSpPr>
      <p:sp>
        <p:nvSpPr>
          <p:cNvPr id="8" name="Title"/>
          <p:cNvSpPr>
            <a:spLocks noGrp="1"/>
          </p:cNvSpPr>
          <p:nvPr>
            <p:ph type="title" hasCustomPrompt="1"/>
          </p:nvPr>
        </p:nvSpPr>
        <p:spPr>
          <a:xfrm>
            <a:off x="476843" y="475488"/>
            <a:ext cx="11241915" cy="1071533"/>
          </a:xfrm>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5769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1505492"/>
          </a:xfrm>
        </p:spPr>
        <p:txBody>
          <a:bodyPr/>
          <a:lstStyle>
            <a:lvl1pPr>
              <a:spcAft>
                <a:spcPts val="800"/>
              </a:spcAft>
              <a:defRPr sz="2400" b="0"/>
            </a:lvl1pPr>
            <a:lvl2pPr>
              <a:spcAft>
                <a:spcPts val="800"/>
              </a:spcAft>
              <a:defRPr sz="2400" b="0"/>
            </a:lvl2pPr>
            <a:lvl3pPr>
              <a:spcAft>
                <a:spcPts val="800"/>
              </a:spcAft>
              <a:defRPr sz="2400" b="0"/>
            </a:lvl3pPr>
          </a:lstStyle>
          <a:p>
            <a:pPr lvl="0"/>
            <a:r>
              <a:rPr lang="en-US" dirty="0"/>
              <a:t>First Level</a:t>
            </a:r>
          </a:p>
          <a:p>
            <a:pPr lvl="1"/>
            <a:r>
              <a:rPr lang="en-US" dirty="0"/>
              <a:t>Second level</a:t>
            </a:r>
          </a:p>
          <a:p>
            <a:pPr lvl="2"/>
            <a:r>
              <a:rPr lang="en-US" dirty="0"/>
              <a:t>Third level</a:t>
            </a:r>
          </a:p>
        </p:txBody>
      </p:sp>
      <p:sp>
        <p:nvSpPr>
          <p:cNvPr id="6" name="Content Placeholder 1">
            <a:extLst>
              <a:ext uri="{FF2B5EF4-FFF2-40B4-BE49-F238E27FC236}">
                <a16:creationId xmlns:a16="http://schemas.microsoft.com/office/drawing/2014/main" id="{B7E0CC24-A3CA-45F3-BF2B-B8EB09000563}"/>
              </a:ext>
            </a:extLst>
          </p:cNvPr>
          <p:cNvSpPr>
            <a:spLocks noGrp="1"/>
          </p:cNvSpPr>
          <p:nvPr>
            <p:ph idx="10" hasCustomPrompt="1"/>
          </p:nvPr>
        </p:nvSpPr>
        <p:spPr>
          <a:xfrm>
            <a:off x="476844" y="4310385"/>
            <a:ext cx="2563240" cy="2024480"/>
          </a:xfrm>
        </p:spPr>
        <p:txBody>
          <a:bodyPr/>
          <a:lstStyle>
            <a:lvl1pPr marL="0" indent="0" algn="ctr">
              <a:buNone/>
              <a:defRPr/>
            </a:lvl1pPr>
          </a:lstStyle>
          <a:p>
            <a:pPr lvl="0"/>
            <a:r>
              <a:rPr lang="en-US" dirty="0"/>
              <a:t>Insert here 1</a:t>
            </a:r>
          </a:p>
        </p:txBody>
      </p:sp>
      <p:sp>
        <p:nvSpPr>
          <p:cNvPr id="7" name="Content Placeholder 2">
            <a:extLst>
              <a:ext uri="{FF2B5EF4-FFF2-40B4-BE49-F238E27FC236}">
                <a16:creationId xmlns:a16="http://schemas.microsoft.com/office/drawing/2014/main" id="{0065DFA3-2F0A-45C7-8124-3D672EB9205A}"/>
              </a:ext>
            </a:extLst>
          </p:cNvPr>
          <p:cNvSpPr>
            <a:spLocks noGrp="1"/>
          </p:cNvSpPr>
          <p:nvPr>
            <p:ph idx="11" hasCustomPrompt="1"/>
          </p:nvPr>
        </p:nvSpPr>
        <p:spPr>
          <a:xfrm>
            <a:off x="3382488" y="4310385"/>
            <a:ext cx="2563240" cy="2024480"/>
          </a:xfrm>
        </p:spPr>
        <p:txBody>
          <a:bodyPr/>
          <a:lstStyle>
            <a:lvl1pPr marL="0" indent="0" algn="ctr">
              <a:buNone/>
              <a:defRPr/>
            </a:lvl1pPr>
          </a:lstStyle>
          <a:p>
            <a:pPr lvl="0"/>
            <a:r>
              <a:rPr lang="en-US" dirty="0"/>
              <a:t>Insert here 2</a:t>
            </a:r>
          </a:p>
        </p:txBody>
      </p:sp>
      <p:sp>
        <p:nvSpPr>
          <p:cNvPr id="9" name="Content Placeholder 3">
            <a:extLst>
              <a:ext uri="{FF2B5EF4-FFF2-40B4-BE49-F238E27FC236}">
                <a16:creationId xmlns:a16="http://schemas.microsoft.com/office/drawing/2014/main" id="{5EAAA4B2-2F70-4899-9014-89954C200D50}"/>
              </a:ext>
            </a:extLst>
          </p:cNvPr>
          <p:cNvSpPr>
            <a:spLocks noGrp="1"/>
          </p:cNvSpPr>
          <p:nvPr>
            <p:ph idx="13" hasCustomPrompt="1"/>
          </p:nvPr>
        </p:nvSpPr>
        <p:spPr>
          <a:xfrm>
            <a:off x="6281896" y="4319291"/>
            <a:ext cx="2563240" cy="2024480"/>
          </a:xfrm>
        </p:spPr>
        <p:txBody>
          <a:bodyPr/>
          <a:lstStyle>
            <a:lvl1pPr marL="0" indent="0" algn="ctr">
              <a:buNone/>
              <a:defRPr/>
            </a:lvl1pPr>
          </a:lstStyle>
          <a:p>
            <a:pPr lvl="0"/>
            <a:r>
              <a:rPr lang="en-US" dirty="0"/>
              <a:t>Insert here 3</a:t>
            </a:r>
          </a:p>
        </p:txBody>
      </p:sp>
      <p:sp>
        <p:nvSpPr>
          <p:cNvPr id="11" name="Content Placeholder 4">
            <a:extLst>
              <a:ext uri="{FF2B5EF4-FFF2-40B4-BE49-F238E27FC236}">
                <a16:creationId xmlns:a16="http://schemas.microsoft.com/office/drawing/2014/main" id="{138B1A98-C967-4B94-B1F7-E158393317F4}"/>
              </a:ext>
            </a:extLst>
          </p:cNvPr>
          <p:cNvSpPr>
            <a:spLocks noGrp="1"/>
          </p:cNvSpPr>
          <p:nvPr>
            <p:ph idx="15" hasCustomPrompt="1"/>
          </p:nvPr>
        </p:nvSpPr>
        <p:spPr>
          <a:xfrm>
            <a:off x="9151916" y="4319291"/>
            <a:ext cx="2563240" cy="2024480"/>
          </a:xfrm>
        </p:spPr>
        <p:txBody>
          <a:bodyPr/>
          <a:lstStyle>
            <a:lvl1pPr marL="0" indent="0" algn="ctr">
              <a:buNone/>
              <a:defRPr/>
            </a:lvl1pPr>
          </a:lstStyle>
          <a:p>
            <a:pPr lvl="0"/>
            <a:r>
              <a:rPr lang="en-US" dirty="0"/>
              <a:t>Insert here 4</a:t>
            </a:r>
          </a:p>
        </p:txBody>
      </p:sp>
    </p:spTree>
    <p:custDataLst>
      <p:tags r:id="rId1"/>
    </p:custDataLst>
    <p:extLst>
      <p:ext uri="{BB962C8B-B14F-4D97-AF65-F5344CB8AC3E}">
        <p14:creationId xmlns:p14="http://schemas.microsoft.com/office/powerpoint/2010/main" val="388826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Multi Image/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1"/>
          <p:cNvSpPr>
            <a:spLocks noGrp="1"/>
          </p:cNvSpPr>
          <p:nvPr>
            <p:ph idx="1" hasCustomPrompt="1"/>
          </p:nvPr>
        </p:nvSpPr>
        <p:spPr>
          <a:xfrm>
            <a:off x="476844" y="1944375"/>
            <a:ext cx="2563240" cy="2024480"/>
          </a:xfrm>
        </p:spPr>
        <p:txBody>
          <a:bodyPr/>
          <a:lstStyle>
            <a:lvl1pPr marL="0" indent="0" algn="ctr">
              <a:buNone/>
              <a:defRPr/>
            </a:lvl1pPr>
          </a:lstStyle>
          <a:p>
            <a:pPr lvl="0"/>
            <a:r>
              <a:rPr lang="en-US" dirty="0"/>
              <a:t>Insert here 1</a:t>
            </a:r>
          </a:p>
        </p:txBody>
      </p:sp>
      <p:sp>
        <p:nvSpPr>
          <p:cNvPr id="15" name="Content Placeholder 2">
            <a:extLst>
              <a:ext uri="{FF2B5EF4-FFF2-40B4-BE49-F238E27FC236}">
                <a16:creationId xmlns:a16="http://schemas.microsoft.com/office/drawing/2014/main" id="{A951D41C-52EA-4F3C-BC8E-A9309F4EB627}"/>
              </a:ext>
            </a:extLst>
          </p:cNvPr>
          <p:cNvSpPr>
            <a:spLocks noGrp="1"/>
          </p:cNvSpPr>
          <p:nvPr>
            <p:ph idx="11" hasCustomPrompt="1"/>
          </p:nvPr>
        </p:nvSpPr>
        <p:spPr>
          <a:xfrm>
            <a:off x="3382488" y="1944375"/>
            <a:ext cx="2563240" cy="2024480"/>
          </a:xfrm>
        </p:spPr>
        <p:txBody>
          <a:bodyPr/>
          <a:lstStyle>
            <a:lvl1pPr marL="0" indent="0" algn="ctr">
              <a:buNone/>
              <a:defRPr/>
            </a:lvl1pPr>
          </a:lstStyle>
          <a:p>
            <a:pPr lvl="0"/>
            <a:r>
              <a:rPr lang="en-US" dirty="0"/>
              <a:t>Insert here 2</a:t>
            </a:r>
          </a:p>
        </p:txBody>
      </p:sp>
      <p:sp>
        <p:nvSpPr>
          <p:cNvPr id="17" name="Content Placeholder 3">
            <a:extLst>
              <a:ext uri="{FF2B5EF4-FFF2-40B4-BE49-F238E27FC236}">
                <a16:creationId xmlns:a16="http://schemas.microsoft.com/office/drawing/2014/main" id="{1CD2ACDE-E8DF-4B19-9DBB-017510EECF31}"/>
              </a:ext>
            </a:extLst>
          </p:cNvPr>
          <p:cNvSpPr>
            <a:spLocks noGrp="1"/>
          </p:cNvSpPr>
          <p:nvPr>
            <p:ph idx="13" hasCustomPrompt="1"/>
          </p:nvPr>
        </p:nvSpPr>
        <p:spPr>
          <a:xfrm>
            <a:off x="6281896" y="1953281"/>
            <a:ext cx="2563240" cy="2024480"/>
          </a:xfrm>
        </p:spPr>
        <p:txBody>
          <a:bodyPr/>
          <a:lstStyle>
            <a:lvl1pPr marL="0" indent="0" algn="ctr">
              <a:buNone/>
              <a:defRPr/>
            </a:lvl1pPr>
          </a:lstStyle>
          <a:p>
            <a:pPr lvl="0"/>
            <a:r>
              <a:rPr lang="en-US" dirty="0"/>
              <a:t>Insert here 3</a:t>
            </a:r>
          </a:p>
        </p:txBody>
      </p:sp>
      <p:sp>
        <p:nvSpPr>
          <p:cNvPr id="19" name="Content Placeholder 4">
            <a:extLst>
              <a:ext uri="{FF2B5EF4-FFF2-40B4-BE49-F238E27FC236}">
                <a16:creationId xmlns:a16="http://schemas.microsoft.com/office/drawing/2014/main" id="{F18F8C24-8F67-4A0C-8E2F-54E8026EAD00}"/>
              </a:ext>
            </a:extLst>
          </p:cNvPr>
          <p:cNvSpPr>
            <a:spLocks noGrp="1"/>
          </p:cNvSpPr>
          <p:nvPr>
            <p:ph idx="15" hasCustomPrompt="1"/>
          </p:nvPr>
        </p:nvSpPr>
        <p:spPr>
          <a:xfrm>
            <a:off x="9151916" y="1953281"/>
            <a:ext cx="2563240" cy="2024480"/>
          </a:xfrm>
        </p:spPr>
        <p:txBody>
          <a:bodyPr/>
          <a:lstStyle>
            <a:lvl1pPr marL="0" indent="0" algn="ctr">
              <a:buNone/>
              <a:defRPr/>
            </a:lvl1pPr>
          </a:lstStyle>
          <a:p>
            <a:pPr lvl="0"/>
            <a:r>
              <a:rPr lang="en-US" dirty="0"/>
              <a:t>Insert here 4</a:t>
            </a:r>
          </a:p>
        </p:txBody>
      </p:sp>
      <p:sp>
        <p:nvSpPr>
          <p:cNvPr id="9" name="Content Placeholder 5">
            <a:extLst>
              <a:ext uri="{FF2B5EF4-FFF2-40B4-BE49-F238E27FC236}">
                <a16:creationId xmlns:a16="http://schemas.microsoft.com/office/drawing/2014/main" id="{1950DDEC-E898-4F6D-A7F2-930A23B3C11F}"/>
              </a:ext>
            </a:extLst>
          </p:cNvPr>
          <p:cNvSpPr>
            <a:spLocks noGrp="1"/>
          </p:cNvSpPr>
          <p:nvPr>
            <p:ph idx="10" hasCustomPrompt="1"/>
          </p:nvPr>
        </p:nvSpPr>
        <p:spPr>
          <a:xfrm>
            <a:off x="476843" y="4128059"/>
            <a:ext cx="2563241" cy="2024480"/>
          </a:xfrm>
        </p:spPr>
        <p:txBody>
          <a:bodyPr/>
          <a:lstStyle>
            <a:lvl1pPr marL="0" indent="0" algn="ctr">
              <a:buNone/>
              <a:defRPr/>
            </a:lvl1pPr>
          </a:lstStyle>
          <a:p>
            <a:pPr lvl="0"/>
            <a:r>
              <a:rPr lang="en-US" dirty="0"/>
              <a:t>Insert here 5</a:t>
            </a:r>
          </a:p>
        </p:txBody>
      </p:sp>
      <p:sp>
        <p:nvSpPr>
          <p:cNvPr id="16" name="Content Placeholder 6">
            <a:extLst>
              <a:ext uri="{FF2B5EF4-FFF2-40B4-BE49-F238E27FC236}">
                <a16:creationId xmlns:a16="http://schemas.microsoft.com/office/drawing/2014/main" id="{B7548D5A-3DFF-4FF5-A587-74246B76C1A7}"/>
              </a:ext>
            </a:extLst>
          </p:cNvPr>
          <p:cNvSpPr>
            <a:spLocks noGrp="1"/>
          </p:cNvSpPr>
          <p:nvPr>
            <p:ph idx="12" hasCustomPrompt="1"/>
          </p:nvPr>
        </p:nvSpPr>
        <p:spPr>
          <a:xfrm>
            <a:off x="3382487" y="4128059"/>
            <a:ext cx="2563241" cy="2024480"/>
          </a:xfrm>
        </p:spPr>
        <p:txBody>
          <a:bodyPr/>
          <a:lstStyle>
            <a:lvl1pPr marL="0" indent="0" algn="ctr">
              <a:buNone/>
              <a:defRPr/>
            </a:lvl1pPr>
          </a:lstStyle>
          <a:p>
            <a:pPr lvl="0"/>
            <a:r>
              <a:rPr lang="en-US" dirty="0"/>
              <a:t>Insert here 6</a:t>
            </a:r>
          </a:p>
        </p:txBody>
      </p:sp>
      <p:sp>
        <p:nvSpPr>
          <p:cNvPr id="18" name="Content Placeholder 7">
            <a:extLst>
              <a:ext uri="{FF2B5EF4-FFF2-40B4-BE49-F238E27FC236}">
                <a16:creationId xmlns:a16="http://schemas.microsoft.com/office/drawing/2014/main" id="{A24E382A-7ED1-49CB-8053-85276CAEB9B2}"/>
              </a:ext>
            </a:extLst>
          </p:cNvPr>
          <p:cNvSpPr>
            <a:spLocks noGrp="1"/>
          </p:cNvSpPr>
          <p:nvPr>
            <p:ph idx="14" hasCustomPrompt="1"/>
          </p:nvPr>
        </p:nvSpPr>
        <p:spPr>
          <a:xfrm>
            <a:off x="6281895" y="4136965"/>
            <a:ext cx="2563241" cy="2024480"/>
          </a:xfrm>
        </p:spPr>
        <p:txBody>
          <a:bodyPr/>
          <a:lstStyle>
            <a:lvl1pPr marL="0" indent="0" algn="ctr">
              <a:buNone/>
              <a:defRPr/>
            </a:lvl1pPr>
          </a:lstStyle>
          <a:p>
            <a:pPr lvl="0"/>
            <a:r>
              <a:rPr lang="en-US" dirty="0"/>
              <a:t>Insert here 7</a:t>
            </a:r>
          </a:p>
        </p:txBody>
      </p:sp>
      <p:sp>
        <p:nvSpPr>
          <p:cNvPr id="20" name="Content Placeholder 8">
            <a:extLst>
              <a:ext uri="{FF2B5EF4-FFF2-40B4-BE49-F238E27FC236}">
                <a16:creationId xmlns:a16="http://schemas.microsoft.com/office/drawing/2014/main" id="{AC6187B3-59CD-4356-83E5-962B5ACC4AEB}"/>
              </a:ext>
            </a:extLst>
          </p:cNvPr>
          <p:cNvSpPr>
            <a:spLocks noGrp="1"/>
          </p:cNvSpPr>
          <p:nvPr>
            <p:ph idx="16" hasCustomPrompt="1"/>
          </p:nvPr>
        </p:nvSpPr>
        <p:spPr>
          <a:xfrm>
            <a:off x="9151915" y="4136965"/>
            <a:ext cx="2563241" cy="2024480"/>
          </a:xfrm>
        </p:spPr>
        <p:txBody>
          <a:bodyPr/>
          <a:lstStyle>
            <a:lvl1pPr marL="0" indent="0" algn="ctr">
              <a:buNone/>
              <a:defRPr/>
            </a:lvl1pPr>
          </a:lstStyle>
          <a:p>
            <a:pPr lvl="0"/>
            <a:r>
              <a:rPr lang="en-US" dirty="0"/>
              <a:t>Insert here 8</a:t>
            </a:r>
          </a:p>
        </p:txBody>
      </p:sp>
    </p:spTree>
    <p:custDataLst>
      <p:tags r:id="rId1"/>
    </p:custDataLst>
    <p:extLst>
      <p:ext uri="{BB962C8B-B14F-4D97-AF65-F5344CB8AC3E}">
        <p14:creationId xmlns:p14="http://schemas.microsoft.com/office/powerpoint/2010/main" val="2958707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Image/On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9" name="Content Placeholder"/>
          <p:cNvSpPr>
            <a:spLocks noGrp="1"/>
          </p:cNvSpPr>
          <p:nvPr>
            <p:ph sz="half" idx="2" hasCustomPrompt="1"/>
          </p:nvPr>
        </p:nvSpPr>
        <p:spPr>
          <a:xfrm>
            <a:off x="3624200" y="1825625"/>
            <a:ext cx="8090957" cy="435133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2880722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34EF16C-F8E9-4C74-8268-011BE18366AF}"/>
              </a:ext>
              <a:ext uri="{C183D7F6-B498-43B3-948B-1728B52AA6E4}">
                <adec:decorative xmlns:adec="http://schemas.microsoft.com/office/drawing/2017/decorative" val="1"/>
              </a:ext>
            </a:extLst>
          </p:cNvPr>
          <p:cNvSpPr/>
          <p:nvPr userDrawn="1"/>
        </p:nvSpPr>
        <p:spPr>
          <a:xfrm>
            <a:off x="0" y="6176964"/>
            <a:ext cx="12192000" cy="6810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p:cNvSpPr>
            <a:spLocks noGrp="1"/>
          </p:cNvSpPr>
          <p:nvPr>
            <p:ph type="title"/>
          </p:nvPr>
        </p:nvSpPr>
        <p:spPr>
          <a:xfrm>
            <a:off x="476843" y="473245"/>
            <a:ext cx="11241915" cy="1217447"/>
          </a:xfrm>
          <a:prstGeom prst="rect">
            <a:avLst/>
          </a:prstGeom>
        </p:spPr>
        <p:txBody>
          <a:bodyPr vert="horz" lIns="91440" tIns="45720" rIns="91440" bIns="45720" rtlCol="0" anchor="t">
            <a:noAutofit/>
          </a:bodyPr>
          <a:lstStyle/>
          <a:p>
            <a:r>
              <a:rPr lang="en-US" dirty="0"/>
              <a:t>Slide Title</a:t>
            </a:r>
            <a:br>
              <a:rPr lang="en-US" dirty="0"/>
            </a:br>
            <a:endParaRPr lang="en-US" dirty="0"/>
          </a:p>
        </p:txBody>
      </p:sp>
      <p:sp>
        <p:nvSpPr>
          <p:cNvPr id="3" name="Text Placeholder 2"/>
          <p:cNvSpPr>
            <a:spLocks noGrp="1"/>
          </p:cNvSpPr>
          <p:nvPr>
            <p:ph type="body" idx="1"/>
          </p:nvPr>
        </p:nvSpPr>
        <p:spPr>
          <a:xfrm>
            <a:off x="476843" y="1825625"/>
            <a:ext cx="11241915" cy="4351338"/>
          </a:xfrm>
          <a:prstGeom prst="rect">
            <a:avLst/>
          </a:prstGeom>
        </p:spPr>
        <p:txBody>
          <a:bodyPr vert="horz" lIns="91440" tIns="45720" rIns="91440" bIns="45720" rtlCol="0">
            <a:noAutofit/>
          </a:bodyPr>
          <a:lstStyle/>
          <a:p>
            <a:pPr lvl="0"/>
            <a:r>
              <a:rPr lang="en-US" dirty="0"/>
              <a:t>First Level</a:t>
            </a:r>
          </a:p>
          <a:p>
            <a:pPr lvl="1"/>
            <a:r>
              <a:rPr lang="en-US" dirty="0"/>
              <a:t>Second level</a:t>
            </a:r>
          </a:p>
          <a:p>
            <a:pPr lvl="2"/>
            <a:r>
              <a:rPr lang="en-US" dirty="0"/>
              <a:t>Third level</a:t>
            </a:r>
          </a:p>
          <a:p>
            <a:pPr lvl="3"/>
            <a:r>
              <a:rPr lang="en-US" dirty="0"/>
              <a:t>Fourth Level</a:t>
            </a:r>
          </a:p>
        </p:txBody>
      </p:sp>
      <p:pic>
        <p:nvPicPr>
          <p:cNvPr id="14" name="Picture 13">
            <a:extLst>
              <a:ext uri="{FF2B5EF4-FFF2-40B4-BE49-F238E27FC236}">
                <a16:creationId xmlns:a16="http://schemas.microsoft.com/office/drawing/2014/main" id="{E7C5765A-7DA4-4F63-BBF6-FDB000C6FC14}"/>
              </a:ext>
              <a:ext uri="{C183D7F6-B498-43B3-948B-1728B52AA6E4}">
                <adec:decorative xmlns:adec="http://schemas.microsoft.com/office/drawing/2017/decorative" val="1"/>
              </a:ext>
            </a:extLst>
          </p:cNvPr>
          <p:cNvPicPr>
            <a:picLocks noChangeAspect="1"/>
          </p:cNvPicPr>
          <p:nvPr userDrawn="1"/>
        </p:nvPicPr>
        <p:blipFill>
          <a:blip r:embed="rId15"/>
          <a:stretch>
            <a:fillRect/>
          </a:stretch>
        </p:blipFill>
        <p:spPr>
          <a:xfrm>
            <a:off x="183087" y="6223885"/>
            <a:ext cx="1820281" cy="610675"/>
          </a:xfrm>
          <a:prstGeom prst="rect">
            <a:avLst/>
          </a:prstGeom>
        </p:spPr>
      </p:pic>
      <p:sp>
        <p:nvSpPr>
          <p:cNvPr id="7" name="Slide Number Placeholder 5">
            <a:extLst>
              <a:ext uri="{FF2B5EF4-FFF2-40B4-BE49-F238E27FC236}">
                <a16:creationId xmlns:a16="http://schemas.microsoft.com/office/drawing/2014/main" id="{DF3CEB08-7511-4ACD-A0D7-6D08EF1B42A9}"/>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9" name="Copyright">
            <a:extLst>
              <a:ext uri="{FF2B5EF4-FFF2-40B4-BE49-F238E27FC236}">
                <a16:creationId xmlns:a16="http://schemas.microsoft.com/office/drawing/2014/main" id="{F8E56787-36C9-430E-A250-0D284D7E7186}"/>
              </a:ext>
              <a:ext uri="{C183D7F6-B498-43B3-948B-1728B52AA6E4}">
                <adec:decorative xmlns:adec="http://schemas.microsoft.com/office/drawing/2017/decorative"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4"/>
    </p:custDataLst>
    <p:extLst>
      <p:ext uri="{BB962C8B-B14F-4D97-AF65-F5344CB8AC3E}">
        <p14:creationId xmlns:p14="http://schemas.microsoft.com/office/powerpoint/2010/main" val="682046013"/>
      </p:ext>
    </p:extLst>
  </p:cSld>
  <p:clrMap bg1="lt1" tx1="dk1" bg2="lt2" tx2="dk2" accent1="accent1" accent2="accent2" accent3="accent3" accent4="accent4" accent5="accent5" accent6="accent6" hlink="hlink" folHlink="folHlink"/>
  <p:sldLayoutIdLst>
    <p:sldLayoutId id="2147483768" r:id="rId1"/>
    <p:sldLayoutId id="2147483763" r:id="rId2"/>
    <p:sldLayoutId id="2147483753" r:id="rId3"/>
    <p:sldLayoutId id="2147483728" r:id="rId4"/>
    <p:sldLayoutId id="2147483736" r:id="rId5"/>
    <p:sldLayoutId id="2147483729" r:id="rId6"/>
    <p:sldLayoutId id="2147483760" r:id="rId7"/>
    <p:sldLayoutId id="2147483730" r:id="rId8"/>
    <p:sldLayoutId id="2147483732" r:id="rId9"/>
    <p:sldLayoutId id="2147483761" r:id="rId10"/>
    <p:sldLayoutId id="2147483737" r:id="rId11"/>
    <p:sldLayoutId id="2147483762" r:id="rId12"/>
  </p:sldLayoutIdLst>
  <p:hf hdr="0" ftr="0" dt="0"/>
  <p:txStyles>
    <p:titleStyle>
      <a:lvl1pPr algn="ctr" defTabSz="914400" rtl="0" eaLnBrk="1" latinLnBrk="0" hangingPunct="1">
        <a:lnSpc>
          <a:spcPct val="90000"/>
        </a:lnSpc>
        <a:spcBef>
          <a:spcPct val="0"/>
        </a:spcBef>
        <a:buNone/>
        <a:defRPr sz="4000" b="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800"/>
        </a:spcAft>
        <a:buClr>
          <a:schemeClr val="tx1"/>
        </a:buClr>
        <a:buSzPct val="80000"/>
        <a:buFont typeface="Wingdings" panose="05000000000000000000" pitchFamily="2" charset="2"/>
        <a:buChar char="§"/>
        <a:defRPr sz="2400" b="0" kern="1200">
          <a:solidFill>
            <a:schemeClr val="tx1"/>
          </a:solidFill>
          <a:latin typeface="+mn-lt"/>
          <a:ea typeface="+mn-ea"/>
          <a:cs typeface="+mn-cs"/>
        </a:defRPr>
      </a:lvl3pPr>
      <a:lvl4pPr marL="1714500" indent="-342900" algn="l" defTabSz="914400" rtl="0" eaLnBrk="1" latinLnBrk="0" hangingPunct="1">
        <a:lnSpc>
          <a:spcPct val="90000"/>
        </a:lnSpc>
        <a:spcBef>
          <a:spcPts val="500"/>
        </a:spcBef>
        <a:buClr>
          <a:schemeClr val="tx1"/>
        </a:buClr>
        <a:buSzPct val="100000"/>
        <a:buFont typeface="Arial" panose="020B0604020202020204" pitchFamily="34" charset="0"/>
        <a:buChar char="•"/>
        <a:defRPr sz="24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3200" b="1"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20.xml"/><Relationship Id="rId4" Type="http://schemas.openxmlformats.org/officeDocument/2006/relationships/slide" Target="slide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3E149-A920-418D-BFB8-EC7E1D8232CA}"/>
              </a:ext>
            </a:extLst>
          </p:cNvPr>
          <p:cNvSpPr>
            <a:spLocks noGrp="1"/>
          </p:cNvSpPr>
          <p:nvPr>
            <p:ph type="ctrTitle"/>
          </p:nvPr>
        </p:nvSpPr>
        <p:spPr/>
        <p:txBody>
          <a:bodyPr/>
          <a:lstStyle/>
          <a:p>
            <a:r>
              <a:rPr lang="en-US" dirty="0">
                <a:latin typeface="+mn-lt"/>
              </a:rPr>
              <a:t>Principles of Economics, 10e</a:t>
            </a:r>
            <a:endParaRPr lang="en-US" sz="3600" dirty="0">
              <a:latin typeface="+mn-lt"/>
            </a:endParaRPr>
          </a:p>
        </p:txBody>
      </p:sp>
      <p:sp>
        <p:nvSpPr>
          <p:cNvPr id="3" name="Subtitle 2">
            <a:extLst>
              <a:ext uri="{FF2B5EF4-FFF2-40B4-BE49-F238E27FC236}">
                <a16:creationId xmlns:a16="http://schemas.microsoft.com/office/drawing/2014/main" id="{7DAFF3B2-14DE-4829-903E-CD928D07B323}"/>
              </a:ext>
            </a:extLst>
          </p:cNvPr>
          <p:cNvSpPr>
            <a:spLocks noGrp="1"/>
          </p:cNvSpPr>
          <p:nvPr>
            <p:ph type="subTitle" idx="1"/>
          </p:nvPr>
        </p:nvSpPr>
        <p:spPr/>
        <p:txBody>
          <a:bodyPr/>
          <a:lstStyle/>
          <a:p>
            <a:r>
              <a:rPr lang="en-US" b="1" dirty="0">
                <a:latin typeface="+mn-lt"/>
              </a:rPr>
              <a:t>Chapter 11: </a:t>
            </a:r>
            <a:r>
              <a:rPr lang="en-US" dirty="0">
                <a:latin typeface="+mn-lt"/>
              </a:rPr>
              <a:t>Public Goods and Common Resources</a:t>
            </a:r>
          </a:p>
        </p:txBody>
      </p:sp>
      <p:pic>
        <p:nvPicPr>
          <p:cNvPr id="7" name="Picture Placeholder 3">
            <a:extLst>
              <a:ext uri="{FF2B5EF4-FFF2-40B4-BE49-F238E27FC236}">
                <a16:creationId xmlns:a16="http://schemas.microsoft.com/office/drawing/2014/main" id="{38DE40AE-0D77-4AA5-ACC6-EB415A6F4328}"/>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622139" y="619425"/>
            <a:ext cx="4221501" cy="5401865"/>
          </a:xfrm>
          <a:prstGeom prst="rect">
            <a:avLst/>
          </a:prstGeom>
        </p:spPr>
      </p:pic>
      <p:sp>
        <p:nvSpPr>
          <p:cNvPr id="5" name="Text Placeholder 4">
            <a:extLst>
              <a:ext uri="{FF2B5EF4-FFF2-40B4-BE49-F238E27FC236}">
                <a16:creationId xmlns:a16="http://schemas.microsoft.com/office/drawing/2014/main" id="{68691F3B-50A6-4E7C-8572-7E4C405A59FB}"/>
              </a:ext>
            </a:extLst>
          </p:cNvPr>
          <p:cNvSpPr>
            <a:spLocks noGrp="1"/>
          </p:cNvSpPr>
          <p:nvPr>
            <p:ph type="body" sz="quarter" idx="12"/>
          </p:nvPr>
        </p:nvSpPr>
        <p:spPr/>
        <p:txBody>
          <a:bodyPr/>
          <a:lstStyle/>
          <a:p>
            <a:r>
              <a:rPr lang="en-US" sz="1200" dirty="0">
                <a:latin typeface="+mn-lt"/>
              </a:rPr>
              <a:t>Mankiw, Principles of Economics, Tenth Edition. © 2024 Cengage. All Rights Reserved. May not be scanned, copied or duplicated, or posted to a publicly accessible website, in whole or in part.</a:t>
            </a:r>
          </a:p>
        </p:txBody>
      </p:sp>
    </p:spTree>
    <p:extLst>
      <p:ext uri="{BB962C8B-B14F-4D97-AF65-F5344CB8AC3E}">
        <p14:creationId xmlns:p14="http://schemas.microsoft.com/office/powerpoint/2010/main" val="38226101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972905-8D4A-BA52-E8B7-743BB4530CCB}"/>
              </a:ext>
            </a:extLst>
          </p:cNvPr>
          <p:cNvSpPr>
            <a:spLocks noGrp="1"/>
          </p:cNvSpPr>
          <p:nvPr>
            <p:ph type="title"/>
          </p:nvPr>
        </p:nvSpPr>
        <p:spPr/>
        <p:txBody>
          <a:bodyPr/>
          <a:lstStyle/>
          <a:p>
            <a:r>
              <a:rPr lang="en-US" dirty="0">
                <a:latin typeface="+mn-lt"/>
              </a:rPr>
              <a:t>Active Learning 1: Categorizing Roads</a:t>
            </a:r>
          </a:p>
        </p:txBody>
      </p:sp>
      <p:sp>
        <p:nvSpPr>
          <p:cNvPr id="3" name="Content Placeholder 2">
            <a:extLst>
              <a:ext uri="{FF2B5EF4-FFF2-40B4-BE49-F238E27FC236}">
                <a16:creationId xmlns:a16="http://schemas.microsoft.com/office/drawing/2014/main" id="{CF2B2C48-47BF-A9EC-4E05-4080E4A42064}"/>
              </a:ext>
            </a:extLst>
          </p:cNvPr>
          <p:cNvSpPr>
            <a:spLocks noGrp="1"/>
          </p:cNvSpPr>
          <p:nvPr>
            <p:ph idx="1"/>
          </p:nvPr>
        </p:nvSpPr>
        <p:spPr/>
        <p:txBody>
          <a:bodyPr/>
          <a:lstStyle/>
          <a:p>
            <a:r>
              <a:rPr lang="en-US" dirty="0">
                <a:latin typeface="+mn-lt"/>
              </a:rPr>
              <a:t>A road is which of the four kinds of goods? </a:t>
            </a:r>
          </a:p>
          <a:p>
            <a:r>
              <a:rPr lang="en-US" dirty="0">
                <a:latin typeface="+mn-lt"/>
              </a:rPr>
              <a:t>Hint:  The answer depends on whether the road is congested or not, and whether it’s a toll road or not. Consider the different cases.</a:t>
            </a:r>
          </a:p>
        </p:txBody>
      </p:sp>
    </p:spTree>
    <p:extLst>
      <p:ext uri="{BB962C8B-B14F-4D97-AF65-F5344CB8AC3E}">
        <p14:creationId xmlns:p14="http://schemas.microsoft.com/office/powerpoint/2010/main" val="9538463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B52F0E-9A8F-6604-9C53-0A11DC9E982D}"/>
              </a:ext>
            </a:extLst>
          </p:cNvPr>
          <p:cNvSpPr>
            <a:spLocks noGrp="1"/>
          </p:cNvSpPr>
          <p:nvPr>
            <p:ph type="title"/>
          </p:nvPr>
        </p:nvSpPr>
        <p:spPr/>
        <p:txBody>
          <a:bodyPr/>
          <a:lstStyle/>
          <a:p>
            <a:r>
              <a:rPr lang="en-US" dirty="0">
                <a:latin typeface="+mn-lt"/>
              </a:rPr>
              <a:t>Active Learning 1: Answers</a:t>
            </a:r>
          </a:p>
        </p:txBody>
      </p:sp>
      <p:sp>
        <p:nvSpPr>
          <p:cNvPr id="3" name="Content Placeholder 2">
            <a:extLst>
              <a:ext uri="{FF2B5EF4-FFF2-40B4-BE49-F238E27FC236}">
                <a16:creationId xmlns:a16="http://schemas.microsoft.com/office/drawing/2014/main" id="{4C151C81-D2D4-D332-DCD1-B64B3E8EA7F6}"/>
              </a:ext>
            </a:extLst>
          </p:cNvPr>
          <p:cNvSpPr>
            <a:spLocks noGrp="1"/>
          </p:cNvSpPr>
          <p:nvPr>
            <p:ph idx="1"/>
          </p:nvPr>
        </p:nvSpPr>
        <p:spPr/>
        <p:txBody>
          <a:bodyPr/>
          <a:lstStyle/>
          <a:p>
            <a:r>
              <a:rPr lang="en-US" dirty="0">
                <a:latin typeface="+mn-lt"/>
              </a:rPr>
              <a:t>Rival in consumption? Only if congested</a:t>
            </a:r>
          </a:p>
          <a:p>
            <a:r>
              <a:rPr lang="en-US" dirty="0">
                <a:latin typeface="+mn-lt"/>
              </a:rPr>
              <a:t>Excludable? Only if a toll road</a:t>
            </a:r>
          </a:p>
          <a:p>
            <a:r>
              <a:rPr lang="en-US" dirty="0">
                <a:latin typeface="+mn-lt"/>
              </a:rPr>
              <a:t>Four possibilities</a:t>
            </a:r>
          </a:p>
          <a:p>
            <a:pPr lvl="1">
              <a:buFont typeface="Arial" panose="020B0604020202020204" pitchFamily="34" charset="0"/>
              <a:buChar char="•"/>
            </a:pPr>
            <a:r>
              <a:rPr lang="en-US" dirty="0">
                <a:latin typeface="+mn-lt"/>
              </a:rPr>
              <a:t>Uncongested non-toll road: Public good</a:t>
            </a:r>
          </a:p>
          <a:p>
            <a:pPr lvl="1">
              <a:buFont typeface="Arial" panose="020B0604020202020204" pitchFamily="34" charset="0"/>
              <a:buChar char="•"/>
            </a:pPr>
            <a:r>
              <a:rPr lang="en-US" dirty="0">
                <a:latin typeface="+mn-lt"/>
              </a:rPr>
              <a:t>Uncongested toll road: Club good</a:t>
            </a:r>
          </a:p>
          <a:p>
            <a:pPr lvl="1">
              <a:buFont typeface="Arial" panose="020B0604020202020204" pitchFamily="34" charset="0"/>
              <a:buChar char="•"/>
            </a:pPr>
            <a:r>
              <a:rPr lang="en-US" dirty="0">
                <a:latin typeface="+mn-lt"/>
              </a:rPr>
              <a:t>Congested non-toll road: Common resource</a:t>
            </a:r>
          </a:p>
          <a:p>
            <a:pPr lvl="1">
              <a:buFont typeface="Arial" panose="020B0604020202020204" pitchFamily="34" charset="0"/>
              <a:buChar char="•"/>
            </a:pPr>
            <a:r>
              <a:rPr lang="en-US" dirty="0">
                <a:latin typeface="+mn-lt"/>
              </a:rPr>
              <a:t>Congested toll road: Private good</a:t>
            </a:r>
          </a:p>
        </p:txBody>
      </p:sp>
    </p:spTree>
    <p:extLst>
      <p:ext uri="{BB962C8B-B14F-4D97-AF65-F5344CB8AC3E}">
        <p14:creationId xmlns:p14="http://schemas.microsoft.com/office/powerpoint/2010/main" val="42388221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Ask the Experts: Congestion Pricing</a:t>
            </a:r>
          </a:p>
        </p:txBody>
      </p:sp>
      <p:sp>
        <p:nvSpPr>
          <p:cNvPr id="3" name="Content Placeholder 2"/>
          <p:cNvSpPr>
            <a:spLocks noGrp="1"/>
          </p:cNvSpPr>
          <p:nvPr>
            <p:ph sz="half" idx="1"/>
          </p:nvPr>
        </p:nvSpPr>
        <p:spPr>
          <a:xfrm>
            <a:off x="476843" y="1887674"/>
            <a:ext cx="11241915" cy="1541326"/>
          </a:xfrm>
        </p:spPr>
        <p:txBody>
          <a:bodyPr/>
          <a:lstStyle/>
          <a:p>
            <a:r>
              <a:rPr lang="en-US" sz="2400" b="0" dirty="0">
                <a:latin typeface="+mn-lt"/>
              </a:rPr>
              <a:t>“In general, using more congestion charges in crowded transportation networks—such as higher tolls during peak travel times in cities, and peak fees for airplane takeoff and landing slots—and using the proceeds to lower other taxes would make citizens on average better off.”</a:t>
            </a:r>
          </a:p>
        </p:txBody>
      </p:sp>
      <p:pic>
        <p:nvPicPr>
          <p:cNvPr id="9" name="Picture 3" descr="A pie chart titled “What do economists say?” plots three values. They are 98% agree, 0% disagree, and 2% uncertain.">
            <a:extLst>
              <a:ext uri="{FF2B5EF4-FFF2-40B4-BE49-F238E27FC236}">
                <a16:creationId xmlns:a16="http://schemas.microsoft.com/office/drawing/2014/main" id="{E629F036-9C19-97A5-715A-47601AAAD506}"/>
              </a:ext>
            </a:extLst>
          </p:cNvPr>
          <p:cNvPicPr>
            <a:picLocks noGrp="1" noChangeAspect="1"/>
          </p:cNvPicPr>
          <p:nvPr>
            <p:ph sz="half" idx="2"/>
          </p:nvPr>
        </p:nvPicPr>
        <p:blipFill>
          <a:blip r:embed="rId3"/>
          <a:stretch>
            <a:fillRect/>
          </a:stretch>
        </p:blipFill>
        <p:spPr>
          <a:xfrm>
            <a:off x="2726490" y="3567177"/>
            <a:ext cx="3639411" cy="2468880"/>
          </a:xfrm>
        </p:spPr>
      </p:pic>
      <p:sp>
        <p:nvSpPr>
          <p:cNvPr id="5" name="Text Placeholder 4"/>
          <p:cNvSpPr>
            <a:spLocks noGrp="1"/>
          </p:cNvSpPr>
          <p:nvPr>
            <p:ph type="body" sz="quarter" idx="13"/>
          </p:nvPr>
        </p:nvSpPr>
        <p:spPr>
          <a:xfrm>
            <a:off x="6401997" y="5791199"/>
            <a:ext cx="4846320" cy="274320"/>
          </a:xfrm>
        </p:spPr>
        <p:txBody>
          <a:bodyPr/>
          <a:lstStyle/>
          <a:p>
            <a:pPr>
              <a:buNone/>
            </a:pPr>
            <a:r>
              <a:rPr lang="en-US" sz="1200" dirty="0">
                <a:latin typeface="+mn-lt"/>
              </a:rPr>
              <a:t>Source: IGM Economic Experts Panel, January 11, 2012.</a:t>
            </a:r>
          </a:p>
        </p:txBody>
      </p:sp>
    </p:spTree>
    <p:extLst>
      <p:ext uri="{BB962C8B-B14F-4D97-AF65-F5344CB8AC3E}">
        <p14:creationId xmlns:p14="http://schemas.microsoft.com/office/powerpoint/2010/main" val="3255851186"/>
      </p:ext>
    </p:extLst>
  </p:cSld>
  <p:clrMapOvr>
    <a:masterClrMapping/>
  </p:clrMapOvr>
  <p:extLst mod="1"/>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11-2</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Public Goods</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D5A57F-8B75-98AF-4443-012AB6CC57A7}"/>
              </a:ext>
            </a:extLst>
          </p:cNvPr>
          <p:cNvSpPr>
            <a:spLocks noGrp="1"/>
          </p:cNvSpPr>
          <p:nvPr>
            <p:ph type="title"/>
          </p:nvPr>
        </p:nvSpPr>
        <p:spPr/>
        <p:txBody>
          <a:bodyPr/>
          <a:lstStyle/>
          <a:p>
            <a:r>
              <a:rPr lang="en-US" dirty="0">
                <a:latin typeface="+mn-lt"/>
              </a:rPr>
              <a:t>The Free-Rider Problem (1 of 2)</a:t>
            </a:r>
          </a:p>
        </p:txBody>
      </p:sp>
      <p:sp>
        <p:nvSpPr>
          <p:cNvPr id="3" name="Content Placeholder 2">
            <a:extLst>
              <a:ext uri="{FF2B5EF4-FFF2-40B4-BE49-F238E27FC236}">
                <a16:creationId xmlns:a16="http://schemas.microsoft.com/office/drawing/2014/main" id="{BD4F8B87-6510-19B6-FFD9-6F2ED04125E4}"/>
              </a:ext>
            </a:extLst>
          </p:cNvPr>
          <p:cNvSpPr>
            <a:spLocks noGrp="1"/>
          </p:cNvSpPr>
          <p:nvPr>
            <p:ph idx="1"/>
          </p:nvPr>
        </p:nvSpPr>
        <p:spPr/>
        <p:txBody>
          <a:bodyPr/>
          <a:lstStyle/>
          <a:p>
            <a:r>
              <a:rPr lang="en-US" b="1" dirty="0">
                <a:solidFill>
                  <a:srgbClr val="C00000"/>
                </a:solidFill>
                <a:latin typeface="+mn-lt"/>
              </a:rPr>
              <a:t>Free rider*</a:t>
            </a:r>
          </a:p>
          <a:p>
            <a:pPr lvl="1">
              <a:buFont typeface="Arial" panose="020B0604020202020204" pitchFamily="34" charset="0"/>
              <a:buChar char="•"/>
            </a:pPr>
            <a:r>
              <a:rPr lang="en-US" dirty="0">
                <a:latin typeface="+mn-lt"/>
              </a:rPr>
              <a:t>A person who receives the benefit of a good but avoids paying for it</a:t>
            </a:r>
          </a:p>
          <a:p>
            <a:r>
              <a:rPr lang="en-US" dirty="0">
                <a:latin typeface="+mn-lt"/>
              </a:rPr>
              <a:t>The free-rider problem</a:t>
            </a:r>
          </a:p>
          <a:p>
            <a:pPr lvl="1">
              <a:buFont typeface="Arial" panose="020B0604020202020204" pitchFamily="34" charset="0"/>
              <a:buChar char="•"/>
            </a:pPr>
            <a:r>
              <a:rPr lang="en-US" dirty="0">
                <a:latin typeface="+mn-lt"/>
              </a:rPr>
              <a:t>Public goods are not excludable</a:t>
            </a:r>
          </a:p>
          <a:p>
            <a:pPr lvl="1">
              <a:buFont typeface="Arial" panose="020B0604020202020204" pitchFamily="34" charset="0"/>
              <a:buChar char="•"/>
            </a:pPr>
            <a:r>
              <a:rPr lang="en-US" dirty="0">
                <a:latin typeface="+mn-lt"/>
              </a:rPr>
              <a:t>Prevents the private market from supplying the goods</a:t>
            </a:r>
          </a:p>
          <a:p>
            <a:pPr lvl="1">
              <a:spcAft>
                <a:spcPts val="1800"/>
              </a:spcAft>
              <a:buFont typeface="Arial" panose="020B0604020202020204" pitchFamily="34" charset="0"/>
              <a:buChar char="•"/>
            </a:pPr>
            <a:r>
              <a:rPr lang="en-US" dirty="0">
                <a:latin typeface="+mn-lt"/>
              </a:rPr>
              <a:t>Market failure</a:t>
            </a:r>
          </a:p>
          <a:p>
            <a:pPr marL="228600" marR="0" lvl="0" indent="-228600" algn="l" defTabSz="914400" rtl="0" eaLnBrk="1" fontAlgn="auto" latinLnBrk="0" hangingPunct="1">
              <a:lnSpc>
                <a:spcPct val="100000"/>
              </a:lnSpc>
              <a:spcBef>
                <a:spcPts val="4800"/>
              </a:spcBef>
              <a:spcAft>
                <a:spcPts val="0"/>
              </a:spcAft>
              <a:buClr>
                <a:srgbClr val="282F7C"/>
              </a:buClr>
              <a:buSzTx/>
              <a:buFont typeface="Arial" panose="020B0604020202020204" pitchFamily="34" charset="0"/>
              <a:buNone/>
              <a:tabLst/>
              <a:defRPr/>
            </a:pPr>
            <a:r>
              <a:rPr lang="en-US" sz="1400" dirty="0">
                <a:latin typeface="+mn-lt"/>
              </a:rPr>
              <a:t> </a:t>
            </a:r>
            <a:r>
              <a:rPr kumimoji="0" lang="en-US" altLang="en-US" sz="14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lang="en-US" sz="1400" dirty="0">
              <a:latin typeface="+mn-lt"/>
            </a:endParaRPr>
          </a:p>
        </p:txBody>
      </p:sp>
    </p:spTree>
    <p:extLst>
      <p:ext uri="{BB962C8B-B14F-4D97-AF65-F5344CB8AC3E}">
        <p14:creationId xmlns:p14="http://schemas.microsoft.com/office/powerpoint/2010/main" val="41450388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D5A57F-8B75-98AF-4443-012AB6CC57A7}"/>
              </a:ext>
            </a:extLst>
          </p:cNvPr>
          <p:cNvSpPr>
            <a:spLocks noGrp="1"/>
          </p:cNvSpPr>
          <p:nvPr>
            <p:ph type="title"/>
          </p:nvPr>
        </p:nvSpPr>
        <p:spPr/>
        <p:txBody>
          <a:bodyPr/>
          <a:lstStyle/>
          <a:p>
            <a:r>
              <a:rPr lang="en-US" dirty="0">
                <a:latin typeface="+mn-lt"/>
              </a:rPr>
              <a:t>The Free-Rider Problem (2 of 2)</a:t>
            </a:r>
          </a:p>
        </p:txBody>
      </p:sp>
      <p:sp>
        <p:nvSpPr>
          <p:cNvPr id="3" name="Content Placeholder 2">
            <a:extLst>
              <a:ext uri="{FF2B5EF4-FFF2-40B4-BE49-F238E27FC236}">
                <a16:creationId xmlns:a16="http://schemas.microsoft.com/office/drawing/2014/main" id="{BD4F8B87-6510-19B6-FFD9-6F2ED04125E4}"/>
              </a:ext>
            </a:extLst>
          </p:cNvPr>
          <p:cNvSpPr>
            <a:spLocks noGrp="1"/>
          </p:cNvSpPr>
          <p:nvPr>
            <p:ph idx="1"/>
          </p:nvPr>
        </p:nvSpPr>
        <p:spPr/>
        <p:txBody>
          <a:bodyPr/>
          <a:lstStyle/>
          <a:p>
            <a:r>
              <a:rPr lang="en-US" altLang="en-US" dirty="0">
                <a:latin typeface="+mn-lt"/>
              </a:rPr>
              <a:t>Government can remedy the free-rider problem if total benefits of a public good exceeds its costs</a:t>
            </a:r>
          </a:p>
          <a:p>
            <a:pPr lvl="1">
              <a:buFont typeface="Arial" panose="020B0604020202020204" pitchFamily="34" charset="0"/>
              <a:buChar char="•"/>
            </a:pPr>
            <a:r>
              <a:rPr lang="en-US" altLang="en-US" dirty="0">
                <a:latin typeface="+mn-lt"/>
              </a:rPr>
              <a:t>Provide the public good</a:t>
            </a:r>
          </a:p>
          <a:p>
            <a:pPr lvl="1">
              <a:buFont typeface="Arial" panose="020B0604020202020204" pitchFamily="34" charset="0"/>
              <a:buChar char="•"/>
            </a:pPr>
            <a:r>
              <a:rPr lang="en-US" altLang="en-US" dirty="0">
                <a:latin typeface="+mn-lt"/>
              </a:rPr>
              <a:t>Pay for it with tax revenue</a:t>
            </a:r>
          </a:p>
          <a:p>
            <a:pPr lvl="1">
              <a:buFont typeface="Arial" panose="020B0604020202020204" pitchFamily="34" charset="0"/>
              <a:buChar char="•"/>
            </a:pPr>
            <a:r>
              <a:rPr lang="en-US" altLang="en-US" dirty="0">
                <a:latin typeface="+mn-lt"/>
              </a:rPr>
              <a:t>Make everyone better off</a:t>
            </a:r>
          </a:p>
          <a:p>
            <a:r>
              <a:rPr lang="en-US" altLang="en-US" dirty="0">
                <a:latin typeface="+mn-lt"/>
              </a:rPr>
              <a:t>Problem: Measuring the benefit is usually difficult</a:t>
            </a:r>
          </a:p>
        </p:txBody>
      </p:sp>
    </p:spTree>
    <p:extLst>
      <p:ext uri="{BB962C8B-B14F-4D97-AF65-F5344CB8AC3E}">
        <p14:creationId xmlns:p14="http://schemas.microsoft.com/office/powerpoint/2010/main" val="21495063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F4ECE4-59A5-8DBF-9513-3259F5D86F77}"/>
              </a:ext>
            </a:extLst>
          </p:cNvPr>
          <p:cNvSpPr>
            <a:spLocks noGrp="1"/>
          </p:cNvSpPr>
          <p:nvPr>
            <p:ph type="title"/>
          </p:nvPr>
        </p:nvSpPr>
        <p:spPr/>
        <p:txBody>
          <a:bodyPr/>
          <a:lstStyle/>
          <a:p>
            <a:r>
              <a:rPr lang="en-US" dirty="0">
                <a:latin typeface="+mn-lt"/>
              </a:rPr>
              <a:t>Some Important Public Goods (1 of 2)</a:t>
            </a:r>
          </a:p>
        </p:txBody>
      </p:sp>
      <p:sp>
        <p:nvSpPr>
          <p:cNvPr id="3" name="Content Placeholder 2">
            <a:extLst>
              <a:ext uri="{FF2B5EF4-FFF2-40B4-BE49-F238E27FC236}">
                <a16:creationId xmlns:a16="http://schemas.microsoft.com/office/drawing/2014/main" id="{784CE479-0FC2-77F7-822E-17A15C98415C}"/>
              </a:ext>
            </a:extLst>
          </p:cNvPr>
          <p:cNvSpPr>
            <a:spLocks noGrp="1"/>
          </p:cNvSpPr>
          <p:nvPr>
            <p:ph idx="1"/>
          </p:nvPr>
        </p:nvSpPr>
        <p:spPr>
          <a:xfrm>
            <a:off x="476843" y="1825625"/>
            <a:ext cx="11484099" cy="4351338"/>
          </a:xfrm>
        </p:spPr>
        <p:txBody>
          <a:bodyPr/>
          <a:lstStyle/>
          <a:p>
            <a:pPr>
              <a:spcBef>
                <a:spcPts val="600"/>
              </a:spcBef>
              <a:spcAft>
                <a:spcPts val="600"/>
              </a:spcAft>
            </a:pPr>
            <a:r>
              <a:rPr lang="en-US" dirty="0">
                <a:latin typeface="+mn-lt"/>
              </a:rPr>
              <a:t>National defense</a:t>
            </a:r>
          </a:p>
          <a:p>
            <a:pPr lvl="1">
              <a:spcBef>
                <a:spcPts val="600"/>
              </a:spcBef>
              <a:spcAft>
                <a:spcPts val="600"/>
              </a:spcAft>
              <a:buFont typeface="Arial" panose="020B0604020202020204" pitchFamily="34" charset="0"/>
              <a:buChar char="•"/>
            </a:pPr>
            <a:r>
              <a:rPr lang="en-US" dirty="0">
                <a:latin typeface="+mn-lt"/>
              </a:rPr>
              <a:t>Very expensive public good</a:t>
            </a:r>
          </a:p>
          <a:p>
            <a:pPr lvl="1">
              <a:spcBef>
                <a:spcPts val="600"/>
              </a:spcBef>
              <a:spcAft>
                <a:spcPts val="600"/>
              </a:spcAft>
              <a:buFont typeface="Arial" panose="020B0604020202020204" pitchFamily="34" charset="0"/>
              <a:buChar char="•"/>
            </a:pPr>
            <a:r>
              <a:rPr lang="en-US" dirty="0">
                <a:latin typeface="+mn-lt"/>
              </a:rPr>
              <a:t>Everybody agrees national defense is a public good the government should provide</a:t>
            </a:r>
          </a:p>
          <a:p>
            <a:pPr>
              <a:spcBef>
                <a:spcPts val="600"/>
              </a:spcBef>
              <a:spcAft>
                <a:spcPts val="600"/>
              </a:spcAft>
            </a:pPr>
            <a:r>
              <a:rPr lang="en-US" dirty="0">
                <a:latin typeface="+mn-lt"/>
              </a:rPr>
              <a:t>Basic research</a:t>
            </a:r>
          </a:p>
          <a:p>
            <a:pPr lvl="1">
              <a:spcBef>
                <a:spcPts val="600"/>
              </a:spcBef>
              <a:spcAft>
                <a:spcPts val="600"/>
              </a:spcAft>
              <a:buFont typeface="Arial" panose="020B0604020202020204" pitchFamily="34" charset="0"/>
              <a:buChar char="•"/>
            </a:pPr>
            <a:r>
              <a:rPr lang="en-US" altLang="en-US" dirty="0">
                <a:latin typeface="+mn-lt"/>
              </a:rPr>
              <a:t>Subsidized by government</a:t>
            </a:r>
          </a:p>
          <a:p>
            <a:pPr lvl="1">
              <a:spcBef>
                <a:spcPts val="600"/>
              </a:spcBef>
              <a:spcAft>
                <a:spcPts val="600"/>
              </a:spcAft>
              <a:buFont typeface="Arial" panose="020B0604020202020204" pitchFamily="34" charset="0"/>
              <a:buChar char="•"/>
            </a:pPr>
            <a:r>
              <a:rPr lang="en-US" altLang="en-US" dirty="0">
                <a:latin typeface="+mn-lt"/>
              </a:rPr>
              <a:t>The public sector fails to pay for the right amount and the right kinds</a:t>
            </a:r>
          </a:p>
          <a:p>
            <a:pPr lvl="1">
              <a:spcBef>
                <a:spcPts val="600"/>
              </a:spcBef>
              <a:spcAft>
                <a:spcPts val="600"/>
              </a:spcAft>
              <a:buFont typeface="Arial" panose="020B0604020202020204" pitchFamily="34" charset="0"/>
              <a:buChar char="•"/>
            </a:pPr>
            <a:r>
              <a:rPr lang="en-US" dirty="0">
                <a:latin typeface="+mn-lt"/>
              </a:rPr>
              <a:t>Difficulties: Hard to measure the benefits and decisions are made by members of Congress, not scientists</a:t>
            </a:r>
          </a:p>
        </p:txBody>
      </p:sp>
    </p:spTree>
    <p:extLst>
      <p:ext uri="{BB962C8B-B14F-4D97-AF65-F5344CB8AC3E}">
        <p14:creationId xmlns:p14="http://schemas.microsoft.com/office/powerpoint/2010/main" val="35838821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F4ECE4-59A5-8DBF-9513-3259F5D86F77}"/>
              </a:ext>
            </a:extLst>
          </p:cNvPr>
          <p:cNvSpPr>
            <a:spLocks noGrp="1"/>
          </p:cNvSpPr>
          <p:nvPr>
            <p:ph type="title"/>
          </p:nvPr>
        </p:nvSpPr>
        <p:spPr/>
        <p:txBody>
          <a:bodyPr/>
          <a:lstStyle/>
          <a:p>
            <a:r>
              <a:rPr lang="en-US" dirty="0">
                <a:latin typeface="+mn-lt"/>
              </a:rPr>
              <a:t>Some Important Public Goods (2 of 2)</a:t>
            </a:r>
          </a:p>
        </p:txBody>
      </p:sp>
      <p:sp>
        <p:nvSpPr>
          <p:cNvPr id="3" name="Content Placeholder 2">
            <a:extLst>
              <a:ext uri="{FF2B5EF4-FFF2-40B4-BE49-F238E27FC236}">
                <a16:creationId xmlns:a16="http://schemas.microsoft.com/office/drawing/2014/main" id="{784CE479-0FC2-77F7-822E-17A15C98415C}"/>
              </a:ext>
            </a:extLst>
          </p:cNvPr>
          <p:cNvSpPr>
            <a:spLocks noGrp="1"/>
          </p:cNvSpPr>
          <p:nvPr>
            <p:ph idx="1"/>
          </p:nvPr>
        </p:nvSpPr>
        <p:spPr/>
        <p:txBody>
          <a:bodyPr/>
          <a:lstStyle/>
          <a:p>
            <a:pPr>
              <a:spcAft>
                <a:spcPts val="1200"/>
              </a:spcAft>
            </a:pPr>
            <a:r>
              <a:rPr lang="en-US" dirty="0">
                <a:latin typeface="+mn-lt"/>
              </a:rPr>
              <a:t>Fighting poverty</a:t>
            </a:r>
          </a:p>
          <a:p>
            <a:pPr lvl="1">
              <a:spcAft>
                <a:spcPts val="1200"/>
              </a:spcAft>
              <a:buFont typeface="Arial" panose="020B0604020202020204" pitchFamily="34" charset="0"/>
              <a:buChar char="•"/>
            </a:pPr>
            <a:r>
              <a:rPr lang="en-US" dirty="0">
                <a:latin typeface="+mn-lt"/>
              </a:rPr>
              <a:t>TANF (Temporary Assistance for Needy Families program)</a:t>
            </a:r>
          </a:p>
          <a:p>
            <a:pPr lvl="2">
              <a:spcAft>
                <a:spcPts val="1200"/>
              </a:spcAft>
              <a:buSzPct val="100000"/>
              <a:buFont typeface="Arial" panose="020B0604020202020204" pitchFamily="34" charset="0"/>
              <a:buChar char="•"/>
            </a:pPr>
            <a:r>
              <a:rPr lang="en-US" dirty="0">
                <a:latin typeface="+mn-lt"/>
              </a:rPr>
              <a:t>Provides temporary income support for poor families with children</a:t>
            </a:r>
          </a:p>
          <a:p>
            <a:pPr lvl="1">
              <a:spcAft>
                <a:spcPts val="1200"/>
              </a:spcAft>
              <a:buFont typeface="Arial" panose="020B0604020202020204" pitchFamily="34" charset="0"/>
              <a:buChar char="•"/>
            </a:pPr>
            <a:r>
              <a:rPr lang="en-US" dirty="0">
                <a:latin typeface="+mn-lt"/>
              </a:rPr>
              <a:t>SNAP (Supplemental Nutrition Assistance Program) </a:t>
            </a:r>
          </a:p>
          <a:p>
            <a:pPr lvl="2">
              <a:spcAft>
                <a:spcPts val="1200"/>
              </a:spcAft>
              <a:buSzPct val="100000"/>
              <a:buFont typeface="Arial" panose="020B0604020202020204" pitchFamily="34" charset="0"/>
              <a:buChar char="•"/>
            </a:pPr>
            <a:r>
              <a:rPr lang="en-US" dirty="0">
                <a:latin typeface="+mn-lt"/>
              </a:rPr>
              <a:t>Subsidizes the purchase of food for those with low incomes</a:t>
            </a:r>
          </a:p>
          <a:p>
            <a:pPr lvl="1">
              <a:spcAft>
                <a:spcPts val="1200"/>
              </a:spcAft>
              <a:buFont typeface="Arial" panose="020B0604020202020204" pitchFamily="34" charset="0"/>
              <a:buChar char="•"/>
            </a:pPr>
            <a:r>
              <a:rPr lang="en-US" dirty="0">
                <a:latin typeface="+mn-lt"/>
              </a:rPr>
              <a:t>EITC (Earned Income Tax Credit) </a:t>
            </a:r>
          </a:p>
          <a:p>
            <a:pPr lvl="2">
              <a:spcAft>
                <a:spcPts val="1200"/>
              </a:spcAft>
              <a:buSzPct val="100000"/>
              <a:buFont typeface="Arial" panose="020B0604020202020204" pitchFamily="34" charset="0"/>
              <a:buChar char="•"/>
            </a:pPr>
            <a:r>
              <a:rPr lang="en-US" dirty="0">
                <a:latin typeface="+mn-lt"/>
              </a:rPr>
              <a:t>Provides tax rebates for those who work at low-wage jobs</a:t>
            </a:r>
          </a:p>
        </p:txBody>
      </p:sp>
    </p:spTree>
    <p:extLst>
      <p:ext uri="{BB962C8B-B14F-4D97-AF65-F5344CB8AC3E}">
        <p14:creationId xmlns:p14="http://schemas.microsoft.com/office/powerpoint/2010/main" val="10664071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84F266-3253-911A-6091-2FC376932CBB}"/>
              </a:ext>
            </a:extLst>
          </p:cNvPr>
          <p:cNvSpPr>
            <a:spLocks noGrp="1"/>
          </p:cNvSpPr>
          <p:nvPr>
            <p:ph type="title"/>
          </p:nvPr>
        </p:nvSpPr>
        <p:spPr/>
        <p:txBody>
          <a:bodyPr/>
          <a:lstStyle/>
          <a:p>
            <a:r>
              <a:rPr lang="en-US" dirty="0">
                <a:latin typeface="+mn-lt"/>
              </a:rPr>
              <a:t>The Difficult Job of Cost–Benefit Analysis</a:t>
            </a:r>
          </a:p>
        </p:txBody>
      </p:sp>
      <p:sp>
        <p:nvSpPr>
          <p:cNvPr id="3" name="Content Placeholder 2">
            <a:extLst>
              <a:ext uri="{FF2B5EF4-FFF2-40B4-BE49-F238E27FC236}">
                <a16:creationId xmlns:a16="http://schemas.microsoft.com/office/drawing/2014/main" id="{A213AC94-4F29-510F-5242-30A3232AB45D}"/>
              </a:ext>
            </a:extLst>
          </p:cNvPr>
          <p:cNvSpPr>
            <a:spLocks noGrp="1"/>
          </p:cNvSpPr>
          <p:nvPr>
            <p:ph idx="1"/>
          </p:nvPr>
        </p:nvSpPr>
        <p:spPr/>
        <p:txBody>
          <a:bodyPr/>
          <a:lstStyle/>
          <a:p>
            <a:r>
              <a:rPr lang="en-US" dirty="0">
                <a:latin typeface="+mn-lt"/>
              </a:rPr>
              <a:t>The government</a:t>
            </a:r>
          </a:p>
          <a:p>
            <a:pPr lvl="1">
              <a:buFont typeface="Arial" panose="020B0604020202020204" pitchFamily="34" charset="0"/>
              <a:buChar char="•"/>
            </a:pPr>
            <a:r>
              <a:rPr lang="en-US" dirty="0">
                <a:latin typeface="+mn-lt"/>
              </a:rPr>
              <a:t>Provides public goods because the private market on its own will not produce an efficient quantity</a:t>
            </a:r>
          </a:p>
          <a:p>
            <a:pPr lvl="1">
              <a:buFont typeface="Arial" panose="020B0604020202020204" pitchFamily="34" charset="0"/>
              <a:buChar char="•"/>
            </a:pPr>
            <a:r>
              <a:rPr lang="en-US" dirty="0">
                <a:latin typeface="+mn-lt"/>
              </a:rPr>
              <a:t>Must determine what kinds of public goods to provide </a:t>
            </a:r>
          </a:p>
          <a:p>
            <a:pPr lvl="1">
              <a:buFont typeface="Arial" panose="020B0604020202020204" pitchFamily="34" charset="0"/>
              <a:buChar char="•"/>
            </a:pPr>
            <a:r>
              <a:rPr lang="en-US" dirty="0">
                <a:latin typeface="+mn-lt"/>
              </a:rPr>
              <a:t>Must determine what quantity of the public good to provide</a:t>
            </a:r>
          </a:p>
        </p:txBody>
      </p:sp>
    </p:spTree>
    <p:extLst>
      <p:ext uri="{BB962C8B-B14F-4D97-AF65-F5344CB8AC3E}">
        <p14:creationId xmlns:p14="http://schemas.microsoft.com/office/powerpoint/2010/main" val="28480221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84F266-3253-911A-6091-2FC376932CBB}"/>
              </a:ext>
            </a:extLst>
          </p:cNvPr>
          <p:cNvSpPr>
            <a:spLocks noGrp="1"/>
          </p:cNvSpPr>
          <p:nvPr>
            <p:ph type="title"/>
          </p:nvPr>
        </p:nvSpPr>
        <p:spPr/>
        <p:txBody>
          <a:bodyPr/>
          <a:lstStyle/>
          <a:p>
            <a:r>
              <a:rPr lang="en-US" dirty="0">
                <a:latin typeface="+mn-lt"/>
              </a:rPr>
              <a:t>Cost–Benefit Analysis</a:t>
            </a:r>
          </a:p>
        </p:txBody>
      </p:sp>
      <p:sp>
        <p:nvSpPr>
          <p:cNvPr id="3" name="Content Placeholder 2">
            <a:extLst>
              <a:ext uri="{FF2B5EF4-FFF2-40B4-BE49-F238E27FC236}">
                <a16:creationId xmlns:a16="http://schemas.microsoft.com/office/drawing/2014/main" id="{A213AC94-4F29-510F-5242-30A3232AB45D}"/>
              </a:ext>
            </a:extLst>
          </p:cNvPr>
          <p:cNvSpPr>
            <a:spLocks noGrp="1"/>
          </p:cNvSpPr>
          <p:nvPr>
            <p:ph idx="1"/>
          </p:nvPr>
        </p:nvSpPr>
        <p:spPr/>
        <p:txBody>
          <a:bodyPr/>
          <a:lstStyle/>
          <a:p>
            <a:r>
              <a:rPr lang="en-US" b="1" dirty="0">
                <a:solidFill>
                  <a:srgbClr val="C00000"/>
                </a:solidFill>
                <a:latin typeface="+mn-lt"/>
              </a:rPr>
              <a:t>Cost–benefit analysis*</a:t>
            </a:r>
          </a:p>
          <a:p>
            <a:pPr lvl="1">
              <a:buFont typeface="Arial" panose="020B0604020202020204" pitchFamily="34" charset="0"/>
              <a:buChar char="•"/>
            </a:pPr>
            <a:r>
              <a:rPr lang="en-US" dirty="0">
                <a:latin typeface="+mn-lt"/>
              </a:rPr>
              <a:t>A study that compares the costs and benefits to society of providing a public good</a:t>
            </a:r>
          </a:p>
          <a:p>
            <a:pPr algn="l"/>
            <a:r>
              <a:rPr lang="en-US" dirty="0">
                <a:latin typeface="+mn-lt"/>
              </a:rPr>
              <a:t>Estimate the total costs and benefits of the project to society as a whole </a:t>
            </a:r>
          </a:p>
          <a:p>
            <a:pPr lvl="1">
              <a:buFont typeface="Arial" panose="020B0604020202020204" pitchFamily="34" charset="0"/>
              <a:buChar char="•"/>
            </a:pPr>
            <a:r>
              <a:rPr lang="en-US" dirty="0">
                <a:latin typeface="+mn-lt"/>
              </a:rPr>
              <a:t>Are rough approximations at best</a:t>
            </a:r>
          </a:p>
          <a:p>
            <a:pPr lvl="1">
              <a:buFont typeface="Arial" panose="020B0604020202020204" pitchFamily="34" charset="0"/>
              <a:buChar char="•"/>
            </a:pPr>
            <a:r>
              <a:rPr lang="en-US" dirty="0">
                <a:latin typeface="+mn-lt"/>
              </a:rPr>
              <a:t>There are no price signals to observe </a:t>
            </a:r>
            <a:endParaRPr lang="en-US" altLang="en-US" sz="1400" dirty="0">
              <a:solidFill>
                <a:srgbClr val="282F7C"/>
              </a:solidFill>
              <a:latin typeface="+mn-lt"/>
            </a:endParaRPr>
          </a:p>
          <a:p>
            <a:pPr marR="0" lvl="0" algn="l" defTabSz="914400" rtl="0" eaLnBrk="1" fontAlgn="auto" latinLnBrk="0" hangingPunct="1">
              <a:lnSpc>
                <a:spcPct val="100000"/>
              </a:lnSpc>
              <a:spcBef>
                <a:spcPts val="4200"/>
              </a:spcBef>
              <a:spcAft>
                <a:spcPts val="0"/>
              </a:spcAft>
              <a:buClr>
                <a:srgbClr val="282F7C"/>
              </a:buClr>
              <a:buSzTx/>
              <a:buNone/>
              <a:tabLst/>
              <a:defRPr/>
            </a:pPr>
            <a:r>
              <a:rPr kumimoji="0" lang="en-US" altLang="en-US" sz="14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lang="en-US" dirty="0">
              <a:latin typeface="+mn-lt"/>
            </a:endParaRPr>
          </a:p>
        </p:txBody>
      </p:sp>
    </p:spTree>
    <p:extLst>
      <p:ext uri="{BB962C8B-B14F-4D97-AF65-F5344CB8AC3E}">
        <p14:creationId xmlns:p14="http://schemas.microsoft.com/office/powerpoint/2010/main" val="1592343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latin typeface="+mn-lt"/>
              </a:rPr>
              <a:t>Chapter Objectives (1 of 2)</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p:txBody>
          <a:bodyPr/>
          <a:lstStyle/>
          <a:p>
            <a:pPr>
              <a:spcBef>
                <a:spcPts val="400"/>
              </a:spcBef>
              <a:spcAft>
                <a:spcPts val="400"/>
              </a:spcAft>
              <a:buNone/>
            </a:pPr>
            <a:r>
              <a:rPr lang="en-US" dirty="0">
                <a:latin typeface="+mn-lt"/>
              </a:rPr>
              <a:t>By the end of this chapter, you should be able to:</a:t>
            </a:r>
          </a:p>
          <a:p>
            <a:pPr>
              <a:spcBef>
                <a:spcPts val="400"/>
              </a:spcBef>
              <a:spcAft>
                <a:spcPts val="400"/>
              </a:spcAft>
            </a:pPr>
            <a:r>
              <a:rPr lang="en-US" dirty="0">
                <a:latin typeface="+mn-lt"/>
              </a:rPr>
              <a:t>Examine the implications of excludability and rivalry on the market for a good.</a:t>
            </a:r>
          </a:p>
          <a:p>
            <a:pPr>
              <a:spcBef>
                <a:spcPts val="400"/>
              </a:spcBef>
              <a:spcAft>
                <a:spcPts val="400"/>
              </a:spcAft>
            </a:pPr>
            <a:r>
              <a:rPr lang="en-US" dirty="0">
                <a:latin typeface="+mn-lt"/>
              </a:rPr>
              <a:t>Identify a good as a public good, private good, common resource, or club good in a given scenario.</a:t>
            </a:r>
          </a:p>
          <a:p>
            <a:pPr>
              <a:spcBef>
                <a:spcPts val="400"/>
              </a:spcBef>
              <a:spcAft>
                <a:spcPts val="400"/>
              </a:spcAft>
            </a:pPr>
            <a:r>
              <a:rPr lang="en-US" dirty="0">
                <a:latin typeface="+mn-lt"/>
              </a:rPr>
              <a:t>Determine whether a good is excludable in consumption.</a:t>
            </a:r>
          </a:p>
          <a:p>
            <a:pPr>
              <a:spcBef>
                <a:spcPts val="400"/>
              </a:spcBef>
              <a:spcAft>
                <a:spcPts val="400"/>
              </a:spcAft>
            </a:pPr>
            <a:r>
              <a:rPr lang="en-US" dirty="0">
                <a:latin typeface="+mn-lt"/>
              </a:rPr>
              <a:t>Determine whether a good is rival in consumption.</a:t>
            </a:r>
          </a:p>
          <a:p>
            <a:pPr>
              <a:spcBef>
                <a:spcPts val="400"/>
              </a:spcBef>
              <a:spcAft>
                <a:spcPts val="400"/>
              </a:spcAft>
            </a:pPr>
            <a:r>
              <a:rPr lang="en-US" dirty="0">
                <a:latin typeface="+mn-lt"/>
              </a:rPr>
              <a:t>Explain the presence of the free-rider problem, given an example of a public good.</a:t>
            </a:r>
          </a:p>
          <a:p>
            <a:pPr>
              <a:spcBef>
                <a:spcPts val="400"/>
              </a:spcBef>
              <a:spcAft>
                <a:spcPts val="400"/>
              </a:spcAft>
            </a:pPr>
            <a:r>
              <a:rPr lang="en-US" dirty="0">
                <a:latin typeface="+mn-lt"/>
              </a:rPr>
              <a:t>Explain why private firms find it unprofitable to produce public goods.</a:t>
            </a:r>
          </a:p>
        </p:txBody>
      </p:sp>
    </p:spTree>
    <p:extLst>
      <p:ext uri="{BB962C8B-B14F-4D97-AF65-F5344CB8AC3E}">
        <p14:creationId xmlns:p14="http://schemas.microsoft.com/office/powerpoint/2010/main" val="32531702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E67F2E-1ABB-9607-15CD-6C8018C69124}"/>
              </a:ext>
            </a:extLst>
          </p:cNvPr>
          <p:cNvSpPr>
            <a:spLocks noGrp="1"/>
          </p:cNvSpPr>
          <p:nvPr>
            <p:ph type="title"/>
          </p:nvPr>
        </p:nvSpPr>
        <p:spPr/>
        <p:txBody>
          <a:bodyPr/>
          <a:lstStyle/>
          <a:p>
            <a:r>
              <a:rPr lang="en-US" dirty="0">
                <a:latin typeface="+mn-lt"/>
              </a:rPr>
              <a:t>Active Learning 2: Let’s Build a Fountain</a:t>
            </a:r>
          </a:p>
        </p:txBody>
      </p:sp>
      <p:sp>
        <p:nvSpPr>
          <p:cNvPr id="3" name="Content Placeholder 2">
            <a:extLst>
              <a:ext uri="{FF2B5EF4-FFF2-40B4-BE49-F238E27FC236}">
                <a16:creationId xmlns:a16="http://schemas.microsoft.com/office/drawing/2014/main" id="{386EE002-27F1-C707-3AA7-3DC6159474AC}"/>
              </a:ext>
            </a:extLst>
          </p:cNvPr>
          <p:cNvSpPr>
            <a:spLocks noGrp="1"/>
          </p:cNvSpPr>
          <p:nvPr>
            <p:ph idx="1"/>
          </p:nvPr>
        </p:nvSpPr>
        <p:spPr/>
        <p:txBody>
          <a:bodyPr/>
          <a:lstStyle/>
          <a:p>
            <a:r>
              <a:rPr lang="en-US" dirty="0">
                <a:latin typeface="+mn-lt"/>
              </a:rPr>
              <a:t>You and your neighbors (about 200 people) would love to have a water fountain in the neighborhood park.  Each of you values having the fountain at $100. The neighborhood association finds a construction firm that will build the fountain for $7,000.  A hat is passed around for the contributions, but once the money is counted, there are only $3,000 collected. </a:t>
            </a:r>
          </a:p>
          <a:p>
            <a:pPr marL="457200" indent="-457200">
              <a:buFont typeface="+mj-lt"/>
              <a:buAutoNum type="alphaUcPeriod"/>
            </a:pPr>
            <a:r>
              <a:rPr lang="en-US" dirty="0">
                <a:latin typeface="+mn-lt"/>
              </a:rPr>
              <a:t>Should the fountain be built?</a:t>
            </a:r>
          </a:p>
          <a:p>
            <a:pPr marL="457200" indent="-457200">
              <a:buFont typeface="+mj-lt"/>
              <a:buAutoNum type="alphaUcPeriod"/>
            </a:pPr>
            <a:r>
              <a:rPr lang="en-US" dirty="0">
                <a:latin typeface="+mn-lt"/>
              </a:rPr>
              <a:t>What happened?  Will the fountain be built?</a:t>
            </a:r>
          </a:p>
          <a:p>
            <a:pPr marL="457200" indent="-457200">
              <a:buFont typeface="+mj-lt"/>
              <a:buAutoNum type="alphaUcPeriod"/>
            </a:pPr>
            <a:r>
              <a:rPr lang="en-US" dirty="0">
                <a:latin typeface="+mn-lt"/>
              </a:rPr>
              <a:t>Can the government help build the fountain? How?</a:t>
            </a:r>
          </a:p>
        </p:txBody>
      </p:sp>
    </p:spTree>
    <p:extLst>
      <p:ext uri="{BB962C8B-B14F-4D97-AF65-F5344CB8AC3E}">
        <p14:creationId xmlns:p14="http://schemas.microsoft.com/office/powerpoint/2010/main" val="31789355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B36BC3-8BA1-099E-75A8-02AF2A3574C9}"/>
              </a:ext>
            </a:extLst>
          </p:cNvPr>
          <p:cNvSpPr>
            <a:spLocks noGrp="1"/>
          </p:cNvSpPr>
          <p:nvPr>
            <p:ph type="title"/>
          </p:nvPr>
        </p:nvSpPr>
        <p:spPr/>
        <p:txBody>
          <a:bodyPr/>
          <a:lstStyle/>
          <a:p>
            <a:r>
              <a:rPr lang="en-US" dirty="0">
                <a:latin typeface="+mn-lt"/>
              </a:rPr>
              <a:t>Active Learning 2: Answers</a:t>
            </a:r>
          </a:p>
        </p:txBody>
      </p:sp>
      <p:sp>
        <p:nvSpPr>
          <p:cNvPr id="3" name="Content Placeholder 2">
            <a:extLst>
              <a:ext uri="{FF2B5EF4-FFF2-40B4-BE49-F238E27FC236}">
                <a16:creationId xmlns:a16="http://schemas.microsoft.com/office/drawing/2014/main" id="{8745AF38-E935-5380-9616-A2DF1877433A}"/>
              </a:ext>
            </a:extLst>
          </p:cNvPr>
          <p:cNvSpPr>
            <a:spLocks noGrp="1"/>
          </p:cNvSpPr>
          <p:nvPr>
            <p:ph idx="1"/>
          </p:nvPr>
        </p:nvSpPr>
        <p:spPr/>
        <p:txBody>
          <a:bodyPr/>
          <a:lstStyle/>
          <a:p>
            <a:pPr marL="457200" indent="-457200">
              <a:spcAft>
                <a:spcPts val="400"/>
              </a:spcAft>
              <a:buFont typeface="+mj-lt"/>
              <a:buAutoNum type="alphaUcPeriod"/>
            </a:pPr>
            <a:r>
              <a:rPr lang="en-US" sz="2200" dirty="0">
                <a:latin typeface="+mn-lt"/>
              </a:rPr>
              <a:t>Should the fountain be built?</a:t>
            </a:r>
          </a:p>
          <a:p>
            <a:pPr lvl="1">
              <a:spcAft>
                <a:spcPts val="400"/>
              </a:spcAft>
              <a:buFont typeface="Arial" panose="020B0604020202020204" pitchFamily="34" charset="0"/>
              <a:buChar char="•"/>
            </a:pPr>
            <a:r>
              <a:rPr lang="en-US" sz="2200" dirty="0">
                <a:latin typeface="+mn-lt"/>
              </a:rPr>
              <a:t>Yes, because the benefit (200 people × $100 = $20,000) exceeds the cost ($7,000)</a:t>
            </a:r>
          </a:p>
          <a:p>
            <a:pPr marL="457200" indent="-457200">
              <a:spcAft>
                <a:spcPts val="400"/>
              </a:spcAft>
              <a:buFont typeface="+mj-lt"/>
              <a:buAutoNum type="alphaUcPeriod"/>
            </a:pPr>
            <a:r>
              <a:rPr lang="en-US" sz="2200" dirty="0">
                <a:latin typeface="+mn-lt"/>
              </a:rPr>
              <a:t>What happened? Will the fountain be built?</a:t>
            </a:r>
          </a:p>
          <a:p>
            <a:pPr lvl="1">
              <a:spcAft>
                <a:spcPts val="400"/>
              </a:spcAft>
              <a:buFont typeface="Arial" panose="020B0604020202020204" pitchFamily="34" charset="0"/>
              <a:buChar char="•"/>
            </a:pPr>
            <a:r>
              <a:rPr lang="en-US" sz="2200" dirty="0">
                <a:latin typeface="+mn-lt"/>
              </a:rPr>
              <a:t>The free-rider problem: some didn’t contribute because they can still enjoy the fountain if built</a:t>
            </a:r>
          </a:p>
          <a:p>
            <a:pPr lvl="1">
              <a:spcAft>
                <a:spcPts val="400"/>
              </a:spcAft>
              <a:buFont typeface="Arial" panose="020B0604020202020204" pitchFamily="34" charset="0"/>
              <a:buChar char="•"/>
            </a:pPr>
            <a:r>
              <a:rPr lang="en-US" sz="2200" dirty="0">
                <a:latin typeface="+mn-lt"/>
              </a:rPr>
              <a:t>Because only $3,000 were collected, the fountain cannot be built</a:t>
            </a:r>
          </a:p>
          <a:p>
            <a:pPr marL="457200" indent="-457200">
              <a:spcAft>
                <a:spcPts val="400"/>
              </a:spcAft>
              <a:buFont typeface="+mj-lt"/>
              <a:buAutoNum type="alphaUcPeriod"/>
            </a:pPr>
            <a:r>
              <a:rPr lang="en-US" sz="2200" dirty="0">
                <a:latin typeface="+mn-lt"/>
              </a:rPr>
              <a:t>Can the government help? How? </a:t>
            </a:r>
          </a:p>
          <a:p>
            <a:pPr lvl="1">
              <a:spcAft>
                <a:spcPts val="400"/>
              </a:spcAft>
              <a:buFont typeface="Arial" panose="020B0604020202020204" pitchFamily="34" charset="0"/>
              <a:buChar char="•"/>
            </a:pPr>
            <a:r>
              <a:rPr lang="en-US" sz="2200" dirty="0">
                <a:latin typeface="+mn-lt"/>
              </a:rPr>
              <a:t>The government can tax every neighbor $35 and then use the money to build the fountain</a:t>
            </a:r>
          </a:p>
        </p:txBody>
      </p:sp>
    </p:spTree>
    <p:extLst>
      <p:ext uri="{BB962C8B-B14F-4D97-AF65-F5344CB8AC3E}">
        <p14:creationId xmlns:p14="http://schemas.microsoft.com/office/powerpoint/2010/main" val="1991690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11-3</a:t>
            </a:r>
          </a:p>
        </p:txBody>
      </p:sp>
      <p:sp>
        <p:nvSpPr>
          <p:cNvPr id="4" name="Subtitle 3">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Common Resources</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75DF33-B2E9-7495-E2C4-EF0907B3B49B}"/>
              </a:ext>
            </a:extLst>
          </p:cNvPr>
          <p:cNvSpPr>
            <a:spLocks noGrp="1"/>
          </p:cNvSpPr>
          <p:nvPr>
            <p:ph type="title"/>
          </p:nvPr>
        </p:nvSpPr>
        <p:spPr/>
        <p:txBody>
          <a:bodyPr/>
          <a:lstStyle/>
          <a:p>
            <a:r>
              <a:rPr lang="en-US" dirty="0">
                <a:latin typeface="+mn-lt"/>
              </a:rPr>
              <a:t>The Tragedy of the Commons (1 of 3)</a:t>
            </a:r>
          </a:p>
        </p:txBody>
      </p:sp>
      <p:sp>
        <p:nvSpPr>
          <p:cNvPr id="3" name="Content Placeholder 2">
            <a:extLst>
              <a:ext uri="{FF2B5EF4-FFF2-40B4-BE49-F238E27FC236}">
                <a16:creationId xmlns:a16="http://schemas.microsoft.com/office/drawing/2014/main" id="{E2DA1A43-4B32-46AC-4F0E-F5E5CF54B20C}"/>
              </a:ext>
            </a:extLst>
          </p:cNvPr>
          <p:cNvSpPr>
            <a:spLocks noGrp="1"/>
          </p:cNvSpPr>
          <p:nvPr>
            <p:ph idx="1"/>
          </p:nvPr>
        </p:nvSpPr>
        <p:spPr/>
        <p:txBody>
          <a:bodyPr/>
          <a:lstStyle/>
          <a:p>
            <a:pPr>
              <a:spcBef>
                <a:spcPts val="600"/>
              </a:spcBef>
              <a:spcAft>
                <a:spcPts val="600"/>
              </a:spcAft>
            </a:pPr>
            <a:r>
              <a:rPr lang="en-US" b="1" dirty="0">
                <a:solidFill>
                  <a:srgbClr val="C00000"/>
                </a:solidFill>
                <a:latin typeface="+mn-lt"/>
              </a:rPr>
              <a:t>Tragedy of the commons*</a:t>
            </a:r>
          </a:p>
          <a:p>
            <a:pPr lvl="1">
              <a:spcBef>
                <a:spcPts val="600"/>
              </a:spcBef>
              <a:spcAft>
                <a:spcPts val="600"/>
              </a:spcAft>
              <a:buFont typeface="Arial" panose="020B0604020202020204" pitchFamily="34" charset="0"/>
              <a:buChar char="•"/>
            </a:pPr>
            <a:r>
              <a:rPr lang="en-US" dirty="0">
                <a:latin typeface="+mn-lt"/>
              </a:rPr>
              <a:t>A parable that illustrates why common resources are used more than is desirable from the standpoint of society as a whole</a:t>
            </a:r>
          </a:p>
          <a:p>
            <a:pPr>
              <a:spcBef>
                <a:spcPts val="600"/>
              </a:spcBef>
              <a:spcAft>
                <a:spcPts val="600"/>
              </a:spcAft>
            </a:pPr>
            <a:r>
              <a:rPr lang="en-US" dirty="0">
                <a:latin typeface="+mn-lt"/>
              </a:rPr>
              <a:t>Medieval town where sheep graze on common land  </a:t>
            </a:r>
          </a:p>
          <a:p>
            <a:pPr lvl="1">
              <a:spcBef>
                <a:spcPts val="600"/>
              </a:spcBef>
              <a:spcAft>
                <a:spcPts val="600"/>
              </a:spcAft>
              <a:buFont typeface="Arial" panose="020B0604020202020204" pitchFamily="34" charset="0"/>
              <a:buChar char="•"/>
            </a:pPr>
            <a:r>
              <a:rPr lang="en-US" dirty="0">
                <a:latin typeface="+mn-lt"/>
              </a:rPr>
              <a:t>As the population grows, the number of sheep grows </a:t>
            </a:r>
          </a:p>
          <a:p>
            <a:pPr lvl="1">
              <a:spcBef>
                <a:spcPts val="600"/>
              </a:spcBef>
              <a:spcAft>
                <a:spcPts val="600"/>
              </a:spcAft>
              <a:buFont typeface="Arial" panose="020B0604020202020204" pitchFamily="34" charset="0"/>
              <a:buChar char="•"/>
            </a:pPr>
            <a:r>
              <a:rPr lang="en-US" dirty="0">
                <a:latin typeface="+mn-lt"/>
              </a:rPr>
              <a:t>The amount of land is fixed, the grass begins to disappear from overgrazing</a:t>
            </a:r>
          </a:p>
          <a:p>
            <a:pPr lvl="1">
              <a:spcBef>
                <a:spcPts val="600"/>
              </a:spcBef>
              <a:spcAft>
                <a:spcPts val="600"/>
              </a:spcAft>
              <a:buFont typeface="Arial" panose="020B0604020202020204" pitchFamily="34" charset="0"/>
              <a:buChar char="•"/>
            </a:pPr>
            <a:r>
              <a:rPr lang="en-US" dirty="0">
                <a:latin typeface="+mn-lt"/>
              </a:rPr>
              <a:t>With no grass left, raising sheep is impossible</a:t>
            </a:r>
            <a:endParaRPr lang="en-US" altLang="en-US" sz="1400" dirty="0">
              <a:solidFill>
                <a:srgbClr val="282F7C"/>
              </a:solidFill>
              <a:latin typeface="+mn-lt"/>
            </a:endParaRPr>
          </a:p>
          <a:p>
            <a:pPr marL="228600" marR="0" lvl="0" indent="-228600" algn="l" defTabSz="914400" rtl="0" eaLnBrk="1" fontAlgn="auto" latinLnBrk="0" hangingPunct="1">
              <a:lnSpc>
                <a:spcPct val="100000"/>
              </a:lnSpc>
              <a:spcBef>
                <a:spcPts val="1800"/>
              </a:spcBef>
              <a:spcAft>
                <a:spcPts val="600"/>
              </a:spcAft>
              <a:buClr>
                <a:srgbClr val="282F7C"/>
              </a:buClr>
              <a:buSzTx/>
              <a:buFont typeface="Arial" panose="020B0604020202020204" pitchFamily="34" charset="0"/>
              <a:buNone/>
              <a:tabLst/>
              <a:defRPr/>
            </a:pPr>
            <a:r>
              <a:rPr kumimoji="0" lang="en-US" altLang="en-US" sz="14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23840939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75DF33-B2E9-7495-E2C4-EF0907B3B49B}"/>
              </a:ext>
            </a:extLst>
          </p:cNvPr>
          <p:cNvSpPr>
            <a:spLocks noGrp="1"/>
          </p:cNvSpPr>
          <p:nvPr>
            <p:ph type="title"/>
          </p:nvPr>
        </p:nvSpPr>
        <p:spPr/>
        <p:txBody>
          <a:bodyPr/>
          <a:lstStyle/>
          <a:p>
            <a:r>
              <a:rPr lang="en-US" dirty="0">
                <a:latin typeface="+mn-lt"/>
              </a:rPr>
              <a:t>The Tragedy of the Commons (2 of 3)</a:t>
            </a:r>
          </a:p>
        </p:txBody>
      </p:sp>
      <p:sp>
        <p:nvSpPr>
          <p:cNvPr id="3" name="Content Placeholder 2">
            <a:extLst>
              <a:ext uri="{FF2B5EF4-FFF2-40B4-BE49-F238E27FC236}">
                <a16:creationId xmlns:a16="http://schemas.microsoft.com/office/drawing/2014/main" id="{E2DA1A43-4B32-46AC-4F0E-F5E5CF54B20C}"/>
              </a:ext>
            </a:extLst>
          </p:cNvPr>
          <p:cNvSpPr>
            <a:spLocks noGrp="1"/>
          </p:cNvSpPr>
          <p:nvPr>
            <p:ph idx="1"/>
          </p:nvPr>
        </p:nvSpPr>
        <p:spPr/>
        <p:txBody>
          <a:bodyPr/>
          <a:lstStyle/>
          <a:p>
            <a:r>
              <a:rPr lang="en-US" dirty="0">
                <a:latin typeface="+mn-lt"/>
              </a:rPr>
              <a:t>Social and private incentives differ</a:t>
            </a:r>
          </a:p>
          <a:p>
            <a:pPr lvl="1">
              <a:buFont typeface="Arial" panose="020B0604020202020204" pitchFamily="34" charset="0"/>
              <a:buChar char="•"/>
            </a:pPr>
            <a:r>
              <a:rPr lang="en-US" dirty="0">
                <a:latin typeface="+mn-lt"/>
              </a:rPr>
              <a:t>The private incentives (using the land for free) outweigh the social incentives (using it carefully)</a:t>
            </a:r>
          </a:p>
          <a:p>
            <a:r>
              <a:rPr lang="en-US" dirty="0">
                <a:latin typeface="+mn-lt"/>
              </a:rPr>
              <a:t>The tragedy arises because of a negative externality</a:t>
            </a:r>
          </a:p>
          <a:p>
            <a:pPr lvl="1">
              <a:buFont typeface="Arial" panose="020B0604020202020204" pitchFamily="34" charset="0"/>
              <a:buChar char="•"/>
            </a:pPr>
            <a:r>
              <a:rPr lang="en-US" dirty="0">
                <a:latin typeface="+mn-lt"/>
              </a:rPr>
              <a:t>Allowing one’s flock to graze on the common land reduces its quality for other families </a:t>
            </a:r>
          </a:p>
          <a:p>
            <a:pPr lvl="1">
              <a:buFont typeface="Arial" panose="020B0604020202020204" pitchFamily="34" charset="0"/>
              <a:buChar char="•"/>
            </a:pPr>
            <a:r>
              <a:rPr lang="en-US" dirty="0">
                <a:latin typeface="+mn-lt"/>
              </a:rPr>
              <a:t>People neglect this external cost, resulting in overuse of the land</a:t>
            </a:r>
          </a:p>
        </p:txBody>
      </p:sp>
    </p:spTree>
    <p:extLst>
      <p:ext uri="{BB962C8B-B14F-4D97-AF65-F5344CB8AC3E}">
        <p14:creationId xmlns:p14="http://schemas.microsoft.com/office/powerpoint/2010/main" val="1026290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75DF33-B2E9-7495-E2C4-EF0907B3B49B}"/>
              </a:ext>
            </a:extLst>
          </p:cNvPr>
          <p:cNvSpPr>
            <a:spLocks noGrp="1"/>
          </p:cNvSpPr>
          <p:nvPr>
            <p:ph type="title"/>
          </p:nvPr>
        </p:nvSpPr>
        <p:spPr/>
        <p:txBody>
          <a:bodyPr/>
          <a:lstStyle/>
          <a:p>
            <a:r>
              <a:rPr lang="en-US" dirty="0">
                <a:latin typeface="+mn-lt"/>
              </a:rPr>
              <a:t>The Tragedy of the Commons (3 of 3)</a:t>
            </a:r>
          </a:p>
        </p:txBody>
      </p:sp>
      <p:sp>
        <p:nvSpPr>
          <p:cNvPr id="3" name="Content Placeholder 2">
            <a:extLst>
              <a:ext uri="{FF2B5EF4-FFF2-40B4-BE49-F238E27FC236}">
                <a16:creationId xmlns:a16="http://schemas.microsoft.com/office/drawing/2014/main" id="{E2DA1A43-4B32-46AC-4F0E-F5E5CF54B20C}"/>
              </a:ext>
            </a:extLst>
          </p:cNvPr>
          <p:cNvSpPr>
            <a:spLocks noGrp="1"/>
          </p:cNvSpPr>
          <p:nvPr>
            <p:ph idx="1"/>
          </p:nvPr>
        </p:nvSpPr>
        <p:spPr/>
        <p:txBody>
          <a:bodyPr/>
          <a:lstStyle/>
          <a:p>
            <a:r>
              <a:rPr lang="en-US" dirty="0">
                <a:latin typeface="+mn-lt"/>
              </a:rPr>
              <a:t>Possible solutions:</a:t>
            </a:r>
          </a:p>
          <a:p>
            <a:pPr lvl="1">
              <a:buFont typeface="Arial" panose="020B0604020202020204" pitchFamily="34" charset="0"/>
              <a:buChar char="•"/>
            </a:pPr>
            <a:r>
              <a:rPr lang="en-US" dirty="0">
                <a:latin typeface="+mn-lt"/>
              </a:rPr>
              <a:t>Regulate  the number of sheep per family</a:t>
            </a:r>
          </a:p>
          <a:p>
            <a:pPr lvl="1">
              <a:buFont typeface="Arial" panose="020B0604020202020204" pitchFamily="34" charset="0"/>
              <a:buChar char="•"/>
            </a:pPr>
            <a:r>
              <a:rPr lang="en-US" dirty="0">
                <a:latin typeface="+mn-lt"/>
              </a:rPr>
              <a:t>Internalized the externality by taxing sheep</a:t>
            </a:r>
          </a:p>
          <a:p>
            <a:pPr lvl="1">
              <a:buFont typeface="Arial" panose="020B0604020202020204" pitchFamily="34" charset="0"/>
              <a:buChar char="•"/>
            </a:pPr>
            <a:r>
              <a:rPr lang="en-US" dirty="0">
                <a:latin typeface="+mn-lt"/>
              </a:rPr>
              <a:t>Auction off a limited number of sheep-grazing permits</a:t>
            </a:r>
          </a:p>
          <a:p>
            <a:pPr lvl="1">
              <a:buFont typeface="Arial" panose="020B0604020202020204" pitchFamily="34" charset="0"/>
              <a:buChar char="•"/>
            </a:pPr>
            <a:r>
              <a:rPr lang="en-US" dirty="0">
                <a:latin typeface="+mn-lt"/>
              </a:rPr>
              <a:t>Make land private property: divide the land among town families </a:t>
            </a:r>
          </a:p>
        </p:txBody>
      </p:sp>
    </p:spTree>
    <p:extLst>
      <p:ext uri="{BB962C8B-B14F-4D97-AF65-F5344CB8AC3E}">
        <p14:creationId xmlns:p14="http://schemas.microsoft.com/office/powerpoint/2010/main" val="9581651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99EDF2-B913-A292-3F13-F0CDA4E625BF}"/>
              </a:ext>
            </a:extLst>
          </p:cNvPr>
          <p:cNvSpPr>
            <a:spLocks noGrp="1"/>
          </p:cNvSpPr>
          <p:nvPr>
            <p:ph type="title"/>
          </p:nvPr>
        </p:nvSpPr>
        <p:spPr>
          <a:xfrm>
            <a:off x="1249680" y="473245"/>
            <a:ext cx="9692640" cy="1217447"/>
          </a:xfrm>
        </p:spPr>
        <p:txBody>
          <a:bodyPr/>
          <a:lstStyle/>
          <a:p>
            <a:r>
              <a:rPr lang="en-US" dirty="0">
                <a:latin typeface="+mn-lt"/>
              </a:rPr>
              <a:t>Some Important Common Resources (1 of 2)</a:t>
            </a:r>
          </a:p>
        </p:txBody>
      </p:sp>
      <p:sp>
        <p:nvSpPr>
          <p:cNvPr id="3" name="Content Placeholder 2">
            <a:extLst>
              <a:ext uri="{FF2B5EF4-FFF2-40B4-BE49-F238E27FC236}">
                <a16:creationId xmlns:a16="http://schemas.microsoft.com/office/drawing/2014/main" id="{D6C878DF-0B83-959E-07CA-0C90F5A7C93D}"/>
              </a:ext>
            </a:extLst>
          </p:cNvPr>
          <p:cNvSpPr>
            <a:spLocks noGrp="1"/>
          </p:cNvSpPr>
          <p:nvPr>
            <p:ph idx="1"/>
          </p:nvPr>
        </p:nvSpPr>
        <p:spPr/>
        <p:txBody>
          <a:bodyPr/>
          <a:lstStyle/>
          <a:p>
            <a:r>
              <a:rPr lang="en-US" dirty="0">
                <a:latin typeface="+mn-lt"/>
              </a:rPr>
              <a:t>Clean air and water</a:t>
            </a:r>
          </a:p>
          <a:p>
            <a:pPr lvl="1">
              <a:buFont typeface="Arial" panose="020B0604020202020204" pitchFamily="34" charset="0"/>
              <a:buChar char="•"/>
            </a:pPr>
            <a:r>
              <a:rPr lang="en-US" dirty="0">
                <a:latin typeface="+mn-lt"/>
              </a:rPr>
              <a:t>Negative externality: pollution</a:t>
            </a:r>
          </a:p>
          <a:p>
            <a:pPr lvl="1">
              <a:buFont typeface="Arial" panose="020B0604020202020204" pitchFamily="34" charset="0"/>
              <a:buChar char="•"/>
            </a:pPr>
            <a:r>
              <a:rPr lang="en-US" dirty="0">
                <a:latin typeface="+mn-lt"/>
              </a:rPr>
              <a:t>Regulations or corrective taxes</a:t>
            </a:r>
          </a:p>
          <a:p>
            <a:r>
              <a:rPr lang="en-US" dirty="0">
                <a:latin typeface="+mn-lt"/>
              </a:rPr>
              <a:t>Congested roads</a:t>
            </a:r>
          </a:p>
          <a:p>
            <a:pPr lvl="1">
              <a:buFont typeface="Arial" panose="020B0604020202020204" pitchFamily="34" charset="0"/>
              <a:buChar char="•"/>
            </a:pPr>
            <a:r>
              <a:rPr lang="en-US" dirty="0">
                <a:latin typeface="+mn-lt"/>
              </a:rPr>
              <a:t>Negative externality: Congestion</a:t>
            </a:r>
          </a:p>
          <a:p>
            <a:pPr lvl="1">
              <a:buFont typeface="Arial" panose="020B0604020202020204" pitchFamily="34" charset="0"/>
              <a:buChar char="•"/>
            </a:pPr>
            <a:r>
              <a:rPr lang="en-US" dirty="0">
                <a:latin typeface="+mn-lt"/>
              </a:rPr>
              <a:t>Corrective tax: Charge drivers a tool</a:t>
            </a:r>
          </a:p>
          <a:p>
            <a:pPr lvl="1">
              <a:buFont typeface="Arial" panose="020B0604020202020204" pitchFamily="34" charset="0"/>
              <a:buChar char="•"/>
            </a:pPr>
            <a:r>
              <a:rPr lang="en-US" dirty="0">
                <a:latin typeface="+mn-lt"/>
              </a:rPr>
              <a:t>Tax on gasoline</a:t>
            </a:r>
          </a:p>
        </p:txBody>
      </p:sp>
    </p:spTree>
    <p:extLst>
      <p:ext uri="{BB962C8B-B14F-4D97-AF65-F5344CB8AC3E}">
        <p14:creationId xmlns:p14="http://schemas.microsoft.com/office/powerpoint/2010/main" val="40963155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99EDF2-B913-A292-3F13-F0CDA4E625BF}"/>
              </a:ext>
            </a:extLst>
          </p:cNvPr>
          <p:cNvSpPr>
            <a:spLocks noGrp="1"/>
          </p:cNvSpPr>
          <p:nvPr>
            <p:ph type="title"/>
          </p:nvPr>
        </p:nvSpPr>
        <p:spPr>
          <a:xfrm>
            <a:off x="1249680" y="473245"/>
            <a:ext cx="9692640" cy="1217447"/>
          </a:xfrm>
        </p:spPr>
        <p:txBody>
          <a:bodyPr/>
          <a:lstStyle/>
          <a:p>
            <a:r>
              <a:rPr lang="en-US" dirty="0">
                <a:latin typeface="+mn-lt"/>
              </a:rPr>
              <a:t>Some Important Common Resources (2 of 2)</a:t>
            </a:r>
          </a:p>
        </p:txBody>
      </p:sp>
      <p:sp>
        <p:nvSpPr>
          <p:cNvPr id="3" name="Content Placeholder 2">
            <a:extLst>
              <a:ext uri="{FF2B5EF4-FFF2-40B4-BE49-F238E27FC236}">
                <a16:creationId xmlns:a16="http://schemas.microsoft.com/office/drawing/2014/main" id="{D6C878DF-0B83-959E-07CA-0C90F5A7C93D}"/>
              </a:ext>
            </a:extLst>
          </p:cNvPr>
          <p:cNvSpPr>
            <a:spLocks noGrp="1"/>
          </p:cNvSpPr>
          <p:nvPr>
            <p:ph idx="1"/>
          </p:nvPr>
        </p:nvSpPr>
        <p:spPr/>
        <p:txBody>
          <a:bodyPr/>
          <a:lstStyle/>
          <a:p>
            <a:r>
              <a:rPr lang="en-US" dirty="0">
                <a:latin typeface="+mn-lt"/>
              </a:rPr>
              <a:t>Fish, whales, and other wildlife</a:t>
            </a:r>
          </a:p>
          <a:p>
            <a:pPr lvl="1">
              <a:buFont typeface="Arial" panose="020B0604020202020204" pitchFamily="34" charset="0"/>
              <a:buChar char="•"/>
            </a:pPr>
            <a:r>
              <a:rPr lang="en-US" dirty="0">
                <a:latin typeface="+mn-lt"/>
              </a:rPr>
              <a:t>Oceans: Least regulated common resource</a:t>
            </a:r>
          </a:p>
          <a:p>
            <a:pPr lvl="1">
              <a:buFont typeface="Arial" panose="020B0604020202020204" pitchFamily="34" charset="0"/>
              <a:buChar char="•"/>
            </a:pPr>
            <a:r>
              <a:rPr lang="en-US" dirty="0">
                <a:latin typeface="+mn-lt"/>
              </a:rPr>
              <a:t>Needs international cooperation</a:t>
            </a:r>
          </a:p>
          <a:p>
            <a:pPr lvl="1">
              <a:buFont typeface="Arial" panose="020B0604020202020204" pitchFamily="34" charset="0"/>
              <a:buChar char="•"/>
            </a:pPr>
            <a:r>
              <a:rPr lang="en-US" dirty="0">
                <a:latin typeface="+mn-lt"/>
              </a:rPr>
              <a:t>Difficult to enforce an agreement</a:t>
            </a:r>
          </a:p>
          <a:p>
            <a:r>
              <a:rPr lang="en-US" dirty="0">
                <a:latin typeface="+mn-lt"/>
              </a:rPr>
              <a:t>Fishing and hunting licenses</a:t>
            </a:r>
          </a:p>
          <a:p>
            <a:pPr lvl="1">
              <a:buFont typeface="Arial" panose="020B0604020202020204" pitchFamily="34" charset="0"/>
              <a:buChar char="•"/>
            </a:pPr>
            <a:r>
              <a:rPr lang="en-US" dirty="0">
                <a:latin typeface="+mn-lt"/>
              </a:rPr>
              <a:t>Limits on fishing and hunting seasons</a:t>
            </a:r>
          </a:p>
          <a:p>
            <a:pPr lvl="1">
              <a:buFont typeface="Arial" panose="020B0604020202020204" pitchFamily="34" charset="0"/>
              <a:buChar char="•"/>
            </a:pPr>
            <a:r>
              <a:rPr lang="en-US" dirty="0">
                <a:latin typeface="+mn-lt"/>
              </a:rPr>
              <a:t>Limits on size of fish</a:t>
            </a:r>
          </a:p>
          <a:p>
            <a:pPr lvl="1">
              <a:buFont typeface="Arial" panose="020B0604020202020204" pitchFamily="34" charset="0"/>
              <a:buChar char="•"/>
            </a:pPr>
            <a:r>
              <a:rPr lang="en-US" dirty="0">
                <a:latin typeface="+mn-lt"/>
              </a:rPr>
              <a:t>Limits on quantity of animals killed</a:t>
            </a:r>
          </a:p>
        </p:txBody>
      </p:sp>
    </p:spTree>
    <p:extLst>
      <p:ext uri="{BB962C8B-B14F-4D97-AF65-F5344CB8AC3E}">
        <p14:creationId xmlns:p14="http://schemas.microsoft.com/office/powerpoint/2010/main" val="239883213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BBD470-65D6-F799-1C78-F80995F09A9A}"/>
              </a:ext>
            </a:extLst>
          </p:cNvPr>
          <p:cNvSpPr>
            <a:spLocks noGrp="1"/>
          </p:cNvSpPr>
          <p:nvPr>
            <p:ph type="title"/>
          </p:nvPr>
        </p:nvSpPr>
        <p:spPr/>
        <p:txBody>
          <a:bodyPr/>
          <a:lstStyle/>
          <a:p>
            <a:r>
              <a:rPr lang="en-US" dirty="0">
                <a:latin typeface="+mn-lt"/>
              </a:rPr>
              <a:t>Active Learning 3: Social Media</a:t>
            </a:r>
          </a:p>
        </p:txBody>
      </p:sp>
      <p:sp>
        <p:nvSpPr>
          <p:cNvPr id="3" name="Content Placeholder 2">
            <a:extLst>
              <a:ext uri="{FF2B5EF4-FFF2-40B4-BE49-F238E27FC236}">
                <a16:creationId xmlns:a16="http://schemas.microsoft.com/office/drawing/2014/main" id="{26D82878-8F36-7C12-F8C0-18F5659F82D8}"/>
              </a:ext>
            </a:extLst>
          </p:cNvPr>
          <p:cNvSpPr>
            <a:spLocks noGrp="1"/>
          </p:cNvSpPr>
          <p:nvPr>
            <p:ph idx="1"/>
          </p:nvPr>
        </p:nvSpPr>
        <p:spPr/>
        <p:txBody>
          <a:bodyPr/>
          <a:lstStyle/>
          <a:p>
            <a:pPr marL="0" indent="0">
              <a:buNone/>
            </a:pPr>
            <a:r>
              <a:rPr lang="en-US" dirty="0" err="1">
                <a:latin typeface="+mn-lt"/>
              </a:rPr>
              <a:t>TikTok</a:t>
            </a:r>
            <a:r>
              <a:rPr lang="en-US" dirty="0">
                <a:latin typeface="+mn-lt"/>
              </a:rPr>
              <a:t>, Twitter, Instagram, and so on are examples of social media that most of us use</a:t>
            </a:r>
          </a:p>
          <a:p>
            <a:pPr marL="457200" indent="-457200">
              <a:buFont typeface="+mj-lt"/>
              <a:buAutoNum type="alphaUcPeriod"/>
            </a:pPr>
            <a:r>
              <a:rPr lang="en-US" dirty="0">
                <a:latin typeface="+mn-lt"/>
              </a:rPr>
              <a:t>How is social media a common resource?</a:t>
            </a:r>
          </a:p>
          <a:p>
            <a:pPr marL="457200" indent="-457200">
              <a:buFont typeface="+mj-lt"/>
              <a:buAutoNum type="alphaUcPeriod"/>
            </a:pPr>
            <a:r>
              <a:rPr lang="en-US" dirty="0">
                <a:latin typeface="+mn-lt"/>
              </a:rPr>
              <a:t>In your use of social media, have you had to deal with undesirable behavior of others? Is this an externality? </a:t>
            </a:r>
          </a:p>
          <a:p>
            <a:pPr marL="457200" indent="-457200">
              <a:buFont typeface="+mj-lt"/>
              <a:buAutoNum type="alphaUcPeriod"/>
            </a:pPr>
            <a:r>
              <a:rPr lang="en-US" dirty="0">
                <a:latin typeface="+mn-lt"/>
              </a:rPr>
              <a:t>Do you think the providers of social media forums should regulate the behavior of users? If not, why not? If so, how?</a:t>
            </a:r>
          </a:p>
        </p:txBody>
      </p:sp>
    </p:spTree>
    <p:extLst>
      <p:ext uri="{BB962C8B-B14F-4D97-AF65-F5344CB8AC3E}">
        <p14:creationId xmlns:p14="http://schemas.microsoft.com/office/powerpoint/2010/main" val="255751439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11-4</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Conclusion: Property Rights and Government Action</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latin typeface="+mn-lt"/>
              </a:rPr>
              <a:t>Chapter Objectives (2 of 2)</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p:txBody>
          <a:bodyPr/>
          <a:lstStyle/>
          <a:p>
            <a:pPr>
              <a:spcBef>
                <a:spcPts val="800"/>
              </a:spcBef>
            </a:pPr>
            <a:r>
              <a:rPr lang="en-US" dirty="0">
                <a:latin typeface="+mn-lt"/>
              </a:rPr>
              <a:t>Name a problem associated with using cost-benefit analysis to determine the optimal quantity of a public good.</a:t>
            </a:r>
          </a:p>
          <a:p>
            <a:pPr>
              <a:spcBef>
                <a:spcPts val="800"/>
              </a:spcBef>
            </a:pPr>
            <a:r>
              <a:rPr lang="en-US" dirty="0">
                <a:latin typeface="+mn-lt"/>
              </a:rPr>
              <a:t>Explain why consumers tend to overuse common resources, resulting in the tragedy of the commons.</a:t>
            </a:r>
          </a:p>
          <a:p>
            <a:pPr>
              <a:spcBef>
                <a:spcPts val="800"/>
              </a:spcBef>
            </a:pPr>
            <a:r>
              <a:rPr lang="en-US" dirty="0">
                <a:latin typeface="+mn-lt"/>
              </a:rPr>
              <a:t>Explain the role of property rights on achieving market efficiency.</a:t>
            </a:r>
          </a:p>
        </p:txBody>
      </p:sp>
    </p:spTree>
    <p:extLst>
      <p:ext uri="{BB962C8B-B14F-4D97-AF65-F5344CB8AC3E}">
        <p14:creationId xmlns:p14="http://schemas.microsoft.com/office/powerpoint/2010/main" val="32531702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F05E98-CF53-8048-CF4E-B9E977C1EA2C}"/>
              </a:ext>
            </a:extLst>
          </p:cNvPr>
          <p:cNvSpPr>
            <a:spLocks noGrp="1"/>
          </p:cNvSpPr>
          <p:nvPr>
            <p:ph type="title"/>
          </p:nvPr>
        </p:nvSpPr>
        <p:spPr/>
        <p:txBody>
          <a:bodyPr/>
          <a:lstStyle/>
          <a:p>
            <a:r>
              <a:rPr lang="en-US" dirty="0">
                <a:latin typeface="+mn-lt"/>
              </a:rPr>
              <a:t>Conclusion</a:t>
            </a:r>
          </a:p>
        </p:txBody>
      </p:sp>
      <p:sp>
        <p:nvSpPr>
          <p:cNvPr id="3" name="Content Placeholder 2">
            <a:extLst>
              <a:ext uri="{FF2B5EF4-FFF2-40B4-BE49-F238E27FC236}">
                <a16:creationId xmlns:a16="http://schemas.microsoft.com/office/drawing/2014/main" id="{93C83591-ACFD-B8BF-ADE4-45DC50FF2551}"/>
              </a:ext>
            </a:extLst>
          </p:cNvPr>
          <p:cNvSpPr>
            <a:spLocks noGrp="1"/>
          </p:cNvSpPr>
          <p:nvPr>
            <p:ph idx="1"/>
          </p:nvPr>
        </p:nvSpPr>
        <p:spPr/>
        <p:txBody>
          <a:bodyPr/>
          <a:lstStyle/>
          <a:p>
            <a:r>
              <a:rPr lang="en-US" dirty="0">
                <a:latin typeface="+mn-lt"/>
              </a:rPr>
              <a:t>Market fails to allocate resources efficiently</a:t>
            </a:r>
          </a:p>
          <a:p>
            <a:pPr lvl="1">
              <a:buFont typeface="Arial" panose="020B0604020202020204" pitchFamily="34" charset="0"/>
              <a:buChar char="•"/>
            </a:pPr>
            <a:r>
              <a:rPr lang="en-US" dirty="0">
                <a:latin typeface="+mn-lt"/>
              </a:rPr>
              <a:t>When something of value has no price attached to it</a:t>
            </a:r>
          </a:p>
          <a:p>
            <a:pPr lvl="1">
              <a:buFont typeface="Arial" panose="020B0604020202020204" pitchFamily="34" charset="0"/>
              <a:buChar char="•"/>
            </a:pPr>
            <a:r>
              <a:rPr lang="en-US" dirty="0">
                <a:latin typeface="+mn-lt"/>
              </a:rPr>
              <a:t>When property rights are not well established</a:t>
            </a:r>
          </a:p>
          <a:p>
            <a:r>
              <a:rPr lang="en-US" altLang="en-US" dirty="0">
                <a:latin typeface="+mn-lt"/>
              </a:rPr>
              <a:t>Government can potentially solve the problem</a:t>
            </a:r>
          </a:p>
          <a:p>
            <a:pPr lvl="1">
              <a:buFont typeface="Arial" panose="020B0604020202020204" pitchFamily="34" charset="0"/>
              <a:buChar char="•"/>
            </a:pPr>
            <a:r>
              <a:rPr lang="en-US" altLang="en-US" dirty="0">
                <a:latin typeface="+mn-lt"/>
              </a:rPr>
              <a:t>Help define property rights and unleash market forces</a:t>
            </a:r>
          </a:p>
          <a:p>
            <a:pPr lvl="1">
              <a:buFont typeface="Arial" panose="020B0604020202020204" pitchFamily="34" charset="0"/>
              <a:buChar char="•"/>
            </a:pPr>
            <a:r>
              <a:rPr lang="en-US" altLang="en-US" dirty="0">
                <a:latin typeface="+mn-lt"/>
              </a:rPr>
              <a:t>Regulate private behavior</a:t>
            </a:r>
          </a:p>
          <a:p>
            <a:pPr lvl="1">
              <a:buFont typeface="Arial" panose="020B0604020202020204" pitchFamily="34" charset="0"/>
              <a:buChar char="•"/>
            </a:pPr>
            <a:r>
              <a:rPr lang="en-US" altLang="en-US" dirty="0">
                <a:latin typeface="+mn-lt"/>
              </a:rPr>
              <a:t>Use tax revenue to supply a good that the market fails to supply</a:t>
            </a:r>
          </a:p>
        </p:txBody>
      </p:sp>
    </p:spTree>
    <p:extLst>
      <p:ext uri="{BB962C8B-B14F-4D97-AF65-F5344CB8AC3E}">
        <p14:creationId xmlns:p14="http://schemas.microsoft.com/office/powerpoint/2010/main" val="159547237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mn-lt"/>
              </a:rPr>
              <a:t>Think-Pair-Share Activity</a:t>
            </a:r>
          </a:p>
        </p:txBody>
      </p:sp>
      <p:sp>
        <p:nvSpPr>
          <p:cNvPr id="3" name="Content Placeholder 2"/>
          <p:cNvSpPr>
            <a:spLocks noGrp="1"/>
          </p:cNvSpPr>
          <p:nvPr>
            <p:ph idx="1"/>
          </p:nvPr>
        </p:nvSpPr>
        <p:spPr/>
        <p:txBody>
          <a:bodyPr vert="horz" lIns="91440" tIns="45720" rIns="91440" bIns="45720" rtlCol="0" anchor="t">
            <a:noAutofit/>
          </a:bodyPr>
          <a:lstStyle/>
          <a:p>
            <a:pPr marL="0" indent="0">
              <a:buNone/>
            </a:pPr>
            <a:r>
              <a:rPr lang="en-US" sz="2200" dirty="0">
                <a:latin typeface="+mn-lt"/>
                <a:ea typeface="+mn-lt"/>
                <a:cs typeface="+mn-lt"/>
              </a:rPr>
              <a:t>While watching a nature documentary, you find that Kenya, Tanzania, and Uganda have made it illegal to kill elephants and sell their ivory. But countries like Botswana, Malawi, Namibia, and Zimbabwe allow people to kill elephants, but only those on their own property. Let’s talk about elephants and chickens:</a:t>
            </a:r>
          </a:p>
          <a:p>
            <a:pPr marL="457200" indent="-457200">
              <a:buFont typeface="+mj-lt"/>
              <a:buAutoNum type="alphaUcPeriod"/>
            </a:pPr>
            <a:r>
              <a:rPr lang="en-US" sz="2200" dirty="0">
                <a:latin typeface="+mn-lt"/>
                <a:ea typeface="+mn-lt"/>
                <a:cs typeface="+mn-lt"/>
              </a:rPr>
              <a:t>How is an elephant like a chicken? Different?</a:t>
            </a:r>
          </a:p>
          <a:p>
            <a:pPr marL="457200" indent="-457200">
              <a:buFont typeface="+mj-lt"/>
              <a:buAutoNum type="alphaUcPeriod"/>
            </a:pPr>
            <a:r>
              <a:rPr lang="en-US" sz="2200" dirty="0">
                <a:latin typeface="+mn-lt"/>
                <a:ea typeface="+mn-lt"/>
                <a:cs typeface="+mn-lt"/>
              </a:rPr>
              <a:t>Which are going extinct: elephants of chickens? </a:t>
            </a:r>
          </a:p>
          <a:p>
            <a:pPr marL="457200" indent="-457200">
              <a:buFont typeface="+mj-lt"/>
              <a:buAutoNum type="alphaUcPeriod"/>
            </a:pPr>
            <a:r>
              <a:rPr lang="en-US" sz="2200" dirty="0">
                <a:latin typeface="+mn-lt"/>
                <a:ea typeface="+mn-lt"/>
                <a:cs typeface="+mn-lt"/>
              </a:rPr>
              <a:t>How is it possible to turn an elephant into a chicken?</a:t>
            </a:r>
          </a:p>
          <a:p>
            <a:pPr marL="457200" indent="-457200">
              <a:buFont typeface="+mj-lt"/>
              <a:buAutoNum type="alphaUcPeriod"/>
            </a:pPr>
            <a:r>
              <a:rPr lang="en-US" sz="2200" dirty="0">
                <a:latin typeface="+mn-lt"/>
                <a:ea typeface="+mn-lt"/>
                <a:cs typeface="+mn-lt"/>
              </a:rPr>
              <a:t>Where is the elephant population increasing? </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34B8F-029E-FD90-2EAB-C246A6AD005A}"/>
              </a:ext>
            </a:extLst>
          </p:cNvPr>
          <p:cNvSpPr>
            <a:spLocks noGrp="1"/>
          </p:cNvSpPr>
          <p:nvPr>
            <p:ph type="title"/>
          </p:nvPr>
        </p:nvSpPr>
        <p:spPr/>
        <p:txBody>
          <a:bodyPr/>
          <a:lstStyle/>
          <a:p>
            <a:r>
              <a:rPr lang="en-US" dirty="0">
                <a:latin typeface="+mn-lt"/>
              </a:rPr>
              <a:t>Self-Assessment </a:t>
            </a:r>
          </a:p>
        </p:txBody>
      </p:sp>
      <p:sp>
        <p:nvSpPr>
          <p:cNvPr id="3" name="Content Placeholder 2">
            <a:extLst>
              <a:ext uri="{FF2B5EF4-FFF2-40B4-BE49-F238E27FC236}">
                <a16:creationId xmlns:a16="http://schemas.microsoft.com/office/drawing/2014/main" id="{88CFABB7-D6F8-BFDB-32F8-EC003A190BFB}"/>
              </a:ext>
            </a:extLst>
          </p:cNvPr>
          <p:cNvSpPr>
            <a:spLocks noGrp="1"/>
          </p:cNvSpPr>
          <p:nvPr>
            <p:ph idx="1"/>
          </p:nvPr>
        </p:nvSpPr>
        <p:spPr/>
        <p:txBody>
          <a:bodyPr/>
          <a:lstStyle/>
          <a:p>
            <a:r>
              <a:rPr lang="en-US" dirty="0">
                <a:latin typeface="+mn-lt"/>
              </a:rPr>
              <a:t>What is a common resource that you make use of?</a:t>
            </a:r>
          </a:p>
          <a:p>
            <a:r>
              <a:rPr lang="en-US" dirty="0">
                <a:latin typeface="+mn-lt"/>
              </a:rPr>
              <a:t>Without government intervention, will you (among others) use this good too much or too little? Why?</a:t>
            </a:r>
          </a:p>
        </p:txBody>
      </p:sp>
    </p:spTree>
    <p:extLst>
      <p:ext uri="{BB962C8B-B14F-4D97-AF65-F5344CB8AC3E}">
        <p14:creationId xmlns:p14="http://schemas.microsoft.com/office/powerpoint/2010/main" val="382711679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217DBF9-742E-4F7F-85EB-9E45A7F45B37}"/>
              </a:ext>
            </a:extLst>
          </p:cNvPr>
          <p:cNvSpPr>
            <a:spLocks noGrp="1"/>
          </p:cNvSpPr>
          <p:nvPr>
            <p:ph type="title"/>
          </p:nvPr>
        </p:nvSpPr>
        <p:spPr/>
        <p:txBody>
          <a:bodyPr/>
          <a:lstStyle/>
          <a:p>
            <a:r>
              <a:rPr lang="en-US" dirty="0">
                <a:latin typeface="+mn-lt"/>
              </a:rPr>
              <a:t>Summary</a:t>
            </a:r>
          </a:p>
        </p:txBody>
      </p:sp>
      <p:sp>
        <p:nvSpPr>
          <p:cNvPr id="10" name="Content Placeholder 9">
            <a:extLst>
              <a:ext uri="{FF2B5EF4-FFF2-40B4-BE49-F238E27FC236}">
                <a16:creationId xmlns:a16="http://schemas.microsoft.com/office/drawing/2014/main" id="{DDAE1AFE-9B48-43B4-983D-10FCC8293ABC}"/>
              </a:ext>
            </a:extLst>
          </p:cNvPr>
          <p:cNvSpPr>
            <a:spLocks noGrp="1"/>
          </p:cNvSpPr>
          <p:nvPr>
            <p:ph idx="1"/>
          </p:nvPr>
        </p:nvSpPr>
        <p:spPr/>
        <p:txBody>
          <a:bodyPr vert="horz" lIns="91440" tIns="45720" rIns="91440" bIns="45720" rtlCol="0" anchor="t">
            <a:noAutofit/>
          </a:bodyPr>
          <a:lstStyle/>
          <a:p>
            <a:pPr marL="0" indent="0">
              <a:buNone/>
            </a:pPr>
            <a:r>
              <a:rPr lang="en-US" dirty="0">
                <a:latin typeface="+mn-lt"/>
              </a:rPr>
              <a:t>Click the link to review the objectives for this presentation.</a:t>
            </a:r>
          </a:p>
          <a:p>
            <a:pPr marL="0" indent="0">
              <a:buNone/>
            </a:pPr>
            <a:r>
              <a:rPr lang="en-US" dirty="0">
                <a:latin typeface="+mn-lt"/>
                <a:hlinkClick r:id="rId4" action="ppaction://hlinksldjump"/>
              </a:rPr>
              <a:t>Link to Objectives</a:t>
            </a:r>
            <a:endParaRPr lang="en-US" dirty="0">
              <a:latin typeface="+mn-lt"/>
            </a:endParaRPr>
          </a:p>
        </p:txBody>
      </p:sp>
    </p:spTree>
    <p:custDataLst>
      <p:tags r:id="rId1"/>
    </p:custDataLst>
    <p:extLst>
      <p:ext uri="{BB962C8B-B14F-4D97-AF65-F5344CB8AC3E}">
        <p14:creationId xmlns:p14="http://schemas.microsoft.com/office/powerpoint/2010/main" val="4978359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11-1</a:t>
            </a:r>
          </a:p>
        </p:txBody>
      </p:sp>
      <p:sp>
        <p:nvSpPr>
          <p:cNvPr id="4" name="Subtitle 3">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The Different Kinds of Goods</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D5933-B1C8-7D99-3A45-8A21AB48E4EC}"/>
              </a:ext>
            </a:extLst>
          </p:cNvPr>
          <p:cNvSpPr>
            <a:spLocks noGrp="1"/>
          </p:cNvSpPr>
          <p:nvPr>
            <p:ph type="title"/>
          </p:nvPr>
        </p:nvSpPr>
        <p:spPr/>
        <p:txBody>
          <a:bodyPr/>
          <a:lstStyle/>
          <a:p>
            <a:r>
              <a:rPr lang="en-US" dirty="0">
                <a:latin typeface="+mn-lt"/>
              </a:rPr>
              <a:t>Introduction</a:t>
            </a:r>
          </a:p>
        </p:txBody>
      </p:sp>
      <p:sp>
        <p:nvSpPr>
          <p:cNvPr id="3" name="Content Placeholder 2">
            <a:extLst>
              <a:ext uri="{FF2B5EF4-FFF2-40B4-BE49-F238E27FC236}">
                <a16:creationId xmlns:a16="http://schemas.microsoft.com/office/drawing/2014/main" id="{B260A772-7CB8-FF08-73B9-F0F0A249969F}"/>
              </a:ext>
            </a:extLst>
          </p:cNvPr>
          <p:cNvSpPr>
            <a:spLocks noGrp="1"/>
          </p:cNvSpPr>
          <p:nvPr>
            <p:ph idx="1"/>
          </p:nvPr>
        </p:nvSpPr>
        <p:spPr/>
        <p:txBody>
          <a:bodyPr/>
          <a:lstStyle/>
          <a:p>
            <a:r>
              <a:rPr lang="en-US" dirty="0">
                <a:latin typeface="+mn-lt"/>
              </a:rPr>
              <a:t>We consume many goods without paying</a:t>
            </a:r>
          </a:p>
          <a:p>
            <a:pPr lvl="1">
              <a:buFont typeface="Arial" panose="020B0604020202020204" pitchFamily="34" charset="0"/>
              <a:buChar char="•"/>
            </a:pPr>
            <a:r>
              <a:rPr lang="en-US" dirty="0">
                <a:latin typeface="+mn-lt"/>
              </a:rPr>
              <a:t>Rivers, mountains, beaches, lakes, playgrounds, parks</a:t>
            </a:r>
          </a:p>
          <a:p>
            <a:pPr algn="l"/>
            <a:r>
              <a:rPr lang="en-US" dirty="0">
                <a:latin typeface="+mn-lt"/>
              </a:rPr>
              <a:t>Without prices, private markets cannot ensure that such goods are made available and used correctly for the maximum benefit of society as a whole</a:t>
            </a:r>
          </a:p>
        </p:txBody>
      </p:sp>
    </p:spTree>
    <p:extLst>
      <p:ext uri="{BB962C8B-B14F-4D97-AF65-F5344CB8AC3E}">
        <p14:creationId xmlns:p14="http://schemas.microsoft.com/office/powerpoint/2010/main" val="8485293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21274-8BDB-5B45-88FC-E141D11EC454}"/>
              </a:ext>
            </a:extLst>
          </p:cNvPr>
          <p:cNvSpPr>
            <a:spLocks noGrp="1"/>
          </p:cNvSpPr>
          <p:nvPr>
            <p:ph type="title"/>
          </p:nvPr>
        </p:nvSpPr>
        <p:spPr/>
        <p:txBody>
          <a:bodyPr/>
          <a:lstStyle/>
          <a:p>
            <a:r>
              <a:rPr lang="en-US" dirty="0">
                <a:latin typeface="+mn-lt"/>
              </a:rPr>
              <a:t>Characteristics of Goods</a:t>
            </a:r>
          </a:p>
        </p:txBody>
      </p:sp>
      <p:sp>
        <p:nvSpPr>
          <p:cNvPr id="3" name="Content Placeholder 2">
            <a:extLst>
              <a:ext uri="{FF2B5EF4-FFF2-40B4-BE49-F238E27FC236}">
                <a16:creationId xmlns:a16="http://schemas.microsoft.com/office/drawing/2014/main" id="{C9D0B8A3-9797-77D0-E568-DB4DBE0C0855}"/>
              </a:ext>
            </a:extLst>
          </p:cNvPr>
          <p:cNvSpPr>
            <a:spLocks noGrp="1"/>
          </p:cNvSpPr>
          <p:nvPr>
            <p:ph idx="1"/>
          </p:nvPr>
        </p:nvSpPr>
        <p:spPr/>
        <p:txBody>
          <a:bodyPr/>
          <a:lstStyle/>
          <a:p>
            <a:r>
              <a:rPr lang="en-US" b="1" dirty="0">
                <a:solidFill>
                  <a:srgbClr val="C00000"/>
                </a:solidFill>
                <a:latin typeface="+mn-lt"/>
              </a:rPr>
              <a:t>Excludability*</a:t>
            </a:r>
          </a:p>
          <a:p>
            <a:pPr lvl="1">
              <a:buFont typeface="Arial" panose="020B0604020202020204" pitchFamily="34" charset="0"/>
              <a:buChar char="•"/>
            </a:pPr>
            <a:r>
              <a:rPr lang="en-US" dirty="0">
                <a:latin typeface="+mn-lt"/>
              </a:rPr>
              <a:t>Property of a good whereby a person can be prevented from using it</a:t>
            </a:r>
          </a:p>
          <a:p>
            <a:r>
              <a:rPr lang="en-US" b="1" dirty="0">
                <a:solidFill>
                  <a:srgbClr val="C00000"/>
                </a:solidFill>
                <a:latin typeface="+mn-lt"/>
              </a:rPr>
              <a:t>Rivalry in consumption*</a:t>
            </a:r>
          </a:p>
          <a:p>
            <a:pPr lvl="1">
              <a:spcAft>
                <a:spcPts val="6000"/>
              </a:spcAft>
              <a:buFont typeface="Arial" panose="020B0604020202020204" pitchFamily="34" charset="0"/>
              <a:buChar char="•"/>
            </a:pPr>
            <a:r>
              <a:rPr lang="en-US" dirty="0">
                <a:latin typeface="+mn-lt"/>
              </a:rPr>
              <a:t>Property of a good whereby one person’s use diminishes other people’s use</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0" indent="-228600" algn="l" defTabSz="914400" rtl="0" eaLnBrk="1" fontAlgn="auto" latinLnBrk="0" hangingPunct="1">
              <a:lnSpc>
                <a:spcPct val="100000"/>
              </a:lnSpc>
              <a:spcBef>
                <a:spcPts val="6000"/>
              </a:spcBef>
              <a:spcAft>
                <a:spcPts val="0"/>
              </a:spcAft>
              <a:buClr>
                <a:srgbClr val="282F7C"/>
              </a:buClr>
              <a:buSzTx/>
              <a:buFont typeface="Arial" panose="020B0604020202020204" pitchFamily="34" charset="0"/>
              <a:buNone/>
              <a:tabLst/>
              <a:defRPr/>
            </a:pPr>
            <a:r>
              <a:rPr kumimoji="0" lang="en-US" altLang="en-US" sz="14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lang="en-US" dirty="0">
              <a:latin typeface="+mn-lt"/>
            </a:endParaRPr>
          </a:p>
        </p:txBody>
      </p:sp>
    </p:spTree>
    <p:extLst>
      <p:ext uri="{BB962C8B-B14F-4D97-AF65-F5344CB8AC3E}">
        <p14:creationId xmlns:p14="http://schemas.microsoft.com/office/powerpoint/2010/main" val="20169942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BA5148-252C-CBAB-2BD4-C4A732785BDC}"/>
              </a:ext>
            </a:extLst>
          </p:cNvPr>
          <p:cNvSpPr>
            <a:spLocks noGrp="1"/>
          </p:cNvSpPr>
          <p:nvPr>
            <p:ph type="title"/>
          </p:nvPr>
        </p:nvSpPr>
        <p:spPr/>
        <p:txBody>
          <a:bodyPr/>
          <a:lstStyle/>
          <a:p>
            <a:r>
              <a:rPr lang="en-US" dirty="0">
                <a:latin typeface="+mn-lt"/>
              </a:rPr>
              <a:t>Types of Goods (1 of 2)</a:t>
            </a:r>
          </a:p>
        </p:txBody>
      </p:sp>
      <p:sp>
        <p:nvSpPr>
          <p:cNvPr id="3" name="Content Placeholder 2">
            <a:extLst>
              <a:ext uri="{FF2B5EF4-FFF2-40B4-BE49-F238E27FC236}">
                <a16:creationId xmlns:a16="http://schemas.microsoft.com/office/drawing/2014/main" id="{F32F5612-6D87-4230-DB3F-15A3C2A6F690}"/>
              </a:ext>
            </a:extLst>
          </p:cNvPr>
          <p:cNvSpPr>
            <a:spLocks noGrp="1"/>
          </p:cNvSpPr>
          <p:nvPr>
            <p:ph idx="1"/>
          </p:nvPr>
        </p:nvSpPr>
        <p:spPr/>
        <p:txBody>
          <a:bodyPr/>
          <a:lstStyle/>
          <a:p>
            <a:r>
              <a:rPr lang="en-US" altLang="en-US" b="1" dirty="0">
                <a:solidFill>
                  <a:srgbClr val="C00000"/>
                </a:solidFill>
                <a:latin typeface="+mn-lt"/>
              </a:rPr>
              <a:t>Private goods*</a:t>
            </a:r>
          </a:p>
          <a:p>
            <a:pPr lvl="1">
              <a:buFont typeface="Arial" panose="020B0604020202020204" pitchFamily="34" charset="0"/>
              <a:buChar char="•"/>
            </a:pPr>
            <a:r>
              <a:rPr lang="en-US" altLang="en-US" dirty="0">
                <a:latin typeface="+mn-lt"/>
              </a:rPr>
              <a:t>Goods that are both excludable and rival in consumption</a:t>
            </a:r>
          </a:p>
          <a:p>
            <a:r>
              <a:rPr lang="en-US" altLang="en-US" b="1" dirty="0">
                <a:solidFill>
                  <a:srgbClr val="C00000"/>
                </a:solidFill>
                <a:latin typeface="+mn-lt"/>
              </a:rPr>
              <a:t>Public goods*</a:t>
            </a:r>
          </a:p>
          <a:p>
            <a:pPr lvl="1">
              <a:spcAft>
                <a:spcPts val="7200"/>
              </a:spcAft>
              <a:buFont typeface="Arial" panose="020B0604020202020204" pitchFamily="34" charset="0"/>
              <a:buChar char="•"/>
            </a:pPr>
            <a:r>
              <a:rPr lang="en-US" altLang="en-US" dirty="0">
                <a:latin typeface="+mn-lt"/>
              </a:rPr>
              <a:t>Goods that are not excludable nor rival in consumption</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0" indent="-228600" algn="l" defTabSz="914400" rtl="0" eaLnBrk="1" fontAlgn="auto" latinLnBrk="0" hangingPunct="1">
              <a:lnSpc>
                <a:spcPct val="100000"/>
              </a:lnSpc>
              <a:spcBef>
                <a:spcPts val="7200"/>
              </a:spcBef>
              <a:spcAft>
                <a:spcPts val="0"/>
              </a:spcAft>
              <a:buClr>
                <a:srgbClr val="282F7C"/>
              </a:buClr>
              <a:buSzTx/>
              <a:buFont typeface="Arial" panose="020B0604020202020204" pitchFamily="34" charset="0"/>
              <a:buNone/>
              <a:tabLst/>
              <a:defRPr/>
            </a:pPr>
            <a:r>
              <a:rPr kumimoji="0" lang="en-US" altLang="en-US" sz="14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lang="en-US" dirty="0">
              <a:latin typeface="+mn-lt"/>
            </a:endParaRPr>
          </a:p>
        </p:txBody>
      </p:sp>
    </p:spTree>
    <p:extLst>
      <p:ext uri="{BB962C8B-B14F-4D97-AF65-F5344CB8AC3E}">
        <p14:creationId xmlns:p14="http://schemas.microsoft.com/office/powerpoint/2010/main" val="39757404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BA5148-252C-CBAB-2BD4-C4A732785BDC}"/>
              </a:ext>
            </a:extLst>
          </p:cNvPr>
          <p:cNvSpPr>
            <a:spLocks noGrp="1"/>
          </p:cNvSpPr>
          <p:nvPr>
            <p:ph type="title"/>
          </p:nvPr>
        </p:nvSpPr>
        <p:spPr/>
        <p:txBody>
          <a:bodyPr/>
          <a:lstStyle/>
          <a:p>
            <a:r>
              <a:rPr lang="en-US" dirty="0">
                <a:latin typeface="+mn-lt"/>
              </a:rPr>
              <a:t>Types of Goods (2 of 2)</a:t>
            </a:r>
          </a:p>
        </p:txBody>
      </p:sp>
      <p:sp>
        <p:nvSpPr>
          <p:cNvPr id="3" name="Content Placeholder 2">
            <a:extLst>
              <a:ext uri="{FF2B5EF4-FFF2-40B4-BE49-F238E27FC236}">
                <a16:creationId xmlns:a16="http://schemas.microsoft.com/office/drawing/2014/main" id="{F32F5612-6D87-4230-DB3F-15A3C2A6F690}"/>
              </a:ext>
            </a:extLst>
          </p:cNvPr>
          <p:cNvSpPr>
            <a:spLocks noGrp="1"/>
          </p:cNvSpPr>
          <p:nvPr>
            <p:ph idx="1"/>
          </p:nvPr>
        </p:nvSpPr>
        <p:spPr/>
        <p:txBody>
          <a:bodyPr/>
          <a:lstStyle/>
          <a:p>
            <a:r>
              <a:rPr lang="en-US" altLang="en-US" b="1" dirty="0">
                <a:solidFill>
                  <a:srgbClr val="C00000"/>
                </a:solidFill>
                <a:latin typeface="+mn-lt"/>
              </a:rPr>
              <a:t>Common resources*</a:t>
            </a:r>
          </a:p>
          <a:p>
            <a:pPr lvl="1">
              <a:buFont typeface="Arial" panose="020B0604020202020204" pitchFamily="34" charset="0"/>
              <a:buChar char="•"/>
            </a:pPr>
            <a:r>
              <a:rPr lang="en-US" altLang="en-US" dirty="0">
                <a:latin typeface="+mn-lt"/>
              </a:rPr>
              <a:t>Goods that are rival in consumption but not excludable</a:t>
            </a:r>
          </a:p>
          <a:p>
            <a:r>
              <a:rPr lang="en-US" altLang="en-US" b="1" dirty="0">
                <a:solidFill>
                  <a:srgbClr val="C00000"/>
                </a:solidFill>
                <a:latin typeface="+mn-lt"/>
              </a:rPr>
              <a:t>Club goods*</a:t>
            </a:r>
          </a:p>
          <a:p>
            <a:pPr lvl="1">
              <a:spcAft>
                <a:spcPts val="6600"/>
              </a:spcAft>
              <a:buFont typeface="Arial" panose="020B0604020202020204" pitchFamily="34" charset="0"/>
              <a:buChar char="•"/>
            </a:pPr>
            <a:r>
              <a:rPr lang="en-US" altLang="en-US" dirty="0">
                <a:latin typeface="+mn-lt"/>
              </a:rPr>
              <a:t>Goods that are excludable but not rival in consumption</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0" indent="-228600" algn="l" defTabSz="914400" rtl="0" eaLnBrk="1" fontAlgn="auto" latinLnBrk="0" hangingPunct="1">
              <a:lnSpc>
                <a:spcPct val="100000"/>
              </a:lnSpc>
              <a:spcBef>
                <a:spcPts val="7800"/>
              </a:spcBef>
              <a:spcAft>
                <a:spcPts val="0"/>
              </a:spcAft>
              <a:buClr>
                <a:srgbClr val="282F7C"/>
              </a:buClr>
              <a:buSzTx/>
              <a:buFont typeface="Arial" panose="020B0604020202020204" pitchFamily="34" charset="0"/>
              <a:buNone/>
              <a:tabLst/>
              <a:defRPr/>
            </a:pPr>
            <a:r>
              <a:rPr kumimoji="0" lang="en-US" altLang="en-US" sz="14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lang="en-US" dirty="0">
              <a:latin typeface="+mn-lt"/>
            </a:endParaRPr>
          </a:p>
        </p:txBody>
      </p:sp>
    </p:spTree>
    <p:extLst>
      <p:ext uri="{BB962C8B-B14F-4D97-AF65-F5344CB8AC3E}">
        <p14:creationId xmlns:p14="http://schemas.microsoft.com/office/powerpoint/2010/main" val="38112919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E36C8D-967C-4B6E-2BDC-9E182E500919}"/>
              </a:ext>
            </a:extLst>
          </p:cNvPr>
          <p:cNvSpPr>
            <a:spLocks noGrp="1"/>
          </p:cNvSpPr>
          <p:nvPr>
            <p:ph type="title"/>
          </p:nvPr>
        </p:nvSpPr>
        <p:spPr/>
        <p:txBody>
          <a:bodyPr/>
          <a:lstStyle/>
          <a:p>
            <a:r>
              <a:rPr lang="en-US" dirty="0">
                <a:latin typeface="+mn-lt"/>
              </a:rPr>
              <a:t>Figure 1 Four Types of Goods</a:t>
            </a:r>
          </a:p>
        </p:txBody>
      </p:sp>
      <p:sp>
        <p:nvSpPr>
          <p:cNvPr id="3" name="Content Placeholder 2">
            <a:extLst>
              <a:ext uri="{FF2B5EF4-FFF2-40B4-BE49-F238E27FC236}">
                <a16:creationId xmlns:a16="http://schemas.microsoft.com/office/drawing/2014/main" id="{949FFFBC-58BB-04CF-C326-86E86323699C}"/>
              </a:ext>
            </a:extLst>
          </p:cNvPr>
          <p:cNvSpPr>
            <a:spLocks noGrp="1"/>
          </p:cNvSpPr>
          <p:nvPr>
            <p:ph sz="half" idx="1"/>
          </p:nvPr>
        </p:nvSpPr>
        <p:spPr/>
        <p:txBody>
          <a:bodyPr/>
          <a:lstStyle/>
          <a:p>
            <a:pPr algn="l">
              <a:spcAft>
                <a:spcPts val="600"/>
              </a:spcAft>
            </a:pPr>
            <a:r>
              <a:rPr lang="en-US" sz="2200" i="0" u="none" strike="noStrike" baseline="0" dirty="0">
                <a:latin typeface="+mn-lt"/>
              </a:rPr>
              <a:t>Goods can be grouped into four categories according to two characteristics: </a:t>
            </a:r>
          </a:p>
          <a:p>
            <a:pPr marL="914400" lvl="1" indent="-457200">
              <a:spcAft>
                <a:spcPts val="600"/>
              </a:spcAft>
              <a:buFont typeface="+mj-lt"/>
              <a:buAutoNum type="arabicPeriod"/>
            </a:pPr>
            <a:r>
              <a:rPr lang="en-US" sz="2200" i="0" u="none" strike="noStrike" baseline="0" dirty="0">
                <a:latin typeface="+mn-lt"/>
              </a:rPr>
              <a:t>A good is excludable if people can be prevented from using it. </a:t>
            </a:r>
          </a:p>
          <a:p>
            <a:pPr marL="914400" lvl="1" indent="-457200">
              <a:spcAft>
                <a:spcPts val="600"/>
              </a:spcAft>
              <a:buFont typeface="+mj-lt"/>
              <a:buAutoNum type="arabicPeriod"/>
            </a:pPr>
            <a:r>
              <a:rPr lang="en-US" sz="2200" i="0" u="none" strike="noStrike" baseline="0" dirty="0">
                <a:latin typeface="+mn-lt"/>
              </a:rPr>
              <a:t>A good is rival in consumption if one person’s use of the good diminishes other people’s use of it. </a:t>
            </a:r>
          </a:p>
          <a:p>
            <a:pPr algn="l">
              <a:spcAft>
                <a:spcPts val="600"/>
              </a:spcAft>
            </a:pPr>
            <a:r>
              <a:rPr lang="en-US" sz="2200" i="0" u="none" strike="noStrike" baseline="0" dirty="0">
                <a:latin typeface="+mn-lt"/>
              </a:rPr>
              <a:t>This diagram gives examples of goods in each category.</a:t>
            </a:r>
            <a:endParaRPr lang="en-US" sz="2200" dirty="0">
              <a:latin typeface="+mn-lt"/>
            </a:endParaRPr>
          </a:p>
        </p:txBody>
      </p:sp>
      <p:pic>
        <p:nvPicPr>
          <p:cNvPr id="6" name="Picture 3" descr="A table lists the following information in a 2 by 2 grid with the question of excludable on the left side and rival in consumption on the top. Goods that are both rival in consumption and excludable are private goods such as ice-cream cones, clothing, and congested toll roads are located in the upper left of the grid. Goods that are not rival in consumption but are excludable are club goods such as Satellite TV, fire protection, and uncongested toll roads are in the upper right of the grid. Goods that are rival in consumption but are not excludable are common resources such as fish in the ocean, the environment, and congested nontoll roads are in the lower left of the grid. Goods that are neither rival in consumption nor excludable are public goods such as a tornado siren, national defense, and uncongested nontoll roads are in the lower right of the grid.">
            <a:extLst>
              <a:ext uri="{FF2B5EF4-FFF2-40B4-BE49-F238E27FC236}">
                <a16:creationId xmlns:a16="http://schemas.microsoft.com/office/drawing/2014/main" id="{94FA6ACD-526B-A3CB-7AB5-60BF0B2158FB}"/>
              </a:ext>
            </a:extLst>
          </p:cNvPr>
          <p:cNvPicPr>
            <a:picLocks noGrp="1" noChangeAspect="1"/>
          </p:cNvPicPr>
          <p:nvPr>
            <p:ph sz="half" idx="2"/>
          </p:nvPr>
        </p:nvPicPr>
        <p:blipFill>
          <a:blip r:embed="rId2"/>
          <a:stretch>
            <a:fillRect/>
          </a:stretch>
        </p:blipFill>
        <p:spPr>
          <a:xfrm>
            <a:off x="6172200" y="2210468"/>
            <a:ext cx="5783647" cy="2814426"/>
          </a:xfrm>
        </p:spPr>
      </p:pic>
    </p:spTree>
    <p:extLst>
      <p:ext uri="{BB962C8B-B14F-4D97-AF65-F5344CB8AC3E}">
        <p14:creationId xmlns:p14="http://schemas.microsoft.com/office/powerpoint/2010/main" val="110697560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 name="ARTICULATE_DESIGN_ID_FULL TEXT TEMPLATE MASTER" val="7pb33sBP"/>
  <p:tag name="ARTICULATE_DESIGN_ID_FULL TEXT TEMPLATE MASTER (CONT.)" val="V3Eg5WUK"/>
  <p:tag name="ARTICULATE_DESIGN_ID_OPTIMIZED TEMPLATE MASTER" val="rzwWCka7"/>
  <p:tag name="ARTICULATE_DESIGN_ID_OPTIMIZED TEMPLATE MASTER (CONT.)" val="klKJ3eZ5"/>
  <p:tag name="ARTICULATE_SLIDE_COUNT" val="3"/>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ptimized Template Master">
  <a:themeElements>
    <a:clrScheme name="Cengage New">
      <a:dk1>
        <a:srgbClr val="282F7C"/>
      </a:dk1>
      <a:lt1>
        <a:srgbClr val="FFFFFF"/>
      </a:lt1>
      <a:dk2>
        <a:srgbClr val="3841B0"/>
      </a:dk2>
      <a:lt2>
        <a:srgbClr val="F5F5F5"/>
      </a:lt2>
      <a:accent1>
        <a:srgbClr val="282F7C"/>
      </a:accent1>
      <a:accent2>
        <a:srgbClr val="FEE349"/>
      </a:accent2>
      <a:accent3>
        <a:srgbClr val="CDDEFF"/>
      </a:accent3>
      <a:accent4>
        <a:srgbClr val="F5F5F5"/>
      </a:accent4>
      <a:accent5>
        <a:srgbClr val="A3A1A3"/>
      </a:accent5>
      <a:accent6>
        <a:srgbClr val="454545"/>
      </a:accent6>
      <a:hlink>
        <a:srgbClr val="3841B0"/>
      </a:hlink>
      <a:folHlink>
        <a:srgbClr val="6900B0"/>
      </a:folHlink>
    </a:clrScheme>
    <a:fontScheme name="Cengage New">
      <a:majorFont>
        <a:latin typeface="Work Sans "/>
        <a:ea typeface=""/>
        <a:cs typeface=""/>
      </a:majorFont>
      <a:minorFont>
        <a:latin typeface="Work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11y_PPT_Template_Cengage_020221.pptx" id="{62A8FB47-AEAE-448A-A9EC-2B57E950A883}" vid="{DA52BCA4-C454-45F1-8147-C38687C7501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2675</Words>
  <Application>Microsoft Office PowerPoint</Application>
  <PresentationFormat>Widescreen</PresentationFormat>
  <Paragraphs>231</Paragraphs>
  <Slides>33</Slides>
  <Notes>14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33</vt:i4>
      </vt:variant>
    </vt:vector>
  </HeadingPairs>
  <TitlesOfParts>
    <vt:vector size="40" baseType="lpstr">
      <vt:lpstr>Arial</vt:lpstr>
      <vt:lpstr>Calibri</vt:lpstr>
      <vt:lpstr>Courier New</vt:lpstr>
      <vt:lpstr>Wingdings</vt:lpstr>
      <vt:lpstr>Work Sans</vt:lpstr>
      <vt:lpstr>Work Sans </vt:lpstr>
      <vt:lpstr>Optimized Template Master</vt:lpstr>
      <vt:lpstr>Principles of Economics, 10e</vt:lpstr>
      <vt:lpstr>Chapter Objectives (1 of 2)</vt:lpstr>
      <vt:lpstr>Chapter Objectives (2 of 2)</vt:lpstr>
      <vt:lpstr>11-1</vt:lpstr>
      <vt:lpstr>Introduction</vt:lpstr>
      <vt:lpstr>Characteristics of Goods</vt:lpstr>
      <vt:lpstr>Types of Goods (1 of 2)</vt:lpstr>
      <vt:lpstr>Types of Goods (2 of 2)</vt:lpstr>
      <vt:lpstr>Figure 1 Four Types of Goods</vt:lpstr>
      <vt:lpstr>Active Learning 1: Categorizing Roads</vt:lpstr>
      <vt:lpstr>Active Learning 1: Answers</vt:lpstr>
      <vt:lpstr>Ask the Experts: Congestion Pricing</vt:lpstr>
      <vt:lpstr>11-2</vt:lpstr>
      <vt:lpstr>The Free-Rider Problem (1 of 2)</vt:lpstr>
      <vt:lpstr>The Free-Rider Problem (2 of 2)</vt:lpstr>
      <vt:lpstr>Some Important Public Goods (1 of 2)</vt:lpstr>
      <vt:lpstr>Some Important Public Goods (2 of 2)</vt:lpstr>
      <vt:lpstr>The Difficult Job of Cost–Benefit Analysis</vt:lpstr>
      <vt:lpstr>Cost–Benefit Analysis</vt:lpstr>
      <vt:lpstr>Active Learning 2: Let’s Build a Fountain</vt:lpstr>
      <vt:lpstr>Active Learning 2: Answers</vt:lpstr>
      <vt:lpstr>11-3</vt:lpstr>
      <vt:lpstr>The Tragedy of the Commons (1 of 3)</vt:lpstr>
      <vt:lpstr>The Tragedy of the Commons (2 of 3)</vt:lpstr>
      <vt:lpstr>The Tragedy of the Commons (3 of 3)</vt:lpstr>
      <vt:lpstr>Some Important Common Resources (1 of 2)</vt:lpstr>
      <vt:lpstr>Some Important Common Resources (2 of 2)</vt:lpstr>
      <vt:lpstr>Active Learning 3: Social Media</vt:lpstr>
      <vt:lpstr>11-4</vt:lpstr>
      <vt:lpstr>Conclusion</vt:lpstr>
      <vt:lpstr>Think-Pair-Share Activity</vt:lpstr>
      <vt:lpstr>Self-Assessment </vt:lpstr>
      <vt:lpstr>Summary</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Tenth Edition</dc:title>
  <dc:subject>Chapter 11: Public Goods and Common Resources</dc:subject>
  <dc:creator/>
  <cp:lastModifiedBy/>
  <cp:revision>12</cp:revision>
  <dcterms:created xsi:type="dcterms:W3CDTF">2022-07-21T17:39:44Z</dcterms:created>
  <dcterms:modified xsi:type="dcterms:W3CDTF">2023-02-17T13:50:24Z</dcterms:modified>
  <cp:category> Accessible PPT</cp:category>
</cp:coreProperties>
</file>