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0.xml" ContentType="application/vnd.openxmlformats-officedocument.presentationml.tags+xml"/>
  <Override PartName="/ppt/notesSlides/notesSlide4.xml" ContentType="application/vnd.openxmlformats-officedocument.presentationml.notesSlide+xml"/>
  <Override PartName="/ppt/tags/tag3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3.xml" ContentType="application/vnd.openxmlformats-officedocument.presentationml.tags+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Lst>
  <p:notesMasterIdLst>
    <p:notesMasterId r:id="rId42"/>
  </p:notesMasterIdLst>
  <p:handoutMasterIdLst>
    <p:handoutMasterId r:id="rId43"/>
  </p:handoutMasterIdLst>
  <p:sldIdLst>
    <p:sldId id="268" r:id="rId3"/>
    <p:sldId id="370" r:id="rId4"/>
    <p:sldId id="373" r:id="rId5"/>
    <p:sldId id="690" r:id="rId6"/>
    <p:sldId id="692" r:id="rId7"/>
    <p:sldId id="693" r:id="rId8"/>
    <p:sldId id="694" r:id="rId9"/>
    <p:sldId id="523" r:id="rId10"/>
    <p:sldId id="704" r:id="rId11"/>
    <p:sldId id="659" r:id="rId12"/>
    <p:sldId id="706" r:id="rId13"/>
    <p:sldId id="660" r:id="rId14"/>
    <p:sldId id="661" r:id="rId15"/>
    <p:sldId id="698" r:id="rId16"/>
    <p:sldId id="664" r:id="rId17"/>
    <p:sldId id="707" r:id="rId18"/>
    <p:sldId id="398" r:id="rId19"/>
    <p:sldId id="665" r:id="rId20"/>
    <p:sldId id="666" r:id="rId21"/>
    <p:sldId id="672" r:id="rId22"/>
    <p:sldId id="674" r:id="rId23"/>
    <p:sldId id="675" r:id="rId24"/>
    <p:sldId id="399" r:id="rId25"/>
    <p:sldId id="679" r:id="rId26"/>
    <p:sldId id="680" r:id="rId27"/>
    <p:sldId id="681" r:id="rId28"/>
    <p:sldId id="703" r:id="rId29"/>
    <p:sldId id="708" r:id="rId30"/>
    <p:sldId id="686" r:id="rId31"/>
    <p:sldId id="687" r:id="rId32"/>
    <p:sldId id="709" r:id="rId33"/>
    <p:sldId id="710" r:id="rId34"/>
    <p:sldId id="711" r:id="rId35"/>
    <p:sldId id="712" r:id="rId36"/>
    <p:sldId id="400" r:id="rId37"/>
    <p:sldId id="676" r:id="rId38"/>
    <p:sldId id="641" r:id="rId39"/>
    <p:sldId id="652" r:id="rId40"/>
    <p:sldId id="368" r:id="rId41"/>
  </p:sldIdLst>
  <p:sldSz cx="12192000" cy="6858000"/>
  <p:notesSz cx="6858000" cy="9144000"/>
  <p:custDataLst>
    <p:tags r:id="rId44"/>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27B63D-792A-BC1C-3078-1A9D90F5B57C}" v="56" dt="2023-01-28T15:14:25.0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0" autoAdjust="0"/>
    <p:restoredTop sz="86623" autoAdjust="0"/>
  </p:normalViewPr>
  <p:slideViewPr>
    <p:cSldViewPr snapToGrid="0" snapToObjects="1">
      <p:cViewPr>
        <p:scale>
          <a:sx n="125" d="100"/>
          <a:sy n="125" d="100"/>
        </p:scale>
        <p:origin x="-3114" y="-1338"/>
      </p:cViewPr>
      <p:guideLst>
        <p:guide orient="horz" pos="2160"/>
        <p:guide pos="3840"/>
      </p:guideLst>
    </p:cSldViewPr>
  </p:slideViewPr>
  <p:outlineViewPr>
    <p:cViewPr>
      <p:scale>
        <a:sx n="33" d="100"/>
        <a:sy n="33" d="100"/>
      </p:scale>
      <p:origin x="0" y="-31752"/>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6.xml"/><Relationship Id="rId51" Type="http://schemas.microsoft.com/office/2018/10/relationships/authors" Target="NUL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lnSpc>
                <a:spcPct val="105000"/>
              </a:lnSpc>
              <a:defRPr/>
            </a:pPr>
            <a:r>
              <a:rPr lang="en-US" dirty="0"/>
              <a:t>A little bit more about marriage taxes and subsidies (though not in the textbook, relevant to the active learning example)</a:t>
            </a:r>
          </a:p>
          <a:p>
            <a:pPr defTabSz="966612">
              <a:lnSpc>
                <a:spcPct val="105000"/>
              </a:lnSpc>
              <a:defRPr/>
            </a:pPr>
            <a:r>
              <a:rPr lang="en-US" dirty="0"/>
              <a:t>- In the current U.S. tax code, couples with similar incomes are likely to pay a marriage tax. </a:t>
            </a:r>
          </a:p>
          <a:p>
            <a:pPr defTabSz="966612">
              <a:lnSpc>
                <a:spcPct val="105000"/>
              </a:lnSpc>
              <a:defRPr/>
            </a:pPr>
            <a:r>
              <a:rPr lang="en-US" dirty="0"/>
              <a:t>- Couples with very different incomes are likely to receive a marriage subsidy.</a:t>
            </a:r>
          </a:p>
          <a:p>
            <a:pPr defTabSz="966612">
              <a:lnSpc>
                <a:spcPct val="105000"/>
              </a:lnSpc>
              <a:defRPr/>
            </a:pPr>
            <a:r>
              <a:rPr lang="en-US" dirty="0"/>
              <a:t>Many have advocated reforming the tax system to be neutral with respect to marital status. </a:t>
            </a:r>
          </a:p>
          <a:p>
            <a:pPr defTabSz="966612">
              <a:lnSpc>
                <a:spcPct val="105000"/>
              </a:lnSpc>
              <a:defRPr/>
            </a:pPr>
            <a:r>
              <a:rPr lang="en-US" dirty="0"/>
              <a:t>The ideal tax system would have these properties:</a:t>
            </a:r>
          </a:p>
          <a:p>
            <a:pPr defTabSz="966612">
              <a:lnSpc>
                <a:spcPct val="105000"/>
              </a:lnSpc>
              <a:defRPr/>
            </a:pPr>
            <a:r>
              <a:rPr lang="en-US" dirty="0"/>
              <a:t>- Two married couples with the same total income pay the same tax (horizontal equity).</a:t>
            </a:r>
          </a:p>
          <a:p>
            <a:pPr defTabSz="966612">
              <a:lnSpc>
                <a:spcPct val="105000"/>
              </a:lnSpc>
              <a:defRPr/>
            </a:pPr>
            <a:r>
              <a:rPr lang="en-US" dirty="0"/>
              <a:t>- Marital status does not affect a couple’s tax bill (horizontal equity).</a:t>
            </a:r>
          </a:p>
          <a:p>
            <a:pPr defTabSz="966612">
              <a:lnSpc>
                <a:spcPct val="105000"/>
              </a:lnSpc>
              <a:defRPr/>
            </a:pPr>
            <a:r>
              <a:rPr lang="en-US" dirty="0"/>
              <a:t>- A person/family with no income pays no taxes (vertical equity).</a:t>
            </a:r>
          </a:p>
          <a:p>
            <a:pPr marL="76200" indent="-76200" defTabSz="966612">
              <a:lnSpc>
                <a:spcPct val="105000"/>
              </a:lnSpc>
              <a:buFontTx/>
              <a:buChar char="-"/>
              <a:defRPr/>
            </a:pPr>
            <a:r>
              <a:rPr lang="en-US" dirty="0"/>
              <a:t>High-income taxpayers pay a higher fraction of their incomes than low-income taxpayers (vertical equity).</a:t>
            </a:r>
          </a:p>
          <a:p>
            <a:pPr marL="171450" indent="-171450" defTabSz="966612">
              <a:lnSpc>
                <a:spcPct val="105000"/>
              </a:lnSpc>
              <a:buFontTx/>
              <a:buChar char="-"/>
              <a:defRPr/>
            </a:pPr>
            <a:endParaRPr lang="en-US" dirty="0"/>
          </a:p>
          <a:p>
            <a:pPr defTabSz="966612">
              <a:lnSpc>
                <a:spcPct val="105000"/>
              </a:lnSpc>
              <a:defRPr/>
            </a:pPr>
            <a:r>
              <a:rPr lang="en-US" dirty="0"/>
              <a:t>However, designing a tax system with all four of these properties is mathematically impossible. </a:t>
            </a:r>
          </a:p>
          <a:p>
            <a:pPr defTabSz="966612">
              <a:lnSpc>
                <a:spcPct val="105000"/>
              </a:lnSpc>
              <a:defRPr/>
            </a:pPr>
            <a:endParaRPr lang="en-US" dirty="0"/>
          </a:p>
          <a:p>
            <a:pPr defTabSz="966612">
              <a:lnSpc>
                <a:spcPct val="105000"/>
              </a:lnSpc>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3879718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 class discussion.</a:t>
            </a:r>
          </a:p>
          <a:p>
            <a:endParaRPr lang="en-US" dirty="0">
              <a:solidFill>
                <a:srgbClr val="002060"/>
              </a:solidFill>
            </a:endParaRPr>
          </a:p>
          <a:p>
            <a:r>
              <a:rPr lang="en-US" dirty="0">
                <a:solidFill>
                  <a:srgbClr val="002060"/>
                </a:solidFill>
              </a:rPr>
              <a:t>Discussion points:  </a:t>
            </a:r>
          </a:p>
          <a:p>
            <a:r>
              <a:rPr lang="en-US" sz="1200" kern="1200" dirty="0">
                <a:solidFill>
                  <a:schemeClr val="tx1"/>
                </a:solidFill>
                <a:effectLst/>
                <a:latin typeface="+mn-lt"/>
                <a:ea typeface="+mn-ea"/>
                <a:cs typeface="+mn-cs"/>
              </a:rPr>
              <a:t>A. Lump-sum tax. It is the most efficient tax—its marginal rate is zero so it does not distort in­centives, and it imposes the minimum adminis­trative burden. But is it equitable?</a:t>
            </a:r>
          </a:p>
          <a:p>
            <a:r>
              <a:rPr lang="en-US" sz="1200" kern="1200" dirty="0">
                <a:solidFill>
                  <a:schemeClr val="tx1"/>
                </a:solidFill>
                <a:effectLst/>
                <a:latin typeface="+mn-lt"/>
                <a:ea typeface="+mn-ea"/>
                <a:cs typeface="+mn-cs"/>
              </a:rPr>
              <a:t>B. No, if wealthy people benefit more from pub­lic services such as police and national defense, they should pay more in taxes.</a:t>
            </a:r>
          </a:p>
          <a:p>
            <a:r>
              <a:rPr lang="en-US" sz="1200" kern="1200" dirty="0">
                <a:solidFill>
                  <a:schemeClr val="tx1"/>
                </a:solidFill>
                <a:effectLst/>
                <a:latin typeface="+mn-lt"/>
                <a:ea typeface="+mn-ea"/>
                <a:cs typeface="+mn-cs"/>
              </a:rPr>
              <a:t>C. No, wealthy people have a greater ability to pay. Therefore, it is not vertically equitable. However, it is horizontally equitable in that people with the same ability to pay are pay­ing the same amount because all pay the same amount.</a:t>
            </a:r>
          </a:p>
          <a:p>
            <a:r>
              <a:rPr lang="en-US" sz="1200" kern="1200" dirty="0">
                <a:solidFill>
                  <a:schemeClr val="tx1"/>
                </a:solidFill>
                <a:effectLst/>
                <a:latin typeface="+mn-lt"/>
                <a:ea typeface="+mn-ea"/>
                <a:cs typeface="+mn-cs"/>
              </a:rPr>
              <a:t>D. No, only people pay taxes—corporations collect taxes. The taxes are paid by the owners, work­ers, and customers of the corporations. Your friend</a:t>
            </a:r>
            <a:r>
              <a:rPr lang="en-US" sz="1200" kern="1200" baseline="0" dirty="0">
                <a:solidFill>
                  <a:schemeClr val="tx1"/>
                </a:solidFill>
                <a:effectLst/>
                <a:latin typeface="+mn-lt"/>
                <a:ea typeface="+mn-ea"/>
                <a:cs typeface="+mn-cs"/>
              </a:rPr>
              <a:t> is applying the flypaper theory: the tax sticks where it lands – which is incorrect. </a:t>
            </a:r>
            <a:r>
              <a:rPr lang="en-US" sz="1200" kern="1200" dirty="0">
                <a:solidFill>
                  <a:schemeClr val="tx1"/>
                </a:solidFill>
                <a:effectLst/>
                <a:latin typeface="+mn-lt"/>
                <a:ea typeface="+mn-ea"/>
                <a:cs typeface="+mn-cs"/>
              </a:rPr>
              <a:t>The fly­paper theory of taxation mistakenly says that the burden of a tax is on the person or company from whom the taxes are collected.</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37</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8</a:t>
            </a:fld>
            <a:endParaRPr lang="en-US" dirty="0"/>
          </a:p>
        </p:txBody>
      </p:sp>
    </p:spTree>
    <p:extLst>
      <p:ext uri="{BB962C8B-B14F-4D97-AF65-F5344CB8AC3E}">
        <p14:creationId xmlns:p14="http://schemas.microsoft.com/office/powerpoint/2010/main" val="2585329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164442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lnSpc>
                <a:spcPct val="105000"/>
              </a:lnSpc>
              <a:defRPr/>
            </a:pPr>
            <a:r>
              <a:rPr lang="en-US" dirty="0"/>
              <a:t>While there is no discussion about the marriage penalty or the marriage subsidy in the textbook,</a:t>
            </a:r>
            <a:r>
              <a:rPr lang="en-US" baseline="0" dirty="0"/>
              <a:t> this is a good exercise reviewing marginal tax rates and average tax rates calculations.</a:t>
            </a:r>
          </a:p>
          <a:p>
            <a:pPr defTabSz="966612">
              <a:lnSpc>
                <a:spcPct val="105000"/>
              </a:lnSpc>
              <a:defRPr/>
            </a:pPr>
            <a:r>
              <a:rPr lang="en-US" baseline="0" dirty="0"/>
              <a:t>Give your students a few minutes to formulate an answer before asking for volunteers. </a:t>
            </a:r>
          </a:p>
          <a:p>
            <a:pPr defTabSz="966612">
              <a:lnSpc>
                <a:spcPct val="105000"/>
              </a:lnSpc>
              <a:defRPr/>
            </a:pPr>
            <a:endParaRPr lang="en-US" dirty="0"/>
          </a:p>
          <a:p>
            <a:pPr defTabSz="966612">
              <a:lnSpc>
                <a:spcPct val="105000"/>
              </a:lnSpc>
              <a:defRPr/>
            </a:pPr>
            <a:r>
              <a:rPr lang="en-US" dirty="0"/>
              <a:t>A. We make it clear here that Makena and David are one household.</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31</a:t>
            </a:fld>
            <a:endParaRPr lang="en-US" dirty="0"/>
          </a:p>
        </p:txBody>
      </p:sp>
    </p:spTree>
    <p:extLst>
      <p:ext uri="{BB962C8B-B14F-4D97-AF65-F5344CB8AC3E}">
        <p14:creationId xmlns:p14="http://schemas.microsoft.com/office/powerpoint/2010/main" val="3928256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In this exercise, Makena and David’s problem arises because, as singles, each enjoys a $20,000 income exclusion, so the first $40,000 of their combined income is excluded from taxes.  As a married couple, only the first $20,000 of income is excluded.  </a:t>
            </a:r>
          </a:p>
          <a:p>
            <a:pPr eaLnBrk="1" hangingPunct="1"/>
            <a:endParaRPr lang="en-US" dirty="0"/>
          </a:p>
          <a:p>
            <a:pPr eaLnBrk="1" hangingPunct="1"/>
            <a:r>
              <a:rPr lang="en-US" dirty="0"/>
              <a:t>One way to fix this is to double the exclusion for married couples relative to single tax filers.  But doing so causes another problem, as we will see in the next exercise.</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224746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Here, we have changed the tax code to eliminate the marriage penalty that couples like Makena and David faced:  we have doubled the exclusion for married couples.  </a:t>
            </a:r>
          </a:p>
          <a:p>
            <a:pPr eaLnBrk="1" hangingPunct="1"/>
            <a:endParaRPr lang="en-US" dirty="0"/>
          </a:p>
          <a:p>
            <a:pPr eaLnBrk="1" hangingPunct="1"/>
            <a:r>
              <a:rPr lang="en-US" dirty="0"/>
              <a:t>However, this creates a different kind of problem for other couples, as students will learn when they work through this exercise.</a:t>
            </a:r>
          </a:p>
          <a:p>
            <a:pPr eaLnBrk="1" hangingPunct="1"/>
            <a:endParaRPr lang="en-US" dirty="0"/>
          </a:p>
          <a:p>
            <a:pPr eaLnBrk="1" hangingPunct="1"/>
            <a:r>
              <a:rPr lang="en-US" dirty="0"/>
              <a:t>Allow your students a couple minutes to calculate the tax bill before asking for volunteers to share their answer and show the answers</a:t>
            </a:r>
            <a:r>
              <a:rPr lang="en-US" baseline="0" dirty="0"/>
              <a:t> on the next slide.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4125321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16.x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17.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591504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64047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B48E1129-4A0F-481F-8D84-050D07C681D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4643532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838361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417360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24775084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32549367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48470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9EE37138-4B2A-436B-92E9-9D058254E01F}"/>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9237933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16880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8164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650241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1621093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2BD173BF-FE1C-425C-8B55-6973A2D5AEB4}"/>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F8E56787-36C9-430E-A250-0D284D7E718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3901448936"/>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13: </a:t>
            </a:r>
            <a:r>
              <a:rPr lang="en-US" dirty="0">
                <a:latin typeface="+mn-lt"/>
              </a:rPr>
              <a:t>The Design of the Tax System</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17F61-F1B9-7FC6-70A1-222AE85F7E42}"/>
              </a:ext>
            </a:extLst>
          </p:cNvPr>
          <p:cNvSpPr>
            <a:spLocks noGrp="1"/>
          </p:cNvSpPr>
          <p:nvPr>
            <p:ph type="title"/>
          </p:nvPr>
        </p:nvSpPr>
        <p:spPr/>
        <p:txBody>
          <a:bodyPr/>
          <a:lstStyle/>
          <a:p>
            <a:r>
              <a:rPr lang="en-US" dirty="0">
                <a:latin typeface="+mn-lt"/>
              </a:rPr>
              <a:t>Payroll Taxes</a:t>
            </a:r>
          </a:p>
        </p:txBody>
      </p:sp>
      <p:sp>
        <p:nvSpPr>
          <p:cNvPr id="3" name="Content Placeholder 2">
            <a:extLst>
              <a:ext uri="{FF2B5EF4-FFF2-40B4-BE49-F238E27FC236}">
                <a16:creationId xmlns:a16="http://schemas.microsoft.com/office/drawing/2014/main" id="{B9052F46-F357-0A56-1D36-7871092559C7}"/>
              </a:ext>
            </a:extLst>
          </p:cNvPr>
          <p:cNvSpPr>
            <a:spLocks noGrp="1"/>
          </p:cNvSpPr>
          <p:nvPr>
            <p:ph idx="1"/>
          </p:nvPr>
        </p:nvSpPr>
        <p:spPr/>
        <p:txBody>
          <a:bodyPr/>
          <a:lstStyle/>
          <a:p>
            <a:pPr>
              <a:spcBef>
                <a:spcPts val="500"/>
              </a:spcBef>
              <a:spcAft>
                <a:spcPts val="500"/>
              </a:spcAft>
            </a:pPr>
            <a:r>
              <a:rPr lang="en-US" dirty="0">
                <a:latin typeface="+mn-lt"/>
              </a:rPr>
              <a:t>Payroll taxes</a:t>
            </a:r>
          </a:p>
          <a:p>
            <a:pPr lvl="1">
              <a:spcAft>
                <a:spcPts val="500"/>
              </a:spcAft>
              <a:buFont typeface="Arial" panose="020B0604020202020204" pitchFamily="34" charset="0"/>
              <a:buChar char="•"/>
            </a:pPr>
            <a:r>
              <a:rPr lang="en-US" dirty="0">
                <a:latin typeface="+mn-lt"/>
              </a:rPr>
              <a:t>Levied on the wages that a firm pays its workers</a:t>
            </a:r>
          </a:p>
          <a:p>
            <a:pPr>
              <a:spcBef>
                <a:spcPts val="500"/>
              </a:spcBef>
              <a:spcAft>
                <a:spcPts val="500"/>
              </a:spcAft>
            </a:pPr>
            <a:r>
              <a:rPr lang="en-US" dirty="0">
                <a:latin typeface="+mn-lt"/>
              </a:rPr>
              <a:t>Social insurance taxes</a:t>
            </a:r>
          </a:p>
          <a:p>
            <a:pPr lvl="1">
              <a:spcAft>
                <a:spcPts val="500"/>
              </a:spcAft>
              <a:buFont typeface="Arial" panose="020B0604020202020204" pitchFamily="34" charset="0"/>
              <a:buChar char="•"/>
            </a:pPr>
            <a:r>
              <a:rPr lang="en-US" dirty="0">
                <a:latin typeface="+mn-lt"/>
              </a:rPr>
              <a:t>Pays for Social Security and Medicare</a:t>
            </a:r>
          </a:p>
          <a:p>
            <a:pPr>
              <a:spcBef>
                <a:spcPts val="500"/>
              </a:spcBef>
              <a:spcAft>
                <a:spcPts val="500"/>
              </a:spcAft>
            </a:pPr>
            <a:r>
              <a:rPr lang="en-US" dirty="0">
                <a:latin typeface="+mn-lt"/>
              </a:rPr>
              <a:t>Social Security</a:t>
            </a:r>
          </a:p>
          <a:p>
            <a:pPr lvl="1">
              <a:spcAft>
                <a:spcPts val="500"/>
              </a:spcAft>
              <a:buFont typeface="Arial" panose="020B0604020202020204" pitchFamily="34" charset="0"/>
              <a:buChar char="•"/>
            </a:pPr>
            <a:r>
              <a:rPr lang="en-US" dirty="0">
                <a:latin typeface="+mn-lt"/>
              </a:rPr>
              <a:t>Income-support program for the elderly</a:t>
            </a:r>
          </a:p>
          <a:p>
            <a:pPr>
              <a:spcBef>
                <a:spcPts val="500"/>
              </a:spcBef>
              <a:spcAft>
                <a:spcPts val="500"/>
              </a:spcAft>
            </a:pPr>
            <a:r>
              <a:rPr lang="en-US" dirty="0">
                <a:latin typeface="+mn-lt"/>
              </a:rPr>
              <a:t>Medicare</a:t>
            </a:r>
          </a:p>
          <a:p>
            <a:pPr lvl="1">
              <a:spcAft>
                <a:spcPts val="500"/>
              </a:spcAft>
              <a:buFont typeface="Arial" panose="020B0604020202020204" pitchFamily="34" charset="0"/>
              <a:buChar char="•"/>
            </a:pPr>
            <a:r>
              <a:rPr lang="en-US" dirty="0">
                <a:latin typeface="+mn-lt"/>
              </a:rPr>
              <a:t>Government health program for the elderly</a:t>
            </a:r>
          </a:p>
        </p:txBody>
      </p:sp>
    </p:spTree>
    <p:extLst>
      <p:ext uri="{BB962C8B-B14F-4D97-AF65-F5344CB8AC3E}">
        <p14:creationId xmlns:p14="http://schemas.microsoft.com/office/powerpoint/2010/main" val="1098140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3A402-50C0-5464-BF94-562C8683052B}"/>
              </a:ext>
            </a:extLst>
          </p:cNvPr>
          <p:cNvSpPr>
            <a:spLocks noGrp="1"/>
          </p:cNvSpPr>
          <p:nvPr>
            <p:ph type="title"/>
          </p:nvPr>
        </p:nvSpPr>
        <p:spPr/>
        <p:txBody>
          <a:bodyPr/>
          <a:lstStyle/>
          <a:p>
            <a:r>
              <a:rPr lang="en-US" dirty="0">
                <a:latin typeface="+mn-lt"/>
              </a:rPr>
              <a:t>Table 2 The Federal Income Tax Rates: 2020</a:t>
            </a:r>
          </a:p>
        </p:txBody>
      </p:sp>
      <p:sp>
        <p:nvSpPr>
          <p:cNvPr id="3" name="Content Placeholder 2">
            <a:extLst>
              <a:ext uri="{FF2B5EF4-FFF2-40B4-BE49-F238E27FC236}">
                <a16:creationId xmlns:a16="http://schemas.microsoft.com/office/drawing/2014/main" id="{D5BADBEE-FD99-6A6B-C870-CFCD2A4C2F7F}"/>
              </a:ext>
            </a:extLst>
          </p:cNvPr>
          <p:cNvSpPr>
            <a:spLocks noGrp="1"/>
          </p:cNvSpPr>
          <p:nvPr>
            <p:ph sz="half" idx="1"/>
          </p:nvPr>
        </p:nvSpPr>
        <p:spPr/>
        <p:txBody>
          <a:bodyPr/>
          <a:lstStyle/>
          <a:p>
            <a:r>
              <a:rPr lang="en-US" dirty="0">
                <a:latin typeface="+mn-lt"/>
              </a:rPr>
              <a:t>This table shows the marginal tax rates for single taxpayers. </a:t>
            </a:r>
          </a:p>
          <a:p>
            <a:r>
              <a:rPr lang="en-US" dirty="0">
                <a:latin typeface="+mn-lt"/>
              </a:rPr>
              <a:t>The taxes owed depend on all the marginal tax rates up to the taxpayer’s income level. </a:t>
            </a:r>
          </a:p>
          <a:p>
            <a:r>
              <a:rPr lang="en-US" dirty="0">
                <a:latin typeface="+mn-lt"/>
              </a:rPr>
              <a:t>For example, a taxpayer with an income of $40,000 pays 10 percent of the first $9,875 of income and then 15 percent of the rest.</a:t>
            </a:r>
          </a:p>
        </p:txBody>
      </p:sp>
      <p:graphicFrame>
        <p:nvGraphicFramePr>
          <p:cNvPr id="5" name="Table 3">
            <a:extLst>
              <a:ext uri="{FF2B5EF4-FFF2-40B4-BE49-F238E27FC236}">
                <a16:creationId xmlns:a16="http://schemas.microsoft.com/office/drawing/2014/main" id="{BC75EEF8-CA79-B999-7C31-DAA48C676E77}"/>
              </a:ext>
            </a:extLst>
          </p:cNvPr>
          <p:cNvGraphicFramePr>
            <a:graphicFrameLocks noGrp="1"/>
          </p:cNvGraphicFramePr>
          <p:nvPr>
            <p:ph sz="half" idx="2"/>
            <p:extLst>
              <p:ext uri="{D42A27DB-BD31-4B8C-83A1-F6EECF244321}">
                <p14:modId xmlns:p14="http://schemas.microsoft.com/office/powerpoint/2010/main" val="1833532149"/>
              </p:ext>
            </p:extLst>
          </p:nvPr>
        </p:nvGraphicFramePr>
        <p:xfrm>
          <a:off x="6245940" y="2061598"/>
          <a:ext cx="5760720" cy="3336312"/>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333511385"/>
                    </a:ext>
                  </a:extLst>
                </a:gridCol>
                <a:gridCol w="2560320">
                  <a:extLst>
                    <a:ext uri="{9D8B030D-6E8A-4147-A177-3AD203B41FA5}">
                      <a16:colId xmlns:a16="http://schemas.microsoft.com/office/drawing/2014/main" val="2355056309"/>
                    </a:ext>
                  </a:extLst>
                </a:gridCol>
              </a:tblGrid>
              <a:tr h="417039">
                <a:tc>
                  <a:txBody>
                    <a:bodyPr/>
                    <a:lstStyle/>
                    <a:p>
                      <a:r>
                        <a:rPr lang="en-US" dirty="0"/>
                        <a:t>On Taxable Income . . .</a:t>
                      </a:r>
                    </a:p>
                  </a:txBody>
                  <a:tcPr/>
                </a:tc>
                <a:tc>
                  <a:txBody>
                    <a:bodyPr/>
                    <a:lstStyle/>
                    <a:p>
                      <a:r>
                        <a:rPr lang="en-CA" dirty="0"/>
                        <a:t>The Tax Rate Is . . .</a:t>
                      </a:r>
                    </a:p>
                  </a:txBody>
                  <a:tcPr/>
                </a:tc>
                <a:extLst>
                  <a:ext uri="{0D108BD9-81ED-4DB2-BD59-A6C34878D82A}">
                    <a16:rowId xmlns:a16="http://schemas.microsoft.com/office/drawing/2014/main" val="1671991902"/>
                  </a:ext>
                </a:extLst>
              </a:tr>
              <a:tr h="417039">
                <a:tc>
                  <a:txBody>
                    <a:bodyPr/>
                    <a:lstStyle/>
                    <a:p>
                      <a:r>
                        <a:rPr lang="en-CA" dirty="0"/>
                        <a:t>From $0 to $9,875</a:t>
                      </a:r>
                    </a:p>
                  </a:txBody>
                  <a:tcPr/>
                </a:tc>
                <a:tc>
                  <a:txBody>
                    <a:bodyPr/>
                    <a:lstStyle/>
                    <a:p>
                      <a:pPr algn="ctr"/>
                      <a:r>
                        <a:rPr lang="en-CA" dirty="0"/>
                        <a:t>10%</a:t>
                      </a:r>
                      <a:endParaRPr lang="en-US" dirty="0"/>
                    </a:p>
                  </a:txBody>
                  <a:tcPr/>
                </a:tc>
                <a:extLst>
                  <a:ext uri="{0D108BD9-81ED-4DB2-BD59-A6C34878D82A}">
                    <a16:rowId xmlns:a16="http://schemas.microsoft.com/office/drawing/2014/main" val="3435297348"/>
                  </a:ext>
                </a:extLst>
              </a:tr>
              <a:tr h="417039">
                <a:tc>
                  <a:txBody>
                    <a:bodyPr/>
                    <a:lstStyle/>
                    <a:p>
                      <a:r>
                        <a:rPr lang="en-CA" dirty="0"/>
                        <a:t>From $9,876 to $40,125</a:t>
                      </a:r>
                    </a:p>
                  </a:txBody>
                  <a:tcPr/>
                </a:tc>
                <a:tc>
                  <a:txBody>
                    <a:bodyPr/>
                    <a:lstStyle/>
                    <a:p>
                      <a:pPr algn="ctr"/>
                      <a:r>
                        <a:rPr lang="en-CA" dirty="0"/>
                        <a:t>15%</a:t>
                      </a:r>
                      <a:endParaRPr lang="en-US" dirty="0"/>
                    </a:p>
                  </a:txBody>
                  <a:tcPr/>
                </a:tc>
                <a:extLst>
                  <a:ext uri="{0D108BD9-81ED-4DB2-BD59-A6C34878D82A}">
                    <a16:rowId xmlns:a16="http://schemas.microsoft.com/office/drawing/2014/main" val="1835538421"/>
                  </a:ext>
                </a:extLst>
              </a:tr>
              <a:tr h="417039">
                <a:tc>
                  <a:txBody>
                    <a:bodyPr/>
                    <a:lstStyle/>
                    <a:p>
                      <a:r>
                        <a:rPr lang="en-CA" dirty="0"/>
                        <a:t>From $40,126 to $85,525</a:t>
                      </a:r>
                    </a:p>
                  </a:txBody>
                  <a:tcPr/>
                </a:tc>
                <a:tc>
                  <a:txBody>
                    <a:bodyPr/>
                    <a:lstStyle/>
                    <a:p>
                      <a:pPr algn="ctr"/>
                      <a:r>
                        <a:rPr lang="en-CA" dirty="0"/>
                        <a:t>22%</a:t>
                      </a:r>
                      <a:endParaRPr lang="en-US" dirty="0"/>
                    </a:p>
                  </a:txBody>
                  <a:tcPr/>
                </a:tc>
                <a:extLst>
                  <a:ext uri="{0D108BD9-81ED-4DB2-BD59-A6C34878D82A}">
                    <a16:rowId xmlns:a16="http://schemas.microsoft.com/office/drawing/2014/main" val="1788372318"/>
                  </a:ext>
                </a:extLst>
              </a:tr>
              <a:tr h="417039">
                <a:tc>
                  <a:txBody>
                    <a:bodyPr/>
                    <a:lstStyle/>
                    <a:p>
                      <a:r>
                        <a:rPr lang="en-CA" dirty="0"/>
                        <a:t>From $85,526 to $163,300</a:t>
                      </a:r>
                    </a:p>
                  </a:txBody>
                  <a:tcPr/>
                </a:tc>
                <a:tc>
                  <a:txBody>
                    <a:bodyPr/>
                    <a:lstStyle/>
                    <a:p>
                      <a:pPr algn="ctr"/>
                      <a:r>
                        <a:rPr lang="en-CA" dirty="0"/>
                        <a:t>24%</a:t>
                      </a:r>
                      <a:endParaRPr lang="en-US" dirty="0"/>
                    </a:p>
                  </a:txBody>
                  <a:tcPr/>
                </a:tc>
                <a:extLst>
                  <a:ext uri="{0D108BD9-81ED-4DB2-BD59-A6C34878D82A}">
                    <a16:rowId xmlns:a16="http://schemas.microsoft.com/office/drawing/2014/main" val="698490360"/>
                  </a:ext>
                </a:extLst>
              </a:tr>
              <a:tr h="417039">
                <a:tc>
                  <a:txBody>
                    <a:bodyPr/>
                    <a:lstStyle/>
                    <a:p>
                      <a:r>
                        <a:rPr lang="en-CA" dirty="0"/>
                        <a:t>From $163,301 to $207,350</a:t>
                      </a:r>
                      <a:endParaRPr lang="en-US" dirty="0"/>
                    </a:p>
                  </a:txBody>
                  <a:tcPr/>
                </a:tc>
                <a:tc>
                  <a:txBody>
                    <a:bodyPr/>
                    <a:lstStyle/>
                    <a:p>
                      <a:pPr algn="ctr"/>
                      <a:r>
                        <a:rPr lang="en-CA" dirty="0"/>
                        <a:t>32%</a:t>
                      </a:r>
                      <a:endParaRPr lang="en-US" dirty="0"/>
                    </a:p>
                  </a:txBody>
                  <a:tcPr/>
                </a:tc>
                <a:extLst>
                  <a:ext uri="{0D108BD9-81ED-4DB2-BD59-A6C34878D82A}">
                    <a16:rowId xmlns:a16="http://schemas.microsoft.com/office/drawing/2014/main" val="1123349668"/>
                  </a:ext>
                </a:extLst>
              </a:tr>
              <a:tr h="417039">
                <a:tc>
                  <a:txBody>
                    <a:bodyPr/>
                    <a:lstStyle/>
                    <a:p>
                      <a:r>
                        <a:rPr lang="en-CA" dirty="0"/>
                        <a:t>From $207,351 to $518,400</a:t>
                      </a:r>
                    </a:p>
                  </a:txBody>
                  <a:tcPr/>
                </a:tc>
                <a:tc>
                  <a:txBody>
                    <a:bodyPr/>
                    <a:lstStyle/>
                    <a:p>
                      <a:pPr algn="ctr"/>
                      <a:r>
                        <a:rPr lang="en-CA" dirty="0"/>
                        <a:t>35%</a:t>
                      </a:r>
                      <a:endParaRPr lang="en-US" dirty="0"/>
                    </a:p>
                  </a:txBody>
                  <a:tcPr/>
                </a:tc>
                <a:extLst>
                  <a:ext uri="{0D108BD9-81ED-4DB2-BD59-A6C34878D82A}">
                    <a16:rowId xmlns:a16="http://schemas.microsoft.com/office/drawing/2014/main" val="195800222"/>
                  </a:ext>
                </a:extLst>
              </a:tr>
              <a:tr h="417039">
                <a:tc>
                  <a:txBody>
                    <a:bodyPr/>
                    <a:lstStyle/>
                    <a:p>
                      <a:r>
                        <a:rPr lang="en-CA" dirty="0"/>
                        <a:t>From $518,401 and above</a:t>
                      </a:r>
                    </a:p>
                  </a:txBody>
                  <a:tcPr/>
                </a:tc>
                <a:tc>
                  <a:txBody>
                    <a:bodyPr/>
                    <a:lstStyle/>
                    <a:p>
                      <a:pPr algn="ctr"/>
                      <a:r>
                        <a:rPr lang="en-CA" dirty="0"/>
                        <a:t>37%</a:t>
                      </a:r>
                      <a:endParaRPr lang="en-US" dirty="0"/>
                    </a:p>
                  </a:txBody>
                  <a:tcPr/>
                </a:tc>
                <a:extLst>
                  <a:ext uri="{0D108BD9-81ED-4DB2-BD59-A6C34878D82A}">
                    <a16:rowId xmlns:a16="http://schemas.microsoft.com/office/drawing/2014/main" val="1352499484"/>
                  </a:ext>
                </a:extLst>
              </a:tr>
            </a:tbl>
          </a:graphicData>
        </a:graphic>
      </p:graphicFrame>
    </p:spTree>
    <p:extLst>
      <p:ext uri="{BB962C8B-B14F-4D97-AF65-F5344CB8AC3E}">
        <p14:creationId xmlns:p14="http://schemas.microsoft.com/office/powerpoint/2010/main" val="2822125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78476-9888-737B-785A-16ABD69FA467}"/>
              </a:ext>
            </a:extLst>
          </p:cNvPr>
          <p:cNvSpPr>
            <a:spLocks noGrp="1"/>
          </p:cNvSpPr>
          <p:nvPr>
            <p:ph type="title"/>
          </p:nvPr>
        </p:nvSpPr>
        <p:spPr/>
        <p:txBody>
          <a:bodyPr/>
          <a:lstStyle/>
          <a:p>
            <a:r>
              <a:rPr lang="en-US" dirty="0">
                <a:latin typeface="+mn-lt"/>
              </a:rPr>
              <a:t>Corporate Income Taxes</a:t>
            </a:r>
          </a:p>
        </p:txBody>
      </p:sp>
      <p:sp>
        <p:nvSpPr>
          <p:cNvPr id="3" name="Content Placeholder 2">
            <a:extLst>
              <a:ext uri="{FF2B5EF4-FFF2-40B4-BE49-F238E27FC236}">
                <a16:creationId xmlns:a16="http://schemas.microsoft.com/office/drawing/2014/main" id="{E834E321-7E3F-854D-5CE5-A2893DE931BD}"/>
              </a:ext>
            </a:extLst>
          </p:cNvPr>
          <p:cNvSpPr>
            <a:spLocks noGrp="1"/>
          </p:cNvSpPr>
          <p:nvPr>
            <p:ph idx="1"/>
          </p:nvPr>
        </p:nvSpPr>
        <p:spPr/>
        <p:txBody>
          <a:bodyPr/>
          <a:lstStyle/>
          <a:p>
            <a:r>
              <a:rPr lang="en-US" dirty="0">
                <a:latin typeface="+mn-lt"/>
              </a:rPr>
              <a:t>Corporation</a:t>
            </a:r>
          </a:p>
          <a:p>
            <a:pPr lvl="1">
              <a:buFont typeface="Arial" panose="020B0604020202020204" pitchFamily="34" charset="0"/>
              <a:buChar char="•"/>
            </a:pPr>
            <a:r>
              <a:rPr lang="en-US" dirty="0">
                <a:latin typeface="+mn-lt"/>
              </a:rPr>
              <a:t>Business set up to have its own legal existence</a:t>
            </a:r>
          </a:p>
          <a:p>
            <a:r>
              <a:rPr lang="en-US" dirty="0">
                <a:latin typeface="+mn-lt"/>
              </a:rPr>
              <a:t>Corporate profits are taxed twice</a:t>
            </a:r>
          </a:p>
          <a:p>
            <a:pPr lvl="1">
              <a:buFont typeface="Arial" panose="020B0604020202020204" pitchFamily="34" charset="0"/>
              <a:buChar char="•"/>
            </a:pPr>
            <a:r>
              <a:rPr lang="en-US" dirty="0">
                <a:latin typeface="+mn-lt"/>
              </a:rPr>
              <a:t>Corporate income tax when corporation earns the profits</a:t>
            </a:r>
          </a:p>
          <a:p>
            <a:pPr lvl="1">
              <a:buFont typeface="Arial" panose="020B0604020202020204" pitchFamily="34" charset="0"/>
              <a:buChar char="•"/>
            </a:pPr>
            <a:r>
              <a:rPr lang="en-US" dirty="0">
                <a:latin typeface="+mn-lt"/>
              </a:rPr>
              <a:t>Individual income tax when corporation uses its profits to pay dividends to shareholders</a:t>
            </a:r>
          </a:p>
        </p:txBody>
      </p:sp>
    </p:spTree>
    <p:extLst>
      <p:ext uri="{BB962C8B-B14F-4D97-AF65-F5344CB8AC3E}">
        <p14:creationId xmlns:p14="http://schemas.microsoft.com/office/powerpoint/2010/main" val="3174050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16D3C-7064-EF2B-9BE0-678DE212E4C1}"/>
              </a:ext>
            </a:extLst>
          </p:cNvPr>
          <p:cNvSpPr>
            <a:spLocks noGrp="1"/>
          </p:cNvSpPr>
          <p:nvPr>
            <p:ph type="title"/>
          </p:nvPr>
        </p:nvSpPr>
        <p:spPr/>
        <p:txBody>
          <a:bodyPr/>
          <a:lstStyle/>
          <a:p>
            <a:r>
              <a:rPr lang="en-US" dirty="0">
                <a:latin typeface="+mn-lt"/>
              </a:rPr>
              <a:t>Other Taxes </a:t>
            </a:r>
          </a:p>
        </p:txBody>
      </p:sp>
      <p:sp>
        <p:nvSpPr>
          <p:cNvPr id="3" name="Content Placeholder 2">
            <a:extLst>
              <a:ext uri="{FF2B5EF4-FFF2-40B4-BE49-F238E27FC236}">
                <a16:creationId xmlns:a16="http://schemas.microsoft.com/office/drawing/2014/main" id="{B2259187-9C66-7DA3-A4EF-1E6404C0F286}"/>
              </a:ext>
            </a:extLst>
          </p:cNvPr>
          <p:cNvSpPr>
            <a:spLocks noGrp="1"/>
          </p:cNvSpPr>
          <p:nvPr>
            <p:ph idx="1"/>
          </p:nvPr>
        </p:nvSpPr>
        <p:spPr/>
        <p:txBody>
          <a:bodyPr/>
          <a:lstStyle/>
          <a:p>
            <a:r>
              <a:rPr lang="en-US" dirty="0">
                <a:latin typeface="+mn-lt"/>
              </a:rPr>
              <a:t>Excise taxes</a:t>
            </a:r>
          </a:p>
          <a:p>
            <a:pPr lvl="1">
              <a:buFont typeface="Arial" panose="020B0604020202020204" pitchFamily="34" charset="0"/>
              <a:buChar char="•"/>
            </a:pPr>
            <a:r>
              <a:rPr lang="en-US" dirty="0">
                <a:latin typeface="+mn-lt"/>
              </a:rPr>
              <a:t>Taxes on specific goods like gasoline, cigarettes, and alcoholic beverages</a:t>
            </a:r>
          </a:p>
          <a:p>
            <a:r>
              <a:rPr lang="en-US" dirty="0">
                <a:latin typeface="+mn-lt"/>
              </a:rPr>
              <a:t>Estate taxes</a:t>
            </a:r>
          </a:p>
          <a:p>
            <a:r>
              <a:rPr lang="en-US" dirty="0">
                <a:latin typeface="+mn-lt"/>
              </a:rPr>
              <a:t>Customs duties</a:t>
            </a:r>
          </a:p>
        </p:txBody>
      </p:sp>
    </p:spTree>
    <p:extLst>
      <p:ext uri="{BB962C8B-B14F-4D97-AF65-F5344CB8AC3E}">
        <p14:creationId xmlns:p14="http://schemas.microsoft.com/office/powerpoint/2010/main" val="1997690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DF3EE-136C-0579-E8FE-80CFA7AF06A7}"/>
              </a:ext>
            </a:extLst>
          </p:cNvPr>
          <p:cNvSpPr>
            <a:spLocks noGrp="1"/>
          </p:cNvSpPr>
          <p:nvPr>
            <p:ph type="title"/>
          </p:nvPr>
        </p:nvSpPr>
        <p:spPr/>
        <p:txBody>
          <a:bodyPr/>
          <a:lstStyle/>
          <a:p>
            <a:r>
              <a:rPr lang="en-US" dirty="0">
                <a:latin typeface="+mn-lt"/>
              </a:rPr>
              <a:t>Taxes Collected by State and Local Governments (1 of 2)</a:t>
            </a:r>
          </a:p>
        </p:txBody>
      </p:sp>
      <p:sp>
        <p:nvSpPr>
          <p:cNvPr id="3" name="Content Placeholder 2">
            <a:extLst>
              <a:ext uri="{FF2B5EF4-FFF2-40B4-BE49-F238E27FC236}">
                <a16:creationId xmlns:a16="http://schemas.microsoft.com/office/drawing/2014/main" id="{580FED86-ED9F-CA59-1D79-985B751AE924}"/>
              </a:ext>
            </a:extLst>
          </p:cNvPr>
          <p:cNvSpPr>
            <a:spLocks noGrp="1"/>
          </p:cNvSpPr>
          <p:nvPr>
            <p:ph idx="1"/>
          </p:nvPr>
        </p:nvSpPr>
        <p:spPr/>
        <p:txBody>
          <a:bodyPr/>
          <a:lstStyle/>
          <a:p>
            <a:r>
              <a:rPr lang="en-US" dirty="0">
                <a:latin typeface="+mn-lt"/>
              </a:rPr>
              <a:t>State and local governments collect about a third of all taxes paid</a:t>
            </a:r>
          </a:p>
          <a:p>
            <a:r>
              <a:rPr lang="en-US" dirty="0">
                <a:latin typeface="+mn-lt"/>
              </a:rPr>
              <a:t>Property taxes</a:t>
            </a:r>
          </a:p>
          <a:p>
            <a:pPr lvl="1">
              <a:buFont typeface="Arial" panose="020B0604020202020204" pitchFamily="34" charset="0"/>
              <a:buChar char="•"/>
            </a:pPr>
            <a:r>
              <a:rPr lang="en-US" dirty="0">
                <a:latin typeface="+mn-lt"/>
              </a:rPr>
              <a:t>Percentage of estimated value of land and structures</a:t>
            </a:r>
          </a:p>
          <a:p>
            <a:pPr lvl="1">
              <a:buFont typeface="Arial" panose="020B0604020202020204" pitchFamily="34" charset="0"/>
              <a:buChar char="•"/>
            </a:pPr>
            <a:r>
              <a:rPr lang="en-US" dirty="0">
                <a:latin typeface="+mn-lt"/>
              </a:rPr>
              <a:t>Paid by property owners</a:t>
            </a:r>
          </a:p>
          <a:p>
            <a:r>
              <a:rPr lang="en-US" dirty="0">
                <a:latin typeface="+mn-lt"/>
              </a:rPr>
              <a:t>Individual and corporate income taxes</a:t>
            </a:r>
          </a:p>
        </p:txBody>
      </p:sp>
    </p:spTree>
    <p:extLst>
      <p:ext uri="{BB962C8B-B14F-4D97-AF65-F5344CB8AC3E}">
        <p14:creationId xmlns:p14="http://schemas.microsoft.com/office/powerpoint/2010/main" val="1513930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16D3C-7064-EF2B-9BE0-678DE212E4C1}"/>
              </a:ext>
            </a:extLst>
          </p:cNvPr>
          <p:cNvSpPr>
            <a:spLocks noGrp="1"/>
          </p:cNvSpPr>
          <p:nvPr>
            <p:ph type="title"/>
          </p:nvPr>
        </p:nvSpPr>
        <p:spPr/>
        <p:txBody>
          <a:bodyPr/>
          <a:lstStyle/>
          <a:p>
            <a:r>
              <a:rPr lang="en-US" dirty="0">
                <a:latin typeface="+mn-lt"/>
              </a:rPr>
              <a:t>Taxes Collected by State and Local Governments (2 of 2)</a:t>
            </a:r>
          </a:p>
        </p:txBody>
      </p:sp>
      <p:sp>
        <p:nvSpPr>
          <p:cNvPr id="3" name="Content Placeholder 2">
            <a:extLst>
              <a:ext uri="{FF2B5EF4-FFF2-40B4-BE49-F238E27FC236}">
                <a16:creationId xmlns:a16="http://schemas.microsoft.com/office/drawing/2014/main" id="{B2259187-9C66-7DA3-A4EF-1E6404C0F286}"/>
              </a:ext>
            </a:extLst>
          </p:cNvPr>
          <p:cNvSpPr>
            <a:spLocks noGrp="1"/>
          </p:cNvSpPr>
          <p:nvPr>
            <p:ph idx="1"/>
          </p:nvPr>
        </p:nvSpPr>
        <p:spPr/>
        <p:txBody>
          <a:bodyPr/>
          <a:lstStyle/>
          <a:p>
            <a:r>
              <a:rPr lang="en-US" dirty="0">
                <a:latin typeface="+mn-lt"/>
              </a:rPr>
              <a:t>State and local governments also receive substantial funds from the federal government</a:t>
            </a:r>
          </a:p>
          <a:p>
            <a:r>
              <a:rPr lang="en-US" dirty="0">
                <a:latin typeface="+mn-lt"/>
              </a:rPr>
              <a:t>Redistribute funds from high-income states (which pay more taxes) to low-income states (which receive more benefits)</a:t>
            </a:r>
          </a:p>
          <a:p>
            <a:r>
              <a:rPr lang="en-US" dirty="0">
                <a:latin typeface="+mn-lt"/>
              </a:rPr>
              <a:t>Other receipts</a:t>
            </a:r>
          </a:p>
          <a:p>
            <a:pPr lvl="1">
              <a:buFont typeface="Arial" panose="020B0604020202020204" pitchFamily="34" charset="0"/>
              <a:buChar char="•"/>
            </a:pPr>
            <a:r>
              <a:rPr lang="en-US" dirty="0">
                <a:latin typeface="+mn-lt"/>
              </a:rPr>
              <a:t>Fees for fishing and hunting licenses</a:t>
            </a:r>
          </a:p>
          <a:p>
            <a:pPr lvl="1">
              <a:buFont typeface="Arial" panose="020B0604020202020204" pitchFamily="34" charset="0"/>
              <a:buChar char="•"/>
            </a:pPr>
            <a:r>
              <a:rPr lang="en-US" dirty="0">
                <a:latin typeface="+mn-lt"/>
              </a:rPr>
              <a:t>Tolls from roads and bridges</a:t>
            </a:r>
          </a:p>
          <a:p>
            <a:pPr lvl="1">
              <a:buFont typeface="Arial" panose="020B0604020202020204" pitchFamily="34" charset="0"/>
              <a:buChar char="•"/>
            </a:pPr>
            <a:r>
              <a:rPr lang="en-US" dirty="0">
                <a:latin typeface="+mn-lt"/>
              </a:rPr>
              <a:t>Fares for public buses and subways</a:t>
            </a:r>
          </a:p>
        </p:txBody>
      </p:sp>
    </p:spTree>
    <p:extLst>
      <p:ext uri="{BB962C8B-B14F-4D97-AF65-F5344CB8AC3E}">
        <p14:creationId xmlns:p14="http://schemas.microsoft.com/office/powerpoint/2010/main" val="3048690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33AEE-F49E-58C2-2C81-1DE88F2122DB}"/>
              </a:ext>
            </a:extLst>
          </p:cNvPr>
          <p:cNvSpPr>
            <a:spLocks noGrp="1"/>
          </p:cNvSpPr>
          <p:nvPr>
            <p:ph type="title"/>
          </p:nvPr>
        </p:nvSpPr>
        <p:spPr/>
        <p:txBody>
          <a:bodyPr/>
          <a:lstStyle/>
          <a:p>
            <a:r>
              <a:rPr lang="en-US" dirty="0">
                <a:latin typeface="+mn-lt"/>
              </a:rPr>
              <a:t>Table 3 Receipts of State and Local Governments: 2020</a:t>
            </a:r>
          </a:p>
        </p:txBody>
      </p:sp>
      <p:graphicFrame>
        <p:nvGraphicFramePr>
          <p:cNvPr id="5" name="Table 2">
            <a:extLst>
              <a:ext uri="{FF2B5EF4-FFF2-40B4-BE49-F238E27FC236}">
                <a16:creationId xmlns:a16="http://schemas.microsoft.com/office/drawing/2014/main" id="{B881B327-9997-04FC-6C00-641D77895D18}"/>
              </a:ext>
            </a:extLst>
          </p:cNvPr>
          <p:cNvGraphicFramePr>
            <a:graphicFrameLocks noGrp="1"/>
          </p:cNvGraphicFramePr>
          <p:nvPr>
            <p:ph sz="half" idx="1"/>
            <p:extLst>
              <p:ext uri="{D42A27DB-BD31-4B8C-83A1-F6EECF244321}">
                <p14:modId xmlns:p14="http://schemas.microsoft.com/office/powerpoint/2010/main" val="3986835501"/>
              </p:ext>
            </p:extLst>
          </p:nvPr>
        </p:nvGraphicFramePr>
        <p:xfrm>
          <a:off x="474664" y="2020270"/>
          <a:ext cx="11242672" cy="3606800"/>
        </p:xfrm>
        <a:graphic>
          <a:graphicData uri="http://schemas.openxmlformats.org/drawingml/2006/table">
            <a:tbl>
              <a:tblPr firstRow="1" bandRow="1">
                <a:tableStyleId>{5C22544A-7EE6-4342-B048-85BDC9FD1C3A}</a:tableStyleId>
              </a:tblPr>
              <a:tblGrid>
                <a:gridCol w="2810668">
                  <a:extLst>
                    <a:ext uri="{9D8B030D-6E8A-4147-A177-3AD203B41FA5}">
                      <a16:colId xmlns:a16="http://schemas.microsoft.com/office/drawing/2014/main" val="3097215066"/>
                    </a:ext>
                  </a:extLst>
                </a:gridCol>
                <a:gridCol w="2810668">
                  <a:extLst>
                    <a:ext uri="{9D8B030D-6E8A-4147-A177-3AD203B41FA5}">
                      <a16:colId xmlns:a16="http://schemas.microsoft.com/office/drawing/2014/main" val="1788093844"/>
                    </a:ext>
                  </a:extLst>
                </a:gridCol>
                <a:gridCol w="2810668">
                  <a:extLst>
                    <a:ext uri="{9D8B030D-6E8A-4147-A177-3AD203B41FA5}">
                      <a16:colId xmlns:a16="http://schemas.microsoft.com/office/drawing/2014/main" val="873078034"/>
                    </a:ext>
                  </a:extLst>
                </a:gridCol>
                <a:gridCol w="2810668">
                  <a:extLst>
                    <a:ext uri="{9D8B030D-6E8A-4147-A177-3AD203B41FA5}">
                      <a16:colId xmlns:a16="http://schemas.microsoft.com/office/drawing/2014/main" val="3109550958"/>
                    </a:ext>
                  </a:extLst>
                </a:gridCol>
              </a:tblGrid>
              <a:tr h="370840">
                <a:tc>
                  <a:txBody>
                    <a:bodyPr/>
                    <a:lstStyle/>
                    <a:p>
                      <a:r>
                        <a:rPr lang="en-CA" dirty="0"/>
                        <a:t>Tax</a:t>
                      </a:r>
                      <a:endParaRPr lang="en-US" dirty="0"/>
                    </a:p>
                  </a:txBody>
                  <a:tcPr/>
                </a:tc>
                <a:tc>
                  <a:txBody>
                    <a:bodyPr/>
                    <a:lstStyle/>
                    <a:p>
                      <a:r>
                        <a:rPr lang="en-US" dirty="0"/>
                        <a:t>Amount (billions)</a:t>
                      </a:r>
                    </a:p>
                  </a:txBody>
                  <a:tcPr/>
                </a:tc>
                <a:tc>
                  <a:txBody>
                    <a:bodyPr/>
                    <a:lstStyle/>
                    <a:p>
                      <a:r>
                        <a:rPr lang="en-US" dirty="0"/>
                        <a:t>Amount per Person </a:t>
                      </a:r>
                    </a:p>
                  </a:txBody>
                  <a:tcPr/>
                </a:tc>
                <a:tc>
                  <a:txBody>
                    <a:bodyPr/>
                    <a:lstStyle/>
                    <a:p>
                      <a:r>
                        <a:rPr lang="en-US" dirty="0"/>
                        <a:t>Percent of Receipts</a:t>
                      </a:r>
                    </a:p>
                  </a:txBody>
                  <a:tcPr/>
                </a:tc>
                <a:extLst>
                  <a:ext uri="{0D108BD9-81ED-4DB2-BD59-A6C34878D82A}">
                    <a16:rowId xmlns:a16="http://schemas.microsoft.com/office/drawing/2014/main" val="1874358318"/>
                  </a:ext>
                </a:extLst>
              </a:tr>
              <a:tr h="370840">
                <a:tc>
                  <a:txBody>
                    <a:bodyPr/>
                    <a:lstStyle/>
                    <a:p>
                      <a:r>
                        <a:rPr lang="en-CA" dirty="0"/>
                        <a:t>Property taxes</a:t>
                      </a:r>
                    </a:p>
                  </a:txBody>
                  <a:tcPr/>
                </a:tc>
                <a:tc>
                  <a:txBody>
                    <a:bodyPr/>
                    <a:lstStyle/>
                    <a:p>
                      <a:pPr algn="r"/>
                      <a:r>
                        <a:rPr lang="en-US" dirty="0"/>
                        <a:t>$586</a:t>
                      </a:r>
                    </a:p>
                  </a:txBody>
                  <a:tcPr marR="914400"/>
                </a:tc>
                <a:tc>
                  <a:txBody>
                    <a:bodyPr/>
                    <a:lstStyle/>
                    <a:p>
                      <a:pPr algn="r"/>
                      <a:r>
                        <a:rPr lang="en-CA" dirty="0"/>
                        <a:t>$1,770</a:t>
                      </a:r>
                      <a:endParaRPr lang="en-US" dirty="0"/>
                    </a:p>
                  </a:txBody>
                  <a:tcPr marR="914400"/>
                </a:tc>
                <a:tc>
                  <a:txBody>
                    <a:bodyPr/>
                    <a:lstStyle/>
                    <a:p>
                      <a:pPr algn="r"/>
                      <a:r>
                        <a:rPr lang="en-CA" dirty="0"/>
                        <a:t>19%</a:t>
                      </a:r>
                      <a:endParaRPr lang="en-US" dirty="0"/>
                    </a:p>
                  </a:txBody>
                  <a:tcPr marR="731520"/>
                </a:tc>
                <a:extLst>
                  <a:ext uri="{0D108BD9-81ED-4DB2-BD59-A6C34878D82A}">
                    <a16:rowId xmlns:a16="http://schemas.microsoft.com/office/drawing/2014/main" val="2079958310"/>
                  </a:ext>
                </a:extLst>
              </a:tr>
              <a:tr h="370840">
                <a:tc>
                  <a:txBody>
                    <a:bodyPr/>
                    <a:lstStyle/>
                    <a:p>
                      <a:r>
                        <a:rPr lang="en-CA" dirty="0"/>
                        <a:t>Personal income taxes</a:t>
                      </a:r>
                    </a:p>
                  </a:txBody>
                  <a:tcPr/>
                </a:tc>
                <a:tc>
                  <a:txBody>
                    <a:bodyPr/>
                    <a:lstStyle/>
                    <a:p>
                      <a:pPr algn="r"/>
                      <a:r>
                        <a:rPr lang="en-CA" dirty="0"/>
                        <a:t>466</a:t>
                      </a:r>
                      <a:endParaRPr lang="en-US" dirty="0"/>
                    </a:p>
                  </a:txBody>
                  <a:tcPr marR="914400"/>
                </a:tc>
                <a:tc>
                  <a:txBody>
                    <a:bodyPr/>
                    <a:lstStyle/>
                    <a:p>
                      <a:pPr algn="r"/>
                      <a:r>
                        <a:rPr lang="en-US" dirty="0"/>
                        <a:t>1,408</a:t>
                      </a:r>
                    </a:p>
                  </a:txBody>
                  <a:tcPr marR="914400"/>
                </a:tc>
                <a:tc>
                  <a:txBody>
                    <a:bodyPr/>
                    <a:lstStyle/>
                    <a:p>
                      <a:pPr algn="r"/>
                      <a:r>
                        <a:rPr lang="en-CA" dirty="0"/>
                        <a:t>15</a:t>
                      </a:r>
                      <a:endParaRPr lang="en-US" dirty="0"/>
                    </a:p>
                  </a:txBody>
                  <a:tcPr marR="932688"/>
                </a:tc>
                <a:extLst>
                  <a:ext uri="{0D108BD9-81ED-4DB2-BD59-A6C34878D82A}">
                    <a16:rowId xmlns:a16="http://schemas.microsoft.com/office/drawing/2014/main" val="1975933743"/>
                  </a:ext>
                </a:extLst>
              </a:tr>
              <a:tr h="370840">
                <a:tc>
                  <a:txBody>
                    <a:bodyPr/>
                    <a:lstStyle/>
                    <a:p>
                      <a:r>
                        <a:rPr lang="en-US" dirty="0"/>
                        <a:t>Sales taxes</a:t>
                      </a:r>
                    </a:p>
                  </a:txBody>
                  <a:tcPr/>
                </a:tc>
                <a:tc>
                  <a:txBody>
                    <a:bodyPr/>
                    <a:lstStyle/>
                    <a:p>
                      <a:pPr algn="r"/>
                      <a:r>
                        <a:rPr lang="en-CA" dirty="0"/>
                        <a:t>426</a:t>
                      </a:r>
                      <a:endParaRPr lang="en-US" dirty="0"/>
                    </a:p>
                  </a:txBody>
                  <a:tcPr marR="914400"/>
                </a:tc>
                <a:tc>
                  <a:txBody>
                    <a:bodyPr/>
                    <a:lstStyle/>
                    <a:p>
                      <a:pPr algn="r"/>
                      <a:r>
                        <a:rPr lang="en-US" dirty="0"/>
                        <a:t>1,287</a:t>
                      </a:r>
                    </a:p>
                  </a:txBody>
                  <a:tcPr marR="914400"/>
                </a:tc>
                <a:tc>
                  <a:txBody>
                    <a:bodyPr/>
                    <a:lstStyle/>
                    <a:p>
                      <a:pPr algn="r"/>
                      <a:r>
                        <a:rPr lang="en-CA" dirty="0"/>
                        <a:t>14</a:t>
                      </a:r>
                      <a:endParaRPr lang="en-US" dirty="0"/>
                    </a:p>
                  </a:txBody>
                  <a:tcPr marR="932688"/>
                </a:tc>
                <a:extLst>
                  <a:ext uri="{0D108BD9-81ED-4DB2-BD59-A6C34878D82A}">
                    <a16:rowId xmlns:a16="http://schemas.microsoft.com/office/drawing/2014/main" val="1229274832"/>
                  </a:ext>
                </a:extLst>
              </a:tr>
              <a:tr h="370840">
                <a:tc>
                  <a:txBody>
                    <a:bodyPr/>
                    <a:lstStyle/>
                    <a:p>
                      <a:r>
                        <a:rPr lang="en-US" dirty="0"/>
                        <a:t>Excise taxes</a:t>
                      </a:r>
                    </a:p>
                  </a:txBody>
                  <a:tcPr/>
                </a:tc>
                <a:tc>
                  <a:txBody>
                    <a:bodyPr/>
                    <a:lstStyle/>
                    <a:p>
                      <a:pPr algn="r"/>
                      <a:r>
                        <a:rPr lang="en-CA" dirty="0"/>
                        <a:t>209</a:t>
                      </a:r>
                      <a:endParaRPr lang="en-US" dirty="0"/>
                    </a:p>
                  </a:txBody>
                  <a:tcPr marR="914400"/>
                </a:tc>
                <a:tc>
                  <a:txBody>
                    <a:bodyPr/>
                    <a:lstStyle/>
                    <a:p>
                      <a:pPr algn="r"/>
                      <a:r>
                        <a:rPr lang="en-CA" dirty="0"/>
                        <a:t>631</a:t>
                      </a:r>
                      <a:endParaRPr lang="en-US" dirty="0"/>
                    </a:p>
                  </a:txBody>
                  <a:tcPr marR="914400"/>
                </a:tc>
                <a:tc>
                  <a:txBody>
                    <a:bodyPr/>
                    <a:lstStyle/>
                    <a:p>
                      <a:pPr algn="r"/>
                      <a:r>
                        <a:rPr lang="en-CA" dirty="0"/>
                        <a:t>7</a:t>
                      </a:r>
                      <a:endParaRPr lang="en-US" dirty="0"/>
                    </a:p>
                  </a:txBody>
                  <a:tcPr marR="932688"/>
                </a:tc>
                <a:extLst>
                  <a:ext uri="{0D108BD9-81ED-4DB2-BD59-A6C34878D82A}">
                    <a16:rowId xmlns:a16="http://schemas.microsoft.com/office/drawing/2014/main" val="418957301"/>
                  </a:ext>
                </a:extLst>
              </a:tr>
              <a:tr h="370840">
                <a:tc>
                  <a:txBody>
                    <a:bodyPr/>
                    <a:lstStyle/>
                    <a:p>
                      <a:r>
                        <a:rPr lang="en-US" dirty="0"/>
                        <a:t>Corporate income taxes </a:t>
                      </a:r>
                    </a:p>
                  </a:txBody>
                  <a:tcPr/>
                </a:tc>
                <a:tc>
                  <a:txBody>
                    <a:bodyPr/>
                    <a:lstStyle/>
                    <a:p>
                      <a:pPr algn="r"/>
                      <a:r>
                        <a:rPr lang="en-CA" dirty="0"/>
                        <a:t>76</a:t>
                      </a:r>
                      <a:endParaRPr lang="en-US" dirty="0"/>
                    </a:p>
                  </a:txBody>
                  <a:tcPr marR="914400"/>
                </a:tc>
                <a:tc>
                  <a:txBody>
                    <a:bodyPr/>
                    <a:lstStyle/>
                    <a:p>
                      <a:pPr algn="r"/>
                      <a:r>
                        <a:rPr lang="en-CA" dirty="0"/>
                        <a:t>230</a:t>
                      </a:r>
                      <a:endParaRPr lang="en-US" dirty="0"/>
                    </a:p>
                  </a:txBody>
                  <a:tcPr marR="914400"/>
                </a:tc>
                <a:tc>
                  <a:txBody>
                    <a:bodyPr/>
                    <a:lstStyle/>
                    <a:p>
                      <a:pPr algn="r"/>
                      <a:r>
                        <a:rPr lang="en-CA" dirty="0"/>
                        <a:t>3</a:t>
                      </a:r>
                      <a:endParaRPr lang="en-US" dirty="0"/>
                    </a:p>
                  </a:txBody>
                  <a:tcPr marR="932688"/>
                </a:tc>
                <a:extLst>
                  <a:ext uri="{0D108BD9-81ED-4DB2-BD59-A6C34878D82A}">
                    <a16:rowId xmlns:a16="http://schemas.microsoft.com/office/drawing/2014/main" val="3180116895"/>
                  </a:ext>
                </a:extLst>
              </a:tr>
              <a:tr h="370840">
                <a:tc>
                  <a:txBody>
                    <a:bodyPr/>
                    <a:lstStyle/>
                    <a:p>
                      <a:r>
                        <a:rPr lang="en-US" dirty="0"/>
                        <a:t>Federal government</a:t>
                      </a:r>
                    </a:p>
                  </a:txBody>
                  <a:tcPr/>
                </a:tc>
                <a:tc>
                  <a:txBody>
                    <a:bodyPr/>
                    <a:lstStyle/>
                    <a:p>
                      <a:pPr algn="r"/>
                      <a:r>
                        <a:rPr lang="en-CA" dirty="0"/>
                        <a:t>873</a:t>
                      </a:r>
                      <a:endParaRPr lang="en-US" dirty="0"/>
                    </a:p>
                  </a:txBody>
                  <a:tcPr marR="914400"/>
                </a:tc>
                <a:tc>
                  <a:txBody>
                    <a:bodyPr/>
                    <a:lstStyle/>
                    <a:p>
                      <a:pPr algn="r"/>
                      <a:r>
                        <a:rPr lang="en-CA" dirty="0"/>
                        <a:t>2,637</a:t>
                      </a:r>
                      <a:endParaRPr lang="en-US" dirty="0"/>
                    </a:p>
                  </a:txBody>
                  <a:tcPr marR="914400"/>
                </a:tc>
                <a:tc>
                  <a:txBody>
                    <a:bodyPr/>
                    <a:lstStyle/>
                    <a:p>
                      <a:pPr algn="r"/>
                      <a:r>
                        <a:rPr lang="en-CA" dirty="0"/>
                        <a:t>29</a:t>
                      </a:r>
                      <a:endParaRPr lang="en-US" dirty="0"/>
                    </a:p>
                  </a:txBody>
                  <a:tcPr marR="932688"/>
                </a:tc>
                <a:extLst>
                  <a:ext uri="{0D108BD9-81ED-4DB2-BD59-A6C34878D82A}">
                    <a16:rowId xmlns:a16="http://schemas.microsoft.com/office/drawing/2014/main" val="2003062712"/>
                  </a:ext>
                </a:extLst>
              </a:tr>
              <a:tr h="370840">
                <a:tc>
                  <a:txBody>
                    <a:bodyPr/>
                    <a:lstStyle/>
                    <a:p>
                      <a:r>
                        <a:rPr lang="en-CA" dirty="0"/>
                        <a:t>Other</a:t>
                      </a:r>
                      <a:endParaRPr lang="en-US" dirty="0"/>
                    </a:p>
                  </a:txBody>
                  <a:tcPr/>
                </a:tc>
                <a:tc>
                  <a:txBody>
                    <a:bodyPr/>
                    <a:lstStyle/>
                    <a:p>
                      <a:pPr algn="r"/>
                      <a:r>
                        <a:rPr lang="en-CA" dirty="0"/>
                        <a:t>395</a:t>
                      </a:r>
                      <a:endParaRPr lang="en-US" dirty="0"/>
                    </a:p>
                  </a:txBody>
                  <a:tcPr marR="914400"/>
                </a:tc>
                <a:tc>
                  <a:txBody>
                    <a:bodyPr/>
                    <a:lstStyle/>
                    <a:p>
                      <a:pPr algn="r"/>
                      <a:r>
                        <a:rPr lang="en-CA" dirty="0"/>
                        <a:t>1,193</a:t>
                      </a:r>
                      <a:endParaRPr lang="en-US" dirty="0"/>
                    </a:p>
                  </a:txBody>
                  <a:tcPr marR="914400"/>
                </a:tc>
                <a:tc>
                  <a:txBody>
                    <a:bodyPr/>
                    <a:lstStyle/>
                    <a:p>
                      <a:pPr algn="r"/>
                      <a:r>
                        <a:rPr lang="en-CA" dirty="0"/>
                        <a:t>13</a:t>
                      </a:r>
                      <a:endParaRPr lang="en-US" dirty="0"/>
                    </a:p>
                  </a:txBody>
                  <a:tcPr marR="932688"/>
                </a:tc>
                <a:extLst>
                  <a:ext uri="{0D108BD9-81ED-4DB2-BD59-A6C34878D82A}">
                    <a16:rowId xmlns:a16="http://schemas.microsoft.com/office/drawing/2014/main" val="697653835"/>
                  </a:ext>
                </a:extLst>
              </a:tr>
              <a:tr h="370840">
                <a:tc>
                  <a:txBody>
                    <a:bodyPr/>
                    <a:lstStyle/>
                    <a:p>
                      <a:r>
                        <a:rPr lang="en-US" dirty="0"/>
                        <a:t>Total </a:t>
                      </a:r>
                    </a:p>
                  </a:txBody>
                  <a:tcPr/>
                </a:tc>
                <a:tc>
                  <a:txBody>
                    <a:bodyPr/>
                    <a:lstStyle/>
                    <a:p>
                      <a:pPr algn="r"/>
                      <a:r>
                        <a:rPr lang="en-CA" dirty="0"/>
                        <a:t>$3,031</a:t>
                      </a:r>
                      <a:endParaRPr lang="en-US" dirty="0"/>
                    </a:p>
                  </a:txBody>
                  <a:tcPr marR="914400"/>
                </a:tc>
                <a:tc>
                  <a:txBody>
                    <a:bodyPr/>
                    <a:lstStyle/>
                    <a:p>
                      <a:pPr algn="r"/>
                      <a:r>
                        <a:rPr lang="en-CA" dirty="0"/>
                        <a:t>$9,157</a:t>
                      </a:r>
                      <a:endParaRPr lang="en-US" dirty="0"/>
                    </a:p>
                  </a:txBody>
                  <a:tcPr marR="914400"/>
                </a:tc>
                <a:tc>
                  <a:txBody>
                    <a:bodyPr/>
                    <a:lstStyle/>
                    <a:p>
                      <a:pPr algn="r"/>
                      <a:r>
                        <a:rPr lang="en-CA" dirty="0"/>
                        <a:t>100%</a:t>
                      </a:r>
                      <a:endParaRPr lang="en-US" dirty="0"/>
                    </a:p>
                  </a:txBody>
                  <a:tcPr marR="731520"/>
                </a:tc>
                <a:extLst>
                  <a:ext uri="{0D108BD9-81ED-4DB2-BD59-A6C34878D82A}">
                    <a16:rowId xmlns:a16="http://schemas.microsoft.com/office/drawing/2014/main" val="2548361240"/>
                  </a:ext>
                </a:extLst>
              </a:tr>
            </a:tbl>
          </a:graphicData>
        </a:graphic>
      </p:graphicFrame>
      <p:sp>
        <p:nvSpPr>
          <p:cNvPr id="8" name="Content Placeholder 3">
            <a:extLst>
              <a:ext uri="{FF2B5EF4-FFF2-40B4-BE49-F238E27FC236}">
                <a16:creationId xmlns:a16="http://schemas.microsoft.com/office/drawing/2014/main" id="{4BF5C097-FB0F-445D-9AC2-A228B3D53115}"/>
              </a:ext>
            </a:extLst>
          </p:cNvPr>
          <p:cNvSpPr>
            <a:spLocks noGrp="1"/>
          </p:cNvSpPr>
          <p:nvPr>
            <p:ph type="body" sz="quarter" idx="13"/>
          </p:nvPr>
        </p:nvSpPr>
        <p:spPr>
          <a:xfrm>
            <a:off x="476844" y="5691184"/>
            <a:ext cx="11241914" cy="320040"/>
          </a:xfrm>
        </p:spPr>
        <p:txBody>
          <a:bodyPr/>
          <a:lstStyle/>
          <a:p>
            <a:pPr marL="0" indent="0">
              <a:buNone/>
            </a:pPr>
            <a:r>
              <a:rPr lang="en-US" sz="1400" dirty="0">
                <a:latin typeface="+mn-lt"/>
              </a:rPr>
              <a:t>Source: Bureau of Economic Analysis. Columns may not sum to total due to rounding</a:t>
            </a:r>
          </a:p>
        </p:txBody>
      </p:sp>
    </p:spTree>
    <p:extLst>
      <p:ext uri="{BB962C8B-B14F-4D97-AF65-F5344CB8AC3E}">
        <p14:creationId xmlns:p14="http://schemas.microsoft.com/office/powerpoint/2010/main" val="3462911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13-2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Taxes and Efficiency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2013E-4FF0-84BB-518C-B5E57A38AA86}"/>
              </a:ext>
            </a:extLst>
          </p:cNvPr>
          <p:cNvSpPr>
            <a:spLocks noGrp="1"/>
          </p:cNvSpPr>
          <p:nvPr>
            <p:ph type="title"/>
          </p:nvPr>
        </p:nvSpPr>
        <p:spPr/>
        <p:txBody>
          <a:bodyPr/>
          <a:lstStyle/>
          <a:p>
            <a:r>
              <a:rPr lang="en-US" dirty="0">
                <a:latin typeface="+mn-lt"/>
              </a:rPr>
              <a:t>Deadweight Losses (1 of 2)</a:t>
            </a:r>
          </a:p>
        </p:txBody>
      </p:sp>
      <p:sp>
        <p:nvSpPr>
          <p:cNvPr id="3" name="Content Placeholder 2">
            <a:extLst>
              <a:ext uri="{FF2B5EF4-FFF2-40B4-BE49-F238E27FC236}">
                <a16:creationId xmlns:a16="http://schemas.microsoft.com/office/drawing/2014/main" id="{AE746326-5CA3-489D-E8B8-C40016AA1BA9}"/>
              </a:ext>
            </a:extLst>
          </p:cNvPr>
          <p:cNvSpPr>
            <a:spLocks noGrp="1"/>
          </p:cNvSpPr>
          <p:nvPr>
            <p:ph idx="1"/>
          </p:nvPr>
        </p:nvSpPr>
        <p:spPr/>
        <p:txBody>
          <a:bodyPr/>
          <a:lstStyle/>
          <a:p>
            <a:r>
              <a:rPr lang="en-US" dirty="0">
                <a:latin typeface="+mn-lt"/>
              </a:rPr>
              <a:t>Well-designed tax policy avoids (minimizes)</a:t>
            </a:r>
          </a:p>
          <a:p>
            <a:pPr lvl="1">
              <a:buFont typeface="Arial" panose="020B0604020202020204" pitchFamily="34" charset="0"/>
              <a:buChar char="•"/>
            </a:pPr>
            <a:r>
              <a:rPr lang="en-US" dirty="0">
                <a:latin typeface="+mn-lt"/>
              </a:rPr>
              <a:t>Deadweight losses that result when taxes distort the decisions people make</a:t>
            </a:r>
          </a:p>
          <a:p>
            <a:pPr lvl="1">
              <a:buFont typeface="Arial" panose="020B0604020202020204" pitchFamily="34" charset="0"/>
              <a:buChar char="•"/>
            </a:pPr>
            <a:r>
              <a:rPr lang="en-US" dirty="0">
                <a:latin typeface="+mn-lt"/>
              </a:rPr>
              <a:t>Administrative burdens imposed on taxpayers as they comply with the tax laws</a:t>
            </a:r>
          </a:p>
        </p:txBody>
      </p:sp>
    </p:spTree>
    <p:extLst>
      <p:ext uri="{BB962C8B-B14F-4D97-AF65-F5344CB8AC3E}">
        <p14:creationId xmlns:p14="http://schemas.microsoft.com/office/powerpoint/2010/main" val="1415580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C97BA-ABBC-BE28-65B0-1102CA08A521}"/>
              </a:ext>
            </a:extLst>
          </p:cNvPr>
          <p:cNvSpPr>
            <a:spLocks noGrp="1"/>
          </p:cNvSpPr>
          <p:nvPr>
            <p:ph type="title"/>
          </p:nvPr>
        </p:nvSpPr>
        <p:spPr/>
        <p:txBody>
          <a:bodyPr/>
          <a:lstStyle/>
          <a:p>
            <a:r>
              <a:rPr lang="en-US" dirty="0">
                <a:latin typeface="+mn-lt"/>
              </a:rPr>
              <a:t>Deadweight Losses (2 of 2)</a:t>
            </a:r>
          </a:p>
        </p:txBody>
      </p:sp>
      <p:sp>
        <p:nvSpPr>
          <p:cNvPr id="3" name="Content Placeholder 2">
            <a:extLst>
              <a:ext uri="{FF2B5EF4-FFF2-40B4-BE49-F238E27FC236}">
                <a16:creationId xmlns:a16="http://schemas.microsoft.com/office/drawing/2014/main" id="{E6A03789-3E45-313C-263C-B62230DD3DBD}"/>
              </a:ext>
            </a:extLst>
          </p:cNvPr>
          <p:cNvSpPr>
            <a:spLocks noGrp="1"/>
          </p:cNvSpPr>
          <p:nvPr>
            <p:ph idx="1"/>
          </p:nvPr>
        </p:nvSpPr>
        <p:spPr/>
        <p:txBody>
          <a:bodyPr/>
          <a:lstStyle/>
          <a:p>
            <a:pPr>
              <a:spcBef>
                <a:spcPts val="500"/>
              </a:spcBef>
              <a:spcAft>
                <a:spcPts val="500"/>
              </a:spcAft>
            </a:pPr>
            <a:r>
              <a:rPr lang="en-US" dirty="0">
                <a:latin typeface="+mn-lt"/>
              </a:rPr>
              <a:t>Taxes distort incentives and entail deadweight losses</a:t>
            </a:r>
          </a:p>
          <a:p>
            <a:pPr algn="l">
              <a:spcBef>
                <a:spcPts val="500"/>
              </a:spcBef>
              <a:spcAft>
                <a:spcPts val="500"/>
              </a:spcAft>
            </a:pPr>
            <a:r>
              <a:rPr lang="en-US" dirty="0">
                <a:latin typeface="+mn-lt"/>
              </a:rPr>
              <a:t>Deadweight loss of a tax </a:t>
            </a:r>
          </a:p>
          <a:p>
            <a:pPr lvl="1">
              <a:spcAft>
                <a:spcPts val="500"/>
              </a:spcAft>
              <a:buFont typeface="Arial" panose="020B0604020202020204" pitchFamily="34" charset="0"/>
              <a:buChar char="•"/>
            </a:pPr>
            <a:r>
              <a:rPr lang="en-US" dirty="0">
                <a:latin typeface="+mn-lt"/>
              </a:rPr>
              <a:t>Reduction in market participants’ well-being in excess of the revenue raised for the government</a:t>
            </a:r>
          </a:p>
          <a:p>
            <a:pPr lvl="1">
              <a:spcAft>
                <a:spcPts val="500"/>
              </a:spcAft>
              <a:buFont typeface="Arial" panose="020B0604020202020204" pitchFamily="34" charset="0"/>
              <a:buChar char="•"/>
            </a:pPr>
            <a:r>
              <a:rPr lang="en-US" dirty="0">
                <a:latin typeface="+mn-lt"/>
              </a:rPr>
              <a:t>Inefficiency as people allocate resources according to tax incentives rather than the costs and benefits of the goods and services</a:t>
            </a:r>
          </a:p>
          <a:p>
            <a:pPr>
              <a:spcBef>
                <a:spcPts val="500"/>
              </a:spcBef>
              <a:spcAft>
                <a:spcPts val="500"/>
              </a:spcAft>
            </a:pPr>
            <a:r>
              <a:rPr lang="en-US" dirty="0">
                <a:latin typeface="+mn-lt"/>
              </a:rPr>
              <a:t>Externalities</a:t>
            </a:r>
          </a:p>
          <a:p>
            <a:pPr lvl="1">
              <a:spcAft>
                <a:spcPts val="500"/>
              </a:spcAft>
              <a:buFont typeface="Arial" panose="020B0604020202020204" pitchFamily="34" charset="0"/>
              <a:buChar char="•"/>
            </a:pPr>
            <a:r>
              <a:rPr lang="en-US" dirty="0">
                <a:latin typeface="+mn-lt"/>
              </a:rPr>
              <a:t>A market on its own can lead to inefficient outcome and the right tax can correct the problem</a:t>
            </a:r>
          </a:p>
        </p:txBody>
      </p:sp>
    </p:spTree>
    <p:extLst>
      <p:ext uri="{BB962C8B-B14F-4D97-AF65-F5344CB8AC3E}">
        <p14:creationId xmlns:p14="http://schemas.microsoft.com/office/powerpoint/2010/main" val="997502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Examine the design of the U.S. tax system.</a:t>
            </a:r>
          </a:p>
          <a:p>
            <a:pPr>
              <a:spcBef>
                <a:spcPts val="800"/>
              </a:spcBef>
            </a:pPr>
            <a:r>
              <a:rPr lang="en-US" dirty="0">
                <a:latin typeface="+mn-lt"/>
              </a:rPr>
              <a:t>Determine the effects of a negative tax on an individual's tax liability.</a:t>
            </a:r>
          </a:p>
          <a:p>
            <a:pPr>
              <a:spcBef>
                <a:spcPts val="800"/>
              </a:spcBef>
            </a:pPr>
            <a:r>
              <a:rPr lang="en-US" dirty="0">
                <a:latin typeface="+mn-lt"/>
              </a:rPr>
              <a:t>Classify a tax scheme as progressive, proportional, or regressive. </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10B4F-D75B-06F9-6DCC-537B2193FEBD}"/>
              </a:ext>
            </a:extLst>
          </p:cNvPr>
          <p:cNvSpPr>
            <a:spLocks noGrp="1"/>
          </p:cNvSpPr>
          <p:nvPr>
            <p:ph type="title"/>
          </p:nvPr>
        </p:nvSpPr>
        <p:spPr/>
        <p:txBody>
          <a:bodyPr/>
          <a:lstStyle/>
          <a:p>
            <a:r>
              <a:rPr lang="en-US" dirty="0">
                <a:latin typeface="+mn-lt"/>
              </a:rPr>
              <a:t>Administrative Burden</a:t>
            </a:r>
          </a:p>
        </p:txBody>
      </p:sp>
      <p:sp>
        <p:nvSpPr>
          <p:cNvPr id="3" name="Content Placeholder 2">
            <a:extLst>
              <a:ext uri="{FF2B5EF4-FFF2-40B4-BE49-F238E27FC236}">
                <a16:creationId xmlns:a16="http://schemas.microsoft.com/office/drawing/2014/main" id="{9DBFA418-C619-E7BB-E6F6-1C100AD87412}"/>
              </a:ext>
            </a:extLst>
          </p:cNvPr>
          <p:cNvSpPr>
            <a:spLocks noGrp="1"/>
          </p:cNvSpPr>
          <p:nvPr>
            <p:ph idx="1"/>
          </p:nvPr>
        </p:nvSpPr>
        <p:spPr/>
        <p:txBody>
          <a:bodyPr/>
          <a:lstStyle/>
          <a:p>
            <a:pPr algn="l"/>
            <a:r>
              <a:rPr lang="en-US" dirty="0">
                <a:latin typeface="+mn-lt"/>
              </a:rPr>
              <a:t>Tax system’s administrative burden is a cause of inefficiency</a:t>
            </a:r>
          </a:p>
          <a:p>
            <a:pPr algn="l"/>
            <a:r>
              <a:rPr lang="en-US" dirty="0">
                <a:latin typeface="+mn-lt"/>
              </a:rPr>
              <a:t>Resources devoted to complying with tax laws are a type of deadweight loss </a:t>
            </a:r>
          </a:p>
          <a:p>
            <a:pPr lvl="1">
              <a:buFont typeface="Arial" panose="020B0604020202020204" pitchFamily="34" charset="0"/>
              <a:buChar char="•"/>
            </a:pPr>
            <a:r>
              <a:rPr lang="en-US" dirty="0">
                <a:latin typeface="+mn-lt"/>
              </a:rPr>
              <a:t>Can be reduced by simplifying tax laws</a:t>
            </a:r>
          </a:p>
          <a:p>
            <a:pPr algn="l"/>
            <a:r>
              <a:rPr lang="en-US" dirty="0">
                <a:latin typeface="+mn-lt"/>
              </a:rPr>
              <a:t>Complexity of tax law results from political process as taxpayers with their own special interests lobby for their causes</a:t>
            </a:r>
          </a:p>
        </p:txBody>
      </p:sp>
    </p:spTree>
    <p:extLst>
      <p:ext uri="{BB962C8B-B14F-4D97-AF65-F5344CB8AC3E}">
        <p14:creationId xmlns:p14="http://schemas.microsoft.com/office/powerpoint/2010/main" val="1129884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9FB9F-5DAC-C579-4654-4683471BE78D}"/>
              </a:ext>
            </a:extLst>
          </p:cNvPr>
          <p:cNvSpPr>
            <a:spLocks noGrp="1"/>
          </p:cNvSpPr>
          <p:nvPr>
            <p:ph type="title"/>
          </p:nvPr>
        </p:nvSpPr>
        <p:spPr/>
        <p:txBody>
          <a:bodyPr/>
          <a:lstStyle/>
          <a:p>
            <a:r>
              <a:rPr lang="en-US" dirty="0">
                <a:latin typeface="+mn-lt"/>
              </a:rPr>
              <a:t>Marginal Tax Rates versus Average Tax Rates</a:t>
            </a:r>
          </a:p>
        </p:txBody>
      </p:sp>
      <p:sp>
        <p:nvSpPr>
          <p:cNvPr id="3" name="Content Placeholder 2">
            <a:extLst>
              <a:ext uri="{FF2B5EF4-FFF2-40B4-BE49-F238E27FC236}">
                <a16:creationId xmlns:a16="http://schemas.microsoft.com/office/drawing/2014/main" id="{DEDBF8DE-D651-00ED-C39D-CAA0EEFCAEBF}"/>
              </a:ext>
            </a:extLst>
          </p:cNvPr>
          <p:cNvSpPr>
            <a:spLocks noGrp="1"/>
          </p:cNvSpPr>
          <p:nvPr>
            <p:ph idx="1"/>
          </p:nvPr>
        </p:nvSpPr>
        <p:spPr/>
        <p:txBody>
          <a:bodyPr/>
          <a:lstStyle/>
          <a:p>
            <a:r>
              <a:rPr lang="en-US" b="1" dirty="0">
                <a:solidFill>
                  <a:srgbClr val="C00000"/>
                </a:solidFill>
                <a:latin typeface="+mn-lt"/>
              </a:rPr>
              <a:t>Average tax rate*</a:t>
            </a:r>
          </a:p>
          <a:p>
            <a:pPr lvl="1">
              <a:buFont typeface="Arial" panose="020B0604020202020204" pitchFamily="34" charset="0"/>
              <a:buChar char="•"/>
            </a:pPr>
            <a:r>
              <a:rPr lang="en-US" dirty="0">
                <a:latin typeface="+mn-lt"/>
              </a:rPr>
              <a:t>Total taxes paid divided by total income</a:t>
            </a:r>
          </a:p>
          <a:p>
            <a:r>
              <a:rPr lang="en-US" b="1" dirty="0">
                <a:solidFill>
                  <a:srgbClr val="C00000"/>
                </a:solidFill>
                <a:latin typeface="+mn-lt"/>
              </a:rPr>
              <a:t>Marginal tax rate*</a:t>
            </a:r>
          </a:p>
          <a:p>
            <a:pPr lvl="1">
              <a:spcAft>
                <a:spcPts val="4800"/>
              </a:spcAft>
              <a:buFont typeface="Arial" panose="020B0604020202020204" pitchFamily="34" charset="0"/>
              <a:buChar char="•"/>
            </a:pPr>
            <a:r>
              <a:rPr lang="en-US" dirty="0">
                <a:latin typeface="+mn-lt"/>
              </a:rPr>
              <a:t>The increase in taxes from an additional dollar of income</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7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537827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84FFF-9C77-329E-BEE6-BC20CF830980}"/>
              </a:ext>
            </a:extLst>
          </p:cNvPr>
          <p:cNvSpPr>
            <a:spLocks noGrp="1"/>
          </p:cNvSpPr>
          <p:nvPr>
            <p:ph type="title"/>
          </p:nvPr>
        </p:nvSpPr>
        <p:spPr/>
        <p:txBody>
          <a:bodyPr/>
          <a:lstStyle/>
          <a:p>
            <a:r>
              <a:rPr lang="en-US" dirty="0">
                <a:latin typeface="+mn-lt"/>
              </a:rPr>
              <a:t>Lump-Sum Taxes</a:t>
            </a:r>
          </a:p>
        </p:txBody>
      </p:sp>
      <p:sp>
        <p:nvSpPr>
          <p:cNvPr id="3" name="Content Placeholder 2">
            <a:extLst>
              <a:ext uri="{FF2B5EF4-FFF2-40B4-BE49-F238E27FC236}">
                <a16:creationId xmlns:a16="http://schemas.microsoft.com/office/drawing/2014/main" id="{EDA0933B-BADE-18F6-9C9E-36FF58D3D6D1}"/>
              </a:ext>
            </a:extLst>
          </p:cNvPr>
          <p:cNvSpPr>
            <a:spLocks noGrp="1"/>
          </p:cNvSpPr>
          <p:nvPr>
            <p:ph idx="1"/>
          </p:nvPr>
        </p:nvSpPr>
        <p:spPr/>
        <p:txBody>
          <a:bodyPr/>
          <a:lstStyle/>
          <a:p>
            <a:r>
              <a:rPr lang="en-US" b="1" dirty="0">
                <a:solidFill>
                  <a:srgbClr val="C00000"/>
                </a:solidFill>
                <a:latin typeface="+mn-lt"/>
              </a:rPr>
              <a:t>Lump-sum tax*</a:t>
            </a:r>
          </a:p>
          <a:p>
            <a:pPr lvl="1">
              <a:buFont typeface="Arial" panose="020B0604020202020204" pitchFamily="34" charset="0"/>
              <a:buChar char="•"/>
            </a:pPr>
            <a:r>
              <a:rPr lang="en-US" dirty="0">
                <a:latin typeface="+mn-lt"/>
              </a:rPr>
              <a:t>A tax that is the same amount for every person</a:t>
            </a:r>
          </a:p>
          <a:p>
            <a:r>
              <a:rPr lang="en-US" dirty="0">
                <a:latin typeface="+mn-lt"/>
              </a:rPr>
              <a:t>Most efficient tax possible</a:t>
            </a:r>
          </a:p>
          <a:p>
            <a:pPr lvl="1">
              <a:buFont typeface="Arial" panose="020B0604020202020204" pitchFamily="34" charset="0"/>
              <a:buChar char="•"/>
            </a:pPr>
            <a:r>
              <a:rPr lang="en-US" dirty="0">
                <a:latin typeface="+mn-lt"/>
              </a:rPr>
              <a:t>Does not distort incentives</a:t>
            </a:r>
          </a:p>
          <a:p>
            <a:pPr lvl="1">
              <a:buFont typeface="Arial" panose="020B0604020202020204" pitchFamily="34" charset="0"/>
              <a:buChar char="•"/>
            </a:pPr>
            <a:r>
              <a:rPr lang="en-US" dirty="0">
                <a:latin typeface="+mn-lt"/>
              </a:rPr>
              <a:t>Does not cause deadweight losses</a:t>
            </a:r>
          </a:p>
          <a:p>
            <a:pPr lvl="1">
              <a:buFont typeface="Arial" panose="020B0604020202020204" pitchFamily="34" charset="0"/>
              <a:buChar char="•"/>
            </a:pPr>
            <a:r>
              <a:rPr lang="en-US" dirty="0">
                <a:latin typeface="+mn-lt"/>
              </a:rPr>
              <a:t>Imposes a minimal administrative burden</a:t>
            </a:r>
          </a:p>
          <a:p>
            <a:r>
              <a:rPr lang="en-US" dirty="0">
                <a:latin typeface="+mn-lt"/>
              </a:rPr>
              <a:t>Most people would consider lump-sum tax unfair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996119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13-3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Taxes and Equity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C7689-67BD-9D34-2116-E026131D38BB}"/>
              </a:ext>
            </a:extLst>
          </p:cNvPr>
          <p:cNvSpPr>
            <a:spLocks noGrp="1"/>
          </p:cNvSpPr>
          <p:nvPr>
            <p:ph type="title"/>
          </p:nvPr>
        </p:nvSpPr>
        <p:spPr/>
        <p:txBody>
          <a:bodyPr/>
          <a:lstStyle/>
          <a:p>
            <a:r>
              <a:rPr lang="en-US" dirty="0">
                <a:latin typeface="+mn-lt"/>
              </a:rPr>
              <a:t>The Benefits Principle</a:t>
            </a:r>
          </a:p>
        </p:txBody>
      </p:sp>
      <p:sp>
        <p:nvSpPr>
          <p:cNvPr id="3" name="Content Placeholder 2">
            <a:extLst>
              <a:ext uri="{FF2B5EF4-FFF2-40B4-BE49-F238E27FC236}">
                <a16:creationId xmlns:a16="http://schemas.microsoft.com/office/drawing/2014/main" id="{BD81F474-7DDA-AF9D-D1AC-4CE9CDCA5925}"/>
              </a:ext>
            </a:extLst>
          </p:cNvPr>
          <p:cNvSpPr>
            <a:spLocks noGrp="1"/>
          </p:cNvSpPr>
          <p:nvPr>
            <p:ph idx="1"/>
          </p:nvPr>
        </p:nvSpPr>
        <p:spPr/>
        <p:txBody>
          <a:bodyPr/>
          <a:lstStyle/>
          <a:p>
            <a:r>
              <a:rPr lang="en-US" b="1" dirty="0">
                <a:solidFill>
                  <a:srgbClr val="C00000"/>
                </a:solidFill>
                <a:latin typeface="+mn-lt"/>
              </a:rPr>
              <a:t>Benefits principle*</a:t>
            </a:r>
          </a:p>
          <a:p>
            <a:pPr lvl="1">
              <a:buFont typeface="Arial" panose="020B0604020202020204" pitchFamily="34" charset="0"/>
              <a:buChar char="•"/>
            </a:pPr>
            <a:r>
              <a:rPr lang="en-US" dirty="0">
                <a:latin typeface="+mn-lt"/>
              </a:rPr>
              <a:t>The idea that people should pay taxes based on the benefits they receive from government services</a:t>
            </a:r>
          </a:p>
          <a:p>
            <a:pPr algn="l"/>
            <a:r>
              <a:rPr lang="en-US" dirty="0">
                <a:latin typeface="+mn-lt"/>
              </a:rPr>
              <a:t>Tries to make public goods like private goods</a:t>
            </a:r>
          </a:p>
          <a:p>
            <a:pPr algn="l">
              <a:spcAft>
                <a:spcPts val="1200"/>
              </a:spcAft>
            </a:pPr>
            <a:r>
              <a:rPr lang="en-US" dirty="0">
                <a:latin typeface="+mn-lt"/>
              </a:rPr>
              <a:t>A person who gets great benefit from a public good should pay more for it than a person who gets little benefit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9221548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CBE22-CD37-BB6F-1E07-9E5D59EA1C3D}"/>
              </a:ext>
            </a:extLst>
          </p:cNvPr>
          <p:cNvSpPr>
            <a:spLocks noGrp="1"/>
          </p:cNvSpPr>
          <p:nvPr>
            <p:ph type="title"/>
          </p:nvPr>
        </p:nvSpPr>
        <p:spPr/>
        <p:txBody>
          <a:bodyPr/>
          <a:lstStyle/>
          <a:p>
            <a:r>
              <a:rPr lang="en-US" dirty="0">
                <a:latin typeface="+mn-lt"/>
              </a:rPr>
              <a:t>The Ability-to-Pay Principle</a:t>
            </a:r>
          </a:p>
        </p:txBody>
      </p:sp>
      <p:sp>
        <p:nvSpPr>
          <p:cNvPr id="3" name="Content Placeholder 2">
            <a:extLst>
              <a:ext uri="{FF2B5EF4-FFF2-40B4-BE49-F238E27FC236}">
                <a16:creationId xmlns:a16="http://schemas.microsoft.com/office/drawing/2014/main" id="{7A4CE75E-F516-B8FA-D561-315BE7101B19}"/>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Ability-to-pay principle*</a:t>
            </a:r>
          </a:p>
          <a:p>
            <a:pPr lvl="1">
              <a:spcAft>
                <a:spcPts val="500"/>
              </a:spcAft>
              <a:buFont typeface="Arial" panose="020B0604020202020204" pitchFamily="34" charset="0"/>
              <a:buChar char="•"/>
            </a:pPr>
            <a:r>
              <a:rPr lang="en-US" dirty="0">
                <a:latin typeface="+mn-lt"/>
              </a:rPr>
              <a:t>The idea that taxes should be levied on a person according to how well that person can shoulder the burden</a:t>
            </a:r>
          </a:p>
          <a:p>
            <a:pPr>
              <a:spcBef>
                <a:spcPts val="500"/>
              </a:spcBef>
              <a:spcAft>
                <a:spcPts val="500"/>
              </a:spcAft>
            </a:pPr>
            <a:r>
              <a:rPr lang="en-US" b="1" dirty="0">
                <a:solidFill>
                  <a:srgbClr val="C00000"/>
                </a:solidFill>
                <a:latin typeface="+mn-lt"/>
              </a:rPr>
              <a:t>Vertical equity*</a:t>
            </a:r>
          </a:p>
          <a:p>
            <a:pPr lvl="1">
              <a:spcAft>
                <a:spcPts val="500"/>
              </a:spcAft>
              <a:buFont typeface="Arial" panose="020B0604020202020204" pitchFamily="34" charset="0"/>
              <a:buChar char="•"/>
            </a:pPr>
            <a:r>
              <a:rPr lang="en-US" dirty="0">
                <a:latin typeface="+mn-lt"/>
              </a:rPr>
              <a:t>The idea that taxpayers with a greater ability to pay taxes should pay larger amounts</a:t>
            </a:r>
          </a:p>
          <a:p>
            <a:pPr>
              <a:spcBef>
                <a:spcPts val="500"/>
              </a:spcBef>
              <a:spcAft>
                <a:spcPts val="500"/>
              </a:spcAft>
            </a:pPr>
            <a:r>
              <a:rPr lang="en-US" b="1" dirty="0">
                <a:solidFill>
                  <a:srgbClr val="C00000"/>
                </a:solidFill>
                <a:latin typeface="+mn-lt"/>
              </a:rPr>
              <a:t>Horizontal equity*</a:t>
            </a:r>
          </a:p>
          <a:p>
            <a:pPr lvl="1">
              <a:spcAft>
                <a:spcPts val="500"/>
              </a:spcAft>
              <a:buFont typeface="Arial" panose="020B0604020202020204" pitchFamily="34" charset="0"/>
              <a:buChar char="•"/>
            </a:pPr>
            <a:r>
              <a:rPr lang="en-US" dirty="0">
                <a:latin typeface="+mn-lt"/>
              </a:rPr>
              <a:t>The idea that taxpayers with similar abilities to pay taxes should pay the same amount</a:t>
            </a:r>
          </a:p>
          <a:p>
            <a:pPr marL="0" marR="0" lvl="0" indent="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2466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376EE-2BB1-0174-0A88-B521FEF761DE}"/>
              </a:ext>
            </a:extLst>
          </p:cNvPr>
          <p:cNvSpPr>
            <a:spLocks noGrp="1"/>
          </p:cNvSpPr>
          <p:nvPr>
            <p:ph type="title"/>
          </p:nvPr>
        </p:nvSpPr>
        <p:spPr/>
        <p:txBody>
          <a:bodyPr/>
          <a:lstStyle/>
          <a:p>
            <a:r>
              <a:rPr lang="en-US" dirty="0">
                <a:latin typeface="+mn-lt"/>
              </a:rPr>
              <a:t>Three Tax Systems</a:t>
            </a:r>
          </a:p>
        </p:txBody>
      </p:sp>
      <p:sp>
        <p:nvSpPr>
          <p:cNvPr id="3" name="Content Placeholder 2">
            <a:extLst>
              <a:ext uri="{FF2B5EF4-FFF2-40B4-BE49-F238E27FC236}">
                <a16:creationId xmlns:a16="http://schemas.microsoft.com/office/drawing/2014/main" id="{3B2CA48A-733C-C1B3-49A7-24CE079055D1}"/>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Proportional tax*</a:t>
            </a:r>
          </a:p>
          <a:p>
            <a:pPr lvl="1">
              <a:spcAft>
                <a:spcPts val="500"/>
              </a:spcAft>
              <a:buFont typeface="Arial" panose="020B0604020202020204" pitchFamily="34" charset="0"/>
              <a:buChar char="•"/>
            </a:pPr>
            <a:r>
              <a:rPr lang="en-US" dirty="0">
                <a:latin typeface="+mn-lt"/>
              </a:rPr>
              <a:t>A tax for which taxpayers at all income levels pay the same fraction of income</a:t>
            </a:r>
          </a:p>
          <a:p>
            <a:pPr>
              <a:spcBef>
                <a:spcPts val="500"/>
              </a:spcBef>
              <a:spcAft>
                <a:spcPts val="500"/>
              </a:spcAft>
            </a:pPr>
            <a:r>
              <a:rPr lang="en-US" b="1" dirty="0">
                <a:solidFill>
                  <a:srgbClr val="C00000"/>
                </a:solidFill>
                <a:latin typeface="+mn-lt"/>
              </a:rPr>
              <a:t>Regressive tax*</a:t>
            </a:r>
          </a:p>
          <a:p>
            <a:pPr lvl="1">
              <a:spcAft>
                <a:spcPts val="500"/>
              </a:spcAft>
              <a:buFont typeface="Arial" panose="020B0604020202020204" pitchFamily="34" charset="0"/>
              <a:buChar char="•"/>
            </a:pPr>
            <a:r>
              <a:rPr lang="en-US" dirty="0">
                <a:latin typeface="+mn-lt"/>
              </a:rPr>
              <a:t>A tax for which taxpayers with high incomes pay a smaller fraction of their income than do taxpayers with low incomes</a:t>
            </a:r>
          </a:p>
          <a:p>
            <a:pPr>
              <a:spcBef>
                <a:spcPts val="500"/>
              </a:spcBef>
              <a:spcAft>
                <a:spcPts val="500"/>
              </a:spcAft>
            </a:pPr>
            <a:r>
              <a:rPr lang="en-US" b="1" dirty="0">
                <a:solidFill>
                  <a:srgbClr val="C00000"/>
                </a:solidFill>
                <a:latin typeface="+mn-lt"/>
              </a:rPr>
              <a:t>Progressive tax*</a:t>
            </a:r>
          </a:p>
          <a:p>
            <a:pPr lvl="1">
              <a:spcAft>
                <a:spcPts val="500"/>
              </a:spcAft>
              <a:buFont typeface="Arial" panose="020B0604020202020204" pitchFamily="34" charset="0"/>
              <a:buChar char="•"/>
            </a:pPr>
            <a:r>
              <a:rPr lang="en-US" dirty="0">
                <a:latin typeface="+mn-lt"/>
              </a:rPr>
              <a:t>A tax for which taxpayers with high incomes pay a larger fraction of their income than do taxpayers with low incomes</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6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2229382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CB95E-D581-E79B-F9E0-A3F958679BDE}"/>
              </a:ext>
            </a:extLst>
          </p:cNvPr>
          <p:cNvSpPr>
            <a:spLocks noGrp="1"/>
          </p:cNvSpPr>
          <p:nvPr>
            <p:ph type="title"/>
          </p:nvPr>
        </p:nvSpPr>
        <p:spPr/>
        <p:txBody>
          <a:bodyPr/>
          <a:lstStyle/>
          <a:p>
            <a:r>
              <a:rPr lang="en-US" dirty="0">
                <a:latin typeface="+mn-lt"/>
              </a:rPr>
              <a:t>Table 4 Three Tax Systems</a:t>
            </a:r>
          </a:p>
        </p:txBody>
      </p:sp>
      <p:graphicFrame>
        <p:nvGraphicFramePr>
          <p:cNvPr id="4" name="Table 2">
            <a:extLst>
              <a:ext uri="{FF2B5EF4-FFF2-40B4-BE49-F238E27FC236}">
                <a16:creationId xmlns:a16="http://schemas.microsoft.com/office/drawing/2014/main" id="{1999E10D-95D5-ACEF-A4EE-CDD3EF6572B4}"/>
              </a:ext>
            </a:extLst>
          </p:cNvPr>
          <p:cNvGraphicFramePr>
            <a:graphicFrameLocks noGrp="1"/>
          </p:cNvGraphicFramePr>
          <p:nvPr>
            <p:ph idx="1"/>
            <p:extLst>
              <p:ext uri="{D42A27DB-BD31-4B8C-83A1-F6EECF244321}">
                <p14:modId xmlns:p14="http://schemas.microsoft.com/office/powerpoint/2010/main" val="2896626191"/>
              </p:ext>
            </p:extLst>
          </p:nvPr>
        </p:nvGraphicFramePr>
        <p:xfrm>
          <a:off x="354526" y="1825623"/>
          <a:ext cx="11482948" cy="2938104"/>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3799418069"/>
                    </a:ext>
                  </a:extLst>
                </a:gridCol>
                <a:gridCol w="1645268">
                  <a:extLst>
                    <a:ext uri="{9D8B030D-6E8A-4147-A177-3AD203B41FA5}">
                      <a16:colId xmlns:a16="http://schemas.microsoft.com/office/drawing/2014/main" val="1214336371"/>
                    </a:ext>
                  </a:extLst>
                </a:gridCol>
                <a:gridCol w="1645920">
                  <a:extLst>
                    <a:ext uri="{9D8B030D-6E8A-4147-A177-3AD203B41FA5}">
                      <a16:colId xmlns:a16="http://schemas.microsoft.com/office/drawing/2014/main" val="2613950388"/>
                    </a:ext>
                  </a:extLst>
                </a:gridCol>
                <a:gridCol w="1737360">
                  <a:extLst>
                    <a:ext uri="{9D8B030D-6E8A-4147-A177-3AD203B41FA5}">
                      <a16:colId xmlns:a16="http://schemas.microsoft.com/office/drawing/2014/main" val="3498831616"/>
                    </a:ext>
                  </a:extLst>
                </a:gridCol>
                <a:gridCol w="1451597">
                  <a:extLst>
                    <a:ext uri="{9D8B030D-6E8A-4147-A177-3AD203B41FA5}">
                      <a16:colId xmlns:a16="http://schemas.microsoft.com/office/drawing/2014/main" val="3690665023"/>
                    </a:ext>
                  </a:extLst>
                </a:gridCol>
                <a:gridCol w="1719214">
                  <a:extLst>
                    <a:ext uri="{9D8B030D-6E8A-4147-A177-3AD203B41FA5}">
                      <a16:colId xmlns:a16="http://schemas.microsoft.com/office/drawing/2014/main" val="442398999"/>
                    </a:ext>
                  </a:extLst>
                </a:gridCol>
                <a:gridCol w="1546229">
                  <a:extLst>
                    <a:ext uri="{9D8B030D-6E8A-4147-A177-3AD203B41FA5}">
                      <a16:colId xmlns:a16="http://schemas.microsoft.com/office/drawing/2014/main" val="2165293601"/>
                    </a:ext>
                  </a:extLst>
                </a:gridCol>
              </a:tblGrid>
              <a:tr h="791028">
                <a:tc>
                  <a:txBody>
                    <a:bodyPr/>
                    <a:lstStyle/>
                    <a:p>
                      <a:pPr algn="ctr"/>
                      <a:endParaRPr lang="en-CA" dirty="0"/>
                    </a:p>
                  </a:txBody>
                  <a:tcPr marL="88734" marR="8873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Proportional Tax </a:t>
                      </a:r>
                    </a:p>
                  </a:txBody>
                  <a:tcPr marL="88734" marR="88734"/>
                </a:tc>
                <a:tc>
                  <a:txBody>
                    <a:bodyPr/>
                    <a:lstStyle/>
                    <a:p>
                      <a:pPr lvl="0" algn="ctr">
                        <a:buNone/>
                      </a:pPr>
                      <a:r>
                        <a:rPr lang="en-US" sz="1800" b="1" i="0" u="none" strike="noStrike" noProof="0" dirty="0">
                          <a:latin typeface="Work Sans"/>
                        </a:rPr>
                        <a:t>Proportional Tax </a:t>
                      </a:r>
                      <a:endParaRPr lang="en-US" dirty="0"/>
                    </a:p>
                  </a:txBody>
                  <a:tcPr marL="88734" marR="88734"/>
                </a:tc>
                <a:tc>
                  <a:txBody>
                    <a:bodyPr/>
                    <a:lstStyle/>
                    <a:p>
                      <a:pPr algn="ctr"/>
                      <a:r>
                        <a:rPr lang="en-US" dirty="0"/>
                        <a:t>Regressive Tax</a:t>
                      </a:r>
                    </a:p>
                  </a:txBody>
                  <a:tcPr marL="88734" marR="88734"/>
                </a:tc>
                <a:tc>
                  <a:txBody>
                    <a:bodyPr/>
                    <a:lstStyle/>
                    <a:p>
                      <a:pPr lvl="0" algn="ctr">
                        <a:buNone/>
                      </a:pPr>
                      <a:r>
                        <a:rPr lang="en-US" sz="1800" b="1" i="0" u="none" strike="noStrike" noProof="0" dirty="0">
                          <a:latin typeface="Work Sans"/>
                        </a:rPr>
                        <a:t>Regressive Tax</a:t>
                      </a:r>
                      <a:endParaRPr lang="en-US" dirty="0"/>
                    </a:p>
                  </a:txBody>
                  <a:tcPr marL="88734" marR="8873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Progressive Tax</a:t>
                      </a:r>
                    </a:p>
                  </a:txBody>
                  <a:tcPr marL="88734" marR="88734"/>
                </a:tc>
                <a:tc>
                  <a:txBody>
                    <a:bodyPr/>
                    <a:lstStyle/>
                    <a:p>
                      <a:pPr lvl="0" algn="ctr">
                        <a:buNone/>
                      </a:pPr>
                      <a:r>
                        <a:rPr lang="en-US" sz="1800" b="1" i="0" u="none" strike="noStrike" noProof="0" dirty="0">
                          <a:latin typeface="Work Sans"/>
                        </a:rPr>
                        <a:t>Progressive Tax</a:t>
                      </a:r>
                      <a:endParaRPr lang="en-US" dirty="0"/>
                    </a:p>
                  </a:txBody>
                  <a:tcPr marL="88734" marR="88734"/>
                </a:tc>
                <a:extLst>
                  <a:ext uri="{0D108BD9-81ED-4DB2-BD59-A6C34878D82A}">
                    <a16:rowId xmlns:a16="http://schemas.microsoft.com/office/drawing/2014/main" val="1468624945"/>
                  </a:ext>
                </a:extLst>
              </a:tr>
              <a:tr h="791028">
                <a:tc>
                  <a:txBody>
                    <a:bodyPr/>
                    <a:lstStyle/>
                    <a:p>
                      <a:pPr algn="ctr"/>
                      <a:r>
                        <a:rPr lang="en-CA" dirty="0"/>
                        <a:t>Income</a:t>
                      </a:r>
                    </a:p>
                  </a:txBody>
                  <a:tcPr marL="88734" marR="88734"/>
                </a:tc>
                <a:tc>
                  <a:txBody>
                    <a:bodyPr/>
                    <a:lstStyle/>
                    <a:p>
                      <a:pPr algn="ctr"/>
                      <a:r>
                        <a:rPr lang="en-US" dirty="0"/>
                        <a:t>Amount of Tax</a:t>
                      </a:r>
                    </a:p>
                  </a:txBody>
                  <a:tcPr marL="88734" marR="88734"/>
                </a:tc>
                <a:tc>
                  <a:txBody>
                    <a:bodyPr/>
                    <a:lstStyle/>
                    <a:p>
                      <a:pPr algn="ctr"/>
                      <a:r>
                        <a:rPr lang="en-US" dirty="0"/>
                        <a:t>Percent of Income</a:t>
                      </a:r>
                    </a:p>
                  </a:txBody>
                  <a:tcPr marL="88734" marR="88734"/>
                </a:tc>
                <a:tc>
                  <a:txBody>
                    <a:bodyPr/>
                    <a:lstStyle/>
                    <a:p>
                      <a:pPr algn="ctr"/>
                      <a:r>
                        <a:rPr lang="en-US" dirty="0"/>
                        <a:t>Amount of Tax</a:t>
                      </a:r>
                    </a:p>
                  </a:txBody>
                  <a:tcPr marL="88734" marR="88734"/>
                </a:tc>
                <a:tc>
                  <a:txBody>
                    <a:bodyPr/>
                    <a:lstStyle/>
                    <a:p>
                      <a:pPr algn="ctr"/>
                      <a:r>
                        <a:rPr lang="en-US" dirty="0"/>
                        <a:t>Percent of Income</a:t>
                      </a:r>
                    </a:p>
                  </a:txBody>
                  <a:tcPr marL="88734" marR="88734"/>
                </a:tc>
                <a:tc>
                  <a:txBody>
                    <a:bodyPr/>
                    <a:lstStyle/>
                    <a:p>
                      <a:pPr algn="ctr"/>
                      <a:r>
                        <a:rPr lang="en-US" dirty="0"/>
                        <a:t>Amount of Tax</a:t>
                      </a:r>
                    </a:p>
                  </a:txBody>
                  <a:tcPr marL="88734" marR="88734"/>
                </a:tc>
                <a:tc>
                  <a:txBody>
                    <a:bodyPr/>
                    <a:lstStyle/>
                    <a:p>
                      <a:pPr algn="ctr"/>
                      <a:r>
                        <a:rPr lang="en-US" dirty="0"/>
                        <a:t>Percent of Income</a:t>
                      </a:r>
                    </a:p>
                  </a:txBody>
                  <a:tcPr marL="88734" marR="88734"/>
                </a:tc>
                <a:extLst>
                  <a:ext uri="{0D108BD9-81ED-4DB2-BD59-A6C34878D82A}">
                    <a16:rowId xmlns:a16="http://schemas.microsoft.com/office/drawing/2014/main" val="2194268500"/>
                  </a:ext>
                </a:extLst>
              </a:tr>
              <a:tr h="452016">
                <a:tc>
                  <a:txBody>
                    <a:bodyPr/>
                    <a:lstStyle/>
                    <a:p>
                      <a:pPr algn="r"/>
                      <a:r>
                        <a:rPr lang="en-US" dirty="0"/>
                        <a:t>$50,000</a:t>
                      </a:r>
                    </a:p>
                  </a:txBody>
                  <a:tcPr marL="443668" marR="354935"/>
                </a:tc>
                <a:tc>
                  <a:txBody>
                    <a:bodyPr/>
                    <a:lstStyle/>
                    <a:p>
                      <a:pPr algn="r"/>
                      <a:r>
                        <a:rPr lang="en-US" dirty="0"/>
                        <a:t>$12,500</a:t>
                      </a:r>
                    </a:p>
                  </a:txBody>
                  <a:tcPr marL="443668" marR="354935"/>
                </a:tc>
                <a:tc>
                  <a:txBody>
                    <a:bodyPr/>
                    <a:lstStyle/>
                    <a:p>
                      <a:pPr algn="l"/>
                      <a:r>
                        <a:rPr lang="en-US" dirty="0"/>
                        <a:t>25% </a:t>
                      </a:r>
                    </a:p>
                  </a:txBody>
                  <a:tcPr marL="443668" marR="177467"/>
                </a:tc>
                <a:tc>
                  <a:txBody>
                    <a:bodyPr/>
                    <a:lstStyle/>
                    <a:p>
                      <a:pPr algn="r"/>
                      <a:r>
                        <a:rPr lang="en-US" dirty="0"/>
                        <a:t>$15,000 </a:t>
                      </a:r>
                    </a:p>
                  </a:txBody>
                  <a:tcPr marL="443668" marR="354935"/>
                </a:tc>
                <a:tc>
                  <a:txBody>
                    <a:bodyPr/>
                    <a:lstStyle/>
                    <a:p>
                      <a:pPr algn="l"/>
                      <a:r>
                        <a:rPr lang="en-CA" dirty="0"/>
                        <a:t>30%</a:t>
                      </a:r>
                      <a:endParaRPr lang="en-US" dirty="0"/>
                    </a:p>
                  </a:txBody>
                  <a:tcPr marL="443668" marR="177467"/>
                </a:tc>
                <a:tc>
                  <a:txBody>
                    <a:bodyPr/>
                    <a:lstStyle/>
                    <a:p>
                      <a:pPr marL="0" algn="r" defTabSz="914400" rtl="0" eaLnBrk="1" latinLnBrk="0" hangingPunct="1"/>
                      <a:r>
                        <a:rPr lang="en-US" sz="1800" kern="1200" dirty="0">
                          <a:solidFill>
                            <a:schemeClr val="dk1"/>
                          </a:solidFill>
                          <a:latin typeface="+mn-lt"/>
                          <a:ea typeface="+mn-ea"/>
                          <a:cs typeface="+mn-cs"/>
                        </a:rPr>
                        <a:t>$10,000 </a:t>
                      </a:r>
                    </a:p>
                  </a:txBody>
                  <a:tcPr marL="443668" marR="354935"/>
                </a:tc>
                <a:tc>
                  <a:txBody>
                    <a:bodyPr/>
                    <a:lstStyle/>
                    <a:p>
                      <a:pPr algn="l"/>
                      <a:r>
                        <a:rPr lang="en-CA" dirty="0"/>
                        <a:t>20%</a:t>
                      </a:r>
                      <a:endParaRPr lang="en-US" dirty="0"/>
                    </a:p>
                  </a:txBody>
                  <a:tcPr marL="443668" marR="177467"/>
                </a:tc>
                <a:extLst>
                  <a:ext uri="{0D108BD9-81ED-4DB2-BD59-A6C34878D82A}">
                    <a16:rowId xmlns:a16="http://schemas.microsoft.com/office/drawing/2014/main" val="3147380164"/>
                  </a:ext>
                </a:extLst>
              </a:tr>
              <a:tr h="452016">
                <a:tc>
                  <a:txBody>
                    <a:bodyPr/>
                    <a:lstStyle/>
                    <a:p>
                      <a:pPr algn="r"/>
                      <a:r>
                        <a:rPr lang="en-US" dirty="0"/>
                        <a:t>100,000</a:t>
                      </a:r>
                    </a:p>
                  </a:txBody>
                  <a:tcPr marL="443668" marR="354935"/>
                </a:tc>
                <a:tc>
                  <a:txBody>
                    <a:bodyPr/>
                    <a:lstStyle/>
                    <a:p>
                      <a:pPr algn="r"/>
                      <a:r>
                        <a:rPr lang="en-CA" dirty="0"/>
                        <a:t>25,000</a:t>
                      </a:r>
                      <a:endParaRPr lang="en-US" dirty="0"/>
                    </a:p>
                  </a:txBody>
                  <a:tcPr marL="443668" marR="354935"/>
                </a:tc>
                <a:tc>
                  <a:txBody>
                    <a:bodyPr/>
                    <a:lstStyle/>
                    <a:p>
                      <a:pPr algn="l"/>
                      <a:r>
                        <a:rPr lang="en-CA" dirty="0"/>
                        <a:t>25</a:t>
                      </a:r>
                      <a:endParaRPr lang="en-US" dirty="0"/>
                    </a:p>
                  </a:txBody>
                  <a:tcPr marL="443668" marR="177467"/>
                </a:tc>
                <a:tc>
                  <a:txBody>
                    <a:bodyPr/>
                    <a:lstStyle/>
                    <a:p>
                      <a:pPr algn="r"/>
                      <a:r>
                        <a:rPr lang="en-US" dirty="0"/>
                        <a:t>25,000</a:t>
                      </a:r>
                    </a:p>
                  </a:txBody>
                  <a:tcPr marL="443668" marR="354935"/>
                </a:tc>
                <a:tc>
                  <a:txBody>
                    <a:bodyPr/>
                    <a:lstStyle/>
                    <a:p>
                      <a:pPr algn="l"/>
                      <a:r>
                        <a:rPr lang="en-CA" dirty="0"/>
                        <a:t>25</a:t>
                      </a:r>
                      <a:endParaRPr lang="en-US" dirty="0"/>
                    </a:p>
                  </a:txBody>
                  <a:tcPr marL="443668" marR="177467"/>
                </a:tc>
                <a:tc>
                  <a:txBody>
                    <a:bodyPr/>
                    <a:lstStyle/>
                    <a:p>
                      <a:pPr marL="0" algn="r" defTabSz="914400" rtl="0" eaLnBrk="1" latinLnBrk="0" hangingPunct="1"/>
                      <a:r>
                        <a:rPr lang="en-US" sz="1800" kern="1200" dirty="0">
                          <a:solidFill>
                            <a:schemeClr val="dk1"/>
                          </a:solidFill>
                          <a:latin typeface="+mn-lt"/>
                          <a:ea typeface="+mn-ea"/>
                          <a:cs typeface="+mn-cs"/>
                        </a:rPr>
                        <a:t>25,000</a:t>
                      </a:r>
                    </a:p>
                  </a:txBody>
                  <a:tcPr marL="443668" marR="354935"/>
                </a:tc>
                <a:tc>
                  <a:txBody>
                    <a:bodyPr/>
                    <a:lstStyle/>
                    <a:p>
                      <a:pPr algn="l"/>
                      <a:r>
                        <a:rPr lang="en-CA" dirty="0"/>
                        <a:t>25</a:t>
                      </a:r>
                      <a:endParaRPr lang="en-US" dirty="0"/>
                    </a:p>
                  </a:txBody>
                  <a:tcPr marL="443668" marR="177467"/>
                </a:tc>
                <a:extLst>
                  <a:ext uri="{0D108BD9-81ED-4DB2-BD59-A6C34878D82A}">
                    <a16:rowId xmlns:a16="http://schemas.microsoft.com/office/drawing/2014/main" val="3320713378"/>
                  </a:ext>
                </a:extLst>
              </a:tr>
              <a:tr h="452016">
                <a:tc>
                  <a:txBody>
                    <a:bodyPr/>
                    <a:lstStyle/>
                    <a:p>
                      <a:pPr algn="r"/>
                      <a:r>
                        <a:rPr lang="en-US" dirty="0"/>
                        <a:t>200,000</a:t>
                      </a:r>
                    </a:p>
                  </a:txBody>
                  <a:tcPr marL="443668" marR="354935"/>
                </a:tc>
                <a:tc>
                  <a:txBody>
                    <a:bodyPr/>
                    <a:lstStyle/>
                    <a:p>
                      <a:pPr algn="r"/>
                      <a:r>
                        <a:rPr lang="en-CA" dirty="0"/>
                        <a:t>50,000</a:t>
                      </a:r>
                      <a:endParaRPr lang="en-US" dirty="0"/>
                    </a:p>
                  </a:txBody>
                  <a:tcPr marL="443668" marR="354935"/>
                </a:tc>
                <a:tc>
                  <a:txBody>
                    <a:bodyPr/>
                    <a:lstStyle/>
                    <a:p>
                      <a:pPr algn="l"/>
                      <a:r>
                        <a:rPr lang="en-CA" dirty="0"/>
                        <a:t>25</a:t>
                      </a:r>
                      <a:endParaRPr lang="en-US" dirty="0"/>
                    </a:p>
                  </a:txBody>
                  <a:tcPr marL="443668" marR="177467"/>
                </a:tc>
                <a:tc>
                  <a:txBody>
                    <a:bodyPr/>
                    <a:lstStyle/>
                    <a:p>
                      <a:pPr algn="r"/>
                      <a:r>
                        <a:rPr lang="en-CA" dirty="0"/>
                        <a:t>40,000</a:t>
                      </a:r>
                      <a:endParaRPr lang="en-US" dirty="0"/>
                    </a:p>
                  </a:txBody>
                  <a:tcPr marL="443668" marR="354935"/>
                </a:tc>
                <a:tc>
                  <a:txBody>
                    <a:bodyPr/>
                    <a:lstStyle/>
                    <a:p>
                      <a:pPr algn="l"/>
                      <a:r>
                        <a:rPr lang="en-CA" dirty="0"/>
                        <a:t>20</a:t>
                      </a:r>
                      <a:endParaRPr lang="en-US" dirty="0"/>
                    </a:p>
                  </a:txBody>
                  <a:tcPr marL="443668" marR="177467"/>
                </a:tc>
                <a:tc>
                  <a:txBody>
                    <a:bodyPr/>
                    <a:lstStyle/>
                    <a:p>
                      <a:pPr marL="0" algn="r" defTabSz="914400" rtl="0" eaLnBrk="1" latinLnBrk="0" hangingPunct="1"/>
                      <a:r>
                        <a:rPr lang="en-CA" sz="1800" kern="1200" dirty="0">
                          <a:solidFill>
                            <a:schemeClr val="dk1"/>
                          </a:solidFill>
                          <a:latin typeface="+mn-lt"/>
                          <a:ea typeface="+mn-ea"/>
                          <a:cs typeface="+mn-cs"/>
                        </a:rPr>
                        <a:t>60,000</a:t>
                      </a:r>
                      <a:endParaRPr lang="en-US" sz="1800" kern="1200" dirty="0">
                        <a:solidFill>
                          <a:schemeClr val="dk1"/>
                        </a:solidFill>
                        <a:latin typeface="+mn-lt"/>
                        <a:ea typeface="+mn-ea"/>
                        <a:cs typeface="+mn-cs"/>
                      </a:endParaRPr>
                    </a:p>
                  </a:txBody>
                  <a:tcPr marL="443668" marR="354935"/>
                </a:tc>
                <a:tc>
                  <a:txBody>
                    <a:bodyPr/>
                    <a:lstStyle/>
                    <a:p>
                      <a:pPr algn="l"/>
                      <a:r>
                        <a:rPr lang="en-CA" dirty="0"/>
                        <a:t>30</a:t>
                      </a:r>
                      <a:endParaRPr lang="en-US" dirty="0"/>
                    </a:p>
                  </a:txBody>
                  <a:tcPr marL="443668" marR="177467"/>
                </a:tc>
                <a:extLst>
                  <a:ext uri="{0D108BD9-81ED-4DB2-BD59-A6C34878D82A}">
                    <a16:rowId xmlns:a16="http://schemas.microsoft.com/office/drawing/2014/main" val="4228867958"/>
                  </a:ext>
                </a:extLst>
              </a:tr>
            </a:tbl>
          </a:graphicData>
        </a:graphic>
      </p:graphicFrame>
    </p:spTree>
    <p:extLst>
      <p:ext uri="{BB962C8B-B14F-4D97-AF65-F5344CB8AC3E}">
        <p14:creationId xmlns:p14="http://schemas.microsoft.com/office/powerpoint/2010/main" val="6785667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5F56D-E977-0EB7-60B0-2CBF40F52235}"/>
              </a:ext>
            </a:extLst>
          </p:cNvPr>
          <p:cNvSpPr>
            <a:spLocks noGrp="1"/>
          </p:cNvSpPr>
          <p:nvPr>
            <p:ph type="title"/>
          </p:nvPr>
        </p:nvSpPr>
        <p:spPr/>
        <p:txBody>
          <a:bodyPr/>
          <a:lstStyle/>
          <a:p>
            <a:r>
              <a:rPr lang="en-US" dirty="0">
                <a:latin typeface="+mn-lt"/>
              </a:rPr>
              <a:t>Table 5 The Burden of Federal Taxes</a:t>
            </a:r>
          </a:p>
        </p:txBody>
      </p:sp>
      <p:graphicFrame>
        <p:nvGraphicFramePr>
          <p:cNvPr id="4" name="Table 2">
            <a:extLst>
              <a:ext uri="{FF2B5EF4-FFF2-40B4-BE49-F238E27FC236}">
                <a16:creationId xmlns:a16="http://schemas.microsoft.com/office/drawing/2014/main" id="{D98F2D31-4CD3-42AD-812F-CBB2C01710A8}"/>
              </a:ext>
            </a:extLst>
          </p:cNvPr>
          <p:cNvGraphicFramePr>
            <a:graphicFrameLocks noGrp="1"/>
          </p:cNvGraphicFramePr>
          <p:nvPr>
            <p:ph idx="1"/>
            <p:extLst>
              <p:ext uri="{D42A27DB-BD31-4B8C-83A1-F6EECF244321}">
                <p14:modId xmlns:p14="http://schemas.microsoft.com/office/powerpoint/2010/main" val="1640524901"/>
              </p:ext>
            </p:extLst>
          </p:nvPr>
        </p:nvGraphicFramePr>
        <p:xfrm>
          <a:off x="335280" y="1825625"/>
          <a:ext cx="11521440" cy="3657599"/>
        </p:xfrm>
        <a:graphic>
          <a:graphicData uri="http://schemas.openxmlformats.org/drawingml/2006/table">
            <a:tbl>
              <a:tblPr firstRow="1" bandRow="1">
                <a:tableStyleId>{5C22544A-7EE6-4342-B048-85BDC9FD1C3A}</a:tableStyleId>
              </a:tblPr>
              <a:tblGrid>
                <a:gridCol w="1554480">
                  <a:extLst>
                    <a:ext uri="{9D8B030D-6E8A-4147-A177-3AD203B41FA5}">
                      <a16:colId xmlns:a16="http://schemas.microsoft.com/office/drawing/2014/main" val="1500255665"/>
                    </a:ext>
                  </a:extLst>
                </a:gridCol>
                <a:gridCol w="2286000">
                  <a:extLst>
                    <a:ext uri="{9D8B030D-6E8A-4147-A177-3AD203B41FA5}">
                      <a16:colId xmlns:a16="http://schemas.microsoft.com/office/drawing/2014/main" val="1789697161"/>
                    </a:ext>
                  </a:extLst>
                </a:gridCol>
                <a:gridCol w="3474720">
                  <a:extLst>
                    <a:ext uri="{9D8B030D-6E8A-4147-A177-3AD203B41FA5}">
                      <a16:colId xmlns:a16="http://schemas.microsoft.com/office/drawing/2014/main" val="3184921179"/>
                    </a:ext>
                  </a:extLst>
                </a:gridCol>
                <a:gridCol w="4206240">
                  <a:extLst>
                    <a:ext uri="{9D8B030D-6E8A-4147-A177-3AD203B41FA5}">
                      <a16:colId xmlns:a16="http://schemas.microsoft.com/office/drawing/2014/main" val="1209767440"/>
                    </a:ext>
                  </a:extLst>
                </a:gridCol>
              </a:tblGrid>
              <a:tr h="832919">
                <a:tc>
                  <a:txBody>
                    <a:bodyPr/>
                    <a:lstStyle/>
                    <a:p>
                      <a:pPr algn="ctr"/>
                      <a:r>
                        <a:rPr lang="en-CA" sz="2000" dirty="0"/>
                        <a:t>Quintile</a:t>
                      </a:r>
                    </a:p>
                  </a:txBody>
                  <a:tcPr marL="103530" marR="103530"/>
                </a:tc>
                <a:tc>
                  <a:txBody>
                    <a:bodyPr/>
                    <a:lstStyle/>
                    <a:p>
                      <a:pPr algn="ctr"/>
                      <a:r>
                        <a:rPr lang="en-US" sz="2000" dirty="0"/>
                        <a:t>Average Market Income</a:t>
                      </a:r>
                    </a:p>
                  </a:txBody>
                  <a:tcPr marL="103530" marR="103530"/>
                </a:tc>
                <a:tc>
                  <a:txBody>
                    <a:bodyPr/>
                    <a:lstStyle/>
                    <a:p>
                      <a:pPr algn="ctr"/>
                      <a:r>
                        <a:rPr lang="en-CA" sz="2000" dirty="0"/>
                        <a:t>Taxes as a Percentage of Market Income</a:t>
                      </a:r>
                    </a:p>
                  </a:txBody>
                  <a:tcPr marL="103530" marR="103530"/>
                </a:tc>
                <a:tc>
                  <a:txBody>
                    <a:bodyPr/>
                    <a:lstStyle/>
                    <a:p>
                      <a:pPr algn="ctr"/>
                      <a:r>
                        <a:rPr lang="en-CA" sz="2000" dirty="0"/>
                        <a:t>Taxes Less Transfers as a Percentage of Market Income</a:t>
                      </a:r>
                      <a:endParaRPr lang="en-US" sz="2000" dirty="0"/>
                    </a:p>
                  </a:txBody>
                  <a:tcPr marL="103530" marR="103530"/>
                </a:tc>
                <a:extLst>
                  <a:ext uri="{0D108BD9-81ED-4DB2-BD59-A6C34878D82A}">
                    <a16:rowId xmlns:a16="http://schemas.microsoft.com/office/drawing/2014/main" val="4121834244"/>
                  </a:ext>
                </a:extLst>
              </a:tr>
              <a:tr h="470780">
                <a:tc>
                  <a:txBody>
                    <a:bodyPr/>
                    <a:lstStyle/>
                    <a:p>
                      <a:r>
                        <a:rPr lang="en-CA" sz="2000" dirty="0"/>
                        <a:t>Lowest</a:t>
                      </a:r>
                      <a:endParaRPr lang="en-US" sz="2000" dirty="0"/>
                    </a:p>
                  </a:txBody>
                  <a:tcPr marL="103530" marR="103530"/>
                </a:tc>
                <a:tc>
                  <a:txBody>
                    <a:bodyPr/>
                    <a:lstStyle/>
                    <a:p>
                      <a:pPr algn="r"/>
                      <a:r>
                        <a:rPr lang="en-US" sz="2000" dirty="0"/>
                        <a:t>$16,600</a:t>
                      </a:r>
                    </a:p>
                  </a:txBody>
                  <a:tcPr marL="517648" marR="517648"/>
                </a:tc>
                <a:tc>
                  <a:txBody>
                    <a:bodyPr/>
                    <a:lstStyle/>
                    <a:p>
                      <a:pPr algn="r"/>
                      <a:r>
                        <a:rPr lang="en-US" sz="2000" dirty="0"/>
                        <a:t>0.0% </a:t>
                      </a:r>
                    </a:p>
                  </a:txBody>
                  <a:tcPr marL="517648" marR="341648"/>
                </a:tc>
                <a:tc>
                  <a:txBody>
                    <a:bodyPr/>
                    <a:lstStyle/>
                    <a:p>
                      <a:pPr algn="r"/>
                      <a:r>
                        <a:rPr lang="en-US" sz="2000" dirty="0"/>
                        <a:t>−127.1%</a:t>
                      </a:r>
                    </a:p>
                  </a:txBody>
                  <a:tcPr marL="517648" marR="341648"/>
                </a:tc>
                <a:extLst>
                  <a:ext uri="{0D108BD9-81ED-4DB2-BD59-A6C34878D82A}">
                    <a16:rowId xmlns:a16="http://schemas.microsoft.com/office/drawing/2014/main" val="2754390159"/>
                  </a:ext>
                </a:extLst>
              </a:tr>
              <a:tr h="470780">
                <a:tc>
                  <a:txBody>
                    <a:bodyPr/>
                    <a:lstStyle/>
                    <a:p>
                      <a:r>
                        <a:rPr lang="en-US" sz="2000" dirty="0"/>
                        <a:t>Second</a:t>
                      </a:r>
                    </a:p>
                  </a:txBody>
                  <a:tcPr marL="103530" marR="103530"/>
                </a:tc>
                <a:tc>
                  <a:txBody>
                    <a:bodyPr/>
                    <a:lstStyle/>
                    <a:p>
                      <a:pPr algn="r"/>
                      <a:r>
                        <a:rPr lang="en-US" sz="2000" dirty="0"/>
                        <a:t>35,900</a:t>
                      </a:r>
                    </a:p>
                  </a:txBody>
                  <a:tcPr marL="517648" marR="517648"/>
                </a:tc>
                <a:tc>
                  <a:txBody>
                    <a:bodyPr/>
                    <a:lstStyle/>
                    <a:p>
                      <a:pPr algn="r"/>
                      <a:r>
                        <a:rPr lang="en-US" sz="2000" dirty="0"/>
                        <a:t>11.1</a:t>
                      </a:r>
                    </a:p>
                  </a:txBody>
                  <a:tcPr marL="517648" marR="517648"/>
                </a:tc>
                <a:tc>
                  <a:txBody>
                    <a:bodyPr/>
                    <a:lstStyle/>
                    <a:p>
                      <a:pPr algn="r"/>
                      <a:r>
                        <a:rPr lang="en-US" sz="2000" dirty="0"/>
                        <a:t>−44.0</a:t>
                      </a:r>
                    </a:p>
                  </a:txBody>
                  <a:tcPr marL="517648" marR="517648"/>
                </a:tc>
                <a:extLst>
                  <a:ext uri="{0D108BD9-81ED-4DB2-BD59-A6C34878D82A}">
                    <a16:rowId xmlns:a16="http://schemas.microsoft.com/office/drawing/2014/main" val="1425393141"/>
                  </a:ext>
                </a:extLst>
              </a:tr>
              <a:tr h="470780">
                <a:tc>
                  <a:txBody>
                    <a:bodyPr/>
                    <a:lstStyle/>
                    <a:p>
                      <a:r>
                        <a:rPr lang="en-US" sz="2000" dirty="0"/>
                        <a:t>Middle</a:t>
                      </a:r>
                    </a:p>
                  </a:txBody>
                  <a:tcPr marL="103530" marR="103530"/>
                </a:tc>
                <a:tc>
                  <a:txBody>
                    <a:bodyPr/>
                    <a:lstStyle/>
                    <a:p>
                      <a:pPr algn="r"/>
                      <a:r>
                        <a:rPr lang="en-US" sz="2000" dirty="0"/>
                        <a:t>63,900</a:t>
                      </a:r>
                    </a:p>
                  </a:txBody>
                  <a:tcPr marL="517648" marR="517648"/>
                </a:tc>
                <a:tc>
                  <a:txBody>
                    <a:bodyPr/>
                    <a:lstStyle/>
                    <a:p>
                      <a:pPr algn="r"/>
                      <a:r>
                        <a:rPr lang="en-US" sz="2000" dirty="0"/>
                        <a:t>15.5</a:t>
                      </a:r>
                    </a:p>
                  </a:txBody>
                  <a:tcPr marL="517648" marR="517648"/>
                </a:tc>
                <a:tc>
                  <a:txBody>
                    <a:bodyPr/>
                    <a:lstStyle/>
                    <a:p>
                      <a:pPr algn="r"/>
                      <a:r>
                        <a:rPr lang="en-US" sz="2000" dirty="0"/>
                        <a:t>−11.1</a:t>
                      </a:r>
                    </a:p>
                  </a:txBody>
                  <a:tcPr marL="517648" marR="517648"/>
                </a:tc>
                <a:extLst>
                  <a:ext uri="{0D108BD9-81ED-4DB2-BD59-A6C34878D82A}">
                    <a16:rowId xmlns:a16="http://schemas.microsoft.com/office/drawing/2014/main" val="310700809"/>
                  </a:ext>
                </a:extLst>
              </a:tr>
              <a:tr h="470780">
                <a:tc>
                  <a:txBody>
                    <a:bodyPr/>
                    <a:lstStyle/>
                    <a:p>
                      <a:r>
                        <a:rPr lang="en-US" sz="2000" dirty="0"/>
                        <a:t>Fourth</a:t>
                      </a:r>
                    </a:p>
                  </a:txBody>
                  <a:tcPr marL="103530" marR="103530"/>
                </a:tc>
                <a:tc>
                  <a:txBody>
                    <a:bodyPr/>
                    <a:lstStyle/>
                    <a:p>
                      <a:pPr algn="r"/>
                      <a:r>
                        <a:rPr lang="en-US" sz="2000" dirty="0"/>
                        <a:t>104,000</a:t>
                      </a:r>
                    </a:p>
                  </a:txBody>
                  <a:tcPr marL="517648" marR="517648"/>
                </a:tc>
                <a:tc>
                  <a:txBody>
                    <a:bodyPr/>
                    <a:lstStyle/>
                    <a:p>
                      <a:pPr algn="r"/>
                      <a:r>
                        <a:rPr lang="en-US" sz="2000" dirty="0"/>
                        <a:t>18.8</a:t>
                      </a:r>
                    </a:p>
                  </a:txBody>
                  <a:tcPr marL="517648" marR="517648"/>
                </a:tc>
                <a:tc>
                  <a:txBody>
                    <a:bodyPr/>
                    <a:lstStyle/>
                    <a:p>
                      <a:pPr algn="r"/>
                      <a:r>
                        <a:rPr lang="en-US" sz="2000" dirty="0"/>
                        <a:t>4.6</a:t>
                      </a:r>
                    </a:p>
                  </a:txBody>
                  <a:tcPr marL="517648" marR="517648"/>
                </a:tc>
                <a:extLst>
                  <a:ext uri="{0D108BD9-81ED-4DB2-BD59-A6C34878D82A}">
                    <a16:rowId xmlns:a16="http://schemas.microsoft.com/office/drawing/2014/main" val="1840136236"/>
                  </a:ext>
                </a:extLst>
              </a:tr>
              <a:tr h="470780">
                <a:tc>
                  <a:txBody>
                    <a:bodyPr/>
                    <a:lstStyle/>
                    <a:p>
                      <a:r>
                        <a:rPr lang="en-US" sz="2000" dirty="0"/>
                        <a:t>Highest </a:t>
                      </a:r>
                    </a:p>
                  </a:txBody>
                  <a:tcPr marL="103530" marR="103530"/>
                </a:tc>
                <a:tc>
                  <a:txBody>
                    <a:bodyPr/>
                    <a:lstStyle/>
                    <a:p>
                      <a:pPr algn="r"/>
                      <a:r>
                        <a:rPr lang="en-US" sz="2000" dirty="0"/>
                        <a:t>310,000</a:t>
                      </a:r>
                    </a:p>
                  </a:txBody>
                  <a:tcPr marL="517648" marR="517648"/>
                </a:tc>
                <a:tc>
                  <a:txBody>
                    <a:bodyPr/>
                    <a:lstStyle/>
                    <a:p>
                      <a:pPr algn="r"/>
                      <a:r>
                        <a:rPr lang="en-US" sz="2000" dirty="0"/>
                        <a:t>25.4</a:t>
                      </a:r>
                    </a:p>
                  </a:txBody>
                  <a:tcPr marL="517648" marR="517648"/>
                </a:tc>
                <a:tc>
                  <a:txBody>
                    <a:bodyPr/>
                    <a:lstStyle/>
                    <a:p>
                      <a:pPr algn="r"/>
                      <a:r>
                        <a:rPr lang="en-US" sz="2000" dirty="0"/>
                        <a:t>21.3</a:t>
                      </a:r>
                    </a:p>
                  </a:txBody>
                  <a:tcPr marL="517648" marR="517648"/>
                </a:tc>
                <a:extLst>
                  <a:ext uri="{0D108BD9-81ED-4DB2-BD59-A6C34878D82A}">
                    <a16:rowId xmlns:a16="http://schemas.microsoft.com/office/drawing/2014/main" val="3076012888"/>
                  </a:ext>
                </a:extLst>
              </a:tr>
              <a:tr h="470780">
                <a:tc>
                  <a:txBody>
                    <a:bodyPr/>
                    <a:lstStyle/>
                    <a:p>
                      <a:r>
                        <a:rPr lang="en-US" sz="2000" dirty="0"/>
                        <a:t>Top</a:t>
                      </a:r>
                    </a:p>
                  </a:txBody>
                  <a:tcPr marL="103530" marR="103530"/>
                </a:tc>
                <a:tc>
                  <a:txBody>
                    <a:bodyPr/>
                    <a:lstStyle/>
                    <a:p>
                      <a:pPr algn="r"/>
                      <a:r>
                        <a:rPr lang="en-US" sz="2000" dirty="0"/>
                        <a:t>1,987,500</a:t>
                      </a:r>
                    </a:p>
                  </a:txBody>
                  <a:tcPr marL="517648" marR="517648"/>
                </a:tc>
                <a:tc>
                  <a:txBody>
                    <a:bodyPr/>
                    <a:lstStyle/>
                    <a:p>
                      <a:pPr algn="r"/>
                      <a:r>
                        <a:rPr lang="en-US" sz="2000" dirty="0"/>
                        <a:t>30.3</a:t>
                      </a:r>
                    </a:p>
                  </a:txBody>
                  <a:tcPr marL="517648" marR="517648"/>
                </a:tc>
                <a:tc>
                  <a:txBody>
                    <a:bodyPr/>
                    <a:lstStyle/>
                    <a:p>
                      <a:pPr algn="r"/>
                      <a:r>
                        <a:rPr lang="en-US" sz="2000" dirty="0"/>
                        <a:t>29.7</a:t>
                      </a:r>
                    </a:p>
                  </a:txBody>
                  <a:tcPr marL="517648" marR="517648"/>
                </a:tc>
                <a:extLst>
                  <a:ext uri="{0D108BD9-81ED-4DB2-BD59-A6C34878D82A}">
                    <a16:rowId xmlns:a16="http://schemas.microsoft.com/office/drawing/2014/main" val="2389597232"/>
                  </a:ext>
                </a:extLst>
              </a:tr>
            </a:tbl>
          </a:graphicData>
        </a:graphic>
      </p:graphicFrame>
    </p:spTree>
    <p:extLst>
      <p:ext uri="{BB962C8B-B14F-4D97-AF65-F5344CB8AC3E}">
        <p14:creationId xmlns:p14="http://schemas.microsoft.com/office/powerpoint/2010/main" val="10994833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C2FF3-FA72-7E2C-FCC3-AE5B22696BBC}"/>
              </a:ext>
            </a:extLst>
          </p:cNvPr>
          <p:cNvSpPr>
            <a:spLocks noGrp="1"/>
          </p:cNvSpPr>
          <p:nvPr>
            <p:ph type="title"/>
          </p:nvPr>
        </p:nvSpPr>
        <p:spPr/>
        <p:txBody>
          <a:bodyPr/>
          <a:lstStyle/>
          <a:p>
            <a:r>
              <a:rPr lang="en-US" dirty="0">
                <a:latin typeface="+mn-lt"/>
              </a:rPr>
              <a:t>Horizontal Equity</a:t>
            </a:r>
          </a:p>
        </p:txBody>
      </p:sp>
      <p:sp>
        <p:nvSpPr>
          <p:cNvPr id="3" name="Content Placeholder 2">
            <a:extLst>
              <a:ext uri="{FF2B5EF4-FFF2-40B4-BE49-F238E27FC236}">
                <a16:creationId xmlns:a16="http://schemas.microsoft.com/office/drawing/2014/main" id="{89909EB1-39D0-CF7A-A0D6-F9CD74F1F15C}"/>
              </a:ext>
            </a:extLst>
          </p:cNvPr>
          <p:cNvSpPr>
            <a:spLocks noGrp="1"/>
          </p:cNvSpPr>
          <p:nvPr>
            <p:ph idx="1"/>
          </p:nvPr>
        </p:nvSpPr>
        <p:spPr/>
        <p:txBody>
          <a:bodyPr/>
          <a:lstStyle/>
          <a:p>
            <a:r>
              <a:rPr lang="en-US" dirty="0">
                <a:latin typeface="+mn-lt"/>
              </a:rPr>
              <a:t>Taxpayers with similar abilities to pay taxes should pay the same amount</a:t>
            </a:r>
          </a:p>
          <a:p>
            <a:pPr lvl="1">
              <a:buFont typeface="Arial" panose="020B0604020202020204" pitchFamily="34" charset="0"/>
              <a:buChar char="•"/>
            </a:pPr>
            <a:r>
              <a:rPr lang="en-US" dirty="0">
                <a:latin typeface="+mn-lt"/>
              </a:rPr>
              <a:t>Determine which differences are relevant for a family’s ability to pay and which differences are not</a:t>
            </a:r>
          </a:p>
          <a:p>
            <a:r>
              <a:rPr lang="en-US" dirty="0">
                <a:latin typeface="+mn-lt"/>
              </a:rPr>
              <a:t>U.S. tax code has special provisions that alter a family’s tax based on its specific circumstances</a:t>
            </a:r>
          </a:p>
        </p:txBody>
      </p:sp>
    </p:spTree>
    <p:extLst>
      <p:ext uri="{BB962C8B-B14F-4D97-AF65-F5344CB8AC3E}">
        <p14:creationId xmlns:p14="http://schemas.microsoft.com/office/powerpoint/2010/main" val="3621319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13-1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U.S. Taxation: The Big Picture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707CD-B38C-6B0A-43B5-7834D231DB80}"/>
              </a:ext>
            </a:extLst>
          </p:cNvPr>
          <p:cNvSpPr>
            <a:spLocks noGrp="1"/>
          </p:cNvSpPr>
          <p:nvPr>
            <p:ph type="title"/>
          </p:nvPr>
        </p:nvSpPr>
        <p:spPr/>
        <p:txBody>
          <a:bodyPr/>
          <a:lstStyle/>
          <a:p>
            <a:r>
              <a:rPr lang="en-US" dirty="0">
                <a:latin typeface="+mn-lt"/>
              </a:rPr>
              <a:t>Tax Incidence and Tax Equity</a:t>
            </a:r>
          </a:p>
        </p:txBody>
      </p:sp>
      <p:sp>
        <p:nvSpPr>
          <p:cNvPr id="3" name="Content Placeholder 2">
            <a:extLst>
              <a:ext uri="{FF2B5EF4-FFF2-40B4-BE49-F238E27FC236}">
                <a16:creationId xmlns:a16="http://schemas.microsoft.com/office/drawing/2014/main" id="{9B9B583A-2472-6E3A-4656-DD0B4B3FF540}"/>
              </a:ext>
            </a:extLst>
          </p:cNvPr>
          <p:cNvSpPr>
            <a:spLocks noGrp="1"/>
          </p:cNvSpPr>
          <p:nvPr>
            <p:ph idx="1"/>
          </p:nvPr>
        </p:nvSpPr>
        <p:spPr/>
        <p:txBody>
          <a:bodyPr/>
          <a:lstStyle/>
          <a:p>
            <a:r>
              <a:rPr lang="en-US" dirty="0">
                <a:latin typeface="+mn-lt"/>
              </a:rPr>
              <a:t>Tax incidence—study of who bears the burden of taxes</a:t>
            </a:r>
          </a:p>
          <a:p>
            <a:pPr lvl="1">
              <a:buFont typeface="Arial" panose="020B0604020202020204" pitchFamily="34" charset="0"/>
              <a:buChar char="•"/>
            </a:pPr>
            <a:r>
              <a:rPr lang="en-US" dirty="0">
                <a:latin typeface="+mn-lt"/>
              </a:rPr>
              <a:t>Central to evaluating tax equity</a:t>
            </a:r>
          </a:p>
          <a:p>
            <a:pPr algn="l"/>
            <a:r>
              <a:rPr lang="en-US" dirty="0">
                <a:latin typeface="+mn-lt"/>
              </a:rPr>
              <a:t>Taxes have indirect effects</a:t>
            </a:r>
          </a:p>
          <a:p>
            <a:pPr lvl="1">
              <a:buFont typeface="Arial" panose="020B0604020202020204" pitchFamily="34" charset="0"/>
              <a:buChar char="•"/>
            </a:pPr>
            <a:r>
              <a:rPr lang="en-US" dirty="0">
                <a:latin typeface="+mn-lt"/>
              </a:rPr>
              <a:t>Affect people beyond those who pay the tax</a:t>
            </a:r>
          </a:p>
          <a:p>
            <a:pPr lvl="1">
              <a:buFont typeface="Arial" panose="020B0604020202020204" pitchFamily="34" charset="0"/>
              <a:buChar char="•"/>
            </a:pPr>
            <a:r>
              <a:rPr lang="en-US" dirty="0">
                <a:latin typeface="+mn-lt"/>
              </a:rPr>
              <a:t>Alter supply and demand</a:t>
            </a:r>
          </a:p>
          <a:p>
            <a:pPr lvl="1">
              <a:buFont typeface="Arial" panose="020B0604020202020204" pitchFamily="34" charset="0"/>
              <a:buChar char="•"/>
            </a:pPr>
            <a:r>
              <a:rPr lang="en-US" dirty="0">
                <a:latin typeface="+mn-lt"/>
              </a:rPr>
              <a:t>Alter equilibrium prices</a:t>
            </a:r>
          </a:p>
        </p:txBody>
      </p:sp>
    </p:spTree>
    <p:extLst>
      <p:ext uri="{BB962C8B-B14F-4D97-AF65-F5344CB8AC3E}">
        <p14:creationId xmlns:p14="http://schemas.microsoft.com/office/powerpoint/2010/main" val="615869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4AB74-5818-6832-8899-F53F252EBED9}"/>
              </a:ext>
            </a:extLst>
          </p:cNvPr>
          <p:cNvSpPr>
            <a:spLocks noGrp="1"/>
          </p:cNvSpPr>
          <p:nvPr>
            <p:ph type="title"/>
          </p:nvPr>
        </p:nvSpPr>
        <p:spPr/>
        <p:txBody>
          <a:bodyPr/>
          <a:lstStyle/>
          <a:p>
            <a:r>
              <a:rPr lang="en-US" dirty="0">
                <a:latin typeface="+mn-lt"/>
              </a:rPr>
              <a:t>Active Learning 1: Taxes and Marriage</a:t>
            </a:r>
          </a:p>
        </p:txBody>
      </p:sp>
      <p:sp>
        <p:nvSpPr>
          <p:cNvPr id="3" name="Content Placeholder 2">
            <a:extLst>
              <a:ext uri="{FF2B5EF4-FFF2-40B4-BE49-F238E27FC236}">
                <a16:creationId xmlns:a16="http://schemas.microsoft.com/office/drawing/2014/main" id="{AD0FA2FE-D8E3-A8F0-BE38-891E15F18A82}"/>
              </a:ext>
            </a:extLst>
          </p:cNvPr>
          <p:cNvSpPr>
            <a:spLocks noGrp="1"/>
          </p:cNvSpPr>
          <p:nvPr>
            <p:ph idx="1"/>
          </p:nvPr>
        </p:nvSpPr>
        <p:spPr/>
        <p:txBody>
          <a:bodyPr/>
          <a:lstStyle/>
          <a:p>
            <a:r>
              <a:rPr lang="en-US" dirty="0">
                <a:latin typeface="+mn-lt"/>
              </a:rPr>
              <a:t>The income tax rate is 25%. The first $20,000 of income is excluded from taxation. Tax law treats a married couple as a single taxpayer. Makena and David each earn $50,000.  </a:t>
            </a:r>
          </a:p>
          <a:p>
            <a:pPr marL="457200" indent="-457200">
              <a:buFont typeface="+mj-lt"/>
              <a:buAutoNum type="alphaUcPeriod"/>
            </a:pPr>
            <a:r>
              <a:rPr lang="en-US" dirty="0">
                <a:latin typeface="+mn-lt"/>
              </a:rPr>
              <a:t>If Makena and David are unmarried and living together, what is their combined tax bill?</a:t>
            </a:r>
          </a:p>
          <a:p>
            <a:pPr marL="457200" indent="-457200">
              <a:buFont typeface="+mj-lt"/>
              <a:buAutoNum type="alphaUcPeriod"/>
            </a:pPr>
            <a:r>
              <a:rPr lang="en-US" dirty="0">
                <a:latin typeface="+mn-lt"/>
              </a:rPr>
              <a:t>If Makena and David are married, what is their tax bill?</a:t>
            </a:r>
          </a:p>
        </p:txBody>
      </p:sp>
    </p:spTree>
    <p:extLst>
      <p:ext uri="{BB962C8B-B14F-4D97-AF65-F5344CB8AC3E}">
        <p14:creationId xmlns:p14="http://schemas.microsoft.com/office/powerpoint/2010/main" val="23948411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486C9-ADB4-5F54-5D73-ABF59C6B6378}"/>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65C10B4D-F53B-525A-2158-234D39BB0683}"/>
              </a:ext>
            </a:extLst>
          </p:cNvPr>
          <p:cNvSpPr>
            <a:spLocks noGrp="1"/>
          </p:cNvSpPr>
          <p:nvPr>
            <p:ph idx="1"/>
          </p:nvPr>
        </p:nvSpPr>
        <p:spPr/>
        <p:txBody>
          <a:bodyPr/>
          <a:lstStyle/>
          <a:p>
            <a:pPr marL="457200" indent="-457200">
              <a:buFont typeface="+mj-lt"/>
              <a:buAutoNum type="alphaUcPeriod"/>
            </a:pPr>
            <a:r>
              <a:rPr lang="en-US" dirty="0">
                <a:latin typeface="+mn-lt"/>
              </a:rPr>
              <a:t>If unmarried, Makena and David each pay  </a:t>
            </a:r>
          </a:p>
          <a:p>
            <a:pPr marL="457200" lvl="1" indent="0">
              <a:buNone/>
            </a:pPr>
            <a:r>
              <a:rPr lang="en-US" dirty="0">
                <a:latin typeface="+mn-lt"/>
              </a:rPr>
              <a:t>0.25 × ($50,000 – 20,000) = $7,500</a:t>
            </a:r>
          </a:p>
          <a:p>
            <a:pPr marL="457200" lvl="1" indent="0">
              <a:buNone/>
            </a:pPr>
            <a:r>
              <a:rPr lang="en-US" dirty="0">
                <a:latin typeface="+mn-lt"/>
              </a:rPr>
              <a:t>Total taxes = $15,000 = 15% of their joint income</a:t>
            </a:r>
          </a:p>
          <a:p>
            <a:pPr marL="457200" indent="-457200">
              <a:buFont typeface="+mj-lt"/>
              <a:buAutoNum type="alphaUcPeriod"/>
            </a:pPr>
            <a:r>
              <a:rPr lang="en-US" dirty="0">
                <a:latin typeface="+mn-lt"/>
              </a:rPr>
              <a:t>If married, they pay</a:t>
            </a:r>
          </a:p>
          <a:p>
            <a:pPr marL="457200" lvl="1" indent="0">
              <a:buNone/>
            </a:pPr>
            <a:r>
              <a:rPr lang="en-US" dirty="0">
                <a:latin typeface="+mn-lt"/>
              </a:rPr>
              <a:t>0.25 × ($100,000 – 20,000) = $20,000 or 20% of their joint income</a:t>
            </a:r>
          </a:p>
          <a:p>
            <a:r>
              <a:rPr lang="en-US" dirty="0">
                <a:latin typeface="+mn-lt"/>
              </a:rPr>
              <a:t>The $5,000 increase in the tax bill is called the “marriage tax” or “marriage penalty”</a:t>
            </a:r>
          </a:p>
        </p:txBody>
      </p:sp>
    </p:spTree>
    <p:extLst>
      <p:ext uri="{BB962C8B-B14F-4D97-AF65-F5344CB8AC3E}">
        <p14:creationId xmlns:p14="http://schemas.microsoft.com/office/powerpoint/2010/main" val="34253389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C4EC-A05F-898E-F572-890B7CE0E69D}"/>
              </a:ext>
            </a:extLst>
          </p:cNvPr>
          <p:cNvSpPr>
            <a:spLocks noGrp="1"/>
          </p:cNvSpPr>
          <p:nvPr>
            <p:ph type="title"/>
          </p:nvPr>
        </p:nvSpPr>
        <p:spPr/>
        <p:txBody>
          <a:bodyPr/>
          <a:lstStyle/>
          <a:p>
            <a:r>
              <a:rPr lang="en-US" dirty="0">
                <a:latin typeface="+mn-lt"/>
              </a:rPr>
              <a:t>Active Learning 2: Taxes and Marriage, Again</a:t>
            </a:r>
          </a:p>
        </p:txBody>
      </p:sp>
      <p:sp>
        <p:nvSpPr>
          <p:cNvPr id="3" name="Content Placeholder 2">
            <a:extLst>
              <a:ext uri="{FF2B5EF4-FFF2-40B4-BE49-F238E27FC236}">
                <a16:creationId xmlns:a16="http://schemas.microsoft.com/office/drawing/2014/main" id="{4C304662-A759-3328-4920-8EB4DC1BB449}"/>
              </a:ext>
            </a:extLst>
          </p:cNvPr>
          <p:cNvSpPr>
            <a:spLocks noGrp="1"/>
          </p:cNvSpPr>
          <p:nvPr>
            <p:ph idx="1"/>
          </p:nvPr>
        </p:nvSpPr>
        <p:spPr/>
        <p:txBody>
          <a:bodyPr/>
          <a:lstStyle/>
          <a:p>
            <a:r>
              <a:rPr lang="en-US" dirty="0">
                <a:latin typeface="+mn-lt"/>
              </a:rPr>
              <a:t>The income tax rate is 25%.  For singles, the first $20,000 of income is excluded from taxation. For married couples, the exclusion is $40,000.  Daniel earns $0.  Ciara earns $100,000.   </a:t>
            </a:r>
          </a:p>
          <a:p>
            <a:pPr marL="457200" indent="-457200">
              <a:buFont typeface="+mj-lt"/>
              <a:buAutoNum type="alphaUcPeriod"/>
            </a:pPr>
            <a:r>
              <a:rPr lang="en-US" dirty="0">
                <a:latin typeface="+mn-lt"/>
              </a:rPr>
              <a:t>If Daniel and Ciara are living together unmarried, what is their combined tax bill?</a:t>
            </a:r>
          </a:p>
          <a:p>
            <a:pPr marL="457200" indent="-457200">
              <a:buFont typeface="+mj-lt"/>
              <a:buAutoNum type="alphaUcPeriod"/>
            </a:pPr>
            <a:r>
              <a:rPr lang="en-US" dirty="0">
                <a:latin typeface="+mn-lt"/>
              </a:rPr>
              <a:t>If Daniel and Ciara are married, what is their tax bill?</a:t>
            </a:r>
          </a:p>
        </p:txBody>
      </p:sp>
    </p:spTree>
    <p:extLst>
      <p:ext uri="{BB962C8B-B14F-4D97-AF65-F5344CB8AC3E}">
        <p14:creationId xmlns:p14="http://schemas.microsoft.com/office/powerpoint/2010/main" val="8658317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26C95-C920-102B-1FBC-D21CD40C3B69}"/>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4C9C160F-4FA5-D16C-6D84-FD440C3EE20A}"/>
              </a:ext>
            </a:extLst>
          </p:cNvPr>
          <p:cNvSpPr>
            <a:spLocks noGrp="1"/>
          </p:cNvSpPr>
          <p:nvPr>
            <p:ph idx="1"/>
          </p:nvPr>
        </p:nvSpPr>
        <p:spPr/>
        <p:txBody>
          <a:bodyPr/>
          <a:lstStyle/>
          <a:p>
            <a:pPr marL="457200" indent="-457200">
              <a:buFont typeface="+mj-lt"/>
              <a:buAutoNum type="alphaUcPeriod"/>
            </a:pPr>
            <a:r>
              <a:rPr lang="en-US" dirty="0">
                <a:latin typeface="+mn-lt"/>
              </a:rPr>
              <a:t>If unmarried, Daniel pays $0 in taxes</a:t>
            </a:r>
          </a:p>
          <a:p>
            <a:pPr marL="457200" lvl="1" indent="0">
              <a:buNone/>
            </a:pPr>
            <a:r>
              <a:rPr lang="en-US" dirty="0">
                <a:latin typeface="+mn-lt"/>
              </a:rPr>
              <a:t>Ciara pays: 0.25 × ($100,000 – 20,000) = $20,000</a:t>
            </a:r>
          </a:p>
          <a:p>
            <a:pPr marL="457200" lvl="1" indent="0">
              <a:buNone/>
            </a:pPr>
            <a:r>
              <a:rPr lang="en-US" dirty="0">
                <a:latin typeface="+mn-lt"/>
              </a:rPr>
              <a:t>Total taxes = $20,000 = 20% of their joint income</a:t>
            </a:r>
          </a:p>
          <a:p>
            <a:pPr marL="457200" indent="-457200">
              <a:buFont typeface="+mj-lt"/>
              <a:buAutoNum type="alphaUcPeriod"/>
            </a:pPr>
            <a:r>
              <a:rPr lang="en-US" dirty="0">
                <a:latin typeface="+mn-lt"/>
              </a:rPr>
              <a:t>If married, they pay 0.25 × ($100,000 – 40,000) = $15,000 or 15% of their joint income</a:t>
            </a:r>
          </a:p>
          <a:p>
            <a:r>
              <a:rPr lang="en-US" dirty="0">
                <a:latin typeface="+mn-lt"/>
              </a:rPr>
              <a:t>The $5000 decrease in the tax bill is called the “marriage subsidy”</a:t>
            </a:r>
          </a:p>
        </p:txBody>
      </p:sp>
    </p:spTree>
    <p:extLst>
      <p:ext uri="{BB962C8B-B14F-4D97-AF65-F5344CB8AC3E}">
        <p14:creationId xmlns:p14="http://schemas.microsoft.com/office/powerpoint/2010/main" val="24135563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13-4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The Trade-Off between Equity and Efficiency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BE2F9-D5CF-121B-E2CF-B1839216332A}"/>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82FBE0F2-8255-8A5E-207D-3ECD21E57C2F}"/>
              </a:ext>
            </a:extLst>
          </p:cNvPr>
          <p:cNvSpPr>
            <a:spLocks noGrp="1"/>
          </p:cNvSpPr>
          <p:nvPr>
            <p:ph idx="1"/>
          </p:nvPr>
        </p:nvSpPr>
        <p:spPr/>
        <p:txBody>
          <a:bodyPr/>
          <a:lstStyle/>
          <a:p>
            <a:r>
              <a:rPr lang="en-US" dirty="0">
                <a:latin typeface="+mn-lt"/>
              </a:rPr>
              <a:t>Equity and efficiency</a:t>
            </a:r>
          </a:p>
          <a:p>
            <a:pPr lvl="1">
              <a:buFont typeface="Arial" panose="020B0604020202020204" pitchFamily="34" charset="0"/>
              <a:buChar char="•"/>
            </a:pPr>
            <a:r>
              <a:rPr lang="en-US" dirty="0">
                <a:latin typeface="+mn-lt"/>
              </a:rPr>
              <a:t>The two most important goals of a tax system</a:t>
            </a:r>
          </a:p>
          <a:p>
            <a:pPr lvl="1">
              <a:buFont typeface="Arial" panose="020B0604020202020204" pitchFamily="34" charset="0"/>
              <a:buChar char="•"/>
            </a:pPr>
            <a:r>
              <a:rPr lang="en-US" dirty="0">
                <a:latin typeface="+mn-lt"/>
              </a:rPr>
              <a:t>Can conflict, especially when equity is judged by progressivity</a:t>
            </a:r>
          </a:p>
          <a:p>
            <a:r>
              <a:rPr lang="en-US" dirty="0">
                <a:latin typeface="+mn-lt"/>
              </a:rPr>
              <a:t>Policymakers often face a trade-off between efficiency and equity</a:t>
            </a:r>
          </a:p>
          <a:p>
            <a:pPr algn="l"/>
            <a:r>
              <a:rPr lang="en-US" dirty="0">
                <a:latin typeface="+mn-lt"/>
              </a:rPr>
              <a:t>Much of the debate over tax policy arises because people give different weights to these two goals</a:t>
            </a:r>
          </a:p>
        </p:txBody>
      </p:sp>
    </p:spTree>
    <p:extLst>
      <p:ext uri="{BB962C8B-B14F-4D97-AF65-F5344CB8AC3E}">
        <p14:creationId xmlns:p14="http://schemas.microsoft.com/office/powerpoint/2010/main" val="696355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a:xfrm>
            <a:off x="476843" y="1825625"/>
            <a:ext cx="11380860" cy="4351338"/>
          </a:xfrm>
        </p:spPr>
        <p:txBody>
          <a:bodyPr vert="horz" lIns="91440" tIns="45720" rIns="91440" bIns="45720" rtlCol="0" anchor="t">
            <a:noAutofit/>
          </a:bodyPr>
          <a:lstStyle/>
          <a:p>
            <a:pPr marL="0" indent="0">
              <a:spcBef>
                <a:spcPts val="600"/>
              </a:spcBef>
              <a:spcAft>
                <a:spcPts val="300"/>
              </a:spcAft>
              <a:buNone/>
            </a:pPr>
            <a:r>
              <a:rPr lang="en-US" sz="2000" dirty="0">
                <a:latin typeface="+mn-lt"/>
                <a:ea typeface="+mn-lt"/>
                <a:cs typeface="+mn-lt"/>
              </a:rPr>
              <a:t>You are having a political debate with a friend. The discussion centers on taxation. You show your friend some data from your economics textbook that suggests that the average American paid about $11,000 in federal income tax in 2020. Your friend says, “If $11,000 per person is what it takes to run this country, then I think that it would be much simpler if we just billed each American $11,000 and eliminated the complex tax code.”</a:t>
            </a:r>
          </a:p>
          <a:p>
            <a:pPr marL="514350" indent="-514350">
              <a:spcBef>
                <a:spcPts val="600"/>
              </a:spcBef>
              <a:spcAft>
                <a:spcPts val="300"/>
              </a:spcAft>
              <a:buFont typeface="+mj-lt"/>
              <a:buAutoNum type="alphaUcPeriod"/>
            </a:pPr>
            <a:r>
              <a:rPr lang="en-US" sz="1800" dirty="0">
                <a:solidFill>
                  <a:schemeClr val="tx1"/>
                </a:solidFill>
                <a:latin typeface="+mn-lt"/>
              </a:rPr>
              <a:t>What type of tax is your friend suggesting? What is its appeal?</a:t>
            </a:r>
          </a:p>
          <a:p>
            <a:pPr marL="514350" indent="-514350">
              <a:spcBef>
                <a:spcPts val="600"/>
              </a:spcBef>
              <a:spcAft>
                <a:spcPts val="300"/>
              </a:spcAft>
              <a:buFont typeface="+mj-lt"/>
              <a:buAutoNum type="alphaUcPeriod"/>
            </a:pPr>
            <a:r>
              <a:rPr lang="en-US" sz="1800" dirty="0">
                <a:solidFill>
                  <a:schemeClr val="tx1"/>
                </a:solidFill>
                <a:latin typeface="+mn-lt"/>
              </a:rPr>
              <a:t>Is this type of tax supported by the “benefits principle” of tax equity? Explain</a:t>
            </a:r>
          </a:p>
          <a:p>
            <a:pPr marL="514350" indent="-514350">
              <a:spcBef>
                <a:spcPts val="600"/>
              </a:spcBef>
              <a:spcAft>
                <a:spcPts val="300"/>
              </a:spcAft>
              <a:buFont typeface="+mj-lt"/>
              <a:buAutoNum type="alphaUcPeriod"/>
            </a:pPr>
            <a:r>
              <a:rPr lang="en-US" sz="1800" dirty="0">
                <a:solidFill>
                  <a:schemeClr val="tx1"/>
                </a:solidFill>
                <a:latin typeface="+mn-lt"/>
              </a:rPr>
              <a:t>Is this type of tax supported by the “ability-to-pay” principle of tax equity? Is it vertically equitable? Is it horizontally equitable? </a:t>
            </a:r>
          </a:p>
          <a:p>
            <a:pPr marL="514350" indent="-514350">
              <a:spcBef>
                <a:spcPts val="600"/>
              </a:spcBef>
              <a:spcAft>
                <a:spcPts val="300"/>
              </a:spcAft>
              <a:buFont typeface="+mj-lt"/>
              <a:buAutoNum type="alphaUcPeriod"/>
            </a:pPr>
            <a:r>
              <a:rPr lang="en-US" sz="1800" dirty="0">
                <a:solidFill>
                  <a:schemeClr val="tx1"/>
                </a:solidFill>
                <a:latin typeface="+mn-lt"/>
              </a:rPr>
              <a:t>Your friend agrees that the tax is not equitable, so she now suggests that we simply tax rich corporations since they can clearly afford it and then people wouldn’t have to pay any taxes. Is she correct? Who would actually pay the taxes? Explain.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Should people with high incomes pay more taxes than people with low incomes? Why?</a:t>
            </a:r>
          </a:p>
        </p:txBody>
      </p:sp>
    </p:spTree>
    <p:extLst>
      <p:ext uri="{BB962C8B-B14F-4D97-AF65-F5344CB8AC3E}">
        <p14:creationId xmlns:p14="http://schemas.microsoft.com/office/powerpoint/2010/main" val="596177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05C4B-B356-72BC-7F23-894935C0DF51}"/>
              </a:ext>
            </a:extLst>
          </p:cNvPr>
          <p:cNvSpPr>
            <a:spLocks noGrp="1"/>
          </p:cNvSpPr>
          <p:nvPr>
            <p:ph type="title"/>
          </p:nvPr>
        </p:nvSpPr>
        <p:spPr/>
        <p:txBody>
          <a:bodyPr/>
          <a:lstStyle/>
          <a:p>
            <a:r>
              <a:rPr lang="en-US" dirty="0">
                <a:latin typeface="+mn-lt"/>
              </a:rPr>
              <a:t>Government’s Tax Revenue </a:t>
            </a:r>
          </a:p>
        </p:txBody>
      </p:sp>
      <p:sp>
        <p:nvSpPr>
          <p:cNvPr id="3" name="Content Placeholder 2">
            <a:extLst>
              <a:ext uri="{FF2B5EF4-FFF2-40B4-BE49-F238E27FC236}">
                <a16:creationId xmlns:a16="http://schemas.microsoft.com/office/drawing/2014/main" id="{878149CA-47D3-74F2-F4B2-895B82FEC434}"/>
              </a:ext>
            </a:extLst>
          </p:cNvPr>
          <p:cNvSpPr>
            <a:spLocks noGrp="1"/>
          </p:cNvSpPr>
          <p:nvPr>
            <p:ph idx="1"/>
          </p:nvPr>
        </p:nvSpPr>
        <p:spPr/>
        <p:txBody>
          <a:bodyPr/>
          <a:lstStyle/>
          <a:p>
            <a:r>
              <a:rPr lang="en-US" dirty="0">
                <a:latin typeface="+mn-lt"/>
              </a:rPr>
              <a:t>Role of government has grown substantially over past century</a:t>
            </a:r>
          </a:p>
          <a:p>
            <a:r>
              <a:rPr lang="en-US" dirty="0">
                <a:latin typeface="+mn-lt"/>
              </a:rPr>
              <a:t>As economy’s income has grown, government’s tax revenue has grown even more</a:t>
            </a:r>
          </a:p>
          <a:p>
            <a:pPr lvl="1">
              <a:buFont typeface="Arial" panose="020B0604020202020204" pitchFamily="34" charset="0"/>
              <a:buChar char="•"/>
            </a:pPr>
            <a:r>
              <a:rPr lang="en-US" dirty="0">
                <a:latin typeface="+mn-lt"/>
              </a:rPr>
              <a:t>1902, government collected 7 percent of total income</a:t>
            </a:r>
          </a:p>
          <a:p>
            <a:pPr lvl="1">
              <a:buFont typeface="Arial" panose="020B0604020202020204" pitchFamily="34" charset="0"/>
              <a:buChar char="•"/>
            </a:pPr>
            <a:r>
              <a:rPr lang="en-US" dirty="0">
                <a:latin typeface="+mn-lt"/>
              </a:rPr>
              <a:t>Recent years, government has collected almost 30 percent</a:t>
            </a:r>
          </a:p>
        </p:txBody>
      </p:sp>
    </p:spTree>
    <p:extLst>
      <p:ext uri="{BB962C8B-B14F-4D97-AF65-F5344CB8AC3E}">
        <p14:creationId xmlns:p14="http://schemas.microsoft.com/office/powerpoint/2010/main" val="2437410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11BBC-615B-A977-D596-8A2775F6E47F}"/>
              </a:ext>
            </a:extLst>
          </p:cNvPr>
          <p:cNvSpPr>
            <a:spLocks noGrp="1"/>
          </p:cNvSpPr>
          <p:nvPr>
            <p:ph type="title"/>
          </p:nvPr>
        </p:nvSpPr>
        <p:spPr/>
        <p:txBody>
          <a:bodyPr/>
          <a:lstStyle/>
          <a:p>
            <a:r>
              <a:rPr lang="en-US" dirty="0">
                <a:latin typeface="+mn-lt"/>
              </a:rPr>
              <a:t>Figure 1 Government Revenue as a Percentage of GDP: Changes over Time</a:t>
            </a:r>
          </a:p>
        </p:txBody>
      </p:sp>
      <p:sp>
        <p:nvSpPr>
          <p:cNvPr id="3" name="Content Placeholder 2">
            <a:extLst>
              <a:ext uri="{FF2B5EF4-FFF2-40B4-BE49-F238E27FC236}">
                <a16:creationId xmlns:a16="http://schemas.microsoft.com/office/drawing/2014/main" id="{D017135B-1C9E-F63E-5694-7732680ABD90}"/>
              </a:ext>
            </a:extLst>
          </p:cNvPr>
          <p:cNvSpPr>
            <a:spLocks noGrp="1"/>
          </p:cNvSpPr>
          <p:nvPr>
            <p:ph sz="half" idx="1"/>
          </p:nvPr>
        </p:nvSpPr>
        <p:spPr>
          <a:xfrm>
            <a:off x="476843" y="1887674"/>
            <a:ext cx="11241915" cy="1188720"/>
          </a:xfrm>
        </p:spPr>
        <p:txBody>
          <a:bodyPr/>
          <a:lstStyle/>
          <a:p>
            <a:r>
              <a:rPr lang="en-US" sz="1800" b="0" dirty="0">
                <a:latin typeface="+mn-lt"/>
              </a:rPr>
              <a:t>This figure shows the revenue of the federal government and of state and local governments as a percentage of gross domestic product (GDP), which measures total income in the economy. It shows that the government plays a large role in the U.S. economy and that its role has grown over time.</a:t>
            </a:r>
          </a:p>
        </p:txBody>
      </p:sp>
      <p:pic>
        <p:nvPicPr>
          <p:cNvPr id="7" name="Picture 3" descr="The figure shows a line graph showing government revenue as a percentage of GDP.  Data on horizontal axis is in calendar years from 1902 up to 2020, with selected years between 1902 and 1929 and annual increments from there to 2020.  The vertical axis shows government revenue as a percentage of GDP from 0 up to 35%.  Two lines graphs are shown; one, shaded in blue is federal government revenues, beginning at 3% in 1902 rising to over 16% by 2020.  A second line, shaded in red, is total government revenues.  This includes federal, state, and local government revenues.  This represented 7% in 1902 up to almost 30% by 2020.  Substantial growth of government revenue occurred from the 1920s up through the 1940s and the percentages have been relatively stable since that period, with rises and declines over the entire period.">
            <a:extLst>
              <a:ext uri="{FF2B5EF4-FFF2-40B4-BE49-F238E27FC236}">
                <a16:creationId xmlns:a16="http://schemas.microsoft.com/office/drawing/2014/main" id="{AF93827F-97F6-4872-D7D7-0C7E283930CA}"/>
              </a:ext>
            </a:extLst>
          </p:cNvPr>
          <p:cNvPicPr>
            <a:picLocks noGrp="1" noChangeAspect="1"/>
          </p:cNvPicPr>
          <p:nvPr>
            <p:ph sz="half" idx="2"/>
          </p:nvPr>
        </p:nvPicPr>
        <p:blipFill>
          <a:blip r:embed="rId2"/>
          <a:stretch>
            <a:fillRect/>
          </a:stretch>
        </p:blipFill>
        <p:spPr>
          <a:xfrm>
            <a:off x="2485339" y="2914136"/>
            <a:ext cx="7634275" cy="2739466"/>
          </a:xfrm>
        </p:spPr>
      </p:pic>
      <p:sp>
        <p:nvSpPr>
          <p:cNvPr id="5" name="Text Placeholder 4">
            <a:extLst>
              <a:ext uri="{FF2B5EF4-FFF2-40B4-BE49-F238E27FC236}">
                <a16:creationId xmlns:a16="http://schemas.microsoft.com/office/drawing/2014/main" id="{D425506B-2651-BDE8-1D6C-F2A99DC36815}"/>
              </a:ext>
            </a:extLst>
          </p:cNvPr>
          <p:cNvSpPr>
            <a:spLocks noGrp="1"/>
          </p:cNvSpPr>
          <p:nvPr>
            <p:ph type="body" sz="quarter" idx="13"/>
          </p:nvPr>
        </p:nvSpPr>
        <p:spPr>
          <a:xfrm>
            <a:off x="2141956" y="5782473"/>
            <a:ext cx="8321040" cy="274320"/>
          </a:xfrm>
        </p:spPr>
        <p:txBody>
          <a:bodyPr/>
          <a:lstStyle/>
          <a:p>
            <a:pPr marL="0" indent="0">
              <a:buNone/>
            </a:pPr>
            <a:r>
              <a:rPr lang="en-US" sz="1200" dirty="0">
                <a:latin typeface="+mn-lt"/>
              </a:rPr>
              <a:t>Source: Historical Statistics of the United States; Bureau of Economic Analysis; and author’s calculations.</a:t>
            </a:r>
          </a:p>
        </p:txBody>
      </p:sp>
    </p:spTree>
    <p:extLst>
      <p:ext uri="{BB962C8B-B14F-4D97-AF65-F5344CB8AC3E}">
        <p14:creationId xmlns:p14="http://schemas.microsoft.com/office/powerpoint/2010/main" val="1108443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11BBC-615B-A977-D596-8A2775F6E47F}"/>
              </a:ext>
            </a:extLst>
          </p:cNvPr>
          <p:cNvSpPr>
            <a:spLocks noGrp="1"/>
          </p:cNvSpPr>
          <p:nvPr>
            <p:ph type="title"/>
          </p:nvPr>
        </p:nvSpPr>
        <p:spPr/>
        <p:txBody>
          <a:bodyPr/>
          <a:lstStyle/>
          <a:p>
            <a:r>
              <a:rPr lang="en-US" sz="3600" dirty="0">
                <a:latin typeface="+mn-lt"/>
              </a:rPr>
              <a:t>Figure 2 Government Revenue as a Percentage of GDP: International Comparisons</a:t>
            </a:r>
          </a:p>
        </p:txBody>
      </p:sp>
      <p:sp>
        <p:nvSpPr>
          <p:cNvPr id="3" name="Content Placeholder 2">
            <a:extLst>
              <a:ext uri="{FF2B5EF4-FFF2-40B4-BE49-F238E27FC236}">
                <a16:creationId xmlns:a16="http://schemas.microsoft.com/office/drawing/2014/main" id="{D017135B-1C9E-F63E-5694-7732680ABD90}"/>
              </a:ext>
            </a:extLst>
          </p:cNvPr>
          <p:cNvSpPr>
            <a:spLocks noGrp="1"/>
          </p:cNvSpPr>
          <p:nvPr>
            <p:ph sz="half" idx="1"/>
          </p:nvPr>
        </p:nvSpPr>
        <p:spPr>
          <a:xfrm>
            <a:off x="476843" y="1887673"/>
            <a:ext cx="11241915" cy="731520"/>
          </a:xfrm>
        </p:spPr>
        <p:txBody>
          <a:bodyPr/>
          <a:lstStyle/>
          <a:p>
            <a:r>
              <a:rPr lang="en-US" sz="2200" b="0" dirty="0">
                <a:latin typeface="+mn-lt"/>
              </a:rPr>
              <a:t>The percentage of income that governments take in taxes varies substantially from country to country.</a:t>
            </a:r>
          </a:p>
        </p:txBody>
      </p:sp>
      <p:pic>
        <p:nvPicPr>
          <p:cNvPr id="8" name="Picture 3" descr="A bar graph that plots total government tax revenue (percentage of GDP) for fourteen different countries. The values are as follows. Denmark, 46%; France, 45%; Sweden, 44%; Italy, 43%; Germany, 39%; Greece, 38%; United Kingdom, 33%; Spain, 33%; Canada, 32%; Japan, 31%; Australia, 28%; United States, 26%; Turkey, 25%; Chile, 20%; Mexico, 17%.">
            <a:extLst>
              <a:ext uri="{FF2B5EF4-FFF2-40B4-BE49-F238E27FC236}">
                <a16:creationId xmlns:a16="http://schemas.microsoft.com/office/drawing/2014/main" id="{9BBEBAD8-E2FD-9F3E-D088-314B2086BC9A}"/>
              </a:ext>
            </a:extLst>
          </p:cNvPr>
          <p:cNvPicPr>
            <a:picLocks noGrp="1" noChangeAspect="1"/>
          </p:cNvPicPr>
          <p:nvPr>
            <p:ph sz="half" idx="2"/>
          </p:nvPr>
        </p:nvPicPr>
        <p:blipFill>
          <a:blip r:embed="rId2"/>
          <a:stretch>
            <a:fillRect/>
          </a:stretch>
        </p:blipFill>
        <p:spPr>
          <a:xfrm>
            <a:off x="3027738" y="2710648"/>
            <a:ext cx="6136524" cy="3011442"/>
          </a:xfrm>
        </p:spPr>
      </p:pic>
      <p:sp>
        <p:nvSpPr>
          <p:cNvPr id="5" name="Text Placeholder 4">
            <a:extLst>
              <a:ext uri="{FF2B5EF4-FFF2-40B4-BE49-F238E27FC236}">
                <a16:creationId xmlns:a16="http://schemas.microsoft.com/office/drawing/2014/main" id="{D425506B-2651-BDE8-1D6C-F2A99DC36815}"/>
              </a:ext>
            </a:extLst>
          </p:cNvPr>
          <p:cNvSpPr>
            <a:spLocks noGrp="1"/>
          </p:cNvSpPr>
          <p:nvPr>
            <p:ph type="body" sz="quarter" idx="13"/>
          </p:nvPr>
        </p:nvSpPr>
        <p:spPr>
          <a:xfrm>
            <a:off x="4365513" y="5793530"/>
            <a:ext cx="3460975" cy="282802"/>
          </a:xfrm>
        </p:spPr>
        <p:txBody>
          <a:bodyPr/>
          <a:lstStyle/>
          <a:p>
            <a:pPr marL="0" indent="0">
              <a:buNone/>
            </a:pPr>
            <a:r>
              <a:rPr lang="en-US" sz="1400" dirty="0">
                <a:latin typeface="+mn-lt"/>
              </a:rPr>
              <a:t>Source: OECD. Data are for 2019.</a:t>
            </a:r>
          </a:p>
        </p:txBody>
      </p:sp>
    </p:spTree>
    <p:extLst>
      <p:ext uri="{BB962C8B-B14F-4D97-AF65-F5344CB8AC3E}">
        <p14:creationId xmlns:p14="http://schemas.microsoft.com/office/powerpoint/2010/main" val="2234406230"/>
      </p:ext>
    </p:extLst>
  </p:cSld>
  <p:clrMapOvr>
    <a:masterClrMapping/>
  </p:clrMapOvr>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9D6D4-7BB5-D3BC-C9B4-9558910DAE20}"/>
              </a:ext>
            </a:extLst>
          </p:cNvPr>
          <p:cNvSpPr>
            <a:spLocks noGrp="1"/>
          </p:cNvSpPr>
          <p:nvPr>
            <p:ph type="title"/>
          </p:nvPr>
        </p:nvSpPr>
        <p:spPr/>
        <p:txBody>
          <a:bodyPr/>
          <a:lstStyle/>
          <a:p>
            <a:r>
              <a:rPr lang="en-US" dirty="0">
                <a:latin typeface="+mn-lt"/>
              </a:rPr>
              <a:t>Taxes Collected by the Federal Government</a:t>
            </a:r>
          </a:p>
        </p:txBody>
      </p:sp>
      <p:sp>
        <p:nvSpPr>
          <p:cNvPr id="3" name="Content Placeholder 2">
            <a:extLst>
              <a:ext uri="{FF2B5EF4-FFF2-40B4-BE49-F238E27FC236}">
                <a16:creationId xmlns:a16="http://schemas.microsoft.com/office/drawing/2014/main" id="{9B18C48D-0FD5-930D-0957-C1F2280BE6A4}"/>
              </a:ext>
            </a:extLst>
          </p:cNvPr>
          <p:cNvSpPr>
            <a:spLocks noGrp="1"/>
          </p:cNvSpPr>
          <p:nvPr>
            <p:ph idx="1"/>
          </p:nvPr>
        </p:nvSpPr>
        <p:spPr/>
        <p:txBody>
          <a:bodyPr/>
          <a:lstStyle/>
          <a:p>
            <a:r>
              <a:rPr lang="en-US" dirty="0">
                <a:latin typeface="+mn-lt"/>
              </a:rPr>
              <a:t>U.S. federal government collects two-thirds of taxes in the economy</a:t>
            </a:r>
          </a:p>
          <a:p>
            <a:r>
              <a:rPr lang="en-US" dirty="0">
                <a:latin typeface="+mn-lt"/>
              </a:rPr>
              <a:t>Personal income taxes</a:t>
            </a:r>
          </a:p>
          <a:p>
            <a:pPr lvl="1">
              <a:buFont typeface="Arial" panose="020B0604020202020204" pitchFamily="34" charset="0"/>
              <a:buChar char="•"/>
            </a:pPr>
            <a:r>
              <a:rPr lang="en-US" dirty="0">
                <a:latin typeface="+mn-lt"/>
              </a:rPr>
              <a:t>Largest source of revenue  </a:t>
            </a:r>
          </a:p>
          <a:p>
            <a:pPr lvl="1">
              <a:buFont typeface="Arial" panose="020B0604020202020204" pitchFamily="34" charset="0"/>
              <a:buChar char="•"/>
            </a:pPr>
            <a:r>
              <a:rPr lang="en-US" dirty="0">
                <a:latin typeface="+mn-lt"/>
              </a:rPr>
              <a:t>Based on total income (wages, interest, dividends, profits)</a:t>
            </a:r>
          </a:p>
          <a:p>
            <a:r>
              <a:rPr lang="en-US" dirty="0">
                <a:latin typeface="+mn-lt"/>
              </a:rPr>
              <a:t>Marginal tax rate</a:t>
            </a:r>
          </a:p>
          <a:p>
            <a:pPr lvl="1">
              <a:buFont typeface="Arial" panose="020B0604020202020204" pitchFamily="34" charset="0"/>
              <a:buChar char="•"/>
            </a:pPr>
            <a:r>
              <a:rPr lang="en-US" dirty="0">
                <a:latin typeface="+mn-lt"/>
              </a:rPr>
              <a:t>Tax rate applied to each additional dollar of income</a:t>
            </a:r>
          </a:p>
          <a:p>
            <a:pPr lvl="1">
              <a:buFont typeface="Arial" panose="020B0604020202020204" pitchFamily="34" charset="0"/>
              <a:buChar char="•"/>
            </a:pPr>
            <a:r>
              <a:rPr lang="en-US" dirty="0">
                <a:latin typeface="+mn-lt"/>
              </a:rPr>
              <a:t>Rises as income rises, higher-income families pay a larger percentage of their income in taxes</a:t>
            </a:r>
          </a:p>
        </p:txBody>
      </p:sp>
    </p:spTree>
    <p:extLst>
      <p:ext uri="{BB962C8B-B14F-4D97-AF65-F5344CB8AC3E}">
        <p14:creationId xmlns:p14="http://schemas.microsoft.com/office/powerpoint/2010/main" val="2680341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Congestion Pricing</a:t>
            </a:r>
          </a:p>
        </p:txBody>
      </p:sp>
      <p:sp>
        <p:nvSpPr>
          <p:cNvPr id="3" name="Content Placeholder 2"/>
          <p:cNvSpPr>
            <a:spLocks noGrp="1"/>
          </p:cNvSpPr>
          <p:nvPr>
            <p:ph sz="half" idx="1"/>
          </p:nvPr>
        </p:nvSpPr>
        <p:spPr>
          <a:xfrm>
            <a:off x="476843" y="1887674"/>
            <a:ext cx="11241915" cy="914400"/>
          </a:xfrm>
        </p:spPr>
        <p:txBody>
          <a:bodyPr/>
          <a:lstStyle/>
          <a:p>
            <a:r>
              <a:rPr lang="en-US" sz="1800" b="0" dirty="0">
                <a:latin typeface="+mn-lt"/>
              </a:rPr>
              <a:t>“Raising the top federal marginal tax on earned personal income to 70 percent (and holding the rest of the current tax code, including the top bracket definition, fixed) would raise substantially more revenue (federal and state, combined) without lowering economic activity.”</a:t>
            </a:r>
          </a:p>
        </p:txBody>
      </p:sp>
      <p:pic>
        <p:nvPicPr>
          <p:cNvPr id="8" name="Picture 3" descr="A pie chart titled “What do economists say?” plots three values. They are 21% agree, 63% disagree, and 16% uncertain.">
            <a:extLst>
              <a:ext uri="{FF2B5EF4-FFF2-40B4-BE49-F238E27FC236}">
                <a16:creationId xmlns:a16="http://schemas.microsoft.com/office/drawing/2014/main" id="{E2E0C23E-1BA1-2865-6969-5717E79D2CCE}"/>
              </a:ext>
            </a:extLst>
          </p:cNvPr>
          <p:cNvPicPr>
            <a:picLocks noGrp="1" noChangeAspect="1"/>
          </p:cNvPicPr>
          <p:nvPr>
            <p:ph sz="half" idx="2"/>
          </p:nvPr>
        </p:nvPicPr>
        <p:blipFill>
          <a:blip r:embed="rId3"/>
          <a:stretch>
            <a:fillRect/>
          </a:stretch>
        </p:blipFill>
        <p:spPr>
          <a:xfrm>
            <a:off x="3858661" y="2833002"/>
            <a:ext cx="4474678" cy="2926080"/>
          </a:xfrm>
        </p:spPr>
      </p:pic>
      <p:sp>
        <p:nvSpPr>
          <p:cNvPr id="5" name="Text Placeholder 4"/>
          <p:cNvSpPr>
            <a:spLocks noGrp="1"/>
          </p:cNvSpPr>
          <p:nvPr>
            <p:ph type="body" sz="quarter" idx="13"/>
          </p:nvPr>
        </p:nvSpPr>
        <p:spPr>
          <a:xfrm>
            <a:off x="4267200" y="5837776"/>
            <a:ext cx="3657600" cy="228600"/>
          </a:xfrm>
        </p:spPr>
        <p:txBody>
          <a:bodyPr/>
          <a:lstStyle/>
          <a:p>
            <a:pPr>
              <a:buNone/>
            </a:pPr>
            <a:r>
              <a:rPr lang="en-US" dirty="0">
                <a:latin typeface="+mn-lt"/>
              </a:rPr>
              <a:t>Source: IGM Economic Experts Panel, January 16, 2019.</a:t>
            </a:r>
          </a:p>
        </p:txBody>
      </p:sp>
    </p:spTree>
    <p:extLst>
      <p:ext uri="{BB962C8B-B14F-4D97-AF65-F5344CB8AC3E}">
        <p14:creationId xmlns:p14="http://schemas.microsoft.com/office/powerpoint/2010/main" val="3255851186"/>
      </p:ext>
    </p:extLst>
  </p:cSld>
  <p:clrMapOvr>
    <a:masterClrMapping/>
  </p:clrMapOvr>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33AEE-F49E-58C2-2C81-1DE88F2122DB}"/>
              </a:ext>
            </a:extLst>
          </p:cNvPr>
          <p:cNvSpPr>
            <a:spLocks noGrp="1"/>
          </p:cNvSpPr>
          <p:nvPr>
            <p:ph type="title"/>
          </p:nvPr>
        </p:nvSpPr>
        <p:spPr/>
        <p:txBody>
          <a:bodyPr/>
          <a:lstStyle/>
          <a:p>
            <a:r>
              <a:rPr lang="en-US" dirty="0">
                <a:latin typeface="+mn-lt"/>
              </a:rPr>
              <a:t>Table 1 Receipts of the Federal Government: 2020</a:t>
            </a:r>
          </a:p>
        </p:txBody>
      </p:sp>
      <p:graphicFrame>
        <p:nvGraphicFramePr>
          <p:cNvPr id="5" name="Table 2">
            <a:extLst>
              <a:ext uri="{FF2B5EF4-FFF2-40B4-BE49-F238E27FC236}">
                <a16:creationId xmlns:a16="http://schemas.microsoft.com/office/drawing/2014/main" id="{B881B327-9997-04FC-6C00-641D77895D18}"/>
              </a:ext>
            </a:extLst>
          </p:cNvPr>
          <p:cNvGraphicFramePr>
            <a:graphicFrameLocks noGrp="1"/>
          </p:cNvGraphicFramePr>
          <p:nvPr>
            <p:ph sz="half" idx="1"/>
            <p:extLst>
              <p:ext uri="{D42A27DB-BD31-4B8C-83A1-F6EECF244321}">
                <p14:modId xmlns:p14="http://schemas.microsoft.com/office/powerpoint/2010/main" val="3100803382"/>
              </p:ext>
            </p:extLst>
          </p:nvPr>
        </p:nvGraphicFramePr>
        <p:xfrm>
          <a:off x="497113" y="2105837"/>
          <a:ext cx="11197774" cy="2716878"/>
        </p:xfrm>
        <a:graphic>
          <a:graphicData uri="http://schemas.openxmlformats.org/drawingml/2006/table">
            <a:tbl>
              <a:tblPr firstRow="1" bandRow="1">
                <a:tableStyleId>{5C22544A-7EE6-4342-B048-85BDC9FD1C3A}</a:tableStyleId>
              </a:tblPr>
              <a:tblGrid>
                <a:gridCol w="3108960">
                  <a:extLst>
                    <a:ext uri="{9D8B030D-6E8A-4147-A177-3AD203B41FA5}">
                      <a16:colId xmlns:a16="http://schemas.microsoft.com/office/drawing/2014/main" val="3097215066"/>
                    </a:ext>
                  </a:extLst>
                </a:gridCol>
                <a:gridCol w="2560320">
                  <a:extLst>
                    <a:ext uri="{9D8B030D-6E8A-4147-A177-3AD203B41FA5}">
                      <a16:colId xmlns:a16="http://schemas.microsoft.com/office/drawing/2014/main" val="1788093844"/>
                    </a:ext>
                  </a:extLst>
                </a:gridCol>
                <a:gridCol w="2764247">
                  <a:extLst>
                    <a:ext uri="{9D8B030D-6E8A-4147-A177-3AD203B41FA5}">
                      <a16:colId xmlns:a16="http://schemas.microsoft.com/office/drawing/2014/main" val="873078034"/>
                    </a:ext>
                  </a:extLst>
                </a:gridCol>
                <a:gridCol w="2764247">
                  <a:extLst>
                    <a:ext uri="{9D8B030D-6E8A-4147-A177-3AD203B41FA5}">
                      <a16:colId xmlns:a16="http://schemas.microsoft.com/office/drawing/2014/main" val="3109550958"/>
                    </a:ext>
                  </a:extLst>
                </a:gridCol>
              </a:tblGrid>
              <a:tr h="452813">
                <a:tc>
                  <a:txBody>
                    <a:bodyPr/>
                    <a:lstStyle/>
                    <a:p>
                      <a:r>
                        <a:rPr lang="en-CA" sz="2000" dirty="0"/>
                        <a:t>Tax</a:t>
                      </a:r>
                      <a:endParaRPr lang="en-US" sz="2000" dirty="0"/>
                    </a:p>
                  </a:txBody>
                  <a:tcPr marL="45087" marR="45087"/>
                </a:tc>
                <a:tc>
                  <a:txBody>
                    <a:bodyPr/>
                    <a:lstStyle/>
                    <a:p>
                      <a:r>
                        <a:rPr lang="en-US" sz="2000" dirty="0"/>
                        <a:t>Amount (billions)</a:t>
                      </a:r>
                    </a:p>
                  </a:txBody>
                  <a:tcPr marL="45087" marR="45087"/>
                </a:tc>
                <a:tc>
                  <a:txBody>
                    <a:bodyPr/>
                    <a:lstStyle/>
                    <a:p>
                      <a:r>
                        <a:rPr lang="en-US" sz="2000" dirty="0"/>
                        <a:t>Amount per Person </a:t>
                      </a:r>
                    </a:p>
                  </a:txBody>
                  <a:tcPr marL="45087" marR="45087"/>
                </a:tc>
                <a:tc>
                  <a:txBody>
                    <a:bodyPr/>
                    <a:lstStyle/>
                    <a:p>
                      <a:r>
                        <a:rPr lang="en-US" sz="2000" dirty="0"/>
                        <a:t>Percent of Receipts</a:t>
                      </a:r>
                    </a:p>
                  </a:txBody>
                  <a:tcPr marL="45087" marR="45087"/>
                </a:tc>
                <a:extLst>
                  <a:ext uri="{0D108BD9-81ED-4DB2-BD59-A6C34878D82A}">
                    <a16:rowId xmlns:a16="http://schemas.microsoft.com/office/drawing/2014/main" val="1874358318"/>
                  </a:ext>
                </a:extLst>
              </a:tr>
              <a:tr h="452813">
                <a:tc>
                  <a:txBody>
                    <a:bodyPr/>
                    <a:lstStyle/>
                    <a:p>
                      <a:r>
                        <a:rPr lang="en-CA" sz="2000" dirty="0"/>
                        <a:t>Personal income taxes</a:t>
                      </a:r>
                    </a:p>
                  </a:txBody>
                  <a:tcPr marL="45087" marR="45087"/>
                </a:tc>
                <a:tc>
                  <a:txBody>
                    <a:bodyPr/>
                    <a:lstStyle/>
                    <a:p>
                      <a:pPr algn="r"/>
                      <a:r>
                        <a:rPr lang="en-US" sz="2000" dirty="0"/>
                        <a:t>$1,690</a:t>
                      </a:r>
                    </a:p>
                  </a:txBody>
                  <a:tcPr marL="45087" marR="450873"/>
                </a:tc>
                <a:tc>
                  <a:txBody>
                    <a:bodyPr/>
                    <a:lstStyle/>
                    <a:p>
                      <a:pPr algn="r"/>
                      <a:r>
                        <a:rPr lang="en-US" sz="2000" dirty="0"/>
                        <a:t>$5,106</a:t>
                      </a:r>
                    </a:p>
                  </a:txBody>
                  <a:tcPr marL="45087" marR="450873"/>
                </a:tc>
                <a:tc>
                  <a:txBody>
                    <a:bodyPr/>
                    <a:lstStyle/>
                    <a:p>
                      <a:pPr algn="r"/>
                      <a:r>
                        <a:rPr lang="en-CA" sz="2000" dirty="0"/>
                        <a:t>46%</a:t>
                      </a:r>
                      <a:endParaRPr lang="en-US" sz="2000" dirty="0"/>
                    </a:p>
                  </a:txBody>
                  <a:tcPr marL="450873" marR="392260"/>
                </a:tc>
                <a:extLst>
                  <a:ext uri="{0D108BD9-81ED-4DB2-BD59-A6C34878D82A}">
                    <a16:rowId xmlns:a16="http://schemas.microsoft.com/office/drawing/2014/main" val="1975933743"/>
                  </a:ext>
                </a:extLst>
              </a:tr>
              <a:tr h="452813">
                <a:tc>
                  <a:txBody>
                    <a:bodyPr/>
                    <a:lstStyle/>
                    <a:p>
                      <a:r>
                        <a:rPr lang="en-US" sz="2000" dirty="0"/>
                        <a:t>Social insurance taxes </a:t>
                      </a:r>
                    </a:p>
                  </a:txBody>
                  <a:tcPr marL="45087" marR="45087"/>
                </a:tc>
                <a:tc>
                  <a:txBody>
                    <a:bodyPr/>
                    <a:lstStyle/>
                    <a:p>
                      <a:pPr algn="r"/>
                      <a:r>
                        <a:rPr lang="en-US" sz="2000" dirty="0"/>
                        <a:t>1,421</a:t>
                      </a:r>
                    </a:p>
                  </a:txBody>
                  <a:tcPr marL="45087" marR="450873"/>
                </a:tc>
                <a:tc>
                  <a:txBody>
                    <a:bodyPr/>
                    <a:lstStyle/>
                    <a:p>
                      <a:pPr algn="r"/>
                      <a:r>
                        <a:rPr lang="en-US" sz="2000" dirty="0"/>
                        <a:t>4,293</a:t>
                      </a:r>
                    </a:p>
                  </a:txBody>
                  <a:tcPr marL="45087" marR="450873"/>
                </a:tc>
                <a:tc>
                  <a:txBody>
                    <a:bodyPr/>
                    <a:lstStyle/>
                    <a:p>
                      <a:pPr algn="r"/>
                      <a:r>
                        <a:rPr lang="en-CA" sz="2000" dirty="0"/>
                        <a:t>39</a:t>
                      </a:r>
                      <a:endParaRPr lang="en-US" sz="2000" dirty="0"/>
                    </a:p>
                  </a:txBody>
                  <a:tcPr marL="450873" marR="612648"/>
                </a:tc>
                <a:extLst>
                  <a:ext uri="{0D108BD9-81ED-4DB2-BD59-A6C34878D82A}">
                    <a16:rowId xmlns:a16="http://schemas.microsoft.com/office/drawing/2014/main" val="1229274832"/>
                  </a:ext>
                </a:extLst>
              </a:tr>
              <a:tr h="452813">
                <a:tc>
                  <a:txBody>
                    <a:bodyPr/>
                    <a:lstStyle/>
                    <a:p>
                      <a:r>
                        <a:rPr lang="en-US" sz="2000" dirty="0"/>
                        <a:t>Corporate income taxes </a:t>
                      </a:r>
                    </a:p>
                  </a:txBody>
                  <a:tcPr marL="45087" marR="45087"/>
                </a:tc>
                <a:tc>
                  <a:txBody>
                    <a:bodyPr/>
                    <a:lstStyle/>
                    <a:p>
                      <a:pPr algn="r"/>
                      <a:r>
                        <a:rPr lang="en-US" sz="2000" dirty="0"/>
                        <a:t>199</a:t>
                      </a:r>
                    </a:p>
                  </a:txBody>
                  <a:tcPr marL="45087" marR="450873"/>
                </a:tc>
                <a:tc>
                  <a:txBody>
                    <a:bodyPr/>
                    <a:lstStyle/>
                    <a:p>
                      <a:pPr algn="r"/>
                      <a:r>
                        <a:rPr lang="en-US" sz="2000" dirty="0"/>
                        <a:t>601</a:t>
                      </a:r>
                    </a:p>
                  </a:txBody>
                  <a:tcPr marL="45087" marR="450873"/>
                </a:tc>
                <a:tc>
                  <a:txBody>
                    <a:bodyPr/>
                    <a:lstStyle/>
                    <a:p>
                      <a:pPr algn="r"/>
                      <a:r>
                        <a:rPr lang="en-CA" sz="2000" dirty="0"/>
                        <a:t>5</a:t>
                      </a:r>
                      <a:endParaRPr lang="en-US" sz="2000" dirty="0"/>
                    </a:p>
                  </a:txBody>
                  <a:tcPr marL="450873" marR="612648"/>
                </a:tc>
                <a:extLst>
                  <a:ext uri="{0D108BD9-81ED-4DB2-BD59-A6C34878D82A}">
                    <a16:rowId xmlns:a16="http://schemas.microsoft.com/office/drawing/2014/main" val="3180116895"/>
                  </a:ext>
                </a:extLst>
              </a:tr>
              <a:tr h="452813">
                <a:tc>
                  <a:txBody>
                    <a:bodyPr/>
                    <a:lstStyle/>
                    <a:p>
                      <a:r>
                        <a:rPr lang="en-US" sz="2000" dirty="0"/>
                        <a:t>Other</a:t>
                      </a:r>
                    </a:p>
                  </a:txBody>
                  <a:tcPr marL="45087" marR="45087"/>
                </a:tc>
                <a:tc>
                  <a:txBody>
                    <a:bodyPr/>
                    <a:lstStyle/>
                    <a:p>
                      <a:pPr algn="r"/>
                      <a:r>
                        <a:rPr lang="en-US" sz="2000" dirty="0"/>
                        <a:t>354</a:t>
                      </a:r>
                    </a:p>
                  </a:txBody>
                  <a:tcPr marL="45087" marR="450873"/>
                </a:tc>
                <a:tc>
                  <a:txBody>
                    <a:bodyPr/>
                    <a:lstStyle/>
                    <a:p>
                      <a:pPr algn="r"/>
                      <a:r>
                        <a:rPr lang="en-US" sz="2000" dirty="0"/>
                        <a:t>1,069</a:t>
                      </a:r>
                    </a:p>
                  </a:txBody>
                  <a:tcPr marL="45087" marR="450873"/>
                </a:tc>
                <a:tc>
                  <a:txBody>
                    <a:bodyPr/>
                    <a:lstStyle/>
                    <a:p>
                      <a:pPr algn="r"/>
                      <a:r>
                        <a:rPr lang="en-US" sz="2000" dirty="0"/>
                        <a:t>10</a:t>
                      </a:r>
                    </a:p>
                  </a:txBody>
                  <a:tcPr marL="450873" marR="612648"/>
                </a:tc>
                <a:extLst>
                  <a:ext uri="{0D108BD9-81ED-4DB2-BD59-A6C34878D82A}">
                    <a16:rowId xmlns:a16="http://schemas.microsoft.com/office/drawing/2014/main" val="2003062712"/>
                  </a:ext>
                </a:extLst>
              </a:tr>
              <a:tr h="452813">
                <a:tc>
                  <a:txBody>
                    <a:bodyPr/>
                    <a:lstStyle/>
                    <a:p>
                      <a:r>
                        <a:rPr lang="en-US" sz="2000" dirty="0"/>
                        <a:t>Total </a:t>
                      </a:r>
                    </a:p>
                  </a:txBody>
                  <a:tcPr marL="45087" marR="45087"/>
                </a:tc>
                <a:tc>
                  <a:txBody>
                    <a:bodyPr/>
                    <a:lstStyle/>
                    <a:p>
                      <a:pPr algn="r"/>
                      <a:r>
                        <a:rPr lang="en-US" sz="2000" dirty="0"/>
                        <a:t>$3,664</a:t>
                      </a:r>
                    </a:p>
                  </a:txBody>
                  <a:tcPr marL="45087" marR="450873"/>
                </a:tc>
                <a:tc>
                  <a:txBody>
                    <a:bodyPr/>
                    <a:lstStyle/>
                    <a:p>
                      <a:pPr algn="r"/>
                      <a:r>
                        <a:rPr lang="en-US" sz="2000" dirty="0"/>
                        <a:t>$11,069</a:t>
                      </a:r>
                    </a:p>
                  </a:txBody>
                  <a:tcPr marL="45087" marR="450873"/>
                </a:tc>
                <a:tc>
                  <a:txBody>
                    <a:bodyPr/>
                    <a:lstStyle/>
                    <a:p>
                      <a:pPr algn="r"/>
                      <a:r>
                        <a:rPr lang="en-US" sz="2000" dirty="0"/>
                        <a:t>100%</a:t>
                      </a:r>
                    </a:p>
                  </a:txBody>
                  <a:tcPr marL="450873" marR="393192"/>
                </a:tc>
                <a:extLst>
                  <a:ext uri="{0D108BD9-81ED-4DB2-BD59-A6C34878D82A}">
                    <a16:rowId xmlns:a16="http://schemas.microsoft.com/office/drawing/2014/main" val="2548361240"/>
                  </a:ext>
                </a:extLst>
              </a:tr>
            </a:tbl>
          </a:graphicData>
        </a:graphic>
      </p:graphicFrame>
      <p:sp>
        <p:nvSpPr>
          <p:cNvPr id="3" name="Content Placeholder 3">
            <a:extLst>
              <a:ext uri="{FF2B5EF4-FFF2-40B4-BE49-F238E27FC236}">
                <a16:creationId xmlns:a16="http://schemas.microsoft.com/office/drawing/2014/main" id="{53FC4341-FDCC-4C83-A33A-8DB65AD09CA0}"/>
              </a:ext>
            </a:extLst>
          </p:cNvPr>
          <p:cNvSpPr>
            <a:spLocks noGrp="1"/>
          </p:cNvSpPr>
          <p:nvPr>
            <p:ph sz="half" idx="2"/>
          </p:nvPr>
        </p:nvSpPr>
        <p:spPr>
          <a:xfrm>
            <a:off x="497113" y="4875052"/>
            <a:ext cx="11155680" cy="365760"/>
          </a:xfrm>
        </p:spPr>
        <p:txBody>
          <a:bodyPr/>
          <a:lstStyle/>
          <a:p>
            <a:pPr marL="0" indent="0">
              <a:buNone/>
            </a:pPr>
            <a:r>
              <a:rPr lang="en-US" sz="1400" dirty="0">
                <a:latin typeface="+mn-lt"/>
              </a:rPr>
              <a:t>Source: Bureau of Economic Analysis. Columns may not sum to total due to rounding.</a:t>
            </a:r>
          </a:p>
        </p:txBody>
      </p:sp>
    </p:spTree>
    <p:extLst>
      <p:ext uri="{BB962C8B-B14F-4D97-AF65-F5344CB8AC3E}">
        <p14:creationId xmlns:p14="http://schemas.microsoft.com/office/powerpoint/2010/main" val="14864760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1_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2962</Words>
  <Application>Microsoft Office PowerPoint</Application>
  <PresentationFormat>Widescreen</PresentationFormat>
  <Paragraphs>369</Paragraphs>
  <Slides>39</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39</vt:i4>
      </vt:variant>
    </vt:vector>
  </HeadingPairs>
  <TitlesOfParts>
    <vt:vector size="47" baseType="lpstr">
      <vt:lpstr>Arial</vt:lpstr>
      <vt:lpstr>Calibri</vt:lpstr>
      <vt:lpstr>Courier New</vt:lpstr>
      <vt:lpstr>Wingdings</vt:lpstr>
      <vt:lpstr>Work Sans</vt:lpstr>
      <vt:lpstr>Work Sans </vt:lpstr>
      <vt:lpstr>Optimized Template Master</vt:lpstr>
      <vt:lpstr>1_Optimized Template Master</vt:lpstr>
      <vt:lpstr>Principles of Economics, 10e</vt:lpstr>
      <vt:lpstr>Chapter Objectives</vt:lpstr>
      <vt:lpstr> 13-1</vt:lpstr>
      <vt:lpstr>Government’s Tax Revenue </vt:lpstr>
      <vt:lpstr>Figure 1 Government Revenue as a Percentage of GDP: Changes over Time</vt:lpstr>
      <vt:lpstr>Figure 2 Government Revenue as a Percentage of GDP: International Comparisons</vt:lpstr>
      <vt:lpstr>Taxes Collected by the Federal Government</vt:lpstr>
      <vt:lpstr>Ask the Experts: Congestion Pricing</vt:lpstr>
      <vt:lpstr>Table 1 Receipts of the Federal Government: 2020</vt:lpstr>
      <vt:lpstr>Payroll Taxes</vt:lpstr>
      <vt:lpstr>Table 2 The Federal Income Tax Rates: 2020</vt:lpstr>
      <vt:lpstr>Corporate Income Taxes</vt:lpstr>
      <vt:lpstr>Other Taxes </vt:lpstr>
      <vt:lpstr>Taxes Collected by State and Local Governments (1 of 2)</vt:lpstr>
      <vt:lpstr>Taxes Collected by State and Local Governments (2 of 2)</vt:lpstr>
      <vt:lpstr>Table 3 Receipts of State and Local Governments: 2020</vt:lpstr>
      <vt:lpstr> 13-2</vt:lpstr>
      <vt:lpstr>Deadweight Losses (1 of 2)</vt:lpstr>
      <vt:lpstr>Deadweight Losses (2 of 2)</vt:lpstr>
      <vt:lpstr>Administrative Burden</vt:lpstr>
      <vt:lpstr>Marginal Tax Rates versus Average Tax Rates</vt:lpstr>
      <vt:lpstr>Lump-Sum Taxes</vt:lpstr>
      <vt:lpstr> 13-3</vt:lpstr>
      <vt:lpstr>The Benefits Principle</vt:lpstr>
      <vt:lpstr>The Ability-to-Pay Principle</vt:lpstr>
      <vt:lpstr>Three Tax Systems</vt:lpstr>
      <vt:lpstr>Table 4 Three Tax Systems</vt:lpstr>
      <vt:lpstr>Table 5 The Burden of Federal Taxes</vt:lpstr>
      <vt:lpstr>Horizontal Equity</vt:lpstr>
      <vt:lpstr>Tax Incidence and Tax Equity</vt:lpstr>
      <vt:lpstr>Active Learning 1: Taxes and Marriage</vt:lpstr>
      <vt:lpstr>Active Learning 1: Answers</vt:lpstr>
      <vt:lpstr>Active Learning 2: Taxes and Marriage, Again</vt:lpstr>
      <vt:lpstr>Active Learning 2: Answers</vt:lpstr>
      <vt:lpstr> 13-4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13: The Design of the Tax System</dc:subject>
  <dc:creator/>
  <cp:lastModifiedBy/>
  <cp:revision>39</cp:revision>
  <dcterms:created xsi:type="dcterms:W3CDTF">2022-07-21T17:39:44Z</dcterms:created>
  <dcterms:modified xsi:type="dcterms:W3CDTF">2023-02-17T13:55:18Z</dcterms:modified>
  <cp:category> Accessible PPT</cp:category>
</cp:coreProperties>
</file>