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6.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7.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8.xml" ContentType="application/vnd.openxmlformats-officedocument.presentationml.tags+xml"/>
  <Override PartName="/ppt/notesSlides/notesSlide11.xml" ContentType="application/vnd.openxmlformats-officedocument.presentationml.notesSlide+xml"/>
  <Override PartName="/ppt/tags/tag19.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0.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21.xml" ContentType="application/vnd.openxmlformats-officedocument.presentationml.tags+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725" r:id="rId1"/>
  </p:sldMasterIdLst>
  <p:notesMasterIdLst>
    <p:notesMasterId r:id="rId48"/>
  </p:notesMasterIdLst>
  <p:handoutMasterIdLst>
    <p:handoutMasterId r:id="rId49"/>
  </p:handoutMasterIdLst>
  <p:sldIdLst>
    <p:sldId id="268" r:id="rId2"/>
    <p:sldId id="370" r:id="rId3"/>
    <p:sldId id="417" r:id="rId4"/>
    <p:sldId id="418" r:id="rId5"/>
    <p:sldId id="373" r:id="rId6"/>
    <p:sldId id="523" r:id="rId7"/>
    <p:sldId id="658" r:id="rId8"/>
    <p:sldId id="659" r:id="rId9"/>
    <p:sldId id="682" r:id="rId10"/>
    <p:sldId id="660" r:id="rId11"/>
    <p:sldId id="661" r:id="rId12"/>
    <p:sldId id="674" r:id="rId13"/>
    <p:sldId id="699" r:id="rId14"/>
    <p:sldId id="684" r:id="rId15"/>
    <p:sldId id="675" r:id="rId16"/>
    <p:sldId id="676" r:id="rId17"/>
    <p:sldId id="685" r:id="rId18"/>
    <p:sldId id="702" r:id="rId19"/>
    <p:sldId id="703" r:id="rId20"/>
    <p:sldId id="704" r:id="rId21"/>
    <p:sldId id="686" r:id="rId22"/>
    <p:sldId id="398" r:id="rId23"/>
    <p:sldId id="662" r:id="rId24"/>
    <p:sldId id="687" r:id="rId25"/>
    <p:sldId id="688" r:id="rId26"/>
    <p:sldId id="697" r:id="rId27"/>
    <p:sldId id="399" r:id="rId28"/>
    <p:sldId id="689" r:id="rId29"/>
    <p:sldId id="667" r:id="rId30"/>
    <p:sldId id="690" r:id="rId31"/>
    <p:sldId id="691" r:id="rId32"/>
    <p:sldId id="669" r:id="rId33"/>
    <p:sldId id="692" r:id="rId34"/>
    <p:sldId id="695" r:id="rId35"/>
    <p:sldId id="400" r:id="rId36"/>
    <p:sldId id="673" r:id="rId37"/>
    <p:sldId id="678" r:id="rId38"/>
    <p:sldId id="693" r:id="rId39"/>
    <p:sldId id="680" r:id="rId40"/>
    <p:sldId id="698" r:id="rId41"/>
    <p:sldId id="419" r:id="rId42"/>
    <p:sldId id="694" r:id="rId43"/>
    <p:sldId id="641" r:id="rId44"/>
    <p:sldId id="700" r:id="rId45"/>
    <p:sldId id="652" r:id="rId46"/>
    <p:sldId id="368" r:id="rId47"/>
  </p:sldIdLst>
  <p:sldSz cx="12192000" cy="6858000"/>
  <p:notesSz cx="6858000" cy="9144000"/>
  <p:custDataLst>
    <p:tags r:id="rId50"/>
  </p:custDataLst>
  <p:defaultTextStyle>
    <a:defPPr>
      <a:defRPr lang="en-US"/>
    </a:defPPr>
    <a:lvl1pPr algn="l" rtl="0" eaLnBrk="0" fontAlgn="base" hangingPunct="0">
      <a:spcBef>
        <a:spcPct val="0"/>
      </a:spcBef>
      <a:spcAft>
        <a:spcPct val="0"/>
      </a:spcAft>
      <a:defRPr kern="1200">
        <a:solidFill>
          <a:schemeClr val="tx1"/>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9"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F7C"/>
    <a:srgbClr val="F2F2F2"/>
    <a:srgbClr val="0098D4"/>
    <a:srgbClr val="003865"/>
    <a:srgbClr val="000000"/>
    <a:srgbClr val="004A78"/>
    <a:srgbClr val="006298"/>
    <a:srgbClr val="FF6300"/>
    <a:srgbClr val="E9255F"/>
    <a:srgbClr val="00B8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CDD6CF1-EAE2-280E-1BC2-BB07BF033FA6}" v="7" dt="2023-01-31T10:18:25.64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504" autoAdjust="0"/>
    <p:restoredTop sz="88961" autoAdjust="0"/>
  </p:normalViewPr>
  <p:slideViewPr>
    <p:cSldViewPr snapToGrid="0" snapToObjects="1">
      <p:cViewPr varScale="1">
        <p:scale>
          <a:sx n="60" d="100"/>
          <a:sy n="60" d="100"/>
        </p:scale>
        <p:origin x="852" y="48"/>
      </p:cViewPr>
      <p:guideLst>
        <p:guide orient="horz" pos="2160"/>
        <p:guide pos="3840"/>
      </p:guideLst>
    </p:cSldViewPr>
  </p:slideViewPr>
  <p:outlineViewPr>
    <p:cViewPr>
      <p:scale>
        <a:sx n="33" d="100"/>
        <a:sy n="33" d="100"/>
      </p:scale>
      <p:origin x="0" y="-3669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52" d="100"/>
          <a:sy n="52" d="100"/>
        </p:scale>
        <p:origin x="2862"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ags" Target="tags/tag1.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56"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57" Type="http://schemas.microsoft.com/office/2018/10/relationships/authors" Target="NUL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ags" Target="../tags/tag15.xml"/><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6075504" y="8685213"/>
            <a:ext cx="646682" cy="458787"/>
          </a:xfrm>
          <a:prstGeom prst="rect">
            <a:avLst/>
          </a:prstGeom>
        </p:spPr>
        <p:txBody>
          <a:bodyPr vert="horz" lIns="91440" tIns="45720" rIns="91440" bIns="45720" rtlCol="0" anchor="b"/>
          <a:lstStyle>
            <a:lvl1pPr algn="r">
              <a:defRPr sz="1200"/>
            </a:lvl1pPr>
          </a:lstStyle>
          <a:p>
            <a:fld id="{6767803E-66EE-42CE-8DFB-98553954E472}" type="slidenum">
              <a:rPr lang="en-US" sz="1000" smtClean="0">
                <a:solidFill>
                  <a:schemeClr val="bg1">
                    <a:lumMod val="50000"/>
                  </a:schemeClr>
                </a:solidFill>
                <a:latin typeface="Arial" panose="020B0604020202020204" pitchFamily="34" charset="0"/>
                <a:cs typeface="Arial" panose="020B0604020202020204" pitchFamily="34" charset="0"/>
              </a:rPr>
              <a:pPr/>
              <a:t>‹#›</a:t>
            </a:fld>
            <a:endParaRPr lang="en-US" sz="1000" dirty="0">
              <a:solidFill>
                <a:schemeClr val="bg1">
                  <a:lumMod val="50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55392BA-16D5-4BCB-8BB3-D7B53B67DB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947FD3A-2300-48D5-81E3-9406328116EE}"/>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custDataLst>
      <p:tags r:id="rId2"/>
    </p:custDataLst>
    <p:extLst>
      <p:ext uri="{BB962C8B-B14F-4D97-AF65-F5344CB8AC3E}">
        <p14:creationId xmlns:p14="http://schemas.microsoft.com/office/powerpoint/2010/main" val="21762102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630237"/>
            <a:ext cx="3778647" cy="2125489"/>
          </a:xfrm>
          <a:prstGeom prst="rect">
            <a:avLst/>
          </a:prstGeom>
          <a:noFill/>
          <a:ln w="12700">
            <a:solidFill>
              <a:schemeClr val="bg1">
                <a:lumMod val="65000"/>
              </a:schemeClr>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2993721"/>
            <a:ext cx="5486400" cy="5520042"/>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6"/>
          <p:cNvSpPr>
            <a:spLocks noGrp="1"/>
          </p:cNvSpPr>
          <p:nvPr>
            <p:ph type="sldNum" sz="quarter" idx="5"/>
          </p:nvPr>
        </p:nvSpPr>
        <p:spPr>
          <a:xfrm>
            <a:off x="6063017" y="8685213"/>
            <a:ext cx="684212" cy="458787"/>
          </a:xfrm>
          <a:prstGeom prst="rect">
            <a:avLst/>
          </a:prstGeom>
        </p:spPr>
        <p:txBody>
          <a:bodyPr vert="horz" lIns="91440" tIns="45720" rIns="91440" bIns="45720" rtlCol="0" anchor="b"/>
          <a:lstStyle>
            <a:lvl1pPr algn="r" eaLnBrk="1" fontAlgn="auto" hangingPunct="1">
              <a:spcBef>
                <a:spcPts val="0"/>
              </a:spcBef>
              <a:spcAft>
                <a:spcPts val="0"/>
              </a:spcAft>
              <a:defRPr sz="1000">
                <a:solidFill>
                  <a:schemeClr val="bg1">
                    <a:lumMod val="50000"/>
                  </a:schemeClr>
                </a:solidFill>
                <a:latin typeface="Arial" panose="020B0604020202020204" pitchFamily="34" charset="0"/>
                <a:cs typeface="Arial" panose="020B0604020202020204" pitchFamily="34" charset="0"/>
              </a:defRPr>
            </a:lvl1pPr>
          </a:lstStyle>
          <a:p>
            <a:pPr>
              <a:defRPr/>
            </a:pPr>
            <a:fld id="{91CAE60C-72A0-D14D-8733-C13212F694AD}" type="slidenum">
              <a:rPr lang="en-US" smtClean="0"/>
              <a:pPr>
                <a:defRPr/>
              </a:pPr>
              <a:t>‹#›</a:t>
            </a:fld>
            <a:endParaRPr lang="en-US" dirty="0"/>
          </a:p>
        </p:txBody>
      </p:sp>
      <p:pic>
        <p:nvPicPr>
          <p:cNvPr id="8" name="Picture 7">
            <a:extLst>
              <a:ext uri="{FF2B5EF4-FFF2-40B4-BE49-F238E27FC236}">
                <a16:creationId xmlns:a16="http://schemas.microsoft.com/office/drawing/2014/main" id="{A75DDB2F-32A5-4136-BC2E-0D7E0518B4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037E5B37-4A58-4B32-B9B0-D824A69A3D97}"/>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22542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2pPr>
    <a:lvl3pPr marL="68897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139825" indent="-225425" algn="l" rtl="0" eaLnBrk="0" fontAlgn="base" hangingPunct="0">
      <a:spcBef>
        <a:spcPct val="30000"/>
      </a:spcBef>
      <a:spcAft>
        <a:spcPct val="0"/>
      </a:spcAft>
      <a:buFont typeface="Wingdings" panose="05000000000000000000" pitchFamily="2" charset="2"/>
      <a:buChar char="§"/>
      <a:defRPr sz="1200" kern="1200">
        <a:solidFill>
          <a:schemeClr val="tx1"/>
        </a:solidFill>
        <a:latin typeface="Arial" panose="020B0604020202020204" pitchFamily="34" charset="0"/>
        <a:ea typeface="+mn-ea"/>
        <a:cs typeface="Arial" panose="020B0604020202020204" pitchFamily="34" charset="0"/>
      </a:defRPr>
    </a:lvl4pPr>
    <a:lvl5pPr marL="1603375" indent="-225425" algn="l" rtl="0" eaLnBrk="0" fontAlgn="base" hangingPunct="0">
      <a:spcBef>
        <a:spcPct val="30000"/>
      </a:spcBef>
      <a:spcAft>
        <a:spcPct val="0"/>
      </a:spcAft>
      <a:buFont typeface="Courier New" panose="02070309020205020404" pitchFamily="49" charset="0"/>
      <a:buChar char="o"/>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r>
              <a:rPr lang="en-US" dirty="0"/>
              <a:t> This “Ask the Experts” feature provides the opportunity for class discussion.</a:t>
            </a:r>
          </a:p>
          <a:p>
            <a:endParaRPr lang="en-US" dirty="0"/>
          </a:p>
          <a:p>
            <a:r>
              <a:rPr lang="en-US" dirty="0"/>
              <a:t>After showing the statement, you can ask your students to choose one of the options: agree, disagree, or uncertain. You can collect their answers in a variety of ways: show of hands, ballot, clicker system, etc. If time permits, you can allow students to group and discuss some of the reasons they chose their answer. </a:t>
            </a:r>
          </a:p>
          <a:p>
            <a:r>
              <a:rPr lang="en-US" dirty="0"/>
              <a:t>Ask the students to share with the class their reasons. Their answers will vary.</a:t>
            </a:r>
          </a:p>
          <a:p>
            <a:endParaRPr lang="en-US"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26</a:t>
            </a:fld>
            <a:endParaRPr lang="en-US" dirty="0"/>
          </a:p>
        </p:txBody>
      </p:sp>
    </p:spTree>
    <p:extLst>
      <p:ext uri="{BB962C8B-B14F-4D97-AF65-F5344CB8AC3E}">
        <p14:creationId xmlns:p14="http://schemas.microsoft.com/office/powerpoint/2010/main" val="13873153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27</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35</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r>
              <a:rPr lang="en-US" dirty="0"/>
              <a:t> This “Ask the Experts” feature provides the opportunity for class discussion.</a:t>
            </a:r>
          </a:p>
          <a:p>
            <a:endParaRPr lang="en-US" dirty="0"/>
          </a:p>
          <a:p>
            <a:r>
              <a:rPr lang="en-US" dirty="0"/>
              <a:t>After showing the statement, you can ask your students to choose one of the options: agree, disagree, or uncertain. You can collect their answers in a variety of ways: show of hands, ballot, clicker system, etc. If time permits, you can allow students to group and discuss some of the reasons they chose their answer. </a:t>
            </a:r>
          </a:p>
          <a:p>
            <a:r>
              <a:rPr lang="en-US" dirty="0"/>
              <a:t>Ask the students to share with the class their reasons. Their answers will vary.</a:t>
            </a:r>
          </a:p>
          <a:p>
            <a:endParaRPr lang="en-US"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40</a:t>
            </a:fld>
            <a:endParaRPr lang="en-US" dirty="0"/>
          </a:p>
        </p:txBody>
      </p:sp>
    </p:spTree>
    <p:extLst>
      <p:ext uri="{BB962C8B-B14F-4D97-AF65-F5344CB8AC3E}">
        <p14:creationId xmlns:p14="http://schemas.microsoft.com/office/powerpoint/2010/main" val="2709332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41</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pPr defTabSz="948507"/>
            <a:r>
              <a:rPr lang="en-US" dirty="0"/>
              <a:t>Suggestion:</a:t>
            </a:r>
            <a:r>
              <a:rPr lang="en-US" baseline="0" dirty="0"/>
              <a:t> For the Think-Pair-Share activities, if time allows, allow students to work in small groups for 5-10 minutes. Then allow student groups to share with other groups or with the entire class</a:t>
            </a:r>
            <a:r>
              <a:rPr lang="en-US" dirty="0"/>
              <a:t>.  Or, you can treat the Think-Pair-Share activity</a:t>
            </a:r>
            <a:r>
              <a:rPr lang="en-US" baseline="0" dirty="0"/>
              <a:t> as an open-to-all in–class discussion.</a:t>
            </a:r>
          </a:p>
          <a:p>
            <a:pPr defTabSz="948507"/>
            <a:endParaRPr lang="en-US" baseline="0"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43</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r>
              <a:rPr lang="en-US" dirty="0">
                <a:solidFill>
                  <a:srgbClr val="002060"/>
                </a:solidFill>
              </a:rPr>
              <a:t>Discussion points:</a:t>
            </a:r>
          </a:p>
          <a:p>
            <a:pPr marL="228600" indent="-228600">
              <a:buAutoNum type="alphaUcPeriod"/>
            </a:pPr>
            <a:r>
              <a:rPr lang="en-US" sz="1200" kern="1200" dirty="0">
                <a:solidFill>
                  <a:schemeClr val="tx1"/>
                </a:solidFill>
                <a:effectLst/>
                <a:latin typeface="+mn-lt"/>
                <a:ea typeface="+mn-ea"/>
                <a:cs typeface="+mn-cs"/>
              </a:rPr>
              <a:t>Labor would be less scarce so the value of the marginal product of labor would decrease and so would the wage.</a:t>
            </a:r>
          </a:p>
          <a:p>
            <a:pPr marL="228600" indent="-228600">
              <a:buAutoNum type="alphaUcPeriod"/>
            </a:pPr>
            <a:r>
              <a:rPr lang="en-US" sz="1200" kern="1200" dirty="0">
                <a:solidFill>
                  <a:schemeClr val="tx1"/>
                </a:solidFill>
                <a:effectLst/>
                <a:latin typeface="+mn-lt"/>
                <a:ea typeface="+mn-ea"/>
                <a:cs typeface="+mn-cs"/>
              </a:rPr>
              <a:t>Additional labor could be applied to capital and land, which would increase the value of the marginal product of capital and land and increase their rental rates.</a:t>
            </a:r>
          </a:p>
          <a:p>
            <a:pPr marL="228600" indent="-228600">
              <a:buAutoNum type="alphaUcPeriod"/>
            </a:pPr>
            <a:r>
              <a:rPr lang="en-US" sz="1200" kern="1200" dirty="0">
                <a:solidFill>
                  <a:schemeClr val="tx1"/>
                </a:solidFill>
                <a:effectLst/>
                <a:latin typeface="+mn-lt"/>
                <a:ea typeface="+mn-ea"/>
                <a:cs typeface="+mn-cs"/>
              </a:rPr>
              <a:t>Yes. Organized labor wishes to keep the wage of labor high so, they hope to restrict immigra­tion. Corporate interests wish to raise the return to capital and land so, it hopes to allow open im­migration.</a:t>
            </a:r>
          </a:p>
          <a:p>
            <a:endParaRPr lang="en-US" dirty="0">
              <a:solidFill>
                <a:srgbClr val="002060"/>
              </a:solidFill>
            </a:endParaRP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44</a:t>
            </a:fld>
            <a:endParaRPr lang="en-US" dirty="0"/>
          </a:p>
        </p:txBody>
      </p:sp>
    </p:spTree>
    <p:extLst>
      <p:ext uri="{BB962C8B-B14F-4D97-AF65-F5344CB8AC3E}">
        <p14:creationId xmlns:p14="http://schemas.microsoft.com/office/powerpoint/2010/main" val="36255786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46</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4</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5</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r>
              <a:rPr lang="en-US" dirty="0"/>
              <a:t> This “Ask the Experts” feature provides the opportunity for class discussion.</a:t>
            </a:r>
          </a:p>
          <a:p>
            <a:endParaRPr lang="en-US" dirty="0"/>
          </a:p>
          <a:p>
            <a:r>
              <a:rPr lang="en-US" dirty="0"/>
              <a:t>After showing the statement, you can ask your students to choose one of the options: agree, disagree, or uncertain. You can collect their answers in a variety of ways: show of hands, ballot, clicker system, etc. If time permits, you can allow students to group and discuss some of the reasons they chose their answer. </a:t>
            </a:r>
          </a:p>
          <a:p>
            <a:r>
              <a:rPr lang="en-US" dirty="0"/>
              <a:t>Ask the students to share with the class their reasons. Their answers will vary.</a:t>
            </a:r>
          </a:p>
          <a:p>
            <a:endParaRPr lang="en-US"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6</a:t>
            </a:fld>
            <a:endParaRPr lang="en-US" dirty="0"/>
          </a:p>
        </p:txBody>
      </p:sp>
    </p:spTree>
    <p:extLst>
      <p:ext uri="{BB962C8B-B14F-4D97-AF65-F5344CB8AC3E}">
        <p14:creationId xmlns:p14="http://schemas.microsoft.com/office/powerpoint/2010/main" val="19377577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eaLnBrk="1" hangingPunct="1"/>
            <a:r>
              <a:rPr lang="en-US" sz="1200" dirty="0"/>
              <a:t>This exercise should not be difficult.  But students are more likely to remember how to compute </a:t>
            </a:r>
            <a:r>
              <a:rPr lang="en-US" sz="1200" b="1" i="1" dirty="0"/>
              <a:t>MPL</a:t>
            </a:r>
            <a:r>
              <a:rPr lang="en-US" sz="1200" dirty="0"/>
              <a:t> and </a:t>
            </a:r>
            <a:r>
              <a:rPr lang="en-US" sz="1200" b="1" i="1" dirty="0"/>
              <a:t>VMPL</a:t>
            </a:r>
            <a:r>
              <a:rPr lang="en-US" sz="1200" dirty="0"/>
              <a:t> if they do it themselves instead of watching the instructor show them the results.  </a:t>
            </a:r>
          </a:p>
          <a:p>
            <a:pPr eaLnBrk="1" hangingPunct="1"/>
            <a:endParaRPr lang="en-US" sz="1200" dirty="0"/>
          </a:p>
          <a:p>
            <a:pPr eaLnBrk="1" hangingPunct="1"/>
            <a:r>
              <a:rPr lang="en-US" sz="1200" dirty="0"/>
              <a:t>And students have computed lots of marginal things from preceding chapters, so they should be able to do this exercise using only the definitions of </a:t>
            </a:r>
            <a:r>
              <a:rPr lang="en-US" sz="1200" b="1" i="1" dirty="0"/>
              <a:t>MPL</a:t>
            </a:r>
            <a:r>
              <a:rPr lang="en-US" sz="1200" dirty="0"/>
              <a:t> and </a:t>
            </a:r>
            <a:r>
              <a:rPr lang="en-US" sz="1200" b="1" i="1" dirty="0"/>
              <a:t>VMPL</a:t>
            </a:r>
            <a:r>
              <a:rPr lang="en-US" sz="1200" dirty="0"/>
              <a:t> from the preceding slides.</a:t>
            </a:r>
          </a:p>
          <a:p>
            <a:endParaRPr lang="en-US" sz="1200" dirty="0"/>
          </a:p>
          <a:p>
            <a:r>
              <a:rPr lang="en-US" sz="1200" dirty="0"/>
              <a:t>Give your students a few minutes to work through the problem.</a:t>
            </a:r>
            <a:r>
              <a:rPr lang="en-US" sz="1200" baseline="0" dirty="0"/>
              <a:t> The answers is on the next slide. </a:t>
            </a:r>
            <a:endParaRPr lang="en-US" sz="1200"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18</a:t>
            </a:fld>
            <a:endParaRPr lang="en-US" dirty="0"/>
          </a:p>
        </p:txBody>
      </p:sp>
    </p:spTree>
    <p:extLst>
      <p:ext uri="{BB962C8B-B14F-4D97-AF65-F5344CB8AC3E}">
        <p14:creationId xmlns:p14="http://schemas.microsoft.com/office/powerpoint/2010/main" val="1013455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Remind your students that </a:t>
            </a:r>
            <a:r>
              <a:rPr lang="en-US" b="1" i="1" dirty="0"/>
              <a:t>P</a:t>
            </a:r>
            <a:r>
              <a:rPr lang="en-US" dirty="0"/>
              <a:t> is the price of the</a:t>
            </a:r>
            <a:r>
              <a:rPr lang="en-US" baseline="0" dirty="0"/>
              <a:t> output (price of popcorn). </a:t>
            </a:r>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19</a:t>
            </a:fld>
            <a:endParaRPr lang="en-US" dirty="0"/>
          </a:p>
        </p:txBody>
      </p:sp>
    </p:spTree>
    <p:extLst>
      <p:ext uri="{BB962C8B-B14F-4D97-AF65-F5344CB8AC3E}">
        <p14:creationId xmlns:p14="http://schemas.microsoft.com/office/powerpoint/2010/main" val="4463091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Remind your students that </a:t>
            </a:r>
            <a:r>
              <a:rPr lang="en-US" b="1" i="1" dirty="0"/>
              <a:t>P</a:t>
            </a:r>
            <a:r>
              <a:rPr lang="en-US" dirty="0"/>
              <a:t> is the price of the</a:t>
            </a:r>
            <a:r>
              <a:rPr lang="en-US" baseline="0" dirty="0"/>
              <a:t> output (price of popcorn). </a:t>
            </a:r>
          </a:p>
          <a:p>
            <a:pPr marL="285750" indent="-285750">
              <a:buFont typeface="Arial" panose="020B0604020202020204" pitchFamily="34" charset="0"/>
              <a:buChar char="•"/>
            </a:pPr>
            <a:r>
              <a:rPr lang="en-US" sz="1200" dirty="0">
                <a:solidFill>
                  <a:srgbClr val="292F7C"/>
                </a:solidFill>
              </a:rPr>
              <a:t>Xavier’s production function exhibits diminishing marginal product:  </a:t>
            </a:r>
            <a:r>
              <a:rPr lang="en-US" sz="1200" i="1" dirty="0">
                <a:solidFill>
                  <a:srgbClr val="292F7C"/>
                </a:solidFill>
              </a:rPr>
              <a:t>MPL</a:t>
            </a:r>
            <a:r>
              <a:rPr lang="en-US" sz="1200" dirty="0">
                <a:solidFill>
                  <a:srgbClr val="292F7C"/>
                </a:solidFill>
              </a:rPr>
              <a:t> falls as  </a:t>
            </a:r>
            <a:r>
              <a:rPr lang="en-US" sz="1200" i="1" dirty="0">
                <a:solidFill>
                  <a:srgbClr val="292F7C"/>
                </a:solidFill>
              </a:rPr>
              <a:t>L</a:t>
            </a:r>
            <a:r>
              <a:rPr lang="en-US" sz="1200" dirty="0">
                <a:solidFill>
                  <a:srgbClr val="292F7C"/>
                </a:solidFill>
              </a:rPr>
              <a:t> increases</a:t>
            </a:r>
          </a:p>
          <a:p>
            <a:pPr marL="285750" indent="-285750">
              <a:buFont typeface="Arial" panose="020B0604020202020204" pitchFamily="34" charset="0"/>
              <a:buChar char="•"/>
            </a:pPr>
            <a:r>
              <a:rPr lang="en-US" sz="1200" dirty="0">
                <a:solidFill>
                  <a:srgbClr val="292F7C"/>
                </a:solidFill>
              </a:rPr>
              <a:t>Xavier’s </a:t>
            </a:r>
            <a:r>
              <a:rPr lang="en-US" sz="1200" i="1" dirty="0">
                <a:solidFill>
                  <a:srgbClr val="292F7C"/>
                </a:solidFill>
              </a:rPr>
              <a:t>VMPL</a:t>
            </a:r>
            <a:r>
              <a:rPr lang="en-US" sz="1200" dirty="0">
                <a:solidFill>
                  <a:srgbClr val="292F7C"/>
                </a:solidFill>
              </a:rPr>
              <a:t> curve is downward sloping due to diminishing marginal product</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eaLnBrk="1" hangingPunct="1"/>
            <a:r>
              <a:rPr lang="en-US" sz="1200" dirty="0"/>
              <a:t>Some students may not offset the points between the </a:t>
            </a:r>
            <a:r>
              <a:rPr lang="en-US" sz="1200" b="1" i="1" dirty="0"/>
              <a:t>L</a:t>
            </a:r>
            <a:r>
              <a:rPr lang="en-US" sz="1200" dirty="0"/>
              <a:t> values, as shown here and in the table on the preceding slide. For our purposes, that’s okay.  What matters is they see that </a:t>
            </a:r>
            <a:r>
              <a:rPr lang="en-US" sz="1200" b="1" i="1" dirty="0"/>
              <a:t>VMPL</a:t>
            </a:r>
            <a:r>
              <a:rPr lang="en-US" sz="1200" dirty="0"/>
              <a:t> is a downward-sloping curve.  They will get the rest from the following slides.</a:t>
            </a:r>
            <a:endParaRPr lang="en-US"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20</a:t>
            </a:fld>
            <a:endParaRPr lang="en-US" dirty="0"/>
          </a:p>
        </p:txBody>
      </p:sp>
    </p:spTree>
    <p:extLst>
      <p:ext uri="{BB962C8B-B14F-4D97-AF65-F5344CB8AC3E}">
        <p14:creationId xmlns:p14="http://schemas.microsoft.com/office/powerpoint/2010/main" val="40707926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22</a:t>
            </a:fld>
            <a:endParaRPr lang="en-US" dirty="0"/>
          </a:p>
        </p:txBody>
      </p:sp>
    </p:spTree>
    <p:extLst>
      <p:ext uri="{BB962C8B-B14F-4D97-AF65-F5344CB8AC3E}">
        <p14:creationId xmlns:p14="http://schemas.microsoft.com/office/powerpoint/2010/main" val="18085600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Firs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23111E-2710-4C1A-A7DB-CE3FE7C03336}"/>
              </a:ext>
              <a:ext uri="{C183D7F6-B498-43B3-948B-1728B52AA6E4}">
                <adec:decorative xmlns:adec="http://schemas.microsoft.com/office/drawing/2017/decorative" xmlns=""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5646420" y="1168663"/>
            <a:ext cx="6104302" cy="2387600"/>
          </a:xfrm>
        </p:spPr>
        <p:txBody>
          <a:bodyPr anchor="b"/>
          <a:lstStyle>
            <a:lvl1pPr algn="l">
              <a:defRPr sz="4800" baseline="0">
                <a:solidFill>
                  <a:schemeClr val="bg1"/>
                </a:solidFill>
              </a:defRPr>
            </a:lvl1pPr>
          </a:lstStyle>
          <a:p>
            <a:r>
              <a:rPr lang="en-US" dirty="0"/>
              <a:t>Title, #e</a:t>
            </a:r>
          </a:p>
        </p:txBody>
      </p:sp>
      <p:sp>
        <p:nvSpPr>
          <p:cNvPr id="3" name="Subtitle 2"/>
          <p:cNvSpPr>
            <a:spLocks noGrp="1"/>
          </p:cNvSpPr>
          <p:nvPr>
            <p:ph type="subTitle" idx="1" hasCustomPrompt="1"/>
          </p:nvPr>
        </p:nvSpPr>
        <p:spPr>
          <a:xfrm>
            <a:off x="5646420" y="3809720"/>
            <a:ext cx="6104302" cy="1424930"/>
          </a:xfrm>
          <a:noFill/>
        </p:spPr>
        <p:txBody>
          <a:bodyPr anchor="t"/>
          <a:lstStyle>
            <a:lvl1pPr marL="0" indent="0" algn="l">
              <a:lnSpc>
                <a:spcPct val="100000"/>
              </a:lnSpc>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 Chapter Title</a:t>
            </a:r>
          </a:p>
        </p:txBody>
      </p:sp>
      <p:sp>
        <p:nvSpPr>
          <p:cNvPr id="12" name="Picture Placeholder 11">
            <a:extLst>
              <a:ext uri="{FF2B5EF4-FFF2-40B4-BE49-F238E27FC236}">
                <a16:creationId xmlns:a16="http://schemas.microsoft.com/office/drawing/2014/main" id="{7BF6BBBC-452C-48FA-A1E1-E851567E5383}"/>
              </a:ext>
            </a:extLst>
          </p:cNvPr>
          <p:cNvSpPr>
            <a:spLocks noGrp="1"/>
          </p:cNvSpPr>
          <p:nvPr>
            <p:ph type="pic" sz="quarter" idx="11" hasCustomPrompt="1"/>
          </p:nvPr>
        </p:nvSpPr>
        <p:spPr>
          <a:xfrm>
            <a:off x="475250" y="808037"/>
            <a:ext cx="4713288" cy="5241925"/>
          </a:xfrm>
        </p:spPr>
        <p:txBody>
          <a:bodyPr/>
          <a:lstStyle>
            <a:lvl1pPr marL="0" indent="0">
              <a:buNone/>
              <a:defRPr b="0">
                <a:solidFill>
                  <a:schemeClr val="bg1"/>
                </a:solidFill>
              </a:defRPr>
            </a:lvl1pPr>
          </a:lstStyle>
          <a:p>
            <a:r>
              <a:rPr lang="en-US" dirty="0"/>
              <a:t>Add Image Here</a:t>
            </a:r>
          </a:p>
        </p:txBody>
      </p:sp>
      <p:sp>
        <p:nvSpPr>
          <p:cNvPr id="9" name="Slide Number Placeholder 5">
            <a:extLst>
              <a:ext uri="{FF2B5EF4-FFF2-40B4-BE49-F238E27FC236}">
                <a16:creationId xmlns:a16="http://schemas.microsoft.com/office/drawing/2014/main" id="{6B326DFF-C872-4426-8563-39BC58624663}"/>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pic>
        <p:nvPicPr>
          <p:cNvPr id="21" name="Picture 20">
            <a:extLst>
              <a:ext uri="{FF2B5EF4-FFF2-40B4-BE49-F238E27FC236}">
                <a16:creationId xmlns:a16="http://schemas.microsoft.com/office/drawing/2014/main" id="{FDE6C580-026E-426D-A0EE-BDE15B891A0A}"/>
              </a:ext>
              <a:ext uri="{C183D7F6-B498-43B3-948B-1728B52AA6E4}">
                <adec:decorative xmlns:adec="http://schemas.microsoft.com/office/drawing/2017/decorative" xmlns=""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8" name="Text Placeholder 4">
            <a:extLst>
              <a:ext uri="{FF2B5EF4-FFF2-40B4-BE49-F238E27FC236}">
                <a16:creationId xmlns:a16="http://schemas.microsoft.com/office/drawing/2014/main" id="{003D5908-6DEE-491A-B7D6-1BADE7111ED1}"/>
              </a:ext>
            </a:extLst>
          </p:cNvPr>
          <p:cNvSpPr>
            <a:spLocks noGrp="1"/>
          </p:cNvSpPr>
          <p:nvPr>
            <p:ph type="body" sz="quarter" idx="12" hasCustomPrompt="1"/>
          </p:nvPr>
        </p:nvSpPr>
        <p:spPr>
          <a:xfrm>
            <a:off x="2103120" y="6314136"/>
            <a:ext cx="8961120" cy="457200"/>
          </a:xfrm>
        </p:spPr>
        <p:txBody>
          <a:bodyPr/>
          <a:lstStyle>
            <a:lvl1pPr marL="0" indent="0">
              <a:buNone/>
              <a:defRPr sz="1100">
                <a:solidFill>
                  <a:schemeClr val="bg1"/>
                </a:solidFill>
              </a:defRPr>
            </a:lvl1pPr>
          </a:lstStyle>
          <a:p>
            <a:pPr lvl="0"/>
            <a:r>
              <a:rPr lang="en-US" dirty="0"/>
              <a:t>[Author Name], [Book Title], [#] Edition. © [Insert Year]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39065011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Imag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6" name="Content Placeholder Bottom">
            <a:extLst>
              <a:ext uri="{FF2B5EF4-FFF2-40B4-BE49-F238E27FC236}">
                <a16:creationId xmlns:a16="http://schemas.microsoft.com/office/drawing/2014/main" id="{4003AB72-C071-4875-8D31-00FB47092143}"/>
              </a:ext>
            </a:extLst>
          </p:cNvPr>
          <p:cNvSpPr>
            <a:spLocks noGrp="1"/>
          </p:cNvSpPr>
          <p:nvPr>
            <p:ph sz="half" idx="15" hasCustomPrompt="1"/>
          </p:nvPr>
        </p:nvSpPr>
        <p:spPr>
          <a:xfrm>
            <a:off x="3624199" y="4136860"/>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728650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Imag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1217447"/>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4" name="Image Placeholder 2">
            <a:extLst>
              <a:ext uri="{FF2B5EF4-FFF2-40B4-BE49-F238E27FC236}">
                <a16:creationId xmlns:a16="http://schemas.microsoft.com/office/drawing/2014/main" id="{329BB347-70F5-49B3-A1D7-9C05C8ED5028}"/>
              </a:ext>
            </a:extLst>
          </p:cNvPr>
          <p:cNvSpPr>
            <a:spLocks noGrp="1"/>
          </p:cNvSpPr>
          <p:nvPr>
            <p:ph sz="half" idx="14" hasCustomPrompt="1"/>
          </p:nvPr>
        </p:nvSpPr>
        <p:spPr>
          <a:xfrm>
            <a:off x="479343" y="3207219"/>
            <a:ext cx="2875957" cy="121744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5" name="Content Placeholder Middle">
            <a:extLst>
              <a:ext uri="{FF2B5EF4-FFF2-40B4-BE49-F238E27FC236}">
                <a16:creationId xmlns:a16="http://schemas.microsoft.com/office/drawing/2014/main" id="{E344C337-1A6E-4BE6-8E9E-7076FBBEEFAC}"/>
              </a:ext>
            </a:extLst>
          </p:cNvPr>
          <p:cNvSpPr>
            <a:spLocks noGrp="1"/>
          </p:cNvSpPr>
          <p:nvPr>
            <p:ph sz="half" idx="15" hasCustomPrompt="1"/>
          </p:nvPr>
        </p:nvSpPr>
        <p:spPr>
          <a:xfrm>
            <a:off x="3626700" y="3207216"/>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6" name="Image Placeholder 3">
            <a:extLst>
              <a:ext uri="{FF2B5EF4-FFF2-40B4-BE49-F238E27FC236}">
                <a16:creationId xmlns:a16="http://schemas.microsoft.com/office/drawing/2014/main" id="{A70ED764-0931-4273-A125-CE2D6E0F8A8D}"/>
              </a:ext>
            </a:extLst>
          </p:cNvPr>
          <p:cNvSpPr>
            <a:spLocks noGrp="1"/>
          </p:cNvSpPr>
          <p:nvPr>
            <p:ph sz="half" idx="16" hasCustomPrompt="1"/>
          </p:nvPr>
        </p:nvSpPr>
        <p:spPr>
          <a:xfrm>
            <a:off x="479343" y="4631282"/>
            <a:ext cx="2875957" cy="1217447"/>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7" name="Content Placeholder Bottom">
            <a:extLst>
              <a:ext uri="{FF2B5EF4-FFF2-40B4-BE49-F238E27FC236}">
                <a16:creationId xmlns:a16="http://schemas.microsoft.com/office/drawing/2014/main" id="{1A924411-097F-4689-AC4D-9173B40A69F2}"/>
              </a:ext>
            </a:extLst>
          </p:cNvPr>
          <p:cNvSpPr>
            <a:spLocks noGrp="1"/>
          </p:cNvSpPr>
          <p:nvPr>
            <p:ph sz="half" idx="17" hasCustomPrompt="1"/>
          </p:nvPr>
        </p:nvSpPr>
        <p:spPr>
          <a:xfrm>
            <a:off x="3626700" y="4631279"/>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950828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our Image/Four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899814"/>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1"/>
          <p:cNvSpPr>
            <a:spLocks noGrp="1"/>
          </p:cNvSpPr>
          <p:nvPr>
            <p:ph sz="half" idx="2" hasCustomPrompt="1"/>
          </p:nvPr>
        </p:nvSpPr>
        <p:spPr>
          <a:xfrm>
            <a:off x="3624200" y="182562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0" name="Image Placeholder 2">
            <a:extLst>
              <a:ext uri="{FF2B5EF4-FFF2-40B4-BE49-F238E27FC236}">
                <a16:creationId xmlns:a16="http://schemas.microsoft.com/office/drawing/2014/main" id="{02C25FD2-E251-4DC4-8F30-3EDA9A61D7DC}"/>
              </a:ext>
            </a:extLst>
          </p:cNvPr>
          <p:cNvSpPr>
            <a:spLocks noGrp="1"/>
          </p:cNvSpPr>
          <p:nvPr>
            <p:ph sz="half" idx="14" hasCustomPrompt="1"/>
          </p:nvPr>
        </p:nvSpPr>
        <p:spPr>
          <a:xfrm>
            <a:off x="476843" y="2941438"/>
            <a:ext cx="2875957" cy="899814"/>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1" name="Content Placeholder 2">
            <a:extLst>
              <a:ext uri="{FF2B5EF4-FFF2-40B4-BE49-F238E27FC236}">
                <a16:creationId xmlns:a16="http://schemas.microsoft.com/office/drawing/2014/main" id="{6FFE322F-E595-4582-997C-0A06F238C8D3}"/>
              </a:ext>
            </a:extLst>
          </p:cNvPr>
          <p:cNvSpPr>
            <a:spLocks noGrp="1"/>
          </p:cNvSpPr>
          <p:nvPr>
            <p:ph sz="half" idx="15" hasCustomPrompt="1"/>
          </p:nvPr>
        </p:nvSpPr>
        <p:spPr>
          <a:xfrm>
            <a:off x="3624200" y="294143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2" name="Image Placeholder 3">
            <a:extLst>
              <a:ext uri="{FF2B5EF4-FFF2-40B4-BE49-F238E27FC236}">
                <a16:creationId xmlns:a16="http://schemas.microsoft.com/office/drawing/2014/main" id="{647E63CA-E745-4DE2-B25A-D398F113EFA6}"/>
              </a:ext>
            </a:extLst>
          </p:cNvPr>
          <p:cNvSpPr>
            <a:spLocks noGrp="1"/>
          </p:cNvSpPr>
          <p:nvPr>
            <p:ph sz="half" idx="16" hasCustomPrompt="1"/>
          </p:nvPr>
        </p:nvSpPr>
        <p:spPr>
          <a:xfrm>
            <a:off x="480444" y="4065961"/>
            <a:ext cx="2875957" cy="899814"/>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3" name="Content Placeholder 3">
            <a:extLst>
              <a:ext uri="{FF2B5EF4-FFF2-40B4-BE49-F238E27FC236}">
                <a16:creationId xmlns:a16="http://schemas.microsoft.com/office/drawing/2014/main" id="{EFE66096-5B65-4DD6-9AD6-9E55675E34CD}"/>
              </a:ext>
            </a:extLst>
          </p:cNvPr>
          <p:cNvSpPr>
            <a:spLocks noGrp="1"/>
          </p:cNvSpPr>
          <p:nvPr>
            <p:ph sz="half" idx="17" hasCustomPrompt="1"/>
          </p:nvPr>
        </p:nvSpPr>
        <p:spPr>
          <a:xfrm>
            <a:off x="3627801" y="406595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4" name="Image Placeholder 4">
            <a:extLst>
              <a:ext uri="{FF2B5EF4-FFF2-40B4-BE49-F238E27FC236}">
                <a16:creationId xmlns:a16="http://schemas.microsoft.com/office/drawing/2014/main" id="{765390A9-B975-43C8-86E6-45E636A649C5}"/>
              </a:ext>
            </a:extLst>
          </p:cNvPr>
          <p:cNvSpPr>
            <a:spLocks noGrp="1"/>
          </p:cNvSpPr>
          <p:nvPr>
            <p:ph sz="half" idx="18" hasCustomPrompt="1"/>
          </p:nvPr>
        </p:nvSpPr>
        <p:spPr>
          <a:xfrm>
            <a:off x="480444" y="5181771"/>
            <a:ext cx="2875957" cy="899814"/>
          </a:xfrm>
        </p:spPr>
        <p:txBody>
          <a:bodyPr/>
          <a:lstStyle>
            <a:lvl1pPr marL="0" indent="0" algn="l">
              <a:buNone/>
              <a:defRPr/>
            </a:lvl1pPr>
            <a:lvl2pPr marL="457200" indent="0">
              <a:buNone/>
              <a:defRPr/>
            </a:lvl2pPr>
            <a:lvl3pPr marL="914400" indent="0">
              <a:buNone/>
              <a:defRPr/>
            </a:lvl3pPr>
          </a:lstStyle>
          <a:p>
            <a:pPr lvl="0"/>
            <a:r>
              <a:rPr lang="en-US" dirty="0"/>
              <a:t>Image 4</a:t>
            </a:r>
          </a:p>
        </p:txBody>
      </p:sp>
      <p:sp>
        <p:nvSpPr>
          <p:cNvPr id="15" name="Content Placeholder 4">
            <a:extLst>
              <a:ext uri="{FF2B5EF4-FFF2-40B4-BE49-F238E27FC236}">
                <a16:creationId xmlns:a16="http://schemas.microsoft.com/office/drawing/2014/main" id="{04B6F74B-2775-4949-A70C-BCBBFE20C3A2}"/>
              </a:ext>
            </a:extLst>
          </p:cNvPr>
          <p:cNvSpPr>
            <a:spLocks noGrp="1"/>
          </p:cNvSpPr>
          <p:nvPr>
            <p:ph sz="half" idx="19" hasCustomPrompt="1"/>
          </p:nvPr>
        </p:nvSpPr>
        <p:spPr>
          <a:xfrm>
            <a:off x="3627801" y="518176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Tree>
    <p:custDataLst>
      <p:tags r:id="rId1"/>
    </p:custDataLst>
    <p:extLst>
      <p:ext uri="{BB962C8B-B14F-4D97-AF65-F5344CB8AC3E}">
        <p14:creationId xmlns:p14="http://schemas.microsoft.com/office/powerpoint/2010/main" val="2645674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344969-1137-4EAF-AB8A-FDA4F62A617A}"/>
              </a:ext>
              <a:ext uri="{C183D7F6-B498-43B3-948B-1728B52AA6E4}">
                <adec:decorative xmlns:adec="http://schemas.microsoft.com/office/drawing/2017/decorative" xmlns=""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914400" y="1153123"/>
            <a:ext cx="10424160" cy="2387600"/>
          </a:xfrm>
        </p:spPr>
        <p:txBody>
          <a:bodyPr anchor="b"/>
          <a:lstStyle>
            <a:lvl1pPr algn="ctr">
              <a:defRPr sz="5400" baseline="0">
                <a:solidFill>
                  <a:schemeClr val="bg1"/>
                </a:solidFill>
              </a:defRPr>
            </a:lvl1pPr>
          </a:lstStyle>
          <a:p>
            <a:r>
              <a:rPr lang="en-US" dirty="0"/>
              <a:t>Unit XX</a:t>
            </a:r>
          </a:p>
        </p:txBody>
      </p:sp>
      <p:sp>
        <p:nvSpPr>
          <p:cNvPr id="3" name="Subtitle 2"/>
          <p:cNvSpPr>
            <a:spLocks noGrp="1"/>
          </p:cNvSpPr>
          <p:nvPr>
            <p:ph type="subTitle" idx="1" hasCustomPrompt="1"/>
          </p:nvPr>
        </p:nvSpPr>
        <p:spPr>
          <a:xfrm>
            <a:off x="914400" y="3809720"/>
            <a:ext cx="10424160" cy="1424930"/>
          </a:xfrm>
          <a:noFill/>
        </p:spPr>
        <p:txBody>
          <a:bodyPr anchor="t"/>
          <a:lstStyle>
            <a:lvl1pPr marL="0" indent="0" algn="ctr">
              <a:lnSpc>
                <a:spcPct val="100000"/>
              </a:lnSpc>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Unit’s Title Here</a:t>
            </a:r>
          </a:p>
        </p:txBody>
      </p:sp>
      <p:pic>
        <p:nvPicPr>
          <p:cNvPr id="17" name="Picture 16">
            <a:extLst>
              <a:ext uri="{FF2B5EF4-FFF2-40B4-BE49-F238E27FC236}">
                <a16:creationId xmlns:a16="http://schemas.microsoft.com/office/drawing/2014/main" id="{EAF0C6CA-9F2E-439D-8A9B-5B8BD35A9360}"/>
              </a:ext>
              <a:ext uri="{C183D7F6-B498-43B3-948B-1728B52AA6E4}">
                <adec:decorative xmlns:adec="http://schemas.microsoft.com/office/drawing/2017/decorative" xmlns=""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15" name="Slide Number Placeholder 5">
            <a:extLst>
              <a:ext uri="{FF2B5EF4-FFF2-40B4-BE49-F238E27FC236}">
                <a16:creationId xmlns:a16="http://schemas.microsoft.com/office/drawing/2014/main" id="{8D6FEA2F-362B-4EAB-BFA4-233A863C0DE7}"/>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8" name="Copyright">
            <a:extLst>
              <a:ext uri="{FF2B5EF4-FFF2-40B4-BE49-F238E27FC236}">
                <a16:creationId xmlns:a16="http://schemas.microsoft.com/office/drawing/2014/main" id="{099E33CB-1B7E-42CC-BF19-9A04EFE927F5}"/>
              </a:ext>
              <a:ext uri="{C183D7F6-B498-43B3-948B-1728B52AA6E4}">
                <adec:decorative xmlns:adec="http://schemas.microsoft.com/office/drawing/2017/decorative" xmlns=""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803553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p:cNvSpPr>
            <a:spLocks noGrp="1"/>
          </p:cNvSpPr>
          <p:nvPr>
            <p:ph idx="1" hasCustomPrompt="1"/>
          </p:nvPr>
        </p:nvSpPr>
        <p:spPr/>
        <p:txBody>
          <a:bodyPr/>
          <a:lstStyle>
            <a:lvl1pPr>
              <a:spcAft>
                <a:spcPts val="800"/>
              </a:spcAft>
              <a:defRPr sz="240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3066196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3" y="1825625"/>
            <a:ext cx="5542957"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a:extLst>
              <a:ext uri="{C183D7F6-B498-43B3-948B-1728B52AA6E4}">
                <adec:decorative xmlns:adec="http://schemas.microsoft.com/office/drawing/2017/decorative" xmlns="" val="1"/>
              </a:ext>
            </a:extLst>
          </p:cNvPr>
          <p:cNvSpPr>
            <a:spLocks noGrp="1"/>
          </p:cNvSpPr>
          <p:nvPr>
            <p:ph sz="half" idx="2" hasCustomPrompt="1"/>
          </p:nvPr>
        </p:nvSpPr>
        <p:spPr>
          <a:xfrm>
            <a:off x="6172200" y="1825625"/>
            <a:ext cx="5542956"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834274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4"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5" name="Content Placeholder Middle">
            <a:extLst>
              <a:ext uri="{FF2B5EF4-FFF2-40B4-BE49-F238E27FC236}">
                <a16:creationId xmlns:a16="http://schemas.microsoft.com/office/drawing/2014/main" id="{1D13BCCE-AB68-426C-9401-BABA201385F3}"/>
              </a:ext>
            </a:extLst>
          </p:cNvPr>
          <p:cNvSpPr>
            <a:spLocks noGrp="1"/>
          </p:cNvSpPr>
          <p:nvPr>
            <p:ph sz="half" idx="10" hasCustomPrompt="1"/>
          </p:nvPr>
        </p:nvSpPr>
        <p:spPr>
          <a:xfrm>
            <a:off x="4423735" y="1829037"/>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p:cNvSpPr>
            <a:spLocks noGrp="1"/>
          </p:cNvSpPr>
          <p:nvPr>
            <p:ph sz="half" idx="2" hasCustomPrompt="1"/>
          </p:nvPr>
        </p:nvSpPr>
        <p:spPr>
          <a:xfrm>
            <a:off x="8370626"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a:p>
            <a:pPr lvl="2"/>
            <a:endParaRPr lang="en-US" dirty="0"/>
          </a:p>
        </p:txBody>
      </p:sp>
    </p:spTree>
    <p:custDataLst>
      <p:tags r:id="rId1"/>
    </p:custDataLst>
    <p:extLst>
      <p:ext uri="{BB962C8B-B14F-4D97-AF65-F5344CB8AC3E}">
        <p14:creationId xmlns:p14="http://schemas.microsoft.com/office/powerpoint/2010/main" val="1489189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8" name="Title"/>
          <p:cNvSpPr>
            <a:spLocks noGrp="1"/>
          </p:cNvSpPr>
          <p:nvPr>
            <p:ph type="title" hasCustomPrompt="1"/>
          </p:nvPr>
        </p:nvSpPr>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8767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2621900"/>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10" name="Content Placeholder Bottom"/>
          <p:cNvSpPr>
            <a:spLocks noGrp="1"/>
          </p:cNvSpPr>
          <p:nvPr>
            <p:ph type="body" sz="quarter" idx="13" hasCustomPrompt="1"/>
          </p:nvPr>
        </p:nvSpPr>
        <p:spPr>
          <a:xfrm>
            <a:off x="476844" y="5395327"/>
            <a:ext cx="11241914" cy="951787"/>
          </a:xfrm>
        </p:spPr>
        <p:txBody>
          <a:bodyPr/>
          <a:lstStyle>
            <a:lvl1pPr marL="112713" indent="-112713">
              <a:defRPr sz="900" b="0"/>
            </a:lvl1pPr>
            <a:lvl2pPr marL="336550" indent="-112713">
              <a:defRPr sz="900" b="0"/>
            </a:lvl2pPr>
            <a:lvl3pPr marL="685800" indent="-168275">
              <a:defRPr sz="900" b="0"/>
            </a:lvl3pPr>
            <a:lvl4pPr>
              <a:defRPr sz="900" b="0"/>
            </a:lvl4pPr>
            <a:lvl5pPr>
              <a:defRPr sz="900" b="0"/>
            </a:lvl5pPr>
          </a:lstStyle>
          <a:p>
            <a:pPr lvl="0"/>
            <a:r>
              <a:rPr lang="en-US" dirty="0"/>
              <a:t>Click to edit Master text styles</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2380733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ubtitle/Images">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476843" y="475488"/>
            <a:ext cx="11241915" cy="1071533"/>
          </a:xfrm>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5769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1505492"/>
          </a:xfrm>
        </p:spPr>
        <p:txBody>
          <a:bodyPr/>
          <a:lstStyle>
            <a:lvl1pPr>
              <a:spcAft>
                <a:spcPts val="800"/>
              </a:spcAft>
              <a:defRPr sz="2400" b="0"/>
            </a:lvl1pPr>
            <a:lvl2pPr>
              <a:spcAft>
                <a:spcPts val="800"/>
              </a:spcAft>
              <a:defRPr sz="2400" b="0"/>
            </a:lvl2pPr>
            <a:lvl3pPr>
              <a:spcAft>
                <a:spcPts val="800"/>
              </a:spcAft>
              <a:defRPr sz="2400" b="0"/>
            </a:lvl3pPr>
          </a:lstStyle>
          <a:p>
            <a:pPr lvl="0"/>
            <a:r>
              <a:rPr lang="en-US" dirty="0"/>
              <a:t>First Level</a:t>
            </a:r>
          </a:p>
          <a:p>
            <a:pPr lvl="1"/>
            <a:r>
              <a:rPr lang="en-US" dirty="0"/>
              <a:t>Second level</a:t>
            </a:r>
          </a:p>
          <a:p>
            <a:pPr lvl="2"/>
            <a:r>
              <a:rPr lang="en-US" dirty="0"/>
              <a:t>Third level</a:t>
            </a:r>
          </a:p>
        </p:txBody>
      </p:sp>
      <p:sp>
        <p:nvSpPr>
          <p:cNvPr id="6" name="Content Placeholder 1">
            <a:extLst>
              <a:ext uri="{FF2B5EF4-FFF2-40B4-BE49-F238E27FC236}">
                <a16:creationId xmlns:a16="http://schemas.microsoft.com/office/drawing/2014/main" id="{B7E0CC24-A3CA-45F3-BF2B-B8EB09000563}"/>
              </a:ext>
            </a:extLst>
          </p:cNvPr>
          <p:cNvSpPr>
            <a:spLocks noGrp="1"/>
          </p:cNvSpPr>
          <p:nvPr>
            <p:ph idx="10" hasCustomPrompt="1"/>
          </p:nvPr>
        </p:nvSpPr>
        <p:spPr>
          <a:xfrm>
            <a:off x="476844" y="4310385"/>
            <a:ext cx="2563240" cy="2024480"/>
          </a:xfrm>
        </p:spPr>
        <p:txBody>
          <a:bodyPr/>
          <a:lstStyle>
            <a:lvl1pPr marL="0" indent="0" algn="ctr">
              <a:buNone/>
              <a:defRPr/>
            </a:lvl1pPr>
          </a:lstStyle>
          <a:p>
            <a:pPr lvl="0"/>
            <a:r>
              <a:rPr lang="en-US" dirty="0"/>
              <a:t>Insert here 1</a:t>
            </a:r>
          </a:p>
        </p:txBody>
      </p:sp>
      <p:sp>
        <p:nvSpPr>
          <p:cNvPr id="7" name="Content Placeholder 2">
            <a:extLst>
              <a:ext uri="{FF2B5EF4-FFF2-40B4-BE49-F238E27FC236}">
                <a16:creationId xmlns:a16="http://schemas.microsoft.com/office/drawing/2014/main" id="{0065DFA3-2F0A-45C7-8124-3D672EB9205A}"/>
              </a:ext>
            </a:extLst>
          </p:cNvPr>
          <p:cNvSpPr>
            <a:spLocks noGrp="1"/>
          </p:cNvSpPr>
          <p:nvPr>
            <p:ph idx="11" hasCustomPrompt="1"/>
          </p:nvPr>
        </p:nvSpPr>
        <p:spPr>
          <a:xfrm>
            <a:off x="3382488" y="4310385"/>
            <a:ext cx="2563240" cy="2024480"/>
          </a:xfrm>
        </p:spPr>
        <p:txBody>
          <a:bodyPr/>
          <a:lstStyle>
            <a:lvl1pPr marL="0" indent="0" algn="ctr">
              <a:buNone/>
              <a:defRPr/>
            </a:lvl1pPr>
          </a:lstStyle>
          <a:p>
            <a:pPr lvl="0"/>
            <a:r>
              <a:rPr lang="en-US" dirty="0"/>
              <a:t>Insert here 2</a:t>
            </a:r>
          </a:p>
        </p:txBody>
      </p:sp>
      <p:sp>
        <p:nvSpPr>
          <p:cNvPr id="9" name="Content Placeholder 3">
            <a:extLst>
              <a:ext uri="{FF2B5EF4-FFF2-40B4-BE49-F238E27FC236}">
                <a16:creationId xmlns:a16="http://schemas.microsoft.com/office/drawing/2014/main" id="{5EAAA4B2-2F70-4899-9014-89954C200D50}"/>
              </a:ext>
            </a:extLst>
          </p:cNvPr>
          <p:cNvSpPr>
            <a:spLocks noGrp="1"/>
          </p:cNvSpPr>
          <p:nvPr>
            <p:ph idx="13" hasCustomPrompt="1"/>
          </p:nvPr>
        </p:nvSpPr>
        <p:spPr>
          <a:xfrm>
            <a:off x="6281896" y="4319291"/>
            <a:ext cx="2563240" cy="2024480"/>
          </a:xfrm>
        </p:spPr>
        <p:txBody>
          <a:bodyPr/>
          <a:lstStyle>
            <a:lvl1pPr marL="0" indent="0" algn="ctr">
              <a:buNone/>
              <a:defRPr/>
            </a:lvl1pPr>
          </a:lstStyle>
          <a:p>
            <a:pPr lvl="0"/>
            <a:r>
              <a:rPr lang="en-US" dirty="0"/>
              <a:t>Insert here 3</a:t>
            </a:r>
          </a:p>
        </p:txBody>
      </p:sp>
      <p:sp>
        <p:nvSpPr>
          <p:cNvPr id="11" name="Content Placeholder 4">
            <a:extLst>
              <a:ext uri="{FF2B5EF4-FFF2-40B4-BE49-F238E27FC236}">
                <a16:creationId xmlns:a16="http://schemas.microsoft.com/office/drawing/2014/main" id="{138B1A98-C967-4B94-B1F7-E158393317F4}"/>
              </a:ext>
            </a:extLst>
          </p:cNvPr>
          <p:cNvSpPr>
            <a:spLocks noGrp="1"/>
          </p:cNvSpPr>
          <p:nvPr>
            <p:ph idx="15" hasCustomPrompt="1"/>
          </p:nvPr>
        </p:nvSpPr>
        <p:spPr>
          <a:xfrm>
            <a:off x="9151916" y="4319291"/>
            <a:ext cx="2563240" cy="2024480"/>
          </a:xfrm>
        </p:spPr>
        <p:txBody>
          <a:bodyPr/>
          <a:lstStyle>
            <a:lvl1pPr marL="0" indent="0" algn="ctr">
              <a:buNone/>
              <a:defRPr/>
            </a:lvl1pPr>
          </a:lstStyle>
          <a:p>
            <a:pPr lvl="0"/>
            <a:r>
              <a:rPr lang="en-US" dirty="0"/>
              <a:t>Insert here 4</a:t>
            </a:r>
          </a:p>
        </p:txBody>
      </p:sp>
    </p:spTree>
    <p:custDataLst>
      <p:tags r:id="rId1"/>
    </p:custDataLst>
    <p:extLst>
      <p:ext uri="{BB962C8B-B14F-4D97-AF65-F5344CB8AC3E}">
        <p14:creationId xmlns:p14="http://schemas.microsoft.com/office/powerpoint/2010/main" val="388826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2024480"/>
          </a:xfrm>
        </p:spPr>
        <p:txBody>
          <a:bodyPr/>
          <a:lstStyle>
            <a:lvl1pPr marL="0" indent="0" algn="ctr">
              <a:buNone/>
              <a:defRPr/>
            </a:lvl1pPr>
          </a:lstStyle>
          <a:p>
            <a:pPr lvl="0"/>
            <a:r>
              <a:rPr lang="en-US" dirty="0"/>
              <a:t>Insert here 1</a:t>
            </a:r>
          </a:p>
        </p:txBody>
      </p:sp>
      <p:sp>
        <p:nvSpPr>
          <p:cNvPr id="15" name="Content Placeholder 2">
            <a:extLst>
              <a:ext uri="{FF2B5EF4-FFF2-40B4-BE49-F238E27FC236}">
                <a16:creationId xmlns:a16="http://schemas.microsoft.com/office/drawing/2014/main" id="{A951D41C-52EA-4F3C-BC8E-A9309F4EB627}"/>
              </a:ext>
            </a:extLst>
          </p:cNvPr>
          <p:cNvSpPr>
            <a:spLocks noGrp="1"/>
          </p:cNvSpPr>
          <p:nvPr>
            <p:ph idx="11" hasCustomPrompt="1"/>
          </p:nvPr>
        </p:nvSpPr>
        <p:spPr>
          <a:xfrm>
            <a:off x="3382488" y="1944375"/>
            <a:ext cx="2563240" cy="2024480"/>
          </a:xfrm>
        </p:spPr>
        <p:txBody>
          <a:bodyPr/>
          <a:lstStyle>
            <a:lvl1pPr marL="0" indent="0" algn="ctr">
              <a:buNone/>
              <a:defRPr/>
            </a:lvl1pPr>
          </a:lstStyle>
          <a:p>
            <a:pPr lvl="0"/>
            <a:r>
              <a:rPr lang="en-US" dirty="0"/>
              <a:t>Insert here 2</a:t>
            </a:r>
          </a:p>
        </p:txBody>
      </p:sp>
      <p:sp>
        <p:nvSpPr>
          <p:cNvPr id="17" name="Content Placeholder 3">
            <a:extLst>
              <a:ext uri="{FF2B5EF4-FFF2-40B4-BE49-F238E27FC236}">
                <a16:creationId xmlns:a16="http://schemas.microsoft.com/office/drawing/2014/main" id="{1CD2ACDE-E8DF-4B19-9DBB-017510EECF31}"/>
              </a:ext>
            </a:extLst>
          </p:cNvPr>
          <p:cNvSpPr>
            <a:spLocks noGrp="1"/>
          </p:cNvSpPr>
          <p:nvPr>
            <p:ph idx="13" hasCustomPrompt="1"/>
          </p:nvPr>
        </p:nvSpPr>
        <p:spPr>
          <a:xfrm>
            <a:off x="6281896" y="1953281"/>
            <a:ext cx="2563240" cy="2024480"/>
          </a:xfrm>
        </p:spPr>
        <p:txBody>
          <a:bodyPr/>
          <a:lstStyle>
            <a:lvl1pPr marL="0" indent="0" algn="ctr">
              <a:buNone/>
              <a:defRPr/>
            </a:lvl1pPr>
          </a:lstStyle>
          <a:p>
            <a:pPr lvl="0"/>
            <a:r>
              <a:rPr lang="en-US" dirty="0"/>
              <a:t>Insert here 3</a:t>
            </a:r>
          </a:p>
        </p:txBody>
      </p:sp>
      <p:sp>
        <p:nvSpPr>
          <p:cNvPr id="19" name="Content Placeholder 4">
            <a:extLst>
              <a:ext uri="{FF2B5EF4-FFF2-40B4-BE49-F238E27FC236}">
                <a16:creationId xmlns:a16="http://schemas.microsoft.com/office/drawing/2014/main" id="{F18F8C24-8F67-4A0C-8E2F-54E8026EAD00}"/>
              </a:ext>
            </a:extLst>
          </p:cNvPr>
          <p:cNvSpPr>
            <a:spLocks noGrp="1"/>
          </p:cNvSpPr>
          <p:nvPr>
            <p:ph idx="15" hasCustomPrompt="1"/>
          </p:nvPr>
        </p:nvSpPr>
        <p:spPr>
          <a:xfrm>
            <a:off x="9151916" y="1953281"/>
            <a:ext cx="2563240" cy="2024480"/>
          </a:xfrm>
        </p:spPr>
        <p:txBody>
          <a:bodyPr/>
          <a:lstStyle>
            <a:lvl1pPr marL="0" indent="0" algn="ctr">
              <a:buNone/>
              <a:defRPr/>
            </a:lvl1pPr>
          </a:lstStyle>
          <a:p>
            <a:pPr lvl="0"/>
            <a:r>
              <a:rPr lang="en-US" dirty="0"/>
              <a:t>Insert here 4</a:t>
            </a:r>
          </a:p>
        </p:txBody>
      </p:sp>
      <p:sp>
        <p:nvSpPr>
          <p:cNvPr id="9" name="Content Placeholder 5">
            <a:extLst>
              <a:ext uri="{FF2B5EF4-FFF2-40B4-BE49-F238E27FC236}">
                <a16:creationId xmlns:a16="http://schemas.microsoft.com/office/drawing/2014/main" id="{1950DDEC-E898-4F6D-A7F2-930A23B3C11F}"/>
              </a:ext>
            </a:extLst>
          </p:cNvPr>
          <p:cNvSpPr>
            <a:spLocks noGrp="1"/>
          </p:cNvSpPr>
          <p:nvPr>
            <p:ph idx="10" hasCustomPrompt="1"/>
          </p:nvPr>
        </p:nvSpPr>
        <p:spPr>
          <a:xfrm>
            <a:off x="476843" y="4128059"/>
            <a:ext cx="2563241" cy="2024480"/>
          </a:xfrm>
        </p:spPr>
        <p:txBody>
          <a:bodyPr/>
          <a:lstStyle>
            <a:lvl1pPr marL="0" indent="0" algn="ctr">
              <a:buNone/>
              <a:defRPr/>
            </a:lvl1pPr>
          </a:lstStyle>
          <a:p>
            <a:pPr lvl="0"/>
            <a:r>
              <a:rPr lang="en-US" dirty="0"/>
              <a:t>Insert here 5</a:t>
            </a:r>
          </a:p>
        </p:txBody>
      </p:sp>
      <p:sp>
        <p:nvSpPr>
          <p:cNvPr id="16" name="Content Placeholder 6">
            <a:extLst>
              <a:ext uri="{FF2B5EF4-FFF2-40B4-BE49-F238E27FC236}">
                <a16:creationId xmlns:a16="http://schemas.microsoft.com/office/drawing/2014/main" id="{B7548D5A-3DFF-4FF5-A587-74246B76C1A7}"/>
              </a:ext>
            </a:extLst>
          </p:cNvPr>
          <p:cNvSpPr>
            <a:spLocks noGrp="1"/>
          </p:cNvSpPr>
          <p:nvPr>
            <p:ph idx="12" hasCustomPrompt="1"/>
          </p:nvPr>
        </p:nvSpPr>
        <p:spPr>
          <a:xfrm>
            <a:off x="3382487" y="4128059"/>
            <a:ext cx="2563241" cy="2024480"/>
          </a:xfrm>
        </p:spPr>
        <p:txBody>
          <a:bodyPr/>
          <a:lstStyle>
            <a:lvl1pPr marL="0" indent="0" algn="ctr">
              <a:buNone/>
              <a:defRPr/>
            </a:lvl1pPr>
          </a:lstStyle>
          <a:p>
            <a:pPr lvl="0"/>
            <a:r>
              <a:rPr lang="en-US" dirty="0"/>
              <a:t>Insert here 6</a:t>
            </a:r>
          </a:p>
        </p:txBody>
      </p:sp>
      <p:sp>
        <p:nvSpPr>
          <p:cNvPr id="18" name="Content Placeholder 7">
            <a:extLst>
              <a:ext uri="{FF2B5EF4-FFF2-40B4-BE49-F238E27FC236}">
                <a16:creationId xmlns:a16="http://schemas.microsoft.com/office/drawing/2014/main" id="{A24E382A-7ED1-49CB-8053-85276CAEB9B2}"/>
              </a:ext>
            </a:extLst>
          </p:cNvPr>
          <p:cNvSpPr>
            <a:spLocks noGrp="1"/>
          </p:cNvSpPr>
          <p:nvPr>
            <p:ph idx="14" hasCustomPrompt="1"/>
          </p:nvPr>
        </p:nvSpPr>
        <p:spPr>
          <a:xfrm>
            <a:off x="6281895" y="4136965"/>
            <a:ext cx="2563241" cy="2024480"/>
          </a:xfrm>
        </p:spPr>
        <p:txBody>
          <a:bodyPr/>
          <a:lstStyle>
            <a:lvl1pPr marL="0" indent="0" algn="ctr">
              <a:buNone/>
              <a:defRPr/>
            </a:lvl1pPr>
          </a:lstStyle>
          <a:p>
            <a:pPr lvl="0"/>
            <a:r>
              <a:rPr lang="en-US" dirty="0"/>
              <a:t>Insert here 7</a:t>
            </a:r>
          </a:p>
        </p:txBody>
      </p:sp>
      <p:sp>
        <p:nvSpPr>
          <p:cNvPr id="20" name="Content Placeholder 8">
            <a:extLst>
              <a:ext uri="{FF2B5EF4-FFF2-40B4-BE49-F238E27FC236}">
                <a16:creationId xmlns:a16="http://schemas.microsoft.com/office/drawing/2014/main" id="{AC6187B3-59CD-4356-83E5-962B5ACC4AEB}"/>
              </a:ext>
            </a:extLst>
          </p:cNvPr>
          <p:cNvSpPr>
            <a:spLocks noGrp="1"/>
          </p:cNvSpPr>
          <p:nvPr>
            <p:ph idx="16" hasCustomPrompt="1"/>
          </p:nvPr>
        </p:nvSpPr>
        <p:spPr>
          <a:xfrm>
            <a:off x="9151915" y="4136965"/>
            <a:ext cx="2563241" cy="2024480"/>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295870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9" name="Content Placeholder"/>
          <p:cNvSpPr>
            <a:spLocks noGrp="1"/>
          </p:cNvSpPr>
          <p:nvPr>
            <p:ph sz="half" idx="2" hasCustomPrompt="1"/>
          </p:nvPr>
        </p:nvSpPr>
        <p:spPr>
          <a:xfrm>
            <a:off x="3624200" y="1825625"/>
            <a:ext cx="8090957" cy="435133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288072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4EF16C-F8E9-4C74-8268-011BE18366AF}"/>
              </a:ext>
              <a:ext uri="{C183D7F6-B498-43B3-948B-1728B52AA6E4}">
                <adec:decorative xmlns:adec="http://schemas.microsoft.com/office/drawing/2017/decorative" xmlns="" val="1"/>
              </a:ext>
            </a:extLst>
          </p:cNvPr>
          <p:cNvSpPr/>
          <p:nvPr userDrawn="1"/>
        </p:nvSpPr>
        <p:spPr>
          <a:xfrm>
            <a:off x="0" y="6176964"/>
            <a:ext cx="12192000" cy="6810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p:cNvSpPr>
            <a:spLocks noGrp="1"/>
          </p:cNvSpPr>
          <p:nvPr>
            <p:ph type="title"/>
          </p:nvPr>
        </p:nvSpPr>
        <p:spPr>
          <a:xfrm>
            <a:off x="476843" y="473245"/>
            <a:ext cx="11241915" cy="1217447"/>
          </a:xfrm>
          <a:prstGeom prst="rect">
            <a:avLst/>
          </a:prstGeom>
        </p:spPr>
        <p:txBody>
          <a:bodyPr vert="horz" lIns="91440" tIns="45720" rIns="91440" bIns="45720" rtlCol="0" anchor="t">
            <a:noAutofit/>
          </a:bodyPr>
          <a:lstStyle/>
          <a:p>
            <a:r>
              <a:rPr lang="en-US" dirty="0"/>
              <a:t>Slide Title</a:t>
            </a:r>
            <a:br>
              <a:rPr lang="en-US" dirty="0"/>
            </a:br>
            <a:endParaRPr lang="en-US" dirty="0"/>
          </a:p>
        </p:txBody>
      </p:sp>
      <p:sp>
        <p:nvSpPr>
          <p:cNvPr id="3" name="Text Placeholder 2"/>
          <p:cNvSpPr>
            <a:spLocks noGrp="1"/>
          </p:cNvSpPr>
          <p:nvPr>
            <p:ph type="body" idx="1"/>
          </p:nvPr>
        </p:nvSpPr>
        <p:spPr>
          <a:xfrm>
            <a:off x="476843" y="1825625"/>
            <a:ext cx="11241915" cy="4351338"/>
          </a:xfrm>
          <a:prstGeom prst="rect">
            <a:avLst/>
          </a:prstGeom>
        </p:spPr>
        <p:txBody>
          <a:bodyPr vert="horz" lIns="91440" tIns="45720" rIns="91440" bIns="45720" rtlCol="0">
            <a:noAutofit/>
          </a:bodyPr>
          <a:lstStyle/>
          <a:p>
            <a:pPr lvl="0"/>
            <a:r>
              <a:rPr lang="en-US" dirty="0"/>
              <a:t>First Level</a:t>
            </a:r>
          </a:p>
          <a:p>
            <a:pPr lvl="1"/>
            <a:r>
              <a:rPr lang="en-US" dirty="0"/>
              <a:t>Second level</a:t>
            </a:r>
          </a:p>
          <a:p>
            <a:pPr lvl="2"/>
            <a:r>
              <a:rPr lang="en-US" dirty="0"/>
              <a:t>Third level</a:t>
            </a:r>
          </a:p>
          <a:p>
            <a:pPr lvl="3"/>
            <a:r>
              <a:rPr lang="en-US" dirty="0"/>
              <a:t>Fourth Level</a:t>
            </a:r>
          </a:p>
        </p:txBody>
      </p:sp>
      <p:pic>
        <p:nvPicPr>
          <p:cNvPr id="14" name="Picture 13">
            <a:extLst>
              <a:ext uri="{FF2B5EF4-FFF2-40B4-BE49-F238E27FC236}">
                <a16:creationId xmlns:a16="http://schemas.microsoft.com/office/drawing/2014/main" id="{E7C5765A-7DA4-4F63-BBF6-FDB000C6FC14}"/>
              </a:ext>
              <a:ext uri="{C183D7F6-B498-43B3-948B-1728B52AA6E4}">
                <adec:decorative xmlns:adec="http://schemas.microsoft.com/office/drawing/2017/decorative" xmlns="" val="1"/>
              </a:ext>
            </a:extLst>
          </p:cNvPr>
          <p:cNvPicPr>
            <a:picLocks noChangeAspect="1"/>
          </p:cNvPicPr>
          <p:nvPr userDrawn="1"/>
        </p:nvPicPr>
        <p:blipFill>
          <a:blip r:embed="rId15"/>
          <a:stretch>
            <a:fillRect/>
          </a:stretch>
        </p:blipFill>
        <p:spPr>
          <a:xfrm>
            <a:off x="183087" y="6223885"/>
            <a:ext cx="1820281" cy="610675"/>
          </a:xfrm>
          <a:prstGeom prst="rect">
            <a:avLst/>
          </a:prstGeom>
        </p:spPr>
      </p:pic>
      <p:sp>
        <p:nvSpPr>
          <p:cNvPr id="7" name="Slide Number Placeholder 5">
            <a:extLst>
              <a:ext uri="{FF2B5EF4-FFF2-40B4-BE49-F238E27FC236}">
                <a16:creationId xmlns:a16="http://schemas.microsoft.com/office/drawing/2014/main" id="{DF3CEB08-7511-4ACD-A0D7-6D08EF1B42A9}"/>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9" name="Copyright">
            <a:extLst>
              <a:ext uri="{FF2B5EF4-FFF2-40B4-BE49-F238E27FC236}">
                <a16:creationId xmlns:a16="http://schemas.microsoft.com/office/drawing/2014/main" id="{B198EDBC-686A-40BD-8682-590A983334EB}"/>
              </a:ext>
              <a:ext uri="{C183D7F6-B498-43B3-948B-1728B52AA6E4}">
                <adec:decorative xmlns:adec="http://schemas.microsoft.com/office/drawing/2017/decorative" xmlns=""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4"/>
    </p:custDataLst>
    <p:extLst>
      <p:ext uri="{BB962C8B-B14F-4D97-AF65-F5344CB8AC3E}">
        <p14:creationId xmlns:p14="http://schemas.microsoft.com/office/powerpoint/2010/main" val="682046013"/>
      </p:ext>
    </p:extLst>
  </p:cSld>
  <p:clrMap bg1="lt1" tx1="dk1" bg2="lt2" tx2="dk2" accent1="accent1" accent2="accent2" accent3="accent3" accent4="accent4" accent5="accent5" accent6="accent6" hlink="hlink" folHlink="folHlink"/>
  <p:sldLayoutIdLst>
    <p:sldLayoutId id="2147483768" r:id="rId1"/>
    <p:sldLayoutId id="2147483763" r:id="rId2"/>
    <p:sldLayoutId id="2147483753" r:id="rId3"/>
    <p:sldLayoutId id="2147483728" r:id="rId4"/>
    <p:sldLayoutId id="2147483736" r:id="rId5"/>
    <p:sldLayoutId id="2147483729" r:id="rId6"/>
    <p:sldLayoutId id="2147483760" r:id="rId7"/>
    <p:sldLayoutId id="2147483730" r:id="rId8"/>
    <p:sldLayoutId id="2147483732" r:id="rId9"/>
    <p:sldLayoutId id="2147483761" r:id="rId10"/>
    <p:sldLayoutId id="2147483737" r:id="rId11"/>
    <p:sldLayoutId id="2147483762" r:id="rId12"/>
  </p:sldLayoutIdLst>
  <p:hf hdr="0" ftr="0" dt="0"/>
  <p:txStyles>
    <p:titleStyle>
      <a:lvl1pPr algn="ctr"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800"/>
        </a:spcAft>
        <a:buClr>
          <a:schemeClr val="tx1"/>
        </a:buClr>
        <a:buSzPct val="80000"/>
        <a:buFont typeface="Wingdings" panose="05000000000000000000" pitchFamily="2" charset="2"/>
        <a:buChar char="§"/>
        <a:defRPr sz="2400" b="0" kern="1200">
          <a:solidFill>
            <a:schemeClr val="tx1"/>
          </a:solidFill>
          <a:latin typeface="+mn-lt"/>
          <a:ea typeface="+mn-ea"/>
          <a:cs typeface="+mn-cs"/>
        </a:defRPr>
      </a:lvl3pPr>
      <a:lvl4pPr marL="1714500" indent="-342900" algn="l" defTabSz="914400" rtl="0" eaLnBrk="1" latinLnBrk="0" hangingPunct="1">
        <a:lnSpc>
          <a:spcPct val="90000"/>
        </a:lnSpc>
        <a:spcBef>
          <a:spcPts val="500"/>
        </a:spcBef>
        <a:buClr>
          <a:schemeClr val="tx1"/>
        </a:buClr>
        <a:buSzPct val="100000"/>
        <a:buFont typeface="Arial" panose="020B0604020202020204" pitchFamily="34" charset="0"/>
        <a:buChar char="•"/>
        <a:defRPr sz="24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200" b="1"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21.xml"/><Relationship Id="rId4" Type="http://schemas.openxmlformats.org/officeDocument/2006/relationships/slide" Target="slide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3E149-A920-418D-BFB8-EC7E1D8232CA}"/>
              </a:ext>
            </a:extLst>
          </p:cNvPr>
          <p:cNvSpPr>
            <a:spLocks noGrp="1"/>
          </p:cNvSpPr>
          <p:nvPr>
            <p:ph type="ctrTitle"/>
          </p:nvPr>
        </p:nvSpPr>
        <p:spPr/>
        <p:txBody>
          <a:bodyPr/>
          <a:lstStyle/>
          <a:p>
            <a:r>
              <a:rPr lang="en-US" dirty="0">
                <a:latin typeface="+mn-lt"/>
              </a:rPr>
              <a:t>Principles of Economics, 10e</a:t>
            </a:r>
            <a:endParaRPr lang="en-US" sz="3600" dirty="0">
              <a:latin typeface="+mn-lt"/>
            </a:endParaRPr>
          </a:p>
        </p:txBody>
      </p:sp>
      <p:sp>
        <p:nvSpPr>
          <p:cNvPr id="3" name="Subtitle 2">
            <a:extLst>
              <a:ext uri="{FF2B5EF4-FFF2-40B4-BE49-F238E27FC236}">
                <a16:creationId xmlns:a16="http://schemas.microsoft.com/office/drawing/2014/main" id="{7DAFF3B2-14DE-4829-903E-CD928D07B323}"/>
              </a:ext>
            </a:extLst>
          </p:cNvPr>
          <p:cNvSpPr>
            <a:spLocks noGrp="1"/>
          </p:cNvSpPr>
          <p:nvPr>
            <p:ph type="subTitle" idx="1"/>
          </p:nvPr>
        </p:nvSpPr>
        <p:spPr/>
        <p:txBody>
          <a:bodyPr/>
          <a:lstStyle/>
          <a:p>
            <a:r>
              <a:rPr lang="en-US" b="1" dirty="0">
                <a:latin typeface="+mn-lt"/>
              </a:rPr>
              <a:t>Chapter 19: </a:t>
            </a:r>
            <a:r>
              <a:rPr lang="en-US" dirty="0">
                <a:latin typeface="+mn-lt"/>
              </a:rPr>
              <a:t>The Markets for the Factors of Production</a:t>
            </a:r>
          </a:p>
        </p:txBody>
      </p:sp>
      <p:pic>
        <p:nvPicPr>
          <p:cNvPr id="7" name="Picture Placeholder 3">
            <a:extLst>
              <a:ext uri="{FF2B5EF4-FFF2-40B4-BE49-F238E27FC236}">
                <a16:creationId xmlns:a16="http://schemas.microsoft.com/office/drawing/2014/main" id="{38DE40AE-0D77-4AA5-ACC6-EB415A6F4328}"/>
              </a:ext>
              <a:ext uri="{C183D7F6-B498-43B3-948B-1728B52AA6E4}">
                <adec:decorative xmlns:adec="http://schemas.microsoft.com/office/drawing/2017/decorative" xmlns="" val="1"/>
              </a:ext>
            </a:extLst>
          </p:cNvPr>
          <p:cNvPicPr>
            <a:picLocks noGrp="1" noChangeAspect="1"/>
          </p:cNvPicPr>
          <p:nvPr>
            <p:ph type="pic" sz="quarter" idx="11"/>
          </p:nvPr>
        </p:nvPicPr>
        <p:blipFill>
          <a:blip r:embed="rId2"/>
          <a:stretch>
            <a:fillRect/>
          </a:stretch>
        </p:blipFill>
        <p:spPr>
          <a:xfrm>
            <a:off x="622139" y="619425"/>
            <a:ext cx="4221501" cy="5401865"/>
          </a:xfrm>
          <a:prstGeom prst="rect">
            <a:avLst/>
          </a:prstGeom>
        </p:spPr>
      </p:pic>
      <p:sp>
        <p:nvSpPr>
          <p:cNvPr id="5" name="Text Placeholder 4">
            <a:extLst>
              <a:ext uri="{FF2B5EF4-FFF2-40B4-BE49-F238E27FC236}">
                <a16:creationId xmlns:a16="http://schemas.microsoft.com/office/drawing/2014/main" id="{68691F3B-50A6-4E7C-8572-7E4C405A59FB}"/>
              </a:ext>
            </a:extLst>
          </p:cNvPr>
          <p:cNvSpPr>
            <a:spLocks noGrp="1"/>
          </p:cNvSpPr>
          <p:nvPr>
            <p:ph type="body" sz="quarter" idx="12"/>
          </p:nvPr>
        </p:nvSpPr>
        <p:spPr/>
        <p:txBody>
          <a:bodyPr/>
          <a:lstStyle/>
          <a:p>
            <a:r>
              <a:rPr lang="en-US" sz="1200" dirty="0">
                <a:latin typeface="+mn-lt"/>
              </a:rPr>
              <a:t>Mankiw, Principles of Economics, Tenth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3822610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EC95C0-3695-1552-7CEE-BB1DBA756C2A}"/>
              </a:ext>
            </a:extLst>
          </p:cNvPr>
          <p:cNvSpPr>
            <a:spLocks noGrp="1"/>
          </p:cNvSpPr>
          <p:nvPr>
            <p:ph type="title"/>
          </p:nvPr>
        </p:nvSpPr>
        <p:spPr/>
        <p:txBody>
          <a:bodyPr/>
          <a:lstStyle/>
          <a:p>
            <a:r>
              <a:rPr lang="en-US" dirty="0">
                <a:latin typeface="+mn-lt"/>
              </a:rPr>
              <a:t>Assumptions for the Firm</a:t>
            </a:r>
          </a:p>
        </p:txBody>
      </p:sp>
      <p:sp>
        <p:nvSpPr>
          <p:cNvPr id="3" name="Content Placeholder 2">
            <a:extLst>
              <a:ext uri="{FF2B5EF4-FFF2-40B4-BE49-F238E27FC236}">
                <a16:creationId xmlns:a16="http://schemas.microsoft.com/office/drawing/2014/main" id="{85E9ED66-41E3-7897-2A4D-3834B5896F08}"/>
              </a:ext>
            </a:extLst>
          </p:cNvPr>
          <p:cNvSpPr>
            <a:spLocks noGrp="1"/>
          </p:cNvSpPr>
          <p:nvPr>
            <p:ph idx="1"/>
          </p:nvPr>
        </p:nvSpPr>
        <p:spPr/>
        <p:txBody>
          <a:bodyPr/>
          <a:lstStyle/>
          <a:p>
            <a:r>
              <a:rPr lang="en-US" dirty="0">
                <a:latin typeface="+mn-lt"/>
              </a:rPr>
              <a:t>Firm is competitive in</a:t>
            </a:r>
          </a:p>
          <a:p>
            <a:pPr lvl="1">
              <a:buFont typeface="Arial" panose="020B0604020202020204" pitchFamily="34" charset="0"/>
              <a:buChar char="•"/>
            </a:pPr>
            <a:r>
              <a:rPr lang="en-US" dirty="0">
                <a:latin typeface="+mn-lt"/>
              </a:rPr>
              <a:t>Market for apples (where it is a seller)</a:t>
            </a:r>
          </a:p>
          <a:p>
            <a:pPr lvl="1">
              <a:buFont typeface="Arial" panose="020B0604020202020204" pitchFamily="34" charset="0"/>
              <a:buChar char="•"/>
            </a:pPr>
            <a:r>
              <a:rPr lang="en-US" dirty="0">
                <a:latin typeface="+mn-lt"/>
              </a:rPr>
              <a:t>Market for apple pickers (where it is a buyer)</a:t>
            </a:r>
          </a:p>
          <a:p>
            <a:r>
              <a:rPr lang="en-US" dirty="0">
                <a:latin typeface="+mn-lt"/>
              </a:rPr>
              <a:t>Firm is profit-maximizing</a:t>
            </a:r>
          </a:p>
          <a:p>
            <a:pPr lvl="1">
              <a:buFont typeface="Arial" panose="020B0604020202020204" pitchFamily="34" charset="0"/>
              <a:buChar char="•"/>
            </a:pPr>
            <a:r>
              <a:rPr lang="en-US" dirty="0">
                <a:latin typeface="+mn-lt"/>
              </a:rPr>
              <a:t>Firm’s supply of apples and demand for workers are derived from primary goal of maximizing profit</a:t>
            </a:r>
          </a:p>
        </p:txBody>
      </p:sp>
    </p:spTree>
    <p:extLst>
      <p:ext uri="{BB962C8B-B14F-4D97-AF65-F5344CB8AC3E}">
        <p14:creationId xmlns:p14="http://schemas.microsoft.com/office/powerpoint/2010/main" val="25326675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697E72-46A0-154B-DBF2-96BE4040CA6C}"/>
              </a:ext>
            </a:extLst>
          </p:cNvPr>
          <p:cNvSpPr>
            <a:spLocks noGrp="1"/>
          </p:cNvSpPr>
          <p:nvPr>
            <p:ph type="title"/>
          </p:nvPr>
        </p:nvSpPr>
        <p:spPr/>
        <p:txBody>
          <a:bodyPr/>
          <a:lstStyle/>
          <a:p>
            <a:r>
              <a:rPr lang="en-US" dirty="0">
                <a:latin typeface="+mn-lt"/>
              </a:rPr>
              <a:t>The Production Function</a:t>
            </a:r>
          </a:p>
        </p:txBody>
      </p:sp>
      <p:sp>
        <p:nvSpPr>
          <p:cNvPr id="3" name="Content Placeholder 2">
            <a:extLst>
              <a:ext uri="{FF2B5EF4-FFF2-40B4-BE49-F238E27FC236}">
                <a16:creationId xmlns:a16="http://schemas.microsoft.com/office/drawing/2014/main" id="{59EF5551-6BA0-B85E-D638-A0A9E71797C3}"/>
              </a:ext>
            </a:extLst>
          </p:cNvPr>
          <p:cNvSpPr>
            <a:spLocks noGrp="1"/>
          </p:cNvSpPr>
          <p:nvPr>
            <p:ph idx="1"/>
          </p:nvPr>
        </p:nvSpPr>
        <p:spPr/>
        <p:txBody>
          <a:bodyPr/>
          <a:lstStyle/>
          <a:p>
            <a:r>
              <a:rPr lang="en-US" b="1" dirty="0">
                <a:solidFill>
                  <a:srgbClr val="C00000"/>
                </a:solidFill>
                <a:latin typeface="+mn-lt"/>
              </a:rPr>
              <a:t>Production function*</a:t>
            </a:r>
          </a:p>
          <a:p>
            <a:pPr lvl="1">
              <a:buFont typeface="Arial" panose="020B0604020202020204" pitchFamily="34" charset="0"/>
              <a:buChar char="•"/>
            </a:pPr>
            <a:r>
              <a:rPr lang="en-US" dirty="0">
                <a:latin typeface="+mn-lt"/>
              </a:rPr>
              <a:t>Relationship between the quantity of inputs used to make a good and the quantity of output of that good</a:t>
            </a:r>
          </a:p>
          <a:p>
            <a:pPr>
              <a:spcAft>
                <a:spcPts val="6600"/>
              </a:spcAft>
            </a:pPr>
            <a:r>
              <a:rPr lang="en-US" dirty="0">
                <a:latin typeface="+mn-lt"/>
              </a:rPr>
              <a:t>Becomes flatter as the quantity of input increases</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0" marR="0" lvl="0" indent="0" algn="l" defTabSz="914400" rtl="0" eaLnBrk="1" fontAlgn="auto" latinLnBrk="0" hangingPunct="1">
              <a:lnSpc>
                <a:spcPct val="100000"/>
              </a:lnSpc>
              <a:spcBef>
                <a:spcPts val="780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17729438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0A2D6-9763-6D28-2A2D-8895B01F149E}"/>
              </a:ext>
            </a:extLst>
          </p:cNvPr>
          <p:cNvSpPr>
            <a:spLocks noGrp="1"/>
          </p:cNvSpPr>
          <p:nvPr>
            <p:ph type="title"/>
          </p:nvPr>
        </p:nvSpPr>
        <p:spPr/>
        <p:txBody>
          <a:bodyPr/>
          <a:lstStyle/>
          <a:p>
            <a:r>
              <a:rPr lang="en-US" dirty="0">
                <a:latin typeface="+mn-lt"/>
              </a:rPr>
              <a:t>The Marginal Product of Labor</a:t>
            </a:r>
          </a:p>
        </p:txBody>
      </p:sp>
      <p:sp>
        <p:nvSpPr>
          <p:cNvPr id="3" name="Content Placeholder 2">
            <a:extLst>
              <a:ext uri="{FF2B5EF4-FFF2-40B4-BE49-F238E27FC236}">
                <a16:creationId xmlns:a16="http://schemas.microsoft.com/office/drawing/2014/main" id="{4BF8E679-6F7C-320E-2699-946613CD5D8A}"/>
              </a:ext>
            </a:extLst>
          </p:cNvPr>
          <p:cNvSpPr>
            <a:spLocks noGrp="1"/>
          </p:cNvSpPr>
          <p:nvPr>
            <p:ph idx="1"/>
          </p:nvPr>
        </p:nvSpPr>
        <p:spPr/>
        <p:txBody>
          <a:bodyPr/>
          <a:lstStyle/>
          <a:p>
            <a:r>
              <a:rPr lang="en-US" b="1" dirty="0">
                <a:solidFill>
                  <a:srgbClr val="C00000"/>
                </a:solidFill>
                <a:latin typeface="+mn-lt"/>
              </a:rPr>
              <a:t>Marginal product of labor*</a:t>
            </a:r>
          </a:p>
          <a:p>
            <a:pPr lvl="1">
              <a:buFont typeface="Arial" panose="020B0604020202020204" pitchFamily="34" charset="0"/>
              <a:buChar char="•"/>
            </a:pPr>
            <a:r>
              <a:rPr lang="en-US" dirty="0">
                <a:latin typeface="+mn-lt"/>
              </a:rPr>
              <a:t>Increase in the amount of output from an additional unit of labor</a:t>
            </a:r>
          </a:p>
          <a:p>
            <a:r>
              <a:rPr lang="en-US" b="1" dirty="0">
                <a:solidFill>
                  <a:srgbClr val="C00000"/>
                </a:solidFill>
                <a:latin typeface="+mn-lt"/>
              </a:rPr>
              <a:t>Diminishing marginal product*</a:t>
            </a:r>
          </a:p>
          <a:p>
            <a:pPr lvl="1">
              <a:buFont typeface="Arial" panose="020B0604020202020204" pitchFamily="34" charset="0"/>
              <a:buChar char="•"/>
            </a:pPr>
            <a:r>
              <a:rPr lang="en-US" dirty="0">
                <a:latin typeface="+mn-lt"/>
              </a:rPr>
              <a:t>The marginal product of an input declines as the quantity of the input increases</a:t>
            </a:r>
          </a:p>
          <a:p>
            <a:pPr lvl="1">
              <a:buFont typeface="Arial" panose="020B0604020202020204" pitchFamily="34" charset="0"/>
              <a:buChar char="•"/>
            </a:pPr>
            <a:r>
              <a:rPr lang="en-US" dirty="0">
                <a:latin typeface="+mn-lt"/>
              </a:rPr>
              <a:t>Explains the shape of the production function</a:t>
            </a:r>
            <a:endParaRPr lang="en-US" altLang="en-US" sz="1400" dirty="0">
              <a:solidFill>
                <a:srgbClr val="282F7C"/>
              </a:solidFill>
              <a:latin typeface="+mn-lt"/>
            </a:endParaRPr>
          </a:p>
          <a:p>
            <a:pPr marL="0" marR="0" lvl="0" indent="0" algn="l" defTabSz="914400" rtl="0" eaLnBrk="1" fontAlgn="auto" latinLnBrk="0" hangingPunct="1">
              <a:lnSpc>
                <a:spcPct val="100000"/>
              </a:lnSpc>
              <a:spcBef>
                <a:spcPts val="720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13339193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0590D4-9941-A63E-0E5C-42C5DA91CA6D}"/>
              </a:ext>
            </a:extLst>
          </p:cNvPr>
          <p:cNvSpPr>
            <a:spLocks noGrp="1"/>
          </p:cNvSpPr>
          <p:nvPr>
            <p:ph type="title"/>
          </p:nvPr>
        </p:nvSpPr>
        <p:spPr/>
        <p:txBody>
          <a:bodyPr/>
          <a:lstStyle/>
          <a:p>
            <a:r>
              <a:rPr lang="en-US" dirty="0">
                <a:latin typeface="+mn-lt"/>
              </a:rPr>
              <a:t>Table 1 How the Competitive Firm Decides How Much Labor to Hire</a:t>
            </a:r>
          </a:p>
        </p:txBody>
      </p:sp>
      <p:graphicFrame>
        <p:nvGraphicFramePr>
          <p:cNvPr id="4" name="Table 2">
            <a:extLst>
              <a:ext uri="{FF2B5EF4-FFF2-40B4-BE49-F238E27FC236}">
                <a16:creationId xmlns:a16="http://schemas.microsoft.com/office/drawing/2014/main" id="{0D4A4B27-ACAC-5A67-5432-2F831AB8763A}"/>
              </a:ext>
            </a:extLst>
          </p:cNvPr>
          <p:cNvGraphicFramePr>
            <a:graphicFrameLocks noGrp="1"/>
          </p:cNvGraphicFramePr>
          <p:nvPr>
            <p:ph idx="1"/>
            <p:extLst>
              <p:ext uri="{D42A27DB-BD31-4B8C-83A1-F6EECF244321}">
                <p14:modId xmlns:p14="http://schemas.microsoft.com/office/powerpoint/2010/main" val="1724677928"/>
              </p:ext>
            </p:extLst>
          </p:nvPr>
        </p:nvGraphicFramePr>
        <p:xfrm>
          <a:off x="474663" y="1960535"/>
          <a:ext cx="11242674" cy="3986022"/>
        </p:xfrm>
        <a:graphic>
          <a:graphicData uri="http://schemas.openxmlformats.org/drawingml/2006/table">
            <a:tbl>
              <a:tblPr firstRow="1" bandRow="1">
                <a:tableStyleId>{5C22544A-7EE6-4342-B048-85BDC9FD1C3A}</a:tableStyleId>
              </a:tblPr>
              <a:tblGrid>
                <a:gridCol w="1873779">
                  <a:extLst>
                    <a:ext uri="{9D8B030D-6E8A-4147-A177-3AD203B41FA5}">
                      <a16:colId xmlns:a16="http://schemas.microsoft.com/office/drawing/2014/main" val="3714803822"/>
                    </a:ext>
                  </a:extLst>
                </a:gridCol>
                <a:gridCol w="1873779">
                  <a:extLst>
                    <a:ext uri="{9D8B030D-6E8A-4147-A177-3AD203B41FA5}">
                      <a16:colId xmlns:a16="http://schemas.microsoft.com/office/drawing/2014/main" val="3627726221"/>
                    </a:ext>
                  </a:extLst>
                </a:gridCol>
                <a:gridCol w="1873779">
                  <a:extLst>
                    <a:ext uri="{9D8B030D-6E8A-4147-A177-3AD203B41FA5}">
                      <a16:colId xmlns:a16="http://schemas.microsoft.com/office/drawing/2014/main" val="297138103"/>
                    </a:ext>
                  </a:extLst>
                </a:gridCol>
                <a:gridCol w="1873779">
                  <a:extLst>
                    <a:ext uri="{9D8B030D-6E8A-4147-A177-3AD203B41FA5}">
                      <a16:colId xmlns:a16="http://schemas.microsoft.com/office/drawing/2014/main" val="3533478613"/>
                    </a:ext>
                  </a:extLst>
                </a:gridCol>
                <a:gridCol w="1873779">
                  <a:extLst>
                    <a:ext uri="{9D8B030D-6E8A-4147-A177-3AD203B41FA5}">
                      <a16:colId xmlns:a16="http://schemas.microsoft.com/office/drawing/2014/main" val="1709863203"/>
                    </a:ext>
                  </a:extLst>
                </a:gridCol>
                <a:gridCol w="1873779">
                  <a:extLst>
                    <a:ext uri="{9D8B030D-6E8A-4147-A177-3AD203B41FA5}">
                      <a16:colId xmlns:a16="http://schemas.microsoft.com/office/drawing/2014/main" val="757228957"/>
                    </a:ext>
                  </a:extLst>
                </a:gridCol>
              </a:tblGrid>
              <a:tr h="370840">
                <a:tc>
                  <a:txBody>
                    <a:bodyPr/>
                    <a:lstStyle/>
                    <a:p>
                      <a:pPr marL="0" marR="0" algn="ctr">
                        <a:lnSpc>
                          <a:spcPct val="107000"/>
                        </a:lnSpc>
                        <a:spcBef>
                          <a:spcPts val="0"/>
                        </a:spcBef>
                        <a:spcAft>
                          <a:spcPts val="0"/>
                        </a:spcAft>
                      </a:pPr>
                      <a:r>
                        <a:rPr lang="en-US" sz="1800" b="1" dirty="0">
                          <a:effectLst/>
                        </a:rPr>
                        <a:t>(1)</a:t>
                      </a:r>
                    </a:p>
                    <a:p>
                      <a:pPr marL="0" marR="0" algn="ctr">
                        <a:lnSpc>
                          <a:spcPct val="107000"/>
                        </a:lnSpc>
                        <a:spcBef>
                          <a:spcPts val="0"/>
                        </a:spcBef>
                        <a:spcAft>
                          <a:spcPts val="0"/>
                        </a:spcAft>
                      </a:pPr>
                      <a:r>
                        <a:rPr lang="en-US" sz="1800" b="1" dirty="0">
                          <a:effectLst/>
                        </a:rPr>
                        <a:t>Labor</a:t>
                      </a:r>
                    </a:p>
                    <a:p>
                      <a:pPr marL="0" marR="0" algn="ctr">
                        <a:lnSpc>
                          <a:spcPct val="107000"/>
                        </a:lnSpc>
                        <a:spcBef>
                          <a:spcPts val="0"/>
                        </a:spcBef>
                        <a:spcAft>
                          <a:spcPts val="0"/>
                        </a:spcAft>
                      </a:pPr>
                      <a:r>
                        <a:rPr lang="en-US" sz="1800" b="1" i="1" dirty="0">
                          <a:effectLst/>
                        </a:rPr>
                        <a:t>L</a:t>
                      </a:r>
                      <a:endParaRPr lang="en-US" sz="1800" b="1" i="1" dirty="0">
                        <a:effectLst/>
                        <a:latin typeface="Calibri" panose="020F0502020204030204" pitchFamily="34" charset="0"/>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800" b="1" dirty="0">
                          <a:effectLst/>
                        </a:rPr>
                        <a:t>(2)</a:t>
                      </a:r>
                    </a:p>
                    <a:p>
                      <a:pPr marL="0" marR="0" algn="ctr">
                        <a:lnSpc>
                          <a:spcPct val="107000"/>
                        </a:lnSpc>
                        <a:spcBef>
                          <a:spcPts val="0"/>
                        </a:spcBef>
                        <a:spcAft>
                          <a:spcPts val="0"/>
                        </a:spcAft>
                      </a:pPr>
                      <a:r>
                        <a:rPr lang="en-US" sz="1800" b="1" dirty="0">
                          <a:effectLst/>
                        </a:rPr>
                        <a:t>Output</a:t>
                      </a:r>
                    </a:p>
                    <a:p>
                      <a:pPr marL="0" marR="0" algn="ctr">
                        <a:lnSpc>
                          <a:spcPct val="107000"/>
                        </a:lnSpc>
                        <a:spcBef>
                          <a:spcPts val="0"/>
                        </a:spcBef>
                        <a:spcAft>
                          <a:spcPts val="0"/>
                        </a:spcAft>
                      </a:pPr>
                      <a:r>
                        <a:rPr lang="en-US" sz="1800" b="1" i="1" dirty="0">
                          <a:effectLst/>
                        </a:rPr>
                        <a:t>Q</a:t>
                      </a:r>
                      <a:endParaRPr lang="en-US" sz="1800" b="1" i="1" dirty="0">
                        <a:effectLst/>
                        <a:latin typeface="Calibri" panose="020F0502020204030204" pitchFamily="34" charset="0"/>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800" b="1" dirty="0">
                          <a:effectLst/>
                        </a:rPr>
                        <a:t>(3)</a:t>
                      </a:r>
                    </a:p>
                    <a:p>
                      <a:pPr marL="0" marR="0" algn="ctr">
                        <a:lnSpc>
                          <a:spcPct val="107000"/>
                        </a:lnSpc>
                        <a:spcBef>
                          <a:spcPts val="0"/>
                        </a:spcBef>
                        <a:spcAft>
                          <a:spcPts val="0"/>
                        </a:spcAft>
                      </a:pPr>
                      <a:r>
                        <a:rPr lang="en-US" sz="1800" b="1" dirty="0">
                          <a:effectLst/>
                        </a:rPr>
                        <a:t>Marginal Product of Labor</a:t>
                      </a:r>
                    </a:p>
                    <a:p>
                      <a:pPr marL="0" marR="0" algn="ctr">
                        <a:lnSpc>
                          <a:spcPct val="107000"/>
                        </a:lnSpc>
                        <a:spcBef>
                          <a:spcPts val="0"/>
                        </a:spcBef>
                        <a:spcAft>
                          <a:spcPts val="0"/>
                        </a:spcAft>
                      </a:pPr>
                      <a:r>
                        <a:rPr lang="en-US" sz="1800" b="1" i="1" dirty="0">
                          <a:effectLst/>
                        </a:rPr>
                        <a:t>MPL = ΔQ/ΔL</a:t>
                      </a:r>
                      <a:endParaRPr lang="en-US" sz="1800" b="1" i="1" dirty="0">
                        <a:effectLst/>
                        <a:latin typeface="Calibri" panose="020F0502020204030204" pitchFamily="34" charset="0"/>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800" b="1" dirty="0">
                          <a:effectLst/>
                        </a:rPr>
                        <a:t>(4)</a:t>
                      </a:r>
                    </a:p>
                    <a:p>
                      <a:pPr marL="0" marR="0" algn="ctr">
                        <a:lnSpc>
                          <a:spcPct val="107000"/>
                        </a:lnSpc>
                        <a:spcBef>
                          <a:spcPts val="0"/>
                        </a:spcBef>
                        <a:spcAft>
                          <a:spcPts val="0"/>
                        </a:spcAft>
                      </a:pPr>
                      <a:r>
                        <a:rPr lang="en-US" sz="1800" b="1" dirty="0">
                          <a:effectLst/>
                        </a:rPr>
                        <a:t>Value of the Marginal Product of Labor</a:t>
                      </a:r>
                    </a:p>
                    <a:p>
                      <a:pPr marL="0" marR="0" algn="ctr">
                        <a:lnSpc>
                          <a:spcPct val="107000"/>
                        </a:lnSpc>
                        <a:spcBef>
                          <a:spcPts val="0"/>
                        </a:spcBef>
                        <a:spcAft>
                          <a:spcPts val="0"/>
                        </a:spcAft>
                      </a:pPr>
                      <a:r>
                        <a:rPr lang="en-US" sz="1800" b="1" i="1" dirty="0">
                          <a:effectLst/>
                        </a:rPr>
                        <a:t>VMPL= P × MPL</a:t>
                      </a:r>
                      <a:endParaRPr lang="en-US" sz="1800" b="1" i="1" dirty="0">
                        <a:effectLst/>
                        <a:latin typeface="Calibri" panose="020F0502020204030204" pitchFamily="34" charset="0"/>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800" b="1" dirty="0">
                          <a:effectLst/>
                        </a:rPr>
                        <a:t>(5)</a:t>
                      </a:r>
                    </a:p>
                    <a:p>
                      <a:pPr marL="0" marR="0" algn="ctr">
                        <a:lnSpc>
                          <a:spcPct val="107000"/>
                        </a:lnSpc>
                        <a:spcBef>
                          <a:spcPts val="0"/>
                        </a:spcBef>
                        <a:spcAft>
                          <a:spcPts val="0"/>
                        </a:spcAft>
                      </a:pPr>
                      <a:r>
                        <a:rPr lang="en-US" sz="1800" b="1" dirty="0">
                          <a:effectLst/>
                        </a:rPr>
                        <a:t>Wage</a:t>
                      </a:r>
                    </a:p>
                    <a:p>
                      <a:pPr marL="0" marR="0" algn="ctr">
                        <a:lnSpc>
                          <a:spcPct val="107000"/>
                        </a:lnSpc>
                        <a:spcBef>
                          <a:spcPts val="0"/>
                        </a:spcBef>
                        <a:spcAft>
                          <a:spcPts val="0"/>
                        </a:spcAft>
                      </a:pPr>
                      <a:r>
                        <a:rPr lang="en-US" sz="1800" b="1" i="1" dirty="0">
                          <a:effectLst/>
                        </a:rPr>
                        <a:t>W</a:t>
                      </a:r>
                      <a:endParaRPr lang="en-US" sz="1800" b="1" i="1" dirty="0">
                        <a:effectLst/>
                        <a:latin typeface="Calibri" panose="020F0502020204030204" pitchFamily="34" charset="0"/>
                        <a:ea typeface="Calibri" panose="020F0502020204030204" pitchFamily="34" charset="0"/>
                        <a:cs typeface="Times New Roman" panose="02020603050405020304" pitchFamily="18" charset="0"/>
                      </a:endParaRPr>
                    </a:p>
                  </a:txBody>
                  <a:tcPr marL="42248" marR="42248" marT="0" marB="0"/>
                </a:tc>
                <a:tc>
                  <a:txBody>
                    <a:bodyPr/>
                    <a:lstStyle/>
                    <a:p>
                      <a:pPr marL="0" marR="0" algn="ctr">
                        <a:lnSpc>
                          <a:spcPct val="107000"/>
                        </a:lnSpc>
                        <a:spcBef>
                          <a:spcPts val="0"/>
                        </a:spcBef>
                        <a:spcAft>
                          <a:spcPts val="0"/>
                        </a:spcAft>
                      </a:pPr>
                      <a:r>
                        <a:rPr lang="en-US" sz="1800" b="1" dirty="0">
                          <a:effectLst/>
                        </a:rPr>
                        <a:t>(6)</a:t>
                      </a:r>
                    </a:p>
                    <a:p>
                      <a:pPr marL="0" marR="0" algn="ctr">
                        <a:lnSpc>
                          <a:spcPct val="107000"/>
                        </a:lnSpc>
                        <a:spcBef>
                          <a:spcPts val="0"/>
                        </a:spcBef>
                        <a:spcAft>
                          <a:spcPts val="0"/>
                        </a:spcAft>
                      </a:pPr>
                      <a:r>
                        <a:rPr lang="en-US" sz="1800" b="1" dirty="0">
                          <a:effectLst/>
                        </a:rPr>
                        <a:t>Marginal Profit</a:t>
                      </a:r>
                    </a:p>
                    <a:p>
                      <a:pPr marL="0" marR="0" algn="ctr">
                        <a:lnSpc>
                          <a:spcPct val="107000"/>
                        </a:lnSpc>
                        <a:spcBef>
                          <a:spcPts val="0"/>
                        </a:spcBef>
                        <a:spcAft>
                          <a:spcPts val="0"/>
                        </a:spcAft>
                      </a:pPr>
                      <a:r>
                        <a:rPr lang="en-US" sz="1800" b="1" i="1" dirty="0" err="1">
                          <a:effectLst/>
                        </a:rPr>
                        <a:t>ΔProfit</a:t>
                      </a:r>
                      <a:r>
                        <a:rPr lang="en-US" sz="1800" b="1" i="1" dirty="0">
                          <a:effectLst/>
                        </a:rPr>
                        <a:t> = VMPL-W</a:t>
                      </a:r>
                      <a:endParaRPr lang="en-US" sz="1800" b="1" i="1" dirty="0">
                        <a:effectLst/>
                        <a:latin typeface="Calibri" panose="020F0502020204030204" pitchFamily="34" charset="0"/>
                        <a:ea typeface="Calibri" panose="020F0502020204030204" pitchFamily="34" charset="0"/>
                        <a:cs typeface="Times New Roman" panose="02020603050405020304" pitchFamily="18" charset="0"/>
                      </a:endParaRPr>
                    </a:p>
                  </a:txBody>
                  <a:tcPr marL="42248" marR="42248" marT="0" marB="0"/>
                </a:tc>
                <a:extLst>
                  <a:ext uri="{0D108BD9-81ED-4DB2-BD59-A6C34878D82A}">
                    <a16:rowId xmlns:a16="http://schemas.microsoft.com/office/drawing/2014/main" val="41296703"/>
                  </a:ext>
                </a:extLst>
              </a:tr>
              <a:tr h="370840">
                <a:tc>
                  <a:txBody>
                    <a:bodyPr/>
                    <a:lstStyle/>
                    <a:p>
                      <a:pPr marL="0" marR="0" algn="r">
                        <a:lnSpc>
                          <a:spcPct val="107000"/>
                        </a:lnSpc>
                        <a:spcBef>
                          <a:spcPts val="0"/>
                        </a:spcBef>
                        <a:spcAft>
                          <a:spcPts val="0"/>
                        </a:spcAft>
                      </a:pPr>
                      <a:r>
                        <a:rPr lang="en-US" sz="1800" b="0" dirty="0">
                          <a:effectLst/>
                        </a:rPr>
                        <a:t>0 workers</a:t>
                      </a:r>
                      <a:endParaRPr lang="en-US"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182880" marR="182880" marT="0" marB="0"/>
                </a:tc>
                <a:tc>
                  <a:txBody>
                    <a:bodyPr/>
                    <a:lstStyle/>
                    <a:p>
                      <a:pPr marL="0" marR="0" algn="r">
                        <a:lnSpc>
                          <a:spcPct val="107000"/>
                        </a:lnSpc>
                        <a:spcBef>
                          <a:spcPts val="0"/>
                        </a:spcBef>
                        <a:spcAft>
                          <a:spcPts val="0"/>
                        </a:spcAft>
                      </a:pPr>
                      <a:r>
                        <a:rPr lang="en-US" sz="1800" dirty="0">
                          <a:effectLst/>
                        </a:rPr>
                        <a:t>0 bushels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182880" marR="182880" marT="0" marB="0"/>
                </a:tc>
                <a:tc>
                  <a:txBody>
                    <a:bodyPr/>
                    <a:lstStyle/>
                    <a:p>
                      <a:pPr marL="0" marR="0" algn="r">
                        <a:lnSpc>
                          <a:spcPct val="107000"/>
                        </a:lnSpc>
                        <a:spcBef>
                          <a:spcPts val="0"/>
                        </a:spcBef>
                        <a:spcAft>
                          <a:spcPts val="0"/>
                        </a:spcAft>
                      </a:pPr>
                      <a:endParaRPr lang="en-US" sz="11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endParaRPr>
                    </a:p>
                  </a:txBody>
                  <a:tcPr marL="182880" marR="182880" marT="0" marB="0"/>
                </a:tc>
                <a:tc>
                  <a:txBody>
                    <a:bodyPr/>
                    <a:lstStyle/>
                    <a:p>
                      <a:pPr marL="0" marR="0" algn="r">
                        <a:lnSpc>
                          <a:spcPct val="107000"/>
                        </a:lnSpc>
                        <a:spcBef>
                          <a:spcPts val="0"/>
                        </a:spcBef>
                        <a:spcAft>
                          <a:spcPts val="0"/>
                        </a:spcAft>
                      </a:pPr>
                      <a:endParaRPr lang="en-US" sz="11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endParaRPr>
                    </a:p>
                  </a:txBody>
                  <a:tcPr marL="182880" marR="182880" marT="0" marB="0"/>
                </a:tc>
                <a:tc>
                  <a:txBody>
                    <a:bodyPr/>
                    <a:lstStyle/>
                    <a:p>
                      <a:pPr marL="0" marR="0" algn="r">
                        <a:lnSpc>
                          <a:spcPct val="107000"/>
                        </a:lnSpc>
                        <a:spcBef>
                          <a:spcPts val="0"/>
                        </a:spcBef>
                        <a:spcAft>
                          <a:spcPts val="0"/>
                        </a:spcAft>
                      </a:pPr>
                      <a:endParaRPr lang="en-US" sz="11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endParaRPr>
                    </a:p>
                  </a:txBody>
                  <a:tcPr marL="182880" marR="182880" marT="0" marB="0"/>
                </a:tc>
                <a:tc>
                  <a:txBody>
                    <a:bodyPr/>
                    <a:lstStyle/>
                    <a:p>
                      <a:pPr marL="0" marR="0" algn="r">
                        <a:lnSpc>
                          <a:spcPct val="107000"/>
                        </a:lnSpc>
                        <a:spcBef>
                          <a:spcPts val="0"/>
                        </a:spcBef>
                        <a:spcAft>
                          <a:spcPts val="0"/>
                        </a:spcAft>
                      </a:pPr>
                      <a:endParaRPr lang="en-US" sz="11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endParaRPr>
                    </a:p>
                  </a:txBody>
                  <a:tcPr marL="182880" marR="182880" marT="0" marB="0"/>
                </a:tc>
                <a:extLst>
                  <a:ext uri="{0D108BD9-81ED-4DB2-BD59-A6C34878D82A}">
                    <a16:rowId xmlns:a16="http://schemas.microsoft.com/office/drawing/2014/main" val="1319185594"/>
                  </a:ext>
                </a:extLst>
              </a:tr>
              <a:tr h="370840">
                <a:tc>
                  <a:txBody>
                    <a:bodyPr/>
                    <a:lstStyle/>
                    <a:p>
                      <a:pPr marL="0" marR="0" algn="r">
                        <a:lnSpc>
                          <a:spcPct val="107000"/>
                        </a:lnSpc>
                        <a:spcBef>
                          <a:spcPts val="0"/>
                        </a:spcBef>
                        <a:spcAft>
                          <a:spcPts val="0"/>
                        </a:spcAft>
                      </a:pPr>
                      <a:r>
                        <a:rPr lang="en-US" sz="1800" b="0">
                          <a:effectLst/>
                        </a:rPr>
                        <a:t>1</a:t>
                      </a:r>
                      <a:endParaRPr lang="en-US" sz="1800" b="0">
                        <a:effectLst/>
                        <a:latin typeface="Calibri" panose="020F0502020204030204" pitchFamily="34" charset="0"/>
                        <a:ea typeface="Calibri" panose="020F0502020204030204" pitchFamily="34" charset="0"/>
                        <a:cs typeface="Times New Roman" panose="02020603050405020304" pitchFamily="18" charset="0"/>
                      </a:endParaRPr>
                    </a:p>
                  </a:txBody>
                  <a:tcPr marL="182880" marR="182880" marT="0" marB="0"/>
                </a:tc>
                <a:tc>
                  <a:txBody>
                    <a:bodyPr/>
                    <a:lstStyle/>
                    <a:p>
                      <a:pPr marL="0" marR="0" algn="r">
                        <a:lnSpc>
                          <a:spcPct val="107000"/>
                        </a:lnSpc>
                        <a:spcBef>
                          <a:spcPts val="0"/>
                        </a:spcBef>
                        <a:spcAft>
                          <a:spcPts val="0"/>
                        </a:spcAft>
                      </a:pPr>
                      <a:r>
                        <a:rPr lang="en-US" sz="1800" dirty="0">
                          <a:effectLst/>
                        </a:rPr>
                        <a:t>100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182880" marR="182880" marT="0" marB="0"/>
                </a:tc>
                <a:tc>
                  <a:txBody>
                    <a:bodyPr/>
                    <a:lstStyle/>
                    <a:p>
                      <a:pPr marL="0" marR="0" algn="r" defTabSz="914400" rtl="0" eaLnBrk="1" latinLnBrk="0" hangingPunct="1">
                        <a:lnSpc>
                          <a:spcPct val="107000"/>
                        </a:lnSpc>
                        <a:spcBef>
                          <a:spcPts val="0"/>
                        </a:spcBef>
                        <a:spcAft>
                          <a:spcPts val="0"/>
                        </a:spcAft>
                      </a:pPr>
                      <a:r>
                        <a:rPr lang="en-US" sz="1800" kern="1200" dirty="0">
                          <a:solidFill>
                            <a:schemeClr val="dk1"/>
                          </a:solidFill>
                          <a:effectLst/>
                          <a:latin typeface="+mn-lt"/>
                          <a:ea typeface="+mn-ea"/>
                          <a:cs typeface="+mn-cs"/>
                        </a:rPr>
                        <a:t>100 bushels</a:t>
                      </a:r>
                    </a:p>
                  </a:txBody>
                  <a:tcPr marL="182880" marR="182880" marT="0" marB="0"/>
                </a:tc>
                <a:tc>
                  <a:txBody>
                    <a:bodyPr/>
                    <a:lstStyle/>
                    <a:p>
                      <a:pPr marL="0" marR="0" algn="r">
                        <a:lnSpc>
                          <a:spcPct val="107000"/>
                        </a:lnSpc>
                        <a:spcBef>
                          <a:spcPts val="0"/>
                        </a:spcBef>
                        <a:spcAft>
                          <a:spcPts val="0"/>
                        </a:spcAft>
                      </a:pPr>
                      <a:r>
                        <a:rPr lang="en-US" sz="1800" dirty="0">
                          <a:effectLst/>
                        </a:rPr>
                        <a:t>$1,000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182880" marR="182880" marT="0" marB="0"/>
                </a:tc>
                <a:tc>
                  <a:txBody>
                    <a:bodyPr/>
                    <a:lstStyle/>
                    <a:p>
                      <a:pPr marL="0" marR="0" algn="r">
                        <a:lnSpc>
                          <a:spcPct val="107000"/>
                        </a:lnSpc>
                        <a:spcBef>
                          <a:spcPts val="0"/>
                        </a:spcBef>
                        <a:spcAft>
                          <a:spcPts val="0"/>
                        </a:spcAft>
                      </a:pPr>
                      <a:r>
                        <a:rPr lang="en-US" sz="1800" dirty="0">
                          <a:effectLst/>
                        </a:rPr>
                        <a:t>$500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182880" marR="182880" marT="0" marB="0"/>
                </a:tc>
                <a:tc>
                  <a:txBody>
                    <a:bodyPr/>
                    <a:lstStyle/>
                    <a:p>
                      <a:pPr marL="0" marR="0" algn="r">
                        <a:lnSpc>
                          <a:spcPct val="107000"/>
                        </a:lnSpc>
                        <a:spcBef>
                          <a:spcPts val="0"/>
                        </a:spcBef>
                        <a:spcAft>
                          <a:spcPts val="0"/>
                        </a:spcAft>
                      </a:pPr>
                      <a:r>
                        <a:rPr lang="en-US" sz="1800" dirty="0">
                          <a:effectLst/>
                        </a:rPr>
                        <a:t>$500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182880" marR="182880" marT="0" marB="0"/>
                </a:tc>
                <a:extLst>
                  <a:ext uri="{0D108BD9-81ED-4DB2-BD59-A6C34878D82A}">
                    <a16:rowId xmlns:a16="http://schemas.microsoft.com/office/drawing/2014/main" val="1342654064"/>
                  </a:ext>
                </a:extLst>
              </a:tr>
              <a:tr h="370840">
                <a:tc>
                  <a:txBody>
                    <a:bodyPr/>
                    <a:lstStyle/>
                    <a:p>
                      <a:pPr marL="0" marR="0" algn="r">
                        <a:lnSpc>
                          <a:spcPct val="107000"/>
                        </a:lnSpc>
                        <a:spcBef>
                          <a:spcPts val="0"/>
                        </a:spcBef>
                        <a:spcAft>
                          <a:spcPts val="0"/>
                        </a:spcAft>
                      </a:pPr>
                      <a:r>
                        <a:rPr lang="en-US" sz="1800" b="0">
                          <a:effectLst/>
                        </a:rPr>
                        <a:t>2</a:t>
                      </a:r>
                      <a:endParaRPr lang="en-US" sz="1800" b="0">
                        <a:effectLst/>
                        <a:latin typeface="Calibri" panose="020F0502020204030204" pitchFamily="34" charset="0"/>
                        <a:ea typeface="Calibri" panose="020F0502020204030204" pitchFamily="34" charset="0"/>
                        <a:cs typeface="Times New Roman" panose="02020603050405020304" pitchFamily="18" charset="0"/>
                      </a:endParaRPr>
                    </a:p>
                  </a:txBody>
                  <a:tcPr marL="182880" marR="182880" marT="0" marB="0"/>
                </a:tc>
                <a:tc>
                  <a:txBody>
                    <a:bodyPr/>
                    <a:lstStyle/>
                    <a:p>
                      <a:pPr marL="0" marR="0" algn="r">
                        <a:lnSpc>
                          <a:spcPct val="107000"/>
                        </a:lnSpc>
                        <a:spcBef>
                          <a:spcPts val="0"/>
                        </a:spcBef>
                        <a:spcAft>
                          <a:spcPts val="0"/>
                        </a:spcAft>
                      </a:pPr>
                      <a:r>
                        <a:rPr lang="en-US" sz="1800" dirty="0">
                          <a:effectLst/>
                        </a:rPr>
                        <a:t>180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182880" marR="182880" marT="0" marB="0"/>
                </a:tc>
                <a:tc>
                  <a:txBody>
                    <a:bodyPr/>
                    <a:lstStyle/>
                    <a:p>
                      <a:pPr marL="0" marR="0" algn="r" defTabSz="914400" rtl="0" eaLnBrk="1" latinLnBrk="0" hangingPunct="1">
                        <a:lnSpc>
                          <a:spcPct val="107000"/>
                        </a:lnSpc>
                        <a:spcBef>
                          <a:spcPts val="0"/>
                        </a:spcBef>
                        <a:spcAft>
                          <a:spcPts val="0"/>
                        </a:spcAft>
                      </a:pPr>
                      <a:r>
                        <a:rPr lang="en-US" sz="1800" kern="1200" dirty="0">
                          <a:solidFill>
                            <a:schemeClr val="dk1"/>
                          </a:solidFill>
                          <a:effectLst/>
                          <a:latin typeface="+mn-lt"/>
                          <a:ea typeface="+mn-ea"/>
                          <a:cs typeface="+mn-cs"/>
                        </a:rPr>
                        <a:t>  80</a:t>
                      </a:r>
                    </a:p>
                  </a:txBody>
                  <a:tcPr marL="182880" marR="182880" marT="0" marB="0"/>
                </a:tc>
                <a:tc>
                  <a:txBody>
                    <a:bodyPr/>
                    <a:lstStyle/>
                    <a:p>
                      <a:pPr marL="0" marR="0" algn="r">
                        <a:lnSpc>
                          <a:spcPct val="107000"/>
                        </a:lnSpc>
                        <a:spcBef>
                          <a:spcPts val="0"/>
                        </a:spcBef>
                        <a:spcAft>
                          <a:spcPts val="0"/>
                        </a:spcAft>
                      </a:pPr>
                      <a:r>
                        <a:rPr lang="en-US" sz="1800" dirty="0">
                          <a:effectLst/>
                        </a:rPr>
                        <a:t>     800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182880" marR="182880" marT="0" marB="0"/>
                </a:tc>
                <a:tc>
                  <a:txBody>
                    <a:bodyPr/>
                    <a:lstStyle/>
                    <a:p>
                      <a:pPr marL="0" marR="0" algn="r">
                        <a:lnSpc>
                          <a:spcPct val="107000"/>
                        </a:lnSpc>
                        <a:spcBef>
                          <a:spcPts val="0"/>
                        </a:spcBef>
                        <a:spcAft>
                          <a:spcPts val="0"/>
                        </a:spcAft>
                      </a:pPr>
                      <a:r>
                        <a:rPr lang="en-US" sz="1800" dirty="0">
                          <a:effectLst/>
                        </a:rPr>
                        <a:t>500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182880" marR="182880" marT="0" marB="0"/>
                </a:tc>
                <a:tc>
                  <a:txBody>
                    <a:bodyPr/>
                    <a:lstStyle/>
                    <a:p>
                      <a:pPr marL="0" marR="0" algn="r">
                        <a:lnSpc>
                          <a:spcPct val="107000"/>
                        </a:lnSpc>
                        <a:spcBef>
                          <a:spcPts val="0"/>
                        </a:spcBef>
                        <a:spcAft>
                          <a:spcPts val="0"/>
                        </a:spcAft>
                      </a:pPr>
                      <a:r>
                        <a:rPr lang="en-US" sz="1800" dirty="0">
                          <a:effectLst/>
                        </a:rPr>
                        <a:t>  300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182880" marR="182880" marT="0" marB="0"/>
                </a:tc>
                <a:extLst>
                  <a:ext uri="{0D108BD9-81ED-4DB2-BD59-A6C34878D82A}">
                    <a16:rowId xmlns:a16="http://schemas.microsoft.com/office/drawing/2014/main" val="1373021578"/>
                  </a:ext>
                </a:extLst>
              </a:tr>
              <a:tr h="370840">
                <a:tc>
                  <a:txBody>
                    <a:bodyPr/>
                    <a:lstStyle/>
                    <a:p>
                      <a:pPr marL="0" marR="0" algn="r">
                        <a:lnSpc>
                          <a:spcPct val="107000"/>
                        </a:lnSpc>
                        <a:spcBef>
                          <a:spcPts val="0"/>
                        </a:spcBef>
                        <a:spcAft>
                          <a:spcPts val="0"/>
                        </a:spcAft>
                      </a:pPr>
                      <a:r>
                        <a:rPr lang="en-US" sz="1800" b="0">
                          <a:effectLst/>
                        </a:rPr>
                        <a:t>3</a:t>
                      </a:r>
                      <a:endParaRPr lang="en-US" sz="1800" b="0">
                        <a:effectLst/>
                        <a:latin typeface="Calibri" panose="020F0502020204030204" pitchFamily="34" charset="0"/>
                        <a:ea typeface="Calibri" panose="020F0502020204030204" pitchFamily="34" charset="0"/>
                        <a:cs typeface="Times New Roman" panose="02020603050405020304" pitchFamily="18" charset="0"/>
                      </a:endParaRPr>
                    </a:p>
                  </a:txBody>
                  <a:tcPr marL="182880" marR="182880" marT="0" marB="0"/>
                </a:tc>
                <a:tc>
                  <a:txBody>
                    <a:bodyPr/>
                    <a:lstStyle/>
                    <a:p>
                      <a:pPr marL="0" marR="0" algn="r">
                        <a:lnSpc>
                          <a:spcPct val="107000"/>
                        </a:lnSpc>
                        <a:spcBef>
                          <a:spcPts val="0"/>
                        </a:spcBef>
                        <a:spcAft>
                          <a:spcPts val="0"/>
                        </a:spcAft>
                      </a:pPr>
                      <a:r>
                        <a:rPr lang="en-US" sz="1800" dirty="0">
                          <a:effectLst/>
                        </a:rPr>
                        <a:t>240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182880" marR="182880" marT="0" marB="0"/>
                </a:tc>
                <a:tc>
                  <a:txBody>
                    <a:bodyPr/>
                    <a:lstStyle/>
                    <a:p>
                      <a:pPr marL="0" marR="0" algn="r" defTabSz="914400" rtl="0" eaLnBrk="1" latinLnBrk="0" hangingPunct="1">
                        <a:lnSpc>
                          <a:spcPct val="107000"/>
                        </a:lnSpc>
                        <a:spcBef>
                          <a:spcPts val="0"/>
                        </a:spcBef>
                        <a:spcAft>
                          <a:spcPts val="0"/>
                        </a:spcAft>
                      </a:pPr>
                      <a:r>
                        <a:rPr lang="en-US" sz="1800" kern="1200" dirty="0">
                          <a:solidFill>
                            <a:schemeClr val="dk1"/>
                          </a:solidFill>
                          <a:effectLst/>
                          <a:latin typeface="+mn-lt"/>
                          <a:ea typeface="+mn-ea"/>
                          <a:cs typeface="+mn-cs"/>
                        </a:rPr>
                        <a:t>  60</a:t>
                      </a:r>
                    </a:p>
                  </a:txBody>
                  <a:tcPr marL="182880" marR="182880" marT="0" marB="0"/>
                </a:tc>
                <a:tc>
                  <a:txBody>
                    <a:bodyPr/>
                    <a:lstStyle/>
                    <a:p>
                      <a:pPr marL="0" marR="0" algn="r">
                        <a:lnSpc>
                          <a:spcPct val="107000"/>
                        </a:lnSpc>
                        <a:spcBef>
                          <a:spcPts val="0"/>
                        </a:spcBef>
                        <a:spcAft>
                          <a:spcPts val="0"/>
                        </a:spcAft>
                      </a:pPr>
                      <a:r>
                        <a:rPr lang="en-US" sz="1800">
                          <a:effectLst/>
                        </a:rPr>
                        <a:t>     600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182880" marR="182880" marT="0" marB="0"/>
                </a:tc>
                <a:tc>
                  <a:txBody>
                    <a:bodyPr/>
                    <a:lstStyle/>
                    <a:p>
                      <a:pPr marL="0" marR="0" algn="r">
                        <a:lnSpc>
                          <a:spcPct val="107000"/>
                        </a:lnSpc>
                        <a:spcBef>
                          <a:spcPts val="0"/>
                        </a:spcBef>
                        <a:spcAft>
                          <a:spcPts val="0"/>
                        </a:spcAft>
                      </a:pPr>
                      <a:r>
                        <a:rPr lang="en-US" sz="1800" dirty="0">
                          <a:effectLst/>
                        </a:rPr>
                        <a:t>500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182880" marR="182880" marT="0" marB="0"/>
                </a:tc>
                <a:tc>
                  <a:txBody>
                    <a:bodyPr/>
                    <a:lstStyle/>
                    <a:p>
                      <a:pPr marL="0" marR="0" algn="r">
                        <a:lnSpc>
                          <a:spcPct val="107000"/>
                        </a:lnSpc>
                        <a:spcBef>
                          <a:spcPts val="0"/>
                        </a:spcBef>
                        <a:spcAft>
                          <a:spcPts val="0"/>
                        </a:spcAft>
                      </a:pPr>
                      <a:r>
                        <a:rPr lang="en-US" sz="1800" dirty="0">
                          <a:effectLst/>
                        </a:rPr>
                        <a:t>  100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182880" marR="182880" marT="0" marB="0"/>
                </a:tc>
                <a:extLst>
                  <a:ext uri="{0D108BD9-81ED-4DB2-BD59-A6C34878D82A}">
                    <a16:rowId xmlns:a16="http://schemas.microsoft.com/office/drawing/2014/main" val="2760272383"/>
                  </a:ext>
                </a:extLst>
              </a:tr>
              <a:tr h="370840">
                <a:tc>
                  <a:txBody>
                    <a:bodyPr/>
                    <a:lstStyle/>
                    <a:p>
                      <a:pPr marL="0" marR="0" algn="r">
                        <a:lnSpc>
                          <a:spcPct val="107000"/>
                        </a:lnSpc>
                        <a:spcBef>
                          <a:spcPts val="0"/>
                        </a:spcBef>
                        <a:spcAft>
                          <a:spcPts val="0"/>
                        </a:spcAft>
                      </a:pPr>
                      <a:r>
                        <a:rPr lang="en-US" sz="1800" b="0">
                          <a:effectLst/>
                        </a:rPr>
                        <a:t>4</a:t>
                      </a:r>
                      <a:endParaRPr lang="en-US" sz="1800" b="0">
                        <a:effectLst/>
                        <a:latin typeface="Calibri" panose="020F0502020204030204" pitchFamily="34" charset="0"/>
                        <a:ea typeface="Calibri" panose="020F0502020204030204" pitchFamily="34" charset="0"/>
                        <a:cs typeface="Times New Roman" panose="02020603050405020304" pitchFamily="18" charset="0"/>
                      </a:endParaRPr>
                    </a:p>
                  </a:txBody>
                  <a:tcPr marL="182880" marR="182880" marT="0" marB="0"/>
                </a:tc>
                <a:tc>
                  <a:txBody>
                    <a:bodyPr/>
                    <a:lstStyle/>
                    <a:p>
                      <a:pPr marL="0" marR="0" algn="r">
                        <a:lnSpc>
                          <a:spcPct val="107000"/>
                        </a:lnSpc>
                        <a:spcBef>
                          <a:spcPts val="0"/>
                        </a:spcBef>
                        <a:spcAft>
                          <a:spcPts val="0"/>
                        </a:spcAft>
                      </a:pPr>
                      <a:r>
                        <a:rPr lang="en-US" sz="1800" dirty="0">
                          <a:effectLst/>
                        </a:rPr>
                        <a:t>280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182880" marR="182880" marT="0" marB="0"/>
                </a:tc>
                <a:tc>
                  <a:txBody>
                    <a:bodyPr/>
                    <a:lstStyle/>
                    <a:p>
                      <a:pPr marL="0" marR="0" algn="r" defTabSz="914400" rtl="0" eaLnBrk="1" latinLnBrk="0" hangingPunct="1">
                        <a:lnSpc>
                          <a:spcPct val="107000"/>
                        </a:lnSpc>
                        <a:spcBef>
                          <a:spcPts val="0"/>
                        </a:spcBef>
                        <a:spcAft>
                          <a:spcPts val="0"/>
                        </a:spcAft>
                      </a:pPr>
                      <a:r>
                        <a:rPr lang="en-US" sz="1800" kern="1200" dirty="0">
                          <a:solidFill>
                            <a:schemeClr val="dk1"/>
                          </a:solidFill>
                          <a:effectLst/>
                          <a:latin typeface="+mn-lt"/>
                          <a:ea typeface="+mn-ea"/>
                          <a:cs typeface="+mn-cs"/>
                        </a:rPr>
                        <a:t>  40</a:t>
                      </a:r>
                    </a:p>
                  </a:txBody>
                  <a:tcPr marL="182880" marR="182880" marT="0" marB="0"/>
                </a:tc>
                <a:tc>
                  <a:txBody>
                    <a:bodyPr/>
                    <a:lstStyle/>
                    <a:p>
                      <a:pPr marL="0" marR="0" algn="r">
                        <a:lnSpc>
                          <a:spcPct val="107000"/>
                        </a:lnSpc>
                        <a:spcBef>
                          <a:spcPts val="0"/>
                        </a:spcBef>
                        <a:spcAft>
                          <a:spcPts val="0"/>
                        </a:spcAft>
                      </a:pPr>
                      <a:r>
                        <a:rPr lang="en-US" sz="1800">
                          <a:effectLst/>
                        </a:rPr>
                        <a:t>     400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182880" marR="182880" marT="0" marB="0"/>
                </a:tc>
                <a:tc>
                  <a:txBody>
                    <a:bodyPr/>
                    <a:lstStyle/>
                    <a:p>
                      <a:pPr marL="0" marR="0" algn="r">
                        <a:lnSpc>
                          <a:spcPct val="107000"/>
                        </a:lnSpc>
                        <a:spcBef>
                          <a:spcPts val="0"/>
                        </a:spcBef>
                        <a:spcAft>
                          <a:spcPts val="0"/>
                        </a:spcAft>
                      </a:pPr>
                      <a:r>
                        <a:rPr lang="en-US" sz="1800" dirty="0">
                          <a:effectLst/>
                        </a:rPr>
                        <a:t>500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182880" marR="182880" marT="0" marB="0"/>
                </a:tc>
                <a:tc>
                  <a:txBody>
                    <a:bodyPr/>
                    <a:lstStyle/>
                    <a:p>
                      <a:pPr marL="0" marR="0" algn="r">
                        <a:lnSpc>
                          <a:spcPct val="107000"/>
                        </a:lnSpc>
                        <a:spcBef>
                          <a:spcPts val="0"/>
                        </a:spcBef>
                        <a:spcAft>
                          <a:spcPts val="0"/>
                        </a:spcAft>
                      </a:pPr>
                      <a:r>
                        <a:rPr lang="en-US" sz="1800" dirty="0">
                          <a:effectLst/>
                        </a:rPr>
                        <a:t> -100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182880" marR="182880" marT="0" marB="0"/>
                </a:tc>
                <a:extLst>
                  <a:ext uri="{0D108BD9-81ED-4DB2-BD59-A6C34878D82A}">
                    <a16:rowId xmlns:a16="http://schemas.microsoft.com/office/drawing/2014/main" val="701253632"/>
                  </a:ext>
                </a:extLst>
              </a:tr>
              <a:tr h="370840">
                <a:tc>
                  <a:txBody>
                    <a:bodyPr/>
                    <a:lstStyle/>
                    <a:p>
                      <a:pPr marL="0" marR="0" algn="r">
                        <a:lnSpc>
                          <a:spcPct val="107000"/>
                        </a:lnSpc>
                        <a:spcBef>
                          <a:spcPts val="0"/>
                        </a:spcBef>
                        <a:spcAft>
                          <a:spcPts val="0"/>
                        </a:spcAft>
                      </a:pPr>
                      <a:r>
                        <a:rPr lang="en-US" sz="1800" b="0" dirty="0">
                          <a:effectLst/>
                        </a:rPr>
                        <a:t>5</a:t>
                      </a:r>
                      <a:endParaRPr lang="en-US"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182880" marR="182880" marT="0" marB="0"/>
                </a:tc>
                <a:tc>
                  <a:txBody>
                    <a:bodyPr/>
                    <a:lstStyle/>
                    <a:p>
                      <a:pPr marL="0" marR="0" algn="r">
                        <a:lnSpc>
                          <a:spcPct val="107000"/>
                        </a:lnSpc>
                        <a:spcBef>
                          <a:spcPts val="0"/>
                        </a:spcBef>
                        <a:spcAft>
                          <a:spcPts val="0"/>
                        </a:spcAft>
                      </a:pPr>
                      <a:r>
                        <a:rPr lang="en-US" sz="1800" dirty="0">
                          <a:effectLst/>
                        </a:rPr>
                        <a:t>300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182880" marR="182880" marT="0" marB="0"/>
                </a:tc>
                <a:tc>
                  <a:txBody>
                    <a:bodyPr/>
                    <a:lstStyle/>
                    <a:p>
                      <a:pPr marL="0" marR="0" algn="r" defTabSz="914400" rtl="0" eaLnBrk="1" latinLnBrk="0" hangingPunct="1">
                        <a:lnSpc>
                          <a:spcPct val="107000"/>
                        </a:lnSpc>
                        <a:spcBef>
                          <a:spcPts val="0"/>
                        </a:spcBef>
                        <a:spcAft>
                          <a:spcPts val="0"/>
                        </a:spcAft>
                      </a:pPr>
                      <a:r>
                        <a:rPr lang="en-US" sz="1800" kern="1200" dirty="0">
                          <a:solidFill>
                            <a:schemeClr val="dk1"/>
                          </a:solidFill>
                          <a:effectLst/>
                          <a:latin typeface="+mn-lt"/>
                          <a:ea typeface="+mn-ea"/>
                          <a:cs typeface="+mn-cs"/>
                        </a:rPr>
                        <a:t>  20</a:t>
                      </a:r>
                    </a:p>
                  </a:txBody>
                  <a:tcPr marL="182880" marR="182880" marT="0" marB="0"/>
                </a:tc>
                <a:tc>
                  <a:txBody>
                    <a:bodyPr/>
                    <a:lstStyle/>
                    <a:p>
                      <a:pPr marL="0" marR="0" algn="r">
                        <a:lnSpc>
                          <a:spcPct val="107000"/>
                        </a:lnSpc>
                        <a:spcBef>
                          <a:spcPts val="0"/>
                        </a:spcBef>
                        <a:spcAft>
                          <a:spcPts val="0"/>
                        </a:spcAft>
                      </a:pPr>
                      <a:r>
                        <a:rPr lang="en-US" sz="1800">
                          <a:effectLst/>
                        </a:rPr>
                        <a:t>     200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182880" marR="182880" marT="0" marB="0"/>
                </a:tc>
                <a:tc>
                  <a:txBody>
                    <a:bodyPr/>
                    <a:lstStyle/>
                    <a:p>
                      <a:pPr marL="0" marR="0" algn="r">
                        <a:lnSpc>
                          <a:spcPct val="107000"/>
                        </a:lnSpc>
                        <a:spcBef>
                          <a:spcPts val="0"/>
                        </a:spcBef>
                        <a:spcAft>
                          <a:spcPts val="0"/>
                        </a:spcAft>
                      </a:pPr>
                      <a:r>
                        <a:rPr lang="en-US" sz="1800">
                          <a:effectLst/>
                        </a:rPr>
                        <a:t>500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182880" marR="182880" marT="0" marB="0"/>
                </a:tc>
                <a:tc>
                  <a:txBody>
                    <a:bodyPr/>
                    <a:lstStyle/>
                    <a:p>
                      <a:pPr marL="0" marR="0" algn="r">
                        <a:lnSpc>
                          <a:spcPct val="107000"/>
                        </a:lnSpc>
                        <a:spcBef>
                          <a:spcPts val="0"/>
                        </a:spcBef>
                        <a:spcAft>
                          <a:spcPts val="0"/>
                        </a:spcAft>
                      </a:pPr>
                      <a:r>
                        <a:rPr lang="en-US" sz="1800" dirty="0">
                          <a:effectLst/>
                        </a:rPr>
                        <a:t> -300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182880" marR="182880" marT="0" marB="0"/>
                </a:tc>
                <a:extLst>
                  <a:ext uri="{0D108BD9-81ED-4DB2-BD59-A6C34878D82A}">
                    <a16:rowId xmlns:a16="http://schemas.microsoft.com/office/drawing/2014/main" val="2174152885"/>
                  </a:ext>
                </a:extLst>
              </a:tr>
            </a:tbl>
          </a:graphicData>
        </a:graphic>
      </p:graphicFrame>
    </p:spTree>
    <p:extLst>
      <p:ext uri="{BB962C8B-B14F-4D97-AF65-F5344CB8AC3E}">
        <p14:creationId xmlns:p14="http://schemas.microsoft.com/office/powerpoint/2010/main" val="42449956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EBAD18-49A5-6056-4683-FC85C94B88B4}"/>
              </a:ext>
            </a:extLst>
          </p:cNvPr>
          <p:cNvSpPr>
            <a:spLocks noGrp="1"/>
          </p:cNvSpPr>
          <p:nvPr>
            <p:ph type="title"/>
          </p:nvPr>
        </p:nvSpPr>
        <p:spPr/>
        <p:txBody>
          <a:bodyPr/>
          <a:lstStyle/>
          <a:p>
            <a:r>
              <a:rPr lang="en-US" dirty="0">
                <a:latin typeface="+mn-lt"/>
              </a:rPr>
              <a:t>Figure 2 The Production Function</a:t>
            </a:r>
          </a:p>
        </p:txBody>
      </p:sp>
      <p:sp>
        <p:nvSpPr>
          <p:cNvPr id="3" name="Content Placeholder 2">
            <a:extLst>
              <a:ext uri="{FF2B5EF4-FFF2-40B4-BE49-F238E27FC236}">
                <a16:creationId xmlns:a16="http://schemas.microsoft.com/office/drawing/2014/main" id="{A08F21DB-0607-B59E-2AB4-BCEE5D0F810A}"/>
              </a:ext>
            </a:extLst>
          </p:cNvPr>
          <p:cNvSpPr>
            <a:spLocks noGrp="1"/>
          </p:cNvSpPr>
          <p:nvPr>
            <p:ph sz="half" idx="1"/>
          </p:nvPr>
        </p:nvSpPr>
        <p:spPr/>
        <p:txBody>
          <a:bodyPr/>
          <a:lstStyle/>
          <a:p>
            <a:r>
              <a:rPr lang="en-US" dirty="0">
                <a:latin typeface="+mn-lt"/>
              </a:rPr>
              <a:t>The production function shows how an input into production (apple pickers) influences the output from production (apples).</a:t>
            </a:r>
          </a:p>
          <a:p>
            <a:r>
              <a:rPr lang="en-US" dirty="0">
                <a:latin typeface="+mn-lt"/>
              </a:rPr>
              <a:t>As the quantity of the input increases, the production function gets flatter, reflecting the property of diminishing marginal product.</a:t>
            </a:r>
          </a:p>
        </p:txBody>
      </p:sp>
      <p:pic>
        <p:nvPicPr>
          <p:cNvPr id="6" name="Picture 3" descr="The figure shows the production function for apples and how it is affected by the number of apple pickers used in the production process.  The graph of this curve is on a rectangular coordinate system.  The horizontal axis is the quantity of apple pickers employed in producing apples; the values range from 0 to 5 apple pickers.  The vertical axis is the quantity of apples produced; the values range from 0 up to 300 apples.  The curve goes up smoothly at a decreasing rate and is labeled Production function.  The following points are on the production function: (1, 100); (2, 180); (3, 240); (4, 280); and (5, 300).  The values are shown in the text on Table 1.">
            <a:extLst>
              <a:ext uri="{FF2B5EF4-FFF2-40B4-BE49-F238E27FC236}">
                <a16:creationId xmlns:a16="http://schemas.microsoft.com/office/drawing/2014/main" id="{EE84F997-3823-0F79-1C24-9B806E478681}"/>
              </a:ext>
            </a:extLst>
          </p:cNvPr>
          <p:cNvPicPr>
            <a:picLocks noGrp="1" noChangeAspect="1"/>
          </p:cNvPicPr>
          <p:nvPr>
            <p:ph sz="half" idx="2"/>
          </p:nvPr>
        </p:nvPicPr>
        <p:blipFill>
          <a:blip r:embed="rId2"/>
          <a:stretch>
            <a:fillRect/>
          </a:stretch>
        </p:blipFill>
        <p:spPr>
          <a:xfrm>
            <a:off x="6103540" y="2031056"/>
            <a:ext cx="5825955" cy="3931920"/>
          </a:xfrm>
        </p:spPr>
      </p:pic>
    </p:spTree>
    <p:extLst>
      <p:ext uri="{BB962C8B-B14F-4D97-AF65-F5344CB8AC3E}">
        <p14:creationId xmlns:p14="http://schemas.microsoft.com/office/powerpoint/2010/main" val="2532501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DA6623-0C95-F9B9-F762-7574AF7EE754}"/>
              </a:ext>
            </a:extLst>
          </p:cNvPr>
          <p:cNvSpPr>
            <a:spLocks noGrp="1"/>
          </p:cNvSpPr>
          <p:nvPr>
            <p:ph type="title"/>
          </p:nvPr>
        </p:nvSpPr>
        <p:spPr/>
        <p:txBody>
          <a:bodyPr/>
          <a:lstStyle/>
          <a:p>
            <a:r>
              <a:rPr lang="en-US" dirty="0">
                <a:latin typeface="+mn-lt"/>
              </a:rPr>
              <a:t>The Value of the Marginal Product (1 of 2)</a:t>
            </a:r>
          </a:p>
        </p:txBody>
      </p:sp>
      <p:sp>
        <p:nvSpPr>
          <p:cNvPr id="3" name="Content Placeholder 2">
            <a:extLst>
              <a:ext uri="{FF2B5EF4-FFF2-40B4-BE49-F238E27FC236}">
                <a16:creationId xmlns:a16="http://schemas.microsoft.com/office/drawing/2014/main" id="{B4AF94BD-3EFD-B9AC-A917-54BFD7A71A5B}"/>
              </a:ext>
            </a:extLst>
          </p:cNvPr>
          <p:cNvSpPr>
            <a:spLocks noGrp="1"/>
          </p:cNvSpPr>
          <p:nvPr>
            <p:ph idx="1"/>
          </p:nvPr>
        </p:nvSpPr>
        <p:spPr/>
        <p:txBody>
          <a:bodyPr/>
          <a:lstStyle/>
          <a:p>
            <a:r>
              <a:rPr lang="en-US" b="1" dirty="0">
                <a:solidFill>
                  <a:srgbClr val="C00000"/>
                </a:solidFill>
                <a:latin typeface="+mn-lt"/>
              </a:rPr>
              <a:t>Value of the marginal product*</a:t>
            </a:r>
          </a:p>
          <a:p>
            <a:pPr lvl="1">
              <a:buFont typeface="Arial" panose="020B0604020202020204" pitchFamily="34" charset="0"/>
              <a:buChar char="•"/>
            </a:pPr>
            <a:r>
              <a:rPr lang="en-US" dirty="0">
                <a:latin typeface="+mn-lt"/>
              </a:rPr>
              <a:t>Marginal product of an input times the price of the output</a:t>
            </a:r>
          </a:p>
          <a:p>
            <a:pPr>
              <a:spcAft>
                <a:spcPts val="6000"/>
              </a:spcAft>
            </a:pPr>
            <a:r>
              <a:rPr lang="en-US" dirty="0">
                <a:latin typeface="+mn-lt"/>
              </a:rPr>
              <a:t>Marginal revenue product is the extra revenue the firm gets from hiring an additional unit of a factor of production</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0" marR="0" lvl="0" indent="0" algn="l" defTabSz="914400" rtl="0" eaLnBrk="1" fontAlgn="auto" latinLnBrk="0" hangingPunct="1">
              <a:lnSpc>
                <a:spcPct val="100000"/>
              </a:lnSpc>
              <a:spcBef>
                <a:spcPts val="660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31592893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A5C72F-9E6F-F3FA-2B90-53416C3E35C7}"/>
              </a:ext>
            </a:extLst>
          </p:cNvPr>
          <p:cNvSpPr>
            <a:spLocks noGrp="1"/>
          </p:cNvSpPr>
          <p:nvPr>
            <p:ph type="title"/>
          </p:nvPr>
        </p:nvSpPr>
        <p:spPr/>
        <p:txBody>
          <a:bodyPr/>
          <a:lstStyle/>
          <a:p>
            <a:r>
              <a:rPr lang="en-US" dirty="0">
                <a:latin typeface="+mn-lt"/>
              </a:rPr>
              <a:t>The Value of the Marginal Product (2 of 2)</a:t>
            </a:r>
          </a:p>
        </p:txBody>
      </p:sp>
      <p:sp>
        <p:nvSpPr>
          <p:cNvPr id="3" name="Content Placeholder 2">
            <a:extLst>
              <a:ext uri="{FF2B5EF4-FFF2-40B4-BE49-F238E27FC236}">
                <a16:creationId xmlns:a16="http://schemas.microsoft.com/office/drawing/2014/main" id="{A0C092F4-F08D-7518-2374-2E18CF6E5A8E}"/>
              </a:ext>
            </a:extLst>
          </p:cNvPr>
          <p:cNvSpPr>
            <a:spLocks noGrp="1"/>
          </p:cNvSpPr>
          <p:nvPr>
            <p:ph idx="1"/>
          </p:nvPr>
        </p:nvSpPr>
        <p:spPr/>
        <p:txBody>
          <a:bodyPr/>
          <a:lstStyle/>
          <a:p>
            <a:r>
              <a:rPr lang="en-US" dirty="0">
                <a:latin typeface="+mn-lt"/>
              </a:rPr>
              <a:t>Competitive, profit-maximizing firm</a:t>
            </a:r>
          </a:p>
          <a:p>
            <a:pPr lvl="1">
              <a:buFont typeface="Arial" panose="020B0604020202020204" pitchFamily="34" charset="0"/>
              <a:buChar char="•"/>
            </a:pPr>
            <a:r>
              <a:rPr lang="en-US" dirty="0">
                <a:latin typeface="+mn-lt"/>
              </a:rPr>
              <a:t>Hires workers up to the point where the value of the marginal product of labor equals the wage</a:t>
            </a:r>
          </a:p>
          <a:p>
            <a:r>
              <a:rPr lang="en-US" dirty="0">
                <a:latin typeface="+mn-lt"/>
              </a:rPr>
              <a:t>The value-of- marginal-product curve is the labor-demand curve for a competitive, profit-maximizing firm</a:t>
            </a:r>
          </a:p>
        </p:txBody>
      </p:sp>
    </p:spTree>
    <p:extLst>
      <p:ext uri="{BB962C8B-B14F-4D97-AF65-F5344CB8AC3E}">
        <p14:creationId xmlns:p14="http://schemas.microsoft.com/office/powerpoint/2010/main" val="30956320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F47960-553D-FD80-12A5-C2B19568EBC0}"/>
              </a:ext>
            </a:extLst>
          </p:cNvPr>
          <p:cNvSpPr>
            <a:spLocks noGrp="1"/>
          </p:cNvSpPr>
          <p:nvPr>
            <p:ph type="title"/>
          </p:nvPr>
        </p:nvSpPr>
        <p:spPr/>
        <p:txBody>
          <a:bodyPr/>
          <a:lstStyle/>
          <a:p>
            <a:r>
              <a:rPr lang="en-US" dirty="0">
                <a:latin typeface="+mn-lt"/>
              </a:rPr>
              <a:t>Figure 3 The Value of the Marginal Product of Labor</a:t>
            </a:r>
          </a:p>
        </p:txBody>
      </p:sp>
      <p:sp>
        <p:nvSpPr>
          <p:cNvPr id="3" name="Content Placeholder 2">
            <a:extLst>
              <a:ext uri="{FF2B5EF4-FFF2-40B4-BE49-F238E27FC236}">
                <a16:creationId xmlns:a16="http://schemas.microsoft.com/office/drawing/2014/main" id="{F466A3E9-3941-0E9F-150A-014311993E61}"/>
              </a:ext>
            </a:extLst>
          </p:cNvPr>
          <p:cNvSpPr>
            <a:spLocks noGrp="1"/>
          </p:cNvSpPr>
          <p:nvPr>
            <p:ph sz="half" idx="1"/>
          </p:nvPr>
        </p:nvSpPr>
        <p:spPr/>
        <p:txBody>
          <a:bodyPr/>
          <a:lstStyle/>
          <a:p>
            <a:r>
              <a:rPr lang="en-US" sz="2200" dirty="0">
                <a:latin typeface="+mn-lt"/>
              </a:rPr>
              <a:t>This figure shows how the value of the marginal product (the marginal product times the price of the output) depends on the number of workers.</a:t>
            </a:r>
          </a:p>
          <a:p>
            <a:r>
              <a:rPr lang="en-US" sz="2200" dirty="0">
                <a:latin typeface="+mn-lt"/>
              </a:rPr>
              <a:t>The curve slopes downward because of diminishing marginal product. </a:t>
            </a:r>
          </a:p>
          <a:p>
            <a:r>
              <a:rPr lang="en-US" sz="2200" dirty="0">
                <a:latin typeface="+mn-lt"/>
              </a:rPr>
              <a:t>For a competitive, profit-maximizing firm, this value-of-marginal-product curve is also the firm’s labor-demand curve.</a:t>
            </a:r>
          </a:p>
        </p:txBody>
      </p:sp>
      <p:pic>
        <p:nvPicPr>
          <p:cNvPr id="6" name="Picture 3" descr="The figure shows the value of the marginal product relates to the number of workers.  The graph is plotted on a rectangular coordinate system.  The horizontal axis is the quantity of apple pickers and ranges from 0 but does not display numerical values. The vertical axis shows the value of the marginal product, which is the marginal product of a worker multiplied by the price of the output.  The values range from 0 upward but do not display numerical values.  The value of the marginal product is a curve that goes down linearly to the right, and this curve also represents the demand curve for apple pickers in this market.  A point is located on the curve, that shows the market wage as a line perpendicular to the vertical axis, and where this wage is located on the value of the market product curve determines the profit maximizing quantity of apple pickers to employ. ">
            <a:extLst>
              <a:ext uri="{FF2B5EF4-FFF2-40B4-BE49-F238E27FC236}">
                <a16:creationId xmlns:a16="http://schemas.microsoft.com/office/drawing/2014/main" id="{6D46C091-3C38-B9C2-C8E4-697FCAB9F488}"/>
              </a:ext>
            </a:extLst>
          </p:cNvPr>
          <p:cNvPicPr>
            <a:picLocks noGrp="1" noChangeAspect="1"/>
          </p:cNvPicPr>
          <p:nvPr>
            <p:ph sz="half" idx="2"/>
          </p:nvPr>
        </p:nvPicPr>
        <p:blipFill>
          <a:blip r:embed="rId2"/>
          <a:stretch>
            <a:fillRect/>
          </a:stretch>
        </p:blipFill>
        <p:spPr>
          <a:xfrm>
            <a:off x="6172200" y="1958750"/>
            <a:ext cx="5804263" cy="3931920"/>
          </a:xfrm>
        </p:spPr>
      </p:pic>
    </p:spTree>
    <p:extLst>
      <p:ext uri="{BB962C8B-B14F-4D97-AF65-F5344CB8AC3E}">
        <p14:creationId xmlns:p14="http://schemas.microsoft.com/office/powerpoint/2010/main" val="24970030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581379-B088-69D7-3632-143B2F2CD89C}"/>
              </a:ext>
            </a:extLst>
          </p:cNvPr>
          <p:cNvSpPr>
            <a:spLocks noGrp="1"/>
          </p:cNvSpPr>
          <p:nvPr>
            <p:ph type="title"/>
          </p:nvPr>
        </p:nvSpPr>
        <p:spPr/>
        <p:txBody>
          <a:bodyPr/>
          <a:lstStyle/>
          <a:p>
            <a:r>
              <a:rPr lang="en-US" dirty="0">
                <a:latin typeface="+mn-lt"/>
              </a:rPr>
              <a:t>Active Learning 1: </a:t>
            </a:r>
            <a:r>
              <a:rPr lang="en-US" dirty="0">
                <a:solidFill>
                  <a:schemeClr val="tx1"/>
                </a:solidFill>
                <a:latin typeface="+mn-lt"/>
              </a:rPr>
              <a:t>Xavier’s Truck </a:t>
            </a:r>
            <a:r>
              <a:rPr lang="en-US" i="1" dirty="0">
                <a:solidFill>
                  <a:schemeClr val="tx1"/>
                </a:solidFill>
                <a:latin typeface="+mn-lt"/>
              </a:rPr>
              <a:t>MPL</a:t>
            </a:r>
            <a:r>
              <a:rPr lang="en-US" dirty="0">
                <a:solidFill>
                  <a:schemeClr val="tx1"/>
                </a:solidFill>
                <a:latin typeface="+mn-lt"/>
              </a:rPr>
              <a:t> and </a:t>
            </a:r>
            <a:r>
              <a:rPr lang="en-US" i="1" dirty="0">
                <a:solidFill>
                  <a:schemeClr val="tx1"/>
                </a:solidFill>
                <a:latin typeface="+mn-lt"/>
              </a:rPr>
              <a:t>VMPL</a:t>
            </a:r>
            <a:endParaRPr lang="en-US" dirty="0">
              <a:latin typeface="+mn-lt"/>
            </a:endParaRPr>
          </a:p>
        </p:txBody>
      </p:sp>
      <p:sp>
        <p:nvSpPr>
          <p:cNvPr id="3" name="Content Placeholder 2">
            <a:extLst>
              <a:ext uri="{FF2B5EF4-FFF2-40B4-BE49-F238E27FC236}">
                <a16:creationId xmlns:a16="http://schemas.microsoft.com/office/drawing/2014/main" id="{CA2D299F-E361-C86A-606A-F81635428109}"/>
              </a:ext>
            </a:extLst>
          </p:cNvPr>
          <p:cNvSpPr>
            <a:spLocks noGrp="1"/>
          </p:cNvSpPr>
          <p:nvPr>
            <p:ph sz="half" idx="1"/>
          </p:nvPr>
        </p:nvSpPr>
        <p:spPr/>
        <p:txBody>
          <a:bodyPr/>
          <a:lstStyle/>
          <a:p>
            <a:r>
              <a:rPr lang="en-US" dirty="0">
                <a:solidFill>
                  <a:srgbClr val="292F7C"/>
                </a:solidFill>
                <a:latin typeface="+mn-lt"/>
              </a:rPr>
              <a:t>The table which shows Xavier’s popcorn truck input and output</a:t>
            </a:r>
          </a:p>
          <a:p>
            <a:r>
              <a:rPr lang="en-US" dirty="0">
                <a:solidFill>
                  <a:srgbClr val="292F7C"/>
                </a:solidFill>
                <a:latin typeface="+mn-lt"/>
              </a:rPr>
              <a:t>The price of popcorn is </a:t>
            </a:r>
            <a:r>
              <a:rPr lang="en-US" i="1" dirty="0">
                <a:solidFill>
                  <a:srgbClr val="292F7C"/>
                </a:solidFill>
                <a:latin typeface="+mn-lt"/>
              </a:rPr>
              <a:t>P</a:t>
            </a:r>
            <a:r>
              <a:rPr lang="en-US" dirty="0">
                <a:solidFill>
                  <a:srgbClr val="292F7C"/>
                </a:solidFill>
                <a:latin typeface="+mn-lt"/>
              </a:rPr>
              <a:t> = $5 per bucket of popcorn</a:t>
            </a:r>
          </a:p>
          <a:p>
            <a:pPr lvl="1">
              <a:buFont typeface="Arial" panose="020B0604020202020204" pitchFamily="34" charset="0"/>
              <a:buChar char="•"/>
            </a:pPr>
            <a:r>
              <a:rPr lang="en-US" dirty="0">
                <a:solidFill>
                  <a:srgbClr val="292F7C"/>
                </a:solidFill>
                <a:latin typeface="+mn-lt"/>
              </a:rPr>
              <a:t>Calculate </a:t>
            </a:r>
            <a:r>
              <a:rPr lang="en-US" i="1" dirty="0">
                <a:solidFill>
                  <a:srgbClr val="292F7C"/>
                </a:solidFill>
                <a:latin typeface="+mn-lt"/>
              </a:rPr>
              <a:t>MPL</a:t>
            </a:r>
            <a:r>
              <a:rPr lang="en-US" dirty="0">
                <a:solidFill>
                  <a:srgbClr val="292F7C"/>
                </a:solidFill>
                <a:latin typeface="+mn-lt"/>
              </a:rPr>
              <a:t> and </a:t>
            </a:r>
            <a:r>
              <a:rPr lang="en-US" i="1" dirty="0">
                <a:solidFill>
                  <a:srgbClr val="292F7C"/>
                </a:solidFill>
                <a:latin typeface="+mn-lt"/>
              </a:rPr>
              <a:t>VMPL</a:t>
            </a:r>
          </a:p>
          <a:p>
            <a:pPr lvl="1">
              <a:buFont typeface="Arial" panose="020B0604020202020204" pitchFamily="34" charset="0"/>
              <a:buChar char="•"/>
            </a:pPr>
            <a:r>
              <a:rPr lang="en-US" dirty="0">
                <a:latin typeface="+mn-lt"/>
              </a:rPr>
              <a:t>G</a:t>
            </a:r>
            <a:r>
              <a:rPr lang="en-US" dirty="0">
                <a:solidFill>
                  <a:schemeClr val="tx1"/>
                </a:solidFill>
                <a:latin typeface="+mn-lt"/>
              </a:rPr>
              <a:t>raph a curve with </a:t>
            </a:r>
            <a:r>
              <a:rPr lang="en-US" i="1" dirty="0">
                <a:solidFill>
                  <a:schemeClr val="tx1"/>
                </a:solidFill>
                <a:latin typeface="+mn-lt"/>
              </a:rPr>
              <a:t>VMPL</a:t>
            </a:r>
            <a:r>
              <a:rPr lang="en-US" dirty="0">
                <a:solidFill>
                  <a:schemeClr val="tx1"/>
                </a:solidFill>
                <a:latin typeface="+mn-lt"/>
              </a:rPr>
              <a:t> on the vertical axis, </a:t>
            </a:r>
            <a:r>
              <a:rPr lang="en-US" i="1" dirty="0">
                <a:solidFill>
                  <a:schemeClr val="tx1"/>
                </a:solidFill>
                <a:latin typeface="+mn-lt"/>
              </a:rPr>
              <a:t>L</a:t>
            </a:r>
            <a:r>
              <a:rPr lang="en-US" dirty="0">
                <a:solidFill>
                  <a:schemeClr val="tx1"/>
                </a:solidFill>
                <a:latin typeface="+mn-lt"/>
              </a:rPr>
              <a:t> on horizontal axis</a:t>
            </a:r>
          </a:p>
        </p:txBody>
      </p:sp>
      <p:graphicFrame>
        <p:nvGraphicFramePr>
          <p:cNvPr id="5" name="Table 3">
            <a:extLst>
              <a:ext uri="{FF2B5EF4-FFF2-40B4-BE49-F238E27FC236}">
                <a16:creationId xmlns:a16="http://schemas.microsoft.com/office/drawing/2014/main" id="{3AA2772E-90A0-BDF3-7842-9B5EE4A9F170}"/>
              </a:ext>
            </a:extLst>
          </p:cNvPr>
          <p:cNvGraphicFramePr>
            <a:graphicFrameLocks noGrp="1"/>
          </p:cNvGraphicFramePr>
          <p:nvPr>
            <p:ph sz="half" idx="2"/>
            <p:extLst>
              <p:ext uri="{D42A27DB-BD31-4B8C-83A1-F6EECF244321}">
                <p14:modId xmlns:p14="http://schemas.microsoft.com/office/powerpoint/2010/main" val="1465097066"/>
              </p:ext>
            </p:extLst>
          </p:nvPr>
        </p:nvGraphicFramePr>
        <p:xfrm>
          <a:off x="6322100" y="2035485"/>
          <a:ext cx="5543550" cy="3390954"/>
        </p:xfrm>
        <a:graphic>
          <a:graphicData uri="http://schemas.openxmlformats.org/drawingml/2006/table">
            <a:tbl>
              <a:tblPr firstRow="1" bandRow="1">
                <a:tableStyleId>{5C22544A-7EE6-4342-B048-85BDC9FD1C3A}</a:tableStyleId>
              </a:tblPr>
              <a:tblGrid>
                <a:gridCol w="2771775">
                  <a:extLst>
                    <a:ext uri="{9D8B030D-6E8A-4147-A177-3AD203B41FA5}">
                      <a16:colId xmlns:a16="http://schemas.microsoft.com/office/drawing/2014/main" val="2157816578"/>
                    </a:ext>
                  </a:extLst>
                </a:gridCol>
                <a:gridCol w="2771775">
                  <a:extLst>
                    <a:ext uri="{9D8B030D-6E8A-4147-A177-3AD203B41FA5}">
                      <a16:colId xmlns:a16="http://schemas.microsoft.com/office/drawing/2014/main" val="3955578113"/>
                    </a:ext>
                  </a:extLst>
                </a:gridCol>
              </a:tblGrid>
              <a:tr h="484422">
                <a:tc>
                  <a:txBody>
                    <a:bodyPr/>
                    <a:lstStyle/>
                    <a:p>
                      <a:pPr algn="ctr"/>
                      <a:r>
                        <a:rPr lang="en-US" sz="2400" b="1" dirty="0">
                          <a:solidFill>
                            <a:schemeClr val="bg1"/>
                          </a:solidFill>
                        </a:rPr>
                        <a:t>Workers </a:t>
                      </a:r>
                      <a:r>
                        <a:rPr lang="en-US" sz="2400" b="1" i="1" dirty="0">
                          <a:solidFill>
                            <a:schemeClr val="bg1"/>
                          </a:solidFill>
                        </a:rPr>
                        <a:t>L </a:t>
                      </a:r>
                    </a:p>
                  </a:txBody>
                  <a:tcPr/>
                </a:tc>
                <a:tc>
                  <a:txBody>
                    <a:bodyPr/>
                    <a:lstStyle/>
                    <a:p>
                      <a:pPr algn="ctr"/>
                      <a:r>
                        <a:rPr lang="en-US" sz="2400" b="1" kern="1200" dirty="0">
                          <a:solidFill>
                            <a:schemeClr val="bg1"/>
                          </a:solidFill>
                          <a:latin typeface="+mn-lt"/>
                          <a:ea typeface="+mn-ea"/>
                          <a:cs typeface="+mn-cs"/>
                        </a:rPr>
                        <a:t>Buckets </a:t>
                      </a:r>
                      <a:r>
                        <a:rPr lang="en-US" sz="2400" b="1" i="1" kern="1200" dirty="0">
                          <a:solidFill>
                            <a:schemeClr val="bg1"/>
                          </a:solidFill>
                          <a:latin typeface="+mn-lt"/>
                          <a:ea typeface="+mn-ea"/>
                          <a:cs typeface="+mn-cs"/>
                        </a:rPr>
                        <a:t>Q</a:t>
                      </a:r>
                    </a:p>
                  </a:txBody>
                  <a:tcPr/>
                </a:tc>
                <a:extLst>
                  <a:ext uri="{0D108BD9-81ED-4DB2-BD59-A6C34878D82A}">
                    <a16:rowId xmlns:a16="http://schemas.microsoft.com/office/drawing/2014/main" val="909864129"/>
                  </a:ext>
                </a:extLst>
              </a:tr>
              <a:tr h="484422">
                <a:tc>
                  <a:txBody>
                    <a:bodyPr/>
                    <a:lstStyle/>
                    <a:p>
                      <a:pPr algn="ctr"/>
                      <a:r>
                        <a:rPr lang="en-CA" sz="2400" dirty="0"/>
                        <a:t>0</a:t>
                      </a:r>
                    </a:p>
                  </a:txBody>
                  <a:tcPr/>
                </a:tc>
                <a:tc>
                  <a:txBody>
                    <a:bodyPr/>
                    <a:lstStyle/>
                    <a:p>
                      <a:pPr algn="r"/>
                      <a:r>
                        <a:rPr lang="en-CA" sz="2400" i="0" dirty="0"/>
                        <a:t>0</a:t>
                      </a:r>
                      <a:endParaRPr lang="en-US" sz="2400" i="0" dirty="0"/>
                    </a:p>
                  </a:txBody>
                  <a:tcPr marR="1280160"/>
                </a:tc>
                <a:extLst>
                  <a:ext uri="{0D108BD9-81ED-4DB2-BD59-A6C34878D82A}">
                    <a16:rowId xmlns:a16="http://schemas.microsoft.com/office/drawing/2014/main" val="2044422892"/>
                  </a:ext>
                </a:extLst>
              </a:tr>
              <a:tr h="484422">
                <a:tc>
                  <a:txBody>
                    <a:bodyPr/>
                    <a:lstStyle/>
                    <a:p>
                      <a:pPr algn="ctr"/>
                      <a:r>
                        <a:rPr lang="en-CA" sz="2400" dirty="0"/>
                        <a:t>1</a:t>
                      </a:r>
                      <a:endParaRPr lang="en-US" sz="2400" dirty="0"/>
                    </a:p>
                  </a:txBody>
                  <a:tcPr/>
                </a:tc>
                <a:tc>
                  <a:txBody>
                    <a:bodyPr/>
                    <a:lstStyle/>
                    <a:p>
                      <a:pPr algn="r"/>
                      <a:r>
                        <a:rPr lang="en-CA" sz="2400" i="0" dirty="0"/>
                        <a:t>30</a:t>
                      </a:r>
                      <a:endParaRPr lang="en-US" sz="2400" i="0" dirty="0"/>
                    </a:p>
                  </a:txBody>
                  <a:tcPr marR="1280160"/>
                </a:tc>
                <a:extLst>
                  <a:ext uri="{0D108BD9-81ED-4DB2-BD59-A6C34878D82A}">
                    <a16:rowId xmlns:a16="http://schemas.microsoft.com/office/drawing/2014/main" val="3431310875"/>
                  </a:ext>
                </a:extLst>
              </a:tr>
              <a:tr h="484422">
                <a:tc>
                  <a:txBody>
                    <a:bodyPr/>
                    <a:lstStyle/>
                    <a:p>
                      <a:pPr algn="ctr"/>
                      <a:r>
                        <a:rPr lang="en-CA" sz="2400" dirty="0"/>
                        <a:t>2</a:t>
                      </a:r>
                      <a:endParaRPr lang="en-US" sz="2400" dirty="0"/>
                    </a:p>
                  </a:txBody>
                  <a:tcPr/>
                </a:tc>
                <a:tc>
                  <a:txBody>
                    <a:bodyPr/>
                    <a:lstStyle/>
                    <a:p>
                      <a:pPr algn="r"/>
                      <a:r>
                        <a:rPr lang="en-CA" sz="2400" i="0" dirty="0"/>
                        <a:t>55</a:t>
                      </a:r>
                      <a:endParaRPr lang="en-US" sz="2400" i="0" dirty="0"/>
                    </a:p>
                  </a:txBody>
                  <a:tcPr marR="1280160"/>
                </a:tc>
                <a:extLst>
                  <a:ext uri="{0D108BD9-81ED-4DB2-BD59-A6C34878D82A}">
                    <a16:rowId xmlns:a16="http://schemas.microsoft.com/office/drawing/2014/main" val="668204989"/>
                  </a:ext>
                </a:extLst>
              </a:tr>
              <a:tr h="484422">
                <a:tc>
                  <a:txBody>
                    <a:bodyPr/>
                    <a:lstStyle/>
                    <a:p>
                      <a:pPr algn="ctr"/>
                      <a:r>
                        <a:rPr lang="en-CA" sz="2400" dirty="0"/>
                        <a:t>3</a:t>
                      </a:r>
                      <a:endParaRPr lang="en-US" sz="2400" dirty="0"/>
                    </a:p>
                  </a:txBody>
                  <a:tcPr/>
                </a:tc>
                <a:tc>
                  <a:txBody>
                    <a:bodyPr/>
                    <a:lstStyle/>
                    <a:p>
                      <a:pPr algn="r"/>
                      <a:r>
                        <a:rPr lang="en-CA" sz="2400" i="0" dirty="0"/>
                        <a:t>75</a:t>
                      </a:r>
                      <a:endParaRPr lang="en-US" sz="2400" i="0" dirty="0"/>
                    </a:p>
                  </a:txBody>
                  <a:tcPr marR="1280160"/>
                </a:tc>
                <a:extLst>
                  <a:ext uri="{0D108BD9-81ED-4DB2-BD59-A6C34878D82A}">
                    <a16:rowId xmlns:a16="http://schemas.microsoft.com/office/drawing/2014/main" val="2375432942"/>
                  </a:ext>
                </a:extLst>
              </a:tr>
              <a:tr h="484422">
                <a:tc>
                  <a:txBody>
                    <a:bodyPr/>
                    <a:lstStyle/>
                    <a:p>
                      <a:pPr algn="ctr"/>
                      <a:r>
                        <a:rPr lang="en-CA" sz="2400" dirty="0"/>
                        <a:t>4</a:t>
                      </a:r>
                      <a:endParaRPr lang="en-US" sz="2400" dirty="0"/>
                    </a:p>
                  </a:txBody>
                  <a:tcPr/>
                </a:tc>
                <a:tc>
                  <a:txBody>
                    <a:bodyPr/>
                    <a:lstStyle/>
                    <a:p>
                      <a:pPr algn="r"/>
                      <a:r>
                        <a:rPr lang="en-CA" sz="2400" i="0" dirty="0"/>
                        <a:t>90</a:t>
                      </a:r>
                      <a:endParaRPr lang="en-US" sz="2400" i="0" dirty="0"/>
                    </a:p>
                  </a:txBody>
                  <a:tcPr marR="1280160"/>
                </a:tc>
                <a:extLst>
                  <a:ext uri="{0D108BD9-81ED-4DB2-BD59-A6C34878D82A}">
                    <a16:rowId xmlns:a16="http://schemas.microsoft.com/office/drawing/2014/main" val="650128208"/>
                  </a:ext>
                </a:extLst>
              </a:tr>
              <a:tr h="484422">
                <a:tc>
                  <a:txBody>
                    <a:bodyPr/>
                    <a:lstStyle/>
                    <a:p>
                      <a:pPr algn="ctr"/>
                      <a:r>
                        <a:rPr lang="en-CA" sz="2400" dirty="0"/>
                        <a:t>5</a:t>
                      </a:r>
                      <a:endParaRPr lang="en-US" sz="2400" dirty="0"/>
                    </a:p>
                  </a:txBody>
                  <a:tcPr/>
                </a:tc>
                <a:tc>
                  <a:txBody>
                    <a:bodyPr/>
                    <a:lstStyle/>
                    <a:p>
                      <a:pPr algn="r"/>
                      <a:r>
                        <a:rPr lang="en-CA" sz="2400" i="0" dirty="0"/>
                        <a:t>100</a:t>
                      </a:r>
                      <a:endParaRPr lang="en-US" sz="2400" i="0" dirty="0"/>
                    </a:p>
                  </a:txBody>
                  <a:tcPr marR="1280160"/>
                </a:tc>
                <a:extLst>
                  <a:ext uri="{0D108BD9-81ED-4DB2-BD59-A6C34878D82A}">
                    <a16:rowId xmlns:a16="http://schemas.microsoft.com/office/drawing/2014/main" val="1791803911"/>
                  </a:ext>
                </a:extLst>
              </a:tr>
            </a:tbl>
          </a:graphicData>
        </a:graphic>
      </p:graphicFrame>
    </p:spTree>
    <p:extLst>
      <p:ext uri="{BB962C8B-B14F-4D97-AF65-F5344CB8AC3E}">
        <p14:creationId xmlns:p14="http://schemas.microsoft.com/office/powerpoint/2010/main" val="4995259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7980C3-43C2-87BA-DA24-4DB92109333B}"/>
              </a:ext>
            </a:extLst>
          </p:cNvPr>
          <p:cNvSpPr>
            <a:spLocks noGrp="1"/>
          </p:cNvSpPr>
          <p:nvPr>
            <p:ph type="title"/>
          </p:nvPr>
        </p:nvSpPr>
        <p:spPr/>
        <p:txBody>
          <a:bodyPr/>
          <a:lstStyle/>
          <a:p>
            <a:r>
              <a:rPr lang="en-US" dirty="0">
                <a:latin typeface="+mn-lt"/>
              </a:rPr>
              <a:t>Active Learning 1: Answers (1 of 2)</a:t>
            </a:r>
          </a:p>
        </p:txBody>
      </p:sp>
      <p:graphicFrame>
        <p:nvGraphicFramePr>
          <p:cNvPr id="4" name="Table 2">
            <a:extLst>
              <a:ext uri="{FF2B5EF4-FFF2-40B4-BE49-F238E27FC236}">
                <a16:creationId xmlns:a16="http://schemas.microsoft.com/office/drawing/2014/main" id="{A60E2BFD-6C97-9EAB-5665-E688583E758A}"/>
              </a:ext>
            </a:extLst>
          </p:cNvPr>
          <p:cNvGraphicFramePr>
            <a:graphicFrameLocks noGrp="1"/>
          </p:cNvGraphicFramePr>
          <p:nvPr>
            <p:ph idx="1"/>
            <p:extLst>
              <p:ext uri="{D42A27DB-BD31-4B8C-83A1-F6EECF244321}">
                <p14:modId xmlns:p14="http://schemas.microsoft.com/office/powerpoint/2010/main" val="3258819022"/>
              </p:ext>
            </p:extLst>
          </p:nvPr>
        </p:nvGraphicFramePr>
        <p:xfrm>
          <a:off x="474664" y="1945544"/>
          <a:ext cx="11242672" cy="3450916"/>
        </p:xfrm>
        <a:graphic>
          <a:graphicData uri="http://schemas.openxmlformats.org/drawingml/2006/table">
            <a:tbl>
              <a:tblPr firstRow="1" bandRow="1">
                <a:tableStyleId>{5C22544A-7EE6-4342-B048-85BDC9FD1C3A}</a:tableStyleId>
              </a:tblPr>
              <a:tblGrid>
                <a:gridCol w="2810668">
                  <a:extLst>
                    <a:ext uri="{9D8B030D-6E8A-4147-A177-3AD203B41FA5}">
                      <a16:colId xmlns:a16="http://schemas.microsoft.com/office/drawing/2014/main" val="3614889868"/>
                    </a:ext>
                  </a:extLst>
                </a:gridCol>
                <a:gridCol w="2810668">
                  <a:extLst>
                    <a:ext uri="{9D8B030D-6E8A-4147-A177-3AD203B41FA5}">
                      <a16:colId xmlns:a16="http://schemas.microsoft.com/office/drawing/2014/main" val="2160103745"/>
                    </a:ext>
                  </a:extLst>
                </a:gridCol>
                <a:gridCol w="2810668">
                  <a:extLst>
                    <a:ext uri="{9D8B030D-6E8A-4147-A177-3AD203B41FA5}">
                      <a16:colId xmlns:a16="http://schemas.microsoft.com/office/drawing/2014/main" val="149148758"/>
                    </a:ext>
                  </a:extLst>
                </a:gridCol>
                <a:gridCol w="2810668">
                  <a:extLst>
                    <a:ext uri="{9D8B030D-6E8A-4147-A177-3AD203B41FA5}">
                      <a16:colId xmlns:a16="http://schemas.microsoft.com/office/drawing/2014/main" val="2889357420"/>
                    </a:ext>
                  </a:extLst>
                </a:gridCol>
              </a:tblGrid>
              <a:tr h="492988">
                <a:tc>
                  <a:txBody>
                    <a:bodyPr/>
                    <a:lstStyle/>
                    <a:p>
                      <a:pPr algn="ctr"/>
                      <a:r>
                        <a:rPr lang="en-US" sz="2400" b="1" dirty="0">
                          <a:solidFill>
                            <a:schemeClr val="bg1"/>
                          </a:solidFill>
                        </a:rPr>
                        <a:t>Workers </a:t>
                      </a:r>
                      <a:r>
                        <a:rPr lang="en-US" sz="2400" b="1" i="1" dirty="0">
                          <a:solidFill>
                            <a:schemeClr val="bg1"/>
                          </a:solidFill>
                        </a:rPr>
                        <a:t>L </a:t>
                      </a:r>
                    </a:p>
                  </a:txBody>
                  <a:tcPr/>
                </a:tc>
                <a:tc>
                  <a:txBody>
                    <a:bodyPr/>
                    <a:lstStyle/>
                    <a:p>
                      <a:pPr algn="ctr"/>
                      <a:r>
                        <a:rPr lang="en-US" sz="2400" b="1" kern="1200" dirty="0">
                          <a:solidFill>
                            <a:schemeClr val="bg1"/>
                          </a:solidFill>
                          <a:latin typeface="+mn-lt"/>
                          <a:ea typeface="+mn-ea"/>
                          <a:cs typeface="+mn-cs"/>
                        </a:rPr>
                        <a:t>Buckets </a:t>
                      </a:r>
                      <a:r>
                        <a:rPr lang="en-US" sz="2400" b="1" i="1" kern="1200" dirty="0">
                          <a:solidFill>
                            <a:schemeClr val="bg1"/>
                          </a:solidFill>
                          <a:latin typeface="+mn-lt"/>
                          <a:ea typeface="+mn-ea"/>
                          <a:cs typeface="+mn-cs"/>
                        </a:rPr>
                        <a:t>Q</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i="1" kern="1200" dirty="0">
                          <a:solidFill>
                            <a:schemeClr val="bg1"/>
                          </a:solidFill>
                          <a:latin typeface="+mn-lt"/>
                          <a:ea typeface="+mn-ea"/>
                          <a:cs typeface="+mn-cs"/>
                        </a:rPr>
                        <a:t>MPL = </a:t>
                      </a:r>
                      <a:r>
                        <a:rPr lang="el-GR" sz="2400" b="1" i="1" kern="1200" dirty="0">
                          <a:solidFill>
                            <a:schemeClr val="bg1"/>
                          </a:solidFill>
                          <a:latin typeface="+mn-lt"/>
                          <a:ea typeface="+mn-ea"/>
                          <a:cs typeface="+mn-cs"/>
                        </a:rPr>
                        <a:t>Δ</a:t>
                      </a:r>
                      <a:r>
                        <a:rPr lang="en-US" sz="2400" b="1" i="1" kern="1200" dirty="0">
                          <a:solidFill>
                            <a:schemeClr val="bg1"/>
                          </a:solidFill>
                          <a:latin typeface="+mn-lt"/>
                          <a:ea typeface="+mn-ea"/>
                          <a:cs typeface="+mn-cs"/>
                        </a:rPr>
                        <a:t>Q / </a:t>
                      </a:r>
                      <a:r>
                        <a:rPr lang="el-GR" sz="2400" b="1" i="1" kern="1200" dirty="0">
                          <a:solidFill>
                            <a:schemeClr val="bg1"/>
                          </a:solidFill>
                          <a:latin typeface="+mn-lt"/>
                          <a:ea typeface="+mn-ea"/>
                          <a:cs typeface="+mn-cs"/>
                        </a:rPr>
                        <a:t>Δ</a:t>
                      </a:r>
                      <a:r>
                        <a:rPr lang="en-US" sz="2400" b="1" i="1" kern="1200" dirty="0">
                          <a:solidFill>
                            <a:schemeClr val="bg1"/>
                          </a:solidFill>
                          <a:latin typeface="+mn-lt"/>
                          <a:ea typeface="+mn-ea"/>
                          <a:cs typeface="+mn-cs"/>
                        </a:rPr>
                        <a:t>L</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i="1" kern="1200" dirty="0">
                          <a:solidFill>
                            <a:schemeClr val="bg1"/>
                          </a:solidFill>
                          <a:latin typeface="+mn-lt"/>
                          <a:ea typeface="+mn-ea"/>
                          <a:cs typeface="+mn-cs"/>
                        </a:rPr>
                        <a:t>VMPL = P × MPL</a:t>
                      </a:r>
                    </a:p>
                  </a:txBody>
                  <a:tcPr/>
                </a:tc>
                <a:extLst>
                  <a:ext uri="{0D108BD9-81ED-4DB2-BD59-A6C34878D82A}">
                    <a16:rowId xmlns:a16="http://schemas.microsoft.com/office/drawing/2014/main" val="2672605997"/>
                  </a:ext>
                </a:extLst>
              </a:tr>
              <a:tr h="492988">
                <a:tc>
                  <a:txBody>
                    <a:bodyPr/>
                    <a:lstStyle/>
                    <a:p>
                      <a:pPr algn="ctr"/>
                      <a:r>
                        <a:rPr lang="en-CA" sz="2400" dirty="0"/>
                        <a:t>0</a:t>
                      </a:r>
                    </a:p>
                  </a:txBody>
                  <a:tcPr/>
                </a:tc>
                <a:tc>
                  <a:txBody>
                    <a:bodyPr/>
                    <a:lstStyle/>
                    <a:p>
                      <a:pPr algn="r"/>
                      <a:r>
                        <a:rPr lang="en-CA" sz="2400" i="0" dirty="0"/>
                        <a:t>0</a:t>
                      </a:r>
                      <a:endParaRPr lang="en-US" sz="2400" i="0" dirty="0"/>
                    </a:p>
                  </a:txBody>
                  <a:tcPr marR="1280160"/>
                </a:tc>
                <a:tc>
                  <a:txBody>
                    <a:bodyPr/>
                    <a:lstStyle/>
                    <a:p>
                      <a:endParaRPr lang="en-US" sz="2400" dirty="0"/>
                    </a:p>
                  </a:txBody>
                  <a:tcPr/>
                </a:tc>
                <a:tc>
                  <a:txBody>
                    <a:bodyPr/>
                    <a:lstStyle/>
                    <a:p>
                      <a:endParaRPr lang="en-US" sz="2400"/>
                    </a:p>
                  </a:txBody>
                  <a:tcPr/>
                </a:tc>
                <a:extLst>
                  <a:ext uri="{0D108BD9-81ED-4DB2-BD59-A6C34878D82A}">
                    <a16:rowId xmlns:a16="http://schemas.microsoft.com/office/drawing/2014/main" val="2772902269"/>
                  </a:ext>
                </a:extLst>
              </a:tr>
              <a:tr h="492988">
                <a:tc>
                  <a:txBody>
                    <a:bodyPr/>
                    <a:lstStyle/>
                    <a:p>
                      <a:pPr algn="ctr"/>
                      <a:r>
                        <a:rPr lang="en-CA" sz="2400" dirty="0"/>
                        <a:t>1</a:t>
                      </a:r>
                      <a:endParaRPr lang="en-US" sz="2400" dirty="0"/>
                    </a:p>
                  </a:txBody>
                  <a:tcPr/>
                </a:tc>
                <a:tc>
                  <a:txBody>
                    <a:bodyPr/>
                    <a:lstStyle/>
                    <a:p>
                      <a:pPr algn="r"/>
                      <a:r>
                        <a:rPr lang="en-CA" sz="2400" i="0" dirty="0"/>
                        <a:t>30</a:t>
                      </a:r>
                      <a:endParaRPr lang="en-US" sz="2400" i="0" dirty="0"/>
                    </a:p>
                  </a:txBody>
                  <a:tcPr marR="1280160"/>
                </a:tc>
                <a:tc>
                  <a:txBody>
                    <a:bodyPr/>
                    <a:lstStyle/>
                    <a:p>
                      <a:pPr algn="r"/>
                      <a:r>
                        <a:rPr lang="en-CA" sz="2400" dirty="0"/>
                        <a:t>30</a:t>
                      </a:r>
                      <a:endParaRPr lang="en-US" sz="2400" dirty="0"/>
                    </a:p>
                  </a:txBody>
                  <a:tcPr marR="1188720"/>
                </a:tc>
                <a:tc>
                  <a:txBody>
                    <a:bodyPr/>
                    <a:lstStyle/>
                    <a:p>
                      <a:pPr algn="r"/>
                      <a:r>
                        <a:rPr lang="en-CA" sz="2400" dirty="0"/>
                        <a:t>150</a:t>
                      </a:r>
                      <a:endParaRPr lang="en-US" sz="2400" dirty="0"/>
                    </a:p>
                  </a:txBody>
                  <a:tcPr marR="1188720"/>
                </a:tc>
                <a:extLst>
                  <a:ext uri="{0D108BD9-81ED-4DB2-BD59-A6C34878D82A}">
                    <a16:rowId xmlns:a16="http://schemas.microsoft.com/office/drawing/2014/main" val="2855358044"/>
                  </a:ext>
                </a:extLst>
              </a:tr>
              <a:tr h="492988">
                <a:tc>
                  <a:txBody>
                    <a:bodyPr/>
                    <a:lstStyle/>
                    <a:p>
                      <a:pPr algn="ctr"/>
                      <a:r>
                        <a:rPr lang="en-CA" sz="2400" dirty="0"/>
                        <a:t>2</a:t>
                      </a:r>
                      <a:endParaRPr lang="en-US" sz="2400" dirty="0"/>
                    </a:p>
                  </a:txBody>
                  <a:tcPr/>
                </a:tc>
                <a:tc>
                  <a:txBody>
                    <a:bodyPr/>
                    <a:lstStyle/>
                    <a:p>
                      <a:pPr algn="r"/>
                      <a:r>
                        <a:rPr lang="en-CA" sz="2400" i="0" dirty="0"/>
                        <a:t>55</a:t>
                      </a:r>
                      <a:endParaRPr lang="en-US" sz="2400" i="0" dirty="0"/>
                    </a:p>
                  </a:txBody>
                  <a:tcPr marR="1280160"/>
                </a:tc>
                <a:tc>
                  <a:txBody>
                    <a:bodyPr/>
                    <a:lstStyle/>
                    <a:p>
                      <a:pPr algn="r"/>
                      <a:r>
                        <a:rPr lang="en-CA" sz="2400" dirty="0"/>
                        <a:t>25</a:t>
                      </a:r>
                      <a:endParaRPr lang="en-US" sz="2400" dirty="0"/>
                    </a:p>
                  </a:txBody>
                  <a:tcPr marR="1188720"/>
                </a:tc>
                <a:tc>
                  <a:txBody>
                    <a:bodyPr/>
                    <a:lstStyle/>
                    <a:p>
                      <a:pPr algn="r"/>
                      <a:r>
                        <a:rPr lang="en-CA" sz="2400" dirty="0"/>
                        <a:t>125</a:t>
                      </a:r>
                      <a:endParaRPr lang="en-US" sz="2400" dirty="0"/>
                    </a:p>
                  </a:txBody>
                  <a:tcPr marR="1188720"/>
                </a:tc>
                <a:extLst>
                  <a:ext uri="{0D108BD9-81ED-4DB2-BD59-A6C34878D82A}">
                    <a16:rowId xmlns:a16="http://schemas.microsoft.com/office/drawing/2014/main" val="1667999980"/>
                  </a:ext>
                </a:extLst>
              </a:tr>
              <a:tr h="492988">
                <a:tc>
                  <a:txBody>
                    <a:bodyPr/>
                    <a:lstStyle/>
                    <a:p>
                      <a:pPr algn="ctr"/>
                      <a:r>
                        <a:rPr lang="en-CA" sz="2400" dirty="0"/>
                        <a:t>3</a:t>
                      </a:r>
                      <a:endParaRPr lang="en-US" sz="2400" dirty="0"/>
                    </a:p>
                  </a:txBody>
                  <a:tcPr/>
                </a:tc>
                <a:tc>
                  <a:txBody>
                    <a:bodyPr/>
                    <a:lstStyle/>
                    <a:p>
                      <a:pPr algn="r"/>
                      <a:r>
                        <a:rPr lang="en-CA" sz="2400" i="0" dirty="0"/>
                        <a:t>75</a:t>
                      </a:r>
                      <a:endParaRPr lang="en-US" sz="2400" i="0" dirty="0"/>
                    </a:p>
                  </a:txBody>
                  <a:tcPr marR="1280160"/>
                </a:tc>
                <a:tc>
                  <a:txBody>
                    <a:bodyPr/>
                    <a:lstStyle/>
                    <a:p>
                      <a:pPr algn="r"/>
                      <a:r>
                        <a:rPr lang="en-CA" sz="2400" dirty="0"/>
                        <a:t>20</a:t>
                      </a:r>
                      <a:endParaRPr lang="en-US" sz="2400" dirty="0"/>
                    </a:p>
                  </a:txBody>
                  <a:tcPr marR="1188720"/>
                </a:tc>
                <a:tc>
                  <a:txBody>
                    <a:bodyPr/>
                    <a:lstStyle/>
                    <a:p>
                      <a:pPr algn="r"/>
                      <a:r>
                        <a:rPr lang="en-CA" sz="2400" dirty="0"/>
                        <a:t>100</a:t>
                      </a:r>
                      <a:endParaRPr lang="en-US" sz="2400" dirty="0"/>
                    </a:p>
                  </a:txBody>
                  <a:tcPr marR="1188720"/>
                </a:tc>
                <a:extLst>
                  <a:ext uri="{0D108BD9-81ED-4DB2-BD59-A6C34878D82A}">
                    <a16:rowId xmlns:a16="http://schemas.microsoft.com/office/drawing/2014/main" val="3795374888"/>
                  </a:ext>
                </a:extLst>
              </a:tr>
              <a:tr h="492988">
                <a:tc>
                  <a:txBody>
                    <a:bodyPr/>
                    <a:lstStyle/>
                    <a:p>
                      <a:pPr algn="ctr"/>
                      <a:r>
                        <a:rPr lang="en-CA" sz="2400" dirty="0"/>
                        <a:t>4</a:t>
                      </a:r>
                      <a:endParaRPr lang="en-US" sz="2400" dirty="0"/>
                    </a:p>
                  </a:txBody>
                  <a:tcPr/>
                </a:tc>
                <a:tc>
                  <a:txBody>
                    <a:bodyPr/>
                    <a:lstStyle/>
                    <a:p>
                      <a:pPr algn="r"/>
                      <a:r>
                        <a:rPr lang="en-CA" sz="2400" i="0" dirty="0"/>
                        <a:t>90</a:t>
                      </a:r>
                      <a:endParaRPr lang="en-US" sz="2400" i="0" dirty="0"/>
                    </a:p>
                  </a:txBody>
                  <a:tcPr marR="1280160"/>
                </a:tc>
                <a:tc>
                  <a:txBody>
                    <a:bodyPr/>
                    <a:lstStyle/>
                    <a:p>
                      <a:pPr algn="r"/>
                      <a:r>
                        <a:rPr lang="en-CA" sz="2400" dirty="0"/>
                        <a:t>15</a:t>
                      </a:r>
                      <a:endParaRPr lang="en-US" sz="2400" dirty="0"/>
                    </a:p>
                  </a:txBody>
                  <a:tcPr marR="1188720"/>
                </a:tc>
                <a:tc>
                  <a:txBody>
                    <a:bodyPr/>
                    <a:lstStyle/>
                    <a:p>
                      <a:pPr algn="r"/>
                      <a:r>
                        <a:rPr lang="en-CA" sz="2400" dirty="0"/>
                        <a:t>75</a:t>
                      </a:r>
                      <a:endParaRPr lang="en-US" sz="2400" dirty="0"/>
                    </a:p>
                  </a:txBody>
                  <a:tcPr marR="1188720"/>
                </a:tc>
                <a:extLst>
                  <a:ext uri="{0D108BD9-81ED-4DB2-BD59-A6C34878D82A}">
                    <a16:rowId xmlns:a16="http://schemas.microsoft.com/office/drawing/2014/main" val="18572518"/>
                  </a:ext>
                </a:extLst>
              </a:tr>
              <a:tr h="492988">
                <a:tc>
                  <a:txBody>
                    <a:bodyPr/>
                    <a:lstStyle/>
                    <a:p>
                      <a:pPr algn="ctr"/>
                      <a:r>
                        <a:rPr lang="en-CA" sz="2400" dirty="0"/>
                        <a:t>5</a:t>
                      </a:r>
                      <a:endParaRPr lang="en-US" sz="2400" dirty="0"/>
                    </a:p>
                  </a:txBody>
                  <a:tcPr/>
                </a:tc>
                <a:tc>
                  <a:txBody>
                    <a:bodyPr/>
                    <a:lstStyle/>
                    <a:p>
                      <a:pPr algn="r"/>
                      <a:r>
                        <a:rPr lang="en-CA" sz="2400" i="0" dirty="0"/>
                        <a:t>100</a:t>
                      </a:r>
                      <a:endParaRPr lang="en-US" sz="2400" i="0" dirty="0"/>
                    </a:p>
                  </a:txBody>
                  <a:tcPr marR="1280160"/>
                </a:tc>
                <a:tc>
                  <a:txBody>
                    <a:bodyPr/>
                    <a:lstStyle/>
                    <a:p>
                      <a:pPr algn="r"/>
                      <a:r>
                        <a:rPr lang="en-CA" sz="2400" dirty="0"/>
                        <a:t>10</a:t>
                      </a:r>
                      <a:endParaRPr lang="en-US" sz="2400" dirty="0"/>
                    </a:p>
                  </a:txBody>
                  <a:tcPr marR="1188720"/>
                </a:tc>
                <a:tc>
                  <a:txBody>
                    <a:bodyPr/>
                    <a:lstStyle/>
                    <a:p>
                      <a:pPr algn="r"/>
                      <a:r>
                        <a:rPr lang="en-CA" sz="2400" dirty="0"/>
                        <a:t>50</a:t>
                      </a:r>
                      <a:endParaRPr lang="en-US" sz="2400" dirty="0"/>
                    </a:p>
                  </a:txBody>
                  <a:tcPr marR="1188720"/>
                </a:tc>
                <a:extLst>
                  <a:ext uri="{0D108BD9-81ED-4DB2-BD59-A6C34878D82A}">
                    <a16:rowId xmlns:a16="http://schemas.microsoft.com/office/drawing/2014/main" val="1992949404"/>
                  </a:ext>
                </a:extLst>
              </a:tr>
            </a:tbl>
          </a:graphicData>
        </a:graphic>
      </p:graphicFrame>
    </p:spTree>
    <p:extLst>
      <p:ext uri="{BB962C8B-B14F-4D97-AF65-F5344CB8AC3E}">
        <p14:creationId xmlns:p14="http://schemas.microsoft.com/office/powerpoint/2010/main" val="14362363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(1 of 3)</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buNone/>
            </a:pPr>
            <a:r>
              <a:rPr lang="en-US" dirty="0">
                <a:latin typeface="+mn-lt"/>
              </a:rPr>
              <a:t>By the end of this chapter, you should be able to:</a:t>
            </a:r>
          </a:p>
          <a:p>
            <a:pPr>
              <a:spcBef>
                <a:spcPts val="800"/>
              </a:spcBef>
            </a:pPr>
            <a:r>
              <a:rPr lang="en-US" dirty="0">
                <a:latin typeface="+mn-lt"/>
              </a:rPr>
              <a:t>Analyze the markets for the factors of production.</a:t>
            </a:r>
          </a:p>
          <a:p>
            <a:pPr>
              <a:spcBef>
                <a:spcPts val="800"/>
              </a:spcBef>
            </a:pPr>
            <a:r>
              <a:rPr lang="en-US" dirty="0">
                <a:latin typeface="+mn-lt"/>
              </a:rPr>
              <a:t>Explain the concept of diminishing marginal product of labor.</a:t>
            </a:r>
          </a:p>
          <a:p>
            <a:pPr>
              <a:spcBef>
                <a:spcPts val="800"/>
              </a:spcBef>
            </a:pPr>
            <a:r>
              <a:rPr lang="en-US" dirty="0">
                <a:latin typeface="+mn-lt"/>
              </a:rPr>
              <a:t>Analyze the role that the value of the marginal product and wage play in input decisions.</a:t>
            </a:r>
          </a:p>
          <a:p>
            <a:pPr>
              <a:spcBef>
                <a:spcPts val="800"/>
              </a:spcBef>
            </a:pPr>
            <a:r>
              <a:rPr lang="en-US" dirty="0">
                <a:latin typeface="+mn-lt"/>
              </a:rPr>
              <a:t>Calculate a firm's value of the marginal product for an input.</a:t>
            </a:r>
          </a:p>
          <a:p>
            <a:pPr>
              <a:spcBef>
                <a:spcPts val="800"/>
              </a:spcBef>
            </a:pPr>
            <a:r>
              <a:rPr lang="en-US" dirty="0">
                <a:latin typeface="+mn-lt"/>
              </a:rPr>
              <a:t>Calculate the marginal product of labor, given data on a firm's production technology.</a:t>
            </a:r>
          </a:p>
        </p:txBody>
      </p:sp>
    </p:spTree>
    <p:extLst>
      <p:ext uri="{BB962C8B-B14F-4D97-AF65-F5344CB8AC3E}">
        <p14:creationId xmlns:p14="http://schemas.microsoft.com/office/powerpoint/2010/main" val="3253170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C77EA5-4C75-BE97-D699-F14BD4560924}"/>
              </a:ext>
            </a:extLst>
          </p:cNvPr>
          <p:cNvSpPr>
            <a:spLocks noGrp="1"/>
          </p:cNvSpPr>
          <p:nvPr>
            <p:ph type="title"/>
          </p:nvPr>
        </p:nvSpPr>
        <p:spPr/>
        <p:txBody>
          <a:bodyPr/>
          <a:lstStyle/>
          <a:p>
            <a:r>
              <a:rPr lang="en-US" dirty="0">
                <a:latin typeface="+mn-lt"/>
              </a:rPr>
              <a:t>Active Learning 1: Answers (2 of 2)</a:t>
            </a:r>
          </a:p>
        </p:txBody>
      </p:sp>
      <p:graphicFrame>
        <p:nvGraphicFramePr>
          <p:cNvPr id="63" name="Table 2">
            <a:extLst>
              <a:ext uri="{FF2B5EF4-FFF2-40B4-BE49-F238E27FC236}">
                <a16:creationId xmlns:a16="http://schemas.microsoft.com/office/drawing/2014/main" id="{20333E41-6D11-40DF-BDE0-6497AD70DF9F}"/>
              </a:ext>
            </a:extLst>
          </p:cNvPr>
          <p:cNvGraphicFramePr>
            <a:graphicFrameLocks noGrp="1"/>
          </p:cNvGraphicFramePr>
          <p:nvPr>
            <p:ph sz="half" idx="1"/>
            <p:extLst>
              <p:ext uri="{D42A27DB-BD31-4B8C-83A1-F6EECF244321}">
                <p14:modId xmlns:p14="http://schemas.microsoft.com/office/powerpoint/2010/main" val="3771274548"/>
              </p:ext>
            </p:extLst>
          </p:nvPr>
        </p:nvGraphicFramePr>
        <p:xfrm>
          <a:off x="386310" y="1885585"/>
          <a:ext cx="7315200" cy="2881284"/>
        </p:xfrm>
        <a:graphic>
          <a:graphicData uri="http://schemas.openxmlformats.org/drawingml/2006/table">
            <a:tbl>
              <a:tblPr firstRow="1" bandRow="1">
                <a:tableStyleId>{5C22544A-7EE6-4342-B048-85BDC9FD1C3A}</a:tableStyleId>
              </a:tblPr>
              <a:tblGrid>
                <a:gridCol w="1554480">
                  <a:extLst>
                    <a:ext uri="{9D8B030D-6E8A-4147-A177-3AD203B41FA5}">
                      <a16:colId xmlns:a16="http://schemas.microsoft.com/office/drawing/2014/main" val="3614889868"/>
                    </a:ext>
                  </a:extLst>
                </a:gridCol>
                <a:gridCol w="1554480">
                  <a:extLst>
                    <a:ext uri="{9D8B030D-6E8A-4147-A177-3AD203B41FA5}">
                      <a16:colId xmlns:a16="http://schemas.microsoft.com/office/drawing/2014/main" val="2160103745"/>
                    </a:ext>
                  </a:extLst>
                </a:gridCol>
                <a:gridCol w="1920240">
                  <a:extLst>
                    <a:ext uri="{9D8B030D-6E8A-4147-A177-3AD203B41FA5}">
                      <a16:colId xmlns:a16="http://schemas.microsoft.com/office/drawing/2014/main" val="149148758"/>
                    </a:ext>
                  </a:extLst>
                </a:gridCol>
                <a:gridCol w="2286000">
                  <a:extLst>
                    <a:ext uri="{9D8B030D-6E8A-4147-A177-3AD203B41FA5}">
                      <a16:colId xmlns:a16="http://schemas.microsoft.com/office/drawing/2014/main" val="2889357420"/>
                    </a:ext>
                  </a:extLst>
                </a:gridCol>
              </a:tblGrid>
              <a:tr h="411612">
                <a:tc>
                  <a:txBody>
                    <a:bodyPr/>
                    <a:lstStyle/>
                    <a:p>
                      <a:pPr algn="ctr"/>
                      <a:r>
                        <a:rPr lang="en-US" sz="2000" b="1" dirty="0">
                          <a:solidFill>
                            <a:schemeClr val="bg1"/>
                          </a:solidFill>
                        </a:rPr>
                        <a:t>Workers </a:t>
                      </a:r>
                      <a:r>
                        <a:rPr lang="en-US" sz="2000" b="1" i="1" dirty="0">
                          <a:solidFill>
                            <a:schemeClr val="bg1"/>
                          </a:solidFill>
                        </a:rPr>
                        <a:t>L </a:t>
                      </a:r>
                    </a:p>
                  </a:txBody>
                  <a:tcPr/>
                </a:tc>
                <a:tc>
                  <a:txBody>
                    <a:bodyPr/>
                    <a:lstStyle/>
                    <a:p>
                      <a:pPr algn="ctr"/>
                      <a:r>
                        <a:rPr lang="en-US" sz="2000" b="1" kern="1200" dirty="0">
                          <a:solidFill>
                            <a:schemeClr val="bg1"/>
                          </a:solidFill>
                          <a:latin typeface="+mn-lt"/>
                          <a:ea typeface="+mn-ea"/>
                          <a:cs typeface="+mn-cs"/>
                        </a:rPr>
                        <a:t>Buckets </a:t>
                      </a:r>
                      <a:r>
                        <a:rPr lang="en-US" sz="2000" b="1" i="1" kern="1200" dirty="0">
                          <a:solidFill>
                            <a:schemeClr val="bg1"/>
                          </a:solidFill>
                          <a:latin typeface="+mn-lt"/>
                          <a:ea typeface="+mn-ea"/>
                          <a:cs typeface="+mn-cs"/>
                        </a:rPr>
                        <a:t>Q</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i="1" kern="1200" dirty="0">
                          <a:solidFill>
                            <a:schemeClr val="bg1"/>
                          </a:solidFill>
                          <a:latin typeface="+mn-lt"/>
                          <a:ea typeface="+mn-ea"/>
                          <a:cs typeface="+mn-cs"/>
                        </a:rPr>
                        <a:t>MPL = </a:t>
                      </a:r>
                      <a:r>
                        <a:rPr lang="el-GR" sz="2000" b="1" i="1" kern="1200" dirty="0">
                          <a:solidFill>
                            <a:schemeClr val="bg1"/>
                          </a:solidFill>
                          <a:latin typeface="+mn-lt"/>
                          <a:ea typeface="+mn-ea"/>
                          <a:cs typeface="+mn-cs"/>
                        </a:rPr>
                        <a:t>Δ</a:t>
                      </a:r>
                      <a:r>
                        <a:rPr lang="en-US" sz="2000" b="1" i="1" kern="1200" dirty="0">
                          <a:solidFill>
                            <a:schemeClr val="bg1"/>
                          </a:solidFill>
                          <a:latin typeface="+mn-lt"/>
                          <a:ea typeface="+mn-ea"/>
                          <a:cs typeface="+mn-cs"/>
                        </a:rPr>
                        <a:t>Q/</a:t>
                      </a:r>
                      <a:r>
                        <a:rPr lang="el-GR" sz="2000" b="1" i="1" kern="1200" dirty="0">
                          <a:solidFill>
                            <a:schemeClr val="bg1"/>
                          </a:solidFill>
                          <a:latin typeface="+mn-lt"/>
                          <a:ea typeface="+mn-ea"/>
                          <a:cs typeface="+mn-cs"/>
                        </a:rPr>
                        <a:t>Δ</a:t>
                      </a:r>
                      <a:r>
                        <a:rPr lang="en-US" sz="2000" b="1" i="1" kern="1200" dirty="0">
                          <a:solidFill>
                            <a:schemeClr val="bg1"/>
                          </a:solidFill>
                          <a:latin typeface="+mn-lt"/>
                          <a:ea typeface="+mn-ea"/>
                          <a:cs typeface="+mn-cs"/>
                        </a:rPr>
                        <a:t>L</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i="1" kern="1200" dirty="0">
                          <a:solidFill>
                            <a:schemeClr val="bg1"/>
                          </a:solidFill>
                          <a:latin typeface="+mn-lt"/>
                          <a:ea typeface="+mn-ea"/>
                          <a:cs typeface="+mn-cs"/>
                        </a:rPr>
                        <a:t>VMPL = P× MPL</a:t>
                      </a:r>
                    </a:p>
                  </a:txBody>
                  <a:tcPr/>
                </a:tc>
                <a:extLst>
                  <a:ext uri="{0D108BD9-81ED-4DB2-BD59-A6C34878D82A}">
                    <a16:rowId xmlns:a16="http://schemas.microsoft.com/office/drawing/2014/main" val="2672605997"/>
                  </a:ext>
                </a:extLst>
              </a:tr>
              <a:tr h="411612">
                <a:tc>
                  <a:txBody>
                    <a:bodyPr/>
                    <a:lstStyle/>
                    <a:p>
                      <a:pPr algn="ctr"/>
                      <a:r>
                        <a:rPr lang="en-CA" sz="2000" dirty="0"/>
                        <a:t>0</a:t>
                      </a:r>
                    </a:p>
                  </a:txBody>
                  <a:tcPr/>
                </a:tc>
                <a:tc>
                  <a:txBody>
                    <a:bodyPr/>
                    <a:lstStyle/>
                    <a:p>
                      <a:pPr algn="r"/>
                      <a:r>
                        <a:rPr lang="en-CA" sz="2000" i="0" dirty="0"/>
                        <a:t>0</a:t>
                      </a:r>
                      <a:endParaRPr lang="en-US" sz="2000" i="0" dirty="0"/>
                    </a:p>
                  </a:txBody>
                  <a:tcPr/>
                </a:tc>
                <a:tc>
                  <a:txBody>
                    <a:bodyPr/>
                    <a:lstStyle/>
                    <a:p>
                      <a:endParaRPr lang="en-US" sz="2000" dirty="0"/>
                    </a:p>
                  </a:txBody>
                  <a:tcPr/>
                </a:tc>
                <a:tc>
                  <a:txBody>
                    <a:bodyPr/>
                    <a:lstStyle/>
                    <a:p>
                      <a:endParaRPr lang="en-US" sz="2000"/>
                    </a:p>
                  </a:txBody>
                  <a:tcPr/>
                </a:tc>
                <a:extLst>
                  <a:ext uri="{0D108BD9-81ED-4DB2-BD59-A6C34878D82A}">
                    <a16:rowId xmlns:a16="http://schemas.microsoft.com/office/drawing/2014/main" val="2772902269"/>
                  </a:ext>
                </a:extLst>
              </a:tr>
              <a:tr h="411612">
                <a:tc>
                  <a:txBody>
                    <a:bodyPr/>
                    <a:lstStyle/>
                    <a:p>
                      <a:pPr algn="ctr"/>
                      <a:r>
                        <a:rPr lang="en-CA" sz="2000" dirty="0"/>
                        <a:t>1</a:t>
                      </a:r>
                      <a:endParaRPr lang="en-US" sz="2000" dirty="0"/>
                    </a:p>
                  </a:txBody>
                  <a:tcPr/>
                </a:tc>
                <a:tc>
                  <a:txBody>
                    <a:bodyPr/>
                    <a:lstStyle/>
                    <a:p>
                      <a:pPr algn="r"/>
                      <a:r>
                        <a:rPr lang="en-CA" sz="2000" i="0" dirty="0"/>
                        <a:t>30</a:t>
                      </a:r>
                      <a:endParaRPr lang="en-US" sz="2000" i="0" dirty="0"/>
                    </a:p>
                  </a:txBody>
                  <a:tcPr/>
                </a:tc>
                <a:tc>
                  <a:txBody>
                    <a:bodyPr/>
                    <a:lstStyle/>
                    <a:p>
                      <a:pPr algn="r"/>
                      <a:r>
                        <a:rPr lang="en-CA" sz="2000" dirty="0"/>
                        <a:t>30</a:t>
                      </a:r>
                      <a:endParaRPr lang="en-US" sz="2000" dirty="0"/>
                    </a:p>
                  </a:txBody>
                  <a:tcPr/>
                </a:tc>
                <a:tc>
                  <a:txBody>
                    <a:bodyPr/>
                    <a:lstStyle/>
                    <a:p>
                      <a:pPr algn="r"/>
                      <a:r>
                        <a:rPr lang="en-CA" sz="2000" dirty="0"/>
                        <a:t>150</a:t>
                      </a:r>
                      <a:endParaRPr lang="en-US" sz="2000" dirty="0"/>
                    </a:p>
                  </a:txBody>
                  <a:tcPr/>
                </a:tc>
                <a:extLst>
                  <a:ext uri="{0D108BD9-81ED-4DB2-BD59-A6C34878D82A}">
                    <a16:rowId xmlns:a16="http://schemas.microsoft.com/office/drawing/2014/main" val="2855358044"/>
                  </a:ext>
                </a:extLst>
              </a:tr>
              <a:tr h="411612">
                <a:tc>
                  <a:txBody>
                    <a:bodyPr/>
                    <a:lstStyle/>
                    <a:p>
                      <a:pPr algn="ctr"/>
                      <a:r>
                        <a:rPr lang="en-CA" sz="2000" dirty="0"/>
                        <a:t>2</a:t>
                      </a:r>
                      <a:endParaRPr lang="en-US" sz="2000" dirty="0"/>
                    </a:p>
                  </a:txBody>
                  <a:tcPr/>
                </a:tc>
                <a:tc>
                  <a:txBody>
                    <a:bodyPr/>
                    <a:lstStyle/>
                    <a:p>
                      <a:pPr algn="r"/>
                      <a:r>
                        <a:rPr lang="en-CA" sz="2000" i="0" dirty="0"/>
                        <a:t>55</a:t>
                      </a:r>
                      <a:endParaRPr lang="en-US" sz="2000" i="0" dirty="0"/>
                    </a:p>
                  </a:txBody>
                  <a:tcPr/>
                </a:tc>
                <a:tc>
                  <a:txBody>
                    <a:bodyPr/>
                    <a:lstStyle/>
                    <a:p>
                      <a:pPr algn="r"/>
                      <a:r>
                        <a:rPr lang="en-CA" sz="2000" dirty="0"/>
                        <a:t>25</a:t>
                      </a:r>
                      <a:endParaRPr lang="en-US" sz="2000" dirty="0"/>
                    </a:p>
                  </a:txBody>
                  <a:tcPr/>
                </a:tc>
                <a:tc>
                  <a:txBody>
                    <a:bodyPr/>
                    <a:lstStyle/>
                    <a:p>
                      <a:pPr algn="r"/>
                      <a:r>
                        <a:rPr lang="en-CA" sz="2000" dirty="0"/>
                        <a:t>125</a:t>
                      </a:r>
                      <a:endParaRPr lang="en-US" sz="2000" dirty="0"/>
                    </a:p>
                  </a:txBody>
                  <a:tcPr/>
                </a:tc>
                <a:extLst>
                  <a:ext uri="{0D108BD9-81ED-4DB2-BD59-A6C34878D82A}">
                    <a16:rowId xmlns:a16="http://schemas.microsoft.com/office/drawing/2014/main" val="1667999980"/>
                  </a:ext>
                </a:extLst>
              </a:tr>
              <a:tr h="411612">
                <a:tc>
                  <a:txBody>
                    <a:bodyPr/>
                    <a:lstStyle/>
                    <a:p>
                      <a:pPr algn="ctr"/>
                      <a:r>
                        <a:rPr lang="en-CA" sz="2000" dirty="0"/>
                        <a:t>3</a:t>
                      </a:r>
                      <a:endParaRPr lang="en-US" sz="2000" dirty="0"/>
                    </a:p>
                  </a:txBody>
                  <a:tcPr/>
                </a:tc>
                <a:tc>
                  <a:txBody>
                    <a:bodyPr/>
                    <a:lstStyle/>
                    <a:p>
                      <a:pPr algn="r"/>
                      <a:r>
                        <a:rPr lang="en-CA" sz="2000" i="0" dirty="0"/>
                        <a:t>75</a:t>
                      </a:r>
                      <a:endParaRPr lang="en-US" sz="2000" i="0" dirty="0"/>
                    </a:p>
                  </a:txBody>
                  <a:tcPr/>
                </a:tc>
                <a:tc>
                  <a:txBody>
                    <a:bodyPr/>
                    <a:lstStyle/>
                    <a:p>
                      <a:pPr algn="r"/>
                      <a:r>
                        <a:rPr lang="en-CA" sz="2000" dirty="0"/>
                        <a:t>20</a:t>
                      </a:r>
                      <a:endParaRPr lang="en-US" sz="2000" dirty="0"/>
                    </a:p>
                  </a:txBody>
                  <a:tcPr/>
                </a:tc>
                <a:tc>
                  <a:txBody>
                    <a:bodyPr/>
                    <a:lstStyle/>
                    <a:p>
                      <a:pPr algn="r"/>
                      <a:r>
                        <a:rPr lang="en-CA" sz="2000" dirty="0"/>
                        <a:t>100</a:t>
                      </a:r>
                      <a:endParaRPr lang="en-US" sz="2000" dirty="0"/>
                    </a:p>
                  </a:txBody>
                  <a:tcPr/>
                </a:tc>
                <a:extLst>
                  <a:ext uri="{0D108BD9-81ED-4DB2-BD59-A6C34878D82A}">
                    <a16:rowId xmlns:a16="http://schemas.microsoft.com/office/drawing/2014/main" val="3795374888"/>
                  </a:ext>
                </a:extLst>
              </a:tr>
              <a:tr h="411612">
                <a:tc>
                  <a:txBody>
                    <a:bodyPr/>
                    <a:lstStyle/>
                    <a:p>
                      <a:pPr algn="ctr"/>
                      <a:r>
                        <a:rPr lang="en-CA" sz="2000" dirty="0"/>
                        <a:t>4</a:t>
                      </a:r>
                      <a:endParaRPr lang="en-US" sz="2000" dirty="0"/>
                    </a:p>
                  </a:txBody>
                  <a:tcPr/>
                </a:tc>
                <a:tc>
                  <a:txBody>
                    <a:bodyPr/>
                    <a:lstStyle/>
                    <a:p>
                      <a:pPr algn="r"/>
                      <a:r>
                        <a:rPr lang="en-CA" sz="2000" i="0" dirty="0"/>
                        <a:t>90</a:t>
                      </a:r>
                      <a:endParaRPr lang="en-US" sz="2000" i="0" dirty="0"/>
                    </a:p>
                  </a:txBody>
                  <a:tcPr/>
                </a:tc>
                <a:tc>
                  <a:txBody>
                    <a:bodyPr/>
                    <a:lstStyle/>
                    <a:p>
                      <a:pPr algn="r"/>
                      <a:r>
                        <a:rPr lang="en-CA" sz="2000" dirty="0"/>
                        <a:t>15</a:t>
                      </a:r>
                      <a:endParaRPr lang="en-US" sz="2000" dirty="0"/>
                    </a:p>
                  </a:txBody>
                  <a:tcPr/>
                </a:tc>
                <a:tc>
                  <a:txBody>
                    <a:bodyPr/>
                    <a:lstStyle/>
                    <a:p>
                      <a:pPr algn="r"/>
                      <a:r>
                        <a:rPr lang="en-CA" sz="2000" dirty="0"/>
                        <a:t>75</a:t>
                      </a:r>
                      <a:endParaRPr lang="en-US" sz="2000" dirty="0"/>
                    </a:p>
                  </a:txBody>
                  <a:tcPr/>
                </a:tc>
                <a:extLst>
                  <a:ext uri="{0D108BD9-81ED-4DB2-BD59-A6C34878D82A}">
                    <a16:rowId xmlns:a16="http://schemas.microsoft.com/office/drawing/2014/main" val="18572518"/>
                  </a:ext>
                </a:extLst>
              </a:tr>
              <a:tr h="411612">
                <a:tc>
                  <a:txBody>
                    <a:bodyPr/>
                    <a:lstStyle/>
                    <a:p>
                      <a:pPr algn="ctr"/>
                      <a:r>
                        <a:rPr lang="en-CA" sz="2000" dirty="0"/>
                        <a:t>5</a:t>
                      </a:r>
                      <a:endParaRPr lang="en-US" sz="2000" dirty="0"/>
                    </a:p>
                  </a:txBody>
                  <a:tcPr/>
                </a:tc>
                <a:tc>
                  <a:txBody>
                    <a:bodyPr/>
                    <a:lstStyle/>
                    <a:p>
                      <a:pPr algn="r"/>
                      <a:r>
                        <a:rPr lang="en-CA" sz="2000" i="0" dirty="0"/>
                        <a:t>100</a:t>
                      </a:r>
                      <a:endParaRPr lang="en-US" sz="2000" i="0" dirty="0"/>
                    </a:p>
                  </a:txBody>
                  <a:tcPr/>
                </a:tc>
                <a:tc>
                  <a:txBody>
                    <a:bodyPr/>
                    <a:lstStyle/>
                    <a:p>
                      <a:pPr algn="r"/>
                      <a:r>
                        <a:rPr lang="en-CA" sz="2000" dirty="0"/>
                        <a:t>10</a:t>
                      </a:r>
                      <a:endParaRPr lang="en-US" sz="2000" dirty="0"/>
                    </a:p>
                  </a:txBody>
                  <a:tcPr/>
                </a:tc>
                <a:tc>
                  <a:txBody>
                    <a:bodyPr/>
                    <a:lstStyle/>
                    <a:p>
                      <a:pPr algn="r"/>
                      <a:r>
                        <a:rPr lang="en-CA" sz="2000" dirty="0"/>
                        <a:t>50</a:t>
                      </a:r>
                      <a:endParaRPr lang="en-US" sz="2000" dirty="0"/>
                    </a:p>
                  </a:txBody>
                  <a:tcPr/>
                </a:tc>
                <a:extLst>
                  <a:ext uri="{0D108BD9-81ED-4DB2-BD59-A6C34878D82A}">
                    <a16:rowId xmlns:a16="http://schemas.microsoft.com/office/drawing/2014/main" val="1992949404"/>
                  </a:ext>
                </a:extLst>
              </a:tr>
            </a:tbl>
          </a:graphicData>
        </a:graphic>
      </p:graphicFrame>
      <p:pic>
        <p:nvPicPr>
          <p:cNvPr id="61" name="Picture 3" title="Decorative Image">
            <a:extLst>
              <a:ext uri="{FF2B5EF4-FFF2-40B4-BE49-F238E27FC236}">
                <a16:creationId xmlns:a16="http://schemas.microsoft.com/office/drawing/2014/main" id="{7257FE1A-A895-4D00-99FC-AF9A56A0E224}"/>
              </a:ext>
              <a:ext uri="{C183D7F6-B498-43B3-948B-1728B52AA6E4}">
                <adec:decorative xmlns:adec="http://schemas.microsoft.com/office/drawing/2017/decorative" xmlns="" val="1"/>
              </a:ext>
            </a:extLst>
          </p:cNvPr>
          <p:cNvPicPr>
            <a:picLocks noGrp="1" noChangeAspect="1"/>
          </p:cNvPicPr>
          <p:nvPr>
            <p:ph sz="half" idx="2"/>
          </p:nvPr>
        </p:nvPicPr>
        <p:blipFill>
          <a:blip r:embed="rId3"/>
          <a:stretch>
            <a:fillRect/>
          </a:stretch>
        </p:blipFill>
        <p:spPr>
          <a:xfrm>
            <a:off x="7846558" y="1671954"/>
            <a:ext cx="4023621" cy="4351338"/>
          </a:xfrm>
        </p:spPr>
      </p:pic>
    </p:spTree>
    <p:extLst>
      <p:ext uri="{BB962C8B-B14F-4D97-AF65-F5344CB8AC3E}">
        <p14:creationId xmlns:p14="http://schemas.microsoft.com/office/powerpoint/2010/main" val="22235302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0D502-637E-FCBF-5FD8-6CE5527851DB}"/>
              </a:ext>
            </a:extLst>
          </p:cNvPr>
          <p:cNvSpPr>
            <a:spLocks noGrp="1"/>
          </p:cNvSpPr>
          <p:nvPr>
            <p:ph type="title"/>
          </p:nvPr>
        </p:nvSpPr>
        <p:spPr/>
        <p:txBody>
          <a:bodyPr/>
          <a:lstStyle/>
          <a:p>
            <a:r>
              <a:rPr lang="en-US" dirty="0">
                <a:latin typeface="+mn-lt"/>
              </a:rPr>
              <a:t>What Causes the Labor-Demand Curve to Shift?</a:t>
            </a:r>
          </a:p>
        </p:txBody>
      </p:sp>
      <p:sp>
        <p:nvSpPr>
          <p:cNvPr id="3" name="Content Placeholder 2">
            <a:extLst>
              <a:ext uri="{FF2B5EF4-FFF2-40B4-BE49-F238E27FC236}">
                <a16:creationId xmlns:a16="http://schemas.microsoft.com/office/drawing/2014/main" id="{013CB812-8C9F-DB98-04C7-5D726406D4F2}"/>
              </a:ext>
            </a:extLst>
          </p:cNvPr>
          <p:cNvSpPr>
            <a:spLocks noGrp="1"/>
          </p:cNvSpPr>
          <p:nvPr>
            <p:ph idx="1"/>
          </p:nvPr>
        </p:nvSpPr>
        <p:spPr/>
        <p:txBody>
          <a:bodyPr/>
          <a:lstStyle/>
          <a:p>
            <a:pPr>
              <a:spcBef>
                <a:spcPts val="600"/>
              </a:spcBef>
              <a:spcAft>
                <a:spcPts val="500"/>
              </a:spcAft>
            </a:pPr>
            <a:r>
              <a:rPr lang="en-US" sz="2200" dirty="0">
                <a:latin typeface="+mn-lt"/>
              </a:rPr>
              <a:t>Output price</a:t>
            </a:r>
          </a:p>
          <a:p>
            <a:pPr lvl="1">
              <a:spcBef>
                <a:spcPts val="600"/>
              </a:spcBef>
              <a:spcAft>
                <a:spcPts val="500"/>
              </a:spcAft>
              <a:buFont typeface="Arial" panose="020B0604020202020204" pitchFamily="34" charset="0"/>
              <a:buChar char="•"/>
            </a:pPr>
            <a:r>
              <a:rPr lang="en-US" sz="2200" dirty="0">
                <a:latin typeface="+mn-lt"/>
              </a:rPr>
              <a:t>When the output price changes, the value of the marginal product changes, and the labor-demand curve shifts</a:t>
            </a:r>
          </a:p>
          <a:p>
            <a:pPr>
              <a:spcBef>
                <a:spcPts val="600"/>
              </a:spcBef>
              <a:spcAft>
                <a:spcPts val="500"/>
              </a:spcAft>
            </a:pPr>
            <a:r>
              <a:rPr lang="en-US" sz="2200" dirty="0">
                <a:latin typeface="+mn-lt"/>
              </a:rPr>
              <a:t>Technological change</a:t>
            </a:r>
          </a:p>
          <a:p>
            <a:pPr lvl="1">
              <a:spcBef>
                <a:spcPts val="600"/>
              </a:spcBef>
              <a:spcAft>
                <a:spcPts val="500"/>
              </a:spcAft>
              <a:buFont typeface="Arial" panose="020B0604020202020204" pitchFamily="34" charset="0"/>
              <a:buChar char="•"/>
            </a:pPr>
            <a:r>
              <a:rPr lang="en-US" sz="2200" dirty="0">
                <a:latin typeface="+mn-lt"/>
              </a:rPr>
              <a:t>Technological advance can raise MPL, shifting labor-demand curve to the right</a:t>
            </a:r>
          </a:p>
          <a:p>
            <a:pPr lvl="1">
              <a:spcBef>
                <a:spcPts val="600"/>
              </a:spcBef>
              <a:spcAft>
                <a:spcPts val="500"/>
              </a:spcAft>
              <a:buFont typeface="Arial" panose="020B0604020202020204" pitchFamily="34" charset="0"/>
              <a:buChar char="•"/>
            </a:pPr>
            <a:r>
              <a:rPr lang="en-US" sz="2200" dirty="0">
                <a:latin typeface="+mn-lt"/>
              </a:rPr>
              <a:t>Labor-saving technology can reduce MPL, shifting labor-demand curve to the left</a:t>
            </a:r>
          </a:p>
          <a:p>
            <a:pPr>
              <a:spcBef>
                <a:spcPts val="600"/>
              </a:spcBef>
              <a:spcAft>
                <a:spcPts val="500"/>
              </a:spcAft>
            </a:pPr>
            <a:r>
              <a:rPr lang="en-US" sz="2200" dirty="0">
                <a:latin typeface="+mn-lt"/>
              </a:rPr>
              <a:t>Supply of Other Factors</a:t>
            </a:r>
          </a:p>
          <a:p>
            <a:pPr lvl="1">
              <a:spcBef>
                <a:spcPts val="600"/>
              </a:spcBef>
              <a:spcAft>
                <a:spcPts val="500"/>
              </a:spcAft>
              <a:buFont typeface="Arial" panose="020B0604020202020204" pitchFamily="34" charset="0"/>
              <a:buChar char="•"/>
            </a:pPr>
            <a:r>
              <a:rPr lang="en-US" sz="2200" dirty="0">
                <a:latin typeface="+mn-lt"/>
              </a:rPr>
              <a:t>Affect the marginal product of other factors</a:t>
            </a:r>
          </a:p>
        </p:txBody>
      </p:sp>
    </p:spTree>
    <p:extLst>
      <p:ext uri="{BB962C8B-B14F-4D97-AF65-F5344CB8AC3E}">
        <p14:creationId xmlns:p14="http://schemas.microsoft.com/office/powerpoint/2010/main" val="18260007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19-2</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The Supply of Labor</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2402E6-4C93-0DC5-255F-0695FAD19484}"/>
              </a:ext>
            </a:extLst>
          </p:cNvPr>
          <p:cNvSpPr>
            <a:spLocks noGrp="1"/>
          </p:cNvSpPr>
          <p:nvPr>
            <p:ph type="title"/>
          </p:nvPr>
        </p:nvSpPr>
        <p:spPr/>
        <p:txBody>
          <a:bodyPr/>
          <a:lstStyle/>
          <a:p>
            <a:r>
              <a:rPr lang="en-US" dirty="0">
                <a:latin typeface="+mn-lt"/>
              </a:rPr>
              <a:t>The Trade-Off between Work and Leisure</a:t>
            </a:r>
          </a:p>
        </p:txBody>
      </p:sp>
      <p:sp>
        <p:nvSpPr>
          <p:cNvPr id="3" name="Content Placeholder 2">
            <a:extLst>
              <a:ext uri="{FF2B5EF4-FFF2-40B4-BE49-F238E27FC236}">
                <a16:creationId xmlns:a16="http://schemas.microsoft.com/office/drawing/2014/main" id="{0C767A50-BCA5-461F-7568-A56F4CB5F951}"/>
              </a:ext>
            </a:extLst>
          </p:cNvPr>
          <p:cNvSpPr>
            <a:spLocks noGrp="1"/>
          </p:cNvSpPr>
          <p:nvPr>
            <p:ph idx="1"/>
          </p:nvPr>
        </p:nvSpPr>
        <p:spPr/>
        <p:txBody>
          <a:bodyPr/>
          <a:lstStyle/>
          <a:p>
            <a:r>
              <a:rPr lang="en-US" dirty="0">
                <a:latin typeface="+mn-lt"/>
              </a:rPr>
              <a:t>People face trade-offs</a:t>
            </a:r>
          </a:p>
          <a:p>
            <a:r>
              <a:rPr lang="en-US" dirty="0">
                <a:latin typeface="+mn-lt"/>
              </a:rPr>
              <a:t>Trade-off between work and leisure</a:t>
            </a:r>
          </a:p>
          <a:p>
            <a:r>
              <a:rPr lang="en-US" dirty="0">
                <a:latin typeface="+mn-lt"/>
              </a:rPr>
              <a:t>Labor-supply curve</a:t>
            </a:r>
          </a:p>
          <a:p>
            <a:pPr lvl="1">
              <a:buFont typeface="Arial" panose="020B0604020202020204" pitchFamily="34" charset="0"/>
              <a:buChar char="•"/>
            </a:pPr>
            <a:r>
              <a:rPr lang="en-US" dirty="0">
                <a:latin typeface="+mn-lt"/>
              </a:rPr>
              <a:t>Reflects how workers’ decisions about the labor-leisure trade-off</a:t>
            </a:r>
          </a:p>
          <a:p>
            <a:pPr lvl="1">
              <a:buFont typeface="Arial" panose="020B0604020202020204" pitchFamily="34" charset="0"/>
              <a:buChar char="•"/>
            </a:pPr>
            <a:r>
              <a:rPr lang="en-US" dirty="0">
                <a:latin typeface="+mn-lt"/>
              </a:rPr>
              <a:t>Respond to a change in opportunity cost of leisure</a:t>
            </a:r>
          </a:p>
        </p:txBody>
      </p:sp>
    </p:spTree>
    <p:extLst>
      <p:ext uri="{BB962C8B-B14F-4D97-AF65-F5344CB8AC3E}">
        <p14:creationId xmlns:p14="http://schemas.microsoft.com/office/powerpoint/2010/main" val="1227344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5F6E25-7792-52CD-66AC-CEFF7FFFD705}"/>
              </a:ext>
            </a:extLst>
          </p:cNvPr>
          <p:cNvSpPr>
            <a:spLocks noGrp="1"/>
          </p:cNvSpPr>
          <p:nvPr>
            <p:ph type="title"/>
          </p:nvPr>
        </p:nvSpPr>
        <p:spPr/>
        <p:txBody>
          <a:bodyPr/>
          <a:lstStyle/>
          <a:p>
            <a:r>
              <a:rPr lang="en-US" dirty="0">
                <a:latin typeface="+mn-lt"/>
              </a:rPr>
              <a:t>Labor-Supply Decision</a:t>
            </a:r>
          </a:p>
        </p:txBody>
      </p:sp>
      <p:sp>
        <p:nvSpPr>
          <p:cNvPr id="3" name="Content Placeholder 2">
            <a:extLst>
              <a:ext uri="{FF2B5EF4-FFF2-40B4-BE49-F238E27FC236}">
                <a16:creationId xmlns:a16="http://schemas.microsoft.com/office/drawing/2014/main" id="{4D58875C-41CA-1E54-9F07-33DEA35E4981}"/>
              </a:ext>
            </a:extLst>
          </p:cNvPr>
          <p:cNvSpPr>
            <a:spLocks noGrp="1"/>
          </p:cNvSpPr>
          <p:nvPr>
            <p:ph idx="1"/>
          </p:nvPr>
        </p:nvSpPr>
        <p:spPr/>
        <p:txBody>
          <a:bodyPr/>
          <a:lstStyle/>
          <a:p>
            <a:r>
              <a:rPr lang="en-US" dirty="0">
                <a:latin typeface="+mn-lt"/>
              </a:rPr>
              <a:t>Labor-supply decision</a:t>
            </a:r>
          </a:p>
          <a:p>
            <a:pPr lvl="1">
              <a:buFont typeface="Arial" panose="020B0604020202020204" pitchFamily="34" charset="0"/>
              <a:buChar char="•"/>
            </a:pPr>
            <a:r>
              <a:rPr lang="en-US" dirty="0">
                <a:latin typeface="+mn-lt"/>
              </a:rPr>
              <a:t>The income effect reflects the response of hours worked due to a change in a person’s level of economic well-being</a:t>
            </a:r>
          </a:p>
          <a:p>
            <a:pPr lvl="1">
              <a:buFont typeface="Arial" panose="020B0604020202020204" pitchFamily="34" charset="0"/>
              <a:buChar char="•"/>
            </a:pPr>
            <a:r>
              <a:rPr lang="en-US" dirty="0">
                <a:latin typeface="+mn-lt"/>
              </a:rPr>
              <a:t>The substitution effect reflects the response of hours worked due to a change in the opportunity cost of leisure</a:t>
            </a:r>
          </a:p>
        </p:txBody>
      </p:sp>
    </p:spTree>
    <p:extLst>
      <p:ext uri="{BB962C8B-B14F-4D97-AF65-F5344CB8AC3E}">
        <p14:creationId xmlns:p14="http://schemas.microsoft.com/office/powerpoint/2010/main" val="12895451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C7F390-AF8B-F919-D48F-157497A58B13}"/>
              </a:ext>
            </a:extLst>
          </p:cNvPr>
          <p:cNvSpPr>
            <a:spLocks noGrp="1"/>
          </p:cNvSpPr>
          <p:nvPr>
            <p:ph type="title"/>
          </p:nvPr>
        </p:nvSpPr>
        <p:spPr/>
        <p:txBody>
          <a:bodyPr/>
          <a:lstStyle/>
          <a:p>
            <a:r>
              <a:rPr lang="en-US" dirty="0">
                <a:latin typeface="+mn-lt"/>
              </a:rPr>
              <a:t>What Causes the Labor-Supply Curve to Shift?</a:t>
            </a:r>
          </a:p>
        </p:txBody>
      </p:sp>
      <p:sp>
        <p:nvSpPr>
          <p:cNvPr id="3" name="Content Placeholder 2">
            <a:extLst>
              <a:ext uri="{FF2B5EF4-FFF2-40B4-BE49-F238E27FC236}">
                <a16:creationId xmlns:a16="http://schemas.microsoft.com/office/drawing/2014/main" id="{BA21C34B-0838-7FD7-E895-3C644412ECBB}"/>
              </a:ext>
            </a:extLst>
          </p:cNvPr>
          <p:cNvSpPr>
            <a:spLocks noGrp="1"/>
          </p:cNvSpPr>
          <p:nvPr>
            <p:ph idx="1"/>
          </p:nvPr>
        </p:nvSpPr>
        <p:spPr/>
        <p:txBody>
          <a:bodyPr/>
          <a:lstStyle/>
          <a:p>
            <a:r>
              <a:rPr lang="en-US" dirty="0">
                <a:latin typeface="+mn-lt"/>
              </a:rPr>
              <a:t>Changes in preferences</a:t>
            </a:r>
          </a:p>
          <a:p>
            <a:pPr lvl="1">
              <a:buFont typeface="Arial" panose="020B0604020202020204" pitchFamily="34" charset="0"/>
              <a:buChar char="•"/>
            </a:pPr>
            <a:r>
              <a:rPr lang="en-US" dirty="0">
                <a:latin typeface="+mn-lt"/>
              </a:rPr>
              <a:t>Changing preferences or attitudes toward work</a:t>
            </a:r>
          </a:p>
          <a:p>
            <a:r>
              <a:rPr lang="en-US" dirty="0">
                <a:latin typeface="+mn-lt"/>
              </a:rPr>
              <a:t>Changes in alternative opportunities</a:t>
            </a:r>
          </a:p>
          <a:p>
            <a:pPr lvl="1">
              <a:buFont typeface="Arial" panose="020B0604020202020204" pitchFamily="34" charset="0"/>
              <a:buChar char="•"/>
            </a:pPr>
            <a:r>
              <a:rPr lang="en-US" dirty="0">
                <a:latin typeface="+mn-lt"/>
              </a:rPr>
              <a:t>Opportunities available in other labor markets</a:t>
            </a:r>
          </a:p>
          <a:p>
            <a:r>
              <a:rPr lang="en-US" dirty="0">
                <a:latin typeface="+mn-lt"/>
              </a:rPr>
              <a:t>Immigration </a:t>
            </a:r>
          </a:p>
          <a:p>
            <a:pPr lvl="1">
              <a:buFont typeface="Arial" panose="020B0604020202020204" pitchFamily="34" charset="0"/>
              <a:buChar char="•"/>
            </a:pPr>
            <a:r>
              <a:rPr lang="en-US" dirty="0">
                <a:latin typeface="+mn-lt"/>
              </a:rPr>
              <a:t>Movement of workers from region to region or country to country</a:t>
            </a:r>
          </a:p>
        </p:txBody>
      </p:sp>
    </p:spTree>
    <p:extLst>
      <p:ext uri="{BB962C8B-B14F-4D97-AF65-F5344CB8AC3E}">
        <p14:creationId xmlns:p14="http://schemas.microsoft.com/office/powerpoint/2010/main" val="34641672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Ask the Experts: Immigration—B</a:t>
            </a:r>
          </a:p>
        </p:txBody>
      </p:sp>
      <p:sp>
        <p:nvSpPr>
          <p:cNvPr id="3" name="Content Placeholder 2"/>
          <p:cNvSpPr>
            <a:spLocks noGrp="1"/>
          </p:cNvSpPr>
          <p:nvPr>
            <p:ph sz="half" idx="1"/>
          </p:nvPr>
        </p:nvSpPr>
        <p:spPr>
          <a:xfrm>
            <a:off x="476843" y="1887674"/>
            <a:ext cx="11241915" cy="822960"/>
          </a:xfrm>
        </p:spPr>
        <p:txBody>
          <a:bodyPr/>
          <a:lstStyle/>
          <a:p>
            <a:r>
              <a:rPr lang="en-US" sz="2400" b="0" dirty="0">
                <a:latin typeface="+mn-lt"/>
              </a:rPr>
              <a:t>“The average U.S. citizen would be better off if a larger number of low-skilled foreign workers were legally allowed to enter the U.S. each year.”</a:t>
            </a:r>
          </a:p>
        </p:txBody>
      </p:sp>
      <p:pic>
        <p:nvPicPr>
          <p:cNvPr id="9" name="Picture 3" descr="A pie chart titled “What do economists say?” plots three values. They are 63% agree, 10% disagree, and 27% uncertain.">
            <a:extLst>
              <a:ext uri="{FF2B5EF4-FFF2-40B4-BE49-F238E27FC236}">
                <a16:creationId xmlns:a16="http://schemas.microsoft.com/office/drawing/2014/main" id="{5925C207-AE7C-CE01-5EDF-19E81BE649EF}"/>
              </a:ext>
            </a:extLst>
          </p:cNvPr>
          <p:cNvPicPr>
            <a:picLocks noGrp="1" noChangeAspect="1"/>
          </p:cNvPicPr>
          <p:nvPr>
            <p:ph sz="half" idx="2"/>
          </p:nvPr>
        </p:nvPicPr>
        <p:blipFill>
          <a:blip r:embed="rId3"/>
          <a:stretch>
            <a:fillRect/>
          </a:stretch>
        </p:blipFill>
        <p:spPr>
          <a:xfrm>
            <a:off x="3806059" y="2879631"/>
            <a:ext cx="4579883" cy="2743200"/>
          </a:xfrm>
        </p:spPr>
      </p:pic>
      <p:sp>
        <p:nvSpPr>
          <p:cNvPr id="5" name="Text Placeholder 4"/>
          <p:cNvSpPr>
            <a:spLocks noGrp="1"/>
          </p:cNvSpPr>
          <p:nvPr>
            <p:ph type="body" sz="quarter" idx="13"/>
          </p:nvPr>
        </p:nvSpPr>
        <p:spPr>
          <a:xfrm>
            <a:off x="3047277" y="5740098"/>
            <a:ext cx="6097447" cy="300935"/>
          </a:xfrm>
        </p:spPr>
        <p:txBody>
          <a:bodyPr/>
          <a:lstStyle/>
          <a:p>
            <a:pPr>
              <a:buNone/>
            </a:pPr>
            <a:r>
              <a:rPr lang="en-US" sz="1200" dirty="0">
                <a:latin typeface="+mn-lt"/>
              </a:rPr>
              <a:t>Source: IGM Economic Experts Panel, February 12, 2013, December 10, 2013.</a:t>
            </a:r>
          </a:p>
        </p:txBody>
      </p:sp>
    </p:spTree>
    <p:extLst>
      <p:ext uri="{BB962C8B-B14F-4D97-AF65-F5344CB8AC3E}">
        <p14:creationId xmlns:p14="http://schemas.microsoft.com/office/powerpoint/2010/main" val="2038655213"/>
      </p:ext>
    </p:extLst>
  </p:cSld>
  <p:clrMapOvr>
    <a:masterClrMapping/>
  </p:clrMapOvr>
  <p:extLst mod="1"/>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19-3</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Equilibrium in the Labor Market</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FD59EC-D830-89BA-1D4B-939E2215B27A}"/>
              </a:ext>
            </a:extLst>
          </p:cNvPr>
          <p:cNvSpPr>
            <a:spLocks noGrp="1"/>
          </p:cNvSpPr>
          <p:nvPr>
            <p:ph type="title"/>
          </p:nvPr>
        </p:nvSpPr>
        <p:spPr/>
        <p:txBody>
          <a:bodyPr/>
          <a:lstStyle/>
          <a:p>
            <a:r>
              <a:rPr lang="en-US" dirty="0">
                <a:latin typeface="+mn-lt"/>
              </a:rPr>
              <a:t>Equilibrium Wage</a:t>
            </a:r>
          </a:p>
        </p:txBody>
      </p:sp>
      <p:sp>
        <p:nvSpPr>
          <p:cNvPr id="3" name="Content Placeholder 2">
            <a:extLst>
              <a:ext uri="{FF2B5EF4-FFF2-40B4-BE49-F238E27FC236}">
                <a16:creationId xmlns:a16="http://schemas.microsoft.com/office/drawing/2014/main" id="{DB1F5D39-B080-71E2-297D-89EFBE68AE97}"/>
              </a:ext>
            </a:extLst>
          </p:cNvPr>
          <p:cNvSpPr>
            <a:spLocks noGrp="1"/>
          </p:cNvSpPr>
          <p:nvPr>
            <p:ph idx="1"/>
          </p:nvPr>
        </p:nvSpPr>
        <p:spPr/>
        <p:txBody>
          <a:bodyPr/>
          <a:lstStyle/>
          <a:p>
            <a:pPr algn="l"/>
            <a:r>
              <a:rPr lang="en-US" dirty="0">
                <a:latin typeface="+mn-lt"/>
              </a:rPr>
              <a:t>Any event that changes the supply or demand for labor must change the equilibrium wage and the value of the marginal product by the same amount because these must always be equal</a:t>
            </a:r>
          </a:p>
          <a:p>
            <a:pPr lvl="1">
              <a:buFont typeface="Arial" panose="020B0604020202020204" pitchFamily="34" charset="0"/>
              <a:buChar char="•"/>
            </a:pPr>
            <a:r>
              <a:rPr lang="en-US" dirty="0">
                <a:latin typeface="+mn-lt"/>
              </a:rPr>
              <a:t>The wage adjusts to balance the supply and demand for labor</a:t>
            </a:r>
          </a:p>
          <a:p>
            <a:pPr lvl="1">
              <a:buFont typeface="Arial" panose="020B0604020202020204" pitchFamily="34" charset="0"/>
              <a:buChar char="•"/>
            </a:pPr>
            <a:r>
              <a:rPr lang="en-US" dirty="0">
                <a:latin typeface="+mn-lt"/>
              </a:rPr>
              <a:t>The wage equals the value of the marginal product of labor</a:t>
            </a:r>
          </a:p>
        </p:txBody>
      </p:sp>
    </p:spTree>
    <p:extLst>
      <p:ext uri="{BB962C8B-B14F-4D97-AF65-F5344CB8AC3E}">
        <p14:creationId xmlns:p14="http://schemas.microsoft.com/office/powerpoint/2010/main" val="18012210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D558D-D149-3A79-B65D-CF5CCFBECD80}"/>
              </a:ext>
            </a:extLst>
          </p:cNvPr>
          <p:cNvSpPr>
            <a:spLocks noGrp="1"/>
          </p:cNvSpPr>
          <p:nvPr>
            <p:ph type="title"/>
          </p:nvPr>
        </p:nvSpPr>
        <p:spPr/>
        <p:txBody>
          <a:bodyPr/>
          <a:lstStyle/>
          <a:p>
            <a:r>
              <a:rPr lang="en-US" dirty="0">
                <a:latin typeface="+mn-lt"/>
              </a:rPr>
              <a:t>Shifts in Labor Supply</a:t>
            </a:r>
          </a:p>
        </p:txBody>
      </p:sp>
      <p:sp>
        <p:nvSpPr>
          <p:cNvPr id="3" name="Content Placeholder 2">
            <a:extLst>
              <a:ext uri="{FF2B5EF4-FFF2-40B4-BE49-F238E27FC236}">
                <a16:creationId xmlns:a16="http://schemas.microsoft.com/office/drawing/2014/main" id="{3D0198B8-1A50-5261-1508-0EDE1AED3C62}"/>
              </a:ext>
            </a:extLst>
          </p:cNvPr>
          <p:cNvSpPr>
            <a:spLocks noGrp="1"/>
          </p:cNvSpPr>
          <p:nvPr>
            <p:ph idx="1"/>
          </p:nvPr>
        </p:nvSpPr>
        <p:spPr/>
        <p:txBody>
          <a:bodyPr/>
          <a:lstStyle/>
          <a:p>
            <a:r>
              <a:rPr lang="en-US" dirty="0">
                <a:latin typeface="+mn-lt"/>
              </a:rPr>
              <a:t>Increase in supply</a:t>
            </a:r>
          </a:p>
          <a:p>
            <a:pPr lvl="1">
              <a:buFont typeface="Arial" panose="020B0604020202020204" pitchFamily="34" charset="0"/>
              <a:buChar char="•"/>
            </a:pPr>
            <a:r>
              <a:rPr lang="en-US" dirty="0">
                <a:latin typeface="+mn-lt"/>
              </a:rPr>
              <a:t>Decrease in wage</a:t>
            </a:r>
          </a:p>
          <a:p>
            <a:pPr lvl="1">
              <a:buFont typeface="Arial" panose="020B0604020202020204" pitchFamily="34" charset="0"/>
              <a:buChar char="•"/>
            </a:pPr>
            <a:r>
              <a:rPr lang="en-US" dirty="0">
                <a:latin typeface="+mn-lt"/>
              </a:rPr>
              <a:t>Lower marginal product of labor</a:t>
            </a:r>
          </a:p>
          <a:p>
            <a:pPr lvl="1">
              <a:buFont typeface="Arial" panose="020B0604020202020204" pitchFamily="34" charset="0"/>
              <a:buChar char="•"/>
            </a:pPr>
            <a:r>
              <a:rPr lang="en-US" dirty="0">
                <a:latin typeface="+mn-lt"/>
              </a:rPr>
              <a:t>Lower value of marginal product of labor</a:t>
            </a:r>
          </a:p>
          <a:p>
            <a:pPr lvl="1">
              <a:buFont typeface="Arial" panose="020B0604020202020204" pitchFamily="34" charset="0"/>
              <a:buChar char="•"/>
            </a:pPr>
            <a:r>
              <a:rPr lang="en-US" dirty="0">
                <a:latin typeface="+mn-lt"/>
              </a:rPr>
              <a:t>Higher employment</a:t>
            </a:r>
          </a:p>
        </p:txBody>
      </p:sp>
    </p:spTree>
    <p:extLst>
      <p:ext uri="{BB962C8B-B14F-4D97-AF65-F5344CB8AC3E}">
        <p14:creationId xmlns:p14="http://schemas.microsoft.com/office/powerpoint/2010/main" val="1462044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(2 of 3)</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pPr>
            <a:r>
              <a:rPr lang="en-US" dirty="0">
                <a:latin typeface="+mn-lt"/>
              </a:rPr>
              <a:t>Determine if a change in the marginal product of labor or the output price causes a movement along or shift of the firm's labor-demand curve.</a:t>
            </a:r>
          </a:p>
          <a:p>
            <a:pPr>
              <a:spcBef>
                <a:spcPts val="800"/>
              </a:spcBef>
            </a:pPr>
            <a:r>
              <a:rPr lang="en-US" dirty="0">
                <a:latin typeface="+mn-lt"/>
              </a:rPr>
              <a:t>Explain how changes in labor demand impact market equilibrium.</a:t>
            </a:r>
          </a:p>
          <a:p>
            <a:pPr>
              <a:spcBef>
                <a:spcPts val="800"/>
              </a:spcBef>
            </a:pPr>
            <a:r>
              <a:rPr lang="en-US" dirty="0">
                <a:latin typeface="+mn-lt"/>
              </a:rPr>
              <a:t>Explain the relationship between markets for different factors of production.</a:t>
            </a:r>
          </a:p>
          <a:p>
            <a:pPr>
              <a:spcBef>
                <a:spcPts val="800"/>
              </a:spcBef>
            </a:pPr>
            <a:r>
              <a:rPr lang="en-US" dirty="0">
                <a:latin typeface="+mn-lt"/>
              </a:rPr>
              <a:t>Explain how a change in a labor supply determinant impacts labor supply.</a:t>
            </a:r>
          </a:p>
          <a:p>
            <a:pPr>
              <a:spcBef>
                <a:spcPts val="800"/>
              </a:spcBef>
            </a:pPr>
            <a:r>
              <a:rPr lang="en-US" dirty="0">
                <a:latin typeface="+mn-lt"/>
              </a:rPr>
              <a:t>Explain how changes in labor supply impact market equilibrium.</a:t>
            </a:r>
          </a:p>
        </p:txBody>
      </p:sp>
    </p:spTree>
    <p:extLst>
      <p:ext uri="{BB962C8B-B14F-4D97-AF65-F5344CB8AC3E}">
        <p14:creationId xmlns:p14="http://schemas.microsoft.com/office/powerpoint/2010/main" val="32531702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F1D39-0094-946B-FAB5-832E2675C6FB}"/>
              </a:ext>
            </a:extLst>
          </p:cNvPr>
          <p:cNvSpPr>
            <a:spLocks noGrp="1"/>
          </p:cNvSpPr>
          <p:nvPr>
            <p:ph type="title"/>
          </p:nvPr>
        </p:nvSpPr>
        <p:spPr/>
        <p:txBody>
          <a:bodyPr/>
          <a:lstStyle/>
          <a:p>
            <a:r>
              <a:rPr lang="en-US" dirty="0">
                <a:latin typeface="+mn-lt"/>
              </a:rPr>
              <a:t>Figure 4 Equilibrium in a Labor Market</a:t>
            </a:r>
          </a:p>
        </p:txBody>
      </p:sp>
      <p:sp>
        <p:nvSpPr>
          <p:cNvPr id="3" name="Content Placeholder 2">
            <a:extLst>
              <a:ext uri="{FF2B5EF4-FFF2-40B4-BE49-F238E27FC236}">
                <a16:creationId xmlns:a16="http://schemas.microsoft.com/office/drawing/2014/main" id="{7D703624-3A77-865B-0710-D8A2A5966B22}"/>
              </a:ext>
            </a:extLst>
          </p:cNvPr>
          <p:cNvSpPr>
            <a:spLocks noGrp="1"/>
          </p:cNvSpPr>
          <p:nvPr>
            <p:ph sz="half" idx="1"/>
          </p:nvPr>
        </p:nvSpPr>
        <p:spPr/>
        <p:txBody>
          <a:bodyPr/>
          <a:lstStyle/>
          <a:p>
            <a:r>
              <a:rPr lang="en-US" dirty="0">
                <a:latin typeface="+mn-lt"/>
              </a:rPr>
              <a:t>Like all prices, the price of labor (the wage) depends on supply and demand. </a:t>
            </a:r>
          </a:p>
          <a:p>
            <a:r>
              <a:rPr lang="en-US" dirty="0">
                <a:latin typeface="+mn-lt"/>
              </a:rPr>
              <a:t>Because the demand curve reflects the value of the marginal product of labor, in equilibrium, workers receive the value of their marginal contribution to the production of goods and services.</a:t>
            </a:r>
          </a:p>
        </p:txBody>
      </p:sp>
      <p:pic>
        <p:nvPicPr>
          <p:cNvPr id="6" name="Picture 3" descr="The figure shows the equilibrium situation in a market for labor.  The graph is plotted on a rectangular coordinate system.  The horizontal axis is the quantity of labor, and values range from 0 upward, but no numerical values are displayed. The vertical axis is the price of labor, or Wage, in the market, with values that range from 0 upward, though no numerical values are shown.  The demand for labor is plotted as a curve that goes down linearly to the right.  The supply of labor is plotted as a curve that goes up linearly to the right.  The point at which these two curves intersect is the market equilibrium and at this point this determines the equilibrium wage, W, and the equilibrium employment, L.">
            <a:extLst>
              <a:ext uri="{FF2B5EF4-FFF2-40B4-BE49-F238E27FC236}">
                <a16:creationId xmlns:a16="http://schemas.microsoft.com/office/drawing/2014/main" id="{D62890E7-5F3D-01CB-2A79-3BB65F8CFD9F}"/>
              </a:ext>
            </a:extLst>
          </p:cNvPr>
          <p:cNvPicPr>
            <a:picLocks noGrp="1" noChangeAspect="1"/>
          </p:cNvPicPr>
          <p:nvPr>
            <p:ph sz="half" idx="2"/>
          </p:nvPr>
        </p:nvPicPr>
        <p:blipFill>
          <a:blip r:embed="rId2"/>
          <a:stretch>
            <a:fillRect/>
          </a:stretch>
        </p:blipFill>
        <p:spPr>
          <a:xfrm>
            <a:off x="6277130" y="2150426"/>
            <a:ext cx="5751331" cy="3840480"/>
          </a:xfrm>
        </p:spPr>
      </p:pic>
    </p:spTree>
    <p:extLst>
      <p:ext uri="{BB962C8B-B14F-4D97-AF65-F5344CB8AC3E}">
        <p14:creationId xmlns:p14="http://schemas.microsoft.com/office/powerpoint/2010/main" val="16690890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F1D39-0094-946B-FAB5-832E2675C6FB}"/>
              </a:ext>
            </a:extLst>
          </p:cNvPr>
          <p:cNvSpPr>
            <a:spLocks noGrp="1"/>
          </p:cNvSpPr>
          <p:nvPr>
            <p:ph type="title"/>
          </p:nvPr>
        </p:nvSpPr>
        <p:spPr/>
        <p:txBody>
          <a:bodyPr/>
          <a:lstStyle/>
          <a:p>
            <a:r>
              <a:rPr lang="en-US" dirty="0">
                <a:latin typeface="+mn-lt"/>
              </a:rPr>
              <a:t>Figure 5 A Shift in Labor Supply</a:t>
            </a:r>
          </a:p>
        </p:txBody>
      </p:sp>
      <p:sp>
        <p:nvSpPr>
          <p:cNvPr id="3" name="Content Placeholder 2">
            <a:extLst>
              <a:ext uri="{FF2B5EF4-FFF2-40B4-BE49-F238E27FC236}">
                <a16:creationId xmlns:a16="http://schemas.microsoft.com/office/drawing/2014/main" id="{7D703624-3A77-865B-0710-D8A2A5966B22}"/>
              </a:ext>
            </a:extLst>
          </p:cNvPr>
          <p:cNvSpPr>
            <a:spLocks noGrp="1"/>
          </p:cNvSpPr>
          <p:nvPr>
            <p:ph sz="half" idx="1"/>
          </p:nvPr>
        </p:nvSpPr>
        <p:spPr/>
        <p:txBody>
          <a:bodyPr/>
          <a:lstStyle/>
          <a:p>
            <a:pPr algn="l"/>
            <a:r>
              <a:rPr lang="en-US" sz="2200" b="0" i="0" u="none" strike="noStrike" baseline="0" dirty="0">
                <a:latin typeface="+mn-lt"/>
              </a:rPr>
              <a:t>When labor supply increases from </a:t>
            </a:r>
            <a:r>
              <a:rPr lang="en-US" sz="2200" b="0" i="1" u="none" strike="noStrike" baseline="0" dirty="0">
                <a:latin typeface="+mn-lt"/>
              </a:rPr>
              <a:t>S</a:t>
            </a:r>
            <a:r>
              <a:rPr lang="en-US" sz="2200" b="0" i="0" u="none" strike="noStrike" baseline="-25000" dirty="0">
                <a:latin typeface="+mn-lt"/>
              </a:rPr>
              <a:t>1</a:t>
            </a:r>
            <a:r>
              <a:rPr lang="en-US" sz="2200" b="0" i="0" u="none" strike="noStrike" baseline="0" dirty="0">
                <a:latin typeface="+mn-lt"/>
              </a:rPr>
              <a:t> to </a:t>
            </a:r>
            <a:r>
              <a:rPr lang="en-US" sz="2200" b="0" i="1" u="none" strike="noStrike" baseline="0" dirty="0">
                <a:latin typeface="+mn-lt"/>
              </a:rPr>
              <a:t>S</a:t>
            </a:r>
            <a:r>
              <a:rPr lang="en-US" sz="2200" baseline="-25000" dirty="0">
                <a:latin typeface="+mn-lt"/>
              </a:rPr>
              <a:t>2</a:t>
            </a:r>
            <a:r>
              <a:rPr lang="en-US" sz="2200" b="0" i="0" u="none" strike="noStrike" baseline="0" dirty="0">
                <a:latin typeface="+mn-lt"/>
              </a:rPr>
              <a:t>, perhaps because of an immigration wave of new workers, the equilibrium wage falls from </a:t>
            </a:r>
            <a:r>
              <a:rPr lang="en-US" sz="2200" b="0" i="1" u="none" strike="noStrike" baseline="0" dirty="0">
                <a:latin typeface="+mn-lt"/>
              </a:rPr>
              <a:t>W</a:t>
            </a:r>
            <a:r>
              <a:rPr lang="en-US" sz="2200" baseline="-25000" dirty="0">
                <a:latin typeface="+mn-lt"/>
              </a:rPr>
              <a:t>1</a:t>
            </a:r>
            <a:r>
              <a:rPr lang="en-US" sz="2200" b="0" i="0" u="none" strike="noStrike" baseline="0" dirty="0">
                <a:latin typeface="+mn-lt"/>
              </a:rPr>
              <a:t> to </a:t>
            </a:r>
            <a:r>
              <a:rPr lang="en-US" sz="2200" b="0" i="1" u="none" strike="noStrike" baseline="0" dirty="0">
                <a:latin typeface="+mn-lt"/>
              </a:rPr>
              <a:t>W</a:t>
            </a:r>
            <a:r>
              <a:rPr lang="en-US" sz="2200" baseline="-25000" dirty="0">
                <a:latin typeface="+mn-lt"/>
              </a:rPr>
              <a:t>2</a:t>
            </a:r>
            <a:r>
              <a:rPr lang="en-US" sz="2200" b="0" i="0" u="none" strike="noStrike" baseline="0" dirty="0">
                <a:latin typeface="+mn-lt"/>
              </a:rPr>
              <a:t>. At this lower wage, firms hire more labor, so employment rises from </a:t>
            </a:r>
            <a:r>
              <a:rPr lang="en-US" sz="2200" b="0" i="1" u="none" strike="noStrike" baseline="0" dirty="0">
                <a:latin typeface="+mn-lt"/>
              </a:rPr>
              <a:t>L</a:t>
            </a:r>
            <a:r>
              <a:rPr lang="en-US" sz="2200" baseline="-25000" dirty="0">
                <a:latin typeface="+mn-lt"/>
              </a:rPr>
              <a:t>1</a:t>
            </a:r>
            <a:r>
              <a:rPr lang="en-US" sz="2200" b="0" i="0" u="none" strike="noStrike" baseline="0" dirty="0">
                <a:latin typeface="+mn-lt"/>
              </a:rPr>
              <a:t> to </a:t>
            </a:r>
            <a:r>
              <a:rPr lang="en-US" sz="2200" b="0" i="1" u="none" strike="noStrike" baseline="0" dirty="0">
                <a:latin typeface="+mn-lt"/>
              </a:rPr>
              <a:t>L</a:t>
            </a:r>
            <a:r>
              <a:rPr lang="en-US" sz="2200" baseline="-25000" dirty="0">
                <a:latin typeface="+mn-lt"/>
              </a:rPr>
              <a:t>2</a:t>
            </a:r>
            <a:r>
              <a:rPr lang="en-US" sz="2200" b="0" i="0" u="none" strike="noStrike" baseline="0" dirty="0">
                <a:latin typeface="+mn-lt"/>
              </a:rPr>
              <a:t>.</a:t>
            </a:r>
          </a:p>
          <a:p>
            <a:pPr algn="l"/>
            <a:r>
              <a:rPr lang="en-US" sz="2200" b="0" i="0" u="none" strike="noStrike" baseline="0" dirty="0">
                <a:latin typeface="+mn-lt"/>
              </a:rPr>
              <a:t>The change in the wage reflects a change in the value of the marginal product of labor: With more workers, the added output from an extra worker is smaller.</a:t>
            </a:r>
            <a:endParaRPr lang="en-US" sz="2200" dirty="0">
              <a:latin typeface="+mn-lt"/>
            </a:endParaRPr>
          </a:p>
        </p:txBody>
      </p:sp>
      <p:pic>
        <p:nvPicPr>
          <p:cNvPr id="8" name="Picture 3" descr="The figure shows the market for labor where the existing equilibrium is altered by a change in the market; specifically, there is an increase in the supply of labor.  This graph is shown on a rectangular coordinate system. The horizontal axis is the quantity of labor, and values range from 0 upward, but no numerical values are displayed. The vertical axis is the price of labor, or Wage, in the market, with values that range from 0 upward, though no numerical values are shown.   The demand for labor is plotted as a curve that goes down linearly to the right.   Two labor supply curves are plotted; both are show as curves that goes up linearly to the right.  The two labor supply curves are labeled S sub 1 and S sub 2, with S sub 2 shifted out from S sub 1. That is, S sub 2 is to the right and parallel to the supply curve S sub 1.  The initial equilibrium is shown where the demand curve intersects with supply curve S sub 1.   The point at which these two curves intersect is the initial market equilibrium and this is at the point W sub1 and L sub 1.  That is the initial equilibrium wage and equilibrium employment.  The shift in the supply curve leads to a new equilibrium where S sub 2 intersects with the demand curve for labor, at the point L sub 2 and W sub 2.  This equilibrium shows a reduction in the equilibrium wage and a higher equilibrium employment level.  This is explained in a series of callouts on the figure:  Callout 1 states “An increase in labor supply …” Callout 2 states “… reduces the wage …” and Callout 3 concludes “ … and raises employment.”">
            <a:extLst>
              <a:ext uri="{FF2B5EF4-FFF2-40B4-BE49-F238E27FC236}">
                <a16:creationId xmlns:a16="http://schemas.microsoft.com/office/drawing/2014/main" id="{5BBF13C7-5D58-FEB8-AC27-9B9309D607CD}"/>
              </a:ext>
            </a:extLst>
          </p:cNvPr>
          <p:cNvPicPr>
            <a:picLocks noGrp="1" noChangeAspect="1"/>
          </p:cNvPicPr>
          <p:nvPr>
            <p:ph sz="half" idx="2"/>
          </p:nvPr>
        </p:nvPicPr>
        <p:blipFill>
          <a:blip r:embed="rId2"/>
          <a:stretch>
            <a:fillRect/>
          </a:stretch>
        </p:blipFill>
        <p:spPr>
          <a:xfrm>
            <a:off x="6157209" y="2160497"/>
            <a:ext cx="5786468" cy="3749040"/>
          </a:xfrm>
        </p:spPr>
      </p:pic>
    </p:spTree>
    <p:extLst>
      <p:ext uri="{BB962C8B-B14F-4D97-AF65-F5344CB8AC3E}">
        <p14:creationId xmlns:p14="http://schemas.microsoft.com/office/powerpoint/2010/main" val="220349061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697E72-46A0-154B-DBF2-96BE4040CA6C}"/>
              </a:ext>
            </a:extLst>
          </p:cNvPr>
          <p:cNvSpPr>
            <a:spLocks noGrp="1"/>
          </p:cNvSpPr>
          <p:nvPr>
            <p:ph type="title"/>
          </p:nvPr>
        </p:nvSpPr>
        <p:spPr/>
        <p:txBody>
          <a:bodyPr/>
          <a:lstStyle/>
          <a:p>
            <a:r>
              <a:rPr lang="en-US" dirty="0">
                <a:latin typeface="+mn-lt"/>
              </a:rPr>
              <a:t>Shifts in Labor Demand</a:t>
            </a:r>
          </a:p>
        </p:txBody>
      </p:sp>
      <p:sp>
        <p:nvSpPr>
          <p:cNvPr id="3" name="Content Placeholder 2">
            <a:extLst>
              <a:ext uri="{FF2B5EF4-FFF2-40B4-BE49-F238E27FC236}">
                <a16:creationId xmlns:a16="http://schemas.microsoft.com/office/drawing/2014/main" id="{59EF5551-6BA0-B85E-D638-A0A9E71797C3}"/>
              </a:ext>
            </a:extLst>
          </p:cNvPr>
          <p:cNvSpPr>
            <a:spLocks noGrp="1"/>
          </p:cNvSpPr>
          <p:nvPr>
            <p:ph idx="1"/>
          </p:nvPr>
        </p:nvSpPr>
        <p:spPr/>
        <p:txBody>
          <a:bodyPr/>
          <a:lstStyle/>
          <a:p>
            <a:r>
              <a:rPr lang="en-US" dirty="0">
                <a:latin typeface="+mn-lt"/>
              </a:rPr>
              <a:t>Increase in demand</a:t>
            </a:r>
          </a:p>
          <a:p>
            <a:pPr lvl="1">
              <a:buFont typeface="Arial" panose="020B0604020202020204" pitchFamily="34" charset="0"/>
              <a:buChar char="•"/>
            </a:pPr>
            <a:r>
              <a:rPr lang="en-US" dirty="0">
                <a:latin typeface="+mn-lt"/>
              </a:rPr>
              <a:t>Higher wage</a:t>
            </a:r>
          </a:p>
          <a:p>
            <a:pPr lvl="1">
              <a:buFont typeface="Arial" panose="020B0604020202020204" pitchFamily="34" charset="0"/>
              <a:buChar char="•"/>
            </a:pPr>
            <a:r>
              <a:rPr lang="en-US" dirty="0">
                <a:latin typeface="+mn-lt"/>
              </a:rPr>
              <a:t>No change in marginal product of labor</a:t>
            </a:r>
          </a:p>
          <a:p>
            <a:pPr lvl="1">
              <a:buFont typeface="Arial" panose="020B0604020202020204" pitchFamily="34" charset="0"/>
              <a:buChar char="•"/>
            </a:pPr>
            <a:r>
              <a:rPr lang="en-US" dirty="0">
                <a:latin typeface="+mn-lt"/>
              </a:rPr>
              <a:t>Higher value of marginal product of labor</a:t>
            </a:r>
          </a:p>
          <a:p>
            <a:pPr lvl="1">
              <a:buFont typeface="Arial" panose="020B0604020202020204" pitchFamily="34" charset="0"/>
              <a:buChar char="•"/>
            </a:pPr>
            <a:r>
              <a:rPr lang="en-US" dirty="0">
                <a:latin typeface="+mn-lt"/>
              </a:rPr>
              <a:t>Higher employment</a:t>
            </a:r>
          </a:p>
        </p:txBody>
      </p:sp>
    </p:spTree>
    <p:extLst>
      <p:ext uri="{BB962C8B-B14F-4D97-AF65-F5344CB8AC3E}">
        <p14:creationId xmlns:p14="http://schemas.microsoft.com/office/powerpoint/2010/main" val="12901225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F1D39-0094-946B-FAB5-832E2675C6FB}"/>
              </a:ext>
            </a:extLst>
          </p:cNvPr>
          <p:cNvSpPr>
            <a:spLocks noGrp="1"/>
          </p:cNvSpPr>
          <p:nvPr>
            <p:ph type="title"/>
          </p:nvPr>
        </p:nvSpPr>
        <p:spPr/>
        <p:txBody>
          <a:bodyPr/>
          <a:lstStyle/>
          <a:p>
            <a:r>
              <a:rPr lang="en-US" dirty="0">
                <a:latin typeface="+mn-lt"/>
              </a:rPr>
              <a:t>Figure 6 A Shift in Labor Demand</a:t>
            </a:r>
          </a:p>
        </p:txBody>
      </p:sp>
      <p:sp>
        <p:nvSpPr>
          <p:cNvPr id="3" name="Content Placeholder 2">
            <a:extLst>
              <a:ext uri="{FF2B5EF4-FFF2-40B4-BE49-F238E27FC236}">
                <a16:creationId xmlns:a16="http://schemas.microsoft.com/office/drawing/2014/main" id="{7D703624-3A77-865B-0710-D8A2A5966B22}"/>
              </a:ext>
            </a:extLst>
          </p:cNvPr>
          <p:cNvSpPr>
            <a:spLocks noGrp="1"/>
          </p:cNvSpPr>
          <p:nvPr>
            <p:ph sz="half" idx="1"/>
          </p:nvPr>
        </p:nvSpPr>
        <p:spPr/>
        <p:txBody>
          <a:bodyPr/>
          <a:lstStyle/>
          <a:p>
            <a:pPr algn="l"/>
            <a:r>
              <a:rPr lang="en-US" sz="2200" b="0" i="0" u="none" strike="noStrike" baseline="0" dirty="0">
                <a:latin typeface="+mn-lt"/>
              </a:rPr>
              <a:t>When labor demand increases from </a:t>
            </a:r>
            <a:r>
              <a:rPr lang="en-US" sz="2200" b="0" i="1" u="none" strike="noStrike" baseline="0" dirty="0">
                <a:latin typeface="+mn-lt"/>
              </a:rPr>
              <a:t>D</a:t>
            </a:r>
            <a:r>
              <a:rPr lang="en-US" sz="2200" b="0" i="0" u="none" strike="noStrike" baseline="-25000" dirty="0">
                <a:latin typeface="+mn-lt"/>
              </a:rPr>
              <a:t>1</a:t>
            </a:r>
            <a:r>
              <a:rPr lang="en-US" sz="2200" b="0" i="0" u="none" strike="noStrike" baseline="0" dirty="0">
                <a:latin typeface="+mn-lt"/>
              </a:rPr>
              <a:t> to </a:t>
            </a:r>
            <a:r>
              <a:rPr lang="en-US" sz="2200" b="0" i="1" u="none" strike="noStrike" baseline="0" dirty="0">
                <a:latin typeface="+mn-lt"/>
              </a:rPr>
              <a:t>D</a:t>
            </a:r>
            <a:r>
              <a:rPr lang="en-US" sz="2200" baseline="-25000" dirty="0">
                <a:latin typeface="+mn-lt"/>
              </a:rPr>
              <a:t>2</a:t>
            </a:r>
            <a:r>
              <a:rPr lang="en-US" sz="2200" b="0" i="0" u="none" strike="noStrike" baseline="0" dirty="0">
                <a:latin typeface="+mn-lt"/>
              </a:rPr>
              <a:t>, perhaps because of an increase in the price of the firm’s output, the equilibrium wage rises from </a:t>
            </a:r>
            <a:r>
              <a:rPr lang="en-US" sz="2200" b="0" i="1" u="none" strike="noStrike" baseline="0" dirty="0">
                <a:latin typeface="+mn-lt"/>
              </a:rPr>
              <a:t>W</a:t>
            </a:r>
            <a:r>
              <a:rPr lang="en-US" sz="2200" baseline="-25000" dirty="0">
                <a:latin typeface="+mn-lt"/>
              </a:rPr>
              <a:t>1</a:t>
            </a:r>
            <a:r>
              <a:rPr lang="en-US" sz="2200" b="0" i="0" u="none" strike="noStrike" baseline="0" dirty="0">
                <a:latin typeface="+mn-lt"/>
              </a:rPr>
              <a:t> to </a:t>
            </a:r>
            <a:r>
              <a:rPr lang="en-US" sz="2200" b="0" i="1" u="none" strike="noStrike" baseline="0" dirty="0">
                <a:latin typeface="+mn-lt"/>
              </a:rPr>
              <a:t>W</a:t>
            </a:r>
            <a:r>
              <a:rPr lang="en-US" sz="2200" baseline="-25000" dirty="0">
                <a:latin typeface="+mn-lt"/>
              </a:rPr>
              <a:t>2</a:t>
            </a:r>
            <a:r>
              <a:rPr lang="en-US" sz="2200" b="0" i="0" u="none" strike="noStrike" baseline="0" dirty="0">
                <a:latin typeface="+mn-lt"/>
              </a:rPr>
              <a:t>, and employment rises from </a:t>
            </a:r>
            <a:r>
              <a:rPr lang="en-US" sz="2200" b="0" i="1" u="none" strike="noStrike" baseline="0" dirty="0">
                <a:latin typeface="+mn-lt"/>
              </a:rPr>
              <a:t>L</a:t>
            </a:r>
            <a:r>
              <a:rPr lang="en-US" sz="2200" baseline="-25000" dirty="0">
                <a:latin typeface="+mn-lt"/>
              </a:rPr>
              <a:t>1</a:t>
            </a:r>
            <a:r>
              <a:rPr lang="en-US" sz="2200" b="0" i="0" u="none" strike="noStrike" baseline="0" dirty="0">
                <a:latin typeface="+mn-lt"/>
              </a:rPr>
              <a:t> to </a:t>
            </a:r>
            <a:r>
              <a:rPr lang="en-US" sz="2200" b="0" i="1" u="none" strike="noStrike" baseline="0" dirty="0">
                <a:latin typeface="+mn-lt"/>
              </a:rPr>
              <a:t>L</a:t>
            </a:r>
            <a:r>
              <a:rPr lang="en-US" sz="2200" baseline="-25000" dirty="0">
                <a:latin typeface="+mn-lt"/>
              </a:rPr>
              <a:t>2</a:t>
            </a:r>
            <a:r>
              <a:rPr lang="en-US" sz="2200" b="0" i="0" u="none" strike="noStrike" baseline="0" dirty="0">
                <a:latin typeface="+mn-lt"/>
              </a:rPr>
              <a:t>. </a:t>
            </a:r>
          </a:p>
          <a:p>
            <a:pPr algn="l"/>
            <a:r>
              <a:rPr lang="en-US" sz="2200" b="0" i="0" u="none" strike="noStrike" baseline="0" dirty="0">
                <a:latin typeface="+mn-lt"/>
              </a:rPr>
              <a:t>The</a:t>
            </a:r>
            <a:r>
              <a:rPr lang="en-US" sz="2200" dirty="0">
                <a:latin typeface="+mn-lt"/>
              </a:rPr>
              <a:t> </a:t>
            </a:r>
            <a:r>
              <a:rPr lang="en-US" sz="2200" b="0" i="0" u="none" strike="noStrike" baseline="0" dirty="0">
                <a:latin typeface="+mn-lt"/>
              </a:rPr>
              <a:t>change in the wage reflects a change in the value of the marginal product of labor: With a higher output price, the added output from an extra worker is more valuable.</a:t>
            </a:r>
            <a:endParaRPr lang="en-US" sz="2200" dirty="0">
              <a:latin typeface="+mn-lt"/>
            </a:endParaRPr>
          </a:p>
        </p:txBody>
      </p:sp>
      <p:pic>
        <p:nvPicPr>
          <p:cNvPr id="7" name="Picture 3" descr="A graph, plotting quantity of labor on the horizontal axis and wage (price of labor) on the vertical axis, shows an upward sloping supply curve intersected by two downward sloping demand curves, D1 and D2, such that D1 is closer to the origin. From the intersection of the supply curve and D1, perpendiculars are dropped to the axes, to the horizontal axis at L1 and to the vertical axis at W1. Similarly perpendiculars are dropped at L2 and W2 from the intersection of the supply curve and D2. Arrows highlighting the shift from D1 to D2, W1 to W2, and L1 to L2 are described by callouts as follows. &quot;An increase in labor demand… increases the wage … and increases employment.&quot;">
            <a:extLst>
              <a:ext uri="{FF2B5EF4-FFF2-40B4-BE49-F238E27FC236}">
                <a16:creationId xmlns:a16="http://schemas.microsoft.com/office/drawing/2014/main" id="{A64094BA-51D9-ABCD-1D49-6BD16D437079}"/>
              </a:ext>
            </a:extLst>
          </p:cNvPr>
          <p:cNvPicPr>
            <a:picLocks noGrp="1" noChangeAspect="1"/>
          </p:cNvPicPr>
          <p:nvPr>
            <p:ph sz="half" idx="2"/>
          </p:nvPr>
        </p:nvPicPr>
        <p:blipFill>
          <a:blip r:embed="rId2"/>
          <a:stretch>
            <a:fillRect/>
          </a:stretch>
        </p:blipFill>
        <p:spPr>
          <a:xfrm>
            <a:off x="6082259" y="2213108"/>
            <a:ext cx="5860320" cy="3749040"/>
          </a:xfrm>
        </p:spPr>
      </p:pic>
    </p:spTree>
    <p:extLst>
      <p:ext uri="{BB962C8B-B14F-4D97-AF65-F5344CB8AC3E}">
        <p14:creationId xmlns:p14="http://schemas.microsoft.com/office/powerpoint/2010/main" val="23751148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67729B-B4B5-60D1-E059-71EFE3D2D0A7}"/>
              </a:ext>
            </a:extLst>
          </p:cNvPr>
          <p:cNvSpPr>
            <a:spLocks noGrp="1"/>
          </p:cNvSpPr>
          <p:nvPr>
            <p:ph type="title"/>
          </p:nvPr>
        </p:nvSpPr>
        <p:spPr/>
        <p:txBody>
          <a:bodyPr/>
          <a:lstStyle/>
          <a:p>
            <a:r>
              <a:rPr lang="en-US" dirty="0">
                <a:latin typeface="+mn-lt"/>
              </a:rPr>
              <a:t>Figure 7 Growth in Productivity and Real Wages</a:t>
            </a:r>
          </a:p>
        </p:txBody>
      </p:sp>
      <p:sp>
        <p:nvSpPr>
          <p:cNvPr id="3" name="Content Placeholder 2">
            <a:extLst>
              <a:ext uri="{FF2B5EF4-FFF2-40B4-BE49-F238E27FC236}">
                <a16:creationId xmlns:a16="http://schemas.microsoft.com/office/drawing/2014/main" id="{4C14A2FB-4C60-5667-F591-280EBA199531}"/>
              </a:ext>
            </a:extLst>
          </p:cNvPr>
          <p:cNvSpPr>
            <a:spLocks noGrp="1"/>
          </p:cNvSpPr>
          <p:nvPr>
            <p:ph sz="half" idx="1"/>
          </p:nvPr>
        </p:nvSpPr>
        <p:spPr>
          <a:xfrm>
            <a:off x="476843" y="1825625"/>
            <a:ext cx="6088849" cy="4351338"/>
          </a:xfrm>
        </p:spPr>
        <p:txBody>
          <a:bodyPr/>
          <a:lstStyle/>
          <a:p>
            <a:r>
              <a:rPr lang="en-US" dirty="0">
                <a:latin typeface="+mn-lt"/>
              </a:rPr>
              <a:t>When productivity grows rapidly, so do real wages. And when productivity growth is more modest, real wage growth is as well.</a:t>
            </a:r>
          </a:p>
          <a:p>
            <a:pPr marL="0" indent="0">
              <a:spcBef>
                <a:spcPts val="7800"/>
              </a:spcBef>
              <a:spcAft>
                <a:spcPts val="0"/>
              </a:spcAft>
              <a:buNone/>
            </a:pPr>
            <a:r>
              <a:rPr lang="en-US" sz="1200" dirty="0">
                <a:latin typeface="+mn-lt"/>
              </a:rPr>
              <a:t>Source: Bureau of Labor Statistics. Growth in productivity is measured here as the annualized rate of change in output per hour in the nonfarm business sector. Growth in real wages is measured as the annualized change in compensation per hour in the nonfarm business sector divided by the price deflator for that sector. These productivity data measure average productivity—the quantity of output divided by the quantity of labor—rather than marginal productivity, but average and marginal productivity are thought to move closely together.</a:t>
            </a:r>
          </a:p>
        </p:txBody>
      </p:sp>
      <p:pic>
        <p:nvPicPr>
          <p:cNvPr id="6" name="Picture 3" descr="The figure shows a bar graph that plots the growth in productivity and the related growth in real wages over time.  The chart covers the period from 1960 up through 2020.  The horizontal axis is the time in years and displays the information for four different periods:  1960-1973; 1973-1995; 1995-2010; and 2010-2020.  The vertical axis is the annual growth rate in percentage terms and varies from 0 up to 3.5%.  For the period 1960-1973, annual growth in productivity (which is output per hour) was 2.9% and growth in real wages was 2.7%.  For the period 1973-1995, growth in productivity was 1.5% and real wage growth was 1.2%.  For the period 1995-2010, growth in productivity was 2.7% and real wage growth was 2.2%.  And for the period 2010-2020, growth in productivity was 1.1% and real wage growth was 1.5%. ">
            <a:extLst>
              <a:ext uri="{FF2B5EF4-FFF2-40B4-BE49-F238E27FC236}">
                <a16:creationId xmlns:a16="http://schemas.microsoft.com/office/drawing/2014/main" id="{962800D4-9C72-6B4A-8CB2-E7993F516700}"/>
              </a:ext>
            </a:extLst>
          </p:cNvPr>
          <p:cNvPicPr>
            <a:picLocks noGrp="1" noChangeAspect="1"/>
          </p:cNvPicPr>
          <p:nvPr>
            <p:ph sz="half" idx="2"/>
          </p:nvPr>
        </p:nvPicPr>
        <p:blipFill>
          <a:blip r:embed="rId2"/>
          <a:stretch>
            <a:fillRect/>
          </a:stretch>
        </p:blipFill>
        <p:spPr>
          <a:xfrm>
            <a:off x="6785079" y="2076347"/>
            <a:ext cx="5135284" cy="3931920"/>
          </a:xfrm>
        </p:spPr>
      </p:pic>
    </p:spTree>
    <p:extLst>
      <p:ext uri="{BB962C8B-B14F-4D97-AF65-F5344CB8AC3E}">
        <p14:creationId xmlns:p14="http://schemas.microsoft.com/office/powerpoint/2010/main" val="15641794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19-4</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The Other Factors of Production: Land and Capital</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697E72-46A0-154B-DBF2-96BE4040CA6C}"/>
              </a:ext>
            </a:extLst>
          </p:cNvPr>
          <p:cNvSpPr>
            <a:spLocks noGrp="1"/>
          </p:cNvSpPr>
          <p:nvPr>
            <p:ph type="title"/>
          </p:nvPr>
        </p:nvSpPr>
        <p:spPr/>
        <p:txBody>
          <a:bodyPr/>
          <a:lstStyle/>
          <a:p>
            <a:r>
              <a:rPr lang="en-US" dirty="0">
                <a:latin typeface="+mn-lt"/>
              </a:rPr>
              <a:t>Equilibrium in the Markets for Land and Capital (1 of 2)</a:t>
            </a:r>
          </a:p>
        </p:txBody>
      </p:sp>
      <p:sp>
        <p:nvSpPr>
          <p:cNvPr id="3" name="Content Placeholder 2">
            <a:extLst>
              <a:ext uri="{FF2B5EF4-FFF2-40B4-BE49-F238E27FC236}">
                <a16:creationId xmlns:a16="http://schemas.microsoft.com/office/drawing/2014/main" id="{59EF5551-6BA0-B85E-D638-A0A9E71797C3}"/>
              </a:ext>
            </a:extLst>
          </p:cNvPr>
          <p:cNvSpPr>
            <a:spLocks noGrp="1"/>
          </p:cNvSpPr>
          <p:nvPr>
            <p:ph idx="1"/>
          </p:nvPr>
        </p:nvSpPr>
        <p:spPr/>
        <p:txBody>
          <a:bodyPr/>
          <a:lstStyle/>
          <a:p>
            <a:r>
              <a:rPr lang="en-US" b="1" dirty="0">
                <a:solidFill>
                  <a:srgbClr val="C00000"/>
                </a:solidFill>
                <a:latin typeface="+mn-lt"/>
              </a:rPr>
              <a:t>Capital*</a:t>
            </a:r>
          </a:p>
          <a:p>
            <a:pPr lvl="1">
              <a:buFont typeface="Arial" panose="020B0604020202020204" pitchFamily="34" charset="0"/>
              <a:buChar char="•"/>
            </a:pPr>
            <a:r>
              <a:rPr lang="en-US" dirty="0">
                <a:latin typeface="+mn-lt"/>
              </a:rPr>
              <a:t>Equipment and structures used to produce goods and services</a:t>
            </a:r>
          </a:p>
          <a:p>
            <a:r>
              <a:rPr lang="en-US" dirty="0">
                <a:latin typeface="+mn-lt"/>
              </a:rPr>
              <a:t>Purchase price</a:t>
            </a:r>
          </a:p>
          <a:p>
            <a:pPr lvl="1">
              <a:buFont typeface="Arial" panose="020B0604020202020204" pitchFamily="34" charset="0"/>
              <a:buChar char="•"/>
            </a:pPr>
            <a:r>
              <a:rPr lang="en-US" dirty="0">
                <a:latin typeface="+mn-lt"/>
              </a:rPr>
              <a:t>Price a person pays to own that factor of production indefinitely</a:t>
            </a:r>
          </a:p>
          <a:p>
            <a:r>
              <a:rPr lang="en-US" dirty="0">
                <a:latin typeface="+mn-lt"/>
              </a:rPr>
              <a:t>Rental price</a:t>
            </a:r>
          </a:p>
          <a:p>
            <a:pPr lvl="1">
              <a:buFont typeface="Arial" panose="020B0604020202020204" pitchFamily="34" charset="0"/>
              <a:buChar char="•"/>
            </a:pPr>
            <a:r>
              <a:rPr lang="en-US" dirty="0">
                <a:latin typeface="+mn-lt"/>
              </a:rPr>
              <a:t>Price a person pays to use that factor for a limited period of time</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0" marR="0" lvl="0" indent="0" algn="l" defTabSz="914400" rtl="0" eaLnBrk="1" fontAlgn="auto" latinLnBrk="0" hangingPunct="1">
              <a:lnSpc>
                <a:spcPct val="100000"/>
              </a:lnSpc>
              <a:spcBef>
                <a:spcPts val="540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11554933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E392C-3164-05C1-71B2-87ADC492D9DD}"/>
              </a:ext>
            </a:extLst>
          </p:cNvPr>
          <p:cNvSpPr>
            <a:spLocks noGrp="1"/>
          </p:cNvSpPr>
          <p:nvPr>
            <p:ph type="title"/>
          </p:nvPr>
        </p:nvSpPr>
        <p:spPr/>
        <p:txBody>
          <a:bodyPr/>
          <a:lstStyle/>
          <a:p>
            <a:r>
              <a:rPr lang="en-US" dirty="0">
                <a:latin typeface="+mn-lt"/>
              </a:rPr>
              <a:t>Equilibrium in the Markets for Land and Capital (2 of 2)</a:t>
            </a:r>
          </a:p>
        </p:txBody>
      </p:sp>
      <p:sp>
        <p:nvSpPr>
          <p:cNvPr id="3" name="Content Placeholder 2">
            <a:extLst>
              <a:ext uri="{FF2B5EF4-FFF2-40B4-BE49-F238E27FC236}">
                <a16:creationId xmlns:a16="http://schemas.microsoft.com/office/drawing/2014/main" id="{6676680B-D692-87DE-AE5A-39BEEB93A2B4}"/>
              </a:ext>
            </a:extLst>
          </p:cNvPr>
          <p:cNvSpPr>
            <a:spLocks noGrp="1"/>
          </p:cNvSpPr>
          <p:nvPr>
            <p:ph idx="1"/>
          </p:nvPr>
        </p:nvSpPr>
        <p:spPr>
          <a:xfrm>
            <a:off x="476843" y="1825625"/>
            <a:ext cx="11380377" cy="4351338"/>
          </a:xfrm>
        </p:spPr>
        <p:txBody>
          <a:bodyPr/>
          <a:lstStyle/>
          <a:p>
            <a:r>
              <a:rPr lang="en-US" dirty="0">
                <a:latin typeface="+mn-lt"/>
              </a:rPr>
              <a:t>As long as the firms using the factors of production are competitive and profit-maximizing, each factor’s rental price must equal the value of its marginal product</a:t>
            </a:r>
          </a:p>
          <a:p>
            <a:r>
              <a:rPr lang="en-US" dirty="0">
                <a:latin typeface="+mn-lt"/>
              </a:rPr>
              <a:t>Labor, land, and capital all earn the value of their marginal contributions to the production process</a:t>
            </a:r>
          </a:p>
          <a:p>
            <a:r>
              <a:rPr lang="en-US" dirty="0">
                <a:latin typeface="+mn-lt"/>
              </a:rPr>
              <a:t>Equilibrium purchase price depends on</a:t>
            </a:r>
          </a:p>
          <a:p>
            <a:pPr lvl="1">
              <a:buFont typeface="Arial" panose="020B0604020202020204" pitchFamily="34" charset="0"/>
              <a:buChar char="•"/>
            </a:pPr>
            <a:r>
              <a:rPr lang="en-US" dirty="0">
                <a:latin typeface="+mn-lt"/>
              </a:rPr>
              <a:t>Current value of the marginal product</a:t>
            </a:r>
          </a:p>
          <a:p>
            <a:pPr lvl="1">
              <a:buFont typeface="Arial" panose="020B0604020202020204" pitchFamily="34" charset="0"/>
              <a:buChar char="•"/>
            </a:pPr>
            <a:r>
              <a:rPr lang="en-US" dirty="0">
                <a:latin typeface="+mn-lt"/>
              </a:rPr>
              <a:t>Value of the marginal product expected to prevail in the future</a:t>
            </a:r>
          </a:p>
        </p:txBody>
      </p:sp>
    </p:spTree>
    <p:extLst>
      <p:ext uri="{BB962C8B-B14F-4D97-AF65-F5344CB8AC3E}">
        <p14:creationId xmlns:p14="http://schemas.microsoft.com/office/powerpoint/2010/main" val="3724159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51D245-CA6E-E09B-5316-6B616E97E364}"/>
              </a:ext>
            </a:extLst>
          </p:cNvPr>
          <p:cNvSpPr>
            <a:spLocks noGrp="1"/>
          </p:cNvSpPr>
          <p:nvPr>
            <p:ph type="title"/>
          </p:nvPr>
        </p:nvSpPr>
        <p:spPr/>
        <p:txBody>
          <a:bodyPr/>
          <a:lstStyle/>
          <a:p>
            <a:r>
              <a:rPr lang="en-US" dirty="0">
                <a:latin typeface="+mn-lt"/>
              </a:rPr>
              <a:t>Figure 8 The Markets for Land and Capital</a:t>
            </a:r>
          </a:p>
        </p:txBody>
      </p:sp>
      <p:sp>
        <p:nvSpPr>
          <p:cNvPr id="3" name="Content Placeholder 2">
            <a:extLst>
              <a:ext uri="{FF2B5EF4-FFF2-40B4-BE49-F238E27FC236}">
                <a16:creationId xmlns:a16="http://schemas.microsoft.com/office/drawing/2014/main" id="{CDB470A7-7CB2-B17E-0F2D-81221D59533A}"/>
              </a:ext>
            </a:extLst>
          </p:cNvPr>
          <p:cNvSpPr>
            <a:spLocks noGrp="1"/>
          </p:cNvSpPr>
          <p:nvPr>
            <p:ph sz="half" idx="1"/>
          </p:nvPr>
        </p:nvSpPr>
        <p:spPr>
          <a:xfrm>
            <a:off x="476843" y="1887674"/>
            <a:ext cx="11241915" cy="1005840"/>
          </a:xfrm>
        </p:spPr>
        <p:txBody>
          <a:bodyPr/>
          <a:lstStyle/>
          <a:p>
            <a:r>
              <a:rPr lang="en-US" sz="2000" b="0" dirty="0">
                <a:latin typeface="+mn-lt"/>
              </a:rPr>
              <a:t>Supply and demand determine the compensation paid to the owners of land, as shown in panel (a), and the compensation paid to the owners of capital, as shown in panel (b). The demand for each factor, in turn, depends on the value of its marginal product.</a:t>
            </a:r>
          </a:p>
        </p:txBody>
      </p:sp>
      <p:pic>
        <p:nvPicPr>
          <p:cNvPr id="7" name="Picture 3" descr="Two graphs compare (a) the market for land with (b) the market for capital. In both a downward sloping demand curve is intersected by an upward sloping supply curve. Graph (a) plots quantity of land on the horizontal axis and rental price of land on the vertical axis, and graph (b) plots quantity of capital on the horizontal axis and rental price of capital on the vertical axis. The supply curve in graph (a) is much steeper than in graph (b). In each graph, perpendiculars are dropped from the intersection, to the horizontal axis at point Q and to the vertical axis at point P.">
            <a:extLst>
              <a:ext uri="{FF2B5EF4-FFF2-40B4-BE49-F238E27FC236}">
                <a16:creationId xmlns:a16="http://schemas.microsoft.com/office/drawing/2014/main" id="{DB8AACA9-0F4F-775F-9371-EE2A9006A293}"/>
              </a:ext>
            </a:extLst>
          </p:cNvPr>
          <p:cNvPicPr>
            <a:picLocks noGrp="1" noChangeAspect="1"/>
          </p:cNvPicPr>
          <p:nvPr>
            <p:ph sz="half" idx="2"/>
          </p:nvPr>
        </p:nvPicPr>
        <p:blipFill>
          <a:blip r:embed="rId2"/>
          <a:stretch>
            <a:fillRect/>
          </a:stretch>
        </p:blipFill>
        <p:spPr>
          <a:xfrm>
            <a:off x="2469099" y="3045526"/>
            <a:ext cx="7253803" cy="3017520"/>
          </a:xfrm>
        </p:spPr>
      </p:pic>
    </p:spTree>
    <p:extLst>
      <p:ext uri="{BB962C8B-B14F-4D97-AF65-F5344CB8AC3E}">
        <p14:creationId xmlns:p14="http://schemas.microsoft.com/office/powerpoint/2010/main" val="74506805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B60291-F329-1226-41A7-BAB126E3122A}"/>
              </a:ext>
            </a:extLst>
          </p:cNvPr>
          <p:cNvSpPr>
            <a:spLocks noGrp="1"/>
          </p:cNvSpPr>
          <p:nvPr>
            <p:ph type="title"/>
          </p:nvPr>
        </p:nvSpPr>
        <p:spPr/>
        <p:txBody>
          <a:bodyPr/>
          <a:lstStyle/>
          <a:p>
            <a:r>
              <a:rPr lang="en-US" dirty="0">
                <a:latin typeface="+mn-lt"/>
              </a:rPr>
              <a:t>Linkages among the Factors of Production</a:t>
            </a:r>
          </a:p>
        </p:txBody>
      </p:sp>
      <p:sp>
        <p:nvSpPr>
          <p:cNvPr id="3" name="Content Placeholder 2">
            <a:extLst>
              <a:ext uri="{FF2B5EF4-FFF2-40B4-BE49-F238E27FC236}">
                <a16:creationId xmlns:a16="http://schemas.microsoft.com/office/drawing/2014/main" id="{5881F103-8AEB-BEE9-F290-0CCB8A0BA954}"/>
              </a:ext>
            </a:extLst>
          </p:cNvPr>
          <p:cNvSpPr>
            <a:spLocks noGrp="1"/>
          </p:cNvSpPr>
          <p:nvPr>
            <p:ph idx="1"/>
          </p:nvPr>
        </p:nvSpPr>
        <p:spPr/>
        <p:txBody>
          <a:bodyPr/>
          <a:lstStyle/>
          <a:p>
            <a:r>
              <a:rPr lang="en-US" dirty="0">
                <a:latin typeface="+mn-lt"/>
              </a:rPr>
              <a:t>Factors of production are used together </a:t>
            </a:r>
          </a:p>
          <a:p>
            <a:pPr lvl="1">
              <a:buFont typeface="Arial" panose="020B0604020202020204" pitchFamily="34" charset="0"/>
              <a:buChar char="•"/>
            </a:pPr>
            <a:r>
              <a:rPr lang="en-US" dirty="0">
                <a:latin typeface="+mn-lt"/>
              </a:rPr>
              <a:t>In a way that makes each factor’s productivity dependent on the quantities of the other factors</a:t>
            </a:r>
          </a:p>
          <a:p>
            <a:r>
              <a:rPr lang="en-US" dirty="0">
                <a:latin typeface="+mn-lt"/>
              </a:rPr>
              <a:t>Marginal product of any factor depends on</a:t>
            </a:r>
          </a:p>
          <a:p>
            <a:pPr lvl="1">
              <a:buFont typeface="Arial" panose="020B0604020202020204" pitchFamily="34" charset="0"/>
              <a:buChar char="•"/>
            </a:pPr>
            <a:r>
              <a:rPr lang="en-US" dirty="0">
                <a:latin typeface="+mn-lt"/>
              </a:rPr>
              <a:t>Quantity of that factor that is available</a:t>
            </a:r>
          </a:p>
          <a:p>
            <a:pPr lvl="1">
              <a:buFont typeface="Arial" panose="020B0604020202020204" pitchFamily="34" charset="0"/>
              <a:buChar char="•"/>
            </a:pPr>
            <a:r>
              <a:rPr lang="en-US" dirty="0">
                <a:latin typeface="+mn-lt"/>
              </a:rPr>
              <a:t>Diminishing marginal product</a:t>
            </a:r>
          </a:p>
          <a:p>
            <a:r>
              <a:rPr lang="en-US" dirty="0">
                <a:latin typeface="+mn-lt"/>
              </a:rPr>
              <a:t>An event that changes the supply of any factor of production can alter the earnings of all the factors</a:t>
            </a:r>
          </a:p>
        </p:txBody>
      </p:sp>
    </p:spTree>
    <p:extLst>
      <p:ext uri="{BB962C8B-B14F-4D97-AF65-F5344CB8AC3E}">
        <p14:creationId xmlns:p14="http://schemas.microsoft.com/office/powerpoint/2010/main" val="13463629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(3 of 3)</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pPr>
            <a:r>
              <a:rPr lang="en-US" dirty="0">
                <a:latin typeface="+mn-lt"/>
              </a:rPr>
              <a:t>Determine the equilibrium price and quantity for a factor of production using the supply and demand model.</a:t>
            </a:r>
          </a:p>
          <a:p>
            <a:pPr>
              <a:spcBef>
                <a:spcPts val="800"/>
              </a:spcBef>
            </a:pPr>
            <a:r>
              <a:rPr lang="en-US" dirty="0">
                <a:latin typeface="+mn-lt"/>
              </a:rPr>
              <a:t>Determine the equilibrium wage and quantity of labor in the market for labor.</a:t>
            </a:r>
          </a:p>
          <a:p>
            <a:pPr>
              <a:spcBef>
                <a:spcPts val="800"/>
              </a:spcBef>
            </a:pPr>
            <a:r>
              <a:rPr lang="en-US" dirty="0">
                <a:latin typeface="+mn-lt"/>
              </a:rPr>
              <a:t>Explain how a change in a labor demand determinant impacts labor demand.</a:t>
            </a:r>
          </a:p>
          <a:p>
            <a:pPr>
              <a:spcBef>
                <a:spcPts val="800"/>
              </a:spcBef>
            </a:pPr>
            <a:r>
              <a:rPr lang="en-US" dirty="0">
                <a:latin typeface="+mn-lt"/>
              </a:rPr>
              <a:t>Derive the impact of a change in the quantity of a factor of production on the market for a different factor of production. </a:t>
            </a:r>
          </a:p>
        </p:txBody>
      </p:sp>
    </p:spTree>
    <p:extLst>
      <p:ext uri="{BB962C8B-B14F-4D97-AF65-F5344CB8AC3E}">
        <p14:creationId xmlns:p14="http://schemas.microsoft.com/office/powerpoint/2010/main" val="325317024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Ask the Experts: Immigration</a:t>
            </a:r>
          </a:p>
        </p:txBody>
      </p:sp>
      <p:sp>
        <p:nvSpPr>
          <p:cNvPr id="3" name="Content Placeholder 2"/>
          <p:cNvSpPr>
            <a:spLocks noGrp="1"/>
          </p:cNvSpPr>
          <p:nvPr>
            <p:ph sz="half" idx="1"/>
          </p:nvPr>
        </p:nvSpPr>
        <p:spPr>
          <a:xfrm>
            <a:off x="476843" y="1887674"/>
            <a:ext cx="11241915" cy="990437"/>
          </a:xfrm>
        </p:spPr>
        <p:txBody>
          <a:bodyPr/>
          <a:lstStyle/>
          <a:p>
            <a:r>
              <a:rPr lang="en-US" sz="2000" b="0" dirty="0">
                <a:latin typeface="+mn-lt"/>
              </a:rPr>
              <a:t>“Unless they were compensated by others, many low-skilled American workers would be substantially worse off if a larger number of low-skilled foreign workers were legally allowed to enter the U.S. each year.”</a:t>
            </a:r>
          </a:p>
        </p:txBody>
      </p:sp>
      <p:pic>
        <p:nvPicPr>
          <p:cNvPr id="8" name="Picture 3" descr="A pie chart titled “What do economists say?” plots three values. They are 60% agree, 11% disagree, and 29% uncertain.">
            <a:extLst>
              <a:ext uri="{FF2B5EF4-FFF2-40B4-BE49-F238E27FC236}">
                <a16:creationId xmlns:a16="http://schemas.microsoft.com/office/drawing/2014/main" id="{B8FEF2E2-4938-6A85-6001-94980691FDE0}"/>
              </a:ext>
            </a:extLst>
          </p:cNvPr>
          <p:cNvPicPr>
            <a:picLocks noGrp="1" noChangeAspect="1"/>
          </p:cNvPicPr>
          <p:nvPr>
            <p:ph sz="half" idx="2"/>
          </p:nvPr>
        </p:nvPicPr>
        <p:blipFill>
          <a:blip r:embed="rId3"/>
          <a:stretch>
            <a:fillRect/>
          </a:stretch>
        </p:blipFill>
        <p:spPr>
          <a:xfrm>
            <a:off x="3806126" y="2934284"/>
            <a:ext cx="4579748" cy="2743200"/>
          </a:xfrm>
        </p:spPr>
      </p:pic>
      <p:sp>
        <p:nvSpPr>
          <p:cNvPr id="5" name="Text Placeholder 4"/>
          <p:cNvSpPr>
            <a:spLocks noGrp="1"/>
          </p:cNvSpPr>
          <p:nvPr>
            <p:ph type="body" sz="quarter" idx="13"/>
          </p:nvPr>
        </p:nvSpPr>
        <p:spPr>
          <a:xfrm>
            <a:off x="3124200" y="5785067"/>
            <a:ext cx="5943600" cy="274320"/>
          </a:xfrm>
        </p:spPr>
        <p:txBody>
          <a:bodyPr/>
          <a:lstStyle/>
          <a:p>
            <a:pPr>
              <a:buNone/>
            </a:pPr>
            <a:r>
              <a:rPr lang="en-US" sz="1200" dirty="0">
                <a:latin typeface="+mn-lt"/>
              </a:rPr>
              <a:t>Source: IGM Economic Experts Panel, February 12, 2013, December 10, 2013.</a:t>
            </a:r>
          </a:p>
        </p:txBody>
      </p:sp>
    </p:spTree>
    <p:extLst>
      <p:ext uri="{BB962C8B-B14F-4D97-AF65-F5344CB8AC3E}">
        <p14:creationId xmlns:p14="http://schemas.microsoft.com/office/powerpoint/2010/main" val="3470710176"/>
      </p:ext>
    </p:extLst>
  </p:cSld>
  <p:clrMapOvr>
    <a:masterClrMapping/>
  </p:clrMapOvr>
  <p:extLst mod="1"/>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19-5</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Conclusion</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CE4EAE-FEC5-E9CF-93E9-CC6D4F64FA06}"/>
              </a:ext>
            </a:extLst>
          </p:cNvPr>
          <p:cNvSpPr>
            <a:spLocks noGrp="1"/>
          </p:cNvSpPr>
          <p:nvPr>
            <p:ph type="title"/>
          </p:nvPr>
        </p:nvSpPr>
        <p:spPr/>
        <p:txBody>
          <a:bodyPr/>
          <a:lstStyle/>
          <a:p>
            <a:r>
              <a:rPr lang="en-US" dirty="0">
                <a:latin typeface="+mn-lt"/>
              </a:rPr>
              <a:t>Conclusion</a:t>
            </a:r>
          </a:p>
        </p:txBody>
      </p:sp>
      <p:sp>
        <p:nvSpPr>
          <p:cNvPr id="3" name="Content Placeholder 2">
            <a:extLst>
              <a:ext uri="{FF2B5EF4-FFF2-40B4-BE49-F238E27FC236}">
                <a16:creationId xmlns:a16="http://schemas.microsoft.com/office/drawing/2014/main" id="{B57D8394-2D50-01E8-992D-02DD6F91E40F}"/>
              </a:ext>
            </a:extLst>
          </p:cNvPr>
          <p:cNvSpPr>
            <a:spLocks noGrp="1"/>
          </p:cNvSpPr>
          <p:nvPr>
            <p:ph idx="1"/>
          </p:nvPr>
        </p:nvSpPr>
        <p:spPr/>
        <p:txBody>
          <a:bodyPr/>
          <a:lstStyle/>
          <a:p>
            <a:r>
              <a:rPr lang="en-US" dirty="0">
                <a:latin typeface="+mn-lt"/>
              </a:rPr>
              <a:t>The theory developed in this chapter is called the neoclassical theory of distribution</a:t>
            </a:r>
          </a:p>
          <a:p>
            <a:pPr lvl="1">
              <a:buFont typeface="Arial" panose="020B0604020202020204" pitchFamily="34" charset="0"/>
              <a:buChar char="•"/>
            </a:pPr>
            <a:r>
              <a:rPr lang="en-US" dirty="0">
                <a:latin typeface="+mn-lt"/>
              </a:rPr>
              <a:t>The amount paid to each factor of production depends on the supply and demand for that factor</a:t>
            </a:r>
          </a:p>
          <a:p>
            <a:pPr lvl="1">
              <a:buFont typeface="Arial" panose="020B0604020202020204" pitchFamily="34" charset="0"/>
              <a:buChar char="•"/>
            </a:pPr>
            <a:r>
              <a:rPr lang="en-US" dirty="0">
                <a:latin typeface="+mn-lt"/>
              </a:rPr>
              <a:t>The demand, in turn, depends on that factor’s marginal productivity</a:t>
            </a:r>
          </a:p>
          <a:p>
            <a:pPr lvl="1">
              <a:buFont typeface="Arial" panose="020B0604020202020204" pitchFamily="34" charset="0"/>
              <a:buChar char="•"/>
            </a:pPr>
            <a:r>
              <a:rPr lang="en-US" dirty="0">
                <a:latin typeface="+mn-lt"/>
              </a:rPr>
              <a:t>In equilibrium, each factor of production earns the value of its marginal contribution to the production of goods and services</a:t>
            </a:r>
          </a:p>
        </p:txBody>
      </p:sp>
    </p:spTree>
    <p:extLst>
      <p:ext uri="{BB962C8B-B14F-4D97-AF65-F5344CB8AC3E}">
        <p14:creationId xmlns:p14="http://schemas.microsoft.com/office/powerpoint/2010/main" val="23566741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mn-lt"/>
              </a:rPr>
              <a:t>Think-Pair-Share Activity (1 of 2)</a:t>
            </a:r>
          </a:p>
        </p:txBody>
      </p:sp>
      <p:sp>
        <p:nvSpPr>
          <p:cNvPr id="3" name="Content Placeholder 2"/>
          <p:cNvSpPr>
            <a:spLocks noGrp="1"/>
          </p:cNvSpPr>
          <p:nvPr>
            <p:ph idx="1"/>
          </p:nvPr>
        </p:nvSpPr>
        <p:spPr/>
        <p:txBody>
          <a:bodyPr vert="horz" lIns="91440" tIns="45720" rIns="91440" bIns="45720" rtlCol="0" anchor="t">
            <a:noAutofit/>
          </a:bodyPr>
          <a:lstStyle/>
          <a:p>
            <a:pPr marL="0" indent="0">
              <a:spcBef>
                <a:spcPts val="500"/>
              </a:spcBef>
              <a:spcAft>
                <a:spcPts val="500"/>
              </a:spcAft>
              <a:buNone/>
            </a:pPr>
            <a:r>
              <a:rPr lang="en-US" dirty="0">
                <a:latin typeface="+mn-lt"/>
                <a:ea typeface="+mn-lt"/>
                <a:cs typeface="+mn-lt"/>
              </a:rPr>
              <a:t>You are watching a debate about immigration on public television with a friend. The participants represent two camps—organized labor and corporate industry. Organized labor argues against open immigration while U.S. industry argues in favor of more open immigration. Your friend says, “I can’t believe that these two groups can’t get together on this issue. Both firms and workers join forces to produce our industrial output. I would think that their interests would be similar. Maybe a better arbitrator could help these groups find a position on immigration that would satisfy both groups.”</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mn-lt"/>
              </a:rPr>
              <a:t>Think-Pair-Share Activity (2 of 2)</a:t>
            </a:r>
          </a:p>
        </p:txBody>
      </p:sp>
      <p:sp>
        <p:nvSpPr>
          <p:cNvPr id="3" name="Content Placeholder 2"/>
          <p:cNvSpPr>
            <a:spLocks noGrp="1"/>
          </p:cNvSpPr>
          <p:nvPr>
            <p:ph idx="1"/>
          </p:nvPr>
        </p:nvSpPr>
        <p:spPr/>
        <p:txBody>
          <a:bodyPr vert="horz" lIns="91440" tIns="45720" rIns="91440" bIns="45720" rtlCol="0" anchor="t">
            <a:noAutofit/>
          </a:bodyPr>
          <a:lstStyle/>
          <a:p>
            <a:pPr marL="457200" indent="-457200">
              <a:spcBef>
                <a:spcPts val="500"/>
              </a:spcBef>
              <a:spcAft>
                <a:spcPts val="500"/>
              </a:spcAft>
              <a:buFont typeface="+mj-lt"/>
              <a:buAutoNum type="alphaUcPeriod"/>
            </a:pPr>
            <a:r>
              <a:rPr lang="en-US" dirty="0">
                <a:latin typeface="+mn-lt"/>
                <a:ea typeface="+mn-lt"/>
                <a:cs typeface="+mn-lt"/>
              </a:rPr>
              <a:t>If there were open immigration, what would happen to the value of the marginal product of labor and the wage?</a:t>
            </a:r>
          </a:p>
          <a:p>
            <a:pPr marL="457200" indent="-457200">
              <a:spcBef>
                <a:spcPts val="500"/>
              </a:spcBef>
              <a:spcAft>
                <a:spcPts val="500"/>
              </a:spcAft>
              <a:buFont typeface="+mj-lt"/>
              <a:buAutoNum type="alphaUcPeriod"/>
            </a:pPr>
            <a:r>
              <a:rPr lang="en-US" dirty="0">
                <a:latin typeface="+mn-lt"/>
                <a:ea typeface="+mn-lt"/>
                <a:cs typeface="+mn-lt"/>
              </a:rPr>
              <a:t>If there were open immigration, what would happen to the value of the marginal product of capital and land and their rental rates?</a:t>
            </a:r>
          </a:p>
          <a:p>
            <a:pPr marL="457200" indent="-457200">
              <a:spcBef>
                <a:spcPts val="500"/>
              </a:spcBef>
              <a:spcAft>
                <a:spcPts val="500"/>
              </a:spcAft>
              <a:buFont typeface="+mj-lt"/>
              <a:buAutoNum type="alphaUcPeriod"/>
            </a:pPr>
            <a:r>
              <a:rPr lang="en-US" dirty="0">
                <a:latin typeface="+mn-lt"/>
                <a:ea typeface="+mn-lt"/>
                <a:cs typeface="+mn-lt"/>
              </a:rPr>
              <a:t>Are the positions that each group takes on immigration consistent with their interests? Explain. Is there likely to be a solution that satisfies both? Why or why not?</a:t>
            </a:r>
          </a:p>
        </p:txBody>
      </p:sp>
    </p:spTree>
    <p:extLst>
      <p:ext uri="{BB962C8B-B14F-4D97-AF65-F5344CB8AC3E}">
        <p14:creationId xmlns:p14="http://schemas.microsoft.com/office/powerpoint/2010/main" val="78295891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34B8F-029E-FD90-2EAB-C246A6AD005A}"/>
              </a:ext>
            </a:extLst>
          </p:cNvPr>
          <p:cNvSpPr>
            <a:spLocks noGrp="1"/>
          </p:cNvSpPr>
          <p:nvPr>
            <p:ph type="title"/>
          </p:nvPr>
        </p:nvSpPr>
        <p:spPr/>
        <p:txBody>
          <a:bodyPr/>
          <a:lstStyle/>
          <a:p>
            <a:r>
              <a:rPr lang="en-US" dirty="0">
                <a:latin typeface="+mn-lt"/>
              </a:rPr>
              <a:t>Self-Assessment </a:t>
            </a:r>
          </a:p>
        </p:txBody>
      </p:sp>
      <p:sp>
        <p:nvSpPr>
          <p:cNvPr id="3" name="Content Placeholder 2">
            <a:extLst>
              <a:ext uri="{FF2B5EF4-FFF2-40B4-BE49-F238E27FC236}">
                <a16:creationId xmlns:a16="http://schemas.microsoft.com/office/drawing/2014/main" id="{88CFABB7-D6F8-BFDB-32F8-EC003A190BFB}"/>
              </a:ext>
            </a:extLst>
          </p:cNvPr>
          <p:cNvSpPr>
            <a:spLocks noGrp="1"/>
          </p:cNvSpPr>
          <p:nvPr>
            <p:ph idx="1"/>
          </p:nvPr>
        </p:nvSpPr>
        <p:spPr/>
        <p:txBody>
          <a:bodyPr/>
          <a:lstStyle/>
          <a:p>
            <a:r>
              <a:rPr lang="en-US" dirty="0">
                <a:latin typeface="+mn-lt"/>
              </a:rPr>
              <a:t>If the population of the United States suddenly grew because of a large wave of immigration, what would happen to wages? What would happen to the rents earned by the owners of land and capital?</a:t>
            </a:r>
          </a:p>
        </p:txBody>
      </p:sp>
    </p:spTree>
    <p:extLst>
      <p:ext uri="{BB962C8B-B14F-4D97-AF65-F5344CB8AC3E}">
        <p14:creationId xmlns:p14="http://schemas.microsoft.com/office/powerpoint/2010/main" val="59617758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217DBF9-742E-4F7F-85EB-9E45A7F45B37}"/>
              </a:ext>
            </a:extLst>
          </p:cNvPr>
          <p:cNvSpPr>
            <a:spLocks noGrp="1"/>
          </p:cNvSpPr>
          <p:nvPr>
            <p:ph type="title"/>
          </p:nvPr>
        </p:nvSpPr>
        <p:spPr/>
        <p:txBody>
          <a:bodyPr/>
          <a:lstStyle/>
          <a:p>
            <a:r>
              <a:rPr lang="en-US" dirty="0">
                <a:latin typeface="+mn-lt"/>
              </a:rPr>
              <a:t>Summary</a:t>
            </a:r>
          </a:p>
        </p:txBody>
      </p:sp>
      <p:sp>
        <p:nvSpPr>
          <p:cNvPr id="10" name="Content Placeholder 2">
            <a:extLst>
              <a:ext uri="{FF2B5EF4-FFF2-40B4-BE49-F238E27FC236}">
                <a16:creationId xmlns:a16="http://schemas.microsoft.com/office/drawing/2014/main" id="{DDAE1AFE-9B48-43B4-983D-10FCC8293ABC}"/>
              </a:ext>
            </a:extLst>
          </p:cNvPr>
          <p:cNvSpPr>
            <a:spLocks noGrp="1"/>
          </p:cNvSpPr>
          <p:nvPr>
            <p:ph idx="1"/>
          </p:nvPr>
        </p:nvSpPr>
        <p:spPr/>
        <p:txBody>
          <a:bodyPr vert="horz" lIns="91440" tIns="45720" rIns="91440" bIns="45720" rtlCol="0" anchor="t">
            <a:noAutofit/>
          </a:bodyPr>
          <a:lstStyle/>
          <a:p>
            <a:pPr marL="0" indent="0">
              <a:buNone/>
            </a:pPr>
            <a:r>
              <a:rPr lang="en-US" dirty="0">
                <a:latin typeface="+mn-lt"/>
              </a:rPr>
              <a:t>Click the link to review the objectives for this presentation.</a:t>
            </a:r>
          </a:p>
          <a:p>
            <a:pPr marL="0" indent="0">
              <a:buNone/>
            </a:pPr>
            <a:r>
              <a:rPr lang="en-US" dirty="0">
                <a:latin typeface="+mn-lt"/>
                <a:hlinkClick r:id="rId4" action="ppaction://hlinksldjump"/>
              </a:rPr>
              <a:t>Link to Objectives</a:t>
            </a:r>
            <a:endParaRPr lang="en-US" dirty="0">
              <a:latin typeface="+mn-lt"/>
            </a:endParaRPr>
          </a:p>
        </p:txBody>
      </p:sp>
    </p:spTree>
    <p:custDataLst>
      <p:tags r:id="rId1"/>
    </p:custDataLst>
    <p:extLst>
      <p:ext uri="{BB962C8B-B14F-4D97-AF65-F5344CB8AC3E}">
        <p14:creationId xmlns:p14="http://schemas.microsoft.com/office/powerpoint/2010/main" val="4978359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19-1</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The Demand for Labor</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Ask the Experts: Immigration—A</a:t>
            </a:r>
          </a:p>
        </p:txBody>
      </p:sp>
      <p:sp>
        <p:nvSpPr>
          <p:cNvPr id="3" name="Content Placeholder 2"/>
          <p:cNvSpPr>
            <a:spLocks noGrp="1"/>
          </p:cNvSpPr>
          <p:nvPr>
            <p:ph sz="half" idx="1"/>
          </p:nvPr>
        </p:nvSpPr>
        <p:spPr>
          <a:xfrm>
            <a:off x="476843" y="1887674"/>
            <a:ext cx="11241915" cy="1217447"/>
          </a:xfrm>
        </p:spPr>
        <p:txBody>
          <a:bodyPr/>
          <a:lstStyle/>
          <a:p>
            <a:r>
              <a:rPr lang="en-US" sz="2400" b="0" dirty="0">
                <a:latin typeface="+mn-lt"/>
              </a:rPr>
              <a:t>“The average U.S. citizen would be better off if a larger number of highly educated foreign workers were legally allowed to immigrate to the U.S. each year.”</a:t>
            </a:r>
          </a:p>
        </p:txBody>
      </p:sp>
      <p:pic>
        <p:nvPicPr>
          <p:cNvPr id="8" name="Picture 3" descr="A pie chart titled “What do economists say?” plots three values. They are 95% agree, 0% disagree, and 5% uncertain.">
            <a:extLst>
              <a:ext uri="{FF2B5EF4-FFF2-40B4-BE49-F238E27FC236}">
                <a16:creationId xmlns:a16="http://schemas.microsoft.com/office/drawing/2014/main" id="{BBA6672D-636C-E5AA-8CF0-87F8B938DEF3}"/>
              </a:ext>
            </a:extLst>
          </p:cNvPr>
          <p:cNvPicPr>
            <a:picLocks noGrp="1" noChangeAspect="1"/>
          </p:cNvPicPr>
          <p:nvPr>
            <p:ph sz="half" idx="2"/>
          </p:nvPr>
        </p:nvPicPr>
        <p:blipFill>
          <a:blip r:embed="rId3"/>
          <a:stretch>
            <a:fillRect/>
          </a:stretch>
        </p:blipFill>
        <p:spPr>
          <a:xfrm>
            <a:off x="3786369" y="2767796"/>
            <a:ext cx="4619262" cy="2926080"/>
          </a:xfrm>
        </p:spPr>
      </p:pic>
      <p:sp>
        <p:nvSpPr>
          <p:cNvPr id="5" name="Content Placeholder 4"/>
          <p:cNvSpPr>
            <a:spLocks noGrp="1"/>
          </p:cNvSpPr>
          <p:nvPr>
            <p:ph type="body" sz="quarter" idx="13"/>
          </p:nvPr>
        </p:nvSpPr>
        <p:spPr>
          <a:xfrm>
            <a:off x="2799939" y="5785067"/>
            <a:ext cx="6592122" cy="274320"/>
          </a:xfrm>
        </p:spPr>
        <p:txBody>
          <a:bodyPr/>
          <a:lstStyle/>
          <a:p>
            <a:pPr>
              <a:buNone/>
            </a:pPr>
            <a:r>
              <a:rPr lang="en-US" sz="1200" dirty="0">
                <a:latin typeface="+mn-lt"/>
              </a:rPr>
              <a:t>Source: IGM Economic Experts Panel, February 12, 2013, December 10, 2013.</a:t>
            </a:r>
          </a:p>
        </p:txBody>
      </p:sp>
    </p:spTree>
    <p:extLst>
      <p:ext uri="{BB962C8B-B14F-4D97-AF65-F5344CB8AC3E}">
        <p14:creationId xmlns:p14="http://schemas.microsoft.com/office/powerpoint/2010/main" val="4003211477"/>
      </p:ext>
    </p:extLst>
  </p:cSld>
  <p:clrMapOvr>
    <a:masterClrMapping/>
  </p:clrMapOvr>
  <p:extLst mod="1"/>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2402E6-4C93-0DC5-255F-0695FAD19484}"/>
              </a:ext>
            </a:extLst>
          </p:cNvPr>
          <p:cNvSpPr>
            <a:spLocks noGrp="1"/>
          </p:cNvSpPr>
          <p:nvPr>
            <p:ph type="title"/>
          </p:nvPr>
        </p:nvSpPr>
        <p:spPr/>
        <p:txBody>
          <a:bodyPr/>
          <a:lstStyle/>
          <a:p>
            <a:r>
              <a:rPr lang="en-US" dirty="0">
                <a:latin typeface="+mn-lt"/>
              </a:rPr>
              <a:t>Factors of Production</a:t>
            </a:r>
          </a:p>
        </p:txBody>
      </p:sp>
      <p:sp>
        <p:nvSpPr>
          <p:cNvPr id="3" name="Content Placeholder 2">
            <a:extLst>
              <a:ext uri="{FF2B5EF4-FFF2-40B4-BE49-F238E27FC236}">
                <a16:creationId xmlns:a16="http://schemas.microsoft.com/office/drawing/2014/main" id="{0C767A50-BCA5-461F-7568-A56F4CB5F951}"/>
              </a:ext>
            </a:extLst>
          </p:cNvPr>
          <p:cNvSpPr>
            <a:spLocks noGrp="1"/>
          </p:cNvSpPr>
          <p:nvPr>
            <p:ph idx="1"/>
          </p:nvPr>
        </p:nvSpPr>
        <p:spPr/>
        <p:txBody>
          <a:bodyPr/>
          <a:lstStyle/>
          <a:p>
            <a:r>
              <a:rPr lang="en-US" b="1" dirty="0">
                <a:solidFill>
                  <a:srgbClr val="C00000"/>
                </a:solidFill>
                <a:latin typeface="+mn-lt"/>
              </a:rPr>
              <a:t>Factors of production*</a:t>
            </a:r>
          </a:p>
          <a:p>
            <a:pPr lvl="1">
              <a:buFont typeface="Arial" panose="020B0604020202020204" pitchFamily="34" charset="0"/>
              <a:buChar char="•"/>
            </a:pPr>
            <a:r>
              <a:rPr lang="en-US" dirty="0">
                <a:latin typeface="+mn-lt"/>
              </a:rPr>
              <a:t>Inputs used to produce goods and services</a:t>
            </a:r>
          </a:p>
          <a:p>
            <a:pPr lvl="1">
              <a:buFont typeface="Arial" panose="020B0604020202020204" pitchFamily="34" charset="0"/>
              <a:buChar char="•"/>
            </a:pPr>
            <a:r>
              <a:rPr lang="en-US" dirty="0">
                <a:latin typeface="+mn-lt"/>
              </a:rPr>
              <a:t>Labor, land, capital </a:t>
            </a:r>
          </a:p>
          <a:p>
            <a:r>
              <a:rPr lang="en-US" dirty="0">
                <a:latin typeface="+mn-lt"/>
              </a:rPr>
              <a:t>Demand for a factor of production is a derived demand</a:t>
            </a:r>
          </a:p>
          <a:p>
            <a:r>
              <a:rPr lang="en-US" dirty="0">
                <a:latin typeface="+mn-lt"/>
              </a:rPr>
              <a:t>Firm’s demand for a factor of production is derived from its decision to supply a good in another market</a:t>
            </a:r>
            <a:endParaRPr lang="en-US" altLang="en-US" sz="1400" dirty="0">
              <a:solidFill>
                <a:srgbClr val="282F7C"/>
              </a:solidFill>
              <a:latin typeface="+mn-lt"/>
            </a:endParaRPr>
          </a:p>
          <a:p>
            <a:pPr marL="0" marR="0" lvl="0" indent="0" algn="l" defTabSz="914400" rtl="0" eaLnBrk="1" fontAlgn="auto" latinLnBrk="0" hangingPunct="1">
              <a:lnSpc>
                <a:spcPct val="100000"/>
              </a:lnSpc>
              <a:spcBef>
                <a:spcPts val="660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702725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D558D-D149-3A79-B65D-CF5CCFBECD80}"/>
              </a:ext>
            </a:extLst>
          </p:cNvPr>
          <p:cNvSpPr>
            <a:spLocks noGrp="1"/>
          </p:cNvSpPr>
          <p:nvPr>
            <p:ph type="title"/>
          </p:nvPr>
        </p:nvSpPr>
        <p:spPr/>
        <p:txBody>
          <a:bodyPr/>
          <a:lstStyle/>
          <a:p>
            <a:r>
              <a:rPr lang="en-US" dirty="0">
                <a:latin typeface="+mn-lt"/>
              </a:rPr>
              <a:t>The Competitive, Profit-Maximizing Firm</a:t>
            </a:r>
          </a:p>
        </p:txBody>
      </p:sp>
      <p:sp>
        <p:nvSpPr>
          <p:cNvPr id="3" name="Content Placeholder 2">
            <a:extLst>
              <a:ext uri="{FF2B5EF4-FFF2-40B4-BE49-F238E27FC236}">
                <a16:creationId xmlns:a16="http://schemas.microsoft.com/office/drawing/2014/main" id="{3D0198B8-1A50-5261-1508-0EDE1AED3C62}"/>
              </a:ext>
            </a:extLst>
          </p:cNvPr>
          <p:cNvSpPr>
            <a:spLocks noGrp="1"/>
          </p:cNvSpPr>
          <p:nvPr>
            <p:ph idx="1"/>
          </p:nvPr>
        </p:nvSpPr>
        <p:spPr/>
        <p:txBody>
          <a:bodyPr/>
          <a:lstStyle/>
          <a:p>
            <a:r>
              <a:rPr lang="en-US" dirty="0">
                <a:latin typeface="+mn-lt"/>
              </a:rPr>
              <a:t>Labor market</a:t>
            </a:r>
          </a:p>
          <a:p>
            <a:pPr lvl="1">
              <a:buFont typeface="Arial" panose="020B0604020202020204" pitchFamily="34" charset="0"/>
              <a:buChar char="•"/>
            </a:pPr>
            <a:r>
              <a:rPr lang="en-US" dirty="0">
                <a:latin typeface="+mn-lt"/>
              </a:rPr>
              <a:t>Governed by supply and demand</a:t>
            </a:r>
          </a:p>
          <a:p>
            <a:r>
              <a:rPr lang="en-US" dirty="0">
                <a:latin typeface="+mn-lt"/>
              </a:rPr>
              <a:t>Labor demand is a derived demand</a:t>
            </a:r>
          </a:p>
        </p:txBody>
      </p:sp>
    </p:spTree>
    <p:extLst>
      <p:ext uri="{BB962C8B-B14F-4D97-AF65-F5344CB8AC3E}">
        <p14:creationId xmlns:p14="http://schemas.microsoft.com/office/powerpoint/2010/main" val="42022262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B4B00F-CFB5-4A82-5BC4-2D03C3D677BF}"/>
              </a:ext>
            </a:extLst>
          </p:cNvPr>
          <p:cNvSpPr>
            <a:spLocks noGrp="1"/>
          </p:cNvSpPr>
          <p:nvPr>
            <p:ph type="title"/>
          </p:nvPr>
        </p:nvSpPr>
        <p:spPr/>
        <p:txBody>
          <a:bodyPr/>
          <a:lstStyle/>
          <a:p>
            <a:r>
              <a:rPr lang="en-US" dirty="0">
                <a:latin typeface="+mn-lt"/>
              </a:rPr>
              <a:t>Figure 1 The Versatility of Supply and Demand</a:t>
            </a:r>
          </a:p>
        </p:txBody>
      </p:sp>
      <p:sp>
        <p:nvSpPr>
          <p:cNvPr id="3" name="Content Placeholder 2">
            <a:extLst>
              <a:ext uri="{FF2B5EF4-FFF2-40B4-BE49-F238E27FC236}">
                <a16:creationId xmlns:a16="http://schemas.microsoft.com/office/drawing/2014/main" id="{2BD04CA9-4B9E-346C-7FDD-2A08EDCD64A8}"/>
              </a:ext>
            </a:extLst>
          </p:cNvPr>
          <p:cNvSpPr>
            <a:spLocks noGrp="1"/>
          </p:cNvSpPr>
          <p:nvPr>
            <p:ph sz="half" idx="1"/>
          </p:nvPr>
        </p:nvSpPr>
        <p:spPr>
          <a:xfrm>
            <a:off x="476843" y="1887674"/>
            <a:ext cx="11241915" cy="1280160"/>
          </a:xfrm>
        </p:spPr>
        <p:txBody>
          <a:bodyPr/>
          <a:lstStyle/>
          <a:p>
            <a:r>
              <a:rPr lang="en-US" sz="2000" b="0" dirty="0">
                <a:latin typeface="+mn-lt"/>
              </a:rPr>
              <a:t>The basic tools of supply and demand apply to goods and to labor services. Panel (a) shows how the supply and demand for apples determine the price of apples. Panel (b) shows how the supply and demand for apple pickers determine the wage of apple pickers.</a:t>
            </a:r>
          </a:p>
        </p:txBody>
      </p:sp>
      <p:pic>
        <p:nvPicPr>
          <p:cNvPr id="7" name="Picture 3" descr="The figure shows, in two panels, two interrelated markets:  the market for apples and the market for apple pickers.  Both diagrams are shown on a rectangular coordinate system. In panel (a) the horizontal axis is the quantity of apples, and the values start at zero but do not show any numerical values.  The vertical axis is labeled Price of Apples, measured as dollars per unit, and values start at zero, but no numerical values are provided.  The demand curve goes down linearly to the right and is labeled Demand.  The supply curve goes up linearly to the right and is labeled Supply.  Where the demand and supply curve intersect is at the point (Q, P).  Panel (b) shows the market for apple pickers, and the demand curve goes down linearly to the right and is labeled Demand.  The supply curve goes up linearly to the right and is labeled Supply. Where the demand and supply curve intersect is at the point (L, W).">
            <a:extLst>
              <a:ext uri="{FF2B5EF4-FFF2-40B4-BE49-F238E27FC236}">
                <a16:creationId xmlns:a16="http://schemas.microsoft.com/office/drawing/2014/main" id="{F2C1ED68-DD64-6B94-ED9D-4EEB1F8C48B0}"/>
              </a:ext>
            </a:extLst>
          </p:cNvPr>
          <p:cNvPicPr>
            <a:picLocks noGrp="1" noChangeAspect="1"/>
          </p:cNvPicPr>
          <p:nvPr>
            <p:ph sz="half" idx="2"/>
          </p:nvPr>
        </p:nvPicPr>
        <p:blipFill>
          <a:blip r:embed="rId2"/>
          <a:stretch>
            <a:fillRect/>
          </a:stretch>
        </p:blipFill>
        <p:spPr>
          <a:xfrm>
            <a:off x="2469098" y="3039256"/>
            <a:ext cx="7253805" cy="3017520"/>
          </a:xfrm>
        </p:spPr>
      </p:pic>
    </p:spTree>
    <p:extLst>
      <p:ext uri="{BB962C8B-B14F-4D97-AF65-F5344CB8AC3E}">
        <p14:creationId xmlns:p14="http://schemas.microsoft.com/office/powerpoint/2010/main" val="329945590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DESIGN_ID_FULL TEXT TEMPLATE MASTER" val="7pb33sBP"/>
  <p:tag name="ARTICULATE_DESIGN_ID_FULL TEXT TEMPLATE MASTER (CONT.)" val="V3Eg5WUK"/>
  <p:tag name="ARTICULATE_DESIGN_ID_OPTIMIZED TEMPLATE MASTER" val="rzwWCka7"/>
  <p:tag name="ARTICULATE_DESIGN_ID_OPTIMIZED TEMPLATE MASTER (CONT.)" val="klKJ3eZ5"/>
  <p:tag name="ARTICULATE_SLIDE_COUNT" val="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ptimized Template Master">
  <a:themeElements>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fontScheme name="Cengage New">
      <a:majorFont>
        <a:latin typeface="Work Sans "/>
        <a:ea typeface=""/>
        <a:cs typeface=""/>
      </a:majorFont>
      <a:minorFont>
        <a:latin typeface="Work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11y_PPT_Template_Cengage_020221.pptx" id="{62A8FB47-AEAE-448A-A9EC-2B57E950A883}" vid="{DA52BCA4-C454-45F1-8147-C38687C7501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3141</Words>
  <Application>Microsoft Office PowerPoint</Application>
  <PresentationFormat>Widescreen</PresentationFormat>
  <Paragraphs>348</Paragraphs>
  <Slides>46</Slides>
  <Notes>17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46</vt:i4>
      </vt:variant>
    </vt:vector>
  </HeadingPairs>
  <TitlesOfParts>
    <vt:vector size="54" baseType="lpstr">
      <vt:lpstr>Arial</vt:lpstr>
      <vt:lpstr>Calibri</vt:lpstr>
      <vt:lpstr>Courier New</vt:lpstr>
      <vt:lpstr>Times New Roman</vt:lpstr>
      <vt:lpstr>Wingdings</vt:lpstr>
      <vt:lpstr>Work Sans</vt:lpstr>
      <vt:lpstr>Work Sans </vt:lpstr>
      <vt:lpstr>Optimized Template Master</vt:lpstr>
      <vt:lpstr>Principles of Economics, 10e</vt:lpstr>
      <vt:lpstr>Chapter Objectives (1 of 3)</vt:lpstr>
      <vt:lpstr>Chapter Objectives (2 of 3)</vt:lpstr>
      <vt:lpstr>Chapter Objectives (3 of 3)</vt:lpstr>
      <vt:lpstr>19-1</vt:lpstr>
      <vt:lpstr>Ask the Experts: Immigration—A</vt:lpstr>
      <vt:lpstr>Factors of Production</vt:lpstr>
      <vt:lpstr>The Competitive, Profit-Maximizing Firm</vt:lpstr>
      <vt:lpstr>Figure 1 The Versatility of Supply and Demand</vt:lpstr>
      <vt:lpstr>Assumptions for the Firm</vt:lpstr>
      <vt:lpstr>The Production Function</vt:lpstr>
      <vt:lpstr>The Marginal Product of Labor</vt:lpstr>
      <vt:lpstr>Table 1 How the Competitive Firm Decides How Much Labor to Hire</vt:lpstr>
      <vt:lpstr>Figure 2 The Production Function</vt:lpstr>
      <vt:lpstr>The Value of the Marginal Product (1 of 2)</vt:lpstr>
      <vt:lpstr>The Value of the Marginal Product (2 of 2)</vt:lpstr>
      <vt:lpstr>Figure 3 The Value of the Marginal Product of Labor</vt:lpstr>
      <vt:lpstr>Active Learning 1: Xavier’s Truck MPL and VMPL</vt:lpstr>
      <vt:lpstr>Active Learning 1: Answers (1 of 2)</vt:lpstr>
      <vt:lpstr>Active Learning 1: Answers (2 of 2)</vt:lpstr>
      <vt:lpstr>What Causes the Labor-Demand Curve to Shift?</vt:lpstr>
      <vt:lpstr>19-2</vt:lpstr>
      <vt:lpstr>The Trade-Off between Work and Leisure</vt:lpstr>
      <vt:lpstr>Labor-Supply Decision</vt:lpstr>
      <vt:lpstr>What Causes the Labor-Supply Curve to Shift?</vt:lpstr>
      <vt:lpstr>Ask the Experts: Immigration—B</vt:lpstr>
      <vt:lpstr>19-3</vt:lpstr>
      <vt:lpstr>Equilibrium Wage</vt:lpstr>
      <vt:lpstr>Shifts in Labor Supply</vt:lpstr>
      <vt:lpstr>Figure 4 Equilibrium in a Labor Market</vt:lpstr>
      <vt:lpstr>Figure 5 A Shift in Labor Supply</vt:lpstr>
      <vt:lpstr>Shifts in Labor Demand</vt:lpstr>
      <vt:lpstr>Figure 6 A Shift in Labor Demand</vt:lpstr>
      <vt:lpstr>Figure 7 Growth in Productivity and Real Wages</vt:lpstr>
      <vt:lpstr>19-4</vt:lpstr>
      <vt:lpstr>Equilibrium in the Markets for Land and Capital (1 of 2)</vt:lpstr>
      <vt:lpstr>Equilibrium in the Markets for Land and Capital (2 of 2)</vt:lpstr>
      <vt:lpstr>Figure 8 The Markets for Land and Capital</vt:lpstr>
      <vt:lpstr>Linkages among the Factors of Production</vt:lpstr>
      <vt:lpstr>Ask the Experts: Immigration</vt:lpstr>
      <vt:lpstr>19-5</vt:lpstr>
      <vt:lpstr>Conclusion</vt:lpstr>
      <vt:lpstr>Think-Pair-Share Activity (1 of 2)</vt:lpstr>
      <vt:lpstr>Think-Pair-Share Activity (2 of 2)</vt:lpstr>
      <vt:lpstr>Self-Assessment </vt:lpstr>
      <vt:lpstr>Summary</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Tenth Edition</dc:title>
  <dc:subject>Chapter 19: The Markets for the Factors of Production</dc:subject>
  <dc:creator/>
  <cp:lastModifiedBy/>
  <cp:revision>36</cp:revision>
  <dcterms:created xsi:type="dcterms:W3CDTF">2022-07-21T17:39:44Z</dcterms:created>
  <dcterms:modified xsi:type="dcterms:W3CDTF">2023-02-20T14:05:01Z</dcterms:modified>
  <cp:category>Accessible PPT</cp:category>
</cp:coreProperties>
</file>