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9"/>
  </p:notesMasterIdLst>
  <p:handoutMasterIdLst>
    <p:handoutMasterId r:id="rId60"/>
  </p:handoutMasterIdLst>
  <p:sldIdLst>
    <p:sldId id="268" r:id="rId2"/>
    <p:sldId id="370" r:id="rId3"/>
    <p:sldId id="417" r:id="rId4"/>
    <p:sldId id="418" r:id="rId5"/>
    <p:sldId id="508" r:id="rId6"/>
    <p:sldId id="518" r:id="rId7"/>
    <p:sldId id="519" r:id="rId8"/>
    <p:sldId id="520" r:id="rId9"/>
    <p:sldId id="525" r:id="rId10"/>
    <p:sldId id="522" r:id="rId11"/>
    <p:sldId id="523" r:id="rId12"/>
    <p:sldId id="526" r:id="rId13"/>
    <p:sldId id="527" r:id="rId14"/>
    <p:sldId id="528" r:id="rId15"/>
    <p:sldId id="553" r:id="rId16"/>
    <p:sldId id="597" r:id="rId17"/>
    <p:sldId id="554" r:id="rId18"/>
    <p:sldId id="653" r:id="rId19"/>
    <p:sldId id="654" r:id="rId20"/>
    <p:sldId id="596" r:id="rId21"/>
    <p:sldId id="598" r:id="rId22"/>
    <p:sldId id="600" r:id="rId23"/>
    <p:sldId id="602" r:id="rId24"/>
    <p:sldId id="599" r:id="rId25"/>
    <p:sldId id="419" r:id="rId26"/>
    <p:sldId id="592" r:id="rId27"/>
    <p:sldId id="591" r:id="rId28"/>
    <p:sldId id="593" r:id="rId29"/>
    <p:sldId id="594" r:id="rId30"/>
    <p:sldId id="595" r:id="rId31"/>
    <p:sldId id="420" r:id="rId32"/>
    <p:sldId id="562" r:id="rId33"/>
    <p:sldId id="563" r:id="rId34"/>
    <p:sldId id="572" r:id="rId35"/>
    <p:sldId id="575" r:id="rId36"/>
    <p:sldId id="421" r:id="rId37"/>
    <p:sldId id="561" r:id="rId38"/>
    <p:sldId id="424" r:id="rId39"/>
    <p:sldId id="652" r:id="rId40"/>
    <p:sldId id="619" r:id="rId41"/>
    <p:sldId id="623" r:id="rId42"/>
    <p:sldId id="621" r:id="rId43"/>
    <p:sldId id="622" r:id="rId44"/>
    <p:sldId id="625" r:id="rId45"/>
    <p:sldId id="626" r:id="rId46"/>
    <p:sldId id="638" r:id="rId47"/>
    <p:sldId id="628" r:id="rId48"/>
    <p:sldId id="629" r:id="rId49"/>
    <p:sldId id="630" r:id="rId50"/>
    <p:sldId id="631" r:id="rId51"/>
    <p:sldId id="632" r:id="rId52"/>
    <p:sldId id="633" r:id="rId53"/>
    <p:sldId id="634" r:id="rId54"/>
    <p:sldId id="635" r:id="rId55"/>
    <p:sldId id="636" r:id="rId56"/>
    <p:sldId id="637" r:id="rId57"/>
    <p:sldId id="368" r:id="rId58"/>
  </p:sldIdLst>
  <p:sldSz cx="12192000" cy="6858000"/>
  <p:notesSz cx="6858000" cy="9144000"/>
  <p:custDataLst>
    <p:tags r:id="rId61"/>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94026" autoAdjust="0"/>
  </p:normalViewPr>
  <p:slideViewPr>
    <p:cSldViewPr snapToGrid="0" snapToObjects="1">
      <p:cViewPr varScale="1">
        <p:scale>
          <a:sx n="63" d="100"/>
          <a:sy n="63" d="100"/>
        </p:scale>
        <p:origin x="152" y="64"/>
      </p:cViewPr>
      <p:guideLst>
        <p:guide orient="horz" pos="2160"/>
        <p:guide pos="3840"/>
      </p:guideLst>
    </p:cSldViewPr>
  </p:slideViewPr>
  <p:outlineViewPr>
    <p:cViewPr>
      <p:scale>
        <a:sx n="33" d="100"/>
        <a:sy n="33" d="100"/>
      </p:scale>
      <p:origin x="0" y="-45900"/>
    </p:cViewPr>
  </p:outlineViewPr>
  <p:notesTextViewPr>
    <p:cViewPr>
      <p:scale>
        <a:sx n="100" d="100"/>
        <a:sy n="100" d="100"/>
      </p:scale>
      <p:origin x="0" y="0"/>
    </p:cViewPr>
  </p:notesTextViewPr>
  <p:sorterViewPr>
    <p:cViewPr>
      <p:scale>
        <a:sx n="100" d="100"/>
        <a:sy n="100" d="100"/>
      </p:scale>
      <p:origin x="0" y="1584"/>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microsoft.com/office/2018/10/relationships/authors" Target="NUL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36</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897193"/>
            <a:r>
              <a:rPr lang="en-US" dirty="0"/>
              <a:t>Suggestion:</a:t>
            </a:r>
            <a:r>
              <a:rPr lang="en-US" baseline="0" dirty="0"/>
              <a:t> For the Think-Pair-Share activities, if time allows, have students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897193"/>
            <a:endParaRPr lang="en-US" baseline="0" dirty="0"/>
          </a:p>
          <a:p>
            <a:pPr defTabSz="897193"/>
            <a:r>
              <a:rPr lang="en-US" baseline="0" dirty="0"/>
              <a:t>Since this is an introductory chapter, you should explain your students that “free trade” here means “lack of obstruction to international trade,” so no tariffs, no import quotas. </a:t>
            </a:r>
          </a:p>
          <a:p>
            <a:pPr defTabSz="897193"/>
            <a:endParaRPr lang="en-US" sz="1100" kern="1200" dirty="0">
              <a:solidFill>
                <a:schemeClr val="tx1"/>
              </a:solidFill>
              <a:latin typeface="Arial" panose="020B0604020202020204" pitchFamily="34" charset="0"/>
              <a:ea typeface="+mn-ea"/>
              <a:cs typeface="Arial" panose="020B0604020202020204" pitchFamily="34" charset="0"/>
            </a:endParaRPr>
          </a:p>
          <a:p>
            <a:r>
              <a:rPr lang="en-US" sz="1100" dirty="0">
                <a:solidFill>
                  <a:srgbClr val="002060"/>
                </a:solidFill>
              </a:rPr>
              <a:t>Discussion points: </a:t>
            </a:r>
          </a:p>
          <a:p>
            <a:r>
              <a:rPr lang="en-US" sz="1100" kern="1200" dirty="0">
                <a:solidFill>
                  <a:schemeClr val="tx1"/>
                </a:solidFill>
                <a:latin typeface="Arial" panose="020B0604020202020204" pitchFamily="34" charset="0"/>
                <a:ea typeface="+mn-ea"/>
                <a:cs typeface="Arial" panose="020B0604020202020204" pitchFamily="34" charset="0"/>
              </a:rPr>
              <a:t>A. Economists may have different scientific judgments. Economists may have different values. There may not really be any real disagreement because the majority of economists may actually agree.</a:t>
            </a:r>
          </a:p>
          <a:p>
            <a:r>
              <a:rPr lang="en-US" sz="1100" kern="1200" dirty="0">
                <a:solidFill>
                  <a:schemeClr val="tx1"/>
                </a:solidFill>
                <a:latin typeface="Arial" panose="020B0604020202020204" pitchFamily="34" charset="0"/>
                <a:ea typeface="+mn-ea"/>
                <a:cs typeface="Arial" panose="020B0604020202020204" pitchFamily="34" charset="0"/>
              </a:rPr>
              <a:t>B. Those opposed to free trade are likely to have different values than the majority of economists. There is not much disagreement on this issue among the mainstream economics profession.</a:t>
            </a: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38</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57</a:t>
            </a:fld>
            <a:endParaRPr lang="en-US" dirty="0"/>
          </a:p>
        </p:txBody>
      </p:sp>
    </p:spTree>
    <p:extLst>
      <p:ext uri="{BB962C8B-B14F-4D97-AF65-F5344CB8AC3E}">
        <p14:creationId xmlns:p14="http://schemas.microsoft.com/office/powerpoint/2010/main" val="147300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14318" eaLnBrk="1" fontAlgn="auto" hangingPunct="1">
              <a:spcBef>
                <a:spcPts val="0"/>
              </a:spcBef>
              <a:spcAft>
                <a:spcPts val="0"/>
              </a:spcAft>
              <a:defRPr/>
            </a:pPr>
            <a:r>
              <a:rPr lang="en-US" sz="1300" dirty="0"/>
              <a:t>Allow your students 5 minutes to work by themselves or in groups before asking for volunteers to share their answers.  </a:t>
            </a:r>
          </a:p>
          <a:p>
            <a:pPr defTabSz="914318">
              <a:defRPr/>
            </a:pPr>
            <a:endParaRPr lang="en-US" dirty="0"/>
          </a:p>
          <a:p>
            <a:pPr defTabSz="914318">
              <a:defRPr/>
            </a:pPr>
            <a:r>
              <a:rPr lang="en-US" dirty="0"/>
              <a:t>This exercise leads students to discover for themselves that points under the PPF are possible but inefficient, while points above it are not possible.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3432142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exercise leads students to discover for themselves that points under the PPF are possible but inefficient, while points above it are not possible. </a:t>
            </a:r>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3220455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sz="1200" dirty="0"/>
              <a:t>The “Ask the Experts” feature provides the opportunity for class discussion. </a:t>
            </a:r>
          </a:p>
          <a:p>
            <a:r>
              <a:rPr lang="en-US"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sz="1200" dirty="0"/>
              <a:t>Ask the students to share with the class their reasons. Their answers will vary.</a:t>
            </a:r>
          </a:p>
          <a:p>
            <a:endParaRPr lang="en-US" sz="1200" dirty="0"/>
          </a:p>
          <a:p>
            <a:r>
              <a:rPr lang="en-US" sz="1200" dirty="0"/>
              <a:t>You can revisit this Ticket Resale feature (scalping tickets) in Chapter 6, after discussing price controls, when the students will have more tools to analyze it (allowing for tickets resale or making scalping legal removes the binding price ceiling).</a:t>
            </a:r>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38939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CF6F1C87-14E1-4769-826B-3F10569747BB}"/>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kern="1200" dirty="0">
                <a:solidFill>
                  <a:schemeClr val="bg1"/>
                </a:solidFill>
                <a:latin typeface="+mn-lt"/>
                <a:ea typeface="+mn-ea"/>
                <a:cs typeface="+mn-cs"/>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a:xfrm>
            <a:off x="476843" y="1825626"/>
            <a:ext cx="11241915" cy="4140608"/>
          </a:xfrm>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139746"/>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139746"/>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122502"/>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8"/>
            <a:ext cx="3344530" cy="4119090"/>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4228" y="1829038"/>
            <a:ext cx="3344530" cy="4119090"/>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087495"/>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84708A63-8F26-4489-96E7-0FE994A2AF47}"/>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 </a:t>
            </a:r>
            <a:r>
              <a:rPr lang="en-US" dirty="0">
                <a:latin typeface="+mn-lt"/>
              </a:rPr>
              <a:t>Thinking Like an Economist</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Our First Model: The Circular-Flow Diagram</a:t>
            </a:r>
            <a:br>
              <a:rPr lang="en-US" dirty="0">
                <a:latin typeface="+mn-lt"/>
              </a:rPr>
            </a:br>
            <a:r>
              <a:rPr lang="en-US" dirty="0">
                <a:latin typeface="+mn-lt"/>
              </a:rPr>
              <a:t>(2 of 3)</a:t>
            </a:r>
          </a:p>
        </p:txBody>
      </p:sp>
      <p:sp>
        <p:nvSpPr>
          <p:cNvPr id="3" name="Content Placeholder 2"/>
          <p:cNvSpPr>
            <a:spLocks noGrp="1"/>
          </p:cNvSpPr>
          <p:nvPr>
            <p:ph idx="1"/>
          </p:nvPr>
        </p:nvSpPr>
        <p:spPr/>
        <p:txBody>
          <a:bodyPr/>
          <a:lstStyle/>
          <a:p>
            <a:r>
              <a:rPr lang="en-US" altLang="en-US" dirty="0">
                <a:latin typeface="+mn-lt"/>
              </a:rPr>
              <a:t>Firms</a:t>
            </a:r>
          </a:p>
          <a:p>
            <a:pPr lvl="1">
              <a:buFont typeface="Arial" panose="020B0604020202020204" pitchFamily="34" charset="0"/>
              <a:buChar char="•"/>
            </a:pPr>
            <a:r>
              <a:rPr lang="en-US" altLang="en-US" dirty="0">
                <a:latin typeface="+mn-lt"/>
              </a:rPr>
              <a:t>Produce goods and services</a:t>
            </a:r>
          </a:p>
          <a:p>
            <a:pPr lvl="1">
              <a:buFont typeface="Arial" panose="020B0604020202020204" pitchFamily="34" charset="0"/>
              <a:buChar char="•"/>
            </a:pPr>
            <a:r>
              <a:rPr lang="en-US" altLang="en-US" dirty="0">
                <a:latin typeface="+mn-lt"/>
              </a:rPr>
              <a:t>Use factors of production (inputs)</a:t>
            </a:r>
          </a:p>
          <a:p>
            <a:r>
              <a:rPr lang="en-US" altLang="en-US" dirty="0">
                <a:latin typeface="+mn-lt"/>
              </a:rPr>
              <a:t>Households</a:t>
            </a:r>
          </a:p>
          <a:p>
            <a:pPr lvl="1">
              <a:buFont typeface="Arial" panose="020B0604020202020204" pitchFamily="34" charset="0"/>
              <a:buChar char="•"/>
            </a:pPr>
            <a:r>
              <a:rPr lang="en-US" altLang="en-US" dirty="0">
                <a:latin typeface="+mn-lt"/>
              </a:rPr>
              <a:t>Own factors of production</a:t>
            </a:r>
          </a:p>
          <a:p>
            <a:pPr lvl="1">
              <a:buFont typeface="Arial" panose="020B0604020202020204" pitchFamily="34" charset="0"/>
              <a:buChar char="•"/>
            </a:pPr>
            <a:r>
              <a:rPr lang="en-US" altLang="en-US" dirty="0">
                <a:latin typeface="+mn-lt"/>
              </a:rPr>
              <a:t>Consume goods and services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Our First Model: The Circular-Flow Diagram (3 of 3)</a:t>
            </a:r>
          </a:p>
        </p:txBody>
      </p:sp>
      <p:sp>
        <p:nvSpPr>
          <p:cNvPr id="3" name="Content Placeholder 2"/>
          <p:cNvSpPr>
            <a:spLocks noGrp="1"/>
          </p:cNvSpPr>
          <p:nvPr>
            <p:ph idx="1"/>
          </p:nvPr>
        </p:nvSpPr>
        <p:spPr/>
        <p:txBody>
          <a:bodyPr/>
          <a:lstStyle/>
          <a:p>
            <a:r>
              <a:rPr lang="en-US" altLang="en-US" dirty="0">
                <a:latin typeface="+mn-lt"/>
              </a:rPr>
              <a:t>Markets for goods and services</a:t>
            </a:r>
          </a:p>
          <a:p>
            <a:pPr lvl="1">
              <a:buFont typeface="Arial" panose="020B0604020202020204" pitchFamily="34" charset="0"/>
              <a:buChar char="•"/>
            </a:pPr>
            <a:r>
              <a:rPr lang="en-US" altLang="en-US" dirty="0">
                <a:latin typeface="+mn-lt"/>
              </a:rPr>
              <a:t>Households are buyers</a:t>
            </a:r>
          </a:p>
          <a:p>
            <a:pPr lvl="1">
              <a:buFont typeface="Arial" panose="020B0604020202020204" pitchFamily="34" charset="0"/>
              <a:buChar char="•"/>
            </a:pPr>
            <a:r>
              <a:rPr lang="en-US" altLang="en-US" dirty="0">
                <a:latin typeface="+mn-lt"/>
              </a:rPr>
              <a:t>Firms are sellers</a:t>
            </a:r>
          </a:p>
          <a:p>
            <a:r>
              <a:rPr lang="en-US" altLang="en-US" dirty="0">
                <a:latin typeface="+mn-lt"/>
              </a:rPr>
              <a:t>Markets for factors of production</a:t>
            </a:r>
          </a:p>
          <a:p>
            <a:pPr lvl="1">
              <a:buFont typeface="Arial" panose="020B0604020202020204" pitchFamily="34" charset="0"/>
              <a:buChar char="•"/>
            </a:pPr>
            <a:r>
              <a:rPr lang="en-US" altLang="en-US" dirty="0">
                <a:latin typeface="+mn-lt"/>
              </a:rPr>
              <a:t>Households are sellers</a:t>
            </a:r>
          </a:p>
          <a:p>
            <a:pPr lvl="1">
              <a:buFont typeface="Arial" panose="020B0604020202020204" pitchFamily="34" charset="0"/>
              <a:buChar char="•"/>
            </a:pPr>
            <a:r>
              <a:rPr lang="en-US" altLang="en-US" dirty="0">
                <a:latin typeface="+mn-lt"/>
              </a:rPr>
              <a:t>Firms are buyers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1 The Circular Flow</a:t>
            </a:r>
          </a:p>
        </p:txBody>
      </p:sp>
      <p:sp>
        <p:nvSpPr>
          <p:cNvPr id="3" name="Content Placeholder 2"/>
          <p:cNvSpPr>
            <a:spLocks noGrp="1"/>
          </p:cNvSpPr>
          <p:nvPr>
            <p:ph sz="half" idx="1"/>
          </p:nvPr>
        </p:nvSpPr>
        <p:spPr>
          <a:xfrm>
            <a:off x="476843" y="1825625"/>
            <a:ext cx="6484396" cy="4206240"/>
          </a:xfrm>
        </p:spPr>
        <p:txBody>
          <a:bodyPr/>
          <a:lstStyle/>
          <a:p>
            <a:r>
              <a:rPr lang="en-US" sz="2000" dirty="0">
                <a:latin typeface="+mn-lt"/>
              </a:rPr>
              <a:t>This diagram is a schematic representation of the organization of the economy. </a:t>
            </a:r>
          </a:p>
          <a:p>
            <a:r>
              <a:rPr lang="en-US" sz="2000" dirty="0">
                <a:latin typeface="+mn-lt"/>
              </a:rPr>
              <a:t>Decisions are made by households and firms.</a:t>
            </a:r>
          </a:p>
          <a:p>
            <a:r>
              <a:rPr lang="en-US" sz="2000" dirty="0">
                <a:latin typeface="+mn-lt"/>
              </a:rPr>
              <a:t>Households and firms interact in the markets for goods and services (where households are buyers and firms are sellers) and in the markets for the factors of production (where firms are buyers and households are sellers). </a:t>
            </a:r>
          </a:p>
          <a:p>
            <a:r>
              <a:rPr lang="en-US" sz="2000" dirty="0">
                <a:latin typeface="+mn-lt"/>
              </a:rPr>
              <a:t>The outer set of arrows shows the flow of dollars, and the inner set of arrows shows the corresponding flow of inputs and outputs.</a:t>
            </a:r>
          </a:p>
        </p:txBody>
      </p:sp>
      <p:pic>
        <p:nvPicPr>
          <p:cNvPr id="5" name="Picture 3" descr="A circular flowchart shows two loops, one inside the other, both connecting the same four items but in opposite directions. At the middle left is Firms, top is Markets for Goods and Services, middle right is Households, and bottom is Markets for Factors of Production. In the inner loop, representing the flow of inputs and outputs, the order is as follows. (1) Firms: Produce and sell goods and services; hire and use factors of production; (2) Markets for Goods and Services: Firms sell; households buy; (3) Households: Buy and consume goods and services; own and sell factors of production; (4) Markets for Factors of Production: Households sell; firms buy. Goods and services sold connect Firms to Markets for Goods and Services, which are connected to Households via goods and services bought. Labor, land, and capital connect Households to Markets for Factors of Production, which in turn connect to Firms via factors of production, thus closing the loop. In the outer loop, representing the flow of dollars, the connection runs in the opposite direction. Wages, rent, and profit connect Firms to Markets for Factors of Production, which are connected to Households via income. Spending connects Households to Markets for Goods and Services, which in turn connect to Firms via revenue, thus closing the loop."/>
          <p:cNvPicPr>
            <a:picLocks noGrp="1" noChangeAspect="1"/>
          </p:cNvPicPr>
          <p:nvPr>
            <p:ph sz="half" idx="2"/>
          </p:nvPr>
        </p:nvPicPr>
        <p:blipFill>
          <a:blip r:embed="rId2"/>
          <a:stretch>
            <a:fillRect/>
          </a:stretch>
        </p:blipFill>
        <p:spPr>
          <a:xfrm>
            <a:off x="7246296" y="1781381"/>
            <a:ext cx="4575221" cy="41402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Our Second Model: The Production Possibilities Frontier</a:t>
            </a:r>
          </a:p>
        </p:txBody>
      </p:sp>
      <p:sp>
        <p:nvSpPr>
          <p:cNvPr id="3" name="Content Placeholder 2"/>
          <p:cNvSpPr>
            <a:spLocks noGrp="1"/>
          </p:cNvSpPr>
          <p:nvPr>
            <p:ph idx="1"/>
          </p:nvPr>
        </p:nvSpPr>
        <p:spPr/>
        <p:txBody>
          <a:bodyPr/>
          <a:lstStyle/>
          <a:p>
            <a:pPr>
              <a:spcBef>
                <a:spcPts val="600"/>
              </a:spcBef>
              <a:spcAft>
                <a:spcPts val="600"/>
              </a:spcAft>
            </a:pPr>
            <a:r>
              <a:rPr lang="en-US" altLang="en-US" dirty="0">
                <a:latin typeface="+mn-lt"/>
              </a:rPr>
              <a:t>The </a:t>
            </a:r>
            <a:r>
              <a:rPr lang="en-US" b="1" dirty="0">
                <a:solidFill>
                  <a:srgbClr val="C00000"/>
                </a:solidFill>
                <a:latin typeface="+mn-lt"/>
              </a:rPr>
              <a:t>production possibilities frontier* </a:t>
            </a:r>
            <a:r>
              <a:rPr lang="en-US" dirty="0">
                <a:latin typeface="+mn-lt"/>
              </a:rPr>
              <a:t>(</a:t>
            </a:r>
            <a:r>
              <a:rPr lang="en-US" altLang="en-US" dirty="0">
                <a:latin typeface="+mn-lt"/>
              </a:rPr>
              <a:t>PPF)</a:t>
            </a:r>
            <a:r>
              <a:rPr lang="en-US" altLang="en-US" b="1" dirty="0">
                <a:solidFill>
                  <a:srgbClr val="EE0000"/>
                </a:solidFill>
                <a:latin typeface="+mn-lt"/>
              </a:rPr>
              <a:t> </a:t>
            </a:r>
            <a:r>
              <a:rPr lang="en-US" altLang="en-US" dirty="0">
                <a:latin typeface="+mn-lt"/>
              </a:rPr>
              <a:t>is a graph that shows the various combinations of outputs that the economy can possibly produce with the available</a:t>
            </a:r>
          </a:p>
          <a:p>
            <a:pPr lvl="1">
              <a:spcBef>
                <a:spcPts val="600"/>
              </a:spcBef>
              <a:spcAft>
                <a:spcPts val="600"/>
              </a:spcAft>
              <a:buFont typeface="Arial" panose="020B0604020202020204" pitchFamily="34" charset="0"/>
              <a:buChar char="•"/>
            </a:pPr>
            <a:r>
              <a:rPr lang="en-US" altLang="en-US" dirty="0">
                <a:latin typeface="+mn-lt"/>
              </a:rPr>
              <a:t>Factors of production</a:t>
            </a:r>
          </a:p>
          <a:p>
            <a:pPr lvl="1">
              <a:spcBef>
                <a:spcPts val="600"/>
              </a:spcBef>
              <a:spcAft>
                <a:spcPts val="6000"/>
              </a:spcAft>
              <a:buFont typeface="Arial" panose="020B0604020202020204" pitchFamily="34" charset="0"/>
              <a:buChar char="•"/>
            </a:pPr>
            <a:r>
              <a:rPr lang="en-US" altLang="en-US" dirty="0">
                <a:latin typeface="+mn-lt"/>
              </a:rPr>
              <a:t>Production technology</a:t>
            </a:r>
            <a:endParaRPr lang="en-US" altLang="en-US" sz="1400" dirty="0">
              <a:solidFill>
                <a:srgbClr val="282F7C"/>
              </a:solidFill>
              <a:latin typeface="+mn-lt"/>
            </a:endParaRPr>
          </a:p>
          <a:p>
            <a:pPr marL="228600" marR="0" lvl="1" indent="-228600" algn="l" defTabSz="914400" rtl="0" eaLnBrk="1" fontAlgn="auto" latinLnBrk="0" hangingPunct="1">
              <a:lnSpc>
                <a:spcPct val="100000"/>
              </a:lnSpc>
              <a:spcBef>
                <a:spcPts val="6000"/>
              </a:spcBef>
              <a:spcAft>
                <a:spcPts val="6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2 The Production Possibilities Frontier</a:t>
            </a:r>
          </a:p>
        </p:txBody>
      </p:sp>
      <p:sp>
        <p:nvSpPr>
          <p:cNvPr id="3" name="Content Placeholder 2"/>
          <p:cNvSpPr>
            <a:spLocks noGrp="1"/>
          </p:cNvSpPr>
          <p:nvPr>
            <p:ph sz="half" idx="1"/>
          </p:nvPr>
        </p:nvSpPr>
        <p:spPr>
          <a:xfrm>
            <a:off x="476843" y="1825625"/>
            <a:ext cx="5835467" cy="4206240"/>
          </a:xfrm>
        </p:spPr>
        <p:txBody>
          <a:bodyPr/>
          <a:lstStyle/>
          <a:p>
            <a:pPr>
              <a:spcBef>
                <a:spcPts val="600"/>
              </a:spcBef>
              <a:spcAft>
                <a:spcPts val="300"/>
              </a:spcAft>
            </a:pPr>
            <a:r>
              <a:rPr lang="en-US" sz="1800" dirty="0">
                <a:latin typeface="+mn-lt"/>
              </a:rPr>
              <a:t>The production possibilities frontier shows the combinations of output—in this case, cars and computers—the economy can produce. </a:t>
            </a:r>
          </a:p>
          <a:p>
            <a:pPr>
              <a:spcBef>
                <a:spcPts val="600"/>
              </a:spcBef>
              <a:spcAft>
                <a:spcPts val="300"/>
              </a:spcAft>
            </a:pPr>
            <a:r>
              <a:rPr lang="en-US" sz="1800" dirty="0">
                <a:latin typeface="+mn-lt"/>
              </a:rPr>
              <a:t>Any point on or beneath the curve is a possible output combination in this economy. </a:t>
            </a:r>
          </a:p>
          <a:p>
            <a:pPr>
              <a:spcBef>
                <a:spcPts val="600"/>
              </a:spcBef>
              <a:spcAft>
                <a:spcPts val="300"/>
              </a:spcAft>
            </a:pPr>
            <a:r>
              <a:rPr lang="en-US" sz="1800" dirty="0">
                <a:latin typeface="+mn-lt"/>
              </a:rPr>
              <a:t>Points outside the frontier are not feasible given the economy’s resources. </a:t>
            </a:r>
          </a:p>
          <a:p>
            <a:pPr>
              <a:spcBef>
                <a:spcPts val="600"/>
              </a:spcBef>
              <a:spcAft>
                <a:spcPts val="300"/>
              </a:spcAft>
            </a:pPr>
            <a:r>
              <a:rPr lang="en-US" sz="1800" dirty="0">
                <a:latin typeface="+mn-lt"/>
              </a:rPr>
              <a:t>The slope of the production possibilities frontier measures the opportunity cost of a car in terms of computers. </a:t>
            </a:r>
          </a:p>
          <a:p>
            <a:pPr>
              <a:spcBef>
                <a:spcPts val="600"/>
              </a:spcBef>
              <a:spcAft>
                <a:spcPts val="300"/>
              </a:spcAft>
            </a:pPr>
            <a:r>
              <a:rPr lang="en-US" sz="1800" dirty="0">
                <a:latin typeface="+mn-lt"/>
              </a:rPr>
              <a:t>This opportunity cost varies, depending on how much of the two goods the economy is producing.</a:t>
            </a:r>
          </a:p>
        </p:txBody>
      </p:sp>
      <p:pic>
        <p:nvPicPr>
          <p:cNvPr id="7" name="Picture 3" descr="A graph, plotting quantity of cars produced on the horizontal axis and the quantity of computers produced on the vertical axis, shows a smooth curve bowed out away from the origin and extending from the 1,000 mark on the horizontal axis to the 3,000 mark on the vertical axis. The curve is labeled production possibilities frontier. Points A, B, C, D, E, and F are plotted on the graph. Points A and B are approximately in the middle of the curve. Perpendiculars are dropped to the horizontal and vertical axes, from point A at 600 and 2,200 respectively; and from point B at 700 and 2,000 respectively. Points E and F are also on the curve, E close to the horizontal axis and F close to the vertical axis. Point D lies between the curve and the axes; perpendiculars are dropped from it to the horizontal and vertical axes at 300 and 1,000 respectively. Point C lies beyond the curve."/>
          <p:cNvPicPr>
            <a:picLocks noGrp="1" noChangeAspect="1"/>
          </p:cNvPicPr>
          <p:nvPr>
            <p:ph sz="half" idx="2"/>
          </p:nvPr>
        </p:nvPicPr>
        <p:blipFill>
          <a:blip r:embed="rId2"/>
          <a:stretch>
            <a:fillRect/>
          </a:stretch>
        </p:blipFill>
        <p:spPr>
          <a:xfrm>
            <a:off x="6473453" y="1825625"/>
            <a:ext cx="5353993" cy="4140200"/>
          </a:xfrm>
        </p:spPr>
      </p:pic>
    </p:spTree>
  </p:cSld>
  <p:clrMapOvr>
    <a:masterClrMapping/>
  </p:clrMapOvr>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Efficient Outcomes</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Points on the PPF are efficient</a:t>
            </a:r>
          </a:p>
          <a:p>
            <a:pPr lvl="1">
              <a:buFont typeface="Arial" panose="020B0604020202020204" pitchFamily="34" charset="0"/>
              <a:buChar char="•"/>
            </a:pPr>
            <a:r>
              <a:rPr lang="en-US" dirty="0">
                <a:latin typeface="+mn-lt"/>
              </a:rPr>
              <a:t>The economy is getting all it can from the scarce resources it has available</a:t>
            </a:r>
          </a:p>
          <a:p>
            <a:r>
              <a:rPr lang="en-US" altLang="en-US" dirty="0">
                <a:latin typeface="+mn-lt"/>
              </a:rPr>
              <a:t>Trade-off that society faces at </a:t>
            </a:r>
            <a:r>
              <a:rPr lang="en-US" dirty="0">
                <a:latin typeface="+mn-lt"/>
              </a:rPr>
              <a:t>an efficient point</a:t>
            </a:r>
            <a:endParaRPr lang="en-US" altLang="en-US" dirty="0">
              <a:latin typeface="+mn-lt"/>
            </a:endParaRPr>
          </a:p>
          <a:p>
            <a:pPr lvl="1">
              <a:buFont typeface="Arial" panose="020B0604020202020204" pitchFamily="34" charset="0"/>
              <a:buChar char="•"/>
            </a:pPr>
            <a:r>
              <a:rPr lang="en-US" altLang="en-US" dirty="0">
                <a:latin typeface="+mn-lt"/>
              </a:rPr>
              <a:t>The only way to produce more of one good is to produce less of the other</a:t>
            </a:r>
          </a:p>
          <a:p>
            <a:pPr lvl="1">
              <a:buFont typeface="Arial" panose="020B0604020202020204" pitchFamily="34" charset="0"/>
              <a:buChar char="•"/>
            </a:pPr>
            <a:r>
              <a:rPr lang="en-US" altLang="en-US" dirty="0">
                <a:latin typeface="+mn-lt"/>
              </a:rPr>
              <a:t>For example, moving from point A to point B, </a:t>
            </a:r>
            <a:r>
              <a:rPr lang="en-US" dirty="0">
                <a:latin typeface="+mn-lt"/>
              </a:rPr>
              <a:t>society produces 100 more cars at the expense of producing 200 fewer computers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Opportunity Costs</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Opportunity cost of producing one good is to give up producing units of the other good</a:t>
            </a:r>
          </a:p>
          <a:p>
            <a:r>
              <a:rPr lang="en-US" dirty="0">
                <a:latin typeface="+mn-lt"/>
              </a:rPr>
              <a:t>Point A</a:t>
            </a:r>
          </a:p>
          <a:p>
            <a:pPr lvl="1">
              <a:buFont typeface="Arial" panose="020B0604020202020204" pitchFamily="34" charset="0"/>
              <a:buChar char="•"/>
            </a:pPr>
            <a:r>
              <a:rPr lang="en-US" dirty="0">
                <a:latin typeface="+mn-lt"/>
              </a:rPr>
              <a:t>Opportunity cost of 100 cars is 200 computers</a:t>
            </a:r>
          </a:p>
          <a:p>
            <a:pPr lvl="1">
              <a:buFont typeface="Arial" panose="020B0604020202020204" pitchFamily="34" charset="0"/>
              <a:buChar char="•"/>
            </a:pPr>
            <a:r>
              <a:rPr lang="en-US" dirty="0">
                <a:latin typeface="+mn-lt"/>
              </a:rPr>
              <a:t>Opportunity cost of each car is 2 computers</a:t>
            </a:r>
          </a:p>
          <a:p>
            <a:pPr lvl="1">
              <a:buFont typeface="Arial" panose="020B0604020202020204" pitchFamily="34" charset="0"/>
              <a:buChar char="•"/>
            </a:pPr>
            <a:r>
              <a:rPr lang="en-US" dirty="0">
                <a:latin typeface="+mn-lt"/>
              </a:rPr>
              <a:t>Equals slope of PPF</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Inefficient Outcomes</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Points inside PPF are inefficient</a:t>
            </a:r>
          </a:p>
          <a:p>
            <a:pPr lvl="1">
              <a:buFont typeface="Arial" panose="020B0604020202020204" pitchFamily="34" charset="0"/>
              <a:buChar char="•"/>
            </a:pPr>
            <a:r>
              <a:rPr lang="en-US" altLang="en-US" dirty="0">
                <a:latin typeface="+mn-lt"/>
              </a:rPr>
              <a:t>At point D </a:t>
            </a:r>
            <a:r>
              <a:rPr lang="en-US" dirty="0">
                <a:latin typeface="+mn-lt"/>
              </a:rPr>
              <a:t>economy is producing less than it could from the resources it has available</a:t>
            </a:r>
          </a:p>
          <a:p>
            <a:pPr lvl="1">
              <a:buFont typeface="Arial" panose="020B0604020202020204" pitchFamily="34" charset="0"/>
              <a:buChar char="•"/>
            </a:pPr>
            <a:r>
              <a:rPr lang="en-US" dirty="0">
                <a:latin typeface="+mn-lt"/>
              </a:rPr>
              <a:t>If source of the inefficiency is eliminated, economy can increase its production of both goods</a:t>
            </a:r>
            <a:endParaRPr lang="en-US" altLang="en-US" dirty="0">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3351A-8FE9-17E0-FE5A-926B41B2A310}"/>
              </a:ext>
            </a:extLst>
          </p:cNvPr>
          <p:cNvSpPr>
            <a:spLocks noGrp="1"/>
          </p:cNvSpPr>
          <p:nvPr>
            <p:ph type="title"/>
          </p:nvPr>
        </p:nvSpPr>
        <p:spPr/>
        <p:txBody>
          <a:bodyPr/>
          <a:lstStyle/>
          <a:p>
            <a:r>
              <a:rPr lang="en-US" dirty="0">
                <a:latin typeface="+mn-lt"/>
              </a:rPr>
              <a:t>Active Learning 1: Points off the PPF</a:t>
            </a:r>
          </a:p>
        </p:txBody>
      </p:sp>
      <p:sp>
        <p:nvSpPr>
          <p:cNvPr id="3" name="Content Placeholder 2">
            <a:extLst>
              <a:ext uri="{FF2B5EF4-FFF2-40B4-BE49-F238E27FC236}">
                <a16:creationId xmlns:a16="http://schemas.microsoft.com/office/drawing/2014/main" id="{58BEED60-51E9-E7B1-2885-8D97C05F1CFD}"/>
              </a:ext>
            </a:extLst>
          </p:cNvPr>
          <p:cNvSpPr>
            <a:spLocks noGrp="1"/>
          </p:cNvSpPr>
          <p:nvPr>
            <p:ph sz="half" idx="1"/>
          </p:nvPr>
        </p:nvSpPr>
        <p:spPr/>
        <p:txBody>
          <a:bodyPr/>
          <a:lstStyle/>
          <a:p>
            <a:r>
              <a:rPr lang="en-US" altLang="en-US" dirty="0">
                <a:latin typeface="+mn-lt"/>
              </a:rPr>
              <a:t>Graph the PPF</a:t>
            </a:r>
          </a:p>
          <a:p>
            <a:r>
              <a:rPr lang="en-US" altLang="en-US" dirty="0">
                <a:latin typeface="+mn-lt"/>
              </a:rPr>
              <a:t>Would it be possible for the economy to produce the following combinations of the two goods?</a:t>
            </a:r>
          </a:p>
          <a:p>
            <a:pPr lvl="1">
              <a:buFont typeface="Arial" panose="020B0604020202020204" pitchFamily="34" charset="0"/>
              <a:buChar char="•"/>
            </a:pPr>
            <a:r>
              <a:rPr lang="en-US" altLang="en-US" dirty="0">
                <a:latin typeface="+mn-lt"/>
              </a:rPr>
              <a:t>Point F: 80 airplanes and 4,000 tons of soybeans</a:t>
            </a:r>
          </a:p>
          <a:p>
            <a:pPr lvl="1">
              <a:buFont typeface="Arial" panose="020B0604020202020204" pitchFamily="34" charset="0"/>
              <a:buChar char="•"/>
            </a:pPr>
            <a:r>
              <a:rPr lang="en-US" altLang="en-US" dirty="0">
                <a:latin typeface="+mn-lt"/>
              </a:rPr>
              <a:t>Point G: 30 airplanes and 2,500 tons of soybeans </a:t>
            </a:r>
          </a:p>
        </p:txBody>
      </p:sp>
      <p:graphicFrame>
        <p:nvGraphicFramePr>
          <p:cNvPr id="6" name="Table 3">
            <a:extLst>
              <a:ext uri="{FF2B5EF4-FFF2-40B4-BE49-F238E27FC236}">
                <a16:creationId xmlns:a16="http://schemas.microsoft.com/office/drawing/2014/main" id="{2A4A583E-1410-42F7-AB26-F118E16A6AF7}"/>
              </a:ext>
            </a:extLst>
          </p:cNvPr>
          <p:cNvGraphicFramePr>
            <a:graphicFrameLocks noGrp="1"/>
          </p:cNvGraphicFramePr>
          <p:nvPr>
            <p:ph sz="half" idx="2"/>
            <p:extLst>
              <p:ext uri="{D42A27DB-BD31-4B8C-83A1-F6EECF244321}">
                <p14:modId xmlns:p14="http://schemas.microsoft.com/office/powerpoint/2010/main" val="1230390022"/>
              </p:ext>
            </p:extLst>
          </p:nvPr>
        </p:nvGraphicFramePr>
        <p:xfrm>
          <a:off x="6125496" y="2235362"/>
          <a:ext cx="5669280" cy="3200398"/>
        </p:xfrm>
        <a:graphic>
          <a:graphicData uri="http://schemas.openxmlformats.org/drawingml/2006/table">
            <a:tbl>
              <a:tblPr firstRow="1" bandRow="1">
                <a:tableStyleId>{5C22544A-7EE6-4342-B048-85BDC9FD1C3A}</a:tableStyleId>
              </a:tblPr>
              <a:tblGrid>
                <a:gridCol w="1889760">
                  <a:extLst>
                    <a:ext uri="{9D8B030D-6E8A-4147-A177-3AD203B41FA5}">
                      <a16:colId xmlns:a16="http://schemas.microsoft.com/office/drawing/2014/main" val="20000"/>
                    </a:ext>
                  </a:extLst>
                </a:gridCol>
                <a:gridCol w="1889760">
                  <a:extLst>
                    <a:ext uri="{9D8B030D-6E8A-4147-A177-3AD203B41FA5}">
                      <a16:colId xmlns:a16="http://schemas.microsoft.com/office/drawing/2014/main" val="20001"/>
                    </a:ext>
                  </a:extLst>
                </a:gridCol>
                <a:gridCol w="1889760">
                  <a:extLst>
                    <a:ext uri="{9D8B030D-6E8A-4147-A177-3AD203B41FA5}">
                      <a16:colId xmlns:a16="http://schemas.microsoft.com/office/drawing/2014/main" val="20002"/>
                    </a:ext>
                  </a:extLst>
                </a:gridCol>
              </a:tblGrid>
              <a:tr h="836473">
                <a:tc>
                  <a:txBody>
                    <a:bodyPr/>
                    <a:lstStyle/>
                    <a:p>
                      <a:endParaRPr lang="en-CA"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2000" dirty="0"/>
                        <a:t>Airplanes</a:t>
                      </a:r>
                    </a:p>
                    <a:p>
                      <a:endParaRPr lang="en-CA"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2000" dirty="0"/>
                        <a:t>Tons of Soybeans</a:t>
                      </a:r>
                    </a:p>
                  </a:txBody>
                  <a:tcPr/>
                </a:tc>
                <a:extLst>
                  <a:ext uri="{0D108BD9-81ED-4DB2-BD59-A6C34878D82A}">
                    <a16:rowId xmlns:a16="http://schemas.microsoft.com/office/drawing/2014/main" val="10000"/>
                  </a:ext>
                </a:extLst>
              </a:tr>
              <a:tr h="472785">
                <a:tc>
                  <a:txBody>
                    <a:bodyPr/>
                    <a:lstStyle/>
                    <a:p>
                      <a:pPr algn="ctr"/>
                      <a:r>
                        <a:rPr lang="en-CA" sz="2000" dirty="0"/>
                        <a:t>A</a:t>
                      </a:r>
                    </a:p>
                  </a:txBody>
                  <a:tcPr/>
                </a:tc>
                <a:tc>
                  <a:txBody>
                    <a:bodyPr/>
                    <a:lstStyle/>
                    <a:p>
                      <a:pPr algn="r"/>
                      <a:r>
                        <a:rPr lang="en-CA" sz="2000" dirty="0"/>
                        <a:t>0</a:t>
                      </a:r>
                    </a:p>
                  </a:txBody>
                  <a:tcPr marR="457200"/>
                </a:tc>
                <a:tc>
                  <a:txBody>
                    <a:bodyPr/>
                    <a:lstStyle/>
                    <a:p>
                      <a:pPr algn="r"/>
                      <a:r>
                        <a:rPr lang="en-CA" sz="2000" dirty="0"/>
                        <a:t>5,000</a:t>
                      </a:r>
                    </a:p>
                  </a:txBody>
                  <a:tcPr marR="457200"/>
                </a:tc>
                <a:extLst>
                  <a:ext uri="{0D108BD9-81ED-4DB2-BD59-A6C34878D82A}">
                    <a16:rowId xmlns:a16="http://schemas.microsoft.com/office/drawing/2014/main" val="10001"/>
                  </a:ext>
                </a:extLst>
              </a:tr>
              <a:tr h="472785">
                <a:tc>
                  <a:txBody>
                    <a:bodyPr/>
                    <a:lstStyle/>
                    <a:p>
                      <a:pPr algn="ctr"/>
                      <a:r>
                        <a:rPr lang="en-CA" sz="2000" dirty="0"/>
                        <a:t>B</a:t>
                      </a:r>
                    </a:p>
                  </a:txBody>
                  <a:tcPr/>
                </a:tc>
                <a:tc>
                  <a:txBody>
                    <a:bodyPr/>
                    <a:lstStyle/>
                    <a:p>
                      <a:pPr algn="r"/>
                      <a:r>
                        <a:rPr lang="en-CA" sz="2000" dirty="0"/>
                        <a:t>20</a:t>
                      </a:r>
                    </a:p>
                  </a:txBody>
                  <a:tcPr marR="457200"/>
                </a:tc>
                <a:tc>
                  <a:txBody>
                    <a:bodyPr/>
                    <a:lstStyle/>
                    <a:p>
                      <a:pPr algn="r"/>
                      <a:r>
                        <a:rPr lang="en-CA" sz="2000" dirty="0"/>
                        <a:t>4,000</a:t>
                      </a:r>
                    </a:p>
                  </a:txBody>
                  <a:tcPr marR="457200"/>
                </a:tc>
                <a:extLst>
                  <a:ext uri="{0D108BD9-81ED-4DB2-BD59-A6C34878D82A}">
                    <a16:rowId xmlns:a16="http://schemas.microsoft.com/office/drawing/2014/main" val="10002"/>
                  </a:ext>
                </a:extLst>
              </a:tr>
              <a:tr h="472785">
                <a:tc>
                  <a:txBody>
                    <a:bodyPr/>
                    <a:lstStyle/>
                    <a:p>
                      <a:pPr algn="ctr"/>
                      <a:r>
                        <a:rPr lang="en-CA" sz="2000" dirty="0"/>
                        <a:t>C</a:t>
                      </a:r>
                    </a:p>
                  </a:txBody>
                  <a:tcPr/>
                </a:tc>
                <a:tc>
                  <a:txBody>
                    <a:bodyPr/>
                    <a:lstStyle/>
                    <a:p>
                      <a:pPr algn="r"/>
                      <a:r>
                        <a:rPr lang="en-CA" sz="2000" dirty="0"/>
                        <a:t>50</a:t>
                      </a:r>
                    </a:p>
                  </a:txBody>
                  <a:tcPr marR="457200"/>
                </a:tc>
                <a:tc>
                  <a:txBody>
                    <a:bodyPr/>
                    <a:lstStyle/>
                    <a:p>
                      <a:pPr algn="r"/>
                      <a:r>
                        <a:rPr lang="en-CA" sz="2000" dirty="0"/>
                        <a:t>2,500</a:t>
                      </a:r>
                    </a:p>
                  </a:txBody>
                  <a:tcPr marR="457200"/>
                </a:tc>
                <a:extLst>
                  <a:ext uri="{0D108BD9-81ED-4DB2-BD59-A6C34878D82A}">
                    <a16:rowId xmlns:a16="http://schemas.microsoft.com/office/drawing/2014/main" val="10003"/>
                  </a:ext>
                </a:extLst>
              </a:tr>
              <a:tr h="472785">
                <a:tc>
                  <a:txBody>
                    <a:bodyPr/>
                    <a:lstStyle/>
                    <a:p>
                      <a:pPr algn="ctr"/>
                      <a:r>
                        <a:rPr lang="en-CA" sz="2000" dirty="0"/>
                        <a:t>D</a:t>
                      </a:r>
                    </a:p>
                  </a:txBody>
                  <a:tcPr/>
                </a:tc>
                <a:tc>
                  <a:txBody>
                    <a:bodyPr/>
                    <a:lstStyle/>
                    <a:p>
                      <a:pPr algn="r"/>
                      <a:r>
                        <a:rPr lang="en-CA" sz="2000" dirty="0"/>
                        <a:t>80</a:t>
                      </a:r>
                    </a:p>
                  </a:txBody>
                  <a:tcPr marR="457200"/>
                </a:tc>
                <a:tc>
                  <a:txBody>
                    <a:bodyPr/>
                    <a:lstStyle/>
                    <a:p>
                      <a:pPr algn="r"/>
                      <a:r>
                        <a:rPr lang="en-CA" sz="2000" dirty="0"/>
                        <a:t>1,000</a:t>
                      </a:r>
                    </a:p>
                  </a:txBody>
                  <a:tcPr marR="457200"/>
                </a:tc>
                <a:extLst>
                  <a:ext uri="{0D108BD9-81ED-4DB2-BD59-A6C34878D82A}">
                    <a16:rowId xmlns:a16="http://schemas.microsoft.com/office/drawing/2014/main" val="10004"/>
                  </a:ext>
                </a:extLst>
              </a:tr>
              <a:tr h="472785">
                <a:tc>
                  <a:txBody>
                    <a:bodyPr/>
                    <a:lstStyle/>
                    <a:p>
                      <a:pPr algn="ctr"/>
                      <a:r>
                        <a:rPr lang="en-CA" sz="2000" dirty="0"/>
                        <a:t>E</a:t>
                      </a:r>
                    </a:p>
                  </a:txBody>
                  <a:tcPr/>
                </a:tc>
                <a:tc>
                  <a:txBody>
                    <a:bodyPr/>
                    <a:lstStyle/>
                    <a:p>
                      <a:pPr algn="r"/>
                      <a:r>
                        <a:rPr lang="en-CA" sz="2000" dirty="0"/>
                        <a:t>100</a:t>
                      </a:r>
                    </a:p>
                  </a:txBody>
                  <a:tcPr marR="457200"/>
                </a:tc>
                <a:tc>
                  <a:txBody>
                    <a:bodyPr/>
                    <a:lstStyle/>
                    <a:p>
                      <a:pPr algn="r"/>
                      <a:r>
                        <a:rPr lang="en-CA" sz="2000" dirty="0"/>
                        <a:t>0</a:t>
                      </a:r>
                    </a:p>
                  </a:txBody>
                  <a:tcPr marR="45720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48179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Active Learning 1: Answers</a:t>
            </a:r>
          </a:p>
        </p:txBody>
      </p:sp>
      <p:sp>
        <p:nvSpPr>
          <p:cNvPr id="3" name="Content Placeholder 2"/>
          <p:cNvSpPr>
            <a:spLocks noGrp="1"/>
          </p:cNvSpPr>
          <p:nvPr>
            <p:ph sz="half" idx="1"/>
          </p:nvPr>
        </p:nvSpPr>
        <p:spPr/>
        <p:txBody>
          <a:bodyPr/>
          <a:lstStyle/>
          <a:p>
            <a:pPr>
              <a:spcAft>
                <a:spcPts val="1200"/>
              </a:spcAft>
            </a:pPr>
            <a:r>
              <a:rPr lang="en-US" altLang="en-US" dirty="0">
                <a:latin typeface="+mn-lt"/>
              </a:rPr>
              <a:t>Point F (80 airplanes, 4,000 tons of soybeans)</a:t>
            </a:r>
          </a:p>
          <a:p>
            <a:pPr lvl="1">
              <a:spcAft>
                <a:spcPts val="1200"/>
              </a:spcAft>
              <a:buFont typeface="Arial" panose="020B0604020202020204" pitchFamily="34" charset="0"/>
              <a:buChar char="•"/>
            </a:pPr>
            <a:r>
              <a:rPr lang="en-US" altLang="en-US" dirty="0">
                <a:latin typeface="+mn-lt"/>
              </a:rPr>
              <a:t>Not possible</a:t>
            </a:r>
          </a:p>
          <a:p>
            <a:pPr>
              <a:spcAft>
                <a:spcPts val="1200"/>
              </a:spcAft>
            </a:pPr>
            <a:r>
              <a:rPr lang="en-US" altLang="en-US" dirty="0">
                <a:latin typeface="+mn-lt"/>
              </a:rPr>
              <a:t>Point G (30 airplanes, 2,500 tons of soybeans)</a:t>
            </a:r>
          </a:p>
          <a:p>
            <a:pPr lvl="1">
              <a:spcAft>
                <a:spcPts val="1200"/>
              </a:spcAft>
              <a:buFont typeface="Arial" panose="020B0604020202020204" pitchFamily="34" charset="0"/>
              <a:buChar char="•"/>
            </a:pPr>
            <a:r>
              <a:rPr lang="en-US" altLang="en-US" dirty="0">
                <a:latin typeface="+mn-lt"/>
              </a:rPr>
              <a:t>Possible but not efficient (can produce more)</a:t>
            </a:r>
          </a:p>
        </p:txBody>
      </p:sp>
      <p:pic>
        <p:nvPicPr>
          <p:cNvPr id="62" name="Picture 3" title="Decorative Image">
            <a:extLst>
              <a:ext uri="{FF2B5EF4-FFF2-40B4-BE49-F238E27FC236}">
                <a16:creationId xmlns:a16="http://schemas.microsoft.com/office/drawing/2014/main" id="{27F80526-5BFF-4F9A-AC2F-21DB992DA524}"/>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6186948" y="1891890"/>
            <a:ext cx="5742930" cy="4121253"/>
          </a:xfrm>
          <a:prstGeom prst="rect">
            <a:avLst/>
          </a:prstGeom>
        </p:spPr>
      </p:pic>
    </p:spTree>
    <p:extLst>
      <p:ext uri="{BB962C8B-B14F-4D97-AF65-F5344CB8AC3E}">
        <p14:creationId xmlns:p14="http://schemas.microsoft.com/office/powerpoint/2010/main" val="3451005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825626"/>
            <a:ext cx="11241915" cy="4297680"/>
          </a:xfrm>
        </p:spPr>
        <p:txBody>
          <a:bodyPr/>
          <a:lstStyle/>
          <a:p>
            <a:pPr>
              <a:spcBef>
                <a:spcPts val="600"/>
              </a:spcBef>
              <a:spcAft>
                <a:spcPts val="200"/>
              </a:spcAft>
              <a:buNone/>
            </a:pPr>
            <a:r>
              <a:rPr lang="en-US" dirty="0">
                <a:latin typeface="+mn-lt"/>
              </a:rPr>
              <a:t>By the end of this chapter, you should be able to:</a:t>
            </a:r>
          </a:p>
          <a:p>
            <a:pPr>
              <a:spcBef>
                <a:spcPts val="600"/>
              </a:spcBef>
              <a:spcAft>
                <a:spcPts val="200"/>
              </a:spcAft>
            </a:pPr>
            <a:r>
              <a:rPr lang="en-US" dirty="0">
                <a:latin typeface="+mn-lt"/>
              </a:rPr>
              <a:t>Explain how the circular flow diagram explains the economy.</a:t>
            </a:r>
          </a:p>
          <a:p>
            <a:pPr>
              <a:spcBef>
                <a:spcPts val="600"/>
              </a:spcBef>
              <a:spcAft>
                <a:spcPts val="200"/>
              </a:spcAft>
            </a:pPr>
            <a:r>
              <a:rPr lang="en-US" dirty="0">
                <a:latin typeface="+mn-lt"/>
              </a:rPr>
              <a:t>Describe how the production possibilities frontier explains aggregate production.</a:t>
            </a:r>
          </a:p>
          <a:p>
            <a:pPr>
              <a:spcBef>
                <a:spcPts val="600"/>
              </a:spcBef>
              <a:spcAft>
                <a:spcPts val="200"/>
              </a:spcAft>
            </a:pPr>
            <a:r>
              <a:rPr lang="en-US" dirty="0">
                <a:latin typeface="+mn-lt"/>
              </a:rPr>
              <a:t>Determine if an output level is exhibiting allocative or productive efficiency.</a:t>
            </a:r>
          </a:p>
          <a:p>
            <a:pPr>
              <a:spcBef>
                <a:spcPts val="600"/>
              </a:spcBef>
              <a:spcAft>
                <a:spcPts val="200"/>
              </a:spcAft>
            </a:pPr>
            <a:r>
              <a:rPr lang="en-US" dirty="0">
                <a:latin typeface="+mn-lt"/>
              </a:rPr>
              <a:t>Describe opportunity cost in the context of the production possibilities frontier.</a:t>
            </a:r>
          </a:p>
          <a:p>
            <a:pPr>
              <a:spcBef>
                <a:spcPts val="600"/>
              </a:spcBef>
              <a:spcAft>
                <a:spcPts val="200"/>
              </a:spcAft>
            </a:pPr>
            <a:r>
              <a:rPr lang="en-US" dirty="0">
                <a:latin typeface="+mn-lt"/>
              </a:rPr>
              <a:t>Describe the factors that cause the production possibilities frontier to shift.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Shape of the PPF (1 of 3)</a:t>
            </a:r>
          </a:p>
        </p:txBody>
      </p:sp>
      <p:sp>
        <p:nvSpPr>
          <p:cNvPr id="3" name="Content Placeholder 2"/>
          <p:cNvSpPr>
            <a:spLocks noGrp="1"/>
          </p:cNvSpPr>
          <p:nvPr>
            <p:ph idx="1"/>
          </p:nvPr>
        </p:nvSpPr>
        <p:spPr/>
        <p:txBody>
          <a:bodyPr/>
          <a:lstStyle/>
          <a:p>
            <a:r>
              <a:rPr lang="en-US" dirty="0">
                <a:latin typeface="+mn-lt"/>
              </a:rPr>
              <a:t>The opportunity cost is not constant and depends on how many cars and computers the economy is producing</a:t>
            </a:r>
          </a:p>
          <a:p>
            <a:r>
              <a:rPr lang="en-US" dirty="0">
                <a:latin typeface="+mn-lt"/>
              </a:rPr>
              <a:t>Reflected in the shape of the production possibilities frontier</a:t>
            </a:r>
            <a:endParaRPr lang="en-US" altLang="en-US" dirty="0">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Shape of the PPF (2 of 3)</a:t>
            </a:r>
          </a:p>
        </p:txBody>
      </p:sp>
      <p:sp>
        <p:nvSpPr>
          <p:cNvPr id="3" name="Content Placeholder 2"/>
          <p:cNvSpPr>
            <a:spLocks noGrp="1"/>
          </p:cNvSpPr>
          <p:nvPr>
            <p:ph idx="1"/>
          </p:nvPr>
        </p:nvSpPr>
        <p:spPr/>
        <p:txBody>
          <a:bodyPr/>
          <a:lstStyle/>
          <a:p>
            <a:r>
              <a:rPr lang="en-US" altLang="en-US" dirty="0">
                <a:latin typeface="+mn-lt"/>
              </a:rPr>
              <a:t>Bowed outward production possibilities frontier</a:t>
            </a:r>
          </a:p>
          <a:p>
            <a:pPr lvl="1">
              <a:buFont typeface="Arial" panose="020B0604020202020204" pitchFamily="34" charset="0"/>
              <a:buChar char="•"/>
            </a:pPr>
            <a:r>
              <a:rPr lang="en-US" altLang="en-US" dirty="0">
                <a:latin typeface="+mn-lt"/>
              </a:rPr>
              <a:t>Opportunity cost of a car is highest</a:t>
            </a:r>
          </a:p>
          <a:p>
            <a:pPr lvl="2">
              <a:buSzPct val="100000"/>
              <a:buFont typeface="Arial" panose="020B0604020202020204" pitchFamily="34" charset="0"/>
              <a:buChar char="•"/>
            </a:pPr>
            <a:r>
              <a:rPr lang="en-US" altLang="en-US" dirty="0">
                <a:latin typeface="+mn-lt"/>
              </a:rPr>
              <a:t>When the economy is producing many cars and fewer computers</a:t>
            </a:r>
          </a:p>
          <a:p>
            <a:pPr lvl="1">
              <a:buFont typeface="Arial" panose="020B0604020202020204" pitchFamily="34" charset="0"/>
              <a:buChar char="•"/>
            </a:pPr>
            <a:r>
              <a:rPr lang="en-US" altLang="en-US" dirty="0">
                <a:latin typeface="+mn-lt"/>
              </a:rPr>
              <a:t>Opportunity cost of a car is lower</a:t>
            </a:r>
          </a:p>
          <a:p>
            <a:pPr lvl="2">
              <a:buSzPct val="100000"/>
              <a:buFont typeface="Arial" panose="020B0604020202020204" pitchFamily="34" charset="0"/>
              <a:buChar char="•"/>
            </a:pPr>
            <a:r>
              <a:rPr lang="en-US" altLang="en-US" dirty="0">
                <a:latin typeface="+mn-lt"/>
              </a:rPr>
              <a:t>When the economy is producing fewer cars and many computers</a:t>
            </a:r>
          </a:p>
          <a:p>
            <a:pPr lvl="1">
              <a:buFont typeface="Arial" panose="020B0604020202020204" pitchFamily="34" charset="0"/>
              <a:buChar char="•"/>
            </a:pPr>
            <a:r>
              <a:rPr lang="en-US" altLang="en-US" dirty="0">
                <a:latin typeface="+mn-lt"/>
              </a:rPr>
              <a:t>Resource specialization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Shape of the PPF (3 of 3)</a:t>
            </a:r>
          </a:p>
        </p:txBody>
      </p:sp>
      <p:sp>
        <p:nvSpPr>
          <p:cNvPr id="3" name="Content Placeholder 2"/>
          <p:cNvSpPr>
            <a:spLocks noGrp="1"/>
          </p:cNvSpPr>
          <p:nvPr>
            <p:ph idx="1"/>
          </p:nvPr>
        </p:nvSpPr>
        <p:spPr/>
        <p:txBody>
          <a:bodyPr/>
          <a:lstStyle/>
          <a:p>
            <a:pPr>
              <a:spcAft>
                <a:spcPts val="1200"/>
              </a:spcAft>
            </a:pPr>
            <a:r>
              <a:rPr lang="en-US" altLang="en-US" dirty="0">
                <a:latin typeface="+mn-lt"/>
              </a:rPr>
              <a:t>Technological advance</a:t>
            </a:r>
          </a:p>
          <a:p>
            <a:pPr lvl="1">
              <a:spcAft>
                <a:spcPts val="1200"/>
              </a:spcAft>
              <a:buFont typeface="Arial" panose="020B0604020202020204" pitchFamily="34" charset="0"/>
              <a:buChar char="•"/>
            </a:pPr>
            <a:r>
              <a:rPr lang="en-US" altLang="en-US" dirty="0">
                <a:latin typeface="+mn-lt"/>
              </a:rPr>
              <a:t>Outward shift of the production possibilities frontier</a:t>
            </a:r>
          </a:p>
          <a:p>
            <a:pPr lvl="1">
              <a:spcAft>
                <a:spcPts val="1200"/>
              </a:spcAft>
              <a:buFont typeface="Arial" panose="020B0604020202020204" pitchFamily="34" charset="0"/>
              <a:buChar char="•"/>
            </a:pPr>
            <a:r>
              <a:rPr lang="en-US" altLang="en-US" dirty="0">
                <a:latin typeface="+mn-lt"/>
              </a:rPr>
              <a:t>Economic growth</a:t>
            </a:r>
          </a:p>
          <a:p>
            <a:pPr lvl="1">
              <a:spcAft>
                <a:spcPts val="1200"/>
              </a:spcAft>
              <a:buFont typeface="Arial" panose="020B0604020202020204" pitchFamily="34" charset="0"/>
              <a:buChar char="•"/>
            </a:pPr>
            <a:r>
              <a:rPr lang="en-US" altLang="en-US" dirty="0">
                <a:latin typeface="+mn-lt"/>
              </a:rPr>
              <a:t>Produce more of both goods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3 A Shift in the Production Possibilities Frontier</a:t>
            </a:r>
          </a:p>
        </p:txBody>
      </p:sp>
      <p:sp>
        <p:nvSpPr>
          <p:cNvPr id="3" name="Content Placeholder 2"/>
          <p:cNvSpPr>
            <a:spLocks noGrp="1"/>
          </p:cNvSpPr>
          <p:nvPr>
            <p:ph sz="half" idx="1"/>
          </p:nvPr>
        </p:nvSpPr>
        <p:spPr>
          <a:xfrm>
            <a:off x="476843" y="1825625"/>
            <a:ext cx="5805970" cy="4139746"/>
          </a:xfrm>
        </p:spPr>
        <p:txBody>
          <a:bodyPr/>
          <a:lstStyle/>
          <a:p>
            <a:r>
              <a:rPr lang="en-US" sz="2200" dirty="0">
                <a:latin typeface="+mn-lt"/>
              </a:rPr>
              <a:t>A technological advance in the computer industry enables the economy to produce more computers for any given number of cars. </a:t>
            </a:r>
          </a:p>
          <a:p>
            <a:r>
              <a:rPr lang="en-US" sz="2200" dirty="0">
                <a:latin typeface="+mn-lt"/>
              </a:rPr>
              <a:t>As a result, the production possibilities frontier shifts outward. </a:t>
            </a:r>
          </a:p>
          <a:p>
            <a:r>
              <a:rPr lang="en-US" sz="2200" dirty="0">
                <a:latin typeface="+mn-lt"/>
              </a:rPr>
              <a:t>If the economy moves from point A to point G, the production of both cars and computers increases.</a:t>
            </a:r>
          </a:p>
        </p:txBody>
      </p:sp>
      <p:pic>
        <p:nvPicPr>
          <p:cNvPr id="5" name="Picture 3" descr="A graph, plotting quantity of cars produced on the horizontal axis and the quantity of computers produced on the vertical axis, shows two smooth curves bowed out away from the origin, one more than the other. An arrow mark suggests movement from the inner curve to the outer one. Both curves extend from the 1,000 mark on the horizontal axis; point A lies on the curve touching the 3,000 mark on the vertical axis and point G lies on the curve touching the 4,000 mark. From point A perpendiculars are dropped to the horizontal and vertical axes at 600 and 2,200 respectively, and from point G at 650 and 2,300 respectively."/>
          <p:cNvPicPr>
            <a:picLocks noGrp="1" noChangeAspect="1"/>
          </p:cNvPicPr>
          <p:nvPr>
            <p:ph sz="half" idx="2"/>
          </p:nvPr>
        </p:nvPicPr>
        <p:blipFill>
          <a:blip r:embed="rId2"/>
          <a:stretch>
            <a:fillRect/>
          </a:stretch>
        </p:blipFill>
        <p:spPr>
          <a:xfrm>
            <a:off x="6834338" y="1902540"/>
            <a:ext cx="4838700" cy="413385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Microeconomics and Macroeconomics</a:t>
            </a:r>
          </a:p>
        </p:txBody>
      </p:sp>
      <p:sp>
        <p:nvSpPr>
          <p:cNvPr id="3" name="Content Placeholder 2"/>
          <p:cNvSpPr>
            <a:spLocks noGrp="1"/>
          </p:cNvSpPr>
          <p:nvPr>
            <p:ph idx="1"/>
          </p:nvPr>
        </p:nvSpPr>
        <p:spPr/>
        <p:txBody>
          <a:bodyPr/>
          <a:lstStyle/>
          <a:p>
            <a:r>
              <a:rPr lang="en-US" altLang="en-US" b="1" dirty="0">
                <a:solidFill>
                  <a:srgbClr val="C00000"/>
                </a:solidFill>
                <a:latin typeface="+mn-lt"/>
              </a:rPr>
              <a:t>Microeconomics*</a:t>
            </a:r>
          </a:p>
          <a:p>
            <a:pPr lvl="1">
              <a:buFont typeface="Arial" panose="020B0604020202020204" pitchFamily="34" charset="0"/>
              <a:buChar char="•"/>
            </a:pPr>
            <a:r>
              <a:rPr lang="en-US" altLang="en-US" dirty="0">
                <a:latin typeface="+mn-lt"/>
              </a:rPr>
              <a:t>The study of how households and firms make decisions and how they interact in markets</a:t>
            </a:r>
          </a:p>
          <a:p>
            <a:r>
              <a:rPr lang="en-US" altLang="en-US" b="1" dirty="0">
                <a:solidFill>
                  <a:srgbClr val="C00000"/>
                </a:solidFill>
                <a:latin typeface="+mn-lt"/>
              </a:rPr>
              <a:t>Macroeconomics*</a:t>
            </a:r>
          </a:p>
          <a:p>
            <a:pPr lvl="1">
              <a:buFont typeface="Arial" panose="020B0604020202020204" pitchFamily="34" charset="0"/>
              <a:buChar char="•"/>
            </a:pPr>
            <a:r>
              <a:rPr lang="en-US" altLang="en-US" dirty="0">
                <a:latin typeface="+mn-lt"/>
              </a:rPr>
              <a:t>The study of economy-wide phenomena, including inflation, unemployment, and economic growth</a:t>
            </a:r>
            <a:endParaRPr lang="en-US" altLang="en-US" sz="1400" dirty="0">
              <a:solidFill>
                <a:srgbClr val="282F7C"/>
              </a:solidFill>
              <a:latin typeface="+mn-lt"/>
            </a:endParaRPr>
          </a:p>
          <a:p>
            <a:pPr marL="228600" marR="0" lvl="1"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Economist as Policy Adviser</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Scientists or Policy Advisers?</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Economists are scientists </a:t>
            </a:r>
          </a:p>
          <a:p>
            <a:pPr lvl="1">
              <a:buFont typeface="Arial" panose="020B0604020202020204" pitchFamily="34" charset="0"/>
              <a:buChar char="•"/>
            </a:pPr>
            <a:r>
              <a:rPr lang="en-US" altLang="en-US" dirty="0">
                <a:latin typeface="+mn-lt"/>
              </a:rPr>
              <a:t>Explain the causes of economic events </a:t>
            </a:r>
          </a:p>
          <a:p>
            <a:r>
              <a:rPr lang="en-US" altLang="en-US" dirty="0">
                <a:latin typeface="+mn-lt"/>
              </a:rPr>
              <a:t>Economists are policy advisers</a:t>
            </a:r>
          </a:p>
          <a:p>
            <a:pPr lvl="1">
              <a:buFont typeface="Arial" panose="020B0604020202020204" pitchFamily="34" charset="0"/>
              <a:buChar char="•"/>
            </a:pPr>
            <a:r>
              <a:rPr lang="en-US" altLang="en-US" dirty="0">
                <a:latin typeface="+mn-lt"/>
              </a:rPr>
              <a:t>Recommend policies to improve economic outcomes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Positive versus Normative Analysis</a:t>
            </a:r>
          </a:p>
        </p:txBody>
      </p:sp>
      <p:sp>
        <p:nvSpPr>
          <p:cNvPr id="3" name="Content Placeholder 2"/>
          <p:cNvSpPr>
            <a:spLocks noGrp="1"/>
          </p:cNvSpPr>
          <p:nvPr>
            <p:ph idx="1"/>
          </p:nvPr>
        </p:nvSpPr>
        <p:spPr/>
        <p:txBody>
          <a:bodyPr/>
          <a:lstStyle/>
          <a:p>
            <a:r>
              <a:rPr lang="en-US" b="1" dirty="0">
                <a:solidFill>
                  <a:srgbClr val="C00000"/>
                </a:solidFill>
                <a:latin typeface="+mn-lt"/>
              </a:rPr>
              <a:t>Positive statements* </a:t>
            </a:r>
            <a:r>
              <a:rPr lang="en-US" dirty="0">
                <a:latin typeface="+mn-lt"/>
              </a:rPr>
              <a:t>are descriptive</a:t>
            </a:r>
          </a:p>
          <a:p>
            <a:pPr lvl="1">
              <a:buFont typeface="Arial" panose="020B0604020202020204" pitchFamily="34" charset="0"/>
              <a:buChar char="•"/>
            </a:pPr>
            <a:r>
              <a:rPr lang="en-US" dirty="0">
                <a:latin typeface="+mn-lt"/>
              </a:rPr>
              <a:t>Make a claim about how the world is</a:t>
            </a:r>
          </a:p>
          <a:p>
            <a:pPr lvl="1">
              <a:buFont typeface="Arial" panose="020B0604020202020204" pitchFamily="34" charset="0"/>
              <a:buChar char="•"/>
            </a:pPr>
            <a:r>
              <a:rPr lang="en-US" dirty="0">
                <a:latin typeface="+mn-lt"/>
              </a:rPr>
              <a:t>Can be confirmed or refuted positive by examining evidence</a:t>
            </a:r>
          </a:p>
          <a:p>
            <a:r>
              <a:rPr lang="en-US" b="1" dirty="0">
                <a:solidFill>
                  <a:srgbClr val="C00000"/>
                </a:solidFill>
                <a:latin typeface="+mn-lt"/>
              </a:rPr>
              <a:t>Normative statements* </a:t>
            </a:r>
            <a:r>
              <a:rPr lang="en-US" dirty="0">
                <a:latin typeface="+mn-lt"/>
              </a:rPr>
              <a:t>are prescriptive</a:t>
            </a:r>
          </a:p>
          <a:p>
            <a:pPr lvl="1">
              <a:buFont typeface="Arial" panose="020B0604020202020204" pitchFamily="34" charset="0"/>
              <a:buChar char="•"/>
            </a:pPr>
            <a:r>
              <a:rPr lang="en-US" dirty="0">
                <a:latin typeface="+mn-lt"/>
              </a:rPr>
              <a:t>Make a claim about how the world ought to be</a:t>
            </a:r>
          </a:p>
          <a:p>
            <a:pPr lvl="1">
              <a:buFont typeface="Arial" panose="020B0604020202020204" pitchFamily="34" charset="0"/>
              <a:buChar char="•"/>
            </a:pPr>
            <a:r>
              <a:rPr lang="en-US" dirty="0">
                <a:latin typeface="+mn-lt"/>
              </a:rPr>
              <a:t>Evaluation involves values as well as facts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48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Economists in Washington (1 of 2)</a:t>
            </a:r>
          </a:p>
        </p:txBody>
      </p:sp>
      <p:sp>
        <p:nvSpPr>
          <p:cNvPr id="3" name="Content Placeholder 2"/>
          <p:cNvSpPr>
            <a:spLocks noGrp="1"/>
          </p:cNvSpPr>
          <p:nvPr>
            <p:ph idx="1"/>
          </p:nvPr>
        </p:nvSpPr>
        <p:spPr/>
        <p:txBody>
          <a:bodyPr/>
          <a:lstStyle/>
          <a:p>
            <a:r>
              <a:rPr lang="en-US" altLang="en-US" dirty="0">
                <a:latin typeface="+mn-lt"/>
              </a:rPr>
              <a:t>Council of Economic Advisers</a:t>
            </a:r>
          </a:p>
          <a:p>
            <a:pPr lvl="1">
              <a:buFont typeface="Arial" panose="020B0604020202020204" pitchFamily="34" charset="0"/>
              <a:buChar char="•"/>
            </a:pPr>
            <a:r>
              <a:rPr lang="en-US" dirty="0">
                <a:latin typeface="+mn-lt"/>
              </a:rPr>
              <a:t>Advises the president </a:t>
            </a:r>
          </a:p>
          <a:p>
            <a:pPr lvl="1">
              <a:buFont typeface="Arial" panose="020B0604020202020204" pitchFamily="34" charset="0"/>
              <a:buChar char="•"/>
            </a:pPr>
            <a:r>
              <a:rPr lang="en-US" dirty="0">
                <a:latin typeface="+mn-lt"/>
              </a:rPr>
              <a:t>Writes the annual </a:t>
            </a:r>
            <a:r>
              <a:rPr lang="en-US" i="1" dirty="0">
                <a:latin typeface="+mn-lt"/>
              </a:rPr>
              <a:t>Economic Report of the President</a:t>
            </a:r>
          </a:p>
          <a:p>
            <a:pPr lvl="2">
              <a:buSzPct val="100000"/>
              <a:buFont typeface="Arial" panose="020B0604020202020204" pitchFamily="34" charset="0"/>
              <a:buChar char="•"/>
            </a:pPr>
            <a:r>
              <a:rPr lang="en-US" dirty="0">
                <a:latin typeface="+mn-lt"/>
              </a:rPr>
              <a:t>Discusses recent economic developments and presents the council’s analysis of current policy issues</a:t>
            </a:r>
            <a:endParaRPr lang="en-US" altLang="en-US" dirty="0">
              <a:latin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Economists in Washington (2 of 2)</a:t>
            </a:r>
          </a:p>
        </p:txBody>
      </p:sp>
      <p:sp>
        <p:nvSpPr>
          <p:cNvPr id="3" name="Content Placeholder 2"/>
          <p:cNvSpPr>
            <a:spLocks noGrp="1"/>
          </p:cNvSpPr>
          <p:nvPr>
            <p:ph idx="1"/>
          </p:nvPr>
        </p:nvSpPr>
        <p:spPr/>
        <p:txBody>
          <a:bodyPr/>
          <a:lstStyle/>
          <a:p>
            <a:pPr>
              <a:spcAft>
                <a:spcPts val="1200"/>
              </a:spcAft>
            </a:pPr>
            <a:r>
              <a:rPr lang="en-US" dirty="0">
                <a:latin typeface="+mn-lt"/>
              </a:rPr>
              <a:t>Economists as advisers</a:t>
            </a:r>
          </a:p>
          <a:p>
            <a:pPr lvl="1">
              <a:spcAft>
                <a:spcPts val="1200"/>
              </a:spcAft>
              <a:buFont typeface="Arial" panose="020B0604020202020204" pitchFamily="34" charset="0"/>
              <a:buChar char="•"/>
            </a:pPr>
            <a:r>
              <a:rPr lang="en-US" dirty="0">
                <a:latin typeface="+mn-lt"/>
              </a:rPr>
              <a:t>Office of Management and Budget</a:t>
            </a:r>
          </a:p>
          <a:p>
            <a:pPr lvl="1">
              <a:spcAft>
                <a:spcPts val="1200"/>
              </a:spcAft>
              <a:buFont typeface="Arial" panose="020B0604020202020204" pitchFamily="34" charset="0"/>
              <a:buChar char="•"/>
            </a:pPr>
            <a:r>
              <a:rPr lang="en-US" dirty="0">
                <a:latin typeface="+mn-lt"/>
              </a:rPr>
              <a:t>Department of the Treasury</a:t>
            </a:r>
          </a:p>
          <a:p>
            <a:pPr lvl="1">
              <a:spcAft>
                <a:spcPts val="1200"/>
              </a:spcAft>
              <a:buFont typeface="Arial" panose="020B0604020202020204" pitchFamily="34" charset="0"/>
              <a:buChar char="•"/>
            </a:pPr>
            <a:r>
              <a:rPr lang="en-US" altLang="en-US" dirty="0">
                <a:latin typeface="+mn-lt"/>
              </a:rPr>
              <a:t>Department of Labor</a:t>
            </a:r>
          </a:p>
          <a:p>
            <a:pPr lvl="1">
              <a:spcAft>
                <a:spcPts val="1200"/>
              </a:spcAft>
              <a:buFont typeface="Arial" panose="020B0604020202020204" pitchFamily="34" charset="0"/>
              <a:buChar char="•"/>
            </a:pPr>
            <a:r>
              <a:rPr lang="en-US" altLang="en-US" dirty="0">
                <a:latin typeface="+mn-lt"/>
              </a:rPr>
              <a:t>Department of Justice</a:t>
            </a:r>
          </a:p>
          <a:p>
            <a:pPr lvl="1">
              <a:spcAft>
                <a:spcPts val="1200"/>
              </a:spcAft>
              <a:buFont typeface="Arial" panose="020B0604020202020204" pitchFamily="34" charset="0"/>
              <a:buChar char="•"/>
            </a:pPr>
            <a:r>
              <a:rPr lang="en-US" altLang="en-US" dirty="0">
                <a:latin typeface="+mn-lt"/>
              </a:rPr>
              <a:t>Congressional Budget Office</a:t>
            </a:r>
          </a:p>
          <a:p>
            <a:pPr lvl="1">
              <a:spcAft>
                <a:spcPts val="1200"/>
              </a:spcAft>
              <a:buFont typeface="Arial" panose="020B0604020202020204" pitchFamily="34" charset="0"/>
              <a:buChar char="•"/>
            </a:pPr>
            <a:r>
              <a:rPr lang="en-US" altLang="en-US" dirty="0">
                <a:latin typeface="+mn-lt"/>
              </a:rPr>
              <a:t>The Federal Reserve</a:t>
            </a:r>
            <a:endParaRPr lang="en-US"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Contrast macroeconomic concepts versus microeconomic concepts.</a:t>
            </a:r>
          </a:p>
          <a:p>
            <a:pPr>
              <a:spcBef>
                <a:spcPts val="800"/>
              </a:spcBef>
            </a:pPr>
            <a:r>
              <a:rPr lang="en-US" dirty="0">
                <a:latin typeface="+mn-lt"/>
              </a:rPr>
              <a:t>Contrast when an economist acts as a policy adviser and when an economist acts as a scientist.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Why Economists’ Advice Is Often Not Followed</a:t>
            </a:r>
          </a:p>
        </p:txBody>
      </p:sp>
      <p:sp>
        <p:nvSpPr>
          <p:cNvPr id="3" name="Content Placeholder 2"/>
          <p:cNvSpPr>
            <a:spLocks noGrp="1"/>
          </p:cNvSpPr>
          <p:nvPr>
            <p:ph idx="1"/>
          </p:nvPr>
        </p:nvSpPr>
        <p:spPr/>
        <p:txBody>
          <a:bodyPr/>
          <a:lstStyle/>
          <a:p>
            <a:r>
              <a:rPr lang="en-US" dirty="0">
                <a:latin typeface="+mn-lt"/>
              </a:rPr>
              <a:t>The president receives advice from</a:t>
            </a:r>
          </a:p>
          <a:p>
            <a:pPr lvl="1">
              <a:buFont typeface="Arial" panose="020B0604020202020204" pitchFamily="34" charset="0"/>
              <a:buChar char="•"/>
            </a:pPr>
            <a:r>
              <a:rPr lang="en-US" dirty="0">
                <a:latin typeface="+mn-lt"/>
              </a:rPr>
              <a:t>Economic advisers</a:t>
            </a:r>
          </a:p>
          <a:p>
            <a:pPr lvl="1">
              <a:buFont typeface="Arial" panose="020B0604020202020204" pitchFamily="34" charset="0"/>
              <a:buChar char="•"/>
            </a:pPr>
            <a:r>
              <a:rPr lang="en-US" dirty="0">
                <a:latin typeface="+mn-lt"/>
              </a:rPr>
              <a:t>Communication advisers</a:t>
            </a:r>
          </a:p>
          <a:p>
            <a:pPr lvl="1">
              <a:buFont typeface="Arial" panose="020B0604020202020204" pitchFamily="34" charset="0"/>
              <a:buChar char="•"/>
            </a:pPr>
            <a:r>
              <a:rPr lang="en-US" dirty="0">
                <a:latin typeface="+mn-lt"/>
              </a:rPr>
              <a:t>Press advisers</a:t>
            </a:r>
          </a:p>
          <a:p>
            <a:pPr lvl="1">
              <a:buFont typeface="Arial" panose="020B0604020202020204" pitchFamily="34" charset="0"/>
              <a:buChar char="•"/>
            </a:pPr>
            <a:r>
              <a:rPr lang="en-US" dirty="0">
                <a:latin typeface="+mn-lt"/>
              </a:rPr>
              <a:t>Legislative affairs advisers</a:t>
            </a:r>
          </a:p>
          <a:p>
            <a:pPr lvl="1">
              <a:buFont typeface="Arial" panose="020B0604020202020204" pitchFamily="34" charset="0"/>
              <a:buChar char="•"/>
            </a:pPr>
            <a:r>
              <a:rPr lang="en-US" dirty="0">
                <a:latin typeface="+mn-lt"/>
              </a:rPr>
              <a:t>Political advisers </a:t>
            </a:r>
          </a:p>
          <a:p>
            <a:r>
              <a:rPr lang="en-US" dirty="0">
                <a:latin typeface="+mn-lt"/>
              </a:rPr>
              <a:t>The president makes the decision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Why Economists Disagree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Differences in Scientific Judgments</a:t>
            </a:r>
          </a:p>
        </p:txBody>
      </p:sp>
      <p:sp>
        <p:nvSpPr>
          <p:cNvPr id="3" name="Content Placeholder 2"/>
          <p:cNvSpPr>
            <a:spLocks noGrp="1"/>
          </p:cNvSpPr>
          <p:nvPr>
            <p:ph idx="1"/>
          </p:nvPr>
        </p:nvSpPr>
        <p:spPr/>
        <p:txBody>
          <a:bodyPr/>
          <a:lstStyle/>
          <a:p>
            <a:r>
              <a:rPr lang="en-US" altLang="en-US" dirty="0">
                <a:latin typeface="+mn-lt"/>
              </a:rPr>
              <a:t>Different hunches about the validity of alternative theories</a:t>
            </a:r>
          </a:p>
          <a:p>
            <a:r>
              <a:rPr lang="en-US" altLang="en-US" dirty="0">
                <a:latin typeface="+mn-lt"/>
              </a:rPr>
              <a:t>Different judgments about the size of the parameters that measure how economic variables are related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Differences in Values</a:t>
            </a:r>
          </a:p>
        </p:txBody>
      </p:sp>
      <p:sp>
        <p:nvSpPr>
          <p:cNvPr id="3" name="Content Placeholder 2"/>
          <p:cNvSpPr>
            <a:spLocks noGrp="1"/>
          </p:cNvSpPr>
          <p:nvPr>
            <p:ph idx="1"/>
          </p:nvPr>
        </p:nvSpPr>
        <p:spPr/>
        <p:txBody>
          <a:bodyPr/>
          <a:lstStyle/>
          <a:p>
            <a:r>
              <a:rPr lang="en-US" dirty="0">
                <a:latin typeface="+mn-lt"/>
              </a:rPr>
              <a:t>Economists sometimes disagree about public policy and give conflicting advice because of different values or political philosophies</a:t>
            </a:r>
          </a:p>
          <a:p>
            <a:pPr lvl="1">
              <a:buFont typeface="Arial" panose="020B0604020202020204" pitchFamily="34" charset="0"/>
              <a:buChar char="•"/>
            </a:pPr>
            <a:r>
              <a:rPr lang="en-US" altLang="en-US" dirty="0">
                <a:latin typeface="+mn-lt"/>
              </a:rPr>
              <a:t>May disagree about the validity of alternative positive theories about the world </a:t>
            </a:r>
          </a:p>
          <a:p>
            <a:pPr lvl="1">
              <a:buFont typeface="Arial" panose="020B0604020202020204" pitchFamily="34" charset="0"/>
              <a:buChar char="•"/>
            </a:pPr>
            <a:r>
              <a:rPr lang="en-US" altLang="en-US" dirty="0">
                <a:latin typeface="+mn-lt"/>
              </a:rPr>
              <a:t>May have different values and, therefore, different normative views about what policy should try to accomplish</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Perception versus Reality</a:t>
            </a:r>
          </a:p>
        </p:txBody>
      </p:sp>
      <p:sp>
        <p:nvSpPr>
          <p:cNvPr id="3" name="Content Placeholder 2"/>
          <p:cNvSpPr>
            <a:spLocks noGrp="1"/>
          </p:cNvSpPr>
          <p:nvPr>
            <p:ph idx="1"/>
          </p:nvPr>
        </p:nvSpPr>
        <p:spPr/>
        <p:txBody>
          <a:bodyPr/>
          <a:lstStyle/>
          <a:p>
            <a:pPr>
              <a:spcAft>
                <a:spcPts val="1200"/>
              </a:spcAft>
            </a:pPr>
            <a:r>
              <a:rPr lang="en-US" dirty="0">
                <a:latin typeface="+mn-lt"/>
              </a:rPr>
              <a:t>Economists agree with one another more often than is sometimes understood</a:t>
            </a:r>
          </a:p>
          <a:p>
            <a:pPr>
              <a:spcAft>
                <a:spcPts val="1200"/>
              </a:spcAft>
            </a:pPr>
            <a:r>
              <a:rPr lang="en-US" dirty="0">
                <a:latin typeface="+mn-lt"/>
              </a:rPr>
              <a:t>Why do policies persist if the experts are united in their opposition? </a:t>
            </a:r>
          </a:p>
          <a:p>
            <a:pPr lvl="1">
              <a:spcAft>
                <a:spcPts val="1200"/>
              </a:spcAft>
              <a:buFont typeface="Arial" panose="020B0604020202020204" pitchFamily="34" charset="0"/>
              <a:buChar char="•"/>
            </a:pPr>
            <a:r>
              <a:rPr lang="en-US" dirty="0">
                <a:latin typeface="+mn-lt"/>
              </a:rPr>
              <a:t>May be that the realities of the political process stand as immovable obstacles</a:t>
            </a:r>
          </a:p>
          <a:p>
            <a:pPr lvl="1">
              <a:spcAft>
                <a:spcPts val="1200"/>
              </a:spcAft>
              <a:buFont typeface="Arial" panose="020B0604020202020204" pitchFamily="34" charset="0"/>
              <a:buChar char="•"/>
            </a:pPr>
            <a:r>
              <a:rPr lang="en-US" dirty="0">
                <a:latin typeface="+mn-lt"/>
              </a:rPr>
              <a:t>May be that economists have not yet convinced enough of the public that these policies are undesirable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Ticket Resale</a:t>
            </a:r>
          </a:p>
        </p:txBody>
      </p:sp>
      <p:sp>
        <p:nvSpPr>
          <p:cNvPr id="3" name="Content Placeholder 2"/>
          <p:cNvSpPr>
            <a:spLocks noGrp="1"/>
          </p:cNvSpPr>
          <p:nvPr>
            <p:ph sz="half" idx="1"/>
          </p:nvPr>
        </p:nvSpPr>
        <p:spPr/>
        <p:txBody>
          <a:bodyPr/>
          <a:lstStyle/>
          <a:p>
            <a:r>
              <a:rPr lang="en-US" sz="2000" b="0" dirty="0">
                <a:latin typeface="+mn-lt"/>
              </a:rPr>
              <a:t>“Laws that limit the resale of tickets for entertainment and sports events make potential audience members for those events worse off on average.”</a:t>
            </a:r>
          </a:p>
        </p:txBody>
      </p:sp>
      <p:pic>
        <p:nvPicPr>
          <p:cNvPr id="6" name="Picture 3" descr="A pie chart titled “What do economists say?” plots three slices; they are 8% disagree, 80% agree, and 12% uncertain."/>
          <p:cNvPicPr>
            <a:picLocks noGrp="1" noChangeAspect="1"/>
          </p:cNvPicPr>
          <p:nvPr>
            <p:ph sz="half" idx="2"/>
          </p:nvPr>
        </p:nvPicPr>
        <p:blipFill>
          <a:blip r:embed="rId3"/>
          <a:stretch>
            <a:fillRect/>
          </a:stretch>
        </p:blipFill>
        <p:spPr>
          <a:xfrm>
            <a:off x="2805742" y="2676604"/>
            <a:ext cx="6580517" cy="3017520"/>
          </a:xfrm>
        </p:spPr>
      </p:pic>
      <p:sp>
        <p:nvSpPr>
          <p:cNvPr id="5" name="Text Placeholder 4"/>
          <p:cNvSpPr>
            <a:spLocks noGrp="1"/>
          </p:cNvSpPr>
          <p:nvPr>
            <p:ph type="body" sz="quarter" idx="13"/>
          </p:nvPr>
        </p:nvSpPr>
        <p:spPr>
          <a:xfrm>
            <a:off x="3444240" y="5781370"/>
            <a:ext cx="5303520" cy="274320"/>
          </a:xfrm>
        </p:spPr>
        <p:txBody>
          <a:bodyPr/>
          <a:lstStyle/>
          <a:p>
            <a:pPr>
              <a:buNone/>
            </a:pPr>
            <a:r>
              <a:rPr lang="en-US" sz="1400" dirty="0">
                <a:latin typeface="+mn-lt"/>
              </a:rPr>
              <a:t>Source: IGM Economic Experts Panel, April 16, 2012.</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Let’s Get Going</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Some Advice</a:t>
            </a:r>
          </a:p>
        </p:txBody>
      </p:sp>
      <p:sp>
        <p:nvSpPr>
          <p:cNvPr id="3" name="Content Placeholder 2"/>
          <p:cNvSpPr>
            <a:spLocks noGrp="1"/>
          </p:cNvSpPr>
          <p:nvPr>
            <p:ph idx="1"/>
          </p:nvPr>
        </p:nvSpPr>
        <p:spPr/>
        <p:txBody>
          <a:bodyPr/>
          <a:lstStyle/>
          <a:p>
            <a:r>
              <a:rPr lang="en-US" dirty="0">
                <a:latin typeface="+mn-lt"/>
              </a:rPr>
              <a:t>As you proceed through this book, you will be asked to draw on many intellectual skills</a:t>
            </a:r>
          </a:p>
          <a:p>
            <a:r>
              <a:rPr lang="en-US" dirty="0">
                <a:latin typeface="+mn-lt"/>
              </a:rPr>
              <a:t>With practice, you will become more and more accustomed to thinking like an economist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endParaRPr lang="en-US" dirty="0">
              <a:latin typeface="+mn-lt"/>
            </a:endParaRPr>
          </a:p>
        </p:txBody>
      </p:sp>
      <p:sp>
        <p:nvSpPr>
          <p:cNvPr id="3" name="Content Placeholder 2"/>
          <p:cNvSpPr>
            <a:spLocks noGrp="1"/>
          </p:cNvSpPr>
          <p:nvPr>
            <p:ph idx="1"/>
          </p:nvPr>
        </p:nvSpPr>
        <p:spPr>
          <a:xfrm>
            <a:off x="476843" y="1825626"/>
            <a:ext cx="11241915" cy="4251960"/>
          </a:xfrm>
        </p:spPr>
        <p:txBody>
          <a:bodyPr/>
          <a:lstStyle/>
          <a:p>
            <a:pPr marL="0" indent="0">
              <a:spcBef>
                <a:spcPts val="100"/>
              </a:spcBef>
              <a:spcAft>
                <a:spcPts val="300"/>
              </a:spcAft>
              <a:buNone/>
            </a:pPr>
            <a:r>
              <a:rPr lang="en-US" sz="2200" dirty="0">
                <a:latin typeface="+mn-lt"/>
              </a:rPr>
              <a:t>You are watching PBS </a:t>
            </a:r>
            <a:r>
              <a:rPr lang="en-US" sz="2200" dirty="0" err="1">
                <a:latin typeface="+mn-lt"/>
              </a:rPr>
              <a:t>NewsHour</a:t>
            </a:r>
            <a:r>
              <a:rPr lang="en-US" sz="2200" dirty="0">
                <a:latin typeface="+mn-lt"/>
              </a:rPr>
              <a:t>. The first focus segment is a discussion of the pros and cons of free trade. For balance, there are two economists present—one in support of free trade and one opposed. </a:t>
            </a:r>
          </a:p>
          <a:p>
            <a:pPr marL="0" indent="0">
              <a:spcBef>
                <a:spcPts val="100"/>
              </a:spcBef>
              <a:spcAft>
                <a:spcPts val="300"/>
              </a:spcAft>
              <a:buNone/>
            </a:pPr>
            <a:r>
              <a:rPr lang="en-US" sz="2200" dirty="0">
                <a:latin typeface="+mn-lt"/>
              </a:rPr>
              <a:t>Your roommate says, “Those economists have no idea what’s going on. They can’t agree on anything. One says free trade makes us rich. The other says it will drive us into poverty. If the experts don’t know, how is the average person ever going to know whether free trade is best?”</a:t>
            </a:r>
          </a:p>
          <a:p>
            <a:pPr marL="514350" indent="-514350">
              <a:spcBef>
                <a:spcPts val="100"/>
              </a:spcBef>
              <a:spcAft>
                <a:spcPts val="300"/>
              </a:spcAft>
              <a:buFont typeface="+mj-lt"/>
              <a:buAutoNum type="alphaUcPeriod"/>
            </a:pPr>
            <a:r>
              <a:rPr lang="en-US" sz="2200" dirty="0">
                <a:latin typeface="+mn-lt"/>
              </a:rPr>
              <a:t>Can you give your roommate any insight into why economists might disagree on this issue?</a:t>
            </a:r>
          </a:p>
          <a:p>
            <a:pPr marL="514350" indent="-514350">
              <a:spcBef>
                <a:spcPts val="100"/>
              </a:spcBef>
              <a:spcAft>
                <a:spcPts val="300"/>
              </a:spcAft>
              <a:buFont typeface="+mj-lt"/>
              <a:buAutoNum type="alphaUcPeriod"/>
            </a:pPr>
            <a:r>
              <a:rPr lang="en-US" sz="2200" dirty="0">
                <a:latin typeface="+mn-lt"/>
              </a:rPr>
              <a:t>Suppose you discover that 93 percent of economists believe that free trade is generally best. Could you now give a more precise answer as to why economists might disagree on this issue?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pPr algn="l"/>
            <a:r>
              <a:rPr lang="en-US" dirty="0">
                <a:latin typeface="+mn-lt"/>
              </a:rPr>
              <a:t>Suppose you are trying to decide whether to buy a car. How would you think like an economist when making that decision?</a:t>
            </a:r>
          </a:p>
        </p:txBody>
      </p:sp>
    </p:spTree>
    <p:extLst>
      <p:ext uri="{BB962C8B-B14F-4D97-AF65-F5344CB8AC3E}">
        <p14:creationId xmlns:p14="http://schemas.microsoft.com/office/powerpoint/2010/main" val="596177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Economist as Scientist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Appendix Graphing: A Brief Review</a:t>
            </a:r>
          </a:p>
        </p:txBody>
      </p:sp>
      <p:sp>
        <p:nvSpPr>
          <p:cNvPr id="3" name="Content Placeholder 2"/>
          <p:cNvSpPr>
            <a:spLocks noGrp="1"/>
          </p:cNvSpPr>
          <p:nvPr>
            <p:ph idx="1"/>
          </p:nvPr>
        </p:nvSpPr>
        <p:spPr/>
        <p:txBody>
          <a:bodyPr/>
          <a:lstStyle/>
          <a:p>
            <a:pPr>
              <a:spcAft>
                <a:spcPts val="1200"/>
              </a:spcAft>
            </a:pPr>
            <a:r>
              <a:rPr lang="en-US" altLang="en-US" dirty="0">
                <a:latin typeface="+mn-lt"/>
              </a:rPr>
              <a:t>Graphs serve two purposes</a:t>
            </a:r>
          </a:p>
          <a:p>
            <a:pPr lvl="1">
              <a:spcAft>
                <a:spcPts val="1200"/>
              </a:spcAft>
              <a:buFont typeface="Arial" panose="020B0604020202020204" pitchFamily="34" charset="0"/>
              <a:buChar char="•"/>
            </a:pPr>
            <a:r>
              <a:rPr lang="en-US" altLang="en-US" dirty="0">
                <a:latin typeface="+mn-lt"/>
              </a:rPr>
              <a:t>Visually express ideas that might be less clear if described with equations or words </a:t>
            </a:r>
          </a:p>
          <a:p>
            <a:pPr lvl="1">
              <a:spcAft>
                <a:spcPts val="1200"/>
              </a:spcAft>
              <a:buFont typeface="Arial" panose="020B0604020202020204" pitchFamily="34" charset="0"/>
              <a:buChar char="•"/>
            </a:pPr>
            <a:r>
              <a:rPr lang="en-US" altLang="en-US" dirty="0">
                <a:latin typeface="+mn-lt"/>
              </a:rPr>
              <a:t>Powerful way of finding and interpreting patterns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Graphs of a Single Variable</a:t>
            </a:r>
          </a:p>
        </p:txBody>
      </p:sp>
      <p:sp>
        <p:nvSpPr>
          <p:cNvPr id="3" name="Content Placeholder 2"/>
          <p:cNvSpPr>
            <a:spLocks noGrp="1"/>
          </p:cNvSpPr>
          <p:nvPr>
            <p:ph idx="1"/>
          </p:nvPr>
        </p:nvSpPr>
        <p:spPr/>
        <p:txBody>
          <a:bodyPr/>
          <a:lstStyle/>
          <a:p>
            <a:r>
              <a:rPr lang="en-US" altLang="en-US" dirty="0">
                <a:latin typeface="+mn-lt"/>
              </a:rPr>
              <a:t>Pie chart</a:t>
            </a:r>
          </a:p>
          <a:p>
            <a:r>
              <a:rPr lang="en-US" altLang="en-US" dirty="0">
                <a:latin typeface="+mn-lt"/>
              </a:rPr>
              <a:t>Bar graph</a:t>
            </a:r>
          </a:p>
          <a:p>
            <a:r>
              <a:rPr lang="en-US" altLang="en-US" dirty="0">
                <a:latin typeface="+mn-lt"/>
              </a:rPr>
              <a:t>Time-series graph</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A-1 Types of Graphs</a:t>
            </a:r>
          </a:p>
        </p:txBody>
      </p:sp>
      <p:sp>
        <p:nvSpPr>
          <p:cNvPr id="3" name="Content Placeholder 2"/>
          <p:cNvSpPr>
            <a:spLocks noGrp="1"/>
          </p:cNvSpPr>
          <p:nvPr>
            <p:ph sz="half" idx="1"/>
          </p:nvPr>
        </p:nvSpPr>
        <p:spPr>
          <a:xfrm>
            <a:off x="476843" y="1887673"/>
            <a:ext cx="11395609" cy="1280160"/>
          </a:xfrm>
        </p:spPr>
        <p:txBody>
          <a:bodyPr/>
          <a:lstStyle/>
          <a:p>
            <a:r>
              <a:rPr lang="en-US" sz="2000" b="0" dirty="0">
                <a:latin typeface="+mn-lt"/>
              </a:rPr>
              <a:t>The pie chart in panel (a) shows how U.S. national income in 2020 was derived from different sources. The bar graph in panel (b) compares the average income in four countries. The time-series graph in panel (c) shows labor productivity in U.S. businesses over time.</a:t>
            </a:r>
          </a:p>
        </p:txBody>
      </p:sp>
      <p:pic>
        <p:nvPicPr>
          <p:cNvPr id="6" name="Picture 3" descr="The image contains charts and graphs covering three different measurements of economic activity. The leftmost chart is (a) Pie Chart, which is broken into the categories of Compensation of Employees (65%), Interest Income (4%), Rental Income (5%), Taxes Less Subsidies on Production (4%), Proprietors' Income (10%), and Corporate Profits (12%). The middle chart is (b) Bar Graph that has income per person in 2019 on the vertical-axis from $0 to $70,000 wtih four bins: United States ($65,297), United Kingdom ($48,484), Mexico ($20,448), and India ($6,997). The right-hand (c) Time-Series Graph has a generic productivity index shown over time. The vertical axis has labels from 0 to 200 with intervals marked ever 20 units. The time-series graphs moves through the points: (1950,20), (1960,30), (1970,40), (1980,50), (1990,60), (2000,70), (2010,100), and (2020,110). The horizontal axis displays 1950 to 2020 with every decade labeled."/>
          <p:cNvPicPr>
            <a:picLocks noGrp="1" noChangeAspect="1"/>
          </p:cNvPicPr>
          <p:nvPr>
            <p:ph sz="half" idx="2"/>
          </p:nvPr>
        </p:nvPicPr>
        <p:blipFill>
          <a:blip r:embed="rId2"/>
          <a:stretch>
            <a:fillRect/>
          </a:stretch>
        </p:blipFill>
        <p:spPr>
          <a:xfrm>
            <a:off x="1752809" y="3181578"/>
            <a:ext cx="8686383" cy="2560320"/>
          </a:xfrm>
        </p:spPr>
      </p:pic>
      <p:sp>
        <p:nvSpPr>
          <p:cNvPr id="5" name="Content Placeholder 4"/>
          <p:cNvSpPr>
            <a:spLocks noGrp="1"/>
          </p:cNvSpPr>
          <p:nvPr>
            <p:ph type="body" sz="quarter" idx="13"/>
          </p:nvPr>
        </p:nvSpPr>
        <p:spPr>
          <a:xfrm>
            <a:off x="3261360" y="5805555"/>
            <a:ext cx="5669280" cy="274320"/>
          </a:xfrm>
        </p:spPr>
        <p:txBody>
          <a:bodyPr/>
          <a:lstStyle/>
          <a:p>
            <a:pPr>
              <a:buNone/>
            </a:pPr>
            <a:r>
              <a:rPr lang="en-US" sz="1400" dirty="0">
                <a:latin typeface="+mn-lt"/>
              </a:rPr>
              <a:t>Source: U.S. Department of Commerce, The World Bank.</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Graphs of Two Variables: The Coordinate System</a:t>
            </a:r>
          </a:p>
        </p:txBody>
      </p:sp>
      <p:sp>
        <p:nvSpPr>
          <p:cNvPr id="3" name="Content Placeholder 2"/>
          <p:cNvSpPr>
            <a:spLocks noGrp="1"/>
          </p:cNvSpPr>
          <p:nvPr>
            <p:ph idx="1"/>
          </p:nvPr>
        </p:nvSpPr>
        <p:spPr/>
        <p:txBody>
          <a:bodyPr/>
          <a:lstStyle/>
          <a:p>
            <a:r>
              <a:rPr lang="en-US" altLang="en-US" dirty="0">
                <a:latin typeface="+mn-lt"/>
              </a:rPr>
              <a:t>Display two variables on a single graph</a:t>
            </a:r>
          </a:p>
          <a:p>
            <a:r>
              <a:rPr lang="en-US" altLang="en-US" dirty="0" err="1">
                <a:latin typeface="+mn-lt"/>
              </a:rPr>
              <a:t>Scatterplot</a:t>
            </a:r>
            <a:r>
              <a:rPr lang="en-US" altLang="en-US" dirty="0">
                <a:latin typeface="+mn-lt"/>
              </a:rPr>
              <a:t> </a:t>
            </a:r>
          </a:p>
          <a:p>
            <a:r>
              <a:rPr lang="en-US" altLang="en-US" dirty="0">
                <a:latin typeface="+mn-lt"/>
              </a:rPr>
              <a:t>Ordered pairs of points</a:t>
            </a:r>
          </a:p>
          <a:p>
            <a:pPr lvl="1">
              <a:buFont typeface="Arial" panose="020B0604020202020204" pitchFamily="34" charset="0"/>
              <a:buChar char="•"/>
            </a:pPr>
            <a:r>
              <a:rPr lang="en-US" altLang="en-US" i="1" dirty="0">
                <a:latin typeface="+mn-lt"/>
              </a:rPr>
              <a:t>x</a:t>
            </a:r>
            <a:r>
              <a:rPr lang="en-US" altLang="en-US" dirty="0">
                <a:latin typeface="+mn-lt"/>
              </a:rPr>
              <a:t>-coordinate</a:t>
            </a:r>
          </a:p>
          <a:p>
            <a:pPr lvl="2">
              <a:buSzPct val="100000"/>
              <a:buFont typeface="Arial" panose="020B0604020202020204" pitchFamily="34" charset="0"/>
              <a:buChar char="•"/>
            </a:pPr>
            <a:r>
              <a:rPr lang="en-US" altLang="en-US" dirty="0">
                <a:latin typeface="+mn-lt"/>
              </a:rPr>
              <a:t>Horizontal location</a:t>
            </a:r>
          </a:p>
          <a:p>
            <a:pPr lvl="1">
              <a:buFont typeface="Arial" panose="020B0604020202020204" pitchFamily="34" charset="0"/>
              <a:buChar char="•"/>
            </a:pPr>
            <a:r>
              <a:rPr lang="en-US" altLang="en-US" i="1" dirty="0">
                <a:latin typeface="+mn-lt"/>
              </a:rPr>
              <a:t>y</a:t>
            </a:r>
            <a:r>
              <a:rPr lang="en-US" altLang="en-US" dirty="0">
                <a:latin typeface="+mn-lt"/>
              </a:rPr>
              <a:t>-coordinate </a:t>
            </a:r>
          </a:p>
          <a:p>
            <a:pPr lvl="2">
              <a:buSzPct val="100000"/>
              <a:buFont typeface="Arial" panose="020B0604020202020204" pitchFamily="34" charset="0"/>
              <a:buChar char="•"/>
            </a:pPr>
            <a:r>
              <a:rPr lang="en-US" altLang="en-US" dirty="0">
                <a:latin typeface="+mn-lt"/>
              </a:rPr>
              <a:t>Vertical location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A-2 Using the Coordinate System</a:t>
            </a:r>
          </a:p>
        </p:txBody>
      </p:sp>
      <p:sp>
        <p:nvSpPr>
          <p:cNvPr id="3" name="Content Placeholder 2"/>
          <p:cNvSpPr>
            <a:spLocks noGrp="1"/>
          </p:cNvSpPr>
          <p:nvPr>
            <p:ph sz="half" idx="1"/>
          </p:nvPr>
        </p:nvSpPr>
        <p:spPr/>
        <p:txBody>
          <a:bodyPr/>
          <a:lstStyle/>
          <a:p>
            <a:pPr>
              <a:spcAft>
                <a:spcPts val="1200"/>
              </a:spcAft>
            </a:pPr>
            <a:r>
              <a:rPr lang="en-US" dirty="0">
                <a:latin typeface="+mn-lt"/>
              </a:rPr>
              <a:t>Grade point average is measured on the vertical axis and study time on the horizontal axis. </a:t>
            </a:r>
          </a:p>
          <a:p>
            <a:pPr>
              <a:spcAft>
                <a:spcPts val="1200"/>
              </a:spcAft>
            </a:pPr>
            <a:r>
              <a:rPr lang="en-US" dirty="0">
                <a:latin typeface="+mn-lt"/>
              </a:rPr>
              <a:t>Albert E., Alfred E., and their classmates are represented by various points.</a:t>
            </a:r>
          </a:p>
          <a:p>
            <a:pPr>
              <a:spcAft>
                <a:spcPts val="1200"/>
              </a:spcAft>
            </a:pPr>
            <a:r>
              <a:rPr lang="en-US" dirty="0">
                <a:latin typeface="+mn-lt"/>
              </a:rPr>
              <a:t>The graph shows that students who study more tend to get higher grades.</a:t>
            </a:r>
          </a:p>
        </p:txBody>
      </p:sp>
      <p:pic>
        <p:nvPicPr>
          <p:cNvPr id="7" name="Picture 3" descr="A scatter plot displays study time versus grade point average. Study time is on the horizontal axis measured in hours per week from 0 to 40 where values of 5, 10, 15, 20, 25, 30, 35, and 40 are labeled. Grade Point Average is on the vertical axis from 0 to 4 where 0.5, 1.0, 1.5, 2.0, 2.5, 3.0, 3.5, and 4.0 are labeled. There are various points shown but a correlation is visually clear: More study time is associated with higher grade point average. Two points are highlighted: Alfred E (5,2.0) and Albert E. (25,3.5)."/>
          <p:cNvPicPr>
            <a:picLocks noGrp="1" noChangeAspect="1"/>
          </p:cNvPicPr>
          <p:nvPr>
            <p:ph sz="half" idx="2"/>
          </p:nvPr>
        </p:nvPicPr>
        <p:blipFill>
          <a:blip r:embed="rId2"/>
          <a:stretch>
            <a:fillRect/>
          </a:stretch>
        </p:blipFill>
        <p:spPr>
          <a:xfrm>
            <a:off x="6260688" y="2256622"/>
            <a:ext cx="5665593" cy="356616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Curves in the Coordinate System</a:t>
            </a:r>
          </a:p>
        </p:txBody>
      </p:sp>
      <p:sp>
        <p:nvSpPr>
          <p:cNvPr id="3" name="Content Placeholder 2"/>
          <p:cNvSpPr>
            <a:spLocks noGrp="1"/>
          </p:cNvSpPr>
          <p:nvPr>
            <p:ph idx="1"/>
          </p:nvPr>
        </p:nvSpPr>
        <p:spPr/>
        <p:txBody>
          <a:bodyPr/>
          <a:lstStyle/>
          <a:p>
            <a:r>
              <a:rPr lang="en-US" altLang="en-US" dirty="0">
                <a:latin typeface="+mn-lt"/>
              </a:rPr>
              <a:t>Data</a:t>
            </a:r>
          </a:p>
          <a:p>
            <a:pPr lvl="1">
              <a:buFont typeface="Arial" panose="020B0604020202020204" pitchFamily="34" charset="0"/>
              <a:buChar char="•"/>
            </a:pPr>
            <a:r>
              <a:rPr lang="en-US" altLang="en-US" dirty="0">
                <a:latin typeface="+mn-lt"/>
              </a:rPr>
              <a:t>Number of novels purchased</a:t>
            </a:r>
          </a:p>
          <a:p>
            <a:pPr lvl="1">
              <a:buFont typeface="Arial" panose="020B0604020202020204" pitchFamily="34" charset="0"/>
              <a:buChar char="•"/>
            </a:pPr>
            <a:r>
              <a:rPr lang="en-US" altLang="en-US" dirty="0">
                <a:latin typeface="+mn-lt"/>
              </a:rPr>
              <a:t>Price of novels and income</a:t>
            </a:r>
          </a:p>
          <a:p>
            <a:r>
              <a:rPr lang="en-US" altLang="en-US" dirty="0">
                <a:latin typeface="+mn-lt"/>
              </a:rPr>
              <a:t>Demand curve</a:t>
            </a:r>
          </a:p>
          <a:p>
            <a:pPr lvl="1">
              <a:buFont typeface="Arial" panose="020B0604020202020204" pitchFamily="34" charset="0"/>
              <a:buChar char="•"/>
            </a:pPr>
            <a:r>
              <a:rPr lang="en-US" altLang="en-US" dirty="0">
                <a:latin typeface="+mn-lt"/>
              </a:rPr>
              <a:t>Effect of a good’s price</a:t>
            </a:r>
          </a:p>
          <a:p>
            <a:pPr lvl="1">
              <a:buFont typeface="Arial" panose="020B0604020202020204" pitchFamily="34" charset="0"/>
              <a:buChar char="•"/>
            </a:pPr>
            <a:r>
              <a:rPr lang="en-US" altLang="en-US" dirty="0">
                <a:latin typeface="+mn-lt"/>
              </a:rPr>
              <a:t>On the quantity of the good consumers want to buy</a:t>
            </a:r>
          </a:p>
          <a:p>
            <a:pPr lvl="1">
              <a:buFont typeface="Arial" panose="020B0604020202020204" pitchFamily="34" charset="0"/>
              <a:buChar char="•"/>
            </a:pPr>
            <a:r>
              <a:rPr lang="en-US" altLang="en-US" dirty="0">
                <a:latin typeface="+mn-lt"/>
              </a:rPr>
              <a:t>For a given income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Table A-1 Novels Purchased by Emma</a:t>
            </a:r>
          </a:p>
        </p:txBody>
      </p:sp>
      <p:sp>
        <p:nvSpPr>
          <p:cNvPr id="3" name="Content Placeholder 2"/>
          <p:cNvSpPr>
            <a:spLocks noGrp="1"/>
          </p:cNvSpPr>
          <p:nvPr>
            <p:ph sz="half" idx="1"/>
          </p:nvPr>
        </p:nvSpPr>
        <p:spPr/>
        <p:txBody>
          <a:bodyPr/>
          <a:lstStyle/>
          <a:p>
            <a:pPr>
              <a:spcBef>
                <a:spcPts val="1200"/>
              </a:spcBef>
              <a:spcAft>
                <a:spcPts val="1200"/>
              </a:spcAft>
            </a:pPr>
            <a:r>
              <a:rPr lang="en-US" dirty="0">
                <a:latin typeface="+mn-lt"/>
              </a:rPr>
              <a:t>This table shows the number of novels Emma buys at various incomes and prices. </a:t>
            </a:r>
          </a:p>
          <a:p>
            <a:pPr>
              <a:spcBef>
                <a:spcPts val="1200"/>
              </a:spcBef>
              <a:spcAft>
                <a:spcPts val="1200"/>
              </a:spcAft>
            </a:pPr>
            <a:r>
              <a:rPr lang="en-US" dirty="0">
                <a:latin typeface="+mn-lt"/>
              </a:rPr>
              <a:t>For any given level of income, the data on price and quantity demanded can be graphed to produce Emma’s demand curve for novels, as shown in Figures A-3 and A-4.</a:t>
            </a:r>
          </a:p>
        </p:txBody>
      </p:sp>
      <p:graphicFrame>
        <p:nvGraphicFramePr>
          <p:cNvPr id="6" name="Table 3"/>
          <p:cNvGraphicFramePr>
            <a:graphicFrameLocks noGrp="1"/>
          </p:cNvGraphicFramePr>
          <p:nvPr>
            <p:ph sz="half" idx="2"/>
            <p:extLst>
              <p:ext uri="{D42A27DB-BD31-4B8C-83A1-F6EECF244321}">
                <p14:modId xmlns:p14="http://schemas.microsoft.com/office/powerpoint/2010/main" val="3652075875"/>
              </p:ext>
            </p:extLst>
          </p:nvPr>
        </p:nvGraphicFramePr>
        <p:xfrm>
          <a:off x="6186948" y="1914113"/>
          <a:ext cx="5852160" cy="35052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370840">
                <a:tc>
                  <a:txBody>
                    <a:bodyPr/>
                    <a:lstStyle/>
                    <a:p>
                      <a:r>
                        <a:rPr lang="en-CA" sz="1800" b="1" kern="1200" baseline="0" dirty="0">
                          <a:solidFill>
                            <a:schemeClr val="lt1"/>
                          </a:solidFill>
                          <a:latin typeface="+mn-lt"/>
                          <a:ea typeface="+mn-ea"/>
                          <a:cs typeface="+mn-cs"/>
                        </a:rPr>
                        <a:t>Price</a:t>
                      </a:r>
                      <a:endParaRPr lang="en-CA" dirty="0"/>
                    </a:p>
                  </a:txBody>
                  <a:tcPr/>
                </a:tc>
                <a:tc>
                  <a:txBody>
                    <a:bodyPr/>
                    <a:lstStyle/>
                    <a:p>
                      <a:r>
                        <a:rPr lang="en-CA" sz="1800" b="1" kern="1200" baseline="0" dirty="0">
                          <a:solidFill>
                            <a:schemeClr val="lt1"/>
                          </a:solidFill>
                          <a:latin typeface="+mn-lt"/>
                          <a:ea typeface="+mn-ea"/>
                          <a:cs typeface="+mn-cs"/>
                        </a:rPr>
                        <a:t>For $30,000</a:t>
                      </a:r>
                    </a:p>
                    <a:p>
                      <a:r>
                        <a:rPr lang="en-CA" sz="1800" b="1" kern="1200" baseline="0" dirty="0">
                          <a:solidFill>
                            <a:schemeClr val="lt1"/>
                          </a:solidFill>
                          <a:latin typeface="+mn-lt"/>
                          <a:ea typeface="+mn-ea"/>
                          <a:cs typeface="+mn-cs"/>
                        </a:rPr>
                        <a:t>Income</a:t>
                      </a:r>
                      <a:endParaRPr lang="en-CA" dirty="0"/>
                    </a:p>
                  </a:txBody>
                  <a:tcPr/>
                </a:tc>
                <a:tc>
                  <a:txBody>
                    <a:bodyPr/>
                    <a:lstStyle/>
                    <a:p>
                      <a:r>
                        <a:rPr lang="en-CA" sz="1800" b="1" kern="1200" baseline="0" dirty="0">
                          <a:solidFill>
                            <a:schemeClr val="lt1"/>
                          </a:solidFill>
                          <a:latin typeface="+mn-lt"/>
                          <a:ea typeface="+mn-ea"/>
                          <a:cs typeface="+mn-cs"/>
                        </a:rPr>
                        <a:t>For $40,000</a:t>
                      </a:r>
                    </a:p>
                    <a:p>
                      <a:r>
                        <a:rPr lang="en-CA" sz="1800" b="1" kern="1200" baseline="0" dirty="0">
                          <a:solidFill>
                            <a:schemeClr val="lt1"/>
                          </a:solidFill>
                          <a:latin typeface="+mn-lt"/>
                          <a:ea typeface="+mn-ea"/>
                          <a:cs typeface="+mn-cs"/>
                        </a:rPr>
                        <a:t>Income</a:t>
                      </a:r>
                      <a:endParaRPr lang="en-CA" dirty="0"/>
                    </a:p>
                  </a:txBody>
                  <a:tcPr/>
                </a:tc>
                <a:tc>
                  <a:txBody>
                    <a:bodyPr/>
                    <a:lstStyle/>
                    <a:p>
                      <a:r>
                        <a:rPr lang="en-CA" sz="1800" b="1" kern="1200" baseline="0" dirty="0">
                          <a:solidFill>
                            <a:schemeClr val="lt1"/>
                          </a:solidFill>
                          <a:latin typeface="+mn-lt"/>
                          <a:ea typeface="+mn-ea"/>
                          <a:cs typeface="+mn-cs"/>
                        </a:rPr>
                        <a:t>For $50,000</a:t>
                      </a:r>
                    </a:p>
                    <a:p>
                      <a:r>
                        <a:rPr lang="en-CA" sz="1800" b="1" kern="1200" baseline="0" dirty="0">
                          <a:solidFill>
                            <a:schemeClr val="lt1"/>
                          </a:solidFill>
                          <a:latin typeface="+mn-lt"/>
                          <a:ea typeface="+mn-ea"/>
                          <a:cs typeface="+mn-cs"/>
                        </a:rPr>
                        <a:t>Income</a:t>
                      </a:r>
                      <a:endParaRPr lang="en-CA" dirty="0"/>
                    </a:p>
                  </a:txBody>
                  <a:tcPr/>
                </a:tc>
                <a:extLst>
                  <a:ext uri="{0D108BD9-81ED-4DB2-BD59-A6C34878D82A}">
                    <a16:rowId xmlns:a16="http://schemas.microsoft.com/office/drawing/2014/main" val="10000"/>
                  </a:ext>
                </a:extLst>
              </a:tr>
              <a:tr h="370840">
                <a:tc>
                  <a:txBody>
                    <a:bodyPr/>
                    <a:lstStyle/>
                    <a:p>
                      <a:pPr algn="r"/>
                      <a:r>
                        <a:rPr lang="en-CA" dirty="0"/>
                        <a:t>$10</a:t>
                      </a:r>
                    </a:p>
                  </a:txBody>
                  <a:tcPr marR="274320"/>
                </a:tc>
                <a:tc>
                  <a:txBody>
                    <a:bodyPr/>
                    <a:lstStyle/>
                    <a:p>
                      <a:r>
                        <a:rPr lang="en-CA" dirty="0"/>
                        <a:t>  2 novels</a:t>
                      </a:r>
                    </a:p>
                  </a:txBody>
                  <a:tcPr/>
                </a:tc>
                <a:tc>
                  <a:txBody>
                    <a:bodyPr/>
                    <a:lstStyle/>
                    <a:p>
                      <a:r>
                        <a:rPr lang="en-CA" dirty="0"/>
                        <a:t>  5 novels</a:t>
                      </a:r>
                    </a:p>
                  </a:txBody>
                  <a:tcPr/>
                </a:tc>
                <a:tc>
                  <a:txBody>
                    <a:bodyPr/>
                    <a:lstStyle/>
                    <a:p>
                      <a:r>
                        <a:rPr lang="en-CA" dirty="0"/>
                        <a:t>  8 novels</a:t>
                      </a:r>
                    </a:p>
                  </a:txBody>
                  <a:tcPr/>
                </a:tc>
                <a:extLst>
                  <a:ext uri="{0D108BD9-81ED-4DB2-BD59-A6C34878D82A}">
                    <a16:rowId xmlns:a16="http://schemas.microsoft.com/office/drawing/2014/main" val="10001"/>
                  </a:ext>
                </a:extLst>
              </a:tr>
              <a:tr h="370840">
                <a:tc>
                  <a:txBody>
                    <a:bodyPr/>
                    <a:lstStyle/>
                    <a:p>
                      <a:pPr algn="r"/>
                      <a:r>
                        <a:rPr lang="en-CA" dirty="0"/>
                        <a:t>9</a:t>
                      </a:r>
                    </a:p>
                  </a:txBody>
                  <a:tcPr marR="274320"/>
                </a:tc>
                <a:tc>
                  <a:txBody>
                    <a:bodyPr/>
                    <a:lstStyle/>
                    <a:p>
                      <a:r>
                        <a:rPr lang="en-CA" dirty="0"/>
                        <a:t>  6</a:t>
                      </a:r>
                    </a:p>
                  </a:txBody>
                  <a:tcPr/>
                </a:tc>
                <a:tc>
                  <a:txBody>
                    <a:bodyPr/>
                    <a:lstStyle/>
                    <a:p>
                      <a:r>
                        <a:rPr lang="en-CA" dirty="0"/>
                        <a:t>  9</a:t>
                      </a:r>
                    </a:p>
                  </a:txBody>
                  <a:tcPr/>
                </a:tc>
                <a:tc>
                  <a:txBody>
                    <a:bodyPr/>
                    <a:lstStyle/>
                    <a:p>
                      <a:r>
                        <a:rPr lang="en-CA" dirty="0"/>
                        <a:t>12</a:t>
                      </a:r>
                    </a:p>
                  </a:txBody>
                  <a:tcPr/>
                </a:tc>
                <a:extLst>
                  <a:ext uri="{0D108BD9-81ED-4DB2-BD59-A6C34878D82A}">
                    <a16:rowId xmlns:a16="http://schemas.microsoft.com/office/drawing/2014/main" val="10002"/>
                  </a:ext>
                </a:extLst>
              </a:tr>
              <a:tr h="370840">
                <a:tc>
                  <a:txBody>
                    <a:bodyPr/>
                    <a:lstStyle/>
                    <a:p>
                      <a:pPr algn="r"/>
                      <a:r>
                        <a:rPr lang="en-CA" dirty="0"/>
                        <a:t>8</a:t>
                      </a:r>
                    </a:p>
                  </a:txBody>
                  <a:tcPr marR="274320"/>
                </a:tc>
                <a:tc>
                  <a:txBody>
                    <a:bodyPr/>
                    <a:lstStyle/>
                    <a:p>
                      <a:r>
                        <a:rPr lang="en-CA" dirty="0"/>
                        <a:t>10</a:t>
                      </a:r>
                    </a:p>
                  </a:txBody>
                  <a:tcPr/>
                </a:tc>
                <a:tc>
                  <a:txBody>
                    <a:bodyPr/>
                    <a:lstStyle/>
                    <a:p>
                      <a:r>
                        <a:rPr lang="en-CA" dirty="0"/>
                        <a:t>13</a:t>
                      </a:r>
                    </a:p>
                  </a:txBody>
                  <a:tcPr/>
                </a:tc>
                <a:tc>
                  <a:txBody>
                    <a:bodyPr/>
                    <a:lstStyle/>
                    <a:p>
                      <a:r>
                        <a:rPr lang="en-CA" dirty="0"/>
                        <a:t>16</a:t>
                      </a:r>
                    </a:p>
                  </a:txBody>
                  <a:tcPr/>
                </a:tc>
                <a:extLst>
                  <a:ext uri="{0D108BD9-81ED-4DB2-BD59-A6C34878D82A}">
                    <a16:rowId xmlns:a16="http://schemas.microsoft.com/office/drawing/2014/main" val="10003"/>
                  </a:ext>
                </a:extLst>
              </a:tr>
              <a:tr h="370840">
                <a:tc>
                  <a:txBody>
                    <a:bodyPr/>
                    <a:lstStyle/>
                    <a:p>
                      <a:pPr algn="r"/>
                      <a:r>
                        <a:rPr lang="en-CA" dirty="0"/>
                        <a:t>7</a:t>
                      </a:r>
                    </a:p>
                  </a:txBody>
                  <a:tcPr marR="274320"/>
                </a:tc>
                <a:tc>
                  <a:txBody>
                    <a:bodyPr/>
                    <a:lstStyle/>
                    <a:p>
                      <a:r>
                        <a:rPr lang="en-CA" dirty="0"/>
                        <a:t>14</a:t>
                      </a:r>
                    </a:p>
                  </a:txBody>
                  <a:tcPr/>
                </a:tc>
                <a:tc>
                  <a:txBody>
                    <a:bodyPr/>
                    <a:lstStyle/>
                    <a:p>
                      <a:r>
                        <a:rPr lang="en-CA" dirty="0"/>
                        <a:t>17</a:t>
                      </a:r>
                    </a:p>
                  </a:txBody>
                  <a:tcPr/>
                </a:tc>
                <a:tc>
                  <a:txBody>
                    <a:bodyPr/>
                    <a:lstStyle/>
                    <a:p>
                      <a:r>
                        <a:rPr lang="en-CA" dirty="0"/>
                        <a:t>20</a:t>
                      </a:r>
                    </a:p>
                  </a:txBody>
                  <a:tcPr/>
                </a:tc>
                <a:extLst>
                  <a:ext uri="{0D108BD9-81ED-4DB2-BD59-A6C34878D82A}">
                    <a16:rowId xmlns:a16="http://schemas.microsoft.com/office/drawing/2014/main" val="10004"/>
                  </a:ext>
                </a:extLst>
              </a:tr>
              <a:tr h="370840">
                <a:tc>
                  <a:txBody>
                    <a:bodyPr/>
                    <a:lstStyle/>
                    <a:p>
                      <a:pPr algn="r"/>
                      <a:r>
                        <a:rPr lang="en-CA" dirty="0"/>
                        <a:t>6</a:t>
                      </a:r>
                    </a:p>
                  </a:txBody>
                  <a:tcPr marR="274320"/>
                </a:tc>
                <a:tc>
                  <a:txBody>
                    <a:bodyPr/>
                    <a:lstStyle/>
                    <a:p>
                      <a:r>
                        <a:rPr lang="en-CA" dirty="0"/>
                        <a:t>18</a:t>
                      </a:r>
                    </a:p>
                  </a:txBody>
                  <a:tcPr/>
                </a:tc>
                <a:tc>
                  <a:txBody>
                    <a:bodyPr/>
                    <a:lstStyle/>
                    <a:p>
                      <a:r>
                        <a:rPr lang="en-CA" dirty="0"/>
                        <a:t>21</a:t>
                      </a:r>
                    </a:p>
                  </a:txBody>
                  <a:tcPr/>
                </a:tc>
                <a:tc>
                  <a:txBody>
                    <a:bodyPr/>
                    <a:lstStyle/>
                    <a:p>
                      <a:r>
                        <a:rPr lang="en-CA" dirty="0"/>
                        <a:t>24</a:t>
                      </a:r>
                    </a:p>
                  </a:txBody>
                  <a:tcPr/>
                </a:tc>
                <a:extLst>
                  <a:ext uri="{0D108BD9-81ED-4DB2-BD59-A6C34878D82A}">
                    <a16:rowId xmlns:a16="http://schemas.microsoft.com/office/drawing/2014/main" val="10005"/>
                  </a:ext>
                </a:extLst>
              </a:tr>
              <a:tr h="370840">
                <a:tc>
                  <a:txBody>
                    <a:bodyPr/>
                    <a:lstStyle/>
                    <a:p>
                      <a:pPr algn="r"/>
                      <a:r>
                        <a:rPr lang="en-CA" dirty="0"/>
                        <a:t>5</a:t>
                      </a:r>
                    </a:p>
                  </a:txBody>
                  <a:tcPr marR="274320"/>
                </a:tc>
                <a:tc>
                  <a:txBody>
                    <a:bodyPr/>
                    <a:lstStyle/>
                    <a:p>
                      <a:r>
                        <a:rPr lang="en-CA" dirty="0"/>
                        <a:t>22</a:t>
                      </a:r>
                    </a:p>
                  </a:txBody>
                  <a:tcPr/>
                </a:tc>
                <a:tc>
                  <a:txBody>
                    <a:bodyPr/>
                    <a:lstStyle/>
                    <a:p>
                      <a:r>
                        <a:rPr lang="en-CA" dirty="0"/>
                        <a:t>25</a:t>
                      </a:r>
                    </a:p>
                  </a:txBody>
                  <a:tcPr/>
                </a:tc>
                <a:tc>
                  <a:txBody>
                    <a:bodyPr/>
                    <a:lstStyle/>
                    <a:p>
                      <a:r>
                        <a:rPr lang="en-CA" dirty="0"/>
                        <a:t>28</a:t>
                      </a:r>
                    </a:p>
                  </a:txBody>
                  <a:tcPr/>
                </a:tc>
                <a:extLst>
                  <a:ext uri="{0D108BD9-81ED-4DB2-BD59-A6C34878D82A}">
                    <a16:rowId xmlns:a16="http://schemas.microsoft.com/office/drawing/2014/main" val="10006"/>
                  </a:ext>
                </a:extLst>
              </a:tr>
              <a:tr h="370840">
                <a:tc>
                  <a:txBody>
                    <a:bodyPr/>
                    <a:lstStyle/>
                    <a:p>
                      <a:endParaRPr lang="en-CA" i="0"/>
                    </a:p>
                  </a:txBody>
                  <a:tcPr/>
                </a:tc>
                <a:tc>
                  <a:txBody>
                    <a:bodyPr/>
                    <a:lstStyle/>
                    <a:p>
                      <a:r>
                        <a:rPr lang="en-CA" sz="1800" i="0" kern="1200" baseline="0" dirty="0">
                          <a:solidFill>
                            <a:schemeClr val="dk1"/>
                          </a:solidFill>
                          <a:latin typeface="+mn-lt"/>
                          <a:ea typeface="+mn-ea"/>
                          <a:cs typeface="+mn-cs"/>
                        </a:rPr>
                        <a:t>Demand curve, </a:t>
                      </a:r>
                      <a:r>
                        <a:rPr lang="en-CA" sz="1800" i="1" kern="1200" baseline="0" dirty="0">
                          <a:solidFill>
                            <a:schemeClr val="dk1"/>
                          </a:solidFill>
                          <a:latin typeface="+mn-lt"/>
                          <a:ea typeface="+mn-ea"/>
                          <a:cs typeface="+mn-cs"/>
                        </a:rPr>
                        <a:t>D</a:t>
                      </a:r>
                      <a:r>
                        <a:rPr lang="en-CA" sz="1800" i="1" kern="1200" baseline="-25000" dirty="0">
                          <a:solidFill>
                            <a:schemeClr val="dk1"/>
                          </a:solidFill>
                          <a:latin typeface="+mn-lt"/>
                          <a:ea typeface="+mn-ea"/>
                          <a:cs typeface="+mn-cs"/>
                        </a:rPr>
                        <a:t>3</a:t>
                      </a:r>
                      <a:endParaRPr lang="en-CA" i="1" baseline="-25000" dirty="0"/>
                    </a:p>
                  </a:txBody>
                  <a:tcPr/>
                </a:tc>
                <a:tc>
                  <a:txBody>
                    <a:bodyPr/>
                    <a:lstStyle/>
                    <a:p>
                      <a:r>
                        <a:rPr lang="en-CA" sz="1800" i="0" kern="1200" baseline="0" dirty="0">
                          <a:solidFill>
                            <a:schemeClr val="dk1"/>
                          </a:solidFill>
                          <a:latin typeface="+mn-lt"/>
                          <a:ea typeface="+mn-ea"/>
                          <a:cs typeface="+mn-cs"/>
                        </a:rPr>
                        <a:t>Demand curve, </a:t>
                      </a:r>
                      <a:r>
                        <a:rPr lang="en-CA" sz="1800" i="1" kern="1200" baseline="0" dirty="0">
                          <a:solidFill>
                            <a:schemeClr val="dk1"/>
                          </a:solidFill>
                          <a:latin typeface="+mn-lt"/>
                          <a:ea typeface="+mn-ea"/>
                          <a:cs typeface="+mn-cs"/>
                        </a:rPr>
                        <a:t>D</a:t>
                      </a:r>
                      <a:r>
                        <a:rPr lang="en-CA" sz="1800" i="1" kern="1200" baseline="-25000" dirty="0">
                          <a:solidFill>
                            <a:schemeClr val="dk1"/>
                          </a:solidFill>
                          <a:latin typeface="+mn-lt"/>
                          <a:ea typeface="+mn-ea"/>
                          <a:cs typeface="+mn-cs"/>
                        </a:rPr>
                        <a:t>1</a:t>
                      </a:r>
                      <a:r>
                        <a:rPr lang="en-CA" sz="1800" i="0" kern="1200" baseline="0" dirty="0">
                          <a:solidFill>
                            <a:schemeClr val="dk1"/>
                          </a:solidFill>
                          <a:latin typeface="+mn-lt"/>
                          <a:ea typeface="+mn-ea"/>
                          <a:cs typeface="+mn-cs"/>
                        </a:rPr>
                        <a:t> </a:t>
                      </a:r>
                      <a:endParaRPr lang="en-CA"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i="0" kern="1200" baseline="0" dirty="0">
                          <a:solidFill>
                            <a:schemeClr val="dk1"/>
                          </a:solidFill>
                          <a:latin typeface="+mn-lt"/>
                          <a:ea typeface="+mn-ea"/>
                          <a:cs typeface="+mn-cs"/>
                        </a:rPr>
                        <a:t>Demand curve, </a:t>
                      </a:r>
                      <a:r>
                        <a:rPr lang="en-CA" sz="1800" i="1" kern="1200" baseline="0" dirty="0">
                          <a:solidFill>
                            <a:schemeClr val="dk1"/>
                          </a:solidFill>
                          <a:latin typeface="+mn-lt"/>
                          <a:ea typeface="+mn-ea"/>
                          <a:cs typeface="+mn-cs"/>
                        </a:rPr>
                        <a:t>D</a:t>
                      </a:r>
                      <a:r>
                        <a:rPr lang="en-CA" sz="1800" i="1" kern="1200" baseline="-25000" dirty="0">
                          <a:solidFill>
                            <a:schemeClr val="dk1"/>
                          </a:solidFill>
                          <a:latin typeface="+mn-lt"/>
                          <a:ea typeface="+mn-ea"/>
                          <a:cs typeface="+mn-cs"/>
                        </a:rPr>
                        <a:t>2</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Demand Curve</a:t>
            </a:r>
          </a:p>
        </p:txBody>
      </p:sp>
      <p:sp>
        <p:nvSpPr>
          <p:cNvPr id="3" name="Content Placeholder 2"/>
          <p:cNvSpPr>
            <a:spLocks noGrp="1"/>
          </p:cNvSpPr>
          <p:nvPr>
            <p:ph idx="1"/>
          </p:nvPr>
        </p:nvSpPr>
        <p:spPr/>
        <p:txBody>
          <a:bodyPr/>
          <a:lstStyle/>
          <a:p>
            <a:pPr>
              <a:spcBef>
                <a:spcPts val="800"/>
              </a:spcBef>
            </a:pPr>
            <a:r>
              <a:rPr lang="en-US" altLang="en-US" dirty="0">
                <a:latin typeface="+mn-lt"/>
              </a:rPr>
              <a:t>Negatively related variables</a:t>
            </a:r>
          </a:p>
          <a:p>
            <a:pPr lvl="1">
              <a:spcBef>
                <a:spcPts val="800"/>
              </a:spcBef>
              <a:buFont typeface="Arial" panose="020B0604020202020204" pitchFamily="34" charset="0"/>
              <a:buChar char="•"/>
            </a:pPr>
            <a:r>
              <a:rPr lang="en-US" altLang="en-US" dirty="0">
                <a:latin typeface="+mn-lt"/>
              </a:rPr>
              <a:t>The two variables move in opposite direction</a:t>
            </a:r>
          </a:p>
          <a:p>
            <a:pPr lvl="1">
              <a:spcBef>
                <a:spcPts val="800"/>
              </a:spcBef>
              <a:buFont typeface="Arial" panose="020B0604020202020204" pitchFamily="34" charset="0"/>
              <a:buChar char="•"/>
            </a:pPr>
            <a:r>
              <a:rPr lang="en-US" altLang="en-US" dirty="0">
                <a:latin typeface="+mn-lt"/>
              </a:rPr>
              <a:t>Downward-sloping curve</a:t>
            </a:r>
          </a:p>
          <a:p>
            <a:pPr>
              <a:spcBef>
                <a:spcPts val="800"/>
              </a:spcBef>
            </a:pPr>
            <a:r>
              <a:rPr lang="en-US" altLang="en-US" dirty="0">
                <a:latin typeface="+mn-lt"/>
              </a:rPr>
              <a:t>Positively related variables</a:t>
            </a:r>
          </a:p>
          <a:p>
            <a:pPr lvl="1">
              <a:spcBef>
                <a:spcPts val="800"/>
              </a:spcBef>
              <a:buFont typeface="Arial" panose="020B0604020202020204" pitchFamily="34" charset="0"/>
              <a:buChar char="•"/>
            </a:pPr>
            <a:r>
              <a:rPr lang="en-US" altLang="en-US" dirty="0">
                <a:latin typeface="+mn-lt"/>
              </a:rPr>
              <a:t>The two variables move in the same direction</a:t>
            </a:r>
          </a:p>
          <a:p>
            <a:pPr lvl="1">
              <a:spcBef>
                <a:spcPts val="800"/>
              </a:spcBef>
              <a:buFont typeface="Arial" panose="020B0604020202020204" pitchFamily="34" charset="0"/>
              <a:buChar char="•"/>
            </a:pPr>
            <a:r>
              <a:rPr lang="en-US" altLang="en-US" dirty="0">
                <a:latin typeface="+mn-lt"/>
              </a:rPr>
              <a:t>Upward-sloping curve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A-3 Demand Curve</a:t>
            </a:r>
          </a:p>
        </p:txBody>
      </p:sp>
      <p:sp>
        <p:nvSpPr>
          <p:cNvPr id="3" name="Content Placeholder 2"/>
          <p:cNvSpPr>
            <a:spLocks noGrp="1"/>
          </p:cNvSpPr>
          <p:nvPr>
            <p:ph sz="half" idx="1"/>
          </p:nvPr>
        </p:nvSpPr>
        <p:spPr/>
        <p:txBody>
          <a:bodyPr/>
          <a:lstStyle/>
          <a:p>
            <a:r>
              <a:rPr lang="en-US" dirty="0">
                <a:latin typeface="+mn-lt"/>
              </a:rPr>
              <a:t>The line </a:t>
            </a:r>
            <a:r>
              <a:rPr lang="en-US" i="1" dirty="0">
                <a:latin typeface="+mn-lt"/>
              </a:rPr>
              <a:t>D</a:t>
            </a:r>
            <a:r>
              <a:rPr lang="en-US" i="1" baseline="-25000" dirty="0">
                <a:latin typeface="+mn-lt"/>
              </a:rPr>
              <a:t>1</a:t>
            </a:r>
            <a:r>
              <a:rPr lang="en-US" i="1" dirty="0">
                <a:latin typeface="+mn-lt"/>
              </a:rPr>
              <a:t> </a:t>
            </a:r>
            <a:r>
              <a:rPr lang="en-US" dirty="0">
                <a:latin typeface="+mn-lt"/>
              </a:rPr>
              <a:t>shows how Emma’s purchases of novels depend on the price of novels when her income is held constant. </a:t>
            </a:r>
          </a:p>
          <a:p>
            <a:r>
              <a:rPr lang="en-US" dirty="0">
                <a:latin typeface="+mn-lt"/>
              </a:rPr>
              <a:t>Because the price and the quantity demanded are negatively related, the demand curve slopes down.</a:t>
            </a:r>
          </a:p>
        </p:txBody>
      </p:sp>
      <p:pic>
        <p:nvPicPr>
          <p:cNvPr id="6" name="Picture 3" descr="A graph shows a demand curve plotting the relationship between quantity on the horizontal axis (Quantity of Novels Purchased) and the vertical axis (Price of Novels measured in dollars). The demand curve passes through (5,$10), (9,$9), (13,$8), (17,$7), (21,$6), and (25,$5)."/>
          <p:cNvPicPr>
            <a:picLocks noGrp="1" noChangeAspect="1"/>
          </p:cNvPicPr>
          <p:nvPr>
            <p:ph sz="half" idx="2"/>
          </p:nvPr>
        </p:nvPicPr>
        <p:blipFill>
          <a:blip r:embed="rId2"/>
          <a:stretch>
            <a:fillRect/>
          </a:stretch>
        </p:blipFill>
        <p:spPr>
          <a:xfrm>
            <a:off x="6512457" y="1722389"/>
            <a:ext cx="5354193" cy="4297680"/>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A-4 Shifting Demand Curves</a:t>
            </a:r>
          </a:p>
        </p:txBody>
      </p:sp>
      <p:sp>
        <p:nvSpPr>
          <p:cNvPr id="3" name="Content Placeholder 2"/>
          <p:cNvSpPr>
            <a:spLocks noGrp="1"/>
          </p:cNvSpPr>
          <p:nvPr>
            <p:ph sz="half" idx="1"/>
          </p:nvPr>
        </p:nvSpPr>
        <p:spPr>
          <a:xfrm>
            <a:off x="476843" y="1825625"/>
            <a:ext cx="6012447" cy="4206240"/>
          </a:xfrm>
        </p:spPr>
        <p:txBody>
          <a:bodyPr/>
          <a:lstStyle/>
          <a:p>
            <a:r>
              <a:rPr lang="en-US" sz="1800" dirty="0">
                <a:latin typeface="+mn-lt"/>
              </a:rPr>
              <a:t>The location of Emma’s demand curve for novels depends on how much income she earns. </a:t>
            </a:r>
          </a:p>
          <a:p>
            <a:r>
              <a:rPr lang="en-US" sz="1800" dirty="0">
                <a:latin typeface="+mn-lt"/>
              </a:rPr>
              <a:t>The more she earns, the more novels she buys at any price, and the farther to the right her demand curve lies. </a:t>
            </a:r>
          </a:p>
          <a:p>
            <a:r>
              <a:rPr lang="en-US" sz="1800" dirty="0">
                <a:latin typeface="+mn-lt"/>
              </a:rPr>
              <a:t>Curve </a:t>
            </a:r>
            <a:r>
              <a:rPr lang="en-US" sz="1800" i="1" dirty="0">
                <a:latin typeface="+mn-lt"/>
              </a:rPr>
              <a:t>D</a:t>
            </a:r>
            <a:r>
              <a:rPr lang="en-US" sz="1800" i="1" baseline="-25000" dirty="0">
                <a:latin typeface="+mn-lt"/>
              </a:rPr>
              <a:t>1</a:t>
            </a:r>
            <a:r>
              <a:rPr lang="en-US" sz="1800" dirty="0">
                <a:latin typeface="+mn-lt"/>
              </a:rPr>
              <a:t> represents Emma’s original demand curve, based on an income of $40,000 per year. </a:t>
            </a:r>
          </a:p>
          <a:p>
            <a:r>
              <a:rPr lang="en-US" sz="1800" dirty="0">
                <a:latin typeface="+mn-lt"/>
              </a:rPr>
              <a:t>If her income rises to $50,000 per year, her demand curve shifts to </a:t>
            </a:r>
            <a:r>
              <a:rPr lang="en-US" sz="1800" i="1" dirty="0">
                <a:latin typeface="+mn-lt"/>
              </a:rPr>
              <a:t>D</a:t>
            </a:r>
            <a:r>
              <a:rPr lang="en-US" sz="1800" i="1" baseline="-25000" dirty="0">
                <a:latin typeface="+mn-lt"/>
              </a:rPr>
              <a:t>2</a:t>
            </a:r>
            <a:r>
              <a:rPr lang="en-US" sz="1800" dirty="0">
                <a:latin typeface="+mn-lt"/>
              </a:rPr>
              <a:t>. </a:t>
            </a:r>
          </a:p>
          <a:p>
            <a:r>
              <a:rPr lang="en-US" sz="1800" dirty="0">
                <a:latin typeface="+mn-lt"/>
              </a:rPr>
              <a:t>If her income falls to $30,000 per year, her demand curve shifts to </a:t>
            </a:r>
            <a:r>
              <a:rPr lang="en-US" sz="1800" i="1" dirty="0">
                <a:latin typeface="+mn-lt"/>
              </a:rPr>
              <a:t>D</a:t>
            </a:r>
            <a:r>
              <a:rPr lang="en-US" sz="1800" i="1" baseline="-25000" dirty="0">
                <a:latin typeface="+mn-lt"/>
              </a:rPr>
              <a:t>3</a:t>
            </a:r>
            <a:r>
              <a:rPr lang="en-US" sz="1800" dirty="0">
                <a:latin typeface="+mn-lt"/>
              </a:rPr>
              <a:t>.</a:t>
            </a:r>
          </a:p>
        </p:txBody>
      </p:sp>
      <p:pic>
        <p:nvPicPr>
          <p:cNvPr id="5" name="Picture 3" descr=" A graph shows a demand curve plotting the relationship between quantity on the horizontal axis (Quantity of Novels Purchased) and the vertical axis (Price of Novels measured in dollars). D1 is the demand curve when the representative consumer's income is equal to $40,000 and passes through (5,$10), (9,$9), (13,$8), (17,$7), (21$6), and (25,$5). D2 represents when that same consumer has an income of $50,000 and passes through (8,$10), (12,$9), (16,$8), (20,$7), (24$6), and (28,$5). D3 represents when that same consumer has an income of $30,000 and passes through (2,$10), (6,$9), (10,$8), (14,$7), (18,$6), and (22,$5).&#10;"/>
          <p:cNvPicPr>
            <a:picLocks noGrp="1" noChangeAspect="1"/>
          </p:cNvPicPr>
          <p:nvPr>
            <p:ph sz="half" idx="2"/>
          </p:nvPr>
        </p:nvPicPr>
        <p:blipFill>
          <a:blip r:embed="rId2"/>
          <a:stretch>
            <a:fillRect/>
          </a:stretch>
        </p:blipFill>
        <p:spPr>
          <a:xfrm>
            <a:off x="6696884" y="1825625"/>
            <a:ext cx="5143105" cy="41402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Economics Is a Science</a:t>
            </a:r>
            <a:endParaRPr lang="en-US" dirty="0">
              <a:latin typeface="+mn-lt"/>
            </a:endParaRPr>
          </a:p>
        </p:txBody>
      </p:sp>
      <p:sp>
        <p:nvSpPr>
          <p:cNvPr id="3" name="Content Placeholder 2"/>
          <p:cNvSpPr>
            <a:spLocks noGrp="1"/>
          </p:cNvSpPr>
          <p:nvPr>
            <p:ph idx="1"/>
          </p:nvPr>
        </p:nvSpPr>
        <p:spPr/>
        <p:txBody>
          <a:bodyPr/>
          <a:lstStyle/>
          <a:p>
            <a:r>
              <a:rPr lang="en-US" altLang="en-US" dirty="0">
                <a:latin typeface="+mn-lt"/>
              </a:rPr>
              <a:t>Economists are scientists</a:t>
            </a:r>
          </a:p>
          <a:p>
            <a:pPr lvl="1">
              <a:buFont typeface="Arial" panose="020B0604020202020204" pitchFamily="34" charset="0"/>
              <a:buChar char="•"/>
            </a:pPr>
            <a:r>
              <a:rPr lang="en-US" altLang="en-US" dirty="0">
                <a:latin typeface="+mn-lt"/>
              </a:rPr>
              <a:t>Devise theories</a:t>
            </a:r>
          </a:p>
          <a:p>
            <a:pPr lvl="1">
              <a:buFont typeface="Arial" panose="020B0604020202020204" pitchFamily="34" charset="0"/>
              <a:buChar char="•"/>
            </a:pPr>
            <a:r>
              <a:rPr lang="en-US" altLang="en-US" dirty="0">
                <a:latin typeface="+mn-lt"/>
              </a:rPr>
              <a:t>Collect data</a:t>
            </a:r>
          </a:p>
          <a:p>
            <a:pPr lvl="1">
              <a:buFont typeface="Arial" panose="020B0604020202020204" pitchFamily="34" charset="0"/>
              <a:buChar char="•"/>
            </a:pPr>
            <a:r>
              <a:rPr lang="en-US" altLang="en-US" dirty="0">
                <a:latin typeface="+mn-lt"/>
              </a:rPr>
              <a:t>Analyze the data to verify or refute their theories</a:t>
            </a:r>
          </a:p>
          <a:p>
            <a:r>
              <a:rPr lang="en-US" dirty="0">
                <a:latin typeface="+mn-lt"/>
              </a:rPr>
              <a:t>Essence of science is </a:t>
            </a:r>
            <a:r>
              <a:rPr lang="en-US" altLang="en-US" dirty="0">
                <a:latin typeface="+mn-lt"/>
              </a:rPr>
              <a:t>the scientific method</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Slope (1 of 2)</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76843" y="1825625"/>
                <a:ext cx="10967905" cy="4139746"/>
              </a:xfrm>
            </p:spPr>
            <p:txBody>
              <a:bodyPr/>
              <a:lstStyle/>
              <a:p>
                <a:r>
                  <a:rPr lang="en-US" altLang="en-US" dirty="0">
                    <a:latin typeface="+mn-lt"/>
                  </a:rPr>
                  <a:t>Ratio of the vertical distance covered</a:t>
                </a:r>
              </a:p>
              <a:p>
                <a:r>
                  <a:rPr lang="en-US" altLang="en-US" dirty="0">
                    <a:latin typeface="+mn-lt"/>
                  </a:rPr>
                  <a:t>To the horizontal distance covered </a:t>
                </a:r>
              </a:p>
              <a:p>
                <a:r>
                  <a:rPr lang="en-US" altLang="en-US" dirty="0">
                    <a:latin typeface="+mn-lt"/>
                  </a:rPr>
                  <a:t>As we move along the line</a:t>
                </a:r>
              </a:p>
              <a:p>
                <a:pPr lvl="1">
                  <a:buFont typeface="Arial" panose="020B0604020202020204" pitchFamily="34" charset="0"/>
                  <a:buChar char="•"/>
                </a:pPr>
                <a:r>
                  <a:rPr lang="en-US" altLang="en-US" dirty="0">
                    <a:latin typeface="+mn-lt"/>
                  </a:rPr>
                  <a:t>Δ (delta) =  Change in a variable</a:t>
                </a:r>
              </a:p>
              <a:p>
                <a:pPr lvl="1">
                  <a:buFont typeface="Arial" panose="020B0604020202020204" pitchFamily="34" charset="0"/>
                  <a:buChar char="•"/>
                </a:pPr>
                <a:r>
                  <a:rPr lang="en-US" altLang="en-US" dirty="0">
                    <a:latin typeface="+mn-lt"/>
                  </a:rPr>
                  <a:t>The “rise” (change in </a:t>
                </a:r>
                <a:r>
                  <a:rPr lang="en-US" altLang="en-US" i="1" dirty="0">
                    <a:latin typeface="+mn-lt"/>
                  </a:rPr>
                  <a:t>y</a:t>
                </a:r>
                <a:r>
                  <a:rPr lang="en-US" altLang="en-US" dirty="0">
                    <a:latin typeface="+mn-lt"/>
                  </a:rPr>
                  <a:t>) divided by the “run” (change in </a:t>
                </a:r>
                <a14:m>
                  <m:oMath xmlns:m="http://schemas.openxmlformats.org/officeDocument/2006/math">
                    <m:r>
                      <a:rPr lang="en-US" altLang="en-US" i="1" dirty="0" smtClean="0">
                        <a:latin typeface="Cambria Math" panose="02040503050406030204" pitchFamily="18" charset="0"/>
                      </a:rPr>
                      <m:t>𝑥</m:t>
                    </m:r>
                  </m:oMath>
                </a14:m>
                <a:r>
                  <a:rPr lang="en-US" altLang="en-US" dirty="0">
                    <a:latin typeface="+mn-lt"/>
                  </a:rPr>
                  <a:t>)</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76843" y="1825625"/>
                <a:ext cx="10967905" cy="4139746"/>
              </a:xfrm>
              <a:blipFill>
                <a:blip r:embed="rId3"/>
                <a:stretch>
                  <a:fillRect l="-723" t="-1176"/>
                </a:stretch>
              </a:blipFill>
            </p:spPr>
            <p:txBody>
              <a:bodyPr/>
              <a:lstStyle/>
              <a:p>
                <a:r>
                  <a:rPr lang="en-IN">
                    <a:noFill/>
                  </a:rPr>
                  <a:t> </a:t>
                </a:r>
              </a:p>
            </p:txBody>
          </p:sp>
        </mc:Fallback>
      </mc:AlternateContent>
      <p:graphicFrame>
        <p:nvGraphicFramePr>
          <p:cNvPr id="6" name="Object 3">
            <a:extLst>
              <a:ext uri="{FF2B5EF4-FFF2-40B4-BE49-F238E27FC236}">
                <a16:creationId xmlns:a16="http://schemas.microsoft.com/office/drawing/2014/main" id="{66B942D8-9CF6-4237-975D-C336E009B108}"/>
              </a:ext>
              <a:ext uri="{C183D7F6-B498-43B3-948B-1728B52AA6E4}">
                <adec:decorative xmlns:adec="http://schemas.microsoft.com/office/drawing/2017/decorative" xmlns="" val="1"/>
              </a:ext>
            </a:extLst>
          </p:cNvPr>
          <p:cNvGraphicFramePr>
            <a:graphicFrameLocks noGrp="1" noChangeAspect="1"/>
          </p:cNvGraphicFramePr>
          <p:nvPr>
            <p:ph sz="half" idx="2"/>
            <p:extLst>
              <p:ext uri="{D42A27DB-BD31-4B8C-83A1-F6EECF244321}">
                <p14:modId xmlns:p14="http://schemas.microsoft.com/office/powerpoint/2010/main" val="3361443786"/>
              </p:ext>
            </p:extLst>
          </p:nvPr>
        </p:nvGraphicFramePr>
        <p:xfrm>
          <a:off x="4943475" y="4591356"/>
          <a:ext cx="1600200" cy="762000"/>
        </p:xfrm>
        <a:graphic>
          <a:graphicData uri="http://schemas.openxmlformats.org/presentationml/2006/ole">
            <mc:AlternateContent xmlns:mc="http://schemas.openxmlformats.org/markup-compatibility/2006">
              <mc:Choice xmlns:v="urn:schemas-microsoft-com:vml" Requires="v">
                <p:oleObj spid="_x0000_s1034" name="Equation" r:id="rId4" imgW="1600200" imgH="761760" progId="Equation.DSMT4">
                  <p:embed/>
                </p:oleObj>
              </mc:Choice>
              <mc:Fallback>
                <p:oleObj name="Equation" r:id="rId4" imgW="1600200" imgH="761760" progId="Equation.DSMT4">
                  <p:embed/>
                  <p:pic>
                    <p:nvPicPr>
                      <p:cNvPr id="5" name="Object 4">
                        <a:extLst>
                          <a:ext uri="{FF2B5EF4-FFF2-40B4-BE49-F238E27FC236}">
                            <a16:creationId xmlns:a16="http://schemas.microsoft.com/office/drawing/2014/main" id="{7186CE4D-803B-4F3F-9A83-260CC6940307}"/>
                          </a:ext>
                        </a:extLst>
                      </p:cNvPr>
                      <p:cNvPicPr/>
                      <p:nvPr/>
                    </p:nvPicPr>
                    <p:blipFill>
                      <a:blip r:embed="rId5"/>
                      <a:stretch>
                        <a:fillRect/>
                      </a:stretch>
                    </p:blipFill>
                    <p:spPr>
                      <a:xfrm>
                        <a:off x="4943475" y="4591356"/>
                        <a:ext cx="1600200" cy="762000"/>
                      </a:xfrm>
                      <a:prstGeom prst="rect">
                        <a:avLst/>
                      </a:prstGeom>
                    </p:spPr>
                  </p:pic>
                </p:oleObj>
              </mc:Fallback>
            </mc:AlternateContent>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Slope (2 of 2)</a:t>
            </a:r>
          </a:p>
        </p:txBody>
      </p:sp>
      <p:sp>
        <p:nvSpPr>
          <p:cNvPr id="3" name="Content Placeholder 2"/>
          <p:cNvSpPr>
            <a:spLocks noGrp="1"/>
          </p:cNvSpPr>
          <p:nvPr>
            <p:ph idx="1"/>
          </p:nvPr>
        </p:nvSpPr>
        <p:spPr/>
        <p:txBody>
          <a:bodyPr/>
          <a:lstStyle/>
          <a:p>
            <a:r>
              <a:rPr lang="en-US" altLang="en-US" dirty="0">
                <a:latin typeface="+mn-lt"/>
              </a:rPr>
              <a:t>Fairly flat upward-sloping line</a:t>
            </a:r>
            <a:r>
              <a:rPr lang="en-US" sz="1800" b="0" i="0" u="none" strike="noStrike" baseline="0" dirty="0">
                <a:latin typeface="+mn-lt"/>
              </a:rPr>
              <a:t>—</a:t>
            </a:r>
            <a:r>
              <a:rPr lang="en-US" dirty="0">
                <a:latin typeface="+mn-lt"/>
              </a:rPr>
              <a:t>s</a:t>
            </a:r>
            <a:r>
              <a:rPr lang="en-US" altLang="en-US" dirty="0">
                <a:latin typeface="+mn-lt"/>
              </a:rPr>
              <a:t>lope is a small positive number</a:t>
            </a:r>
          </a:p>
          <a:p>
            <a:r>
              <a:rPr lang="en-US" altLang="en-US" dirty="0">
                <a:latin typeface="+mn-lt"/>
              </a:rPr>
              <a:t>Steep upward-sloping line</a:t>
            </a:r>
            <a:r>
              <a:rPr lang="en-US" sz="2400" b="0" i="0" u="none" strike="noStrike" baseline="0" dirty="0">
                <a:latin typeface="+mn-lt"/>
              </a:rPr>
              <a:t>—</a:t>
            </a:r>
            <a:r>
              <a:rPr lang="en-US" altLang="en-US" dirty="0">
                <a:latin typeface="+mn-lt"/>
              </a:rPr>
              <a:t>slope is a large positive number</a:t>
            </a:r>
          </a:p>
          <a:p>
            <a:r>
              <a:rPr lang="en-US" altLang="en-US" dirty="0">
                <a:latin typeface="+mn-lt"/>
              </a:rPr>
              <a:t>Downward-sloping line</a:t>
            </a:r>
            <a:r>
              <a:rPr lang="en-US" sz="2400" b="0" i="0" u="none" strike="noStrike" baseline="0" dirty="0">
                <a:latin typeface="+mn-lt"/>
              </a:rPr>
              <a:t>—</a:t>
            </a:r>
            <a:r>
              <a:rPr lang="en-US" altLang="en-US" dirty="0">
                <a:latin typeface="+mn-lt"/>
              </a:rPr>
              <a:t>slope is a negative number</a:t>
            </a:r>
          </a:p>
          <a:p>
            <a:r>
              <a:rPr lang="en-US" altLang="en-US" dirty="0">
                <a:latin typeface="+mn-lt"/>
              </a:rPr>
              <a:t>Horizontal line</a:t>
            </a:r>
            <a:r>
              <a:rPr lang="en-US" sz="2400" b="0" i="0" u="none" strike="noStrike" baseline="0" dirty="0">
                <a:latin typeface="+mn-lt"/>
              </a:rPr>
              <a:t>—</a:t>
            </a:r>
            <a:r>
              <a:rPr lang="en-US" altLang="en-US" dirty="0">
                <a:latin typeface="+mn-lt"/>
              </a:rPr>
              <a:t>slope is zero</a:t>
            </a:r>
          </a:p>
          <a:p>
            <a:r>
              <a:rPr lang="en-US" altLang="en-US" dirty="0">
                <a:latin typeface="+mn-lt"/>
              </a:rPr>
              <a:t>Vertical line</a:t>
            </a:r>
            <a:r>
              <a:rPr lang="en-US" sz="2400" b="0" i="0" u="none" strike="noStrike" baseline="0" dirty="0">
                <a:latin typeface="+mn-lt"/>
              </a:rPr>
              <a:t>—</a:t>
            </a:r>
            <a:r>
              <a:rPr lang="en-US" altLang="en-US" dirty="0">
                <a:latin typeface="+mn-lt"/>
              </a:rPr>
              <a:t>infinite slope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A-5 Calculating the Slope of a Line</a:t>
            </a:r>
          </a:p>
        </p:txBody>
      </p:sp>
      <p:sp>
        <p:nvSpPr>
          <p:cNvPr id="3" name="Content Placeholder 2"/>
          <p:cNvSpPr>
            <a:spLocks noGrp="1"/>
          </p:cNvSpPr>
          <p:nvPr>
            <p:ph sz="half" idx="1"/>
          </p:nvPr>
        </p:nvSpPr>
        <p:spPr/>
        <p:txBody>
          <a:bodyPr/>
          <a:lstStyle/>
          <a:p>
            <a:pPr>
              <a:spcBef>
                <a:spcPts val="1200"/>
              </a:spcBef>
            </a:pPr>
            <a:r>
              <a:rPr lang="en-US" sz="2200" dirty="0">
                <a:latin typeface="+mn-lt"/>
              </a:rPr>
              <a:t>To calculate the slope of the demand curve, look at the changes in the</a:t>
            </a:r>
            <a:r>
              <a:rPr lang="en-US" sz="2200" i="1" dirty="0">
                <a:latin typeface="+mn-lt"/>
              </a:rPr>
              <a:t> x- </a:t>
            </a:r>
            <a:r>
              <a:rPr lang="en-US" sz="2200" dirty="0">
                <a:latin typeface="+mn-lt"/>
              </a:rPr>
              <a:t>and </a:t>
            </a:r>
            <a:r>
              <a:rPr lang="en-US" sz="2200" i="1" dirty="0">
                <a:latin typeface="+mn-lt"/>
              </a:rPr>
              <a:t>y</a:t>
            </a:r>
            <a:r>
              <a:rPr lang="en-US" sz="2200" dirty="0">
                <a:latin typeface="+mn-lt"/>
              </a:rPr>
              <a:t>-coordinates as we move from the point (13 novels, $8) to the point (21 novels, $6).</a:t>
            </a:r>
          </a:p>
          <a:p>
            <a:pPr>
              <a:spcBef>
                <a:spcPts val="1200"/>
              </a:spcBef>
            </a:pPr>
            <a:r>
              <a:rPr lang="en-US" sz="2200" dirty="0">
                <a:latin typeface="+mn-lt"/>
              </a:rPr>
              <a:t>The slope of the line is the ratio of the change in the </a:t>
            </a:r>
            <a:r>
              <a:rPr lang="en-US" sz="2200" i="1" dirty="0">
                <a:latin typeface="+mn-lt"/>
              </a:rPr>
              <a:t>y</a:t>
            </a:r>
            <a:r>
              <a:rPr lang="en-US" sz="2200" dirty="0">
                <a:latin typeface="+mn-lt"/>
              </a:rPr>
              <a:t>-coordinate (−2) to the change in the </a:t>
            </a:r>
            <a:r>
              <a:rPr lang="en-US" sz="2200" i="1" dirty="0">
                <a:latin typeface="+mn-lt"/>
              </a:rPr>
              <a:t>x</a:t>
            </a:r>
            <a:r>
              <a:rPr lang="en-US" sz="2200" dirty="0">
                <a:latin typeface="+mn-lt"/>
              </a:rPr>
              <a:t>-coordinate (+8), which equals −1/4.</a:t>
            </a:r>
          </a:p>
        </p:txBody>
      </p:sp>
      <p:pic>
        <p:nvPicPr>
          <p:cNvPr id="5" name="Picture 3" descr="A graph shows a demand curve plotting the relationship between quantity on the horizontal axis (Quantity of Novels Purchased) and the vertical axis (Price of Novels measured in dollars). The demand curve passes through (5,$10), (9,$9), (13,$8), (17,$7), (21,$6), and (25,$5). A red line segment runs from (13,$8) to (13,$6) and is labeled 6-8=-2. A red line segment runs from (13,$6) and (21,$6) and is labeled with 21-13=8.&#10;&#10;"/>
          <p:cNvPicPr>
            <a:picLocks noGrp="1" noChangeAspect="1"/>
          </p:cNvPicPr>
          <p:nvPr>
            <p:ph sz="half" idx="2"/>
          </p:nvPr>
        </p:nvPicPr>
        <p:blipFill>
          <a:blip r:embed="rId2"/>
          <a:stretch>
            <a:fillRect/>
          </a:stretch>
        </p:blipFill>
        <p:spPr>
          <a:xfrm>
            <a:off x="6681787" y="1855685"/>
            <a:ext cx="5076703" cy="4114800"/>
          </a:xfr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Cause and Effect</a:t>
            </a:r>
          </a:p>
        </p:txBody>
      </p:sp>
      <p:sp>
        <p:nvSpPr>
          <p:cNvPr id="3" name="Content Placeholder 2"/>
          <p:cNvSpPr>
            <a:spLocks noGrp="1"/>
          </p:cNvSpPr>
          <p:nvPr>
            <p:ph idx="1"/>
          </p:nvPr>
        </p:nvSpPr>
        <p:spPr/>
        <p:txBody>
          <a:bodyPr/>
          <a:lstStyle/>
          <a:p>
            <a:r>
              <a:rPr lang="en-US" altLang="en-US" dirty="0">
                <a:latin typeface="+mn-lt"/>
              </a:rPr>
              <a:t>One set of events</a:t>
            </a:r>
          </a:p>
          <a:p>
            <a:pPr lvl="1">
              <a:buFont typeface="Arial" panose="020B0604020202020204" pitchFamily="34" charset="0"/>
              <a:buChar char="•"/>
            </a:pPr>
            <a:r>
              <a:rPr lang="en-US" altLang="en-US" dirty="0">
                <a:latin typeface="+mn-lt"/>
              </a:rPr>
              <a:t>Causes another set of events</a:t>
            </a:r>
          </a:p>
          <a:p>
            <a:r>
              <a:rPr lang="en-US" altLang="en-US" dirty="0">
                <a:latin typeface="+mn-lt"/>
              </a:rPr>
              <a:t>Omitted variables</a:t>
            </a:r>
          </a:p>
          <a:p>
            <a:pPr lvl="1">
              <a:buFont typeface="Arial" panose="020B0604020202020204" pitchFamily="34" charset="0"/>
              <a:buChar char="•"/>
            </a:pPr>
            <a:r>
              <a:rPr lang="en-US" altLang="en-US" dirty="0">
                <a:latin typeface="+mn-lt"/>
              </a:rPr>
              <a:t>Lead to a deceptive graph</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A-6 Graph with an Omitted Variable</a:t>
            </a:r>
          </a:p>
        </p:txBody>
      </p:sp>
      <p:sp>
        <p:nvSpPr>
          <p:cNvPr id="3" name="Content Placeholder 2"/>
          <p:cNvSpPr>
            <a:spLocks noGrp="1"/>
          </p:cNvSpPr>
          <p:nvPr>
            <p:ph sz="half" idx="1"/>
          </p:nvPr>
        </p:nvSpPr>
        <p:spPr/>
        <p:txBody>
          <a:bodyPr/>
          <a:lstStyle/>
          <a:p>
            <a:pPr>
              <a:spcBef>
                <a:spcPts val="1200"/>
              </a:spcBef>
            </a:pPr>
            <a:r>
              <a:rPr lang="en-US" dirty="0">
                <a:latin typeface="+mn-lt"/>
              </a:rPr>
              <a:t>The upward-sloping curve shows that members of households with more cigarette lighters are more likely to develop cancer. </a:t>
            </a:r>
          </a:p>
          <a:p>
            <a:pPr>
              <a:spcBef>
                <a:spcPts val="1200"/>
              </a:spcBef>
            </a:pPr>
            <a:r>
              <a:rPr lang="en-US" dirty="0">
                <a:latin typeface="+mn-lt"/>
              </a:rPr>
              <a:t>Yet we should not conclude that ownership of lighters causes cancer because the graph does not take into account the number of cigarettes smoked.</a:t>
            </a:r>
          </a:p>
        </p:txBody>
      </p:sp>
      <p:pic>
        <p:nvPicPr>
          <p:cNvPr id="6" name="Picture 3" descr="A graph depicts a plane that has the horizontal axis is labeled Number of Lighters in House and the vertical axis is labeled Risk of Cancer. A blue line is plotted that has a clear positive, constant slope.&#10;&#10;"/>
          <p:cNvPicPr>
            <a:picLocks noGrp="1" noChangeAspect="1"/>
          </p:cNvPicPr>
          <p:nvPr>
            <p:ph sz="half" idx="2"/>
          </p:nvPr>
        </p:nvPicPr>
        <p:blipFill>
          <a:blip r:embed="rId2"/>
          <a:stretch>
            <a:fillRect/>
          </a:stretch>
        </p:blipFill>
        <p:spPr>
          <a:xfrm>
            <a:off x="6216447" y="2755771"/>
            <a:ext cx="5782805" cy="2286000"/>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Reverse Causality</a:t>
            </a:r>
          </a:p>
        </p:txBody>
      </p:sp>
      <p:sp>
        <p:nvSpPr>
          <p:cNvPr id="3" name="Content Placeholder 2"/>
          <p:cNvSpPr>
            <a:spLocks noGrp="1"/>
          </p:cNvSpPr>
          <p:nvPr>
            <p:ph idx="1"/>
          </p:nvPr>
        </p:nvSpPr>
        <p:spPr/>
        <p:txBody>
          <a:bodyPr/>
          <a:lstStyle/>
          <a:p>
            <a:r>
              <a:rPr lang="en-US" altLang="en-US" dirty="0">
                <a:latin typeface="+mn-lt"/>
              </a:rPr>
              <a:t>Reverse causality</a:t>
            </a:r>
          </a:p>
          <a:p>
            <a:pPr lvl="1">
              <a:buFont typeface="Arial" panose="020B0604020202020204" pitchFamily="34" charset="0"/>
              <a:buChar char="•"/>
            </a:pPr>
            <a:r>
              <a:rPr lang="en-US" altLang="en-US" dirty="0">
                <a:latin typeface="+mn-lt"/>
              </a:rPr>
              <a:t>Decide that event A causes event B</a:t>
            </a:r>
          </a:p>
          <a:p>
            <a:pPr lvl="1">
              <a:buFont typeface="Arial" panose="020B0604020202020204" pitchFamily="34" charset="0"/>
              <a:buChar char="•"/>
            </a:pPr>
            <a:r>
              <a:rPr lang="en-US" altLang="en-US" dirty="0">
                <a:latin typeface="+mn-lt"/>
              </a:rPr>
              <a:t>Facts: event B causes event A</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Figure A-7 Graph Suggesting Reverse Causality</a:t>
            </a:r>
          </a:p>
        </p:txBody>
      </p:sp>
      <p:sp>
        <p:nvSpPr>
          <p:cNvPr id="3" name="Content Placeholder 2"/>
          <p:cNvSpPr>
            <a:spLocks noGrp="1"/>
          </p:cNvSpPr>
          <p:nvPr>
            <p:ph sz="half" idx="1"/>
          </p:nvPr>
        </p:nvSpPr>
        <p:spPr/>
        <p:txBody>
          <a:bodyPr/>
          <a:lstStyle/>
          <a:p>
            <a:pPr>
              <a:spcBef>
                <a:spcPts val="1200"/>
              </a:spcBef>
              <a:spcAft>
                <a:spcPts val="1200"/>
              </a:spcAft>
            </a:pPr>
            <a:r>
              <a:rPr lang="en-US" dirty="0">
                <a:latin typeface="+mn-lt"/>
              </a:rPr>
              <a:t>The upward-sloping curve shows that cities with a higher concentration of police are more dangerous. </a:t>
            </a:r>
          </a:p>
          <a:p>
            <a:pPr>
              <a:spcBef>
                <a:spcPts val="1200"/>
              </a:spcBef>
              <a:spcAft>
                <a:spcPts val="1200"/>
              </a:spcAft>
            </a:pPr>
            <a:r>
              <a:rPr lang="en-US" dirty="0">
                <a:latin typeface="+mn-lt"/>
              </a:rPr>
              <a:t>Yet the graph does not tell us whether police cause crime or crime-plagued cities hire more police.</a:t>
            </a:r>
          </a:p>
        </p:txBody>
      </p:sp>
      <p:pic>
        <p:nvPicPr>
          <p:cNvPr id="5" name="Picture 3" descr="A graph depicts a plane where Police Officers per 1,000 people are on the horizontal axis and Violent Crimes per 1,000 people are on the vertical axis. A line is plotted with a clear positive, constant slope.&#10;"/>
          <p:cNvPicPr>
            <a:picLocks noGrp="1" noChangeAspect="1"/>
          </p:cNvPicPr>
          <p:nvPr>
            <p:ph sz="half" idx="2"/>
          </p:nvPr>
        </p:nvPicPr>
        <p:blipFill>
          <a:blip r:embed="rId2"/>
          <a:stretch>
            <a:fillRect/>
          </a:stretch>
        </p:blipFill>
        <p:spPr>
          <a:xfrm>
            <a:off x="6098456" y="2521068"/>
            <a:ext cx="5863089" cy="2377440"/>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latin typeface="+mn-lt"/>
              </a:rPr>
              <a:t>Click the link to review the objectives for this presentation.</a:t>
            </a:r>
          </a:p>
          <a:p>
            <a:pPr>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1063324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Scientific Method: Observation, Theory, and More Observation</a:t>
            </a:r>
          </a:p>
        </p:txBody>
      </p:sp>
      <p:sp>
        <p:nvSpPr>
          <p:cNvPr id="3" name="Content Placeholder 2"/>
          <p:cNvSpPr>
            <a:spLocks noGrp="1"/>
          </p:cNvSpPr>
          <p:nvPr>
            <p:ph idx="1"/>
          </p:nvPr>
        </p:nvSpPr>
        <p:spPr/>
        <p:txBody>
          <a:bodyPr/>
          <a:lstStyle/>
          <a:p>
            <a:pPr>
              <a:spcAft>
                <a:spcPts val="1200"/>
              </a:spcAft>
            </a:pPr>
            <a:r>
              <a:rPr lang="en-US" altLang="en-US" dirty="0">
                <a:latin typeface="+mn-lt"/>
              </a:rPr>
              <a:t>Scientific method</a:t>
            </a:r>
          </a:p>
          <a:p>
            <a:pPr lvl="1">
              <a:spcAft>
                <a:spcPts val="1200"/>
              </a:spcAft>
              <a:buFont typeface="Arial" panose="020B0604020202020204" pitchFamily="34" charset="0"/>
              <a:buChar char="•"/>
            </a:pPr>
            <a:r>
              <a:rPr lang="en-US" altLang="en-US" dirty="0">
                <a:latin typeface="+mn-lt"/>
              </a:rPr>
              <a:t>Development and testing of theories about how the world works</a:t>
            </a:r>
          </a:p>
          <a:p>
            <a:pPr>
              <a:spcAft>
                <a:spcPts val="1200"/>
              </a:spcAft>
            </a:pPr>
            <a:r>
              <a:rPr lang="en-US" altLang="en-US" dirty="0">
                <a:latin typeface="+mn-lt"/>
              </a:rPr>
              <a:t>Conducting experiments in economics is often impractical </a:t>
            </a:r>
          </a:p>
          <a:p>
            <a:pPr>
              <a:spcAft>
                <a:spcPts val="1200"/>
              </a:spcAft>
            </a:pPr>
            <a:r>
              <a:rPr lang="en-US" altLang="en-US" dirty="0">
                <a:latin typeface="+mn-lt"/>
              </a:rPr>
              <a:t>Substitute for experiments by paying close attention to the natural experiments offered by history</a:t>
            </a:r>
            <a:endParaRPr lang="en-US" dirty="0">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The Role of Assumptions</a:t>
            </a:r>
          </a:p>
        </p:txBody>
      </p:sp>
      <p:sp>
        <p:nvSpPr>
          <p:cNvPr id="3" name="Content Placeholder 2"/>
          <p:cNvSpPr>
            <a:spLocks noGrp="1"/>
          </p:cNvSpPr>
          <p:nvPr>
            <p:ph idx="1"/>
          </p:nvPr>
        </p:nvSpPr>
        <p:spPr/>
        <p:txBody>
          <a:bodyPr/>
          <a:lstStyle/>
          <a:p>
            <a:pPr>
              <a:spcAft>
                <a:spcPts val="1200"/>
              </a:spcAft>
            </a:pPr>
            <a:r>
              <a:rPr lang="en-US" altLang="en-US" dirty="0">
                <a:latin typeface="+mn-lt"/>
              </a:rPr>
              <a:t>Assumptions</a:t>
            </a:r>
          </a:p>
          <a:p>
            <a:pPr lvl="1">
              <a:spcAft>
                <a:spcPts val="1200"/>
              </a:spcAft>
              <a:buFont typeface="Arial" panose="020B0604020202020204" pitchFamily="34" charset="0"/>
              <a:buChar char="•"/>
            </a:pPr>
            <a:r>
              <a:rPr lang="en-US" altLang="en-US" dirty="0">
                <a:latin typeface="+mn-lt"/>
              </a:rPr>
              <a:t>Can simplify the complex world and make it easier to understand</a:t>
            </a:r>
          </a:p>
          <a:p>
            <a:pPr lvl="1">
              <a:spcAft>
                <a:spcPts val="1200"/>
              </a:spcAft>
              <a:buFont typeface="Arial" panose="020B0604020202020204" pitchFamily="34" charset="0"/>
              <a:buChar char="•"/>
            </a:pPr>
            <a:r>
              <a:rPr lang="en-US" altLang="en-US" dirty="0">
                <a:latin typeface="+mn-lt"/>
              </a:rPr>
              <a:t>The art in scientific thinking is deciding which assumptions to make</a:t>
            </a:r>
          </a:p>
          <a:p>
            <a:pPr>
              <a:spcAft>
                <a:spcPts val="1200"/>
              </a:spcAft>
            </a:pPr>
            <a:r>
              <a:rPr lang="en-US" dirty="0">
                <a:latin typeface="+mn-lt"/>
              </a:rPr>
              <a:t>Economists use d</a:t>
            </a:r>
            <a:r>
              <a:rPr lang="en-US" altLang="en-US" dirty="0">
                <a:latin typeface="+mn-lt"/>
              </a:rPr>
              <a:t>ifferent assumptions</a:t>
            </a:r>
          </a:p>
          <a:p>
            <a:pPr lvl="1">
              <a:spcAft>
                <a:spcPts val="1200"/>
              </a:spcAft>
              <a:buFont typeface="Arial" panose="020B0604020202020204" pitchFamily="34" charset="0"/>
              <a:buChar char="•"/>
            </a:pPr>
            <a:r>
              <a:rPr lang="en-US" altLang="en-US" dirty="0">
                <a:latin typeface="+mn-lt"/>
              </a:rPr>
              <a:t>For different questions</a:t>
            </a:r>
          </a:p>
          <a:p>
            <a:pPr lvl="1">
              <a:spcAft>
                <a:spcPts val="1200"/>
              </a:spcAft>
              <a:buFont typeface="Arial" panose="020B0604020202020204" pitchFamily="34" charset="0"/>
              <a:buChar char="•"/>
            </a:pPr>
            <a:r>
              <a:rPr lang="en-US" dirty="0">
                <a:latin typeface="+mn-lt"/>
              </a:rPr>
              <a:t>For different time horizons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Economic Models</a:t>
            </a:r>
          </a:p>
        </p:txBody>
      </p:sp>
      <p:sp>
        <p:nvSpPr>
          <p:cNvPr id="3" name="Content Placeholder 2"/>
          <p:cNvSpPr>
            <a:spLocks noGrp="1"/>
          </p:cNvSpPr>
          <p:nvPr>
            <p:ph idx="1"/>
          </p:nvPr>
        </p:nvSpPr>
        <p:spPr/>
        <p:txBody>
          <a:bodyPr/>
          <a:lstStyle/>
          <a:p>
            <a:r>
              <a:rPr lang="en-US" dirty="0">
                <a:latin typeface="+mn-lt"/>
              </a:rPr>
              <a:t>Economists use models</a:t>
            </a:r>
            <a:endParaRPr lang="en-US" altLang="en-US" dirty="0">
              <a:latin typeface="+mn-lt"/>
            </a:endParaRPr>
          </a:p>
          <a:p>
            <a:r>
              <a:rPr lang="en-US" altLang="en-US" dirty="0">
                <a:latin typeface="+mn-lt"/>
              </a:rPr>
              <a:t>Economic models</a:t>
            </a:r>
          </a:p>
          <a:p>
            <a:pPr lvl="1">
              <a:buFont typeface="Arial" panose="020B0604020202020204" pitchFamily="34" charset="0"/>
              <a:buChar char="•"/>
            </a:pPr>
            <a:r>
              <a:rPr lang="en-US" altLang="en-US" dirty="0">
                <a:latin typeface="+mn-lt"/>
              </a:rPr>
              <a:t>Are diagrams and equations</a:t>
            </a:r>
          </a:p>
          <a:p>
            <a:pPr lvl="1">
              <a:buFont typeface="Arial" panose="020B0604020202020204" pitchFamily="34" charset="0"/>
              <a:buChar char="•"/>
            </a:pPr>
            <a:r>
              <a:rPr lang="en-US" altLang="en-US" dirty="0">
                <a:latin typeface="+mn-lt"/>
              </a:rPr>
              <a:t>Omit many details</a:t>
            </a:r>
          </a:p>
          <a:p>
            <a:pPr lvl="1">
              <a:buFont typeface="Arial" panose="020B0604020202020204" pitchFamily="34" charset="0"/>
              <a:buChar char="•"/>
            </a:pPr>
            <a:r>
              <a:rPr lang="en-US" altLang="en-US" dirty="0">
                <a:latin typeface="+mn-lt"/>
              </a:rPr>
              <a:t>Are built with assumptions</a:t>
            </a:r>
          </a:p>
          <a:p>
            <a:pPr lvl="1">
              <a:buFont typeface="Arial" panose="020B0604020202020204" pitchFamily="34" charset="0"/>
              <a:buChar char="•"/>
            </a:pPr>
            <a:r>
              <a:rPr lang="en-US" altLang="en-US" dirty="0">
                <a:latin typeface="+mn-lt"/>
              </a:rPr>
              <a:t>Simplify reality</a:t>
            </a:r>
          </a:p>
          <a:p>
            <a:pPr lvl="1">
              <a:buFont typeface="Arial" panose="020B0604020202020204" pitchFamily="34" charset="0"/>
              <a:buChar char="•"/>
            </a:pPr>
            <a:r>
              <a:rPr lang="en-US" dirty="0">
                <a:latin typeface="+mn-lt"/>
              </a:rPr>
              <a:t>Are subject to revision</a:t>
            </a:r>
            <a:endParaRPr lang="en-US" altLang="en-US"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Our First Model: The Circular-Flow Diagram</a:t>
            </a:r>
            <a:br>
              <a:rPr lang="en-US" dirty="0">
                <a:latin typeface="+mn-lt"/>
              </a:rPr>
            </a:br>
            <a:r>
              <a:rPr lang="en-US" dirty="0">
                <a:latin typeface="+mn-lt"/>
              </a:rPr>
              <a:t> (1 of 3)</a:t>
            </a:r>
          </a:p>
        </p:txBody>
      </p:sp>
      <p:sp>
        <p:nvSpPr>
          <p:cNvPr id="3" name="Content Placeholder 2"/>
          <p:cNvSpPr>
            <a:spLocks noGrp="1"/>
          </p:cNvSpPr>
          <p:nvPr>
            <p:ph idx="1"/>
          </p:nvPr>
        </p:nvSpPr>
        <p:spPr>
          <a:xfrm>
            <a:off x="476843" y="1825626"/>
            <a:ext cx="11241915" cy="4206240"/>
          </a:xfrm>
        </p:spPr>
        <p:txBody>
          <a:bodyPr/>
          <a:lstStyle/>
          <a:p>
            <a:r>
              <a:rPr lang="en-US" altLang="en-US" b="1" dirty="0">
                <a:solidFill>
                  <a:srgbClr val="C00000"/>
                </a:solidFill>
                <a:latin typeface="+mn-lt"/>
              </a:rPr>
              <a:t>Circular-flow diagram*</a:t>
            </a:r>
          </a:p>
          <a:p>
            <a:pPr lvl="1">
              <a:buFont typeface="Arial" panose="020B0604020202020204" pitchFamily="34" charset="0"/>
              <a:buChar char="•"/>
            </a:pPr>
            <a:r>
              <a:rPr lang="en-US" altLang="en-US" dirty="0">
                <a:latin typeface="+mn-lt"/>
              </a:rPr>
              <a:t>Visual model of the economy</a:t>
            </a:r>
          </a:p>
          <a:p>
            <a:pPr lvl="1">
              <a:spcAft>
                <a:spcPts val="6000"/>
              </a:spcAft>
              <a:buFont typeface="Arial" panose="020B0604020202020204" pitchFamily="34" charset="0"/>
              <a:buChar char="•"/>
            </a:pPr>
            <a:r>
              <a:rPr lang="en-US" altLang="en-US" dirty="0">
                <a:latin typeface="+mn-lt"/>
              </a:rPr>
              <a:t>Shows how dollars flow through markets among households and firms</a:t>
            </a:r>
            <a:endParaRPr lang="en-US" altLang="en-US" sz="1400" dirty="0">
              <a:latin typeface="+mn-lt"/>
            </a:endParaRPr>
          </a:p>
          <a:p>
            <a:pPr marL="228600" lvl="1">
              <a:spcBef>
                <a:spcPts val="7200"/>
              </a:spcBef>
              <a:spcAft>
                <a:spcPts val="0"/>
              </a:spcAft>
              <a:buNone/>
            </a:pPr>
            <a:r>
              <a:rPr lang="en-US" altLang="en-US" sz="1600" dirty="0">
                <a:latin typeface="+mn-lt"/>
              </a:rPr>
              <a:t>*Words accompanied by an asterisk are key terms from the chapter.</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2891</Words>
  <Application>Microsoft Office PowerPoint</Application>
  <PresentationFormat>Widescreen</PresentationFormat>
  <Paragraphs>354</Paragraphs>
  <Slides>57</Slides>
  <Notes>12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66" baseType="lpstr">
      <vt:lpstr>Arial</vt:lpstr>
      <vt:lpstr>Calibri</vt:lpstr>
      <vt:lpstr>Cambria Math</vt:lpstr>
      <vt:lpstr>Courier New</vt:lpstr>
      <vt:lpstr>Wingdings</vt:lpstr>
      <vt:lpstr>Work Sans</vt:lpstr>
      <vt:lpstr>Work Sans </vt:lpstr>
      <vt:lpstr>Optimized Template Master</vt:lpstr>
      <vt:lpstr>Equation</vt:lpstr>
      <vt:lpstr>Principles of Economics, 10e</vt:lpstr>
      <vt:lpstr>Chapter Objectives (1 of 2)</vt:lpstr>
      <vt:lpstr>Chapter Objectives (2 of 2)</vt:lpstr>
      <vt:lpstr>2-1</vt:lpstr>
      <vt:lpstr>Economics Is a Science</vt:lpstr>
      <vt:lpstr>The Scientific Method: Observation, Theory, and More Observation</vt:lpstr>
      <vt:lpstr>The Role of Assumptions</vt:lpstr>
      <vt:lpstr>Economic Models</vt:lpstr>
      <vt:lpstr>Our First Model: The Circular-Flow Diagram  (1 of 3)</vt:lpstr>
      <vt:lpstr>Our First Model: The Circular-Flow Diagram (2 of 3)</vt:lpstr>
      <vt:lpstr>Our First Model: The Circular-Flow Diagram (3 of 3)</vt:lpstr>
      <vt:lpstr>Figure 1 The Circular Flow</vt:lpstr>
      <vt:lpstr>Our Second Model: The Production Possibilities Frontier</vt:lpstr>
      <vt:lpstr>Figure 2 The Production Possibilities Frontier</vt:lpstr>
      <vt:lpstr>Efficient Outcomes</vt:lpstr>
      <vt:lpstr>Opportunity Costs</vt:lpstr>
      <vt:lpstr>Inefficient Outcomes</vt:lpstr>
      <vt:lpstr>Active Learning 1: Points off the PPF</vt:lpstr>
      <vt:lpstr>Active Learning 1: Answers</vt:lpstr>
      <vt:lpstr>Shape of the PPF (1 of 3)</vt:lpstr>
      <vt:lpstr>Shape of the PPF (2 of 3)</vt:lpstr>
      <vt:lpstr>Shape of the PPF (3 of 3)</vt:lpstr>
      <vt:lpstr>Figure 3 A Shift in the Production Possibilities Frontier</vt:lpstr>
      <vt:lpstr>Microeconomics and Macroeconomics</vt:lpstr>
      <vt:lpstr>2-2</vt:lpstr>
      <vt:lpstr>Scientists or Policy Advisers?</vt:lpstr>
      <vt:lpstr>Positive versus Normative Analysis</vt:lpstr>
      <vt:lpstr>Economists in Washington (1 of 2)</vt:lpstr>
      <vt:lpstr>Economists in Washington (2 of 2)</vt:lpstr>
      <vt:lpstr>Why Economists’ Advice Is Often Not Followed</vt:lpstr>
      <vt:lpstr>2-3</vt:lpstr>
      <vt:lpstr>Differences in Scientific Judgments</vt:lpstr>
      <vt:lpstr>Differences in Values</vt:lpstr>
      <vt:lpstr>Perception versus Reality</vt:lpstr>
      <vt:lpstr>Ask the Experts: Ticket Resale</vt:lpstr>
      <vt:lpstr>2-4</vt:lpstr>
      <vt:lpstr>Some Advice</vt:lpstr>
      <vt:lpstr>Think-Pair-Share Activity</vt:lpstr>
      <vt:lpstr>Self-Assessment </vt:lpstr>
      <vt:lpstr>Appendix Graphing: A Brief Review</vt:lpstr>
      <vt:lpstr>Graphs of a Single Variable</vt:lpstr>
      <vt:lpstr>Figure A-1 Types of Graphs</vt:lpstr>
      <vt:lpstr>Graphs of Two Variables: The Coordinate System</vt:lpstr>
      <vt:lpstr>Figure A-2 Using the Coordinate System</vt:lpstr>
      <vt:lpstr>Curves in the Coordinate System</vt:lpstr>
      <vt:lpstr>Table A-1 Novels Purchased by Emma</vt:lpstr>
      <vt:lpstr>Demand Curve</vt:lpstr>
      <vt:lpstr>Figure A-3 Demand Curve</vt:lpstr>
      <vt:lpstr>Figure A-4 Shifting Demand Curves</vt:lpstr>
      <vt:lpstr>Slope (1 of 2)</vt:lpstr>
      <vt:lpstr>Slope (2 of 2)</vt:lpstr>
      <vt:lpstr>Figure A-5 Calculating the Slope of a Line</vt:lpstr>
      <vt:lpstr>Cause and Effect</vt:lpstr>
      <vt:lpstr>Figure A-6 Graph with an Omitted Variable</vt:lpstr>
      <vt:lpstr>Reverse Causality</vt:lpstr>
      <vt:lpstr>Figure A-7 Graph Suggesting Reverse Causality</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2023-01-31T12:21:31Z</dcterms:created>
  <dcterms:modified xsi:type="dcterms:W3CDTF">2023-01-31T13:36:01Z</dcterms:modified>
  <cp:category/>
</cp:coreProperties>
</file>