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43"/>
  </p:notesMasterIdLst>
  <p:handoutMasterIdLst>
    <p:handoutMasterId r:id="rId44"/>
  </p:handoutMasterIdLst>
  <p:sldIdLst>
    <p:sldId id="268" r:id="rId2"/>
    <p:sldId id="370" r:id="rId3"/>
    <p:sldId id="417" r:id="rId4"/>
    <p:sldId id="373" r:id="rId5"/>
    <p:sldId id="658" r:id="rId6"/>
    <p:sldId id="659" r:id="rId7"/>
    <p:sldId id="685" r:id="rId8"/>
    <p:sldId id="660" r:id="rId9"/>
    <p:sldId id="661" r:id="rId10"/>
    <p:sldId id="662" r:id="rId11"/>
    <p:sldId id="681" r:id="rId12"/>
    <p:sldId id="682" r:id="rId13"/>
    <p:sldId id="398" r:id="rId14"/>
    <p:sldId id="663" r:id="rId15"/>
    <p:sldId id="664" r:id="rId16"/>
    <p:sldId id="655" r:id="rId17"/>
    <p:sldId id="666" r:id="rId18"/>
    <p:sldId id="668" r:id="rId19"/>
    <p:sldId id="667" r:id="rId20"/>
    <p:sldId id="683" r:id="rId21"/>
    <p:sldId id="669" r:id="rId22"/>
    <p:sldId id="671" r:id="rId23"/>
    <p:sldId id="687" r:id="rId24"/>
    <p:sldId id="672" r:id="rId25"/>
    <p:sldId id="657" r:id="rId26"/>
    <p:sldId id="399" r:id="rId27"/>
    <p:sldId id="673" r:id="rId28"/>
    <p:sldId id="674" r:id="rId29"/>
    <p:sldId id="684" r:id="rId30"/>
    <p:sldId id="675" r:id="rId31"/>
    <p:sldId id="676" r:id="rId32"/>
    <p:sldId id="686" r:id="rId33"/>
    <p:sldId id="575" r:id="rId34"/>
    <p:sldId id="677" r:id="rId35"/>
    <p:sldId id="678" r:id="rId36"/>
    <p:sldId id="679" r:id="rId37"/>
    <p:sldId id="400" r:id="rId38"/>
    <p:sldId id="680" r:id="rId39"/>
    <p:sldId id="653" r:id="rId40"/>
    <p:sldId id="654" r:id="rId41"/>
    <p:sldId id="368" r:id="rId42"/>
  </p:sldIdLst>
  <p:sldSz cx="12192000" cy="6858000"/>
  <p:notesSz cx="6858000" cy="9144000"/>
  <p:custDataLst>
    <p:tags r:id="rId45"/>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B9C95B-7C2E-4DDD-A350-899BDD592707}" v="26" dt="2023-01-28T18:49:17.2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9" autoAdjust="0"/>
    <p:restoredTop sz="84545" autoAdjust="0"/>
  </p:normalViewPr>
  <p:slideViewPr>
    <p:cSldViewPr snapToGrid="0" snapToObjects="1">
      <p:cViewPr varScale="1">
        <p:scale>
          <a:sx n="76" d="100"/>
          <a:sy n="76" d="100"/>
        </p:scale>
        <p:origin x="498"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52" Type="http://schemas.microsoft.com/office/2018/10/relationships/authors" Target="NUL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lnSpc>
                <a:spcPct val="90000"/>
              </a:lnSpc>
            </a:pPr>
            <a:r>
              <a:rPr lang="en-US" sz="1200" dirty="0"/>
              <a:t>This brief exercise gets students thinking about whether it is possible to pick good stocks.  They will feel more </a:t>
            </a:r>
            <a:r>
              <a:rPr lang="en-US" sz="1200" i="1" dirty="0"/>
              <a:t>invested</a:t>
            </a:r>
            <a:r>
              <a:rPr lang="en-US" sz="1200" dirty="0"/>
              <a:t> (no pun intended) in the material covered on the remaining slides of this chapter.  </a:t>
            </a:r>
          </a:p>
          <a:p>
            <a:pPr eaLnBrk="1" hangingPunct="1">
              <a:lnSpc>
                <a:spcPct val="90000"/>
              </a:lnSpc>
            </a:pPr>
            <a:endParaRPr lang="en-US" sz="1200" dirty="0"/>
          </a:p>
          <a:p>
            <a:pPr eaLnBrk="1" hangingPunct="1">
              <a:lnSpc>
                <a:spcPct val="90000"/>
              </a:lnSpc>
            </a:pPr>
            <a:r>
              <a:rPr lang="en-US" sz="1200" dirty="0"/>
              <a:t>Instructions:  </a:t>
            </a:r>
          </a:p>
          <a:p>
            <a:pPr eaLnBrk="1" hangingPunct="1">
              <a:lnSpc>
                <a:spcPct val="90000"/>
              </a:lnSpc>
            </a:pPr>
            <a:endParaRPr lang="en-US" sz="1200" dirty="0"/>
          </a:p>
          <a:p>
            <a:pPr eaLnBrk="1" hangingPunct="1">
              <a:lnSpc>
                <a:spcPct val="90000"/>
              </a:lnSpc>
            </a:pPr>
            <a:r>
              <a:rPr lang="en-US" sz="1200" dirty="0"/>
              <a:t>Read the question aloud.  Ask students to raise their hands if they vote for choice “A.”  Make a mental note of the approximate number of students who vote for “A.”  Repeat for B, C, and D.  </a:t>
            </a:r>
          </a:p>
          <a:p>
            <a:pPr eaLnBrk="1" hangingPunct="1">
              <a:lnSpc>
                <a:spcPct val="90000"/>
              </a:lnSpc>
            </a:pPr>
            <a:endParaRPr lang="en-US" sz="1200" dirty="0"/>
          </a:p>
          <a:p>
            <a:pPr eaLnBrk="1" hangingPunct="1">
              <a:lnSpc>
                <a:spcPct val="90000"/>
              </a:lnSpc>
            </a:pPr>
            <a:r>
              <a:rPr lang="en-US" sz="1200" dirty="0"/>
              <a:t>After voting is complete, pick the choice that received the most votes.  Ask students who voted for that choice to tell you why they picked it.  Do the same for the second most popular choice.  </a:t>
            </a:r>
          </a:p>
          <a:p>
            <a:pPr eaLnBrk="1" hangingPunct="1">
              <a:lnSpc>
                <a:spcPct val="90000"/>
              </a:lnSpc>
            </a:pPr>
            <a:endParaRPr lang="en-US" sz="1200" dirty="0"/>
          </a:p>
          <a:p>
            <a:pPr eaLnBrk="1" hangingPunct="1">
              <a:lnSpc>
                <a:spcPct val="90000"/>
              </a:lnSpc>
            </a:pPr>
            <a:r>
              <a:rPr lang="en-US" sz="1200" dirty="0"/>
              <a:t>Common reasons students pick “A”:</a:t>
            </a:r>
          </a:p>
          <a:p>
            <a:pPr eaLnBrk="1" hangingPunct="1">
              <a:lnSpc>
                <a:spcPct val="90000"/>
              </a:lnSpc>
              <a:buFontTx/>
              <a:buChar char="•"/>
            </a:pPr>
            <a:r>
              <a:rPr lang="en-US" sz="1200" dirty="0"/>
              <a:t> Merrill Lynch is reputable; they have a research department with highly paid analysts.</a:t>
            </a:r>
          </a:p>
          <a:p>
            <a:pPr eaLnBrk="1" hangingPunct="1">
              <a:lnSpc>
                <a:spcPct val="90000"/>
              </a:lnSpc>
              <a:buFontTx/>
              <a:buChar char="•"/>
            </a:pPr>
            <a:r>
              <a:rPr lang="en-US" sz="1200" dirty="0"/>
              <a:t> Your broker has much more expertise than you and spends a lot more time than you following the market.  Therefore, he is more likely to find the good stocks than you. </a:t>
            </a:r>
          </a:p>
          <a:p>
            <a:pPr eaLnBrk="1" hangingPunct="1">
              <a:lnSpc>
                <a:spcPct val="90000"/>
              </a:lnSpc>
              <a:buFontTx/>
              <a:buChar char="•"/>
            </a:pPr>
            <a:endParaRPr lang="en-US" sz="1200" dirty="0"/>
          </a:p>
          <a:p>
            <a:pPr eaLnBrk="1" hangingPunct="1">
              <a:lnSpc>
                <a:spcPct val="90000"/>
              </a:lnSpc>
            </a:pPr>
            <a:r>
              <a:rPr lang="en-US" sz="1200" dirty="0"/>
              <a:t>Common reasons students pick “B”:</a:t>
            </a:r>
          </a:p>
          <a:p>
            <a:pPr eaLnBrk="1" hangingPunct="1">
              <a:lnSpc>
                <a:spcPct val="90000"/>
              </a:lnSpc>
              <a:buFontTx/>
              <a:buChar char="•"/>
            </a:pPr>
            <a:r>
              <a:rPr lang="en-US" sz="1200" dirty="0"/>
              <a:t> Brokers make a commission whenever you buy, even if the stock depreciates later.</a:t>
            </a:r>
          </a:p>
          <a:p>
            <a:pPr defTabSz="966612">
              <a:defRPr/>
            </a:pPr>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29</a:t>
            </a:fld>
            <a:endParaRPr lang="en-US" dirty="0"/>
          </a:p>
        </p:txBody>
      </p:sp>
    </p:spTree>
    <p:extLst>
      <p:ext uri="{BB962C8B-B14F-4D97-AF65-F5344CB8AC3E}">
        <p14:creationId xmlns:p14="http://schemas.microsoft.com/office/powerpoint/2010/main" val="11383584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CA" sz="1200" dirty="0"/>
              <a:t> This “Ask the Experts” feature provides the opportunity for class discussion.</a:t>
            </a:r>
          </a:p>
          <a:p>
            <a:endParaRPr lang="en-CA" sz="1200" dirty="0"/>
          </a:p>
          <a:p>
            <a:r>
              <a:rPr lang="en-CA" sz="1200"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CA" sz="1200" dirty="0"/>
              <a:t>Ask the students to share with the class their reasons. Their answers will vary.</a:t>
            </a:r>
          </a:p>
          <a:p>
            <a:endParaRPr lang="en-CA" sz="1200"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33</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37</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a:p>
            <a:r>
              <a:rPr lang="en-US" dirty="0">
                <a:solidFill>
                  <a:srgbClr val="002060"/>
                </a:solidFill>
              </a:rPr>
              <a:t>Discussion points:</a:t>
            </a:r>
          </a:p>
          <a:p>
            <a:pPr marL="237127" indent="-237127">
              <a:buFont typeface="+mj-lt"/>
              <a:buAutoNum type="alphaUcPeriod"/>
            </a:pPr>
            <a:r>
              <a:rPr lang="en-US" dirty="0">
                <a:solidFill>
                  <a:srgbClr val="002060"/>
                </a:solidFill>
              </a:rPr>
              <a:t>Fundamental analysis is the detailed analysis of a firm’s accounting statements and future prospects to determine its value. The goal is to choose stocks that are undervalued—those whose stock prices are less than their values.</a:t>
            </a:r>
          </a:p>
          <a:p>
            <a:pPr marL="237127" indent="-237127">
              <a:buFont typeface="+mj-lt"/>
              <a:buAutoNum type="alphaUcPeriod"/>
            </a:pPr>
            <a:r>
              <a:rPr lang="en-US" dirty="0">
                <a:solidFill>
                  <a:srgbClr val="002060"/>
                </a:solidFill>
              </a:rPr>
              <a:t>The efficient markets hypothesis argues that the stock market is informationally efficient in that it reflects all available information about the value of the traded stocks. That is, market participants monitor news that affects the value of a stock. Since at any given time the number of buyers of a stock equals the number of sellers, an equal number of people think a stock is undervalued as overvalued. Thus, stock is fairly valued all the time and its price should follow a random walk. If true, it is not possible to consistently buy undervalued stock.</a:t>
            </a:r>
          </a:p>
          <a:p>
            <a:pPr marL="237127" indent="-237127">
              <a:buFont typeface="+mj-lt"/>
              <a:buAutoNum type="alphaUcPeriod"/>
            </a:pPr>
            <a:r>
              <a:rPr lang="en-US" dirty="0">
                <a:solidFill>
                  <a:srgbClr val="002060"/>
                </a:solidFill>
              </a:rPr>
              <a:t>The only thing a person can do is diversify his portfolio to reduce firm-specific risk.</a:t>
            </a:r>
          </a:p>
          <a:p>
            <a:pPr marL="237127" indent="-237127">
              <a:buFont typeface="+mj-lt"/>
              <a:buAutoNum type="alphaUcPeriod"/>
            </a:pPr>
            <a:r>
              <a:rPr lang="en-US" dirty="0">
                <a:solidFill>
                  <a:srgbClr val="002060"/>
                </a:solidFill>
              </a:rPr>
              <a:t>If you throw enough darts to remove most of the firm-specific risk (your portfolio starts to resemble the entire market like an index fund) and if you bought and held the stock (you didn’t trade often), then it is likely that throwing darts would give you the greater return. This is because active managers of mutual funds tend to trade frequently incurring trading costs, and they charge fees as compensation for their alleged expertise, yet they cannot reduce market risk.</a:t>
            </a:r>
          </a:p>
          <a:p>
            <a:endParaRPr lang="en-US" dirty="0">
              <a:solidFill>
                <a:srgbClr val="00206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39</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a:t>
            </a:fld>
            <a:endParaRPr lang="en-US" dirty="0"/>
          </a:p>
        </p:txBody>
      </p:sp>
    </p:spTree>
    <p:extLst>
      <p:ext uri="{BB962C8B-B14F-4D97-AF65-F5344CB8AC3E}">
        <p14:creationId xmlns:p14="http://schemas.microsoft.com/office/powerpoint/2010/main" val="3361642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CA" dirty="0"/>
              <a:t>The lot purchase would be for speculative purposes. Give your students a few minutes to think about this problem. </a:t>
            </a:r>
          </a:p>
          <a:p>
            <a:r>
              <a:rPr lang="en-CA" dirty="0"/>
              <a:t>We need to compare the marginal benefits of buying the lot (the PV of the future worth) with the marginal cost of buying it (the price to be paid now. $70,000). </a:t>
            </a:r>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11</a:t>
            </a:fld>
            <a:endParaRPr lang="en-US" dirty="0"/>
          </a:p>
        </p:txBody>
      </p:sp>
    </p:spTree>
    <p:extLst>
      <p:ext uri="{BB962C8B-B14F-4D97-AF65-F5344CB8AC3E}">
        <p14:creationId xmlns:p14="http://schemas.microsoft.com/office/powerpoint/2010/main" val="3358212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r>
              <a:rPr lang="en-CA" dirty="0"/>
              <a:t>The lot purchase would be for speculative purposes. Give your students a few minutes to think about this problem. </a:t>
            </a:r>
          </a:p>
          <a:p>
            <a:r>
              <a:rPr lang="en-CA" dirty="0"/>
              <a:t>We need to compare the marginal benefits of buying the lot (the PV of the future worth) with the marginal cost of buying it (the price to be paid now. $70,000). </a:t>
            </a:r>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12</a:t>
            </a:fld>
            <a:endParaRPr lang="en-US" dirty="0"/>
          </a:p>
        </p:txBody>
      </p:sp>
    </p:spTree>
    <p:extLst>
      <p:ext uri="{BB962C8B-B14F-4D97-AF65-F5344CB8AC3E}">
        <p14:creationId xmlns:p14="http://schemas.microsoft.com/office/powerpoint/2010/main" val="35524473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612">
              <a:lnSpc>
                <a:spcPct val="105000"/>
              </a:lnSpc>
              <a:defRPr/>
            </a:pPr>
            <a:r>
              <a:rPr lang="en-US" sz="1200" dirty="0"/>
              <a:t>Just a quick check to see if students understand the difference between moral hazard and adverse selection.</a:t>
            </a:r>
          </a:p>
          <a:p>
            <a:pPr defTabSz="966612">
              <a:lnSpc>
                <a:spcPct val="105000"/>
              </a:lnSpc>
              <a:defRPr/>
            </a:pPr>
            <a:endParaRPr lang="en-US" sz="1200" dirty="0"/>
          </a:p>
          <a:p>
            <a:pPr defTabSz="966612">
              <a:lnSpc>
                <a:spcPct val="105000"/>
              </a:lnSpc>
              <a:defRPr/>
            </a:pPr>
            <a:r>
              <a:rPr lang="en-US" sz="1200" dirty="0"/>
              <a:t>Answers: </a:t>
            </a:r>
          </a:p>
          <a:p>
            <a:pPr marL="342900" indent="-342900" defTabSz="966612">
              <a:lnSpc>
                <a:spcPct val="105000"/>
              </a:lnSpc>
              <a:buAutoNum type="alphaUcPeriod"/>
              <a:defRPr/>
            </a:pPr>
            <a:r>
              <a:rPr lang="en-US" sz="1200" dirty="0"/>
              <a:t>Moral hazard. Because the house is covered by fire insurance, Jeremiah</a:t>
            </a:r>
            <a:r>
              <a:rPr lang="en-US" sz="1200" baseline="0" dirty="0"/>
              <a:t> has less incentive to avoid risky behavior, so he smokes in bed.</a:t>
            </a:r>
            <a:endParaRPr lang="en-US" sz="1200" dirty="0"/>
          </a:p>
          <a:p>
            <a:pPr marL="342900" indent="-342900" defTabSz="966612">
              <a:lnSpc>
                <a:spcPct val="105000"/>
              </a:lnSpc>
              <a:buAutoNum type="alphaUcPeriod"/>
              <a:defRPr/>
            </a:pPr>
            <a:r>
              <a:rPr lang="en-US" sz="1200" dirty="0"/>
              <a:t>Adverse selection. Chloe</a:t>
            </a:r>
            <a:r>
              <a:rPr lang="en-US" sz="1200" baseline="0" dirty="0"/>
              <a:t>’s parents having gum disease makes Chloe prone to gum disease. Because she has a high risk of having gum disease (and therefore a need for dental services), Chloe is purchasing dental insurance. </a:t>
            </a:r>
            <a:endParaRPr lang="en-US" sz="1200" dirty="0"/>
          </a:p>
          <a:p>
            <a:pPr marL="342900" indent="-342900" defTabSz="966612">
              <a:lnSpc>
                <a:spcPct val="105000"/>
              </a:lnSpc>
              <a:buAutoNum type="alphaUcPeriod"/>
              <a:defRPr/>
            </a:pPr>
            <a:r>
              <a:rPr lang="en-US" sz="1200" dirty="0"/>
              <a:t>Moral hazard. Because the car is covered against</a:t>
            </a:r>
            <a:r>
              <a:rPr lang="en-US" sz="1200" baseline="0" dirty="0"/>
              <a:t> any theft, Aliyah has less incentive to make sure her car and items in the car are safe from theft.  </a:t>
            </a:r>
            <a:r>
              <a:rPr lang="en-US" sz="1200" dirty="0"/>
              <a:t> </a:t>
            </a:r>
          </a:p>
          <a:p>
            <a:endParaRPr lang="en-US" sz="1200" dirty="0"/>
          </a:p>
          <a:p>
            <a:pPr defTabSz="966612">
              <a:defRPr/>
            </a:pPr>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20</a:t>
            </a:fld>
            <a:endParaRPr lang="en-US" dirty="0"/>
          </a:p>
        </p:txBody>
      </p:sp>
    </p:spTree>
    <p:extLst>
      <p:ext uri="{BB962C8B-B14F-4D97-AF65-F5344CB8AC3E}">
        <p14:creationId xmlns:p14="http://schemas.microsoft.com/office/powerpoint/2010/main" val="3452429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26</a:t>
            </a:fld>
            <a:endParaRPr lang="en-US" dirty="0"/>
          </a:p>
        </p:txBody>
      </p:sp>
    </p:spTree>
    <p:extLst>
      <p:ext uri="{BB962C8B-B14F-4D97-AF65-F5344CB8AC3E}">
        <p14:creationId xmlns:p14="http://schemas.microsoft.com/office/powerpoint/2010/main" val="1808560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509692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22C829B5-0C51-4D1E-BB79-8B6B18E07416}"/>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A2630A1C-568D-44DD-8373-9F692B611B6D}"/>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t>Chapter 28: </a:t>
            </a:r>
            <a:r>
              <a:rPr lang="en-CA" dirty="0"/>
              <a:t>The Basic Tools of Finance</a:t>
            </a:r>
            <a:endParaRPr lang="en-US" dirty="0"/>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1264A-3FF6-96DF-4F05-B2D54FACCA08}"/>
              </a:ext>
            </a:extLst>
          </p:cNvPr>
          <p:cNvSpPr>
            <a:spLocks noGrp="1"/>
          </p:cNvSpPr>
          <p:nvPr>
            <p:ph type="title"/>
          </p:nvPr>
        </p:nvSpPr>
        <p:spPr/>
        <p:txBody>
          <a:bodyPr/>
          <a:lstStyle/>
          <a:p>
            <a:r>
              <a:rPr lang="en-US" dirty="0"/>
              <a:t>Discounting</a:t>
            </a:r>
          </a:p>
        </p:txBody>
      </p:sp>
      <p:sp>
        <p:nvSpPr>
          <p:cNvPr id="3" name="Content Placeholder 2">
            <a:extLst>
              <a:ext uri="{FF2B5EF4-FFF2-40B4-BE49-F238E27FC236}">
                <a16:creationId xmlns:a16="http://schemas.microsoft.com/office/drawing/2014/main" id="{0D0C499F-176A-0503-7562-9B81BBDA8606}"/>
              </a:ext>
            </a:extLst>
          </p:cNvPr>
          <p:cNvSpPr>
            <a:spLocks noGrp="1"/>
          </p:cNvSpPr>
          <p:nvPr>
            <p:ph idx="1"/>
          </p:nvPr>
        </p:nvSpPr>
        <p:spPr/>
        <p:txBody>
          <a:bodyPr/>
          <a:lstStyle/>
          <a:p>
            <a:pPr>
              <a:defRPr/>
            </a:pPr>
            <a:r>
              <a:rPr lang="en-US" dirty="0"/>
              <a:t>General formula for discounting</a:t>
            </a:r>
          </a:p>
          <a:p>
            <a:pPr lvl="1">
              <a:buFont typeface="Arial" panose="020B0604020202020204" pitchFamily="34" charset="0"/>
              <a:buChar char="•"/>
              <a:defRPr/>
            </a:pPr>
            <a:r>
              <a:rPr lang="en-CA" dirty="0"/>
              <a:t>If </a:t>
            </a:r>
            <a:r>
              <a:rPr lang="en-CA" i="1" dirty="0"/>
              <a:t>r</a:t>
            </a:r>
            <a:r>
              <a:rPr lang="en-CA" dirty="0"/>
              <a:t> is the interest rate, then an amount </a:t>
            </a:r>
            <a:r>
              <a:rPr lang="en-CA" i="1" dirty="0"/>
              <a:t>X</a:t>
            </a:r>
            <a:r>
              <a:rPr lang="en-CA" dirty="0"/>
              <a:t> to be received in </a:t>
            </a:r>
            <a:r>
              <a:rPr lang="en-CA" i="1" dirty="0"/>
              <a:t>N</a:t>
            </a:r>
            <a:r>
              <a:rPr lang="en-CA" dirty="0"/>
              <a:t> years has a present value of </a:t>
            </a:r>
            <a:r>
              <a:rPr lang="en-CA" i="1" dirty="0"/>
              <a:t>X</a:t>
            </a:r>
            <a:r>
              <a:rPr lang="en-CA" dirty="0"/>
              <a:t>/(1 + </a:t>
            </a:r>
            <a:r>
              <a:rPr lang="en-CA" i="1" dirty="0"/>
              <a:t>r</a:t>
            </a:r>
            <a:r>
              <a:rPr lang="en-CA" dirty="0"/>
              <a:t>)</a:t>
            </a:r>
            <a:r>
              <a:rPr lang="en-CA" i="1" baseline="30000" dirty="0"/>
              <a:t>N</a:t>
            </a:r>
            <a:endParaRPr lang="en-US" dirty="0"/>
          </a:p>
        </p:txBody>
      </p:sp>
    </p:spTree>
    <p:extLst>
      <p:ext uri="{BB962C8B-B14F-4D97-AF65-F5344CB8AC3E}">
        <p14:creationId xmlns:p14="http://schemas.microsoft.com/office/powerpoint/2010/main" val="225180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C7FD9-FB25-F5D6-B442-EA3C7B92F664}"/>
              </a:ext>
            </a:extLst>
          </p:cNvPr>
          <p:cNvSpPr>
            <a:spLocks noGrp="1"/>
          </p:cNvSpPr>
          <p:nvPr>
            <p:ph type="title"/>
          </p:nvPr>
        </p:nvSpPr>
        <p:spPr/>
        <p:txBody>
          <a:bodyPr/>
          <a:lstStyle/>
          <a:p>
            <a:r>
              <a:rPr lang="en-CA" dirty="0"/>
              <a:t>Active Learning 1: Buying Land to Sell Later </a:t>
            </a:r>
            <a:endParaRPr lang="en-US" dirty="0"/>
          </a:p>
        </p:txBody>
      </p:sp>
      <p:sp>
        <p:nvSpPr>
          <p:cNvPr id="3" name="Content Placeholder 2">
            <a:extLst>
              <a:ext uri="{FF2B5EF4-FFF2-40B4-BE49-F238E27FC236}">
                <a16:creationId xmlns:a16="http://schemas.microsoft.com/office/drawing/2014/main" id="{64541FA7-D3FD-536B-E6AE-FBC460ED2D26}"/>
              </a:ext>
            </a:extLst>
          </p:cNvPr>
          <p:cNvSpPr>
            <a:spLocks noGrp="1"/>
          </p:cNvSpPr>
          <p:nvPr>
            <p:ph idx="1"/>
          </p:nvPr>
        </p:nvSpPr>
        <p:spPr/>
        <p:txBody>
          <a:bodyPr/>
          <a:lstStyle/>
          <a:p>
            <a:r>
              <a:rPr lang="en-CA" dirty="0"/>
              <a:t>Makayla is thinking of purchasing a twelve-acre lot for $70,000.  The lot will be worth $120,000 in ten years.</a:t>
            </a:r>
          </a:p>
          <a:p>
            <a:pPr marL="914400" lvl="1" indent="-457200">
              <a:buFont typeface="+mj-lt"/>
              <a:buAutoNum type="alphaUcPeriod"/>
            </a:pPr>
            <a:r>
              <a:rPr lang="en-CA" dirty="0"/>
              <a:t>Should Makayla buy the lot if r = 0.03?</a:t>
            </a:r>
          </a:p>
          <a:p>
            <a:pPr marL="914400" lvl="1" indent="-457200">
              <a:buFont typeface="+mj-lt"/>
              <a:buAutoNum type="alphaUcPeriod"/>
            </a:pPr>
            <a:r>
              <a:rPr lang="en-CA" dirty="0"/>
              <a:t>Should Makayla buy it if r = 0.07?</a:t>
            </a:r>
          </a:p>
        </p:txBody>
      </p:sp>
    </p:spTree>
    <p:extLst>
      <p:ext uri="{BB962C8B-B14F-4D97-AF65-F5344CB8AC3E}">
        <p14:creationId xmlns:p14="http://schemas.microsoft.com/office/powerpoint/2010/main" val="16502739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C7FD9-FB25-F5D6-B442-EA3C7B92F664}"/>
              </a:ext>
            </a:extLst>
          </p:cNvPr>
          <p:cNvSpPr>
            <a:spLocks noGrp="1"/>
          </p:cNvSpPr>
          <p:nvPr>
            <p:ph type="title"/>
          </p:nvPr>
        </p:nvSpPr>
        <p:spPr/>
        <p:txBody>
          <a:bodyPr/>
          <a:lstStyle/>
          <a:p>
            <a:r>
              <a:rPr lang="en-CA" dirty="0"/>
              <a:t>Active Learning 1: Answers</a:t>
            </a:r>
            <a:endParaRPr lang="en-US" dirty="0"/>
          </a:p>
        </p:txBody>
      </p:sp>
      <p:sp>
        <p:nvSpPr>
          <p:cNvPr id="3" name="Content Placeholder 2">
            <a:extLst>
              <a:ext uri="{FF2B5EF4-FFF2-40B4-BE49-F238E27FC236}">
                <a16:creationId xmlns:a16="http://schemas.microsoft.com/office/drawing/2014/main" id="{64541FA7-D3FD-536B-E6AE-FBC460ED2D26}"/>
              </a:ext>
            </a:extLst>
          </p:cNvPr>
          <p:cNvSpPr>
            <a:spLocks noGrp="1"/>
          </p:cNvSpPr>
          <p:nvPr>
            <p:ph idx="1"/>
          </p:nvPr>
        </p:nvSpPr>
        <p:spPr/>
        <p:txBody>
          <a:bodyPr/>
          <a:lstStyle/>
          <a:p>
            <a:pPr marL="457200" indent="-457200">
              <a:buFont typeface="+mj-lt"/>
              <a:buAutoNum type="alphaUcPeriod"/>
            </a:pPr>
            <a:r>
              <a:rPr lang="en-CA" dirty="0"/>
              <a:t>PV = ($120,000)/(1.03)</a:t>
            </a:r>
            <a:r>
              <a:rPr lang="en-CA" baseline="30000" dirty="0"/>
              <a:t>10</a:t>
            </a:r>
            <a:r>
              <a:rPr lang="en-CA" dirty="0"/>
              <a:t> = $89,291.27</a:t>
            </a:r>
          </a:p>
          <a:p>
            <a:pPr lvl="1">
              <a:buFont typeface="Arial" panose="020B0604020202020204" pitchFamily="34" charset="0"/>
              <a:buChar char="•"/>
            </a:pPr>
            <a:r>
              <a:rPr lang="en-CA" dirty="0"/>
              <a:t>Since price &lt; PV, Makayla should buy it</a:t>
            </a:r>
          </a:p>
          <a:p>
            <a:pPr marL="457200" indent="-457200">
              <a:buFont typeface="+mj-lt"/>
              <a:buAutoNum type="alphaUcPeriod"/>
            </a:pPr>
            <a:r>
              <a:rPr lang="en-CA" dirty="0"/>
              <a:t>PV = ($120,000)/(1.07)</a:t>
            </a:r>
            <a:r>
              <a:rPr lang="en-CA" baseline="30000" dirty="0"/>
              <a:t>10</a:t>
            </a:r>
            <a:r>
              <a:rPr lang="en-CA" dirty="0"/>
              <a:t> = $61,001.92</a:t>
            </a:r>
          </a:p>
          <a:p>
            <a:pPr lvl="1">
              <a:buFont typeface="Arial" panose="020B0604020202020204" pitchFamily="34" charset="0"/>
              <a:buChar char="•"/>
            </a:pPr>
            <a:r>
              <a:rPr lang="en-CA" dirty="0"/>
              <a:t>Since price &gt; PV, Makayla should NOT buy it</a:t>
            </a:r>
            <a:endParaRPr lang="en-US" dirty="0"/>
          </a:p>
        </p:txBody>
      </p:sp>
    </p:spTree>
    <p:extLst>
      <p:ext uri="{BB962C8B-B14F-4D97-AF65-F5344CB8AC3E}">
        <p14:creationId xmlns:p14="http://schemas.microsoft.com/office/powerpoint/2010/main" val="31902423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28-2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Managing Risk</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B4A1C-EF40-C2A4-DA11-BE5ABECA7AE9}"/>
              </a:ext>
            </a:extLst>
          </p:cNvPr>
          <p:cNvSpPr>
            <a:spLocks noGrp="1"/>
          </p:cNvSpPr>
          <p:nvPr>
            <p:ph type="title"/>
          </p:nvPr>
        </p:nvSpPr>
        <p:spPr/>
        <p:txBody>
          <a:bodyPr/>
          <a:lstStyle/>
          <a:p>
            <a:r>
              <a:rPr lang="en-US" dirty="0"/>
              <a:t>Risk Aversion</a:t>
            </a:r>
          </a:p>
        </p:txBody>
      </p:sp>
      <p:sp>
        <p:nvSpPr>
          <p:cNvPr id="3" name="Content Placeholder 2">
            <a:extLst>
              <a:ext uri="{FF2B5EF4-FFF2-40B4-BE49-F238E27FC236}">
                <a16:creationId xmlns:a16="http://schemas.microsoft.com/office/drawing/2014/main" id="{51793C3C-9E8E-8159-9A0A-B0BC9E9324D4}"/>
              </a:ext>
            </a:extLst>
          </p:cNvPr>
          <p:cNvSpPr>
            <a:spLocks noGrp="1"/>
          </p:cNvSpPr>
          <p:nvPr>
            <p:ph idx="1"/>
          </p:nvPr>
        </p:nvSpPr>
        <p:spPr/>
        <p:txBody>
          <a:bodyPr/>
          <a:lstStyle/>
          <a:p>
            <a:r>
              <a:rPr lang="en-CA" b="1" dirty="0">
                <a:solidFill>
                  <a:srgbClr val="C00000"/>
                </a:solidFill>
              </a:rPr>
              <a:t>Risk aversion*</a:t>
            </a:r>
          </a:p>
          <a:p>
            <a:pPr lvl="1">
              <a:buFont typeface="Arial" panose="020B0604020202020204" pitchFamily="34" charset="0"/>
              <a:buChar char="•"/>
            </a:pPr>
            <a:r>
              <a:rPr lang="en-CA" dirty="0"/>
              <a:t>Dislike of uncertainty</a:t>
            </a:r>
          </a:p>
          <a:p>
            <a:r>
              <a:rPr lang="en-CA" dirty="0"/>
              <a:t>Rational response to risk</a:t>
            </a:r>
          </a:p>
          <a:p>
            <a:pPr lvl="1">
              <a:buFont typeface="Arial" panose="020B0604020202020204" pitchFamily="34" charset="0"/>
              <a:buChar char="•"/>
            </a:pPr>
            <a:r>
              <a:rPr lang="en-CA" dirty="0"/>
              <a:t>Not necessarily to avoid it at any cost</a:t>
            </a:r>
          </a:p>
          <a:p>
            <a:pPr lvl="1">
              <a:buFont typeface="Arial" panose="020B0604020202020204" pitchFamily="34" charset="0"/>
              <a:buChar char="•"/>
            </a:pPr>
            <a:r>
              <a:rPr lang="en-CA" dirty="0"/>
              <a:t>Take it into account in your decision making</a:t>
            </a: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96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endParaRPr lang="en-US" sz="2800" dirty="0"/>
          </a:p>
        </p:txBody>
      </p:sp>
    </p:spTree>
    <p:extLst>
      <p:ext uri="{BB962C8B-B14F-4D97-AF65-F5344CB8AC3E}">
        <p14:creationId xmlns:p14="http://schemas.microsoft.com/office/powerpoint/2010/main" val="3015800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5E36D-1D7C-55E0-A59A-A1645C8C2B15}"/>
              </a:ext>
            </a:extLst>
          </p:cNvPr>
          <p:cNvSpPr>
            <a:spLocks noGrp="1"/>
          </p:cNvSpPr>
          <p:nvPr>
            <p:ph type="title"/>
          </p:nvPr>
        </p:nvSpPr>
        <p:spPr/>
        <p:txBody>
          <a:bodyPr/>
          <a:lstStyle/>
          <a:p>
            <a:r>
              <a:rPr lang="en-US" dirty="0"/>
              <a:t>Utility</a:t>
            </a:r>
          </a:p>
        </p:txBody>
      </p:sp>
      <p:sp>
        <p:nvSpPr>
          <p:cNvPr id="3" name="Content Placeholder 2">
            <a:extLst>
              <a:ext uri="{FF2B5EF4-FFF2-40B4-BE49-F238E27FC236}">
                <a16:creationId xmlns:a16="http://schemas.microsoft.com/office/drawing/2014/main" id="{10D51DC1-897F-FB35-9F22-0C84A7F1D344}"/>
              </a:ext>
            </a:extLst>
          </p:cNvPr>
          <p:cNvSpPr>
            <a:spLocks noGrp="1"/>
          </p:cNvSpPr>
          <p:nvPr>
            <p:ph idx="1"/>
          </p:nvPr>
        </p:nvSpPr>
        <p:spPr/>
        <p:txBody>
          <a:bodyPr/>
          <a:lstStyle/>
          <a:p>
            <a:r>
              <a:rPr lang="en-CA" dirty="0"/>
              <a:t>Utility</a:t>
            </a:r>
          </a:p>
          <a:p>
            <a:pPr lvl="1">
              <a:buFont typeface="Arial" panose="020B0604020202020204" pitchFamily="34" charset="0"/>
              <a:buChar char="•"/>
            </a:pPr>
            <a:r>
              <a:rPr lang="en-CA" dirty="0"/>
              <a:t>A person’s subjective measure of well-being or satisfaction</a:t>
            </a:r>
          </a:p>
          <a:p>
            <a:r>
              <a:rPr lang="en-US" altLang="en-US" dirty="0"/>
              <a:t>Utility function</a:t>
            </a:r>
          </a:p>
          <a:p>
            <a:pPr lvl="1">
              <a:buFont typeface="Arial" panose="020B0604020202020204" pitchFamily="34" charset="0"/>
              <a:buChar char="•"/>
            </a:pPr>
            <a:r>
              <a:rPr lang="en-US" altLang="en-US" dirty="0"/>
              <a:t>Every level of wealth provides a certain amount of utility</a:t>
            </a:r>
          </a:p>
          <a:p>
            <a:r>
              <a:rPr lang="en-CA" altLang="en-US" dirty="0"/>
              <a:t>Diminishing marginal utility help explain why most people are risk adverse</a:t>
            </a:r>
          </a:p>
          <a:p>
            <a:pPr lvl="2">
              <a:buSzPct val="100000"/>
              <a:buFont typeface="Arial" panose="020B0604020202020204" pitchFamily="34" charset="0"/>
              <a:buChar char="•"/>
            </a:pPr>
            <a:r>
              <a:rPr lang="en-US" altLang="en-US" dirty="0"/>
              <a:t>The more wealth a person has the less utility they get from an additional dollar</a:t>
            </a:r>
            <a:endParaRPr lang="en-CA" dirty="0"/>
          </a:p>
        </p:txBody>
      </p:sp>
    </p:spTree>
    <p:extLst>
      <p:ext uri="{BB962C8B-B14F-4D97-AF65-F5344CB8AC3E}">
        <p14:creationId xmlns:p14="http://schemas.microsoft.com/office/powerpoint/2010/main" val="13904479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CB33F-1626-9D02-67D6-B2AAE0127F88}"/>
              </a:ext>
            </a:extLst>
          </p:cNvPr>
          <p:cNvSpPr>
            <a:spLocks noGrp="1"/>
          </p:cNvSpPr>
          <p:nvPr>
            <p:ph type="title"/>
          </p:nvPr>
        </p:nvSpPr>
        <p:spPr/>
        <p:txBody>
          <a:bodyPr/>
          <a:lstStyle/>
          <a:p>
            <a:r>
              <a:rPr lang="en-CA" dirty="0"/>
              <a:t>Figure 1 The Utility Function</a:t>
            </a:r>
            <a:endParaRPr lang="en-US" dirty="0"/>
          </a:p>
        </p:txBody>
      </p:sp>
      <p:sp>
        <p:nvSpPr>
          <p:cNvPr id="3" name="Content Placeholder 2">
            <a:extLst>
              <a:ext uri="{FF2B5EF4-FFF2-40B4-BE49-F238E27FC236}">
                <a16:creationId xmlns:a16="http://schemas.microsoft.com/office/drawing/2014/main" id="{389DA294-362B-DA00-D34B-5DAADEAC83A7}"/>
              </a:ext>
            </a:extLst>
          </p:cNvPr>
          <p:cNvSpPr>
            <a:spLocks noGrp="1"/>
          </p:cNvSpPr>
          <p:nvPr>
            <p:ph sz="half" idx="1"/>
          </p:nvPr>
        </p:nvSpPr>
        <p:spPr>
          <a:xfrm>
            <a:off x="476843" y="1825625"/>
            <a:ext cx="5894460" cy="4351338"/>
          </a:xfrm>
        </p:spPr>
        <p:txBody>
          <a:bodyPr/>
          <a:lstStyle/>
          <a:p>
            <a:r>
              <a:rPr lang="en-CA" dirty="0"/>
              <a:t>Utility, a subjective measure of satisfaction, depends on wealth. </a:t>
            </a:r>
          </a:p>
          <a:p>
            <a:r>
              <a:rPr lang="en-CA" dirty="0"/>
              <a:t>As wealth rises, the utility function becomes flatter, reflecting the property of diminishing marginal utility.</a:t>
            </a:r>
          </a:p>
          <a:p>
            <a:r>
              <a:rPr lang="en-CA" dirty="0"/>
              <a:t>Because of diminishing marginal utility, a $1,000 loss decreases utility by more than a $1,000 gain increases it.</a:t>
            </a:r>
            <a:endParaRPr lang="en-US" dirty="0"/>
          </a:p>
        </p:txBody>
      </p:sp>
      <p:pic>
        <p:nvPicPr>
          <p:cNvPr id="6" name="Picture 3" descr="The figure shows a graph of a utility function, which is a subjective measure of an individual’s satisfaction, which depends upon the person’s wealth.  The graph is plotted on a rectangular coordinate system.  The horizontal axis is wealth measured in dollars, goes from 0 upward, though no actual numerical values are used.  The vertical axis is the level of utility, starts at 0 and go upward, though the values are not in numerical terms.  The plot of the curve emanates from the origin goes up smoothly and to the right and increases at a decreasing rate.  A point on the horizontal axis is labeled Current wealth and the point on the curve denotes the level of utility at that wealth.  Two comparisons are made to this point, one indicated by a callout box pointing at the horizontal axis, labeled “$1000 gain.”  The corresponding point on the curve, with the value reflected on the vertical axis, shown as another callout box pointing at this value stating, “Utility gain from winning $1000.”  The second comparison to the current wealth level is made, listed in a callout box as “$1000 loss.”  The corresponding on the curve and the value of this on the horizontal axis indicates the impact of the loss on the person’s utility.  This is noted through a callout box reading “Utility loss from losing $1000.”  So, these two comparisons reflect the impact on utility from a loss and a gain of the same size; in particular, given the shape of the utility function, the size of the utility drop from the loss of $1000 is greater than the utility increase from the gain of $1000.">
            <a:extLst>
              <a:ext uri="{FF2B5EF4-FFF2-40B4-BE49-F238E27FC236}">
                <a16:creationId xmlns:a16="http://schemas.microsoft.com/office/drawing/2014/main" id="{6DDDE17F-0A57-AFF4-2CE5-9D21A4B137AA}"/>
              </a:ext>
            </a:extLst>
          </p:cNvPr>
          <p:cNvPicPr>
            <a:picLocks noGrp="1" noChangeAspect="1"/>
          </p:cNvPicPr>
          <p:nvPr>
            <p:ph sz="half" idx="2"/>
          </p:nvPr>
        </p:nvPicPr>
        <p:blipFill>
          <a:blip r:embed="rId2"/>
          <a:stretch>
            <a:fillRect/>
          </a:stretch>
        </p:blipFill>
        <p:spPr>
          <a:xfrm>
            <a:off x="6822032" y="1679348"/>
            <a:ext cx="5085443" cy="4389120"/>
          </a:xfrm>
        </p:spPr>
      </p:pic>
    </p:spTree>
    <p:extLst>
      <p:ext uri="{BB962C8B-B14F-4D97-AF65-F5344CB8AC3E}">
        <p14:creationId xmlns:p14="http://schemas.microsoft.com/office/powerpoint/2010/main" val="2785303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AC194-0E8C-56DF-82E6-17DD5B7A31DE}"/>
              </a:ext>
            </a:extLst>
          </p:cNvPr>
          <p:cNvSpPr>
            <a:spLocks noGrp="1"/>
          </p:cNvSpPr>
          <p:nvPr>
            <p:ph type="title"/>
          </p:nvPr>
        </p:nvSpPr>
        <p:spPr/>
        <p:txBody>
          <a:bodyPr/>
          <a:lstStyle/>
          <a:p>
            <a:r>
              <a:rPr lang="en-US" dirty="0"/>
              <a:t>The Markets for Insurance (1 of 2)</a:t>
            </a:r>
          </a:p>
        </p:txBody>
      </p:sp>
      <p:sp>
        <p:nvSpPr>
          <p:cNvPr id="3" name="Content Placeholder 2">
            <a:extLst>
              <a:ext uri="{FF2B5EF4-FFF2-40B4-BE49-F238E27FC236}">
                <a16:creationId xmlns:a16="http://schemas.microsoft.com/office/drawing/2014/main" id="{1E16ECBD-3260-49AA-4DB3-3EAAF649DB7E}"/>
              </a:ext>
            </a:extLst>
          </p:cNvPr>
          <p:cNvSpPr>
            <a:spLocks noGrp="1"/>
          </p:cNvSpPr>
          <p:nvPr>
            <p:ph idx="1"/>
          </p:nvPr>
        </p:nvSpPr>
        <p:spPr/>
        <p:txBody>
          <a:bodyPr/>
          <a:lstStyle/>
          <a:p>
            <a:r>
              <a:rPr lang="en-CA" altLang="en-US" dirty="0"/>
              <a:t>A person facing a risk pays a fee to the insurance company, which in return agrees to accept all or part of the risk</a:t>
            </a:r>
          </a:p>
          <a:p>
            <a:r>
              <a:rPr lang="en-CA" altLang="en-US" dirty="0"/>
              <a:t>Insurance allows risks to be pooled and can make risk averse people better off</a:t>
            </a:r>
          </a:p>
          <a:p>
            <a:r>
              <a:rPr lang="en-CA" altLang="en-US" dirty="0"/>
              <a:t>Role of insurance</a:t>
            </a:r>
          </a:p>
          <a:p>
            <a:pPr lvl="1">
              <a:buFont typeface="Arial" panose="020B0604020202020204" pitchFamily="34" charset="0"/>
              <a:buChar char="•"/>
            </a:pPr>
            <a:r>
              <a:rPr lang="en-CA" altLang="en-US" dirty="0"/>
              <a:t>Not to eliminate the risks, but to spread the risks around more efficiently </a:t>
            </a:r>
          </a:p>
        </p:txBody>
      </p:sp>
    </p:spTree>
    <p:extLst>
      <p:ext uri="{BB962C8B-B14F-4D97-AF65-F5344CB8AC3E}">
        <p14:creationId xmlns:p14="http://schemas.microsoft.com/office/powerpoint/2010/main" val="2455908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99585-C787-725F-96BC-041C262023AF}"/>
              </a:ext>
            </a:extLst>
          </p:cNvPr>
          <p:cNvSpPr>
            <a:spLocks noGrp="1"/>
          </p:cNvSpPr>
          <p:nvPr>
            <p:ph type="title"/>
          </p:nvPr>
        </p:nvSpPr>
        <p:spPr/>
        <p:txBody>
          <a:bodyPr/>
          <a:lstStyle/>
          <a:p>
            <a:r>
              <a:rPr lang="en-CA" dirty="0"/>
              <a:t>The Markets for Insurance (2 of 2)</a:t>
            </a:r>
            <a:endParaRPr lang="en-US" dirty="0"/>
          </a:p>
        </p:txBody>
      </p:sp>
      <p:sp>
        <p:nvSpPr>
          <p:cNvPr id="3" name="Content Placeholder 2">
            <a:extLst>
              <a:ext uri="{FF2B5EF4-FFF2-40B4-BE49-F238E27FC236}">
                <a16:creationId xmlns:a16="http://schemas.microsoft.com/office/drawing/2014/main" id="{45D86845-E8C8-ABEF-24E0-3178F81634FA}"/>
              </a:ext>
            </a:extLst>
          </p:cNvPr>
          <p:cNvSpPr>
            <a:spLocks noGrp="1"/>
          </p:cNvSpPr>
          <p:nvPr>
            <p:ph idx="1"/>
          </p:nvPr>
        </p:nvSpPr>
        <p:spPr/>
        <p:txBody>
          <a:bodyPr/>
          <a:lstStyle/>
          <a:p>
            <a:r>
              <a:rPr lang="en-US" altLang="en-US" dirty="0"/>
              <a:t>An insurance company </a:t>
            </a:r>
          </a:p>
          <a:p>
            <a:pPr lvl="1">
              <a:buFont typeface="Arial" panose="020B0604020202020204" pitchFamily="34" charset="0"/>
              <a:buChar char="•"/>
            </a:pPr>
            <a:r>
              <a:rPr lang="en-US" altLang="en-US" dirty="0"/>
              <a:t>Cannot perfectly distinguish between high-risk and low-risk customers</a:t>
            </a:r>
          </a:p>
          <a:p>
            <a:pPr lvl="1">
              <a:buFont typeface="Arial" panose="020B0604020202020204" pitchFamily="34" charset="0"/>
              <a:buChar char="•"/>
            </a:pPr>
            <a:r>
              <a:rPr lang="en-US" altLang="en-US" dirty="0"/>
              <a:t>Cannot monitor all of its customers’ risky behavior</a:t>
            </a:r>
          </a:p>
          <a:p>
            <a:r>
              <a:rPr lang="en-US" altLang="en-US" dirty="0"/>
              <a:t>Price of insurance </a:t>
            </a:r>
          </a:p>
          <a:p>
            <a:pPr lvl="1">
              <a:buFont typeface="Arial" panose="020B0604020202020204" pitchFamily="34" charset="0"/>
              <a:buChar char="•"/>
            </a:pPr>
            <a:r>
              <a:rPr lang="en-US" altLang="en-US" dirty="0"/>
              <a:t>Reflects the actual risks that the insurance company will face after the insurance is bought</a:t>
            </a:r>
          </a:p>
        </p:txBody>
      </p:sp>
    </p:spTree>
    <p:extLst>
      <p:ext uri="{BB962C8B-B14F-4D97-AF65-F5344CB8AC3E}">
        <p14:creationId xmlns:p14="http://schemas.microsoft.com/office/powerpoint/2010/main" val="37430725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99585-C787-725F-96BC-041C262023AF}"/>
              </a:ext>
            </a:extLst>
          </p:cNvPr>
          <p:cNvSpPr>
            <a:spLocks noGrp="1"/>
          </p:cNvSpPr>
          <p:nvPr>
            <p:ph type="title"/>
          </p:nvPr>
        </p:nvSpPr>
        <p:spPr/>
        <p:txBody>
          <a:bodyPr/>
          <a:lstStyle/>
          <a:p>
            <a:r>
              <a:rPr lang="en-CA" dirty="0"/>
              <a:t>Problems in Insurance Markets</a:t>
            </a:r>
          </a:p>
        </p:txBody>
      </p:sp>
      <p:sp>
        <p:nvSpPr>
          <p:cNvPr id="3" name="Content Placeholder 2">
            <a:extLst>
              <a:ext uri="{FF2B5EF4-FFF2-40B4-BE49-F238E27FC236}">
                <a16:creationId xmlns:a16="http://schemas.microsoft.com/office/drawing/2014/main" id="{45D86845-E8C8-ABEF-24E0-3178F81634FA}"/>
              </a:ext>
            </a:extLst>
          </p:cNvPr>
          <p:cNvSpPr>
            <a:spLocks noGrp="1"/>
          </p:cNvSpPr>
          <p:nvPr>
            <p:ph idx="1"/>
          </p:nvPr>
        </p:nvSpPr>
        <p:spPr/>
        <p:txBody>
          <a:bodyPr/>
          <a:lstStyle/>
          <a:p>
            <a:r>
              <a:rPr lang="en-US" altLang="en-US" dirty="0"/>
              <a:t>Adverse selection</a:t>
            </a:r>
          </a:p>
          <a:p>
            <a:pPr lvl="1">
              <a:buFont typeface="Arial" panose="020B0604020202020204" pitchFamily="34" charset="0"/>
              <a:buChar char="•"/>
            </a:pPr>
            <a:r>
              <a:rPr lang="en-US" altLang="en-US" dirty="0"/>
              <a:t>High-risk person is more likely to apply for insurance</a:t>
            </a:r>
          </a:p>
          <a:p>
            <a:pPr lvl="1">
              <a:buFont typeface="Arial" panose="020B0604020202020204" pitchFamily="34" charset="0"/>
              <a:buChar char="•"/>
            </a:pPr>
            <a:r>
              <a:rPr lang="en-CA" altLang="en-US" dirty="0"/>
              <a:t>People with chronic illnesses have more incentive to buy health insurance (provided it covers their treatment) than other people</a:t>
            </a:r>
            <a:endParaRPr lang="en-US" altLang="en-US" dirty="0"/>
          </a:p>
          <a:p>
            <a:r>
              <a:rPr lang="en-US" altLang="en-US" dirty="0"/>
              <a:t>Moral hazard</a:t>
            </a:r>
          </a:p>
          <a:p>
            <a:pPr lvl="1">
              <a:buFont typeface="Arial" panose="020B0604020202020204" pitchFamily="34" charset="0"/>
              <a:buChar char="•"/>
            </a:pPr>
            <a:r>
              <a:rPr lang="en-US" altLang="en-US" dirty="0"/>
              <a:t>After people buy insurance they have less incentive to be careful</a:t>
            </a:r>
          </a:p>
          <a:p>
            <a:pPr lvl="1">
              <a:buFont typeface="Arial" panose="020B0604020202020204" pitchFamily="34" charset="0"/>
              <a:buChar char="•"/>
            </a:pPr>
            <a:r>
              <a:rPr lang="en-CA" dirty="0"/>
              <a:t>People with good fire insurance: less incentive to replace the batteries in their smoke detectors</a:t>
            </a:r>
          </a:p>
        </p:txBody>
      </p:sp>
    </p:spTree>
    <p:extLst>
      <p:ext uri="{BB962C8B-B14F-4D97-AF65-F5344CB8AC3E}">
        <p14:creationId xmlns:p14="http://schemas.microsoft.com/office/powerpoint/2010/main" val="1217425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CA" dirty="0"/>
              <a:t>By the end of this chapter, you should be able to:</a:t>
            </a:r>
          </a:p>
          <a:p>
            <a:pPr>
              <a:spcBef>
                <a:spcPts val="800"/>
              </a:spcBef>
            </a:pPr>
            <a:r>
              <a:rPr lang="en-CA" dirty="0"/>
              <a:t>Apply the basic tools of finance.</a:t>
            </a:r>
          </a:p>
          <a:p>
            <a:pPr>
              <a:spcBef>
                <a:spcPts val="800"/>
              </a:spcBef>
            </a:pPr>
            <a:r>
              <a:rPr lang="en-CA" dirty="0"/>
              <a:t>Calculate the present value of a sum of money received in n years.</a:t>
            </a:r>
          </a:p>
          <a:p>
            <a:pPr>
              <a:spcBef>
                <a:spcPts val="800"/>
              </a:spcBef>
            </a:pPr>
            <a:r>
              <a:rPr lang="en-CA" dirty="0"/>
              <a:t>Determine how long it takes for an economy to double according to the rule of 70 and its current growth rate.</a:t>
            </a:r>
          </a:p>
          <a:p>
            <a:pPr>
              <a:spcBef>
                <a:spcPts val="800"/>
              </a:spcBef>
            </a:pPr>
            <a:r>
              <a:rPr lang="en-CA" dirty="0"/>
              <a:t>Explain the implications of being risk averse.</a:t>
            </a:r>
          </a:p>
          <a:p>
            <a:pPr>
              <a:spcBef>
                <a:spcPts val="800"/>
              </a:spcBef>
            </a:pPr>
            <a:r>
              <a:rPr lang="en-CA" dirty="0"/>
              <a:t>Explain the relationship between risk and return in the markets for financial assets.</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DE579-B192-C848-C0E4-F2A0833A8201}"/>
              </a:ext>
            </a:extLst>
          </p:cNvPr>
          <p:cNvSpPr>
            <a:spLocks noGrp="1"/>
          </p:cNvSpPr>
          <p:nvPr>
            <p:ph type="title"/>
          </p:nvPr>
        </p:nvSpPr>
        <p:spPr/>
        <p:txBody>
          <a:bodyPr/>
          <a:lstStyle/>
          <a:p>
            <a:r>
              <a:rPr lang="en-CA" dirty="0"/>
              <a:t>Active Learning 2: Adverse Selection or Moral Hazard?</a:t>
            </a:r>
            <a:endParaRPr lang="en-US" dirty="0"/>
          </a:p>
        </p:txBody>
      </p:sp>
      <p:sp>
        <p:nvSpPr>
          <p:cNvPr id="3" name="Content Placeholder 2">
            <a:extLst>
              <a:ext uri="{FF2B5EF4-FFF2-40B4-BE49-F238E27FC236}">
                <a16:creationId xmlns:a16="http://schemas.microsoft.com/office/drawing/2014/main" id="{1D3BA116-045F-4F43-23C3-EB2D23EE216C}"/>
              </a:ext>
            </a:extLst>
          </p:cNvPr>
          <p:cNvSpPr>
            <a:spLocks noGrp="1"/>
          </p:cNvSpPr>
          <p:nvPr>
            <p:ph idx="1"/>
          </p:nvPr>
        </p:nvSpPr>
        <p:spPr/>
        <p:txBody>
          <a:bodyPr/>
          <a:lstStyle/>
          <a:p>
            <a:r>
              <a:rPr lang="en-CA" dirty="0"/>
              <a:t>Identify whether each of the following is an example of adverse selection or moral hazard.</a:t>
            </a:r>
          </a:p>
          <a:p>
            <a:pPr marL="914400" lvl="1" indent="-457200">
              <a:buFont typeface="+mj-lt"/>
              <a:buAutoNum type="alphaUcPeriod"/>
            </a:pPr>
            <a:r>
              <a:rPr lang="en-CA" dirty="0"/>
              <a:t>Jeremiah begins smoking in bed after buying fire insurance.</a:t>
            </a:r>
          </a:p>
          <a:p>
            <a:pPr marL="914400" lvl="1" indent="-457200">
              <a:buFont typeface="+mj-lt"/>
              <a:buAutoNum type="alphaUcPeriod"/>
            </a:pPr>
            <a:r>
              <a:rPr lang="en-CA" dirty="0"/>
              <a:t>Both of Chloe’s parents lost their teeth to gum disease, so Chloe buys dental insurance. </a:t>
            </a:r>
          </a:p>
          <a:p>
            <a:pPr marL="914400" lvl="1" indent="-457200">
              <a:buFont typeface="+mj-lt"/>
              <a:buAutoNum type="alphaUcPeriod"/>
            </a:pPr>
            <a:r>
              <a:rPr lang="en-CA" dirty="0"/>
              <a:t>When Aliyah parks her Corvette convertible, she doesn’t bother putting the top up, because her insurance covers theft of any items left in the car.</a:t>
            </a:r>
          </a:p>
        </p:txBody>
      </p:sp>
    </p:spTree>
    <p:extLst>
      <p:ext uri="{BB962C8B-B14F-4D97-AF65-F5344CB8AC3E}">
        <p14:creationId xmlns:p14="http://schemas.microsoft.com/office/powerpoint/2010/main" val="12561000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F4A65-5509-BFA5-DE9F-7E6AFC3E20A0}"/>
              </a:ext>
            </a:extLst>
          </p:cNvPr>
          <p:cNvSpPr>
            <a:spLocks noGrp="1"/>
          </p:cNvSpPr>
          <p:nvPr>
            <p:ph type="title"/>
          </p:nvPr>
        </p:nvSpPr>
        <p:spPr/>
        <p:txBody>
          <a:bodyPr/>
          <a:lstStyle/>
          <a:p>
            <a:r>
              <a:rPr lang="en-US" sz="3600" dirty="0"/>
              <a:t>Diversification of Firm-Specific Risk (1 of 2)</a:t>
            </a:r>
          </a:p>
        </p:txBody>
      </p:sp>
      <p:sp>
        <p:nvSpPr>
          <p:cNvPr id="3" name="Content Placeholder 2">
            <a:extLst>
              <a:ext uri="{FF2B5EF4-FFF2-40B4-BE49-F238E27FC236}">
                <a16:creationId xmlns:a16="http://schemas.microsoft.com/office/drawing/2014/main" id="{CE3D5288-BE05-3EC7-1DAF-4890FFCE3FCC}"/>
              </a:ext>
            </a:extLst>
          </p:cNvPr>
          <p:cNvSpPr>
            <a:spLocks noGrp="1"/>
          </p:cNvSpPr>
          <p:nvPr>
            <p:ph idx="1"/>
          </p:nvPr>
        </p:nvSpPr>
        <p:spPr/>
        <p:txBody>
          <a:bodyPr/>
          <a:lstStyle/>
          <a:p>
            <a:r>
              <a:rPr lang="en-CA" b="1" dirty="0">
                <a:solidFill>
                  <a:srgbClr val="C00000"/>
                </a:solidFill>
              </a:rPr>
              <a:t>Diversification*</a:t>
            </a:r>
          </a:p>
          <a:p>
            <a:pPr lvl="1">
              <a:buFont typeface="Arial" panose="020B0604020202020204" pitchFamily="34" charset="0"/>
              <a:buChar char="•"/>
            </a:pPr>
            <a:r>
              <a:rPr lang="en-CA" dirty="0"/>
              <a:t>The reduction of risk achieved by replacing a single risk with a large number of smaller, unrelated risks</a:t>
            </a:r>
          </a:p>
          <a:p>
            <a:r>
              <a:rPr lang="en-US" altLang="en-US" dirty="0"/>
              <a:t>Standard deviation </a:t>
            </a:r>
          </a:p>
          <a:p>
            <a:pPr lvl="1">
              <a:buFont typeface="Arial" panose="020B0604020202020204" pitchFamily="34" charset="0"/>
              <a:buChar char="•"/>
            </a:pPr>
            <a:r>
              <a:rPr lang="en-US" altLang="en-US" dirty="0"/>
              <a:t>Measures the volatility of a variable</a:t>
            </a:r>
          </a:p>
          <a:p>
            <a:r>
              <a:rPr lang="en-CA" altLang="en-US" dirty="0"/>
              <a:t>Risk of a portfolio of stocks</a:t>
            </a:r>
          </a:p>
          <a:p>
            <a:pPr lvl="1">
              <a:buFont typeface="Arial" panose="020B0604020202020204" pitchFamily="34" charset="0"/>
              <a:buChar char="•"/>
            </a:pPr>
            <a:r>
              <a:rPr lang="en-CA" altLang="en-US" dirty="0"/>
              <a:t>The higher the standard deviation the riskier the portfolio </a:t>
            </a:r>
          </a:p>
          <a:p>
            <a:pPr marL="228600" marR="0" lvl="0" indent="-228600" algn="l" defTabSz="914400" rtl="0" eaLnBrk="1" fontAlgn="auto" latinLnBrk="0" hangingPunct="1">
              <a:lnSpc>
                <a:spcPct val="100000"/>
              </a:lnSpc>
              <a:spcBef>
                <a:spcPts val="26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3352439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F3668-E0D2-C58E-968E-183C70559B2A}"/>
              </a:ext>
            </a:extLst>
          </p:cNvPr>
          <p:cNvSpPr>
            <a:spLocks noGrp="1"/>
          </p:cNvSpPr>
          <p:nvPr>
            <p:ph type="title"/>
          </p:nvPr>
        </p:nvSpPr>
        <p:spPr/>
        <p:txBody>
          <a:bodyPr/>
          <a:lstStyle/>
          <a:p>
            <a:r>
              <a:rPr lang="en-CA" sz="3600" dirty="0"/>
              <a:t>Diversification of Firm-Specific Risk (2 of 2)</a:t>
            </a:r>
            <a:endParaRPr lang="en-US" sz="3600" dirty="0"/>
          </a:p>
        </p:txBody>
      </p:sp>
      <p:sp>
        <p:nvSpPr>
          <p:cNvPr id="3" name="Content Placeholder 2">
            <a:extLst>
              <a:ext uri="{FF2B5EF4-FFF2-40B4-BE49-F238E27FC236}">
                <a16:creationId xmlns:a16="http://schemas.microsoft.com/office/drawing/2014/main" id="{0F673947-B152-2CE2-347E-03A2D639301F}"/>
              </a:ext>
            </a:extLst>
          </p:cNvPr>
          <p:cNvSpPr>
            <a:spLocks noGrp="1"/>
          </p:cNvSpPr>
          <p:nvPr>
            <p:ph idx="1"/>
          </p:nvPr>
        </p:nvSpPr>
        <p:spPr/>
        <p:txBody>
          <a:bodyPr vert="horz" lIns="91440" tIns="45720" rIns="91440" bIns="45720" rtlCol="0" anchor="t">
            <a:noAutofit/>
          </a:bodyPr>
          <a:lstStyle/>
          <a:p>
            <a:r>
              <a:rPr lang="en-CA" dirty="0"/>
              <a:t>Diversification</a:t>
            </a:r>
          </a:p>
          <a:p>
            <a:pPr lvl="1">
              <a:buFont typeface="Arial" panose="020B0604020202020204" pitchFamily="34" charset="0"/>
              <a:buChar char="•"/>
            </a:pPr>
            <a:r>
              <a:rPr lang="en-CA" dirty="0"/>
              <a:t>Can eliminate firm-specific risk</a:t>
            </a:r>
          </a:p>
          <a:p>
            <a:pPr lvl="1">
              <a:buFont typeface="Arial" panose="020B0604020202020204" pitchFamily="34" charset="0"/>
              <a:buChar char="•"/>
            </a:pPr>
            <a:r>
              <a:rPr lang="en-CA" dirty="0"/>
              <a:t>Cannot eliminate market risk</a:t>
            </a:r>
          </a:p>
          <a:p>
            <a:r>
              <a:rPr lang="en-CA" b="1" dirty="0">
                <a:solidFill>
                  <a:srgbClr val="C00000"/>
                </a:solidFill>
              </a:rPr>
              <a:t>Firm-specific risk*</a:t>
            </a:r>
          </a:p>
          <a:p>
            <a:pPr lvl="1">
              <a:buFont typeface="Arial" panose="020B0604020202020204" pitchFamily="34" charset="0"/>
              <a:buChar char="•"/>
            </a:pPr>
            <a:r>
              <a:rPr lang="en-CA" dirty="0"/>
              <a:t>Affects only a single company</a:t>
            </a:r>
          </a:p>
          <a:p>
            <a:r>
              <a:rPr lang="en-CA" b="1" dirty="0">
                <a:solidFill>
                  <a:srgbClr val="C00000"/>
                </a:solidFill>
              </a:rPr>
              <a:t>Market risk*</a:t>
            </a:r>
          </a:p>
          <a:p>
            <a:pPr lvl="1">
              <a:buFont typeface="Arial" panose="020B0604020202020204" pitchFamily="34" charset="0"/>
              <a:buChar char="•"/>
            </a:pPr>
            <a:r>
              <a:rPr lang="en-CA" dirty="0"/>
              <a:t>Affects all companies in the stock market</a:t>
            </a:r>
            <a:endParaRPr lang="en-CA" dirty="0">
              <a:solidFill>
                <a:srgbClr val="282F7C"/>
              </a:solidFill>
              <a:latin typeface="Work Sans"/>
            </a:endParaRPr>
          </a:p>
          <a:p>
            <a:pPr marL="228600" marR="0" lvl="0" indent="-228600" algn="l" defTabSz="914400" rtl="0" eaLnBrk="1" fontAlgn="auto" latinLnBrk="0" hangingPunct="1">
              <a:lnSpc>
                <a:spcPct val="100000"/>
              </a:lnSpc>
              <a:spcBef>
                <a:spcPts val="14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42223739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211A9-080F-4069-9ED8-C6A03F102A1D}"/>
              </a:ext>
            </a:extLst>
          </p:cNvPr>
          <p:cNvSpPr>
            <a:spLocks noGrp="1"/>
          </p:cNvSpPr>
          <p:nvPr>
            <p:ph type="title"/>
          </p:nvPr>
        </p:nvSpPr>
        <p:spPr>
          <a:xfrm>
            <a:off x="476843" y="231945"/>
            <a:ext cx="11241915" cy="707855"/>
          </a:xfrm>
        </p:spPr>
        <p:txBody>
          <a:bodyPr/>
          <a:lstStyle/>
          <a:p>
            <a:r>
              <a:rPr lang="en-CA" dirty="0"/>
              <a:t>Figure 2 Diversification Reduces Risk</a:t>
            </a:r>
            <a:endParaRPr lang="en-IN" dirty="0"/>
          </a:p>
        </p:txBody>
      </p:sp>
      <p:sp>
        <p:nvSpPr>
          <p:cNvPr id="3" name="Content Placeholder 2">
            <a:extLst>
              <a:ext uri="{FF2B5EF4-FFF2-40B4-BE49-F238E27FC236}">
                <a16:creationId xmlns:a16="http://schemas.microsoft.com/office/drawing/2014/main" id="{24B11BCE-2326-41DF-B4A7-D66C0C2D01D3}"/>
              </a:ext>
            </a:extLst>
          </p:cNvPr>
          <p:cNvSpPr>
            <a:spLocks noGrp="1"/>
          </p:cNvSpPr>
          <p:nvPr>
            <p:ph sz="half" idx="1"/>
          </p:nvPr>
        </p:nvSpPr>
        <p:spPr>
          <a:xfrm>
            <a:off x="476844" y="1393824"/>
            <a:ext cx="4946056" cy="4664075"/>
          </a:xfrm>
        </p:spPr>
        <p:txBody>
          <a:bodyPr/>
          <a:lstStyle/>
          <a:p>
            <a:pPr>
              <a:spcBef>
                <a:spcPts val="200"/>
              </a:spcBef>
              <a:spcAft>
                <a:spcPts val="200"/>
              </a:spcAft>
            </a:pPr>
            <a:r>
              <a:rPr lang="en-CA" dirty="0"/>
              <a:t>This figure shows how the risk of a portfolio, measured here by a statistic called the standard deviation, depends on the number of stocks in the portfolio.</a:t>
            </a:r>
          </a:p>
          <a:p>
            <a:pPr>
              <a:spcBef>
                <a:spcPts val="200"/>
              </a:spcBef>
              <a:spcAft>
                <a:spcPts val="200"/>
              </a:spcAft>
            </a:pPr>
            <a:r>
              <a:rPr lang="en-CA" dirty="0"/>
              <a:t>Investors are assumed to put an equal amount in each of the stocks. </a:t>
            </a:r>
          </a:p>
          <a:p>
            <a:pPr>
              <a:spcBef>
                <a:spcPts val="200"/>
              </a:spcBef>
              <a:spcAft>
                <a:spcPts val="200"/>
              </a:spcAft>
            </a:pPr>
            <a:r>
              <a:rPr lang="en-CA" dirty="0"/>
              <a:t>Increasing the number of stocks reduces but does not eliminate the portfolio risk.</a:t>
            </a:r>
            <a:endParaRPr lang="en-CA" sz="1400" dirty="0"/>
          </a:p>
        </p:txBody>
      </p:sp>
      <p:pic>
        <p:nvPicPr>
          <p:cNvPr id="6" name="Picture 3" descr="The figure shows a graph of the level of risk associated with holding shares of stock, and the benefit associated with holding a greater variety of stocks; that is, the impact of diversification on risk.  The graph is shown on a rectangular coordinate system.  The horizontal axis is the number of stocks in a portfolio, starting at 0 and going up to 40 and beyond; initially the units are shown in one-unit increments rising to ten-unit increments as the number rises.  The vertical axis is the level of risk, as measured by the standard deviation of the portfolio return; the values begin at 0 and go up with points at 20 and 49 and higher.  The vertical axis lists “low risk” just above the value of 0 and indicates “high risk” at the values above 49.  The plot of the curve begins at 1 stock with the value at 49, and from the curve goes down steeply as the number of stocks go from 1 up to 10.  From 10 stocks and higher, the curve falls gradually and smoothly, and from 20 stocks and above the curve asymptotes to the risk value of 20.  This is explained by two callouts.  Callout 1 states: “Increasing the number of stocks in a portfolio reduces firm-specific risk through diversification …” Callout 2 states “… but market risk remains.”">
            <a:extLst>
              <a:ext uri="{FF2B5EF4-FFF2-40B4-BE49-F238E27FC236}">
                <a16:creationId xmlns:a16="http://schemas.microsoft.com/office/drawing/2014/main" id="{A1071A34-583A-411F-BB6A-E453DD7BE44E}"/>
              </a:ext>
            </a:extLst>
          </p:cNvPr>
          <p:cNvPicPr>
            <a:picLocks noGrp="1" noChangeAspect="1"/>
          </p:cNvPicPr>
          <p:nvPr>
            <p:ph sz="half" idx="10"/>
          </p:nvPr>
        </p:nvPicPr>
        <p:blipFill>
          <a:blip r:embed="rId2"/>
          <a:stretch>
            <a:fillRect/>
          </a:stretch>
        </p:blipFill>
        <p:spPr>
          <a:xfrm>
            <a:off x="5759450" y="1262347"/>
            <a:ext cx="5816600" cy="3937628"/>
          </a:xfrm>
        </p:spPr>
      </p:pic>
      <p:sp>
        <p:nvSpPr>
          <p:cNvPr id="5" name="Content Placeholder 4">
            <a:extLst>
              <a:ext uri="{FF2B5EF4-FFF2-40B4-BE49-F238E27FC236}">
                <a16:creationId xmlns:a16="http://schemas.microsoft.com/office/drawing/2014/main" id="{C93A5150-82BC-4CF2-8D69-5DB9177E4768}"/>
              </a:ext>
            </a:extLst>
          </p:cNvPr>
          <p:cNvSpPr>
            <a:spLocks noGrp="1"/>
          </p:cNvSpPr>
          <p:nvPr>
            <p:ph sz="half" idx="2"/>
          </p:nvPr>
        </p:nvSpPr>
        <p:spPr>
          <a:xfrm>
            <a:off x="5422900" y="5245100"/>
            <a:ext cx="6489700" cy="812800"/>
          </a:xfrm>
        </p:spPr>
        <p:txBody>
          <a:bodyPr/>
          <a:lstStyle/>
          <a:p>
            <a:pPr marL="0" indent="0">
              <a:buNone/>
            </a:pPr>
            <a:r>
              <a:rPr lang="en-CA" sz="1600" dirty="0"/>
              <a:t>Source: Adapted from Meir Statman, “How Many Stocks Make a Diversified Portfolio?” Journal of Financial and Quantitative Analysis 22 (September 1987): 353–364.</a:t>
            </a:r>
            <a:endParaRPr lang="en-US" sz="1600" dirty="0"/>
          </a:p>
        </p:txBody>
      </p:sp>
    </p:spTree>
    <p:extLst>
      <p:ext uri="{BB962C8B-B14F-4D97-AF65-F5344CB8AC3E}">
        <p14:creationId xmlns:p14="http://schemas.microsoft.com/office/powerpoint/2010/main" val="23916540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6F325-CCE2-2DF4-6AA9-CCD297F430C0}"/>
              </a:ext>
            </a:extLst>
          </p:cNvPr>
          <p:cNvSpPr>
            <a:spLocks noGrp="1"/>
          </p:cNvSpPr>
          <p:nvPr>
            <p:ph type="title"/>
          </p:nvPr>
        </p:nvSpPr>
        <p:spPr/>
        <p:txBody>
          <a:bodyPr/>
          <a:lstStyle/>
          <a:p>
            <a:r>
              <a:rPr lang="en-CA" dirty="0"/>
              <a:t>The Trade-Off between Risk and Return</a:t>
            </a:r>
            <a:endParaRPr lang="en-US" dirty="0"/>
          </a:p>
        </p:txBody>
      </p:sp>
      <p:sp>
        <p:nvSpPr>
          <p:cNvPr id="3" name="Content Placeholder 2">
            <a:extLst>
              <a:ext uri="{FF2B5EF4-FFF2-40B4-BE49-F238E27FC236}">
                <a16:creationId xmlns:a16="http://schemas.microsoft.com/office/drawing/2014/main" id="{512FAA20-6050-99D3-8361-BA25F2C73ADD}"/>
              </a:ext>
            </a:extLst>
          </p:cNvPr>
          <p:cNvSpPr>
            <a:spLocks noGrp="1"/>
          </p:cNvSpPr>
          <p:nvPr>
            <p:ph idx="1"/>
          </p:nvPr>
        </p:nvSpPr>
        <p:spPr/>
        <p:txBody>
          <a:bodyPr/>
          <a:lstStyle/>
          <a:p>
            <a:r>
              <a:rPr lang="en-CA" dirty="0"/>
              <a:t>Trade-off  </a:t>
            </a:r>
          </a:p>
          <a:p>
            <a:pPr lvl="1">
              <a:buFont typeface="Arial" panose="020B0604020202020204" pitchFamily="34" charset="0"/>
              <a:buChar char="•"/>
            </a:pPr>
            <a:r>
              <a:rPr lang="en-CA" dirty="0"/>
              <a:t>Riskier assets pay a higher return, on average, to compensate for the extra risk of holding them</a:t>
            </a:r>
          </a:p>
          <a:p>
            <a:pPr lvl="1">
              <a:buFont typeface="Arial" panose="020B0604020202020204" pitchFamily="34" charset="0"/>
              <a:buChar char="•"/>
            </a:pPr>
            <a:r>
              <a:rPr lang="en-CA" dirty="0"/>
              <a:t>Over the past 200 years, average real return</a:t>
            </a:r>
          </a:p>
          <a:p>
            <a:pPr lvl="2">
              <a:buSzPct val="100000"/>
              <a:buFont typeface="Arial" panose="020B0604020202020204" pitchFamily="34" charset="0"/>
              <a:buChar char="•"/>
            </a:pPr>
            <a:r>
              <a:rPr lang="en-CA" dirty="0"/>
              <a:t>On stocks, 8% (riskier asserts)</a:t>
            </a:r>
          </a:p>
          <a:p>
            <a:pPr lvl="2">
              <a:buSzPct val="100000"/>
              <a:buFont typeface="Arial" panose="020B0604020202020204" pitchFamily="34" charset="0"/>
              <a:buChar char="•"/>
            </a:pPr>
            <a:r>
              <a:rPr lang="en-CA" dirty="0"/>
              <a:t>On short-term government bonds, 3%</a:t>
            </a:r>
          </a:p>
        </p:txBody>
      </p:sp>
    </p:spTree>
    <p:extLst>
      <p:ext uri="{BB962C8B-B14F-4D97-AF65-F5344CB8AC3E}">
        <p14:creationId xmlns:p14="http://schemas.microsoft.com/office/powerpoint/2010/main" val="1921263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CB33F-1626-9D02-67D6-B2AAE0127F88}"/>
              </a:ext>
            </a:extLst>
          </p:cNvPr>
          <p:cNvSpPr>
            <a:spLocks noGrp="1"/>
          </p:cNvSpPr>
          <p:nvPr>
            <p:ph type="title"/>
          </p:nvPr>
        </p:nvSpPr>
        <p:spPr/>
        <p:txBody>
          <a:bodyPr/>
          <a:lstStyle/>
          <a:p>
            <a:r>
              <a:rPr lang="en-CA" dirty="0"/>
              <a:t>Figure 3 The Trade-Off between Risk and Return</a:t>
            </a:r>
            <a:endParaRPr lang="en-US" dirty="0"/>
          </a:p>
        </p:txBody>
      </p:sp>
      <p:sp>
        <p:nvSpPr>
          <p:cNvPr id="3" name="Content Placeholder 2">
            <a:extLst>
              <a:ext uri="{FF2B5EF4-FFF2-40B4-BE49-F238E27FC236}">
                <a16:creationId xmlns:a16="http://schemas.microsoft.com/office/drawing/2014/main" id="{389DA294-362B-DA00-D34B-5DAADEAC83A7}"/>
              </a:ext>
            </a:extLst>
          </p:cNvPr>
          <p:cNvSpPr>
            <a:spLocks noGrp="1"/>
          </p:cNvSpPr>
          <p:nvPr>
            <p:ph sz="half" idx="1"/>
          </p:nvPr>
        </p:nvSpPr>
        <p:spPr>
          <a:xfrm>
            <a:off x="476843" y="1825625"/>
            <a:ext cx="5680125" cy="4351338"/>
          </a:xfrm>
        </p:spPr>
        <p:txBody>
          <a:bodyPr/>
          <a:lstStyle/>
          <a:p>
            <a:pPr marL="0" indent="0">
              <a:buNone/>
            </a:pPr>
            <a:r>
              <a:rPr lang="en-CA" dirty="0"/>
              <a:t>When people increase the percentage of their savings invested in stocks, they increase the return they can expect to earn along with the risks they can expect to face.</a:t>
            </a:r>
            <a:endParaRPr lang="en-US" sz="1600" dirty="0"/>
          </a:p>
        </p:txBody>
      </p:sp>
      <p:pic>
        <p:nvPicPr>
          <p:cNvPr id="7" name="Picture 3" descr="The figure shows the tradeoff that exists between the risk and the return on an investment.  This is shown on a rectangular coordinate system. The horizontal axis is the investment risk, as measured by the standard deviation; the values start at 0 and go up to 20 and higher, in increments of five units.  The vertical axis is the return on investment, as measure in percent per year; the values start at 0 with values shown at 3% and at 8% and higher.  The plot of the curve starts on the vertical axis, implying no stocks, at the value of 3%.  The curve goes up linearly from 3%, and the value of the return ranges between the values of 3% and 8%, as the amount of stock held as a percentage of the entire portfolio goes up aby 25%.  There are callouts indicating the percentage of stocks held, and the related risks and returns.  So here are, approximately, the points on the line corresponding to the callouts: no stocks, a 3% return and 0 risk; 25% stocks, a 4.25% return and a value of 5 for risk; 50% stocks, a 5.5% return and a value of 10 for risk; 75% stocks, a 6.75% return and a value of 15 for risk; 100% stocks, an 8% return and a value of 20 risk.">
            <a:extLst>
              <a:ext uri="{FF2B5EF4-FFF2-40B4-BE49-F238E27FC236}">
                <a16:creationId xmlns:a16="http://schemas.microsoft.com/office/drawing/2014/main" id="{B967132D-2490-84BC-7664-D851C70AB840}"/>
              </a:ext>
            </a:extLst>
          </p:cNvPr>
          <p:cNvPicPr>
            <a:picLocks noGrp="1" noChangeAspect="1"/>
          </p:cNvPicPr>
          <p:nvPr>
            <p:ph sz="half" idx="2"/>
          </p:nvPr>
        </p:nvPicPr>
        <p:blipFill>
          <a:blip r:embed="rId2"/>
          <a:stretch>
            <a:fillRect/>
          </a:stretch>
        </p:blipFill>
        <p:spPr>
          <a:xfrm>
            <a:off x="6280199" y="1819537"/>
            <a:ext cx="5680125" cy="4206240"/>
          </a:xfrm>
        </p:spPr>
      </p:pic>
    </p:spTree>
    <p:extLst>
      <p:ext uri="{BB962C8B-B14F-4D97-AF65-F5344CB8AC3E}">
        <p14:creationId xmlns:p14="http://schemas.microsoft.com/office/powerpoint/2010/main" val="6596303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28-3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t>Asset Valuation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728DD-F3F5-51CB-297F-2A2BAD50E1AB}"/>
              </a:ext>
            </a:extLst>
          </p:cNvPr>
          <p:cNvSpPr>
            <a:spLocks noGrp="1"/>
          </p:cNvSpPr>
          <p:nvPr>
            <p:ph type="title"/>
          </p:nvPr>
        </p:nvSpPr>
        <p:spPr/>
        <p:txBody>
          <a:bodyPr/>
          <a:lstStyle/>
          <a:p>
            <a:r>
              <a:rPr lang="en-US" dirty="0"/>
              <a:t>Fundamental Analysis</a:t>
            </a:r>
          </a:p>
        </p:txBody>
      </p:sp>
      <p:sp>
        <p:nvSpPr>
          <p:cNvPr id="3" name="Content Placeholder 2">
            <a:extLst>
              <a:ext uri="{FF2B5EF4-FFF2-40B4-BE49-F238E27FC236}">
                <a16:creationId xmlns:a16="http://schemas.microsoft.com/office/drawing/2014/main" id="{CFF4EB0A-D945-C640-7958-D30462B0E5C2}"/>
              </a:ext>
            </a:extLst>
          </p:cNvPr>
          <p:cNvSpPr>
            <a:spLocks noGrp="1"/>
          </p:cNvSpPr>
          <p:nvPr>
            <p:ph idx="1"/>
          </p:nvPr>
        </p:nvSpPr>
        <p:spPr/>
        <p:txBody>
          <a:bodyPr/>
          <a:lstStyle/>
          <a:p>
            <a:r>
              <a:rPr lang="en-CA" b="1" dirty="0">
                <a:solidFill>
                  <a:srgbClr val="C00000"/>
                </a:solidFill>
              </a:rPr>
              <a:t>Fundamental analysis*</a:t>
            </a:r>
          </a:p>
          <a:p>
            <a:pPr lvl="1">
              <a:buFont typeface="Arial" panose="020B0604020202020204" pitchFamily="34" charset="0"/>
              <a:buChar char="•"/>
            </a:pPr>
            <a:r>
              <a:rPr lang="en-CA" dirty="0"/>
              <a:t>The study of a company’s accounting statements and future prospects to determine its value</a:t>
            </a:r>
          </a:p>
          <a:p>
            <a:r>
              <a:rPr lang="en-CA" dirty="0"/>
              <a:t>Stocks are:</a:t>
            </a:r>
          </a:p>
          <a:p>
            <a:pPr lvl="1">
              <a:buFont typeface="Arial" panose="020B0604020202020204" pitchFamily="34" charset="0"/>
              <a:buChar char="•"/>
            </a:pPr>
            <a:r>
              <a:rPr lang="en-CA" dirty="0"/>
              <a:t>Undervalued if Price &lt; Value</a:t>
            </a:r>
          </a:p>
          <a:p>
            <a:pPr lvl="1">
              <a:buFont typeface="Arial" panose="020B0604020202020204" pitchFamily="34" charset="0"/>
              <a:buChar char="•"/>
            </a:pPr>
            <a:r>
              <a:rPr lang="en-CA" dirty="0"/>
              <a:t>Overvalued if Price &gt; Value </a:t>
            </a:r>
          </a:p>
          <a:p>
            <a:pPr lvl="1">
              <a:buFont typeface="Arial" panose="020B0604020202020204" pitchFamily="34" charset="0"/>
              <a:buChar char="•"/>
            </a:pPr>
            <a:r>
              <a:rPr lang="en-CA" dirty="0"/>
              <a:t>Fairly valued if Price = Value</a:t>
            </a:r>
          </a:p>
          <a:p>
            <a:pPr marL="228600" marR="0" lvl="0" indent="-228600" algn="l" defTabSz="914400" rtl="0" eaLnBrk="1" fontAlgn="auto" latinLnBrk="0" hangingPunct="1">
              <a:lnSpc>
                <a:spcPct val="100000"/>
              </a:lnSpc>
              <a:spcBef>
                <a:spcPts val="30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6774374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728DD-F3F5-51CB-297F-2A2BAD50E1AB}"/>
              </a:ext>
            </a:extLst>
          </p:cNvPr>
          <p:cNvSpPr>
            <a:spLocks noGrp="1"/>
          </p:cNvSpPr>
          <p:nvPr>
            <p:ph type="title"/>
          </p:nvPr>
        </p:nvSpPr>
        <p:spPr/>
        <p:txBody>
          <a:bodyPr/>
          <a:lstStyle/>
          <a:p>
            <a:r>
              <a:rPr lang="en-US" dirty="0"/>
              <a:t>Asset Valuation </a:t>
            </a:r>
          </a:p>
        </p:txBody>
      </p:sp>
      <p:sp>
        <p:nvSpPr>
          <p:cNvPr id="3" name="Content Placeholder 2">
            <a:extLst>
              <a:ext uri="{FF2B5EF4-FFF2-40B4-BE49-F238E27FC236}">
                <a16:creationId xmlns:a16="http://schemas.microsoft.com/office/drawing/2014/main" id="{CFF4EB0A-D945-C640-7958-D30462B0E5C2}"/>
              </a:ext>
            </a:extLst>
          </p:cNvPr>
          <p:cNvSpPr>
            <a:spLocks noGrp="1"/>
          </p:cNvSpPr>
          <p:nvPr>
            <p:ph idx="1"/>
          </p:nvPr>
        </p:nvSpPr>
        <p:spPr/>
        <p:txBody>
          <a:bodyPr/>
          <a:lstStyle/>
          <a:p>
            <a:r>
              <a:rPr lang="en-CA" altLang="en-US" dirty="0"/>
              <a:t>Value of a share </a:t>
            </a:r>
          </a:p>
          <a:p>
            <a:pPr lvl="1">
              <a:buFont typeface="Arial" panose="020B0604020202020204" pitchFamily="34" charset="0"/>
              <a:buChar char="•"/>
            </a:pPr>
            <a:r>
              <a:rPr lang="en-CA" altLang="en-US" dirty="0"/>
              <a:t>= PV of any dividends the stock will pay</a:t>
            </a:r>
          </a:p>
          <a:p>
            <a:pPr lvl="1">
              <a:buFont typeface="Arial" panose="020B0604020202020204" pitchFamily="34" charset="0"/>
              <a:buChar char="•"/>
            </a:pPr>
            <a:r>
              <a:rPr lang="en-CA" altLang="en-US" dirty="0"/>
              <a:t>+ PV of the price you get when you sell the share</a:t>
            </a:r>
          </a:p>
          <a:p>
            <a:r>
              <a:rPr lang="en-CA" altLang="en-US" dirty="0"/>
              <a:t>Problem </a:t>
            </a:r>
          </a:p>
          <a:p>
            <a:pPr lvl="1">
              <a:buFont typeface="Arial" panose="020B0604020202020204" pitchFamily="34" charset="0"/>
              <a:buChar char="•"/>
            </a:pPr>
            <a:r>
              <a:rPr lang="en-CA" altLang="en-US" dirty="0"/>
              <a:t>When you buy the share, you don’t know what future dividends or prices will be</a:t>
            </a:r>
          </a:p>
          <a:p>
            <a:r>
              <a:rPr lang="en-CA" altLang="en-US" dirty="0"/>
              <a:t>Fundamental analysis is one way to value a stock</a:t>
            </a:r>
          </a:p>
        </p:txBody>
      </p:sp>
    </p:spTree>
    <p:extLst>
      <p:ext uri="{BB962C8B-B14F-4D97-AF65-F5344CB8AC3E}">
        <p14:creationId xmlns:p14="http://schemas.microsoft.com/office/powerpoint/2010/main" val="39299816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7364-27D2-909F-588D-6C74878DB09F}"/>
              </a:ext>
            </a:extLst>
          </p:cNvPr>
          <p:cNvSpPr>
            <a:spLocks noGrp="1"/>
          </p:cNvSpPr>
          <p:nvPr>
            <p:ph type="title"/>
          </p:nvPr>
        </p:nvSpPr>
        <p:spPr/>
        <p:txBody>
          <a:bodyPr/>
          <a:lstStyle/>
          <a:p>
            <a:r>
              <a:rPr lang="en-CA" dirty="0"/>
              <a:t>Active Learning 3: Show of Hands Survey</a:t>
            </a:r>
            <a:endParaRPr lang="en-US" dirty="0"/>
          </a:p>
        </p:txBody>
      </p:sp>
      <p:sp>
        <p:nvSpPr>
          <p:cNvPr id="3" name="Content Placeholder 2">
            <a:extLst>
              <a:ext uri="{FF2B5EF4-FFF2-40B4-BE49-F238E27FC236}">
                <a16:creationId xmlns:a16="http://schemas.microsoft.com/office/drawing/2014/main" id="{BCEA4778-9EF9-B662-51B3-85FDBE9129DA}"/>
              </a:ext>
            </a:extLst>
          </p:cNvPr>
          <p:cNvSpPr>
            <a:spLocks noGrp="1"/>
          </p:cNvSpPr>
          <p:nvPr>
            <p:ph idx="1"/>
          </p:nvPr>
        </p:nvSpPr>
        <p:spPr/>
        <p:txBody>
          <a:bodyPr/>
          <a:lstStyle/>
          <a:p>
            <a:r>
              <a:rPr lang="en-CA" dirty="0"/>
              <a:t>You have a brokerage account with Merrill Lynch Wealth Management. Your broker calls you with a hot tip about a stock: new information suggests that the company will be highly profitable.  Should you buy stock in the company?</a:t>
            </a:r>
          </a:p>
          <a:p>
            <a:pPr marL="914400" lvl="1" indent="-457200">
              <a:buFont typeface="+mj-lt"/>
              <a:buAutoNum type="alphaUcPeriod"/>
            </a:pPr>
            <a:r>
              <a:rPr lang="en-CA" dirty="0"/>
              <a:t>Yes</a:t>
            </a:r>
          </a:p>
          <a:p>
            <a:pPr marL="914400" lvl="1" indent="-457200">
              <a:buFont typeface="+mj-lt"/>
              <a:buAutoNum type="alphaUcPeriod"/>
            </a:pPr>
            <a:r>
              <a:rPr lang="en-CA" dirty="0"/>
              <a:t>No</a:t>
            </a:r>
          </a:p>
          <a:p>
            <a:pPr marL="914400" lvl="1" indent="-457200">
              <a:buFont typeface="+mj-lt"/>
              <a:buAutoNum type="alphaUcPeriod"/>
            </a:pPr>
            <a:r>
              <a:rPr lang="en-CA" dirty="0"/>
              <a:t>Not until you read the prospectus</a:t>
            </a:r>
          </a:p>
          <a:p>
            <a:pPr marL="914400" lvl="1" indent="-457200">
              <a:buFont typeface="+mj-lt"/>
              <a:buAutoNum type="alphaUcPeriod"/>
            </a:pPr>
            <a:r>
              <a:rPr lang="en-CA" dirty="0"/>
              <a:t>What’s a prospectus?</a:t>
            </a:r>
          </a:p>
        </p:txBody>
      </p:sp>
    </p:spTree>
    <p:extLst>
      <p:ext uri="{BB962C8B-B14F-4D97-AF65-F5344CB8AC3E}">
        <p14:creationId xmlns:p14="http://schemas.microsoft.com/office/powerpoint/2010/main" val="1251167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a:t>Chapter Objectives (2 of 2)</a:t>
            </a:r>
            <a:endParaRPr lang="en-US" dirty="0"/>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CA" dirty="0"/>
              <a:t>Compare the level of diversification across different stock portfolios.</a:t>
            </a:r>
          </a:p>
          <a:p>
            <a:pPr>
              <a:spcBef>
                <a:spcPts val="800"/>
              </a:spcBef>
            </a:pPr>
            <a:r>
              <a:rPr lang="en-CA" dirty="0"/>
              <a:t>Identify if a statement is consistent with the efficient markets hypothesis. </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E6D99-40D1-9CED-CC50-D5A78E6DAE84}"/>
              </a:ext>
            </a:extLst>
          </p:cNvPr>
          <p:cNvSpPr>
            <a:spLocks noGrp="1"/>
          </p:cNvSpPr>
          <p:nvPr>
            <p:ph type="title"/>
          </p:nvPr>
        </p:nvSpPr>
        <p:spPr/>
        <p:txBody>
          <a:bodyPr/>
          <a:lstStyle/>
          <a:p>
            <a:r>
              <a:rPr lang="en-US" dirty="0"/>
              <a:t>The Efficient Markets Hypothesis (1 of 3)</a:t>
            </a:r>
          </a:p>
        </p:txBody>
      </p:sp>
      <p:sp>
        <p:nvSpPr>
          <p:cNvPr id="3" name="Content Placeholder 2">
            <a:extLst>
              <a:ext uri="{FF2B5EF4-FFF2-40B4-BE49-F238E27FC236}">
                <a16:creationId xmlns:a16="http://schemas.microsoft.com/office/drawing/2014/main" id="{672FF366-D072-33A9-55BF-916C6435F3B6}"/>
              </a:ext>
            </a:extLst>
          </p:cNvPr>
          <p:cNvSpPr>
            <a:spLocks noGrp="1"/>
          </p:cNvSpPr>
          <p:nvPr>
            <p:ph idx="1"/>
          </p:nvPr>
        </p:nvSpPr>
        <p:spPr/>
        <p:txBody>
          <a:bodyPr/>
          <a:lstStyle/>
          <a:p>
            <a:r>
              <a:rPr lang="en-CA" b="1" dirty="0">
                <a:solidFill>
                  <a:srgbClr val="C00000"/>
                </a:solidFill>
              </a:rPr>
              <a:t>Efficient markets hypothesis*</a:t>
            </a:r>
          </a:p>
          <a:p>
            <a:pPr lvl="1">
              <a:buFont typeface="Arial" panose="020B0604020202020204" pitchFamily="34" charset="0"/>
              <a:buChar char="•"/>
            </a:pPr>
            <a:r>
              <a:rPr lang="en-CA" dirty="0"/>
              <a:t>Theory that asset prices reflect all publicly available information about the value of an asset</a:t>
            </a:r>
          </a:p>
          <a:p>
            <a:pPr lvl="1">
              <a:buFont typeface="Arial" panose="020B0604020202020204" pitchFamily="34" charset="0"/>
              <a:buChar char="•"/>
            </a:pPr>
            <a:r>
              <a:rPr lang="en-US" altLang="en-US" dirty="0"/>
              <a:t>Each company listed on a major stock exchange is followed closely by many money managers</a:t>
            </a:r>
          </a:p>
          <a:p>
            <a:pPr lvl="1">
              <a:buFont typeface="Arial" panose="020B0604020202020204" pitchFamily="34" charset="0"/>
              <a:buChar char="•"/>
            </a:pPr>
            <a:r>
              <a:rPr lang="en-US" altLang="en-US" dirty="0"/>
              <a:t>Equilibrium of supply and demand sets the market price</a:t>
            </a:r>
          </a:p>
          <a:p>
            <a:pPr marL="228600" marR="0" lvl="0" indent="-228600" algn="l" defTabSz="914400" rtl="0" eaLnBrk="1" fontAlgn="auto" latinLnBrk="0" hangingPunct="1">
              <a:lnSpc>
                <a:spcPct val="100000"/>
              </a:lnSpc>
              <a:spcBef>
                <a:spcPts val="84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11400609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89B17-E6F2-B0F0-E900-9E2CD68958BC}"/>
              </a:ext>
            </a:extLst>
          </p:cNvPr>
          <p:cNvSpPr>
            <a:spLocks noGrp="1"/>
          </p:cNvSpPr>
          <p:nvPr>
            <p:ph type="title"/>
          </p:nvPr>
        </p:nvSpPr>
        <p:spPr/>
        <p:txBody>
          <a:bodyPr/>
          <a:lstStyle/>
          <a:p>
            <a:r>
              <a:rPr lang="en-CA" dirty="0"/>
              <a:t>The Efficient Markets Hypothesis (2 of 3)</a:t>
            </a:r>
            <a:endParaRPr lang="en-US" dirty="0"/>
          </a:p>
        </p:txBody>
      </p:sp>
      <p:sp>
        <p:nvSpPr>
          <p:cNvPr id="3" name="Content Placeholder 2">
            <a:extLst>
              <a:ext uri="{FF2B5EF4-FFF2-40B4-BE49-F238E27FC236}">
                <a16:creationId xmlns:a16="http://schemas.microsoft.com/office/drawing/2014/main" id="{217174E5-0F4C-8A3A-E055-E09F61BFE0CA}"/>
              </a:ext>
            </a:extLst>
          </p:cNvPr>
          <p:cNvSpPr>
            <a:spLocks noGrp="1"/>
          </p:cNvSpPr>
          <p:nvPr>
            <p:ph idx="1"/>
          </p:nvPr>
        </p:nvSpPr>
        <p:spPr>
          <a:xfrm>
            <a:off x="476843" y="1825624"/>
            <a:ext cx="11241915" cy="4270375"/>
          </a:xfrm>
        </p:spPr>
        <p:txBody>
          <a:bodyPr vert="horz" lIns="91440" tIns="45720" rIns="91440" bIns="45720" rtlCol="0" anchor="t">
            <a:noAutofit/>
          </a:bodyPr>
          <a:lstStyle/>
          <a:p>
            <a:pPr>
              <a:spcBef>
                <a:spcPts val="500"/>
              </a:spcBef>
              <a:spcAft>
                <a:spcPts val="500"/>
              </a:spcAft>
            </a:pPr>
            <a:r>
              <a:rPr lang="en-CA" b="1" dirty="0">
                <a:solidFill>
                  <a:srgbClr val="C00000"/>
                </a:solidFill>
              </a:rPr>
              <a:t>Informational efficiency*</a:t>
            </a:r>
          </a:p>
          <a:p>
            <a:pPr lvl="1">
              <a:spcAft>
                <a:spcPts val="500"/>
              </a:spcAft>
              <a:buFont typeface="Arial" panose="020B0604020202020204" pitchFamily="34" charset="0"/>
              <a:buChar char="•"/>
            </a:pPr>
            <a:r>
              <a:rPr lang="en-CA" dirty="0"/>
              <a:t>Description of asset prices that rationally reflect all available information</a:t>
            </a:r>
          </a:p>
          <a:p>
            <a:pPr>
              <a:spcAft>
                <a:spcPts val="500"/>
              </a:spcAft>
            </a:pPr>
            <a:r>
              <a:rPr lang="en-CA" dirty="0"/>
              <a:t>Stock markets exhibit informational efficiency</a:t>
            </a:r>
          </a:p>
          <a:p>
            <a:pPr lvl="1">
              <a:spcAft>
                <a:spcPts val="500"/>
              </a:spcAft>
              <a:buFont typeface="Arial" panose="020B0604020202020204" pitchFamily="34" charset="0"/>
              <a:buChar char="•"/>
            </a:pPr>
            <a:r>
              <a:rPr lang="en-CA" dirty="0"/>
              <a:t>Each stock price reflects all available information about the value of the company </a:t>
            </a:r>
            <a:endParaRPr lang="en-US" altLang="en-US" sz="1400" dirty="0">
              <a:solidFill>
                <a:srgbClr val="282F7C"/>
              </a:solidFill>
              <a:latin typeface="Work Sans"/>
            </a:endParaRPr>
          </a:p>
          <a:p>
            <a:pPr marL="228600" marR="0" lvl="0" indent="-228600" algn="l" defTabSz="914400" rtl="0" eaLnBrk="1" fontAlgn="auto" latinLnBrk="0" hangingPunct="1">
              <a:lnSpc>
                <a:spcPct val="100000"/>
              </a:lnSpc>
              <a:spcBef>
                <a:spcPts val="90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endParaRPr lang="en-CA" sz="2800" dirty="0"/>
          </a:p>
        </p:txBody>
      </p:sp>
    </p:spTree>
    <p:extLst>
      <p:ext uri="{BB962C8B-B14F-4D97-AF65-F5344CB8AC3E}">
        <p14:creationId xmlns:p14="http://schemas.microsoft.com/office/powerpoint/2010/main" val="3072805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89B17-E6F2-B0F0-E900-9E2CD68958BC}"/>
              </a:ext>
            </a:extLst>
          </p:cNvPr>
          <p:cNvSpPr>
            <a:spLocks noGrp="1"/>
          </p:cNvSpPr>
          <p:nvPr>
            <p:ph type="title"/>
          </p:nvPr>
        </p:nvSpPr>
        <p:spPr/>
        <p:txBody>
          <a:bodyPr/>
          <a:lstStyle/>
          <a:p>
            <a:r>
              <a:rPr lang="en-CA" dirty="0"/>
              <a:t>The Efficient Markets Hypothesis (3 of 3)</a:t>
            </a:r>
            <a:endParaRPr lang="en-US" dirty="0"/>
          </a:p>
        </p:txBody>
      </p:sp>
      <p:sp>
        <p:nvSpPr>
          <p:cNvPr id="3" name="Content Placeholder 2">
            <a:extLst>
              <a:ext uri="{FF2B5EF4-FFF2-40B4-BE49-F238E27FC236}">
                <a16:creationId xmlns:a16="http://schemas.microsoft.com/office/drawing/2014/main" id="{217174E5-0F4C-8A3A-E055-E09F61BFE0CA}"/>
              </a:ext>
            </a:extLst>
          </p:cNvPr>
          <p:cNvSpPr>
            <a:spLocks noGrp="1"/>
          </p:cNvSpPr>
          <p:nvPr>
            <p:ph idx="1"/>
          </p:nvPr>
        </p:nvSpPr>
        <p:spPr/>
        <p:txBody>
          <a:bodyPr/>
          <a:lstStyle/>
          <a:p>
            <a:r>
              <a:rPr lang="en-CA" dirty="0"/>
              <a:t>Stock prices should follow a </a:t>
            </a:r>
            <a:r>
              <a:rPr lang="en-CA" b="1" dirty="0">
                <a:solidFill>
                  <a:srgbClr val="C00000"/>
                </a:solidFill>
              </a:rPr>
              <a:t>random walk*</a:t>
            </a:r>
          </a:p>
          <a:p>
            <a:pPr lvl="1">
              <a:buFont typeface="Arial" panose="020B0604020202020204" pitchFamily="34" charset="0"/>
              <a:buChar char="•"/>
            </a:pPr>
            <a:r>
              <a:rPr lang="en-CA" dirty="0"/>
              <a:t>The path of a variable whose changes are impossible to predict</a:t>
            </a:r>
          </a:p>
          <a:p>
            <a:r>
              <a:rPr lang="en-CA" dirty="0"/>
              <a:t>If prices reflect all available information</a:t>
            </a:r>
          </a:p>
          <a:p>
            <a:pPr lvl="1">
              <a:buFont typeface="Arial" panose="020B0604020202020204" pitchFamily="34" charset="0"/>
              <a:buChar char="•"/>
            </a:pPr>
            <a:r>
              <a:rPr lang="en-CA" dirty="0"/>
              <a:t>No stock is a better buy than any other</a:t>
            </a:r>
          </a:p>
          <a:p>
            <a:pPr lvl="1">
              <a:buFont typeface="Arial" panose="020B0604020202020204" pitchFamily="34" charset="0"/>
              <a:buChar char="•"/>
            </a:pPr>
            <a:r>
              <a:rPr lang="en-CA" dirty="0"/>
              <a:t>The best you can do is to buy a diversified portfolio</a:t>
            </a: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96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42425460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Ask the Experts: Diversified Investing</a:t>
            </a:r>
          </a:p>
        </p:txBody>
      </p:sp>
      <p:sp>
        <p:nvSpPr>
          <p:cNvPr id="3" name="Content Placeholder 2"/>
          <p:cNvSpPr>
            <a:spLocks noGrp="1"/>
          </p:cNvSpPr>
          <p:nvPr>
            <p:ph sz="half" idx="1"/>
          </p:nvPr>
        </p:nvSpPr>
        <p:spPr>
          <a:xfrm>
            <a:off x="476843" y="1887674"/>
            <a:ext cx="11241915" cy="1146547"/>
          </a:xfrm>
        </p:spPr>
        <p:txBody>
          <a:bodyPr/>
          <a:lstStyle/>
          <a:p>
            <a:r>
              <a:rPr lang="en-CA" sz="2200" b="0" dirty="0"/>
              <a:t>“In general, absent any inside information, an equity investor can expect to do better by holding a well-diversified, low-fee, passive index fund than by holding a few stocks.”</a:t>
            </a:r>
          </a:p>
        </p:txBody>
      </p:sp>
      <p:pic>
        <p:nvPicPr>
          <p:cNvPr id="9" name="Picture 3" descr="A pie chart titled &quot;What do economists say?&quot; plots three values. They are 100% agree, 0% disagree, and 0% uncertain.">
            <a:extLst>
              <a:ext uri="{FF2B5EF4-FFF2-40B4-BE49-F238E27FC236}">
                <a16:creationId xmlns:a16="http://schemas.microsoft.com/office/drawing/2014/main" id="{9A2C05C9-9D04-3C59-6B0B-53C2B4C271F5}"/>
              </a:ext>
            </a:extLst>
          </p:cNvPr>
          <p:cNvPicPr>
            <a:picLocks noGrp="1" noChangeAspect="1"/>
          </p:cNvPicPr>
          <p:nvPr>
            <p:ph sz="half" idx="2"/>
          </p:nvPr>
        </p:nvPicPr>
        <p:blipFill rotWithShape="1">
          <a:blip r:embed="rId3"/>
          <a:srcRect b="4695"/>
          <a:stretch/>
        </p:blipFill>
        <p:spPr>
          <a:xfrm>
            <a:off x="3925355" y="2871990"/>
            <a:ext cx="4341290" cy="2834640"/>
          </a:xfrm>
        </p:spPr>
      </p:pic>
      <p:sp>
        <p:nvSpPr>
          <p:cNvPr id="5" name="Text Placeholder 4"/>
          <p:cNvSpPr>
            <a:spLocks noGrp="1"/>
          </p:cNvSpPr>
          <p:nvPr>
            <p:ph type="body" sz="quarter" idx="13"/>
          </p:nvPr>
        </p:nvSpPr>
        <p:spPr>
          <a:xfrm>
            <a:off x="3125629" y="5732202"/>
            <a:ext cx="5940742" cy="365760"/>
          </a:xfrm>
        </p:spPr>
        <p:txBody>
          <a:bodyPr/>
          <a:lstStyle/>
          <a:p>
            <a:pPr algn="ctr">
              <a:buNone/>
            </a:pPr>
            <a:r>
              <a:rPr lang="en-CA" sz="1600" dirty="0"/>
              <a:t>Source: IGM Economic Experts Panel, January 28, 2019.</a:t>
            </a:r>
          </a:p>
        </p:txBody>
      </p:sp>
    </p:spTree>
  </p:cSld>
  <p:clrMapOvr>
    <a:masterClrMapping/>
  </p:clrMapOvr>
  <p:extLst mod="1"/>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911B8-353E-CADA-7632-4E5D4349F216}"/>
              </a:ext>
            </a:extLst>
          </p:cNvPr>
          <p:cNvSpPr>
            <a:spLocks noGrp="1"/>
          </p:cNvSpPr>
          <p:nvPr>
            <p:ph type="title"/>
          </p:nvPr>
        </p:nvSpPr>
        <p:spPr/>
        <p:txBody>
          <a:bodyPr/>
          <a:lstStyle/>
          <a:p>
            <a:r>
              <a:rPr lang="en-US" dirty="0"/>
              <a:t>Market Irrationality (1 of 3)</a:t>
            </a:r>
          </a:p>
        </p:txBody>
      </p:sp>
      <p:sp>
        <p:nvSpPr>
          <p:cNvPr id="3" name="Content Placeholder 2">
            <a:extLst>
              <a:ext uri="{FF2B5EF4-FFF2-40B4-BE49-F238E27FC236}">
                <a16:creationId xmlns:a16="http://schemas.microsoft.com/office/drawing/2014/main" id="{0B4DA14E-FDFD-FC7D-7424-23D1130D0778}"/>
              </a:ext>
            </a:extLst>
          </p:cNvPr>
          <p:cNvSpPr>
            <a:spLocks noGrp="1"/>
          </p:cNvSpPr>
          <p:nvPr>
            <p:ph idx="1"/>
          </p:nvPr>
        </p:nvSpPr>
        <p:spPr/>
        <p:txBody>
          <a:bodyPr/>
          <a:lstStyle/>
          <a:p>
            <a:r>
              <a:rPr lang="en-CA" altLang="en-US" dirty="0"/>
              <a:t>Many believe that stock price movements are partly psychological</a:t>
            </a:r>
          </a:p>
          <a:p>
            <a:pPr lvl="1">
              <a:buFont typeface="Arial" panose="020B0604020202020204" pitchFamily="34" charset="0"/>
              <a:buChar char="•"/>
            </a:pPr>
            <a:r>
              <a:rPr lang="en-CA" altLang="en-US" dirty="0"/>
              <a:t>J.M. Keynes, 1930s: stock prices are driven by “animal spirits” of investors; irrational waves of pessimism and optimism</a:t>
            </a:r>
          </a:p>
          <a:p>
            <a:pPr lvl="1">
              <a:buFont typeface="Arial" panose="020B0604020202020204" pitchFamily="34" charset="0"/>
              <a:buChar char="•"/>
            </a:pPr>
            <a:r>
              <a:rPr lang="en-CA" altLang="en-US" dirty="0"/>
              <a:t>Alan Greenspan: 1990s stock market boom due to “irrational exuberance”</a:t>
            </a:r>
          </a:p>
          <a:p>
            <a:r>
              <a:rPr lang="en-US" altLang="en-US" dirty="0"/>
              <a:t>Efficient markets hypothesis</a:t>
            </a:r>
          </a:p>
          <a:p>
            <a:pPr lvl="1">
              <a:buFont typeface="Arial" panose="020B0604020202020204" pitchFamily="34" charset="0"/>
              <a:buChar char="•"/>
            </a:pPr>
            <a:r>
              <a:rPr lang="en-US" altLang="en-US" dirty="0"/>
              <a:t>Assumes that people buying and selling stock are rational</a:t>
            </a:r>
          </a:p>
          <a:p>
            <a:pPr lvl="1">
              <a:buFont typeface="Arial" panose="020B0604020202020204" pitchFamily="34" charset="0"/>
              <a:buChar char="•"/>
            </a:pPr>
            <a:r>
              <a:rPr lang="en-US" altLang="en-US" dirty="0"/>
              <a:t>Process information about stock’s underlying value</a:t>
            </a:r>
          </a:p>
        </p:txBody>
      </p:sp>
    </p:spTree>
    <p:extLst>
      <p:ext uri="{BB962C8B-B14F-4D97-AF65-F5344CB8AC3E}">
        <p14:creationId xmlns:p14="http://schemas.microsoft.com/office/powerpoint/2010/main" val="31039593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911B8-353E-CADA-7632-4E5D4349F216}"/>
              </a:ext>
            </a:extLst>
          </p:cNvPr>
          <p:cNvSpPr>
            <a:spLocks noGrp="1"/>
          </p:cNvSpPr>
          <p:nvPr>
            <p:ph type="title"/>
          </p:nvPr>
        </p:nvSpPr>
        <p:spPr/>
        <p:txBody>
          <a:bodyPr/>
          <a:lstStyle/>
          <a:p>
            <a:r>
              <a:rPr lang="en-CA" dirty="0"/>
              <a:t>Market Irrationality (2 of 3)</a:t>
            </a:r>
            <a:endParaRPr lang="en-US" dirty="0"/>
          </a:p>
        </p:txBody>
      </p:sp>
      <p:sp>
        <p:nvSpPr>
          <p:cNvPr id="3" name="Content Placeholder 2">
            <a:extLst>
              <a:ext uri="{FF2B5EF4-FFF2-40B4-BE49-F238E27FC236}">
                <a16:creationId xmlns:a16="http://schemas.microsoft.com/office/drawing/2014/main" id="{0B4DA14E-FDFD-FC7D-7424-23D1130D0778}"/>
              </a:ext>
            </a:extLst>
          </p:cNvPr>
          <p:cNvSpPr>
            <a:spLocks noGrp="1"/>
          </p:cNvSpPr>
          <p:nvPr>
            <p:ph idx="1"/>
          </p:nvPr>
        </p:nvSpPr>
        <p:spPr/>
        <p:txBody>
          <a:bodyPr/>
          <a:lstStyle/>
          <a:p>
            <a:r>
              <a:rPr lang="en-CA" altLang="en-US" dirty="0"/>
              <a:t>Speculative bubbles </a:t>
            </a:r>
          </a:p>
          <a:p>
            <a:pPr lvl="1">
              <a:buFont typeface="Arial" panose="020B0604020202020204" pitchFamily="34" charset="0"/>
              <a:buChar char="•"/>
            </a:pPr>
            <a:r>
              <a:rPr lang="en-CA" altLang="en-US" dirty="0"/>
              <a:t>The price of an asset rises above what appears to be its fundamental value</a:t>
            </a:r>
          </a:p>
          <a:p>
            <a:r>
              <a:rPr lang="en-CA" altLang="en-US" dirty="0"/>
              <a:t>Possibility of speculative bubbles</a:t>
            </a:r>
          </a:p>
          <a:p>
            <a:pPr lvl="1">
              <a:buFont typeface="Arial" panose="020B0604020202020204" pitchFamily="34" charset="0"/>
              <a:buChar char="•"/>
            </a:pPr>
            <a:r>
              <a:rPr lang="en-CA" altLang="en-US" dirty="0"/>
              <a:t>Value of the stock to a stockholder depends on:</a:t>
            </a:r>
          </a:p>
          <a:p>
            <a:pPr lvl="2">
              <a:buSzPct val="100000"/>
              <a:buFont typeface="Arial" panose="020B0604020202020204" pitchFamily="34" charset="0"/>
              <a:buChar char="•"/>
            </a:pPr>
            <a:r>
              <a:rPr lang="en-CA" altLang="en-US" dirty="0"/>
              <a:t>Stream of dividend payments</a:t>
            </a:r>
          </a:p>
          <a:p>
            <a:pPr lvl="2">
              <a:buSzPct val="100000"/>
              <a:buFont typeface="Arial" panose="020B0604020202020204" pitchFamily="34" charset="0"/>
              <a:buChar char="•"/>
            </a:pPr>
            <a:r>
              <a:rPr lang="en-CA" altLang="en-US" dirty="0"/>
              <a:t>Final sale price</a:t>
            </a:r>
          </a:p>
        </p:txBody>
      </p:sp>
    </p:spTree>
    <p:extLst>
      <p:ext uri="{BB962C8B-B14F-4D97-AF65-F5344CB8AC3E}">
        <p14:creationId xmlns:p14="http://schemas.microsoft.com/office/powerpoint/2010/main" val="352355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FC86B-E042-B370-19E6-470A3BA3FA47}"/>
              </a:ext>
            </a:extLst>
          </p:cNvPr>
          <p:cNvSpPr>
            <a:spLocks noGrp="1"/>
          </p:cNvSpPr>
          <p:nvPr>
            <p:ph type="title"/>
          </p:nvPr>
        </p:nvSpPr>
        <p:spPr/>
        <p:txBody>
          <a:bodyPr/>
          <a:lstStyle/>
          <a:p>
            <a:r>
              <a:rPr lang="en-CA" dirty="0"/>
              <a:t>Market Irrationality (3 of 3)</a:t>
            </a:r>
            <a:endParaRPr lang="en-US" dirty="0"/>
          </a:p>
        </p:txBody>
      </p:sp>
      <p:sp>
        <p:nvSpPr>
          <p:cNvPr id="3" name="Content Placeholder 2">
            <a:extLst>
              <a:ext uri="{FF2B5EF4-FFF2-40B4-BE49-F238E27FC236}">
                <a16:creationId xmlns:a16="http://schemas.microsoft.com/office/drawing/2014/main" id="{A72ADC3E-FC17-3912-DC13-0D2655CBE53C}"/>
              </a:ext>
            </a:extLst>
          </p:cNvPr>
          <p:cNvSpPr>
            <a:spLocks noGrp="1"/>
          </p:cNvSpPr>
          <p:nvPr>
            <p:ph idx="1"/>
          </p:nvPr>
        </p:nvSpPr>
        <p:spPr/>
        <p:txBody>
          <a:bodyPr/>
          <a:lstStyle/>
          <a:p>
            <a:r>
              <a:rPr lang="en-US" altLang="en-US" dirty="0"/>
              <a:t>Debate: Frequency and importance of departures from rational pricing</a:t>
            </a:r>
          </a:p>
          <a:p>
            <a:pPr lvl="1">
              <a:buFont typeface="Arial" panose="020B0604020202020204" pitchFamily="34" charset="0"/>
              <a:buChar char="•"/>
            </a:pPr>
            <a:r>
              <a:rPr lang="en-US" altLang="en-US" dirty="0"/>
              <a:t>Market irrationality</a:t>
            </a:r>
          </a:p>
          <a:p>
            <a:pPr lvl="2">
              <a:buSzPct val="100000"/>
              <a:buFont typeface="Arial" panose="020B0604020202020204" pitchFamily="34" charset="0"/>
              <a:buChar char="•"/>
            </a:pPr>
            <a:r>
              <a:rPr lang="en-US" altLang="en-US" dirty="0"/>
              <a:t>Movement in stock market is hard to explain – news that alter a rational valuation</a:t>
            </a:r>
          </a:p>
          <a:p>
            <a:pPr lvl="1">
              <a:buFont typeface="Arial" panose="020B0604020202020204" pitchFamily="34" charset="0"/>
              <a:buChar char="•"/>
            </a:pPr>
            <a:r>
              <a:rPr lang="en-US" altLang="en-US" dirty="0"/>
              <a:t>Efficient markets hypothesis</a:t>
            </a:r>
          </a:p>
          <a:p>
            <a:pPr lvl="2">
              <a:buSzPct val="100000"/>
              <a:buFont typeface="Arial" panose="020B0604020202020204" pitchFamily="34" charset="0"/>
              <a:buChar char="•"/>
            </a:pPr>
            <a:r>
              <a:rPr lang="en-US" altLang="en-US" dirty="0"/>
              <a:t>Impossible to know the correct/rational valuation of a company</a:t>
            </a:r>
          </a:p>
        </p:txBody>
      </p:sp>
    </p:spTree>
    <p:extLst>
      <p:ext uri="{BB962C8B-B14F-4D97-AF65-F5344CB8AC3E}">
        <p14:creationId xmlns:p14="http://schemas.microsoft.com/office/powerpoint/2010/main" val="16372875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28-4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a:t>Conclusion</a:t>
            </a:r>
            <a:endParaRPr lang="en-US" dirty="0"/>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B4CF2-532F-86F9-5711-AD52FDA13F74}"/>
              </a:ext>
            </a:extLst>
          </p:cNvPr>
          <p:cNvSpPr>
            <a:spLocks noGrp="1"/>
          </p:cNvSpPr>
          <p:nvPr>
            <p:ph type="title"/>
          </p:nvPr>
        </p:nvSpPr>
        <p:spPr/>
        <p:txBody>
          <a:bodyPr/>
          <a:lstStyle/>
          <a:p>
            <a:r>
              <a:rPr lang="en-CA" dirty="0"/>
              <a:t>Conclusion</a:t>
            </a:r>
            <a:endParaRPr lang="en-US" dirty="0"/>
          </a:p>
        </p:txBody>
      </p:sp>
      <p:sp>
        <p:nvSpPr>
          <p:cNvPr id="3" name="Content Placeholder 2">
            <a:extLst>
              <a:ext uri="{FF2B5EF4-FFF2-40B4-BE49-F238E27FC236}">
                <a16:creationId xmlns:a16="http://schemas.microsoft.com/office/drawing/2014/main" id="{8606130C-E476-80A4-5BCD-6059A644394F}"/>
              </a:ext>
            </a:extLst>
          </p:cNvPr>
          <p:cNvSpPr>
            <a:spLocks noGrp="1"/>
          </p:cNvSpPr>
          <p:nvPr>
            <p:ph idx="1"/>
          </p:nvPr>
        </p:nvSpPr>
        <p:spPr/>
        <p:txBody>
          <a:bodyPr/>
          <a:lstStyle/>
          <a:p>
            <a:r>
              <a:rPr lang="en-CA" dirty="0"/>
              <a:t>Most tools of finance are well established, but there is controversy about the validity of the efficient markets hypothesis and whether stock prices are rational estimates of a company’s true value</a:t>
            </a:r>
          </a:p>
          <a:p>
            <a:r>
              <a:rPr lang="en-CA" dirty="0"/>
              <a:t>Large movements in stock prices have important macroeconomic implications</a:t>
            </a:r>
          </a:p>
          <a:p>
            <a:r>
              <a:rPr lang="en-CA" dirty="0"/>
              <a:t>Stock market fluctuations often go hand in hand with fluctuations in the economy more broadly</a:t>
            </a:r>
            <a:endParaRPr lang="en-US" dirty="0"/>
          </a:p>
        </p:txBody>
      </p:sp>
    </p:spTree>
    <p:extLst>
      <p:ext uri="{BB962C8B-B14F-4D97-AF65-F5344CB8AC3E}">
        <p14:creationId xmlns:p14="http://schemas.microsoft.com/office/powerpoint/2010/main" val="35551432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spcBef>
                <a:spcPts val="600"/>
              </a:spcBef>
              <a:spcAft>
                <a:spcPts val="500"/>
              </a:spcAft>
              <a:buNone/>
            </a:pPr>
            <a:r>
              <a:rPr lang="en-CA" sz="1800" dirty="0">
                <a:ea typeface="+mn-lt"/>
                <a:cs typeface="+mn-lt"/>
              </a:rPr>
              <a:t>When your parents visit you at the college, they find you throwing darts at stock pages on your bulletin board. You received an enormous signing bonus from the company you will work after graduation. You are now in the process of picking the stocks in which you plan to invest. Your father says, “There’s got to be a better way to choose stocks. I can give you the phone number of my stock analyst or you could at least buy a well-known, well-managed mutual fund.”</a:t>
            </a:r>
          </a:p>
          <a:p>
            <a:pPr marL="457200" indent="-457200">
              <a:spcBef>
                <a:spcPts val="600"/>
              </a:spcBef>
              <a:spcAft>
                <a:spcPts val="500"/>
              </a:spcAft>
              <a:buFont typeface="+mj-lt"/>
              <a:buAutoNum type="alphaUcPeriod"/>
            </a:pPr>
            <a:r>
              <a:rPr lang="en-CA" sz="1800" dirty="0">
                <a:ea typeface="+mn-lt"/>
                <a:cs typeface="+mn-lt"/>
              </a:rPr>
              <a:t>What is the stock valuation method to which your father is referring, and what is its goal?</a:t>
            </a:r>
          </a:p>
          <a:p>
            <a:pPr marL="457200" indent="-457200">
              <a:spcBef>
                <a:spcPts val="600"/>
              </a:spcBef>
              <a:spcAft>
                <a:spcPts val="500"/>
              </a:spcAft>
              <a:buFont typeface="+mj-lt"/>
              <a:buAutoNum type="alphaUcPeriod"/>
            </a:pPr>
            <a:r>
              <a:rPr lang="en-CA" sz="1800" dirty="0">
                <a:ea typeface="+mn-lt"/>
                <a:cs typeface="+mn-lt"/>
              </a:rPr>
              <a:t>Explain the efficient markets hypothesis to your parents. If it is true, can your father’s method for picking stocks achieve its goal?</a:t>
            </a:r>
          </a:p>
          <a:p>
            <a:pPr marL="457200" indent="-457200">
              <a:spcBef>
                <a:spcPts val="600"/>
              </a:spcBef>
              <a:spcAft>
                <a:spcPts val="500"/>
              </a:spcAft>
              <a:buFont typeface="+mj-lt"/>
              <a:buAutoNum type="alphaUcPeriod"/>
            </a:pPr>
            <a:r>
              <a:rPr lang="en-CA" sz="1800" dirty="0">
                <a:ea typeface="+mn-lt"/>
                <a:cs typeface="+mn-lt"/>
              </a:rPr>
              <a:t>If the efficient markets hypothesis is true, what is the only goal of your dart-throwing exercise? Explain.</a:t>
            </a:r>
          </a:p>
          <a:p>
            <a:pPr marL="457200" indent="-457200">
              <a:spcBef>
                <a:spcPts val="600"/>
              </a:spcBef>
              <a:spcAft>
                <a:spcPts val="500"/>
              </a:spcAft>
              <a:buFont typeface="+mj-lt"/>
              <a:buAutoNum type="alphaUcPeriod"/>
            </a:pPr>
            <a:r>
              <a:rPr lang="en-CA" sz="1800" dirty="0">
                <a:ea typeface="+mn-lt"/>
                <a:cs typeface="+mn-lt"/>
              </a:rPr>
              <a:t>If the efficient markets hypothesis is true, which of the following will likely provide the greater re­turn in the long run: your dart-throwing exercise or an actively managed mutual fund? Why?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t>28-1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CA" dirty="0"/>
              <a:t>Present Value: Measuring the Time Value of Money</a:t>
            </a:r>
            <a:endParaRPr lang="en-US" dirty="0"/>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GB" dirty="0"/>
              <a:t>Self-Assessment </a:t>
            </a:r>
            <a:endParaRPr lang="en-US" dirty="0"/>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CA" dirty="0"/>
              <a:t>What factors should you think about in determining the value of a share of stock?</a:t>
            </a:r>
            <a:endParaRPr lang="en-US" dirty="0"/>
          </a:p>
        </p:txBody>
      </p:sp>
    </p:spTree>
    <p:extLst>
      <p:ext uri="{BB962C8B-B14F-4D97-AF65-F5344CB8AC3E}">
        <p14:creationId xmlns:p14="http://schemas.microsoft.com/office/powerpoint/2010/main" val="38271167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CA" dirty="0"/>
              <a:t>Summary</a:t>
            </a:r>
            <a:endParaRPr lang="en-US" dirty="0"/>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CA" dirty="0"/>
              <a:t>Click the link to review the objectives for this presentation.</a:t>
            </a:r>
          </a:p>
          <a:p>
            <a:pPr marL="0" indent="0">
              <a:buNone/>
            </a:pPr>
            <a:r>
              <a:rPr lang="en-CA" dirty="0">
                <a:hlinkClick r:id="rId4" action="ppaction://hlinksldjump"/>
              </a:rPr>
              <a:t>Link to Objectives</a:t>
            </a:r>
            <a:endParaRPr lang="en-CA" dirty="0"/>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9E8F6-A958-91DB-6D22-BE34F659B7C5}"/>
              </a:ext>
            </a:extLst>
          </p:cNvPr>
          <p:cNvSpPr>
            <a:spLocks noGrp="1"/>
          </p:cNvSpPr>
          <p:nvPr>
            <p:ph type="title"/>
          </p:nvPr>
        </p:nvSpPr>
        <p:spPr/>
        <p:txBody>
          <a:bodyPr/>
          <a:lstStyle/>
          <a:p>
            <a:r>
              <a:rPr lang="en-US" dirty="0"/>
              <a:t>Finance</a:t>
            </a:r>
          </a:p>
        </p:txBody>
      </p:sp>
      <p:sp>
        <p:nvSpPr>
          <p:cNvPr id="3" name="Content Placeholder 2">
            <a:extLst>
              <a:ext uri="{FF2B5EF4-FFF2-40B4-BE49-F238E27FC236}">
                <a16:creationId xmlns:a16="http://schemas.microsoft.com/office/drawing/2014/main" id="{B2D98B0C-A0BD-83D2-EEC1-BF0A0B170FF1}"/>
              </a:ext>
            </a:extLst>
          </p:cNvPr>
          <p:cNvSpPr>
            <a:spLocks noGrp="1"/>
          </p:cNvSpPr>
          <p:nvPr>
            <p:ph idx="1"/>
          </p:nvPr>
        </p:nvSpPr>
        <p:spPr/>
        <p:txBody>
          <a:bodyPr/>
          <a:lstStyle/>
          <a:p>
            <a:pPr>
              <a:spcBef>
                <a:spcPts val="500"/>
              </a:spcBef>
              <a:spcAft>
                <a:spcPts val="500"/>
              </a:spcAft>
            </a:pPr>
            <a:r>
              <a:rPr lang="en-CA" dirty="0">
                <a:solidFill>
                  <a:srgbClr val="292F7C"/>
                </a:solidFill>
              </a:rPr>
              <a:t>The financial system </a:t>
            </a:r>
          </a:p>
          <a:p>
            <a:pPr lvl="1">
              <a:spcAft>
                <a:spcPts val="500"/>
              </a:spcAft>
              <a:buFont typeface="Arial" panose="020B0604020202020204" pitchFamily="34" charset="0"/>
              <a:buChar char="•"/>
            </a:pPr>
            <a:r>
              <a:rPr lang="en-CA" dirty="0">
                <a:solidFill>
                  <a:srgbClr val="292F7C"/>
                </a:solidFill>
              </a:rPr>
              <a:t>Coordinates saving and investment</a:t>
            </a:r>
          </a:p>
          <a:p>
            <a:pPr>
              <a:spcBef>
                <a:spcPts val="500"/>
              </a:spcBef>
              <a:spcAft>
                <a:spcPts val="500"/>
              </a:spcAft>
            </a:pPr>
            <a:r>
              <a:rPr lang="en-CA" dirty="0">
                <a:solidFill>
                  <a:srgbClr val="292F7C"/>
                </a:solidFill>
              </a:rPr>
              <a:t>Participants in the financial system </a:t>
            </a:r>
          </a:p>
          <a:p>
            <a:pPr lvl="1">
              <a:spcAft>
                <a:spcPts val="500"/>
              </a:spcAft>
              <a:buFont typeface="Arial" panose="020B0604020202020204" pitchFamily="34" charset="0"/>
              <a:buChar char="•"/>
            </a:pPr>
            <a:r>
              <a:rPr lang="en-CA" dirty="0">
                <a:solidFill>
                  <a:srgbClr val="292F7C"/>
                </a:solidFill>
              </a:rPr>
              <a:t>Make decisions regarding the allocation of resources over time and the handling of risk</a:t>
            </a:r>
          </a:p>
          <a:p>
            <a:pPr>
              <a:spcBef>
                <a:spcPts val="500"/>
              </a:spcBef>
              <a:spcAft>
                <a:spcPts val="500"/>
              </a:spcAft>
            </a:pPr>
            <a:r>
              <a:rPr lang="en-CA" b="1" dirty="0">
                <a:solidFill>
                  <a:srgbClr val="C00000"/>
                </a:solidFill>
              </a:rPr>
              <a:t>Finance*</a:t>
            </a:r>
          </a:p>
          <a:p>
            <a:pPr lvl="1">
              <a:spcAft>
                <a:spcPts val="500"/>
              </a:spcAft>
              <a:buFont typeface="Arial" panose="020B0604020202020204" pitchFamily="34" charset="0"/>
              <a:buChar char="•"/>
            </a:pPr>
            <a:r>
              <a:rPr lang="en-CA" dirty="0"/>
              <a:t>The field that studies how people make decisions regarding the allocation of resources over time and the handling of risk</a:t>
            </a: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3217167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E677-2F94-1365-9834-4CE89AB300C4}"/>
              </a:ext>
            </a:extLst>
          </p:cNvPr>
          <p:cNvSpPr>
            <a:spLocks noGrp="1"/>
          </p:cNvSpPr>
          <p:nvPr>
            <p:ph type="title"/>
          </p:nvPr>
        </p:nvSpPr>
        <p:spPr/>
        <p:txBody>
          <a:bodyPr/>
          <a:lstStyle/>
          <a:p>
            <a:r>
              <a:rPr lang="en-CA" dirty="0"/>
              <a:t>Present Value: Measuring the Time Value of Money</a:t>
            </a:r>
            <a:endParaRPr lang="en-US" dirty="0"/>
          </a:p>
        </p:txBody>
      </p:sp>
      <p:sp>
        <p:nvSpPr>
          <p:cNvPr id="3" name="Content Placeholder 2">
            <a:extLst>
              <a:ext uri="{FF2B5EF4-FFF2-40B4-BE49-F238E27FC236}">
                <a16:creationId xmlns:a16="http://schemas.microsoft.com/office/drawing/2014/main" id="{38C43712-97B2-A0B2-A674-3DAA1E5C760E}"/>
              </a:ext>
            </a:extLst>
          </p:cNvPr>
          <p:cNvSpPr>
            <a:spLocks noGrp="1"/>
          </p:cNvSpPr>
          <p:nvPr>
            <p:ph idx="1"/>
          </p:nvPr>
        </p:nvSpPr>
        <p:spPr/>
        <p:txBody>
          <a:bodyPr vert="horz" lIns="91440" tIns="45720" rIns="91440" bIns="45720" rtlCol="0" anchor="t">
            <a:noAutofit/>
          </a:bodyPr>
          <a:lstStyle/>
          <a:p>
            <a:pPr>
              <a:spcBef>
                <a:spcPts val="500"/>
              </a:spcBef>
              <a:spcAft>
                <a:spcPts val="500"/>
              </a:spcAft>
            </a:pPr>
            <a:r>
              <a:rPr lang="en-CA" b="1" dirty="0">
                <a:solidFill>
                  <a:srgbClr val="C00000"/>
                </a:solidFill>
              </a:rPr>
              <a:t>Present value*</a:t>
            </a:r>
          </a:p>
          <a:p>
            <a:pPr lvl="1">
              <a:spcAft>
                <a:spcPts val="500"/>
              </a:spcAft>
              <a:buFont typeface="Arial" panose="020B0604020202020204" pitchFamily="34" charset="0"/>
              <a:buChar char="•"/>
            </a:pPr>
            <a:r>
              <a:rPr lang="en-CA" dirty="0"/>
              <a:t>The amount of money today needed to produce a future amount of money, given prevailing interest rates</a:t>
            </a:r>
          </a:p>
          <a:p>
            <a:pPr>
              <a:spcBef>
                <a:spcPts val="500"/>
              </a:spcBef>
              <a:spcAft>
                <a:spcPts val="500"/>
              </a:spcAft>
            </a:pPr>
            <a:r>
              <a:rPr lang="en-CA" b="1" dirty="0">
                <a:solidFill>
                  <a:srgbClr val="C00000"/>
                </a:solidFill>
              </a:rPr>
              <a:t>Future value*</a:t>
            </a:r>
          </a:p>
          <a:p>
            <a:pPr lvl="1">
              <a:spcAft>
                <a:spcPts val="500"/>
              </a:spcAft>
              <a:buFont typeface="Arial" panose="020B0604020202020204" pitchFamily="34" charset="0"/>
              <a:buChar char="•"/>
            </a:pPr>
            <a:r>
              <a:rPr lang="en-CA" dirty="0"/>
              <a:t>The amount of money in the future that an amount of money today will yield, given prevailing interest rates</a:t>
            </a:r>
            <a:endParaRPr lang="en-CA" dirty="0">
              <a:solidFill>
                <a:srgbClr val="282F7C"/>
              </a:solidFill>
              <a:latin typeface="Work Sans"/>
            </a:endParaRPr>
          </a:p>
          <a:p>
            <a:pPr marL="228600" marR="0" lvl="0" indent="-228600" algn="l" defTabSz="914400" rtl="0" eaLnBrk="1" fontAlgn="auto" latinLnBrk="0" hangingPunct="1">
              <a:lnSpc>
                <a:spcPct val="100000"/>
              </a:lnSpc>
              <a:spcBef>
                <a:spcPts val="102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3554955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E677-2F94-1365-9834-4CE89AB300C4}"/>
              </a:ext>
            </a:extLst>
          </p:cNvPr>
          <p:cNvSpPr>
            <a:spLocks noGrp="1"/>
          </p:cNvSpPr>
          <p:nvPr>
            <p:ph type="title"/>
          </p:nvPr>
        </p:nvSpPr>
        <p:spPr/>
        <p:txBody>
          <a:bodyPr/>
          <a:lstStyle/>
          <a:p>
            <a:r>
              <a:rPr lang="en-CA" dirty="0"/>
              <a:t>Compounding</a:t>
            </a:r>
            <a:endParaRPr lang="en-US" dirty="0"/>
          </a:p>
        </p:txBody>
      </p:sp>
      <p:sp>
        <p:nvSpPr>
          <p:cNvPr id="3" name="Content Placeholder 2">
            <a:extLst>
              <a:ext uri="{FF2B5EF4-FFF2-40B4-BE49-F238E27FC236}">
                <a16:creationId xmlns:a16="http://schemas.microsoft.com/office/drawing/2014/main" id="{38C43712-97B2-A0B2-A674-3DAA1E5C760E}"/>
              </a:ext>
            </a:extLst>
          </p:cNvPr>
          <p:cNvSpPr>
            <a:spLocks noGrp="1"/>
          </p:cNvSpPr>
          <p:nvPr>
            <p:ph idx="1"/>
          </p:nvPr>
        </p:nvSpPr>
        <p:spPr/>
        <p:txBody>
          <a:bodyPr/>
          <a:lstStyle/>
          <a:p>
            <a:pPr>
              <a:spcBef>
                <a:spcPts val="500"/>
              </a:spcBef>
              <a:spcAft>
                <a:spcPts val="500"/>
              </a:spcAft>
            </a:pPr>
            <a:r>
              <a:rPr lang="en-CA" b="1" dirty="0">
                <a:solidFill>
                  <a:srgbClr val="C00000"/>
                </a:solidFill>
              </a:rPr>
              <a:t>Compounding*</a:t>
            </a:r>
          </a:p>
          <a:p>
            <a:pPr lvl="1">
              <a:spcAft>
                <a:spcPts val="500"/>
              </a:spcAft>
              <a:buFont typeface="Arial" panose="020B0604020202020204" pitchFamily="34" charset="0"/>
              <a:buChar char="•"/>
            </a:pPr>
            <a:r>
              <a:rPr lang="en-CA" dirty="0"/>
              <a:t>The accumulation of a sum of money in, say, a bank account, where the interest earned remains in the account to earn additional interest in the future</a:t>
            </a:r>
          </a:p>
          <a:p>
            <a:pPr>
              <a:spcAft>
                <a:spcPts val="500"/>
              </a:spcAft>
            </a:pPr>
            <a:r>
              <a:rPr lang="en-CA" dirty="0"/>
              <a:t>Because of compounding</a:t>
            </a:r>
          </a:p>
          <a:p>
            <a:pPr lvl="1">
              <a:spcAft>
                <a:spcPts val="500"/>
              </a:spcAft>
              <a:buFont typeface="Arial" panose="020B0604020202020204" pitchFamily="34" charset="0"/>
              <a:buChar char="•"/>
            </a:pPr>
            <a:r>
              <a:rPr lang="en-CA" dirty="0"/>
              <a:t>Small differences in interest rates lead to big differences over time</a:t>
            </a:r>
            <a:endParaRPr kumimoji="0" lang="en-US" altLang="en-US" sz="1400" b="0" i="0" u="none" strike="noStrike" kern="1200" cap="none" spc="0" normalizeH="0" baseline="0" noProof="0" dirty="0">
              <a:ln>
                <a:noFill/>
              </a:ln>
              <a:solidFill>
                <a:srgbClr val="282F7C"/>
              </a:solidFill>
              <a:effectLst/>
              <a:uLnTx/>
              <a:uFillTx/>
              <a:latin typeface="Work Sans"/>
              <a:ea typeface="+mn-ea"/>
              <a:cs typeface="+mn-cs"/>
            </a:endParaRPr>
          </a:p>
          <a:p>
            <a:pPr marL="228600" marR="0" lvl="0" indent="-228600" algn="l" defTabSz="914400" rtl="0" eaLnBrk="1" fontAlgn="auto" latinLnBrk="0" hangingPunct="1">
              <a:lnSpc>
                <a:spcPct val="100000"/>
              </a:lnSpc>
              <a:spcBef>
                <a:spcPts val="96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Work Sans"/>
                <a:ea typeface="+mn-ea"/>
                <a:cs typeface="+mn-cs"/>
              </a:rPr>
              <a:t>*Words accompanied by an asterisk are key terms from the chapter.</a:t>
            </a:r>
          </a:p>
        </p:txBody>
      </p:sp>
    </p:spTree>
    <p:extLst>
      <p:ext uri="{BB962C8B-B14F-4D97-AF65-F5344CB8AC3E}">
        <p14:creationId xmlns:p14="http://schemas.microsoft.com/office/powerpoint/2010/main" val="1613153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9E91A-4716-41C9-74D0-6FBD04818D2B}"/>
              </a:ext>
            </a:extLst>
          </p:cNvPr>
          <p:cNvSpPr>
            <a:spLocks noGrp="1"/>
          </p:cNvSpPr>
          <p:nvPr>
            <p:ph type="title"/>
          </p:nvPr>
        </p:nvSpPr>
        <p:spPr/>
        <p:txBody>
          <a:bodyPr/>
          <a:lstStyle/>
          <a:p>
            <a:r>
              <a:rPr lang="en-US" dirty="0"/>
              <a:t>Future Value</a:t>
            </a:r>
          </a:p>
        </p:txBody>
      </p:sp>
      <p:sp>
        <p:nvSpPr>
          <p:cNvPr id="3" name="Content Placeholder 2">
            <a:extLst>
              <a:ext uri="{FF2B5EF4-FFF2-40B4-BE49-F238E27FC236}">
                <a16:creationId xmlns:a16="http://schemas.microsoft.com/office/drawing/2014/main" id="{927604CF-CCBD-60B5-8E7C-2D31413C25B0}"/>
              </a:ext>
            </a:extLst>
          </p:cNvPr>
          <p:cNvSpPr>
            <a:spLocks noGrp="1"/>
          </p:cNvSpPr>
          <p:nvPr>
            <p:ph idx="1"/>
          </p:nvPr>
        </p:nvSpPr>
        <p:spPr/>
        <p:txBody>
          <a:bodyPr/>
          <a:lstStyle/>
          <a:p>
            <a:pPr marL="0" indent="0">
              <a:buNone/>
            </a:pPr>
            <a:r>
              <a:rPr lang="en-US" altLang="en-US" dirty="0"/>
              <a:t>If you put $100 in a bank account today, how much will it be worth in </a:t>
            </a:r>
            <a:r>
              <a:rPr lang="en-US" altLang="en-US" i="1" dirty="0"/>
              <a:t>N</a:t>
            </a:r>
            <a:r>
              <a:rPr lang="en-US" altLang="en-US" dirty="0"/>
              <a:t> years?</a:t>
            </a:r>
            <a:r>
              <a:rPr lang="en-CA" altLang="en-US" dirty="0"/>
              <a:t> What will be the future value of this $100?</a:t>
            </a:r>
            <a:endParaRPr lang="en-US" altLang="en-US" dirty="0"/>
          </a:p>
          <a:p>
            <a:r>
              <a:rPr lang="en-US" altLang="en-US" dirty="0"/>
              <a:t>Interest rate =</a:t>
            </a:r>
            <a:r>
              <a:rPr lang="en-US" altLang="en-US" i="1" dirty="0"/>
              <a:t> r</a:t>
            </a:r>
          </a:p>
          <a:p>
            <a:pPr lvl="1">
              <a:buFont typeface="Arial" panose="020B0604020202020204" pitchFamily="34" charset="0"/>
              <a:buChar char="•"/>
            </a:pPr>
            <a:r>
              <a:rPr lang="en-US" altLang="en-US" dirty="0"/>
              <a:t>Future value of $100</a:t>
            </a:r>
          </a:p>
          <a:p>
            <a:pPr marL="457200" lvl="1" indent="0">
              <a:buNone/>
            </a:pPr>
            <a:r>
              <a:rPr lang="en-US" altLang="en-US" dirty="0"/>
              <a:t>(1+</a:t>
            </a:r>
            <a:r>
              <a:rPr lang="en-US" altLang="en-US" i="1" dirty="0"/>
              <a:t>r</a:t>
            </a:r>
            <a:r>
              <a:rPr lang="en-US" altLang="en-US" dirty="0"/>
              <a:t>) </a:t>
            </a:r>
            <a:r>
              <a:rPr lang="en-US" altLang="en-US" dirty="0">
                <a:cs typeface="Arial" charset="0"/>
              </a:rPr>
              <a:t>× </a:t>
            </a:r>
            <a:r>
              <a:rPr lang="en-US" altLang="en-US" dirty="0"/>
              <a:t>$100 				after 1 year,</a:t>
            </a:r>
          </a:p>
          <a:p>
            <a:pPr marL="457200" lvl="1" indent="0">
              <a:buNone/>
            </a:pPr>
            <a:r>
              <a:rPr lang="en-US" altLang="en-US" dirty="0"/>
              <a:t>(1+</a:t>
            </a:r>
            <a:r>
              <a:rPr lang="en-US" altLang="en-US" i="1" dirty="0"/>
              <a:t>r</a:t>
            </a:r>
            <a:r>
              <a:rPr lang="en-US" altLang="en-US" dirty="0"/>
              <a:t>) </a:t>
            </a:r>
            <a:r>
              <a:rPr lang="en-US" altLang="en-US" dirty="0">
                <a:cs typeface="Arial" charset="0"/>
              </a:rPr>
              <a:t>× </a:t>
            </a:r>
            <a:r>
              <a:rPr lang="en-US" altLang="en-US" dirty="0"/>
              <a:t>(1+</a:t>
            </a:r>
            <a:r>
              <a:rPr lang="en-US" altLang="en-US" i="1" dirty="0"/>
              <a:t>r</a:t>
            </a:r>
            <a:r>
              <a:rPr lang="en-US" altLang="en-US" dirty="0"/>
              <a:t>) </a:t>
            </a:r>
            <a:r>
              <a:rPr lang="en-US" altLang="en-US" dirty="0">
                <a:cs typeface="Arial" charset="0"/>
              </a:rPr>
              <a:t>x </a:t>
            </a:r>
            <a:r>
              <a:rPr lang="en-US" altLang="en-US" dirty="0"/>
              <a:t>$100 = (1+</a:t>
            </a:r>
            <a:r>
              <a:rPr lang="en-US" altLang="en-US" i="1" dirty="0"/>
              <a:t>r</a:t>
            </a:r>
            <a:r>
              <a:rPr lang="en-US" altLang="en-US" dirty="0"/>
              <a:t>)</a:t>
            </a:r>
            <a:r>
              <a:rPr lang="en-US" altLang="en-US" baseline="30000" dirty="0"/>
              <a:t>2</a:t>
            </a:r>
            <a:r>
              <a:rPr lang="en-US" altLang="en-US" dirty="0"/>
              <a:t> </a:t>
            </a:r>
            <a:r>
              <a:rPr lang="en-US" altLang="en-US" dirty="0">
                <a:cs typeface="Arial" charset="0"/>
              </a:rPr>
              <a:t>× </a:t>
            </a:r>
            <a:r>
              <a:rPr lang="en-US" altLang="en-US" dirty="0"/>
              <a:t>$100 	after 2 years,</a:t>
            </a:r>
          </a:p>
          <a:p>
            <a:pPr marL="457200" lvl="1" indent="0">
              <a:buNone/>
            </a:pPr>
            <a:r>
              <a:rPr lang="en-US" altLang="en-US" dirty="0"/>
              <a:t>(1+</a:t>
            </a:r>
            <a:r>
              <a:rPr lang="en-US" altLang="en-US" i="1" dirty="0"/>
              <a:t>r</a:t>
            </a:r>
            <a:r>
              <a:rPr lang="en-US" altLang="en-US" dirty="0"/>
              <a:t>)</a:t>
            </a:r>
            <a:r>
              <a:rPr lang="en-US" altLang="en-US" baseline="30000" dirty="0"/>
              <a:t>3</a:t>
            </a:r>
            <a:r>
              <a:rPr lang="en-US" altLang="en-US" dirty="0"/>
              <a:t> </a:t>
            </a:r>
            <a:r>
              <a:rPr lang="en-US" altLang="en-US" dirty="0">
                <a:cs typeface="Arial" charset="0"/>
              </a:rPr>
              <a:t>× </a:t>
            </a:r>
            <a:r>
              <a:rPr lang="en-US" altLang="en-US" dirty="0"/>
              <a:t>$100 				after 3 years,…</a:t>
            </a:r>
          </a:p>
          <a:p>
            <a:pPr marL="457200" lvl="1" indent="0">
              <a:buNone/>
            </a:pPr>
            <a:r>
              <a:rPr lang="en-US" altLang="en-US" dirty="0"/>
              <a:t>(1+</a:t>
            </a:r>
            <a:r>
              <a:rPr lang="en-US" altLang="en-US" i="1" dirty="0"/>
              <a:t>r</a:t>
            </a:r>
            <a:r>
              <a:rPr lang="en-US" altLang="en-US" dirty="0"/>
              <a:t>)</a:t>
            </a:r>
            <a:r>
              <a:rPr lang="en-US" altLang="en-US" i="1" baseline="30000" dirty="0"/>
              <a:t>N</a:t>
            </a:r>
            <a:r>
              <a:rPr lang="en-US" altLang="en-US" dirty="0"/>
              <a:t> </a:t>
            </a:r>
            <a:r>
              <a:rPr lang="en-US" altLang="en-US" dirty="0">
                <a:cs typeface="Arial" charset="0"/>
              </a:rPr>
              <a:t>× </a:t>
            </a:r>
            <a:r>
              <a:rPr lang="en-US" altLang="en-US" dirty="0"/>
              <a:t>$100 				after </a:t>
            </a:r>
            <a:r>
              <a:rPr lang="en-US" altLang="en-US" i="1" dirty="0"/>
              <a:t>N</a:t>
            </a:r>
            <a:r>
              <a:rPr lang="en-US" altLang="en-US" dirty="0"/>
              <a:t> years</a:t>
            </a:r>
          </a:p>
        </p:txBody>
      </p:sp>
    </p:spTree>
    <p:extLst>
      <p:ext uri="{BB962C8B-B14F-4D97-AF65-F5344CB8AC3E}">
        <p14:creationId xmlns:p14="http://schemas.microsoft.com/office/powerpoint/2010/main" val="2840991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91922-BDBE-ADE2-9F48-92D9BF946D0C}"/>
              </a:ext>
            </a:extLst>
          </p:cNvPr>
          <p:cNvSpPr>
            <a:spLocks noGrp="1"/>
          </p:cNvSpPr>
          <p:nvPr>
            <p:ph type="title"/>
          </p:nvPr>
        </p:nvSpPr>
        <p:spPr/>
        <p:txBody>
          <a:bodyPr/>
          <a:lstStyle/>
          <a:p>
            <a:r>
              <a:rPr lang="en-CA" dirty="0"/>
              <a:t>Present Value</a:t>
            </a:r>
            <a:endParaRPr lang="en-US" dirty="0"/>
          </a:p>
        </p:txBody>
      </p:sp>
      <p:sp>
        <p:nvSpPr>
          <p:cNvPr id="3" name="Content Placeholder 2">
            <a:extLst>
              <a:ext uri="{FF2B5EF4-FFF2-40B4-BE49-F238E27FC236}">
                <a16:creationId xmlns:a16="http://schemas.microsoft.com/office/drawing/2014/main" id="{72BF879A-8245-E549-3EFF-EBCD888AF52E}"/>
              </a:ext>
            </a:extLst>
          </p:cNvPr>
          <p:cNvSpPr>
            <a:spLocks noGrp="1"/>
          </p:cNvSpPr>
          <p:nvPr>
            <p:ph idx="1"/>
          </p:nvPr>
        </p:nvSpPr>
        <p:spPr/>
        <p:txBody>
          <a:bodyPr/>
          <a:lstStyle/>
          <a:p>
            <a:r>
              <a:rPr lang="en-CA" altLang="en-US" dirty="0"/>
              <a:t>Suppose you are going to be paid $200 in </a:t>
            </a:r>
            <a:r>
              <a:rPr lang="en-CA" altLang="en-US" i="1" dirty="0"/>
              <a:t>N</a:t>
            </a:r>
            <a:r>
              <a:rPr lang="en-CA" altLang="en-US" dirty="0"/>
              <a:t> years</a:t>
            </a:r>
          </a:p>
          <a:p>
            <a:r>
              <a:rPr lang="en-CA" altLang="en-US" dirty="0"/>
              <a:t>What is the present value of this future payment?</a:t>
            </a:r>
          </a:p>
          <a:p>
            <a:pPr lvl="1">
              <a:buFont typeface="Arial" panose="020B0604020202020204" pitchFamily="34" charset="0"/>
              <a:buChar char="•"/>
            </a:pPr>
            <a:r>
              <a:rPr lang="en-US" altLang="en-US" dirty="0"/>
              <a:t>Interest rate = </a:t>
            </a:r>
            <a:r>
              <a:rPr lang="en-US" altLang="en-US" i="1" dirty="0"/>
              <a:t>r</a:t>
            </a:r>
          </a:p>
          <a:p>
            <a:pPr lvl="1">
              <a:buFont typeface="Arial" panose="020B0604020202020204" pitchFamily="34" charset="0"/>
              <a:buChar char="•"/>
            </a:pPr>
            <a:r>
              <a:rPr lang="en-US" altLang="en-US" dirty="0"/>
              <a:t>Present value = $200/(1+</a:t>
            </a:r>
            <a:r>
              <a:rPr lang="en-US" altLang="en-US" i="1" dirty="0"/>
              <a:t>r</a:t>
            </a:r>
            <a:r>
              <a:rPr lang="en-US" altLang="en-US" dirty="0"/>
              <a:t>)</a:t>
            </a:r>
            <a:r>
              <a:rPr lang="en-US" altLang="en-US" i="1" baseline="30000" dirty="0"/>
              <a:t>N</a:t>
            </a:r>
            <a:r>
              <a:rPr lang="en-US" altLang="en-US" dirty="0"/>
              <a:t> </a:t>
            </a:r>
            <a:endParaRPr lang="en-US" altLang="en-US" dirty="0">
              <a:cs typeface="Arial" charset="0"/>
            </a:endParaRPr>
          </a:p>
          <a:p>
            <a:r>
              <a:rPr lang="en-US" altLang="en-US" dirty="0"/>
              <a:t>Discounting</a:t>
            </a:r>
          </a:p>
          <a:p>
            <a:pPr lvl="1">
              <a:buFont typeface="Arial" panose="020B0604020202020204" pitchFamily="34" charset="0"/>
              <a:buChar char="•"/>
            </a:pPr>
            <a:r>
              <a:rPr lang="en-US" altLang="en-US" dirty="0"/>
              <a:t>Finding present value for a future sum of money</a:t>
            </a:r>
          </a:p>
        </p:txBody>
      </p:sp>
    </p:spTree>
    <p:extLst>
      <p:ext uri="{BB962C8B-B14F-4D97-AF65-F5344CB8AC3E}">
        <p14:creationId xmlns:p14="http://schemas.microsoft.com/office/powerpoint/2010/main" val="31283001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3079</Words>
  <Application>Microsoft Office PowerPoint</Application>
  <PresentationFormat>Widescreen</PresentationFormat>
  <Paragraphs>268</Paragraphs>
  <Slides>41</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28-1</vt:lpstr>
      <vt:lpstr>Finance</vt:lpstr>
      <vt:lpstr>Present Value: Measuring the Time Value of Money</vt:lpstr>
      <vt:lpstr>Compounding</vt:lpstr>
      <vt:lpstr>Future Value</vt:lpstr>
      <vt:lpstr>Present Value</vt:lpstr>
      <vt:lpstr>Discounting</vt:lpstr>
      <vt:lpstr>Active Learning 1: Buying Land to Sell Later </vt:lpstr>
      <vt:lpstr>Active Learning 1: Answers</vt:lpstr>
      <vt:lpstr>28-2</vt:lpstr>
      <vt:lpstr>Risk Aversion</vt:lpstr>
      <vt:lpstr>Utility</vt:lpstr>
      <vt:lpstr>Figure 1 The Utility Function</vt:lpstr>
      <vt:lpstr>The Markets for Insurance (1 of 2)</vt:lpstr>
      <vt:lpstr>The Markets for Insurance (2 of 2)</vt:lpstr>
      <vt:lpstr>Problems in Insurance Markets</vt:lpstr>
      <vt:lpstr>Active Learning 2: Adverse Selection or Moral Hazard?</vt:lpstr>
      <vt:lpstr>Diversification of Firm-Specific Risk (1 of 2)</vt:lpstr>
      <vt:lpstr>Diversification of Firm-Specific Risk (2 of 2)</vt:lpstr>
      <vt:lpstr>Figure 2 Diversification Reduces Risk</vt:lpstr>
      <vt:lpstr>The Trade-Off between Risk and Return</vt:lpstr>
      <vt:lpstr>Figure 3 The Trade-Off between Risk and Return</vt:lpstr>
      <vt:lpstr>28-3</vt:lpstr>
      <vt:lpstr>Fundamental Analysis</vt:lpstr>
      <vt:lpstr>Asset Valuation </vt:lpstr>
      <vt:lpstr>Active Learning 3: Show of Hands Survey</vt:lpstr>
      <vt:lpstr>The Efficient Markets Hypothesis (1 of 3)</vt:lpstr>
      <vt:lpstr>The Efficient Markets Hypothesis (2 of 3)</vt:lpstr>
      <vt:lpstr>The Efficient Markets Hypothesis (3 of 3)</vt:lpstr>
      <vt:lpstr>Ask the Experts: Diversified Investing</vt:lpstr>
      <vt:lpstr>Market Irrationality (1 of 3)</vt:lpstr>
      <vt:lpstr>Market Irrationality (2 of 3)</vt:lpstr>
      <vt:lpstr>Market Irrationality (3 of 3)</vt:lpstr>
      <vt:lpstr>28-4</vt:lpstr>
      <vt:lpstr>Conclusion</vt:lpstr>
      <vt:lpstr>Think-Pair-Share Activity</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28: The Basic Tools of Finance</dc:subject>
  <dc:creator/>
  <cp:lastModifiedBy/>
  <cp:revision>19</cp:revision>
  <dcterms:created xsi:type="dcterms:W3CDTF">2022-07-21T17:39:44Z</dcterms:created>
  <dcterms:modified xsi:type="dcterms:W3CDTF">2023-02-20T09:16:32Z</dcterms:modified>
  <cp:category>Accessible PPT</cp:category>
</cp:coreProperties>
</file>