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36"/>
  </p:notesMasterIdLst>
  <p:handoutMasterIdLst>
    <p:handoutMasterId r:id="rId37"/>
  </p:handoutMasterIdLst>
  <p:sldIdLst>
    <p:sldId id="268" r:id="rId2"/>
    <p:sldId id="370" r:id="rId3"/>
    <p:sldId id="417" r:id="rId4"/>
    <p:sldId id="373" r:id="rId5"/>
    <p:sldId id="670" r:id="rId6"/>
    <p:sldId id="671" r:id="rId7"/>
    <p:sldId id="656" r:id="rId8"/>
    <p:sldId id="672" r:id="rId9"/>
    <p:sldId id="398" r:id="rId10"/>
    <p:sldId id="673" r:id="rId11"/>
    <p:sldId id="674" r:id="rId12"/>
    <p:sldId id="681" r:id="rId13"/>
    <p:sldId id="1505" r:id="rId14"/>
    <p:sldId id="660" r:id="rId15"/>
    <p:sldId id="675" r:id="rId16"/>
    <p:sldId id="677" r:id="rId17"/>
    <p:sldId id="676" r:id="rId18"/>
    <p:sldId id="662" r:id="rId19"/>
    <p:sldId id="678" r:id="rId20"/>
    <p:sldId id="663" r:id="rId21"/>
    <p:sldId id="399" r:id="rId22"/>
    <p:sldId id="664" r:id="rId23"/>
    <p:sldId id="665" r:id="rId24"/>
    <p:sldId id="667" r:id="rId25"/>
    <p:sldId id="668" r:id="rId26"/>
    <p:sldId id="669" r:id="rId27"/>
    <p:sldId id="400" r:id="rId28"/>
    <p:sldId id="1507" r:id="rId29"/>
    <p:sldId id="1509" r:id="rId30"/>
    <p:sldId id="1510" r:id="rId31"/>
    <p:sldId id="641" r:id="rId32"/>
    <p:sldId id="1511" r:id="rId33"/>
    <p:sldId id="652" r:id="rId34"/>
    <p:sldId id="368" r:id="rId35"/>
  </p:sldIdLst>
  <p:sldSz cx="12192000" cy="6858000"/>
  <p:notesSz cx="6858000" cy="9144000"/>
  <p:custDataLst>
    <p:tags r:id="rId3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EE723D-201A-99F3-2EC6-EAB509A54CF4}" v="19" dt="2023-01-28T15:50:59.9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3" autoAdjust="0"/>
    <p:restoredTop sz="95974" autoAdjust="0"/>
  </p:normalViewPr>
  <p:slideViewPr>
    <p:cSldViewPr snapToGrid="0" snapToObjects="1">
      <p:cViewPr varScale="1">
        <p:scale>
          <a:sx n="63" d="100"/>
          <a:sy n="63" d="100"/>
        </p:scale>
        <p:origin x="776" y="64"/>
      </p:cViewPr>
      <p:guideLst>
        <p:guide orient="horz" pos="2160"/>
        <p:guide pos="3840"/>
      </p:guideLst>
    </p:cSldViewPr>
  </p:slideViewPr>
  <p:outlineViewPr>
    <p:cViewPr>
      <p:scale>
        <a:sx n="33" d="100"/>
        <a:sy n="33" d="100"/>
      </p:scale>
      <p:origin x="0" y="-2494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45" Type="http://schemas.microsoft.com/office/2018/10/relationships/authors" Target="NUL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US" dirty="0">
              <a:solidFill>
                <a:srgbClr val="002060"/>
              </a:solidFill>
            </a:endParaRPr>
          </a:p>
          <a:p>
            <a:r>
              <a:rPr lang="en-US" dirty="0">
                <a:solidFill>
                  <a:srgbClr val="002060"/>
                </a:solidFill>
              </a:rPr>
              <a:t>Discussion points:  </a:t>
            </a:r>
          </a:p>
          <a:p>
            <a:r>
              <a:rPr lang="en-US" sz="1200" kern="1200" dirty="0">
                <a:solidFill>
                  <a:schemeClr val="tx1"/>
                </a:solidFill>
                <a:effectLst/>
                <a:latin typeface="+mn-lt"/>
                <a:ea typeface="+mn-ea"/>
                <a:cs typeface="+mn-cs"/>
              </a:rPr>
              <a:t>A. Viewers learned that Nike was willing to spend an enormous amount of money to promote its new line of LeBron James basketball shoes. This signals that their market research suggests that they have a high-quality product that will generate repeat sales.</a:t>
            </a:r>
          </a:p>
          <a:p>
            <a:r>
              <a:rPr lang="en-US" sz="1200" kern="1200" dirty="0">
                <a:solidFill>
                  <a:schemeClr val="tx1"/>
                </a:solidFill>
                <a:effectLst/>
                <a:latin typeface="+mn-lt"/>
                <a:ea typeface="+mn-ea"/>
                <a:cs typeface="+mn-cs"/>
              </a:rPr>
              <a:t>B. Yes. The use of the brand name provides information that the product is of high quality and that the firm has incentive to maintain high quality. Nike is a multibillion-dollar company that would not want to risk losing existing sales of shoes and sportswear by marketing poor-quality basketball shoes marked with the Nike brand name.</a:t>
            </a:r>
          </a:p>
          <a:p>
            <a:pPr defTabSz="948507"/>
            <a:r>
              <a:rPr lang="en-US" sz="1200" kern="1200" dirty="0">
                <a:solidFill>
                  <a:schemeClr val="tx1"/>
                </a:solidFill>
                <a:effectLst/>
                <a:latin typeface="+mn-lt"/>
                <a:ea typeface="+mn-ea"/>
                <a:cs typeface="+mn-cs"/>
              </a:rPr>
              <a:t>C. Advertising tends to increase competition and decrease prices to consumers because it often provides information about prices, the existence of new products, and the location of retail outlets and it provides</a:t>
            </a:r>
            <a:endParaRPr lang="en-US" baseline="0" dirty="0"/>
          </a:p>
          <a:p>
            <a:pPr defTabSz="948507"/>
            <a:endParaRPr lang="en-US" sz="1200" kern="1200" dirty="0">
              <a:solidFill>
                <a:schemeClr val="tx1"/>
              </a:solidFill>
              <a:effectLst/>
              <a:latin typeface="+mn-lt"/>
              <a:ea typeface="+mn-ea"/>
              <a:cs typeface="+mn-cs"/>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3254108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Give your students a few minutes to formulate</a:t>
            </a:r>
            <a:r>
              <a:rPr lang="en-US" baseline="0" dirty="0"/>
              <a:t> their answer before asking for volunteers to share their work.</a:t>
            </a:r>
          </a:p>
          <a:p>
            <a:pPr eaLnBrk="1" hangingPunct="1"/>
            <a:r>
              <a:rPr lang="en-US" baseline="0" dirty="0"/>
              <a:t>(</a:t>
            </a:r>
            <a:r>
              <a:rPr lang="en-US" b="1" i="1" baseline="0" dirty="0"/>
              <a:t>Q</a:t>
            </a:r>
            <a:r>
              <a:rPr lang="en-US" baseline="0" dirty="0"/>
              <a:t> is identified on the next slide)</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2438394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Your students should be familiar with this graph</a:t>
            </a:r>
            <a:r>
              <a:rPr lang="en-US" baseline="0" dirty="0"/>
              <a:t> because it is very similar </a:t>
            </a:r>
            <a:r>
              <a:rPr lang="en-US" dirty="0"/>
              <a:t>to that of the monopoly firm.  </a:t>
            </a:r>
          </a:p>
          <a:p>
            <a:pPr eaLnBrk="1" hangingPunct="1"/>
            <a:r>
              <a:rPr lang="en-US" dirty="0"/>
              <a:t>One subtle difference is that the demand curve (and </a:t>
            </a:r>
            <a:r>
              <a:rPr lang="en-US" b="1" i="1" dirty="0"/>
              <a:t>MR</a:t>
            </a:r>
            <a:r>
              <a:rPr lang="en-US" dirty="0"/>
              <a:t> curve) facing the monopolistically competitive firm is likely to be flatter than the demand curve facing the monopolist, as the monopolistic competitor faces competition from other firms selling similar products.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3920908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sz="1200" kern="1200" dirty="0">
              <a:solidFill>
                <a:schemeClr val="tx1"/>
              </a:solidFill>
              <a:effectLst/>
              <a:latin typeface="+mn-lt"/>
              <a:ea typeface="+mn-ea"/>
              <a:cs typeface="+mn-cs"/>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251029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93404A79-9C2F-403A-AD6B-3E586168C5D7}"/>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9B7E6814-54E3-42E0-973C-BC17FF441862}"/>
              </a:ext>
              <a:ext uri="{C183D7F6-B498-43B3-948B-1728B52AA6E4}">
                <adec:decorative xmlns=""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17: </a:t>
            </a:r>
            <a:r>
              <a:rPr lang="en-US" dirty="0">
                <a:latin typeface="+mn-lt"/>
              </a:rPr>
              <a:t>Monopolistic Competition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2906C-82BD-CEEA-C88D-E2D2BC44675D}"/>
              </a:ext>
            </a:extLst>
          </p:cNvPr>
          <p:cNvSpPr>
            <a:spLocks noGrp="1"/>
          </p:cNvSpPr>
          <p:nvPr>
            <p:ph type="title"/>
          </p:nvPr>
        </p:nvSpPr>
        <p:spPr/>
        <p:txBody>
          <a:bodyPr/>
          <a:lstStyle/>
          <a:p>
            <a:r>
              <a:rPr lang="en-US" dirty="0">
                <a:latin typeface="+mn-lt"/>
              </a:rPr>
              <a:t>The Monopolistically Competitive Firm in the Short Run</a:t>
            </a:r>
          </a:p>
        </p:txBody>
      </p:sp>
      <p:sp>
        <p:nvSpPr>
          <p:cNvPr id="3" name="Content Placeholder 2">
            <a:extLst>
              <a:ext uri="{FF2B5EF4-FFF2-40B4-BE49-F238E27FC236}">
                <a16:creationId xmlns:a16="http://schemas.microsoft.com/office/drawing/2014/main" id="{AF54D5F0-B820-F6D8-7F14-EAEB54A2E432}"/>
              </a:ext>
            </a:extLst>
          </p:cNvPr>
          <p:cNvSpPr>
            <a:spLocks noGrp="1"/>
          </p:cNvSpPr>
          <p:nvPr>
            <p:ph idx="1"/>
          </p:nvPr>
        </p:nvSpPr>
        <p:spPr/>
        <p:txBody>
          <a:bodyPr/>
          <a:lstStyle/>
          <a:p>
            <a:r>
              <a:rPr lang="en-US" dirty="0">
                <a:latin typeface="+mn-lt"/>
              </a:rPr>
              <a:t>Profit Maximization</a:t>
            </a:r>
          </a:p>
          <a:p>
            <a:pPr lvl="1">
              <a:buFont typeface="Arial" panose="020B0604020202020204" pitchFamily="34" charset="0"/>
              <a:buChar char="•"/>
            </a:pPr>
            <a:r>
              <a:rPr lang="en-US" dirty="0">
                <a:latin typeface="+mn-lt"/>
              </a:rPr>
              <a:t>Produce the quantity where </a:t>
            </a:r>
            <a:r>
              <a:rPr lang="en-US" i="1" dirty="0">
                <a:latin typeface="+mn-lt"/>
              </a:rPr>
              <a:t>MR = MC</a:t>
            </a:r>
          </a:p>
          <a:p>
            <a:pPr lvl="1">
              <a:buFont typeface="Arial" panose="020B0604020202020204" pitchFamily="34" charset="0"/>
              <a:buChar char="•"/>
            </a:pPr>
            <a:r>
              <a:rPr lang="en-US" dirty="0">
                <a:latin typeface="+mn-lt"/>
              </a:rPr>
              <a:t>Uses demand curve to find price</a:t>
            </a:r>
          </a:p>
          <a:p>
            <a:pPr lvl="2">
              <a:buSzPct val="100000"/>
              <a:buFont typeface="Arial" panose="020B0604020202020204" pitchFamily="34" charset="0"/>
              <a:buChar char="•"/>
            </a:pPr>
            <a:r>
              <a:rPr lang="en-US" dirty="0">
                <a:latin typeface="+mn-lt"/>
              </a:rPr>
              <a:t>If </a:t>
            </a:r>
            <a:r>
              <a:rPr lang="en-US" i="1" dirty="0">
                <a:latin typeface="+mn-lt"/>
              </a:rPr>
              <a:t>P &gt; ATC</a:t>
            </a:r>
            <a:r>
              <a:rPr lang="en-US" dirty="0">
                <a:latin typeface="+mn-lt"/>
              </a:rPr>
              <a:t>: Profit</a:t>
            </a:r>
          </a:p>
          <a:p>
            <a:pPr lvl="2">
              <a:buSzPct val="100000"/>
              <a:buFont typeface="Arial" panose="020B0604020202020204" pitchFamily="34" charset="0"/>
              <a:buChar char="•"/>
            </a:pPr>
            <a:r>
              <a:rPr lang="en-US" dirty="0">
                <a:latin typeface="+mn-lt"/>
              </a:rPr>
              <a:t>If </a:t>
            </a:r>
            <a:r>
              <a:rPr lang="en-US" i="1" dirty="0">
                <a:latin typeface="+mn-lt"/>
              </a:rPr>
              <a:t>P &lt; ATC</a:t>
            </a:r>
            <a:r>
              <a:rPr lang="en-US" dirty="0">
                <a:latin typeface="+mn-lt"/>
              </a:rPr>
              <a:t>: Loss</a:t>
            </a:r>
          </a:p>
          <a:p>
            <a:r>
              <a:rPr lang="en-US" dirty="0">
                <a:latin typeface="+mn-lt"/>
              </a:rPr>
              <a:t>Similar to monopoly </a:t>
            </a:r>
          </a:p>
        </p:txBody>
      </p:sp>
    </p:spTree>
    <p:extLst>
      <p:ext uri="{BB962C8B-B14F-4D97-AF65-F5344CB8AC3E}">
        <p14:creationId xmlns:p14="http://schemas.microsoft.com/office/powerpoint/2010/main" val="323357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153EC-C028-AB4F-7526-541B80BE88BA}"/>
              </a:ext>
            </a:extLst>
          </p:cNvPr>
          <p:cNvSpPr>
            <a:spLocks noGrp="1"/>
          </p:cNvSpPr>
          <p:nvPr>
            <p:ph type="title"/>
          </p:nvPr>
        </p:nvSpPr>
        <p:spPr>
          <a:xfrm>
            <a:off x="476843" y="206545"/>
            <a:ext cx="11241915" cy="691143"/>
          </a:xfrm>
        </p:spPr>
        <p:txBody>
          <a:bodyPr/>
          <a:lstStyle/>
          <a:p>
            <a:r>
              <a:rPr lang="en-US" dirty="0">
                <a:latin typeface="+mn-lt"/>
              </a:rPr>
              <a:t>Figure 2 Monopolistic Competitors in the Short Run</a:t>
            </a:r>
          </a:p>
        </p:txBody>
      </p:sp>
      <p:sp>
        <p:nvSpPr>
          <p:cNvPr id="3" name="Content Placeholder 2">
            <a:extLst>
              <a:ext uri="{FF2B5EF4-FFF2-40B4-BE49-F238E27FC236}">
                <a16:creationId xmlns:a16="http://schemas.microsoft.com/office/drawing/2014/main" id="{EB5CB9E1-0159-C200-7F4E-04D3EAFB14CC}"/>
              </a:ext>
            </a:extLst>
          </p:cNvPr>
          <p:cNvSpPr>
            <a:spLocks noGrp="1"/>
          </p:cNvSpPr>
          <p:nvPr>
            <p:ph sz="half" idx="1"/>
          </p:nvPr>
        </p:nvSpPr>
        <p:spPr>
          <a:xfrm>
            <a:off x="476843" y="1449928"/>
            <a:ext cx="11241915" cy="1364709"/>
          </a:xfrm>
        </p:spPr>
        <p:txBody>
          <a:bodyPr/>
          <a:lstStyle/>
          <a:p>
            <a:r>
              <a:rPr lang="en-US" sz="2000" b="0" dirty="0">
                <a:latin typeface="+mn-lt"/>
              </a:rPr>
              <a:t>Monopolistic competitors, like monopolists, maximize profit by producing the quantity at which marginal revenue equals marginal cost. The firm in panel (a) makes a profit because, at this quantity, price is greater than average total cost. The firm in panel (b) makes losses because, at this quantity, price is less than average total cost.</a:t>
            </a:r>
          </a:p>
        </p:txBody>
      </p:sp>
      <p:pic>
        <p:nvPicPr>
          <p:cNvPr id="7" name="Picture 3" descr="The figure shows the situation for a firm in a market characterized by monopolistic competition in the short run, with two scenarios displayed in two graphs. The graphs are shown on a rectangular coordinate system.  For both graphs, the horizontal axis is the quantity of output, and the values start at zero but do not show any numerical values.  In addition, for both graphs, the vertical axis is labeled Price, measured as dollars per unit, and values start at zero, but no numerical values are provided. There are two panels.   For panel (a), the demand curve is plotted starting at a quantity near zero at a price approximately halfway up the vertical axis; the curve falls linearly to the right.  Below the demand curve is the marginal revenue curve (MR), also plotted at an initial quantity near zero, falling linearly to the right.  Two cost curves are plotted on the graph.  One is an average total cost curve (ATC).  This curve starts near the vertical axis approximately halfway up that axis.  The ATC goes down smoothly to the right and reaches a minimum and goes up smoothly to the right.  A marginal cost curve (MC) is plotted, which starts at low quantity and at a cost that is just above zero.  The MC goes up linearly to the right.  Where the MR = MC determines what is labeled the profit maximizing quantity; at this quantity, the point on the demand curve determines the price charged and the point on the ATC curve determines the cost per unit for this quantity.  In this case, the Price is greater than the ATC at this quantity, so the firm makes a profit. This profit is shown by a shaded rectangle that is created by the following four points: a quantity of zero at the Price; the profit maximizing quantity at the Price; the profit maximizing quantity at the Average total cost; and a quantity of zero at the Average total cost.  Panel (b) shows a very similar situation with a notable difference.  Here is what is true in this case for the firm.  The demand curve is plotted starting at a quantity near zero at a price approximately halfway up the vertical axis; the curve falls linearly to the right but is steeper than the demand in panel (a).  Below the demand curve is the marginal revenue curve (MR), also plotted at an initial quantity near zero, falling linearly to the right; the MR is also shown as being steeper than the marginal revenue in panel (a).  Two cost curves are plotted on the graph.  One is an average total cost curve (ATC).  This curve starts near the vertical axis approximately halfway up that axis.  The ATC goes down smoothly to the right and reaches a minimum and goes up smoothly to the right.  As compared to the ATC shown in panel (a), the ATC in this case is higher; that is, the cost per unit for all units of output by the firm is higher. A marginal cost curve (MC) is plotted, which starts at low quantity and at a cost that is just above zero.   Where the MR = MC determines what is labeled the loss minimizing quantity; at this quantity, the point on the demand curve determines the price charged and the point on the ATC curve determines the cost per unit for this quantity.  In this case, the Price is less than the ATC at this quantity, so the firm makes a loss. This loss is shown by a shaded rectangle that is created by the following four points: a quantity of zero at the Average total cost; the loss minimizing quantity at the Average total cost; the loss minimizing quantity at the Price; and a quantity of zero at the Price.">
            <a:extLst>
              <a:ext uri="{FF2B5EF4-FFF2-40B4-BE49-F238E27FC236}">
                <a16:creationId xmlns:a16="http://schemas.microsoft.com/office/drawing/2014/main" id="{E0031A79-248A-0D96-436C-57F6BB5BA1EC}"/>
              </a:ext>
            </a:extLst>
          </p:cNvPr>
          <p:cNvPicPr>
            <a:picLocks noGrp="1" noChangeAspect="1"/>
          </p:cNvPicPr>
          <p:nvPr>
            <p:ph sz="half" idx="2"/>
          </p:nvPr>
        </p:nvPicPr>
        <p:blipFill>
          <a:blip r:embed="rId2"/>
          <a:stretch>
            <a:fillRect/>
          </a:stretch>
        </p:blipFill>
        <p:spPr>
          <a:xfrm>
            <a:off x="2508266" y="2848484"/>
            <a:ext cx="7175469" cy="3200400"/>
          </a:xfrm>
        </p:spPr>
      </p:pic>
    </p:spTree>
    <p:extLst>
      <p:ext uri="{BB962C8B-B14F-4D97-AF65-F5344CB8AC3E}">
        <p14:creationId xmlns:p14="http://schemas.microsoft.com/office/powerpoint/2010/main" val="536553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A2484-FDAA-B8D4-BB10-F092C6BED4F6}"/>
              </a:ext>
            </a:extLst>
          </p:cNvPr>
          <p:cNvSpPr>
            <a:spLocks noGrp="1"/>
          </p:cNvSpPr>
          <p:nvPr>
            <p:ph type="title"/>
          </p:nvPr>
        </p:nvSpPr>
        <p:spPr/>
        <p:txBody>
          <a:bodyPr/>
          <a:lstStyle/>
          <a:p>
            <a:r>
              <a:rPr lang="en-US" dirty="0">
                <a:latin typeface="+mn-lt"/>
              </a:rPr>
              <a:t>Active Learning 1: Profit or Loss in SR?</a:t>
            </a:r>
          </a:p>
        </p:txBody>
      </p:sp>
      <p:sp>
        <p:nvSpPr>
          <p:cNvPr id="3" name="Content Placeholder 2">
            <a:extLst>
              <a:ext uri="{FF2B5EF4-FFF2-40B4-BE49-F238E27FC236}">
                <a16:creationId xmlns:a16="http://schemas.microsoft.com/office/drawing/2014/main" id="{817958F7-B5CD-D20D-5993-B73496266601}"/>
              </a:ext>
            </a:extLst>
          </p:cNvPr>
          <p:cNvSpPr>
            <a:spLocks noGrp="1"/>
          </p:cNvSpPr>
          <p:nvPr>
            <p:ph sz="half" idx="1"/>
          </p:nvPr>
        </p:nvSpPr>
        <p:spPr/>
        <p:txBody>
          <a:bodyPr/>
          <a:lstStyle/>
          <a:p>
            <a:r>
              <a:rPr lang="en-US" dirty="0">
                <a:latin typeface="+mn-lt"/>
              </a:rPr>
              <a:t>Identify the firm’s profit or loss</a:t>
            </a:r>
          </a:p>
        </p:txBody>
      </p:sp>
      <p:pic>
        <p:nvPicPr>
          <p:cNvPr id="6" name="Picture 3" title="Decorative Image">
            <a:extLst>
              <a:ext uri="{FF2B5EF4-FFF2-40B4-BE49-F238E27FC236}">
                <a16:creationId xmlns:a16="http://schemas.microsoft.com/office/drawing/2014/main" id="{95AEDC64-BC62-481B-BEFB-46EB2E78962E}"/>
              </a:ext>
              <a:ext uri="{C183D7F6-B498-43B3-948B-1728B52AA6E4}">
                <adec:decorative xmlns="" xmlns:adec="http://schemas.microsoft.com/office/drawing/2017/decorative" val="1"/>
              </a:ext>
            </a:extLst>
          </p:cNvPr>
          <p:cNvPicPr>
            <a:picLocks noGrp="1" noChangeAspect="1"/>
          </p:cNvPicPr>
          <p:nvPr>
            <p:ph sz="half" idx="2"/>
          </p:nvPr>
        </p:nvPicPr>
        <p:blipFill rotWithShape="1">
          <a:blip r:embed="rId3"/>
          <a:srcRect l="12872"/>
          <a:stretch/>
        </p:blipFill>
        <p:spPr>
          <a:xfrm>
            <a:off x="6571224" y="1615742"/>
            <a:ext cx="5324413" cy="4389120"/>
          </a:xfrm>
        </p:spPr>
      </p:pic>
    </p:spTree>
    <p:extLst>
      <p:ext uri="{BB962C8B-B14F-4D97-AF65-F5344CB8AC3E}">
        <p14:creationId xmlns:p14="http://schemas.microsoft.com/office/powerpoint/2010/main" val="2406199334"/>
      </p:ext>
    </p:extLst>
  </p:cSld>
  <p:clrMapOvr>
    <a:masterClrMapping/>
  </p:clrMapOvr>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A2484-FDAA-B8D4-BB10-F092C6BED4F6}"/>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817958F7-B5CD-D20D-5993-B73496266601}"/>
              </a:ext>
            </a:extLst>
          </p:cNvPr>
          <p:cNvSpPr>
            <a:spLocks noGrp="1"/>
          </p:cNvSpPr>
          <p:nvPr>
            <p:ph sz="half" idx="1"/>
          </p:nvPr>
        </p:nvSpPr>
        <p:spPr/>
        <p:txBody>
          <a:bodyPr/>
          <a:lstStyle/>
          <a:p>
            <a:r>
              <a:rPr lang="en-US" dirty="0">
                <a:latin typeface="+mn-lt"/>
              </a:rPr>
              <a:t>For this firm, </a:t>
            </a:r>
            <a:r>
              <a:rPr lang="en-US" i="1" dirty="0">
                <a:latin typeface="+mn-lt"/>
              </a:rPr>
              <a:t>P &lt; ATC </a:t>
            </a:r>
            <a:r>
              <a:rPr lang="en-US" dirty="0">
                <a:latin typeface="+mn-lt"/>
              </a:rPr>
              <a:t>at the output where </a:t>
            </a:r>
            <a:r>
              <a:rPr lang="en-US" i="1" dirty="0">
                <a:latin typeface="+mn-lt"/>
              </a:rPr>
              <a:t>MR = MC</a:t>
            </a:r>
            <a:endParaRPr lang="en-US" dirty="0">
              <a:latin typeface="+mn-lt"/>
            </a:endParaRPr>
          </a:p>
          <a:p>
            <a:r>
              <a:rPr lang="en-US" dirty="0">
                <a:latin typeface="+mn-lt"/>
              </a:rPr>
              <a:t>The best this firm can do is to minimize its losses</a:t>
            </a:r>
          </a:p>
        </p:txBody>
      </p:sp>
      <p:pic>
        <p:nvPicPr>
          <p:cNvPr id="40" name="Picture 3" title="Decorative Image">
            <a:extLst>
              <a:ext uri="{FF2B5EF4-FFF2-40B4-BE49-F238E27FC236}">
                <a16:creationId xmlns:a16="http://schemas.microsoft.com/office/drawing/2014/main" id="{0F1EE3DE-5327-4FAE-B212-D5438B8F2A0B}"/>
              </a:ext>
              <a:ext uri="{C183D7F6-B498-43B3-948B-1728B52AA6E4}">
                <adec:decorative xmlns="" xmlns:adec="http://schemas.microsoft.com/office/drawing/2017/decorative" val="1"/>
              </a:ext>
            </a:extLst>
          </p:cNvPr>
          <p:cNvPicPr>
            <a:picLocks noGrp="1" noChangeAspect="1"/>
          </p:cNvPicPr>
          <p:nvPr>
            <p:ph sz="half" idx="2"/>
          </p:nvPr>
        </p:nvPicPr>
        <p:blipFill>
          <a:blip r:embed="rId3"/>
          <a:stretch>
            <a:fillRect/>
          </a:stretch>
        </p:blipFill>
        <p:spPr>
          <a:xfrm>
            <a:off x="6140326" y="1836994"/>
            <a:ext cx="5720267" cy="4114799"/>
          </a:xfrm>
        </p:spPr>
      </p:pic>
    </p:spTree>
    <p:extLst>
      <p:ext uri="{BB962C8B-B14F-4D97-AF65-F5344CB8AC3E}">
        <p14:creationId xmlns:p14="http://schemas.microsoft.com/office/powerpoint/2010/main" val="3986343064"/>
      </p:ext>
    </p:extLst>
  </p:cSld>
  <p:clrMapOvr>
    <a:masterClrMapping/>
  </p:clrMapOvr>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6575B-D354-D1D8-BD06-FD6309F79859}"/>
              </a:ext>
            </a:extLst>
          </p:cNvPr>
          <p:cNvSpPr>
            <a:spLocks noGrp="1"/>
          </p:cNvSpPr>
          <p:nvPr>
            <p:ph type="title"/>
          </p:nvPr>
        </p:nvSpPr>
        <p:spPr/>
        <p:txBody>
          <a:bodyPr/>
          <a:lstStyle/>
          <a:p>
            <a:r>
              <a:rPr lang="en-US" dirty="0">
                <a:latin typeface="+mn-lt"/>
              </a:rPr>
              <a:t>The Long-Run Equilibrium (1 of 3)</a:t>
            </a:r>
          </a:p>
        </p:txBody>
      </p:sp>
      <p:sp>
        <p:nvSpPr>
          <p:cNvPr id="3" name="Content Placeholder 2">
            <a:extLst>
              <a:ext uri="{FF2B5EF4-FFF2-40B4-BE49-F238E27FC236}">
                <a16:creationId xmlns:a16="http://schemas.microsoft.com/office/drawing/2014/main" id="{5B9A0A97-23FD-A872-6DB6-D8676A554439}"/>
              </a:ext>
            </a:extLst>
          </p:cNvPr>
          <p:cNvSpPr>
            <a:spLocks noGrp="1"/>
          </p:cNvSpPr>
          <p:nvPr>
            <p:ph idx="1"/>
          </p:nvPr>
        </p:nvSpPr>
        <p:spPr/>
        <p:txBody>
          <a:bodyPr/>
          <a:lstStyle/>
          <a:p>
            <a:pPr>
              <a:spcBef>
                <a:spcPts val="500"/>
              </a:spcBef>
              <a:spcAft>
                <a:spcPts val="500"/>
              </a:spcAft>
            </a:pPr>
            <a:r>
              <a:rPr lang="en-US" dirty="0">
                <a:latin typeface="+mn-lt"/>
              </a:rPr>
              <a:t>When firms are making profits, new firms have incentive to enter the market</a:t>
            </a:r>
          </a:p>
          <a:p>
            <a:pPr lvl="1">
              <a:spcAft>
                <a:spcPts val="500"/>
              </a:spcAft>
              <a:buFont typeface="Arial" panose="020B0604020202020204" pitchFamily="34" charset="0"/>
              <a:buChar char="•"/>
            </a:pPr>
            <a:r>
              <a:rPr lang="en-US" dirty="0">
                <a:latin typeface="+mn-lt"/>
              </a:rPr>
              <a:t>Demand curve shifts left</a:t>
            </a:r>
          </a:p>
          <a:p>
            <a:pPr lvl="1">
              <a:spcAft>
                <a:spcPts val="500"/>
              </a:spcAft>
              <a:buFont typeface="Arial" panose="020B0604020202020204" pitchFamily="34" charset="0"/>
              <a:buChar char="•"/>
            </a:pPr>
            <a:r>
              <a:rPr lang="en-US" dirty="0">
                <a:latin typeface="+mn-lt"/>
              </a:rPr>
              <a:t>Firms experience declining profits</a:t>
            </a:r>
          </a:p>
          <a:p>
            <a:pPr>
              <a:spcBef>
                <a:spcPts val="500"/>
              </a:spcBef>
              <a:spcAft>
                <a:spcPts val="500"/>
              </a:spcAft>
            </a:pPr>
            <a:r>
              <a:rPr lang="en-US" dirty="0">
                <a:latin typeface="+mn-lt"/>
              </a:rPr>
              <a:t>When firms are making losses, firms have incentive to exit</a:t>
            </a:r>
          </a:p>
          <a:p>
            <a:pPr lvl="1">
              <a:spcAft>
                <a:spcPts val="500"/>
              </a:spcAft>
              <a:buFont typeface="Arial" panose="020B0604020202020204" pitchFamily="34" charset="0"/>
              <a:buChar char="•"/>
            </a:pPr>
            <a:r>
              <a:rPr lang="en-US" dirty="0">
                <a:latin typeface="+mn-lt"/>
              </a:rPr>
              <a:t>Demand curve shifts right</a:t>
            </a:r>
          </a:p>
          <a:p>
            <a:pPr lvl="1">
              <a:spcAft>
                <a:spcPts val="500"/>
              </a:spcAft>
              <a:buFont typeface="Arial" panose="020B0604020202020204" pitchFamily="34" charset="0"/>
              <a:buChar char="•"/>
            </a:pPr>
            <a:r>
              <a:rPr lang="en-US" dirty="0">
                <a:latin typeface="+mn-lt"/>
              </a:rPr>
              <a:t>Firms experience greater profits</a:t>
            </a:r>
          </a:p>
          <a:p>
            <a:pPr algn="l">
              <a:spcBef>
                <a:spcPts val="500"/>
              </a:spcBef>
              <a:spcAft>
                <a:spcPts val="500"/>
              </a:spcAft>
            </a:pPr>
            <a:r>
              <a:rPr lang="en-US" dirty="0">
                <a:latin typeface="+mn-lt"/>
              </a:rPr>
              <a:t>Process of entry and exit continues until the firms in the market make zero economic profit</a:t>
            </a:r>
          </a:p>
        </p:txBody>
      </p:sp>
    </p:spTree>
    <p:extLst>
      <p:ext uri="{BB962C8B-B14F-4D97-AF65-F5344CB8AC3E}">
        <p14:creationId xmlns:p14="http://schemas.microsoft.com/office/powerpoint/2010/main" val="207448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6575B-D354-D1D8-BD06-FD6309F79859}"/>
              </a:ext>
            </a:extLst>
          </p:cNvPr>
          <p:cNvSpPr>
            <a:spLocks noGrp="1"/>
          </p:cNvSpPr>
          <p:nvPr>
            <p:ph type="title"/>
          </p:nvPr>
        </p:nvSpPr>
        <p:spPr/>
        <p:txBody>
          <a:bodyPr/>
          <a:lstStyle/>
          <a:p>
            <a:r>
              <a:rPr lang="en-US" dirty="0">
                <a:latin typeface="+mn-lt"/>
              </a:rPr>
              <a:t>The Long-Run Equilibrium (2 of 3)</a:t>
            </a:r>
          </a:p>
        </p:txBody>
      </p:sp>
      <p:sp>
        <p:nvSpPr>
          <p:cNvPr id="3" name="Content Placeholder 2">
            <a:extLst>
              <a:ext uri="{FF2B5EF4-FFF2-40B4-BE49-F238E27FC236}">
                <a16:creationId xmlns:a16="http://schemas.microsoft.com/office/drawing/2014/main" id="{5B9A0A97-23FD-A872-6DB6-D8676A554439}"/>
              </a:ext>
            </a:extLst>
          </p:cNvPr>
          <p:cNvSpPr>
            <a:spLocks noGrp="1"/>
          </p:cNvSpPr>
          <p:nvPr>
            <p:ph idx="1"/>
          </p:nvPr>
        </p:nvSpPr>
        <p:spPr/>
        <p:txBody>
          <a:bodyPr/>
          <a:lstStyle/>
          <a:p>
            <a:r>
              <a:rPr lang="en-US" dirty="0">
                <a:latin typeface="+mn-lt"/>
              </a:rPr>
              <a:t>Once entry and exit have driven profit to zero</a:t>
            </a:r>
          </a:p>
          <a:p>
            <a:pPr lvl="1">
              <a:buFont typeface="Arial" panose="020B0604020202020204" pitchFamily="34" charset="0"/>
              <a:buChar char="•"/>
            </a:pPr>
            <a:r>
              <a:rPr lang="en-US" dirty="0">
                <a:latin typeface="+mn-lt"/>
              </a:rPr>
              <a:t>Demand curve is tangent to average total cost curve</a:t>
            </a:r>
          </a:p>
          <a:p>
            <a:pPr lvl="1">
              <a:buFont typeface="Arial" panose="020B0604020202020204" pitchFamily="34" charset="0"/>
              <a:buChar char="•"/>
            </a:pPr>
            <a:r>
              <a:rPr lang="en-US" dirty="0">
                <a:latin typeface="+mn-lt"/>
              </a:rPr>
              <a:t>At quantity where </a:t>
            </a:r>
            <a:r>
              <a:rPr lang="en-US" i="1" dirty="0">
                <a:latin typeface="+mn-lt"/>
              </a:rPr>
              <a:t>MR = MC</a:t>
            </a:r>
          </a:p>
          <a:p>
            <a:pPr lvl="1">
              <a:buFont typeface="Arial" panose="020B0604020202020204" pitchFamily="34" charset="0"/>
              <a:buChar char="•"/>
            </a:pPr>
            <a:r>
              <a:rPr lang="en-US" i="1" dirty="0">
                <a:latin typeface="+mn-lt"/>
              </a:rPr>
              <a:t>P = ATC</a:t>
            </a:r>
          </a:p>
        </p:txBody>
      </p:sp>
    </p:spTree>
    <p:extLst>
      <p:ext uri="{BB962C8B-B14F-4D97-AF65-F5344CB8AC3E}">
        <p14:creationId xmlns:p14="http://schemas.microsoft.com/office/powerpoint/2010/main" val="2967508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3348D-9696-C5B7-4DE5-30381072AC69}"/>
              </a:ext>
            </a:extLst>
          </p:cNvPr>
          <p:cNvSpPr>
            <a:spLocks noGrp="1"/>
          </p:cNvSpPr>
          <p:nvPr>
            <p:ph type="title"/>
          </p:nvPr>
        </p:nvSpPr>
        <p:spPr/>
        <p:txBody>
          <a:bodyPr/>
          <a:lstStyle/>
          <a:p>
            <a:r>
              <a:rPr lang="en-US" dirty="0">
                <a:latin typeface="+mn-lt"/>
              </a:rPr>
              <a:t>The Long-Run Equilibrium (3 of 3)</a:t>
            </a:r>
          </a:p>
        </p:txBody>
      </p:sp>
      <p:sp>
        <p:nvSpPr>
          <p:cNvPr id="3" name="Content Placeholder 2">
            <a:extLst>
              <a:ext uri="{FF2B5EF4-FFF2-40B4-BE49-F238E27FC236}">
                <a16:creationId xmlns:a16="http://schemas.microsoft.com/office/drawing/2014/main" id="{23AC0F9B-5FC3-5D6A-25BF-A7FBE72D0BF7}"/>
              </a:ext>
            </a:extLst>
          </p:cNvPr>
          <p:cNvSpPr>
            <a:spLocks noGrp="1"/>
          </p:cNvSpPr>
          <p:nvPr>
            <p:ph idx="1"/>
          </p:nvPr>
        </p:nvSpPr>
        <p:spPr>
          <a:xfrm>
            <a:off x="476843" y="1825625"/>
            <a:ext cx="11005623" cy="4351338"/>
          </a:xfrm>
        </p:spPr>
        <p:txBody>
          <a:bodyPr/>
          <a:lstStyle/>
          <a:p>
            <a:r>
              <a:rPr lang="en-US" dirty="0">
                <a:latin typeface="+mn-lt"/>
              </a:rPr>
              <a:t>As in a monopoly market, price exceeds marginal cost (</a:t>
            </a:r>
            <a:r>
              <a:rPr lang="en-US" i="1" dirty="0">
                <a:latin typeface="+mn-lt"/>
              </a:rPr>
              <a:t>P &gt; MC</a:t>
            </a:r>
            <a:r>
              <a:rPr lang="en-US" dirty="0">
                <a:latin typeface="+mn-lt"/>
              </a:rPr>
              <a:t>)</a:t>
            </a:r>
          </a:p>
          <a:p>
            <a:pPr lvl="1">
              <a:buFont typeface="Arial" panose="020B0604020202020204" pitchFamily="34" charset="0"/>
              <a:buChar char="•"/>
            </a:pPr>
            <a:r>
              <a:rPr lang="en-US" dirty="0">
                <a:latin typeface="+mn-lt"/>
              </a:rPr>
              <a:t>Profit maximization requires marginal revenue to equal marginal cost (</a:t>
            </a:r>
            <a:r>
              <a:rPr lang="en-US" i="1" dirty="0">
                <a:latin typeface="+mn-lt"/>
              </a:rPr>
              <a:t>MR = MC</a:t>
            </a:r>
            <a:r>
              <a:rPr lang="en-US" dirty="0">
                <a:latin typeface="+mn-lt"/>
              </a:rPr>
              <a:t>) and downward-sloping demand curve makes marginal revenue less than the price (</a:t>
            </a:r>
            <a:r>
              <a:rPr lang="en-US" i="1" dirty="0">
                <a:latin typeface="+mn-lt"/>
              </a:rPr>
              <a:t>MR &lt; P</a:t>
            </a:r>
            <a:r>
              <a:rPr lang="en-US" dirty="0">
                <a:latin typeface="+mn-lt"/>
              </a:rPr>
              <a:t>)</a:t>
            </a:r>
          </a:p>
          <a:p>
            <a:r>
              <a:rPr lang="en-US" dirty="0">
                <a:latin typeface="+mn-lt"/>
              </a:rPr>
              <a:t>As in a perfectly competitive market, price equals average total cost (</a:t>
            </a:r>
            <a:r>
              <a:rPr lang="en-US" i="1" dirty="0">
                <a:latin typeface="+mn-lt"/>
              </a:rPr>
              <a:t>P = ATC</a:t>
            </a:r>
            <a:r>
              <a:rPr lang="en-US" dirty="0">
                <a:latin typeface="+mn-lt"/>
              </a:rPr>
              <a:t>)</a:t>
            </a:r>
          </a:p>
          <a:p>
            <a:pPr lvl="1">
              <a:buFont typeface="Arial" panose="020B0604020202020204" pitchFamily="34" charset="0"/>
              <a:buChar char="•"/>
            </a:pPr>
            <a:r>
              <a:rPr lang="en-US" dirty="0">
                <a:latin typeface="+mn-lt"/>
              </a:rPr>
              <a:t>Free entry and exit drive economic profit to zero in the long run</a:t>
            </a:r>
          </a:p>
        </p:txBody>
      </p:sp>
    </p:spTree>
    <p:extLst>
      <p:ext uri="{BB962C8B-B14F-4D97-AF65-F5344CB8AC3E}">
        <p14:creationId xmlns:p14="http://schemas.microsoft.com/office/powerpoint/2010/main" val="3346573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22834-96A8-43B6-4193-D631EC670A9B}"/>
              </a:ext>
            </a:extLst>
          </p:cNvPr>
          <p:cNvSpPr>
            <a:spLocks noGrp="1"/>
          </p:cNvSpPr>
          <p:nvPr>
            <p:ph type="title"/>
          </p:nvPr>
        </p:nvSpPr>
        <p:spPr/>
        <p:txBody>
          <a:bodyPr/>
          <a:lstStyle/>
          <a:p>
            <a:r>
              <a:rPr lang="en-US" dirty="0">
                <a:latin typeface="+mn-lt"/>
              </a:rPr>
              <a:t>Figure 3 A Monopolistic Competitor in the Long Run</a:t>
            </a:r>
          </a:p>
        </p:txBody>
      </p:sp>
      <p:sp>
        <p:nvSpPr>
          <p:cNvPr id="3" name="Content Placeholder 2">
            <a:extLst>
              <a:ext uri="{FF2B5EF4-FFF2-40B4-BE49-F238E27FC236}">
                <a16:creationId xmlns:a16="http://schemas.microsoft.com/office/drawing/2014/main" id="{0845B9A8-0172-C57D-0BB5-D8322E9C96E8}"/>
              </a:ext>
            </a:extLst>
          </p:cNvPr>
          <p:cNvSpPr>
            <a:spLocks noGrp="1"/>
          </p:cNvSpPr>
          <p:nvPr>
            <p:ph sz="half" idx="1"/>
          </p:nvPr>
        </p:nvSpPr>
        <p:spPr>
          <a:xfrm>
            <a:off x="476843" y="1825625"/>
            <a:ext cx="5384311" cy="4351338"/>
          </a:xfrm>
        </p:spPr>
        <p:txBody>
          <a:bodyPr/>
          <a:lstStyle/>
          <a:p>
            <a:pPr>
              <a:spcBef>
                <a:spcPts val="200"/>
              </a:spcBef>
              <a:spcAft>
                <a:spcPts val="200"/>
              </a:spcAft>
            </a:pPr>
            <a:r>
              <a:rPr lang="en-US" sz="1800" dirty="0">
                <a:latin typeface="+mn-lt"/>
              </a:rPr>
              <a:t>In a monopolistically competitive market, if firms are making profits, new ones enter, causing the demand curves for the incumbent firms to shift to the left.</a:t>
            </a:r>
          </a:p>
          <a:p>
            <a:pPr>
              <a:spcBef>
                <a:spcPts val="200"/>
              </a:spcBef>
              <a:spcAft>
                <a:spcPts val="200"/>
              </a:spcAft>
            </a:pPr>
            <a:r>
              <a:rPr lang="en-US" sz="1800" dirty="0">
                <a:latin typeface="+mn-lt"/>
              </a:rPr>
              <a:t>Similarly, if firms are making losses, some of the firms in the market exit, causing the demand curves of the remaining firms to shift to the right. </a:t>
            </a:r>
          </a:p>
          <a:p>
            <a:pPr>
              <a:spcBef>
                <a:spcPts val="200"/>
              </a:spcBef>
              <a:spcAft>
                <a:spcPts val="200"/>
              </a:spcAft>
            </a:pPr>
            <a:r>
              <a:rPr lang="en-US" sz="1800" dirty="0">
                <a:latin typeface="+mn-lt"/>
              </a:rPr>
              <a:t>Because of these shifts in demand, monopolistically competitive firms eventually find themselves in the long-run equilibrium shown here. </a:t>
            </a:r>
          </a:p>
          <a:p>
            <a:pPr>
              <a:spcBef>
                <a:spcPts val="200"/>
              </a:spcBef>
              <a:spcAft>
                <a:spcPts val="200"/>
              </a:spcAft>
            </a:pPr>
            <a:r>
              <a:rPr lang="en-US" sz="1800" dirty="0">
                <a:latin typeface="+mn-lt"/>
              </a:rPr>
              <a:t>In this long-run equilibrium, price equals average total cost, and each firm earns zero profit.</a:t>
            </a:r>
          </a:p>
        </p:txBody>
      </p:sp>
      <p:pic>
        <p:nvPicPr>
          <p:cNvPr id="6" name="Picture 3" descr="The figure shows the situation for a firm in a market characterized by monopolistic competition in the long run.   The graph is shown on a rectangular coordinate system.  For the graph, the horizontal axis is the quantity of output, and the values start at zero but do not show any numerical values.  In addition, the vertical axis is labeled Price, measured as dollars per unit, and values start at zero, but no numerical values are provided.  The demand curve is plotted starting at a quantity near zero at a price approximately halfway up the vertical axis; the curve falls linearly to the right.  Below the demand curve is the marginal revenue curve (MR), also plotted at an initial quantity near zero, falling linearly to the right.  Two cost curves are plotted on the graph.  One is an average total cost curve (ATC).  This curve starts near the vertical axis well above halfway up that axis.  The ATC goes down smoothly to the right and reaches a minimum and goes up smoothly to the right.  The MC goes up linearly to the right.  Where the MR = MC determines what is labeled the profit maximizing quantity; at this quantity, the point on the demand curve determines the price charged and the point on the ATC curve determines the cost per unit for this quantity.   In this situation, the price coincides with the ATC, and this is shown by the ATC curve being tangent to the Demand curve. Under these conditions, the firm earns zero economic profit in the long run.">
            <a:extLst>
              <a:ext uri="{FF2B5EF4-FFF2-40B4-BE49-F238E27FC236}">
                <a16:creationId xmlns:a16="http://schemas.microsoft.com/office/drawing/2014/main" id="{380C7415-1380-06DE-B669-04F304DDA68F}"/>
              </a:ext>
            </a:extLst>
          </p:cNvPr>
          <p:cNvPicPr>
            <a:picLocks noGrp="1" noChangeAspect="1"/>
          </p:cNvPicPr>
          <p:nvPr>
            <p:ph sz="half" idx="2"/>
          </p:nvPr>
        </p:nvPicPr>
        <p:blipFill>
          <a:blip r:embed="rId2"/>
          <a:stretch>
            <a:fillRect/>
          </a:stretch>
        </p:blipFill>
        <p:spPr>
          <a:xfrm>
            <a:off x="6172199" y="1997307"/>
            <a:ext cx="5784506" cy="3931920"/>
          </a:xfrm>
        </p:spPr>
      </p:pic>
    </p:spTree>
    <p:extLst>
      <p:ext uri="{BB962C8B-B14F-4D97-AF65-F5344CB8AC3E}">
        <p14:creationId xmlns:p14="http://schemas.microsoft.com/office/powerpoint/2010/main" val="48837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F86E-C95D-9089-7393-8735546F8D7D}"/>
              </a:ext>
            </a:extLst>
          </p:cNvPr>
          <p:cNvSpPr>
            <a:spLocks noGrp="1"/>
          </p:cNvSpPr>
          <p:nvPr>
            <p:ph type="title"/>
          </p:nvPr>
        </p:nvSpPr>
        <p:spPr/>
        <p:txBody>
          <a:bodyPr/>
          <a:lstStyle/>
          <a:p>
            <a:r>
              <a:rPr lang="en-US" dirty="0">
                <a:latin typeface="+mn-lt"/>
              </a:rPr>
              <a:t>Monopolistic versus Perfect Competition</a:t>
            </a:r>
          </a:p>
        </p:txBody>
      </p:sp>
      <p:sp>
        <p:nvSpPr>
          <p:cNvPr id="3" name="Content Placeholder 2">
            <a:extLst>
              <a:ext uri="{FF2B5EF4-FFF2-40B4-BE49-F238E27FC236}">
                <a16:creationId xmlns:a16="http://schemas.microsoft.com/office/drawing/2014/main" id="{F8588DEC-497E-ED99-D4B4-D28757EAA03C}"/>
              </a:ext>
            </a:extLst>
          </p:cNvPr>
          <p:cNvSpPr>
            <a:spLocks noGrp="1"/>
          </p:cNvSpPr>
          <p:nvPr>
            <p:ph idx="1"/>
          </p:nvPr>
        </p:nvSpPr>
        <p:spPr/>
        <p:txBody>
          <a:bodyPr/>
          <a:lstStyle/>
          <a:p>
            <a:r>
              <a:rPr lang="en-US" dirty="0">
                <a:latin typeface="+mn-lt"/>
              </a:rPr>
              <a:t>Monopolistic competition</a:t>
            </a:r>
          </a:p>
          <a:p>
            <a:pPr lvl="1">
              <a:buFont typeface="Arial" panose="020B0604020202020204" pitchFamily="34" charset="0"/>
              <a:buChar char="•"/>
            </a:pPr>
            <a:r>
              <a:rPr lang="en-US" dirty="0">
                <a:latin typeface="+mn-lt"/>
              </a:rPr>
              <a:t>Quantity: not at minimum </a:t>
            </a:r>
            <a:r>
              <a:rPr lang="en-US" i="1" dirty="0">
                <a:latin typeface="+mn-lt"/>
              </a:rPr>
              <a:t>ATC</a:t>
            </a:r>
            <a:r>
              <a:rPr lang="en-US" dirty="0">
                <a:latin typeface="+mn-lt"/>
              </a:rPr>
              <a:t> (excess capacity)</a:t>
            </a:r>
          </a:p>
          <a:p>
            <a:pPr lvl="1">
              <a:buFont typeface="Arial" panose="020B0604020202020204" pitchFamily="34" charset="0"/>
              <a:buChar char="•"/>
            </a:pPr>
            <a:r>
              <a:rPr lang="en-US" i="1" dirty="0">
                <a:latin typeface="+mn-lt"/>
              </a:rPr>
              <a:t>P &gt; MC</a:t>
            </a:r>
            <a:r>
              <a:rPr lang="en-US" dirty="0">
                <a:latin typeface="+mn-lt"/>
              </a:rPr>
              <a:t>, markup over marginal cost</a:t>
            </a:r>
          </a:p>
          <a:p>
            <a:r>
              <a:rPr lang="en-US" dirty="0">
                <a:latin typeface="+mn-lt"/>
              </a:rPr>
              <a:t>Perfect competition</a:t>
            </a:r>
          </a:p>
          <a:p>
            <a:pPr lvl="1">
              <a:buFont typeface="Arial" panose="020B0604020202020204" pitchFamily="34" charset="0"/>
              <a:buChar char="•"/>
            </a:pPr>
            <a:r>
              <a:rPr lang="en-US" dirty="0">
                <a:latin typeface="+mn-lt"/>
              </a:rPr>
              <a:t>Quantity: at minimum </a:t>
            </a:r>
            <a:r>
              <a:rPr lang="en-US" i="1" dirty="0">
                <a:latin typeface="+mn-lt"/>
              </a:rPr>
              <a:t>ATC</a:t>
            </a:r>
            <a:r>
              <a:rPr lang="en-US" dirty="0">
                <a:latin typeface="+mn-lt"/>
              </a:rPr>
              <a:t> (efficient scale)</a:t>
            </a:r>
          </a:p>
          <a:p>
            <a:pPr lvl="1">
              <a:buFont typeface="Arial" panose="020B0604020202020204" pitchFamily="34" charset="0"/>
              <a:buChar char="•"/>
            </a:pPr>
            <a:r>
              <a:rPr lang="en-US" i="1" dirty="0">
                <a:latin typeface="+mn-lt"/>
              </a:rPr>
              <a:t>P = MC </a:t>
            </a:r>
          </a:p>
        </p:txBody>
      </p:sp>
    </p:spTree>
    <p:extLst>
      <p:ext uri="{BB962C8B-B14F-4D97-AF65-F5344CB8AC3E}">
        <p14:creationId xmlns:p14="http://schemas.microsoft.com/office/powerpoint/2010/main" val="3001630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153EC-C028-AB4F-7526-541B80BE88BA}"/>
              </a:ext>
            </a:extLst>
          </p:cNvPr>
          <p:cNvSpPr>
            <a:spLocks noGrp="1"/>
          </p:cNvSpPr>
          <p:nvPr>
            <p:ph type="title"/>
          </p:nvPr>
        </p:nvSpPr>
        <p:spPr>
          <a:xfrm>
            <a:off x="476843" y="272526"/>
            <a:ext cx="11241915" cy="1217447"/>
          </a:xfrm>
        </p:spPr>
        <p:txBody>
          <a:bodyPr/>
          <a:lstStyle/>
          <a:p>
            <a:r>
              <a:rPr lang="en-US" dirty="0">
                <a:latin typeface="+mn-lt"/>
              </a:rPr>
              <a:t>Figure 4 Monopolistic versus Perfect Competition</a:t>
            </a:r>
          </a:p>
        </p:txBody>
      </p:sp>
      <p:sp>
        <p:nvSpPr>
          <p:cNvPr id="3" name="Content Placeholder 2">
            <a:extLst>
              <a:ext uri="{FF2B5EF4-FFF2-40B4-BE49-F238E27FC236}">
                <a16:creationId xmlns:a16="http://schemas.microsoft.com/office/drawing/2014/main" id="{EB5CB9E1-0159-C200-7F4E-04D3EAFB14CC}"/>
              </a:ext>
            </a:extLst>
          </p:cNvPr>
          <p:cNvSpPr>
            <a:spLocks noGrp="1"/>
          </p:cNvSpPr>
          <p:nvPr>
            <p:ph sz="half" idx="1"/>
          </p:nvPr>
        </p:nvSpPr>
        <p:spPr>
          <a:xfrm>
            <a:off x="476843" y="1523425"/>
            <a:ext cx="11241915" cy="1770663"/>
          </a:xfrm>
        </p:spPr>
        <p:txBody>
          <a:bodyPr/>
          <a:lstStyle/>
          <a:p>
            <a:r>
              <a:rPr lang="en-US" sz="1800" b="0" dirty="0">
                <a:latin typeface="+mn-lt"/>
              </a:rPr>
              <a:t>Panel (a) shows the long-run equilibrium in a monopolistically competitive market, and panel (b) shows the long-run equilibrium in a perfectly competitive market. Two differences are notable. (1) The perfectly competitive firm produces at the efficient scale, where average total cost is minimized. By contrast, the monopolistically competitive firm produces at less than the efficient scale. (2) Price equals marginal cost under perfect competition, but price is above marginal cost under monopolistic competition.</a:t>
            </a:r>
          </a:p>
        </p:txBody>
      </p:sp>
      <p:pic>
        <p:nvPicPr>
          <p:cNvPr id="8" name="Picture 3" descr="The figure shows two market situations, one for a firm in a monopolistically competitive market and the second for a firm in a perfectly competitive market.  Both graphs are shown on a rectangular coordinate system.  For each graph, the horizontal axis is the quantity of output, and the values start at zero but do not show any numerical values.  In addition, for both graphs, the vertical axis is labeled Price, measured as dollars per unit, and values start at zero, but no numerical values are provided.  In panel (a), the scenario for monopolistic competition is shown. The demand curve is plotted starting at a quantity near zero at a price approximately halfway up the vertical axis; the curve falls linearly to the right.  Below the demand curve is the marginal revenue curve (MR), also plotted at an initial quantity near zero, falling linearly to the right.  Two cost curves are plotted on the graph.  One is an average total cost curve (ATC).  This curve starts near the vertical axis well above halfway up that axis.  The ATC goes down smoothly to the right and reaches a minimum and goes up smoothly to the right.  The MC goes up linearly to the right.   Where the MR = MC determines what is labeled the quantity produced; at this quantity, the point on the demand curve determines the price charged P and the point on the ATC curve determines the cost per unit for this quantity.   The scenario shows the long run equilibrium, so P = ATC, and the ATC curve is tangent to the Demand curve.  Another point is shown, the one at which MC = ATC, that is, the minimum point on the ATC.  This quantity is the Efficient Scale.  The difference between the Quantity produced and the Efficient Scale is labeled in a callout as Excess capacity.  In addition, the difference between Price P and the marginal cost at the Quantity produced is shown with a callout labeled Markup.  In panel (b), the scenario shows the long run equilibrium for a perfectly competitive firm.  The firm’s demand curve is the market price P, which is also marginal revenue or MR.  This is a line perpendicular to the vertical axis.  Two cost curves are shown.  One is an average total cost curve (ATC).  This curve starts near the vertical axis well above halfway up that axis.  The ATC goes down smoothly to the right and reaches a minimum and goes up smoothly to the right.  The MC goes up linearly to the right and passes through the ATC curve at this minimum point on the ATC.  This coincides with the market price, so P = MR = MC, which determines the output.  This is labeled Quantity produced, which is also the Efficient Scale.">
            <a:extLst>
              <a:ext uri="{FF2B5EF4-FFF2-40B4-BE49-F238E27FC236}">
                <a16:creationId xmlns:a16="http://schemas.microsoft.com/office/drawing/2014/main" id="{49A14E84-1D0A-0552-EAE1-78D821E946D3}"/>
              </a:ext>
            </a:extLst>
          </p:cNvPr>
          <p:cNvPicPr>
            <a:picLocks noGrp="1" noChangeAspect="1"/>
          </p:cNvPicPr>
          <p:nvPr>
            <p:ph sz="half" idx="2"/>
          </p:nvPr>
        </p:nvPicPr>
        <p:blipFill>
          <a:blip r:embed="rId2"/>
          <a:stretch>
            <a:fillRect/>
          </a:stretch>
        </p:blipFill>
        <p:spPr>
          <a:xfrm>
            <a:off x="2969135" y="3338693"/>
            <a:ext cx="6253731" cy="2743200"/>
          </a:xfrm>
        </p:spPr>
      </p:pic>
    </p:spTree>
    <p:extLst>
      <p:ext uri="{BB962C8B-B14F-4D97-AF65-F5344CB8AC3E}">
        <p14:creationId xmlns:p14="http://schemas.microsoft.com/office/powerpoint/2010/main" val="2101905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300"/>
              </a:spcBef>
              <a:spcAft>
                <a:spcPts val="600"/>
              </a:spcAft>
              <a:buNone/>
            </a:pPr>
            <a:r>
              <a:rPr lang="en-US" dirty="0">
                <a:latin typeface="+mn-lt"/>
              </a:rPr>
              <a:t>By the end of this chapter, you should be able to:</a:t>
            </a:r>
          </a:p>
          <a:p>
            <a:pPr>
              <a:spcBef>
                <a:spcPts val="300"/>
              </a:spcBef>
              <a:spcAft>
                <a:spcPts val="600"/>
              </a:spcAft>
            </a:pPr>
            <a:r>
              <a:rPr lang="en-US" dirty="0">
                <a:latin typeface="+mn-lt"/>
              </a:rPr>
              <a:t>Describe the characteristics of a monopolistically competitive market.</a:t>
            </a:r>
          </a:p>
          <a:p>
            <a:pPr>
              <a:spcBef>
                <a:spcPts val="300"/>
              </a:spcBef>
              <a:spcAft>
                <a:spcPts val="600"/>
              </a:spcAft>
            </a:pPr>
            <a:r>
              <a:rPr lang="en-US" dirty="0">
                <a:latin typeface="+mn-lt"/>
              </a:rPr>
              <a:t>Explain the impact of product differentiation on monopolistically competitive markets.</a:t>
            </a:r>
          </a:p>
          <a:p>
            <a:pPr>
              <a:spcBef>
                <a:spcPts val="300"/>
              </a:spcBef>
              <a:spcAft>
                <a:spcPts val="600"/>
              </a:spcAft>
            </a:pPr>
            <a:r>
              <a:rPr lang="en-US" dirty="0">
                <a:latin typeface="+mn-lt"/>
              </a:rPr>
              <a:t>Determine the profit-maximizing quantity and price for a monopolistically competitive firm.</a:t>
            </a:r>
          </a:p>
          <a:p>
            <a:pPr>
              <a:spcBef>
                <a:spcPts val="300"/>
              </a:spcBef>
              <a:spcAft>
                <a:spcPts val="600"/>
              </a:spcAft>
            </a:pPr>
            <a:r>
              <a:rPr lang="en-US" dirty="0">
                <a:latin typeface="+mn-lt"/>
              </a:rPr>
              <a:t>Compare the demand and marginal revenue curves of monopolistically competitive firms in the short run versus the long run.</a:t>
            </a:r>
          </a:p>
          <a:p>
            <a:pPr>
              <a:spcBef>
                <a:spcPts val="300"/>
              </a:spcBef>
              <a:spcAft>
                <a:spcPts val="600"/>
              </a:spcAft>
            </a:pPr>
            <a:r>
              <a:rPr lang="en-US" dirty="0">
                <a:latin typeface="+mn-lt"/>
              </a:rPr>
              <a:t>Explain the differences between a monopolistically competitive firm and a perfectly competitive firm.</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B3133-5A8D-89DA-C870-44D10F020AC1}"/>
              </a:ext>
            </a:extLst>
          </p:cNvPr>
          <p:cNvSpPr>
            <a:spLocks noGrp="1"/>
          </p:cNvSpPr>
          <p:nvPr>
            <p:ph type="title"/>
          </p:nvPr>
        </p:nvSpPr>
        <p:spPr/>
        <p:txBody>
          <a:bodyPr/>
          <a:lstStyle/>
          <a:p>
            <a:r>
              <a:rPr lang="en-US" dirty="0">
                <a:latin typeface="+mn-lt"/>
              </a:rPr>
              <a:t>Monopolistic Competition and the Welfare of Society</a:t>
            </a:r>
          </a:p>
        </p:txBody>
      </p:sp>
      <p:sp>
        <p:nvSpPr>
          <p:cNvPr id="3" name="Content Placeholder 2">
            <a:extLst>
              <a:ext uri="{FF2B5EF4-FFF2-40B4-BE49-F238E27FC236}">
                <a16:creationId xmlns:a16="http://schemas.microsoft.com/office/drawing/2014/main" id="{882FE1DB-3516-9527-B99F-7AFA6B036513}"/>
              </a:ext>
            </a:extLst>
          </p:cNvPr>
          <p:cNvSpPr>
            <a:spLocks noGrp="1"/>
          </p:cNvSpPr>
          <p:nvPr>
            <p:ph idx="1"/>
          </p:nvPr>
        </p:nvSpPr>
        <p:spPr/>
        <p:txBody>
          <a:bodyPr/>
          <a:lstStyle/>
          <a:p>
            <a:r>
              <a:rPr lang="en-US" dirty="0">
                <a:latin typeface="+mn-lt"/>
              </a:rPr>
              <a:t>Inefficiency of markup of price over marginal cost</a:t>
            </a:r>
          </a:p>
          <a:p>
            <a:pPr lvl="1">
              <a:buFont typeface="Arial" panose="020B0604020202020204" pitchFamily="34" charset="0"/>
              <a:buChar char="•"/>
            </a:pPr>
            <a:r>
              <a:rPr lang="en-US" dirty="0">
                <a:latin typeface="+mn-lt"/>
              </a:rPr>
              <a:t>Deadweight loss of monopoly pricing</a:t>
            </a:r>
          </a:p>
          <a:p>
            <a:r>
              <a:rPr lang="en-US" dirty="0">
                <a:latin typeface="+mn-lt"/>
              </a:rPr>
              <a:t>Inefficiency of number of firms </a:t>
            </a:r>
          </a:p>
          <a:p>
            <a:pPr lvl="1">
              <a:buFont typeface="Arial" panose="020B0604020202020204" pitchFamily="34" charset="0"/>
              <a:buChar char="•"/>
            </a:pPr>
            <a:r>
              <a:rPr lang="en-US" dirty="0">
                <a:latin typeface="+mn-lt"/>
              </a:rPr>
              <a:t>Product-variety externality (positive externality on consumers)</a:t>
            </a:r>
          </a:p>
          <a:p>
            <a:pPr lvl="1">
              <a:buFont typeface="Arial" panose="020B0604020202020204" pitchFamily="34" charset="0"/>
              <a:buChar char="•"/>
            </a:pPr>
            <a:r>
              <a:rPr lang="en-US" dirty="0">
                <a:latin typeface="+mn-lt"/>
              </a:rPr>
              <a:t>Business-stealing externality (negative externality on existing firms)</a:t>
            </a:r>
          </a:p>
        </p:txBody>
      </p:sp>
    </p:spTree>
    <p:extLst>
      <p:ext uri="{BB962C8B-B14F-4D97-AF65-F5344CB8AC3E}">
        <p14:creationId xmlns:p14="http://schemas.microsoft.com/office/powerpoint/2010/main" val="662099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17-3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Advertising</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6575B-D354-D1D8-BD06-FD6309F79859}"/>
              </a:ext>
            </a:extLst>
          </p:cNvPr>
          <p:cNvSpPr>
            <a:spLocks noGrp="1"/>
          </p:cNvSpPr>
          <p:nvPr>
            <p:ph type="title"/>
          </p:nvPr>
        </p:nvSpPr>
        <p:spPr/>
        <p:txBody>
          <a:bodyPr/>
          <a:lstStyle/>
          <a:p>
            <a:r>
              <a:rPr lang="en-US" dirty="0">
                <a:latin typeface="+mn-lt"/>
              </a:rPr>
              <a:t>Amount of Advertising</a:t>
            </a:r>
          </a:p>
        </p:txBody>
      </p:sp>
      <p:sp>
        <p:nvSpPr>
          <p:cNvPr id="3" name="Content Placeholder 2">
            <a:extLst>
              <a:ext uri="{FF2B5EF4-FFF2-40B4-BE49-F238E27FC236}">
                <a16:creationId xmlns:a16="http://schemas.microsoft.com/office/drawing/2014/main" id="{5B9A0A97-23FD-A872-6DB6-D8676A554439}"/>
              </a:ext>
            </a:extLst>
          </p:cNvPr>
          <p:cNvSpPr>
            <a:spLocks noGrp="1"/>
          </p:cNvSpPr>
          <p:nvPr>
            <p:ph idx="1"/>
          </p:nvPr>
        </p:nvSpPr>
        <p:spPr/>
        <p:txBody>
          <a:bodyPr/>
          <a:lstStyle/>
          <a:p>
            <a:r>
              <a:rPr lang="en-US" dirty="0">
                <a:latin typeface="+mn-lt"/>
              </a:rPr>
              <a:t>When firms sell differentiated products and charge prices above marginal cost, each firm has an incentive to advertise to attract more buyers</a:t>
            </a:r>
          </a:p>
          <a:p>
            <a:r>
              <a:rPr lang="en-US" dirty="0">
                <a:latin typeface="+mn-lt"/>
              </a:rPr>
              <a:t>Advertising spending</a:t>
            </a:r>
          </a:p>
          <a:p>
            <a:pPr lvl="1">
              <a:buFont typeface="Arial" panose="020B0604020202020204" pitchFamily="34" charset="0"/>
              <a:buChar char="•"/>
            </a:pPr>
            <a:r>
              <a:rPr lang="en-US" dirty="0">
                <a:latin typeface="+mn-lt"/>
              </a:rPr>
              <a:t>Differentiated consumer goods: 10-20% of revenue</a:t>
            </a:r>
          </a:p>
          <a:p>
            <a:pPr lvl="1">
              <a:buFont typeface="Arial" panose="020B0604020202020204" pitchFamily="34" charset="0"/>
              <a:buChar char="•"/>
            </a:pPr>
            <a:r>
              <a:rPr lang="en-US" dirty="0">
                <a:latin typeface="+mn-lt"/>
              </a:rPr>
              <a:t>Industrial products: Little advertising</a:t>
            </a:r>
          </a:p>
          <a:p>
            <a:pPr lvl="1">
              <a:buFont typeface="Arial" panose="020B0604020202020204" pitchFamily="34" charset="0"/>
              <a:buChar char="•"/>
            </a:pPr>
            <a:r>
              <a:rPr lang="en-US" dirty="0">
                <a:latin typeface="+mn-lt"/>
              </a:rPr>
              <a:t>Homogenous products: No advertising</a:t>
            </a:r>
          </a:p>
        </p:txBody>
      </p:sp>
    </p:spTree>
    <p:extLst>
      <p:ext uri="{BB962C8B-B14F-4D97-AF65-F5344CB8AC3E}">
        <p14:creationId xmlns:p14="http://schemas.microsoft.com/office/powerpoint/2010/main" val="1117087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3449E-2745-892E-9418-A6624F551283}"/>
              </a:ext>
            </a:extLst>
          </p:cNvPr>
          <p:cNvSpPr>
            <a:spLocks noGrp="1"/>
          </p:cNvSpPr>
          <p:nvPr>
            <p:ph type="title"/>
          </p:nvPr>
        </p:nvSpPr>
        <p:spPr/>
        <p:txBody>
          <a:bodyPr/>
          <a:lstStyle/>
          <a:p>
            <a:r>
              <a:rPr lang="en-US" dirty="0">
                <a:latin typeface="+mn-lt"/>
              </a:rPr>
              <a:t>The Debate over Advertising</a:t>
            </a:r>
          </a:p>
        </p:txBody>
      </p:sp>
      <p:sp>
        <p:nvSpPr>
          <p:cNvPr id="3" name="Content Placeholder 2">
            <a:extLst>
              <a:ext uri="{FF2B5EF4-FFF2-40B4-BE49-F238E27FC236}">
                <a16:creationId xmlns:a16="http://schemas.microsoft.com/office/drawing/2014/main" id="{C4B3E974-4C53-2616-AB4E-2693791141AA}"/>
              </a:ext>
            </a:extLst>
          </p:cNvPr>
          <p:cNvSpPr>
            <a:spLocks noGrp="1"/>
          </p:cNvSpPr>
          <p:nvPr>
            <p:ph idx="1"/>
          </p:nvPr>
        </p:nvSpPr>
        <p:spPr/>
        <p:txBody>
          <a:bodyPr/>
          <a:lstStyle/>
          <a:p>
            <a:pPr>
              <a:spcBef>
                <a:spcPts val="300"/>
              </a:spcBef>
              <a:spcAft>
                <a:spcPts val="600"/>
              </a:spcAft>
            </a:pPr>
            <a:r>
              <a:rPr lang="en-US" dirty="0">
                <a:latin typeface="+mn-lt"/>
              </a:rPr>
              <a:t>The critique of advertising</a:t>
            </a:r>
          </a:p>
          <a:p>
            <a:pPr lvl="1">
              <a:spcBef>
                <a:spcPts val="300"/>
              </a:spcBef>
              <a:spcAft>
                <a:spcPts val="600"/>
              </a:spcAft>
              <a:buFont typeface="Arial" panose="020B0604020202020204" pitchFamily="34" charset="0"/>
              <a:buChar char="•"/>
            </a:pPr>
            <a:r>
              <a:rPr lang="en-US" dirty="0">
                <a:latin typeface="+mn-lt"/>
              </a:rPr>
              <a:t>Firms advertise to manipulate people’s tastes</a:t>
            </a:r>
          </a:p>
          <a:p>
            <a:pPr lvl="2">
              <a:spcBef>
                <a:spcPts val="300"/>
              </a:spcBef>
              <a:spcAft>
                <a:spcPts val="600"/>
              </a:spcAft>
              <a:buSzPct val="100000"/>
              <a:buFont typeface="Arial" panose="020B0604020202020204" pitchFamily="34" charset="0"/>
              <a:buChar char="•"/>
            </a:pPr>
            <a:r>
              <a:rPr lang="en-US" dirty="0">
                <a:latin typeface="+mn-lt"/>
              </a:rPr>
              <a:t>Psychological rather than informational</a:t>
            </a:r>
          </a:p>
          <a:p>
            <a:pPr lvl="2">
              <a:spcBef>
                <a:spcPts val="300"/>
              </a:spcBef>
              <a:spcAft>
                <a:spcPts val="600"/>
              </a:spcAft>
              <a:buSzPct val="100000"/>
              <a:buFont typeface="Arial" panose="020B0604020202020204" pitchFamily="34" charset="0"/>
              <a:buChar char="•"/>
            </a:pPr>
            <a:r>
              <a:rPr lang="en-US" dirty="0">
                <a:latin typeface="+mn-lt"/>
              </a:rPr>
              <a:t>Creates a desire that otherwise might not exist</a:t>
            </a:r>
          </a:p>
          <a:p>
            <a:pPr lvl="1">
              <a:spcBef>
                <a:spcPts val="300"/>
              </a:spcBef>
              <a:spcAft>
                <a:spcPts val="600"/>
              </a:spcAft>
              <a:buFont typeface="Arial" panose="020B0604020202020204" pitchFamily="34" charset="0"/>
              <a:buChar char="•"/>
            </a:pPr>
            <a:r>
              <a:rPr lang="en-US" dirty="0">
                <a:latin typeface="+mn-lt"/>
              </a:rPr>
              <a:t>Impedes competition</a:t>
            </a:r>
          </a:p>
          <a:p>
            <a:pPr lvl="2">
              <a:spcBef>
                <a:spcPts val="300"/>
              </a:spcBef>
              <a:spcAft>
                <a:spcPts val="600"/>
              </a:spcAft>
              <a:buSzPct val="100000"/>
              <a:buFont typeface="Arial" panose="020B0604020202020204" pitchFamily="34" charset="0"/>
              <a:buChar char="•"/>
            </a:pPr>
            <a:r>
              <a:rPr lang="en-US" dirty="0">
                <a:latin typeface="+mn-lt"/>
              </a:rPr>
              <a:t>Makes buyers less concerned with price differences</a:t>
            </a:r>
          </a:p>
          <a:p>
            <a:pPr lvl="2">
              <a:spcBef>
                <a:spcPts val="300"/>
              </a:spcBef>
              <a:spcAft>
                <a:spcPts val="600"/>
              </a:spcAft>
              <a:buSzPct val="100000"/>
              <a:buFont typeface="Arial" panose="020B0604020202020204" pitchFamily="34" charset="0"/>
              <a:buChar char="•"/>
            </a:pPr>
            <a:r>
              <a:rPr lang="en-US" dirty="0">
                <a:latin typeface="+mn-lt"/>
              </a:rPr>
              <a:t>Makes demand less elastic</a:t>
            </a:r>
          </a:p>
          <a:p>
            <a:pPr lvl="2">
              <a:spcBef>
                <a:spcPts val="300"/>
              </a:spcBef>
              <a:spcAft>
                <a:spcPts val="600"/>
              </a:spcAft>
              <a:buSzPct val="100000"/>
              <a:buFont typeface="Arial" panose="020B0604020202020204" pitchFamily="34" charset="0"/>
              <a:buChar char="•"/>
            </a:pPr>
            <a:r>
              <a:rPr lang="en-US" dirty="0">
                <a:latin typeface="+mn-lt"/>
              </a:rPr>
              <a:t>Firm can increase profits by charging a larger markup</a:t>
            </a:r>
          </a:p>
          <a:p>
            <a:pPr algn="l">
              <a:spcBef>
                <a:spcPts val="300"/>
              </a:spcBef>
              <a:spcAft>
                <a:spcPts val="600"/>
              </a:spcAft>
            </a:pPr>
            <a:r>
              <a:rPr lang="en-US" b="0" i="0" u="none" strike="noStrike" baseline="0" dirty="0">
                <a:latin typeface="+mn-lt"/>
              </a:rPr>
              <a:t>over marginal cost.</a:t>
            </a:r>
            <a:endParaRPr lang="en-US" dirty="0">
              <a:latin typeface="+mn-lt"/>
            </a:endParaRPr>
          </a:p>
        </p:txBody>
      </p:sp>
    </p:spTree>
    <p:extLst>
      <p:ext uri="{BB962C8B-B14F-4D97-AF65-F5344CB8AC3E}">
        <p14:creationId xmlns:p14="http://schemas.microsoft.com/office/powerpoint/2010/main" val="15810369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B3133-5A8D-89DA-C870-44D10F020AC1}"/>
              </a:ext>
            </a:extLst>
          </p:cNvPr>
          <p:cNvSpPr>
            <a:spLocks noGrp="1"/>
          </p:cNvSpPr>
          <p:nvPr>
            <p:ph type="title"/>
          </p:nvPr>
        </p:nvSpPr>
        <p:spPr/>
        <p:txBody>
          <a:bodyPr/>
          <a:lstStyle/>
          <a:p>
            <a:r>
              <a:rPr lang="en-US" dirty="0">
                <a:latin typeface="+mn-lt"/>
              </a:rPr>
              <a:t>The Defense of Advertising</a:t>
            </a:r>
          </a:p>
        </p:txBody>
      </p:sp>
      <p:sp>
        <p:nvSpPr>
          <p:cNvPr id="3" name="Content Placeholder 2">
            <a:extLst>
              <a:ext uri="{FF2B5EF4-FFF2-40B4-BE49-F238E27FC236}">
                <a16:creationId xmlns:a16="http://schemas.microsoft.com/office/drawing/2014/main" id="{882FE1DB-3516-9527-B99F-7AFA6B036513}"/>
              </a:ext>
            </a:extLst>
          </p:cNvPr>
          <p:cNvSpPr>
            <a:spLocks noGrp="1"/>
          </p:cNvSpPr>
          <p:nvPr>
            <p:ph idx="1"/>
          </p:nvPr>
        </p:nvSpPr>
        <p:spPr/>
        <p:txBody>
          <a:bodyPr/>
          <a:lstStyle/>
          <a:p>
            <a:r>
              <a:rPr lang="en-US" dirty="0">
                <a:latin typeface="+mn-lt"/>
              </a:rPr>
              <a:t>Provide information to customers</a:t>
            </a:r>
          </a:p>
          <a:p>
            <a:pPr lvl="1">
              <a:buFont typeface="Arial" panose="020B0604020202020204" pitchFamily="34" charset="0"/>
              <a:buChar char="•"/>
            </a:pPr>
            <a:r>
              <a:rPr lang="en-US" dirty="0">
                <a:latin typeface="+mn-lt"/>
              </a:rPr>
              <a:t>Customers - make better choices</a:t>
            </a:r>
          </a:p>
          <a:p>
            <a:pPr lvl="1">
              <a:buFont typeface="Arial" panose="020B0604020202020204" pitchFamily="34" charset="0"/>
              <a:buChar char="•"/>
            </a:pPr>
            <a:r>
              <a:rPr lang="en-US" dirty="0">
                <a:latin typeface="+mn-lt"/>
              </a:rPr>
              <a:t>Enhances the ability of markets to allocate resources efficiently</a:t>
            </a:r>
          </a:p>
          <a:p>
            <a:r>
              <a:rPr lang="en-US" dirty="0">
                <a:latin typeface="+mn-lt"/>
              </a:rPr>
              <a:t>Fosters competition</a:t>
            </a:r>
          </a:p>
          <a:p>
            <a:pPr lvl="1">
              <a:buFont typeface="Arial" panose="020B0604020202020204" pitchFamily="34" charset="0"/>
              <a:buChar char="•"/>
            </a:pPr>
            <a:r>
              <a:rPr lang="en-US" dirty="0">
                <a:latin typeface="+mn-lt"/>
              </a:rPr>
              <a:t>Customers - take advantage of price differences</a:t>
            </a:r>
          </a:p>
          <a:p>
            <a:pPr lvl="1">
              <a:buFont typeface="Arial" panose="020B0604020202020204" pitchFamily="34" charset="0"/>
              <a:buChar char="•"/>
            </a:pPr>
            <a:r>
              <a:rPr lang="en-US" dirty="0">
                <a:latin typeface="+mn-lt"/>
              </a:rPr>
              <a:t>Allows new firms to enter more easily</a:t>
            </a:r>
          </a:p>
        </p:txBody>
      </p:sp>
    </p:spTree>
    <p:extLst>
      <p:ext uri="{BB962C8B-B14F-4D97-AF65-F5344CB8AC3E}">
        <p14:creationId xmlns:p14="http://schemas.microsoft.com/office/powerpoint/2010/main" val="2780208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300F3-7EEE-8D11-5912-A419799C4B45}"/>
              </a:ext>
            </a:extLst>
          </p:cNvPr>
          <p:cNvSpPr>
            <a:spLocks noGrp="1"/>
          </p:cNvSpPr>
          <p:nvPr>
            <p:ph type="title"/>
          </p:nvPr>
        </p:nvSpPr>
        <p:spPr/>
        <p:txBody>
          <a:bodyPr/>
          <a:lstStyle/>
          <a:p>
            <a:r>
              <a:rPr lang="en-US" dirty="0">
                <a:latin typeface="+mn-lt"/>
              </a:rPr>
              <a:t>Advertising as a Signal of Quality</a:t>
            </a:r>
          </a:p>
        </p:txBody>
      </p:sp>
      <p:sp>
        <p:nvSpPr>
          <p:cNvPr id="3" name="Content Placeholder 2">
            <a:extLst>
              <a:ext uri="{FF2B5EF4-FFF2-40B4-BE49-F238E27FC236}">
                <a16:creationId xmlns:a16="http://schemas.microsoft.com/office/drawing/2014/main" id="{E9DF5B58-E696-A0AB-246B-0890CD330BCD}"/>
              </a:ext>
            </a:extLst>
          </p:cNvPr>
          <p:cNvSpPr>
            <a:spLocks noGrp="1"/>
          </p:cNvSpPr>
          <p:nvPr>
            <p:ph idx="1"/>
          </p:nvPr>
        </p:nvSpPr>
        <p:spPr/>
        <p:txBody>
          <a:bodyPr/>
          <a:lstStyle/>
          <a:p>
            <a:pPr algn="l"/>
            <a:r>
              <a:rPr lang="en-US" dirty="0">
                <a:latin typeface="+mn-lt"/>
              </a:rPr>
              <a:t>Large amount of money on advertising can itself be a signal to consumers about quality</a:t>
            </a:r>
          </a:p>
          <a:p>
            <a:pPr lvl="1">
              <a:buFont typeface="Arial" panose="020B0604020202020204" pitchFamily="34" charset="0"/>
              <a:buChar char="•"/>
            </a:pPr>
            <a:r>
              <a:rPr lang="en-US" dirty="0">
                <a:latin typeface="+mn-lt"/>
              </a:rPr>
              <a:t>Little apparent information</a:t>
            </a:r>
          </a:p>
          <a:p>
            <a:pPr lvl="1">
              <a:buFont typeface="Arial" panose="020B0604020202020204" pitchFamily="34" charset="0"/>
              <a:buChar char="•"/>
            </a:pPr>
            <a:r>
              <a:rPr lang="en-US" dirty="0">
                <a:latin typeface="+mn-lt"/>
              </a:rPr>
              <a:t>Content of advertising is irrelevant</a:t>
            </a:r>
          </a:p>
        </p:txBody>
      </p:sp>
    </p:spTree>
    <p:extLst>
      <p:ext uri="{BB962C8B-B14F-4D97-AF65-F5344CB8AC3E}">
        <p14:creationId xmlns:p14="http://schemas.microsoft.com/office/powerpoint/2010/main" val="55376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E40A9-3266-A936-776F-A8D3FE9BA30E}"/>
              </a:ext>
            </a:extLst>
          </p:cNvPr>
          <p:cNvSpPr>
            <a:spLocks noGrp="1"/>
          </p:cNvSpPr>
          <p:nvPr>
            <p:ph type="title"/>
          </p:nvPr>
        </p:nvSpPr>
        <p:spPr/>
        <p:txBody>
          <a:bodyPr/>
          <a:lstStyle/>
          <a:p>
            <a:r>
              <a:rPr lang="en-US" dirty="0">
                <a:latin typeface="+mn-lt"/>
              </a:rPr>
              <a:t>Brand Names</a:t>
            </a:r>
          </a:p>
        </p:txBody>
      </p:sp>
      <p:sp>
        <p:nvSpPr>
          <p:cNvPr id="3" name="Content Placeholder 2">
            <a:extLst>
              <a:ext uri="{FF2B5EF4-FFF2-40B4-BE49-F238E27FC236}">
                <a16:creationId xmlns:a16="http://schemas.microsoft.com/office/drawing/2014/main" id="{4F587310-DD0E-DFEB-A566-4028D4A55015}"/>
              </a:ext>
            </a:extLst>
          </p:cNvPr>
          <p:cNvSpPr>
            <a:spLocks noGrp="1"/>
          </p:cNvSpPr>
          <p:nvPr>
            <p:ph idx="1"/>
          </p:nvPr>
        </p:nvSpPr>
        <p:spPr/>
        <p:txBody>
          <a:bodyPr/>
          <a:lstStyle/>
          <a:p>
            <a:r>
              <a:rPr lang="en-US" dirty="0">
                <a:latin typeface="+mn-lt"/>
              </a:rPr>
              <a:t>Spend more on advertising and charge higher prices than generic substitutes</a:t>
            </a:r>
          </a:p>
          <a:p>
            <a:r>
              <a:rPr lang="en-US" dirty="0">
                <a:latin typeface="+mn-lt"/>
              </a:rPr>
              <a:t>Critics of brand names</a:t>
            </a:r>
          </a:p>
          <a:p>
            <a:pPr lvl="1">
              <a:buFont typeface="Arial" panose="020B0604020202020204" pitchFamily="34" charset="0"/>
              <a:buChar char="•"/>
            </a:pPr>
            <a:r>
              <a:rPr lang="en-US" dirty="0">
                <a:latin typeface="+mn-lt"/>
              </a:rPr>
              <a:t>Products are not differentiated</a:t>
            </a:r>
          </a:p>
          <a:p>
            <a:r>
              <a:rPr lang="en-US" dirty="0">
                <a:latin typeface="+mn-lt"/>
              </a:rPr>
              <a:t>Defenders of brand names</a:t>
            </a:r>
          </a:p>
          <a:p>
            <a:pPr lvl="1">
              <a:buFont typeface="Arial" panose="020B0604020202020204" pitchFamily="34" charset="0"/>
              <a:buChar char="•"/>
            </a:pPr>
            <a:r>
              <a:rPr lang="en-US" dirty="0">
                <a:latin typeface="+mn-lt"/>
              </a:rPr>
              <a:t>Consumers – information about quality</a:t>
            </a:r>
          </a:p>
          <a:p>
            <a:pPr lvl="1">
              <a:buFont typeface="Arial" panose="020B0604020202020204" pitchFamily="34" charset="0"/>
              <a:buChar char="•"/>
            </a:pPr>
            <a:r>
              <a:rPr lang="en-US" dirty="0">
                <a:latin typeface="+mn-lt"/>
              </a:rPr>
              <a:t>Firms – incentive to maintain high quality</a:t>
            </a:r>
          </a:p>
        </p:txBody>
      </p:sp>
    </p:spTree>
    <p:extLst>
      <p:ext uri="{BB962C8B-B14F-4D97-AF65-F5344CB8AC3E}">
        <p14:creationId xmlns:p14="http://schemas.microsoft.com/office/powerpoint/2010/main" val="25471752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17-4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EC05D-EE80-DD39-8C7B-006F99C0C064}"/>
              </a:ext>
            </a:extLst>
          </p:cNvPr>
          <p:cNvSpPr>
            <a:spLocks noGrp="1"/>
          </p:cNvSpPr>
          <p:nvPr>
            <p:ph type="title"/>
          </p:nvPr>
        </p:nvSpPr>
        <p:spPr/>
        <p:txBody>
          <a:bodyPr/>
          <a:lstStyle/>
          <a:p>
            <a:r>
              <a:rPr lang="en-US" dirty="0">
                <a:latin typeface="+mn-lt"/>
              </a:rPr>
              <a:t>Table 1 Monopolistic Competition: Between Perfect Competition and Monopoly (1 of 3)</a:t>
            </a:r>
          </a:p>
        </p:txBody>
      </p:sp>
      <p:graphicFrame>
        <p:nvGraphicFramePr>
          <p:cNvPr id="4" name="Table 2">
            <a:extLst>
              <a:ext uri="{FF2B5EF4-FFF2-40B4-BE49-F238E27FC236}">
                <a16:creationId xmlns:a16="http://schemas.microsoft.com/office/drawing/2014/main" id="{C615F1C8-5785-13D8-8C1C-717D0D1BF226}"/>
              </a:ext>
            </a:extLst>
          </p:cNvPr>
          <p:cNvGraphicFramePr>
            <a:graphicFrameLocks noGrp="1"/>
          </p:cNvGraphicFramePr>
          <p:nvPr>
            <p:ph idx="1"/>
            <p:extLst>
              <p:ext uri="{D42A27DB-BD31-4B8C-83A1-F6EECF244321}">
                <p14:modId xmlns:p14="http://schemas.microsoft.com/office/powerpoint/2010/main" val="2179514442"/>
              </p:ext>
            </p:extLst>
          </p:nvPr>
        </p:nvGraphicFramePr>
        <p:xfrm>
          <a:off x="371238" y="1990515"/>
          <a:ext cx="11449524" cy="3291840"/>
        </p:xfrm>
        <a:graphic>
          <a:graphicData uri="http://schemas.openxmlformats.org/drawingml/2006/table">
            <a:tbl>
              <a:tblPr firstRow="1" bandRow="1">
                <a:tableStyleId>{5C22544A-7EE6-4342-B048-85BDC9FD1C3A}</a:tableStyleId>
              </a:tblPr>
              <a:tblGrid>
                <a:gridCol w="3017520">
                  <a:extLst>
                    <a:ext uri="{9D8B030D-6E8A-4147-A177-3AD203B41FA5}">
                      <a16:colId xmlns:a16="http://schemas.microsoft.com/office/drawing/2014/main" val="2870355827"/>
                    </a:ext>
                  </a:extLst>
                </a:gridCol>
                <a:gridCol w="2810668">
                  <a:extLst>
                    <a:ext uri="{9D8B030D-6E8A-4147-A177-3AD203B41FA5}">
                      <a16:colId xmlns:a16="http://schemas.microsoft.com/office/drawing/2014/main" val="1020669419"/>
                    </a:ext>
                  </a:extLst>
                </a:gridCol>
                <a:gridCol w="2810668">
                  <a:extLst>
                    <a:ext uri="{9D8B030D-6E8A-4147-A177-3AD203B41FA5}">
                      <a16:colId xmlns:a16="http://schemas.microsoft.com/office/drawing/2014/main" val="844217818"/>
                    </a:ext>
                  </a:extLst>
                </a:gridCol>
                <a:gridCol w="2810668">
                  <a:extLst>
                    <a:ext uri="{9D8B030D-6E8A-4147-A177-3AD203B41FA5}">
                      <a16:colId xmlns:a16="http://schemas.microsoft.com/office/drawing/2014/main" val="3251692224"/>
                    </a:ext>
                  </a:extLst>
                </a:gridCol>
              </a:tblGrid>
              <a:tr h="794584">
                <a:tc>
                  <a:txBody>
                    <a:bodyPr/>
                    <a:lstStyle/>
                    <a:p>
                      <a:endParaRPr lang="en-US" sz="1800" dirty="0">
                        <a:latin typeface="+mn-lt"/>
                      </a:endParaRPr>
                    </a:p>
                  </a:txBody>
                  <a:tcPr/>
                </a:tc>
                <a:tc>
                  <a:txBody>
                    <a:bodyPr/>
                    <a:lstStyle/>
                    <a:p>
                      <a:pPr algn="ctr"/>
                      <a:r>
                        <a:rPr lang="en-US" sz="1800" b="1" dirty="0">
                          <a:latin typeface="+mn-lt"/>
                        </a:rPr>
                        <a:t>Perfect Competition</a:t>
                      </a:r>
                    </a:p>
                  </a:txBody>
                  <a:tcPr/>
                </a:tc>
                <a:tc>
                  <a:txBody>
                    <a:bodyPr/>
                    <a:lstStyle/>
                    <a:p>
                      <a:pPr algn="ctr"/>
                      <a:r>
                        <a:rPr lang="en-US" sz="1800" b="1" i="0" u="none" strike="noStrike" baseline="0" dirty="0">
                          <a:latin typeface="+mn-lt"/>
                        </a:rPr>
                        <a:t>Monopolistic Competition</a:t>
                      </a:r>
                      <a:endParaRPr lang="en-US" sz="1800" b="1" dirty="0">
                        <a:latin typeface="+mn-lt"/>
                      </a:endParaRPr>
                    </a:p>
                  </a:txBody>
                  <a:tcPr/>
                </a:tc>
                <a:tc>
                  <a:txBody>
                    <a:bodyPr/>
                    <a:lstStyle/>
                    <a:p>
                      <a:pPr algn="ctr"/>
                      <a:r>
                        <a:rPr lang="en-US" sz="1800" b="1" dirty="0">
                          <a:latin typeface="+mn-lt"/>
                        </a:rPr>
                        <a:t>Monopoly</a:t>
                      </a:r>
                    </a:p>
                  </a:txBody>
                  <a:tcPr/>
                </a:tc>
                <a:extLst>
                  <a:ext uri="{0D108BD9-81ED-4DB2-BD59-A6C34878D82A}">
                    <a16:rowId xmlns:a16="http://schemas.microsoft.com/office/drawing/2014/main" val="817849709"/>
                  </a:ext>
                </a:extLst>
              </a:tr>
              <a:tr h="7945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b="1" dirty="0">
                          <a:latin typeface="+mn-lt"/>
                        </a:rPr>
                        <a:t>Features that all three market structures share</a:t>
                      </a:r>
                      <a:endParaRPr lang="en-US" sz="1800" b="1"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extLst>
                  <a:ext uri="{0D108BD9-81ED-4DB2-BD59-A6C34878D82A}">
                    <a16:rowId xmlns:a16="http://schemas.microsoft.com/office/drawing/2014/main" val="4134904466"/>
                  </a:ext>
                </a:extLst>
              </a:tr>
              <a:tr h="454044">
                <a:tc>
                  <a:txBody>
                    <a:bodyPr/>
                    <a:lstStyle/>
                    <a:p>
                      <a:r>
                        <a:rPr lang="en-US" sz="1800" dirty="0">
                          <a:latin typeface="+mn-lt"/>
                        </a:rPr>
                        <a:t>Goal of firms</a:t>
                      </a:r>
                    </a:p>
                  </a:txBody>
                  <a:tcPr/>
                </a:tc>
                <a:tc>
                  <a:txBody>
                    <a:bodyPr/>
                    <a:lstStyle/>
                    <a:p>
                      <a:r>
                        <a:rPr lang="en-US" sz="1800" dirty="0">
                          <a:latin typeface="+mn-lt"/>
                        </a:rPr>
                        <a:t>Maximize profits</a:t>
                      </a:r>
                    </a:p>
                  </a:txBody>
                  <a:tcPr/>
                </a:tc>
                <a:tc>
                  <a:txBody>
                    <a:bodyPr/>
                    <a:lstStyle/>
                    <a:p>
                      <a:r>
                        <a:rPr lang="en-US" sz="1800" dirty="0">
                          <a:latin typeface="+mn-lt"/>
                        </a:rPr>
                        <a:t>Maximize profits</a:t>
                      </a:r>
                    </a:p>
                  </a:txBody>
                  <a:tcPr/>
                </a:tc>
                <a:tc>
                  <a:txBody>
                    <a:bodyPr/>
                    <a:lstStyle/>
                    <a:p>
                      <a:r>
                        <a:rPr lang="en-US" sz="1800" dirty="0">
                          <a:latin typeface="+mn-lt"/>
                        </a:rPr>
                        <a:t>Maximize profits</a:t>
                      </a:r>
                    </a:p>
                  </a:txBody>
                  <a:tcPr/>
                </a:tc>
                <a:extLst>
                  <a:ext uri="{0D108BD9-81ED-4DB2-BD59-A6C34878D82A}">
                    <a16:rowId xmlns:a16="http://schemas.microsoft.com/office/drawing/2014/main" val="2427536337"/>
                  </a:ext>
                </a:extLst>
              </a:tr>
              <a:tr h="454044">
                <a:tc>
                  <a:txBody>
                    <a:bodyPr/>
                    <a:lstStyle/>
                    <a:p>
                      <a:r>
                        <a:rPr lang="en-US" sz="1800" dirty="0">
                          <a:latin typeface="+mn-lt"/>
                        </a:rPr>
                        <a:t>Rule for maximizing</a:t>
                      </a:r>
                    </a:p>
                  </a:txBody>
                  <a:tcPr/>
                </a:tc>
                <a:tc>
                  <a:txBody>
                    <a:bodyPr/>
                    <a:lstStyle/>
                    <a:p>
                      <a:r>
                        <a:rPr lang="en-US" sz="1800" i="1" dirty="0">
                          <a:latin typeface="+mn-lt"/>
                        </a:rPr>
                        <a:t>MR = MC</a:t>
                      </a:r>
                    </a:p>
                  </a:txBody>
                  <a:tcPr/>
                </a:tc>
                <a:tc>
                  <a:txBody>
                    <a:bodyPr/>
                    <a:lstStyle/>
                    <a:p>
                      <a:r>
                        <a:rPr lang="en-US" sz="1800" i="1" dirty="0">
                          <a:latin typeface="+mn-lt"/>
                        </a:rPr>
                        <a:t>MR = MC</a:t>
                      </a:r>
                    </a:p>
                  </a:txBody>
                  <a:tcPr/>
                </a:tc>
                <a:tc>
                  <a:txBody>
                    <a:bodyPr/>
                    <a:lstStyle/>
                    <a:p>
                      <a:r>
                        <a:rPr lang="en-US" sz="1800" i="1" dirty="0">
                          <a:latin typeface="+mn-lt"/>
                        </a:rPr>
                        <a:t>MR = MC</a:t>
                      </a:r>
                    </a:p>
                  </a:txBody>
                  <a:tcPr/>
                </a:tc>
                <a:extLst>
                  <a:ext uri="{0D108BD9-81ED-4DB2-BD59-A6C34878D82A}">
                    <a16:rowId xmlns:a16="http://schemas.microsoft.com/office/drawing/2014/main" val="3395159269"/>
                  </a:ext>
                </a:extLst>
              </a:tr>
              <a:tr h="794584">
                <a:tc>
                  <a:txBody>
                    <a:bodyPr/>
                    <a:lstStyle/>
                    <a:p>
                      <a:r>
                        <a:rPr lang="en-CA" sz="1800" dirty="0">
                          <a:latin typeface="+mn-lt"/>
                        </a:rPr>
                        <a:t>Can earn economic profits in the short run?</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extLst>
                  <a:ext uri="{0D108BD9-81ED-4DB2-BD59-A6C34878D82A}">
                    <a16:rowId xmlns:a16="http://schemas.microsoft.com/office/drawing/2014/main" val="1070043170"/>
                  </a:ext>
                </a:extLst>
              </a:tr>
            </a:tbl>
          </a:graphicData>
        </a:graphic>
      </p:graphicFrame>
    </p:spTree>
    <p:extLst>
      <p:ext uri="{BB962C8B-B14F-4D97-AF65-F5344CB8AC3E}">
        <p14:creationId xmlns:p14="http://schemas.microsoft.com/office/powerpoint/2010/main" val="768052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EC05D-EE80-DD39-8C7B-006F99C0C064}"/>
              </a:ext>
            </a:extLst>
          </p:cNvPr>
          <p:cNvSpPr>
            <a:spLocks noGrp="1"/>
          </p:cNvSpPr>
          <p:nvPr>
            <p:ph type="title"/>
          </p:nvPr>
        </p:nvSpPr>
        <p:spPr/>
        <p:txBody>
          <a:bodyPr/>
          <a:lstStyle/>
          <a:p>
            <a:r>
              <a:rPr lang="en-US" dirty="0">
                <a:latin typeface="+mn-lt"/>
              </a:rPr>
              <a:t>Table 1 Monopolistic Competition: Between Perfect Competition and Monopoly (2 of 3)</a:t>
            </a:r>
          </a:p>
        </p:txBody>
      </p:sp>
      <p:graphicFrame>
        <p:nvGraphicFramePr>
          <p:cNvPr id="4" name="Table 2">
            <a:extLst>
              <a:ext uri="{FF2B5EF4-FFF2-40B4-BE49-F238E27FC236}">
                <a16:creationId xmlns:a16="http://schemas.microsoft.com/office/drawing/2014/main" id="{C615F1C8-5785-13D8-8C1C-717D0D1BF226}"/>
              </a:ext>
            </a:extLst>
          </p:cNvPr>
          <p:cNvGraphicFramePr>
            <a:graphicFrameLocks noGrp="1"/>
          </p:cNvGraphicFramePr>
          <p:nvPr>
            <p:ph idx="1"/>
            <p:extLst>
              <p:ext uri="{D42A27DB-BD31-4B8C-83A1-F6EECF244321}">
                <p14:modId xmlns:p14="http://schemas.microsoft.com/office/powerpoint/2010/main" val="2864272927"/>
              </p:ext>
            </p:extLst>
          </p:nvPr>
        </p:nvGraphicFramePr>
        <p:xfrm>
          <a:off x="476250" y="2020495"/>
          <a:ext cx="11242672" cy="3615252"/>
        </p:xfrm>
        <a:graphic>
          <a:graphicData uri="http://schemas.openxmlformats.org/drawingml/2006/table">
            <a:tbl>
              <a:tblPr firstRow="1" bandRow="1">
                <a:tableStyleId>{5C22544A-7EE6-4342-B048-85BDC9FD1C3A}</a:tableStyleId>
              </a:tblPr>
              <a:tblGrid>
                <a:gridCol w="2810668">
                  <a:extLst>
                    <a:ext uri="{9D8B030D-6E8A-4147-A177-3AD203B41FA5}">
                      <a16:colId xmlns:a16="http://schemas.microsoft.com/office/drawing/2014/main" val="2870355827"/>
                    </a:ext>
                  </a:extLst>
                </a:gridCol>
                <a:gridCol w="2810668">
                  <a:extLst>
                    <a:ext uri="{9D8B030D-6E8A-4147-A177-3AD203B41FA5}">
                      <a16:colId xmlns:a16="http://schemas.microsoft.com/office/drawing/2014/main" val="1020669419"/>
                    </a:ext>
                  </a:extLst>
                </a:gridCol>
                <a:gridCol w="2810668">
                  <a:extLst>
                    <a:ext uri="{9D8B030D-6E8A-4147-A177-3AD203B41FA5}">
                      <a16:colId xmlns:a16="http://schemas.microsoft.com/office/drawing/2014/main" val="844217818"/>
                    </a:ext>
                  </a:extLst>
                </a:gridCol>
                <a:gridCol w="2810668">
                  <a:extLst>
                    <a:ext uri="{9D8B030D-6E8A-4147-A177-3AD203B41FA5}">
                      <a16:colId xmlns:a16="http://schemas.microsoft.com/office/drawing/2014/main" val="3251692224"/>
                    </a:ext>
                  </a:extLst>
                </a:gridCol>
              </a:tblGrid>
              <a:tr h="297819">
                <a:tc>
                  <a:txBody>
                    <a:bodyPr/>
                    <a:lstStyle/>
                    <a:p>
                      <a:endParaRPr lang="en-US" sz="1800" dirty="0">
                        <a:latin typeface="+mn-lt"/>
                      </a:endParaRPr>
                    </a:p>
                  </a:txBody>
                  <a:tcPr/>
                </a:tc>
                <a:tc>
                  <a:txBody>
                    <a:bodyPr/>
                    <a:lstStyle/>
                    <a:p>
                      <a:pPr algn="ctr"/>
                      <a:r>
                        <a:rPr lang="en-US" sz="1800" b="1" dirty="0">
                          <a:latin typeface="+mn-lt"/>
                        </a:rPr>
                        <a:t>Perfect Competition</a:t>
                      </a:r>
                    </a:p>
                  </a:txBody>
                  <a:tcPr/>
                </a:tc>
                <a:tc>
                  <a:txBody>
                    <a:bodyPr/>
                    <a:lstStyle/>
                    <a:p>
                      <a:pPr algn="ctr"/>
                      <a:r>
                        <a:rPr lang="en-US" sz="1800" b="1" i="0" u="none" strike="noStrike" baseline="0" dirty="0">
                          <a:latin typeface="+mn-lt"/>
                        </a:rPr>
                        <a:t>Monopolistic Competition</a:t>
                      </a:r>
                      <a:endParaRPr lang="en-US" sz="1800" b="1" dirty="0">
                        <a:latin typeface="+mn-lt"/>
                      </a:endParaRPr>
                    </a:p>
                  </a:txBody>
                  <a:tcPr/>
                </a:tc>
                <a:tc>
                  <a:txBody>
                    <a:bodyPr/>
                    <a:lstStyle/>
                    <a:p>
                      <a:pPr algn="ctr"/>
                      <a:r>
                        <a:rPr lang="en-US" sz="1800" b="1" dirty="0">
                          <a:latin typeface="+mn-lt"/>
                        </a:rPr>
                        <a:t>Monopoly</a:t>
                      </a:r>
                    </a:p>
                  </a:txBody>
                  <a:tcPr/>
                </a:tc>
                <a:extLst>
                  <a:ext uri="{0D108BD9-81ED-4DB2-BD59-A6C34878D82A}">
                    <a16:rowId xmlns:a16="http://schemas.microsoft.com/office/drawing/2014/main" val="817849709"/>
                  </a:ext>
                </a:extLst>
              </a:tr>
              <a:tr h="297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b="1" dirty="0">
                          <a:latin typeface="+mn-lt"/>
                        </a:rPr>
                        <a:t>Features that monopolistic competition shares with monopoly</a:t>
                      </a:r>
                      <a:endParaRPr lang="en-US" sz="1800" b="1"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extLst>
                  <a:ext uri="{0D108BD9-81ED-4DB2-BD59-A6C34878D82A}">
                    <a16:rowId xmlns:a16="http://schemas.microsoft.com/office/drawing/2014/main" val="4134904466"/>
                  </a:ext>
                </a:extLst>
              </a:tr>
              <a:tr h="297819">
                <a:tc>
                  <a:txBody>
                    <a:bodyPr/>
                    <a:lstStyle/>
                    <a:p>
                      <a:r>
                        <a:rPr lang="en-US" sz="1800" dirty="0">
                          <a:latin typeface="+mn-lt"/>
                        </a:rPr>
                        <a:t>Price taker?</a:t>
                      </a: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No</a:t>
                      </a:r>
                      <a:endParaRPr lang="en-US" sz="1800" dirty="0">
                        <a:latin typeface="+mn-lt"/>
                      </a:endParaRPr>
                    </a:p>
                  </a:txBody>
                  <a:tcPr/>
                </a:tc>
                <a:tc>
                  <a:txBody>
                    <a:bodyPr/>
                    <a:lstStyle/>
                    <a:p>
                      <a:r>
                        <a:rPr lang="en-CA" sz="1800" dirty="0">
                          <a:latin typeface="+mn-lt"/>
                        </a:rPr>
                        <a:t>No</a:t>
                      </a:r>
                      <a:endParaRPr lang="en-US" sz="1800" dirty="0">
                        <a:latin typeface="+mn-lt"/>
                      </a:endParaRPr>
                    </a:p>
                  </a:txBody>
                  <a:tcPr/>
                </a:tc>
                <a:extLst>
                  <a:ext uri="{0D108BD9-81ED-4DB2-BD59-A6C34878D82A}">
                    <a16:rowId xmlns:a16="http://schemas.microsoft.com/office/drawing/2014/main" val="2427536337"/>
                  </a:ext>
                </a:extLst>
              </a:tr>
              <a:tr h="506292">
                <a:tc>
                  <a:txBody>
                    <a:bodyPr/>
                    <a:lstStyle/>
                    <a:p>
                      <a:r>
                        <a:rPr lang="en-US" sz="1800" dirty="0">
                          <a:latin typeface="+mn-lt"/>
                        </a:rPr>
                        <a:t>Price</a:t>
                      </a:r>
                    </a:p>
                  </a:txBody>
                  <a:tcPr/>
                </a:tc>
                <a:tc>
                  <a:txBody>
                    <a:bodyPr/>
                    <a:lstStyle/>
                    <a:p>
                      <a:r>
                        <a:rPr lang="en-US" sz="1800" i="1" dirty="0">
                          <a:latin typeface="+mn-lt"/>
                        </a:rPr>
                        <a:t>P = MC</a:t>
                      </a:r>
                    </a:p>
                  </a:txBody>
                  <a:tcPr/>
                </a:tc>
                <a:tc>
                  <a:txBody>
                    <a:bodyPr/>
                    <a:lstStyle/>
                    <a:p>
                      <a:r>
                        <a:rPr lang="en-US" sz="1800" i="1" dirty="0">
                          <a:latin typeface="+mn-lt"/>
                        </a:rPr>
                        <a:t>P &gt; MC</a:t>
                      </a:r>
                    </a:p>
                  </a:txBody>
                  <a:tcPr/>
                </a:tc>
                <a:tc>
                  <a:txBody>
                    <a:bodyPr/>
                    <a:lstStyle/>
                    <a:p>
                      <a:r>
                        <a:rPr lang="en-US" sz="1800" i="1" dirty="0">
                          <a:latin typeface="+mn-lt"/>
                        </a:rPr>
                        <a:t>P &gt; MC</a:t>
                      </a:r>
                    </a:p>
                  </a:txBody>
                  <a:tcPr/>
                </a:tc>
                <a:extLst>
                  <a:ext uri="{0D108BD9-81ED-4DB2-BD59-A6C34878D82A}">
                    <a16:rowId xmlns:a16="http://schemas.microsoft.com/office/drawing/2014/main" val="3395159269"/>
                  </a:ext>
                </a:extLst>
              </a:tr>
              <a:tr h="506292">
                <a:tc>
                  <a:txBody>
                    <a:bodyPr/>
                    <a:lstStyle/>
                    <a:p>
                      <a:r>
                        <a:rPr lang="en-CA" sz="1800" dirty="0">
                          <a:latin typeface="+mn-lt"/>
                        </a:rPr>
                        <a:t>Produces welfare-maximizing level of output?</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No</a:t>
                      </a:r>
                      <a:endParaRPr lang="en-US" sz="1800" dirty="0">
                        <a:latin typeface="+mn-lt"/>
                      </a:endParaRPr>
                    </a:p>
                  </a:txBody>
                  <a:tcPr/>
                </a:tc>
                <a:tc>
                  <a:txBody>
                    <a:bodyPr/>
                    <a:lstStyle/>
                    <a:p>
                      <a:r>
                        <a:rPr lang="en-CA" sz="1800" dirty="0">
                          <a:latin typeface="+mn-lt"/>
                        </a:rPr>
                        <a:t>No</a:t>
                      </a:r>
                      <a:endParaRPr lang="en-US" sz="1800" dirty="0">
                        <a:latin typeface="+mn-lt"/>
                      </a:endParaRPr>
                    </a:p>
                  </a:txBody>
                  <a:tcPr/>
                </a:tc>
                <a:extLst>
                  <a:ext uri="{0D108BD9-81ED-4DB2-BD59-A6C34878D82A}">
                    <a16:rowId xmlns:a16="http://schemas.microsoft.com/office/drawing/2014/main" val="1070043170"/>
                  </a:ext>
                </a:extLst>
              </a:tr>
            </a:tbl>
          </a:graphicData>
        </a:graphic>
      </p:graphicFrame>
    </p:spTree>
    <p:extLst>
      <p:ext uri="{BB962C8B-B14F-4D97-AF65-F5344CB8AC3E}">
        <p14:creationId xmlns:p14="http://schemas.microsoft.com/office/powerpoint/2010/main" val="1222271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Identify the area on a graph that represents a monopolistically competitive firm's profit or loss.</a:t>
            </a:r>
          </a:p>
          <a:p>
            <a:pPr>
              <a:spcBef>
                <a:spcPts val="800"/>
              </a:spcBef>
            </a:pPr>
            <a:r>
              <a:rPr lang="en-US" dirty="0">
                <a:latin typeface="+mn-lt"/>
              </a:rPr>
              <a:t>Explain the adjustment process in a monopolistically competitive market if a firm in that market is not making zero profit.</a:t>
            </a:r>
          </a:p>
          <a:p>
            <a:pPr>
              <a:spcBef>
                <a:spcPts val="800"/>
              </a:spcBef>
            </a:pPr>
            <a:r>
              <a:rPr lang="en-US" dirty="0">
                <a:latin typeface="+mn-lt"/>
              </a:rPr>
              <a:t>Given a scenario about goods operating in a monopolistically competitive market, determine if it is a critique of advertising or a defense of advertising.</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EC05D-EE80-DD39-8C7B-006F99C0C064}"/>
              </a:ext>
            </a:extLst>
          </p:cNvPr>
          <p:cNvSpPr>
            <a:spLocks noGrp="1"/>
          </p:cNvSpPr>
          <p:nvPr>
            <p:ph type="title"/>
          </p:nvPr>
        </p:nvSpPr>
        <p:spPr/>
        <p:txBody>
          <a:bodyPr/>
          <a:lstStyle/>
          <a:p>
            <a:r>
              <a:rPr lang="en-US" dirty="0">
                <a:latin typeface="+mn-lt"/>
              </a:rPr>
              <a:t>Table 1 Monopolistic Competition: Between Perfect Competition and Monopoly (3 of 3)</a:t>
            </a:r>
          </a:p>
        </p:txBody>
      </p:sp>
      <p:graphicFrame>
        <p:nvGraphicFramePr>
          <p:cNvPr id="4" name="Table 2">
            <a:extLst>
              <a:ext uri="{FF2B5EF4-FFF2-40B4-BE49-F238E27FC236}">
                <a16:creationId xmlns:a16="http://schemas.microsoft.com/office/drawing/2014/main" id="{C615F1C8-5785-13D8-8C1C-717D0D1BF226}"/>
              </a:ext>
            </a:extLst>
          </p:cNvPr>
          <p:cNvGraphicFramePr>
            <a:graphicFrameLocks noGrp="1"/>
          </p:cNvGraphicFramePr>
          <p:nvPr>
            <p:ph idx="1"/>
            <p:extLst>
              <p:ext uri="{D42A27DB-BD31-4B8C-83A1-F6EECF244321}">
                <p14:modId xmlns:p14="http://schemas.microsoft.com/office/powerpoint/2010/main" val="14388536"/>
              </p:ext>
            </p:extLst>
          </p:nvPr>
        </p:nvGraphicFramePr>
        <p:xfrm>
          <a:off x="476250" y="2065465"/>
          <a:ext cx="11242672" cy="3340932"/>
        </p:xfrm>
        <a:graphic>
          <a:graphicData uri="http://schemas.openxmlformats.org/drawingml/2006/table">
            <a:tbl>
              <a:tblPr firstRow="1" bandRow="1">
                <a:tableStyleId>{5C22544A-7EE6-4342-B048-85BDC9FD1C3A}</a:tableStyleId>
              </a:tblPr>
              <a:tblGrid>
                <a:gridCol w="2810668">
                  <a:extLst>
                    <a:ext uri="{9D8B030D-6E8A-4147-A177-3AD203B41FA5}">
                      <a16:colId xmlns:a16="http://schemas.microsoft.com/office/drawing/2014/main" val="2870355827"/>
                    </a:ext>
                  </a:extLst>
                </a:gridCol>
                <a:gridCol w="2810668">
                  <a:extLst>
                    <a:ext uri="{9D8B030D-6E8A-4147-A177-3AD203B41FA5}">
                      <a16:colId xmlns:a16="http://schemas.microsoft.com/office/drawing/2014/main" val="1020669419"/>
                    </a:ext>
                  </a:extLst>
                </a:gridCol>
                <a:gridCol w="2810668">
                  <a:extLst>
                    <a:ext uri="{9D8B030D-6E8A-4147-A177-3AD203B41FA5}">
                      <a16:colId xmlns:a16="http://schemas.microsoft.com/office/drawing/2014/main" val="844217818"/>
                    </a:ext>
                  </a:extLst>
                </a:gridCol>
                <a:gridCol w="2810668">
                  <a:extLst>
                    <a:ext uri="{9D8B030D-6E8A-4147-A177-3AD203B41FA5}">
                      <a16:colId xmlns:a16="http://schemas.microsoft.com/office/drawing/2014/main" val="3251692224"/>
                    </a:ext>
                  </a:extLst>
                </a:gridCol>
              </a:tblGrid>
              <a:tr h="297819">
                <a:tc>
                  <a:txBody>
                    <a:bodyPr/>
                    <a:lstStyle/>
                    <a:p>
                      <a:endParaRPr lang="en-US" sz="1800" dirty="0">
                        <a:latin typeface="+mn-lt"/>
                      </a:endParaRPr>
                    </a:p>
                  </a:txBody>
                  <a:tcPr/>
                </a:tc>
                <a:tc>
                  <a:txBody>
                    <a:bodyPr/>
                    <a:lstStyle/>
                    <a:p>
                      <a:pPr algn="ctr"/>
                      <a:r>
                        <a:rPr lang="en-US" sz="1800" b="1" dirty="0">
                          <a:latin typeface="+mn-lt"/>
                        </a:rPr>
                        <a:t>Perfect Competition</a:t>
                      </a:r>
                    </a:p>
                  </a:txBody>
                  <a:tcPr/>
                </a:tc>
                <a:tc>
                  <a:txBody>
                    <a:bodyPr/>
                    <a:lstStyle/>
                    <a:p>
                      <a:pPr algn="ctr"/>
                      <a:r>
                        <a:rPr lang="en-US" sz="1800" b="1" i="0" u="none" strike="noStrike" baseline="0" dirty="0">
                          <a:latin typeface="+mn-lt"/>
                        </a:rPr>
                        <a:t>Monopolistic Competition</a:t>
                      </a:r>
                      <a:endParaRPr lang="en-US" sz="1800" b="1" dirty="0">
                        <a:latin typeface="+mn-lt"/>
                      </a:endParaRPr>
                    </a:p>
                  </a:txBody>
                  <a:tcPr/>
                </a:tc>
                <a:tc>
                  <a:txBody>
                    <a:bodyPr/>
                    <a:lstStyle/>
                    <a:p>
                      <a:pPr algn="ctr"/>
                      <a:r>
                        <a:rPr lang="en-US" sz="1800" b="1" dirty="0">
                          <a:latin typeface="+mn-lt"/>
                        </a:rPr>
                        <a:t>Monopoly</a:t>
                      </a:r>
                    </a:p>
                  </a:txBody>
                  <a:tcPr/>
                </a:tc>
                <a:extLst>
                  <a:ext uri="{0D108BD9-81ED-4DB2-BD59-A6C34878D82A}">
                    <a16:rowId xmlns:a16="http://schemas.microsoft.com/office/drawing/2014/main" val="817849709"/>
                  </a:ext>
                </a:extLst>
              </a:tr>
              <a:tr h="297819">
                <a:tc>
                  <a:txBody>
                    <a:bodyPr/>
                    <a:lstStyle/>
                    <a:p>
                      <a:r>
                        <a:rPr lang="en-CA" sz="1800" b="1" dirty="0">
                          <a:latin typeface="+mn-lt"/>
                        </a:rPr>
                        <a:t>Features that monopolistic competition shares with perfect competition</a:t>
                      </a:r>
                      <a:endParaRPr lang="en-US" sz="1800" b="1"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tc>
                  <a:txBody>
                    <a:bodyPr/>
                    <a:lstStyle/>
                    <a:p>
                      <a:endParaRPr lang="en-US" sz="1800" dirty="0">
                        <a:latin typeface="+mn-lt"/>
                      </a:endParaRPr>
                    </a:p>
                  </a:txBody>
                  <a:tcPr/>
                </a:tc>
                <a:extLst>
                  <a:ext uri="{0D108BD9-81ED-4DB2-BD59-A6C34878D82A}">
                    <a16:rowId xmlns:a16="http://schemas.microsoft.com/office/drawing/2014/main" val="4134904466"/>
                  </a:ext>
                </a:extLst>
              </a:tr>
              <a:tr h="297819">
                <a:tc>
                  <a:txBody>
                    <a:bodyPr/>
                    <a:lstStyle/>
                    <a:p>
                      <a:r>
                        <a:rPr lang="en-US" sz="1800" dirty="0">
                          <a:latin typeface="+mn-lt"/>
                        </a:rPr>
                        <a:t>Number of firms</a:t>
                      </a:r>
                    </a:p>
                  </a:txBody>
                  <a:tcPr/>
                </a:tc>
                <a:tc>
                  <a:txBody>
                    <a:bodyPr/>
                    <a:lstStyle/>
                    <a:p>
                      <a:r>
                        <a:rPr lang="en-CA" sz="1800" dirty="0">
                          <a:latin typeface="+mn-lt"/>
                        </a:rPr>
                        <a:t>Many</a:t>
                      </a:r>
                      <a:endParaRPr lang="en-US" sz="1800" dirty="0">
                        <a:latin typeface="+mn-lt"/>
                      </a:endParaRPr>
                    </a:p>
                  </a:txBody>
                  <a:tcPr/>
                </a:tc>
                <a:tc>
                  <a:txBody>
                    <a:bodyPr/>
                    <a:lstStyle/>
                    <a:p>
                      <a:r>
                        <a:rPr lang="en-US" sz="1800" dirty="0">
                          <a:latin typeface="+mn-lt"/>
                        </a:rPr>
                        <a:t>Many</a:t>
                      </a:r>
                    </a:p>
                  </a:txBody>
                  <a:tcPr/>
                </a:tc>
                <a:tc>
                  <a:txBody>
                    <a:bodyPr/>
                    <a:lstStyle/>
                    <a:p>
                      <a:r>
                        <a:rPr lang="en-CA" sz="1800" dirty="0">
                          <a:latin typeface="+mn-lt"/>
                        </a:rPr>
                        <a:t>One</a:t>
                      </a:r>
                      <a:endParaRPr lang="en-US" sz="1800" dirty="0">
                        <a:latin typeface="+mn-lt"/>
                      </a:endParaRPr>
                    </a:p>
                  </a:txBody>
                  <a:tcPr/>
                </a:tc>
                <a:extLst>
                  <a:ext uri="{0D108BD9-81ED-4DB2-BD59-A6C34878D82A}">
                    <a16:rowId xmlns:a16="http://schemas.microsoft.com/office/drawing/2014/main" val="2427536337"/>
                  </a:ext>
                </a:extLst>
              </a:tr>
              <a:tr h="506292">
                <a:tc>
                  <a:txBody>
                    <a:bodyPr/>
                    <a:lstStyle/>
                    <a:p>
                      <a:r>
                        <a:rPr lang="en-CA" sz="1800" dirty="0">
                          <a:latin typeface="+mn-lt"/>
                        </a:rPr>
                        <a:t>Entry in the long run?</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Yes</a:t>
                      </a:r>
                      <a:endParaRPr lang="en-US" sz="1800" dirty="0">
                        <a:latin typeface="+mn-lt"/>
                      </a:endParaRPr>
                    </a:p>
                  </a:txBody>
                  <a:tcPr/>
                </a:tc>
                <a:tc>
                  <a:txBody>
                    <a:bodyPr/>
                    <a:lstStyle/>
                    <a:p>
                      <a:r>
                        <a:rPr lang="en-CA" sz="1800" dirty="0">
                          <a:latin typeface="+mn-lt"/>
                        </a:rPr>
                        <a:t>No</a:t>
                      </a:r>
                      <a:endParaRPr lang="en-US" sz="1800" dirty="0">
                        <a:latin typeface="+mn-lt"/>
                      </a:endParaRPr>
                    </a:p>
                  </a:txBody>
                  <a:tcPr/>
                </a:tc>
                <a:extLst>
                  <a:ext uri="{0D108BD9-81ED-4DB2-BD59-A6C34878D82A}">
                    <a16:rowId xmlns:a16="http://schemas.microsoft.com/office/drawing/2014/main" val="3395159269"/>
                  </a:ext>
                </a:extLst>
              </a:tr>
              <a:tr h="506292">
                <a:tc>
                  <a:txBody>
                    <a:bodyPr/>
                    <a:lstStyle/>
                    <a:p>
                      <a:r>
                        <a:rPr lang="en-CA" sz="1800" dirty="0">
                          <a:latin typeface="+mn-lt"/>
                        </a:rPr>
                        <a:t>Can earn economic profits in the long run?</a:t>
                      </a:r>
                      <a:endParaRPr lang="en-US" sz="1800" dirty="0">
                        <a:latin typeface="+mn-lt"/>
                      </a:endParaRPr>
                    </a:p>
                  </a:txBody>
                  <a:tcPr/>
                </a:tc>
                <a:tc>
                  <a:txBody>
                    <a:bodyPr/>
                    <a:lstStyle/>
                    <a:p>
                      <a:r>
                        <a:rPr lang="en-US" sz="1800" dirty="0">
                          <a:latin typeface="+mn-lt"/>
                        </a:rPr>
                        <a:t>No</a:t>
                      </a:r>
                    </a:p>
                  </a:txBody>
                  <a:tcPr/>
                </a:tc>
                <a:tc>
                  <a:txBody>
                    <a:bodyPr/>
                    <a:lstStyle/>
                    <a:p>
                      <a:r>
                        <a:rPr lang="en-US" sz="1800" dirty="0">
                          <a:latin typeface="+mn-lt"/>
                        </a:rPr>
                        <a:t>No</a:t>
                      </a:r>
                    </a:p>
                  </a:txBody>
                  <a:tcPr/>
                </a:tc>
                <a:tc>
                  <a:txBody>
                    <a:bodyPr/>
                    <a:lstStyle/>
                    <a:p>
                      <a:r>
                        <a:rPr lang="en-US" sz="1800" dirty="0">
                          <a:latin typeface="+mn-lt"/>
                        </a:rPr>
                        <a:t>No</a:t>
                      </a:r>
                    </a:p>
                  </a:txBody>
                  <a:tcPr/>
                </a:tc>
                <a:extLst>
                  <a:ext uri="{0D108BD9-81ED-4DB2-BD59-A6C34878D82A}">
                    <a16:rowId xmlns:a16="http://schemas.microsoft.com/office/drawing/2014/main" val="1070043170"/>
                  </a:ext>
                </a:extLst>
              </a:tr>
            </a:tbl>
          </a:graphicData>
        </a:graphic>
      </p:graphicFrame>
    </p:spTree>
    <p:extLst>
      <p:ext uri="{BB962C8B-B14F-4D97-AF65-F5344CB8AC3E}">
        <p14:creationId xmlns:p14="http://schemas.microsoft.com/office/powerpoint/2010/main" val="31528943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(1 of 2)</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dirty="0">
                <a:latin typeface="+mn-lt"/>
                <a:ea typeface="+mn-lt"/>
                <a:cs typeface="+mn-lt"/>
              </a:rPr>
              <a:t>You are watching the Super Bowl and during a commercial break you see an ad featuring LeBron James. In the ad, LeBron James does nothing but shoot basketballs. He never speaks. There is no written copy. At the end of the advertisement, the Nike “swoosh” appears on the screen along with the words “Nike” and “LeBron James Signature Basketball Shoes.” You read in a newspaper that LeBron James received $40 million to be the spokesperson for Nike basketball shoes.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(2 of 2)</a:t>
            </a:r>
          </a:p>
        </p:txBody>
      </p:sp>
      <p:sp>
        <p:nvSpPr>
          <p:cNvPr id="3" name="Content Placeholder 2"/>
          <p:cNvSpPr>
            <a:spLocks noGrp="1"/>
          </p:cNvSpPr>
          <p:nvPr>
            <p:ph idx="1"/>
          </p:nvPr>
        </p:nvSpPr>
        <p:spPr/>
        <p:txBody>
          <a:bodyPr vert="horz" lIns="91440" tIns="45720" rIns="91440" bIns="45720" rtlCol="0" anchor="t">
            <a:noAutofit/>
          </a:bodyPr>
          <a:lstStyle/>
          <a:p>
            <a:pPr marL="457200" indent="-457200">
              <a:buFont typeface="+mj-lt"/>
              <a:buAutoNum type="alphaUcPeriod"/>
            </a:pPr>
            <a:r>
              <a:rPr lang="en-US" dirty="0">
                <a:latin typeface="+mn-lt"/>
                <a:ea typeface="+mn-lt"/>
                <a:cs typeface="+mn-lt"/>
              </a:rPr>
              <a:t>While watching, a friend says, “What a waste of society’s resources. I didn’t learn anything about Nike basketball shoes from that ad. I think there should be government regulations requiring ads to be informative in some way.” What have you learned from this ad?</a:t>
            </a:r>
          </a:p>
          <a:p>
            <a:pPr marL="457200" indent="-457200">
              <a:buFont typeface="+mj-lt"/>
              <a:buAutoNum type="alphaUcPeriod"/>
            </a:pPr>
            <a:r>
              <a:rPr lang="en-US" dirty="0">
                <a:latin typeface="+mn-lt"/>
                <a:ea typeface="+mn-lt"/>
                <a:cs typeface="+mn-lt"/>
              </a:rPr>
              <a:t>Did the use of the Nike name and the Nike “swoosh” provide any information? Explain.</a:t>
            </a:r>
          </a:p>
          <a:p>
            <a:pPr marL="457200" indent="-457200">
              <a:buFont typeface="+mj-lt"/>
              <a:buAutoNum type="alphaUcPeriod"/>
            </a:pPr>
            <a:r>
              <a:rPr lang="en-US" dirty="0">
                <a:latin typeface="+mn-lt"/>
                <a:ea typeface="+mn-lt"/>
                <a:cs typeface="+mn-lt"/>
              </a:rPr>
              <a:t>In general, does advertising tend to decrease competition and raise prices to consumers or increase competition and reduce prices to consumers? Why?</a:t>
            </a:r>
          </a:p>
        </p:txBody>
      </p:sp>
    </p:spTree>
    <p:extLst>
      <p:ext uri="{BB962C8B-B14F-4D97-AF65-F5344CB8AC3E}">
        <p14:creationId xmlns:p14="http://schemas.microsoft.com/office/powerpoint/2010/main" val="30714389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How might advertising reduce </a:t>
            </a:r>
            <a:r>
              <a:rPr lang="en-US">
                <a:latin typeface="+mn-lt"/>
              </a:rPr>
              <a:t>economic </a:t>
            </a:r>
            <a:r>
              <a:rPr lang="en-US" smtClean="0">
                <a:latin typeface="+mn-lt"/>
              </a:rPr>
              <a:t>well-being</a:t>
            </a:r>
            <a:r>
              <a:rPr lang="en-US" dirty="0">
                <a:latin typeface="+mn-lt"/>
              </a:rPr>
              <a:t>?</a:t>
            </a:r>
          </a:p>
          <a:p>
            <a:r>
              <a:rPr lang="en-US" dirty="0">
                <a:latin typeface="+mn-lt"/>
              </a:rPr>
              <a:t>How might advertising increase economic well-being?</a:t>
            </a:r>
          </a:p>
        </p:txBody>
      </p:sp>
    </p:spTree>
    <p:extLst>
      <p:ext uri="{BB962C8B-B14F-4D97-AF65-F5344CB8AC3E}">
        <p14:creationId xmlns:p14="http://schemas.microsoft.com/office/powerpoint/2010/main" val="5961775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17-1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Between Monopoly and Perfect Competition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90A6B-90C7-6CC9-178B-7B11E723D625}"/>
              </a:ext>
            </a:extLst>
          </p:cNvPr>
          <p:cNvSpPr>
            <a:spLocks noGrp="1"/>
          </p:cNvSpPr>
          <p:nvPr>
            <p:ph type="title"/>
          </p:nvPr>
        </p:nvSpPr>
        <p:spPr/>
        <p:txBody>
          <a:bodyPr/>
          <a:lstStyle/>
          <a:p>
            <a:r>
              <a:rPr lang="en-US" dirty="0">
                <a:latin typeface="+mn-lt"/>
              </a:rPr>
              <a:t>Oligopoly</a:t>
            </a:r>
          </a:p>
        </p:txBody>
      </p:sp>
      <p:sp>
        <p:nvSpPr>
          <p:cNvPr id="3" name="Content Placeholder 2">
            <a:extLst>
              <a:ext uri="{FF2B5EF4-FFF2-40B4-BE49-F238E27FC236}">
                <a16:creationId xmlns:a16="http://schemas.microsoft.com/office/drawing/2014/main" id="{C5D87C89-4E5B-8DB8-2D3A-EBC2D1E12F14}"/>
              </a:ext>
            </a:extLst>
          </p:cNvPr>
          <p:cNvSpPr>
            <a:spLocks noGrp="1"/>
          </p:cNvSpPr>
          <p:nvPr>
            <p:ph idx="1"/>
          </p:nvPr>
        </p:nvSpPr>
        <p:spPr/>
        <p:txBody>
          <a:bodyPr/>
          <a:lstStyle/>
          <a:p>
            <a:r>
              <a:rPr lang="en-US" b="1" dirty="0">
                <a:solidFill>
                  <a:srgbClr val="C00000"/>
                </a:solidFill>
                <a:latin typeface="+mn-lt"/>
              </a:rPr>
              <a:t>Oligopoly*</a:t>
            </a:r>
          </a:p>
          <a:p>
            <a:pPr lvl="1">
              <a:buFont typeface="Arial" panose="020B0604020202020204" pitchFamily="34" charset="0"/>
              <a:buChar char="•"/>
            </a:pPr>
            <a:r>
              <a:rPr lang="en-US" dirty="0">
                <a:latin typeface="+mn-lt"/>
              </a:rPr>
              <a:t>A market structure in which only a few sellers offer similar or identical products</a:t>
            </a:r>
          </a:p>
          <a:p>
            <a:pPr algn="l"/>
            <a:r>
              <a:rPr lang="en-US" dirty="0">
                <a:latin typeface="+mn-lt"/>
              </a:rPr>
              <a:t>When deciding how much to produce and what price to charge, each firm in an oligopoly is concerned with </a:t>
            </a:r>
          </a:p>
          <a:p>
            <a:pPr lvl="1">
              <a:buFont typeface="Arial" panose="020B0604020202020204" pitchFamily="34" charset="0"/>
              <a:buChar char="•"/>
            </a:pPr>
            <a:r>
              <a:rPr lang="en-US" dirty="0">
                <a:latin typeface="+mn-lt"/>
              </a:rPr>
              <a:t>What its competitors are doing</a:t>
            </a:r>
          </a:p>
          <a:p>
            <a:pPr lvl="1">
              <a:buFont typeface="Arial" panose="020B0604020202020204" pitchFamily="34" charset="0"/>
              <a:buChar char="•"/>
            </a:pPr>
            <a:r>
              <a:rPr lang="en-US" dirty="0">
                <a:latin typeface="+mn-lt"/>
              </a:rPr>
              <a:t>How its competitors would react to what it might do</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16714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8BE0D-C313-F316-869E-49D58860B762}"/>
              </a:ext>
            </a:extLst>
          </p:cNvPr>
          <p:cNvSpPr>
            <a:spLocks noGrp="1"/>
          </p:cNvSpPr>
          <p:nvPr>
            <p:ph type="title"/>
          </p:nvPr>
        </p:nvSpPr>
        <p:spPr/>
        <p:txBody>
          <a:bodyPr/>
          <a:lstStyle/>
          <a:p>
            <a:r>
              <a:rPr lang="en-US" dirty="0">
                <a:latin typeface="+mn-lt"/>
              </a:rPr>
              <a:t>Concentration Ratio</a:t>
            </a:r>
          </a:p>
        </p:txBody>
      </p:sp>
      <p:sp>
        <p:nvSpPr>
          <p:cNvPr id="3" name="Content Placeholder 2">
            <a:extLst>
              <a:ext uri="{FF2B5EF4-FFF2-40B4-BE49-F238E27FC236}">
                <a16:creationId xmlns:a16="http://schemas.microsoft.com/office/drawing/2014/main" id="{41DE6DE6-74A6-4AD7-F072-FE93FB99C42F}"/>
              </a:ext>
            </a:extLst>
          </p:cNvPr>
          <p:cNvSpPr>
            <a:spLocks noGrp="1"/>
          </p:cNvSpPr>
          <p:nvPr>
            <p:ph idx="1"/>
          </p:nvPr>
        </p:nvSpPr>
        <p:spPr/>
        <p:txBody>
          <a:bodyPr/>
          <a:lstStyle/>
          <a:p>
            <a:r>
              <a:rPr lang="en-US" dirty="0">
                <a:latin typeface="+mn-lt"/>
              </a:rPr>
              <a:t>Concentration ratio</a:t>
            </a:r>
          </a:p>
          <a:p>
            <a:pPr lvl="1">
              <a:buFont typeface="Arial" panose="020B0604020202020204" pitchFamily="34" charset="0"/>
              <a:buChar char="•"/>
            </a:pPr>
            <a:r>
              <a:rPr lang="en-US" dirty="0">
                <a:latin typeface="+mn-lt"/>
              </a:rPr>
              <a:t>Percentage of total output in the market supplied by the four largest firms</a:t>
            </a:r>
          </a:p>
          <a:p>
            <a:r>
              <a:rPr lang="en-US" dirty="0">
                <a:latin typeface="+mn-lt"/>
              </a:rPr>
              <a:t>Industries with four-firm concentration ratios of 90 percent or more</a:t>
            </a:r>
          </a:p>
          <a:p>
            <a:pPr lvl="1">
              <a:buFont typeface="Arial" panose="020B0604020202020204" pitchFamily="34" charset="0"/>
              <a:buChar char="•"/>
            </a:pPr>
            <a:r>
              <a:rPr lang="en-US" dirty="0">
                <a:latin typeface="+mn-lt"/>
              </a:rPr>
              <a:t>Aircraft manufacturing</a:t>
            </a:r>
          </a:p>
          <a:p>
            <a:pPr lvl="1">
              <a:buFont typeface="Arial" panose="020B0604020202020204" pitchFamily="34" charset="0"/>
              <a:buChar char="•"/>
            </a:pPr>
            <a:r>
              <a:rPr lang="en-US" dirty="0">
                <a:latin typeface="+mn-lt"/>
              </a:rPr>
              <a:t>Tobacco</a:t>
            </a:r>
          </a:p>
          <a:p>
            <a:pPr lvl="1">
              <a:buFont typeface="Arial" panose="020B0604020202020204" pitchFamily="34" charset="0"/>
              <a:buChar char="•"/>
            </a:pPr>
            <a:r>
              <a:rPr lang="en-US" dirty="0">
                <a:latin typeface="+mn-lt"/>
              </a:rPr>
              <a:t>Passenger car rentals</a:t>
            </a:r>
          </a:p>
          <a:p>
            <a:pPr lvl="1">
              <a:buFont typeface="Arial" panose="020B0604020202020204" pitchFamily="34" charset="0"/>
              <a:buChar char="•"/>
            </a:pPr>
            <a:r>
              <a:rPr lang="en-US" dirty="0">
                <a:latin typeface="+mn-lt"/>
              </a:rPr>
              <a:t>Express delivery services</a:t>
            </a:r>
          </a:p>
        </p:txBody>
      </p:sp>
    </p:spTree>
    <p:extLst>
      <p:ext uri="{BB962C8B-B14F-4D97-AF65-F5344CB8AC3E}">
        <p14:creationId xmlns:p14="http://schemas.microsoft.com/office/powerpoint/2010/main" val="2160361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E28AE-B310-0A80-8E49-E92362C44B40}"/>
              </a:ext>
            </a:extLst>
          </p:cNvPr>
          <p:cNvSpPr>
            <a:spLocks noGrp="1"/>
          </p:cNvSpPr>
          <p:nvPr>
            <p:ph type="title"/>
          </p:nvPr>
        </p:nvSpPr>
        <p:spPr/>
        <p:txBody>
          <a:bodyPr/>
          <a:lstStyle/>
          <a:p>
            <a:r>
              <a:rPr lang="en-US" dirty="0">
                <a:latin typeface="+mn-lt"/>
              </a:rPr>
              <a:t>Monopolistic Competition</a:t>
            </a:r>
          </a:p>
        </p:txBody>
      </p:sp>
      <p:sp>
        <p:nvSpPr>
          <p:cNvPr id="3" name="Content Placeholder 2">
            <a:extLst>
              <a:ext uri="{FF2B5EF4-FFF2-40B4-BE49-F238E27FC236}">
                <a16:creationId xmlns:a16="http://schemas.microsoft.com/office/drawing/2014/main" id="{4FDE7277-DF3D-FEF5-1D55-7CD21EB8F951}"/>
              </a:ext>
            </a:extLst>
          </p:cNvPr>
          <p:cNvSpPr>
            <a:spLocks noGrp="1"/>
          </p:cNvSpPr>
          <p:nvPr>
            <p:ph idx="1"/>
          </p:nvPr>
        </p:nvSpPr>
        <p:spPr/>
        <p:txBody>
          <a:bodyPr/>
          <a:lstStyle/>
          <a:p>
            <a:r>
              <a:rPr lang="en-US" b="1" dirty="0">
                <a:solidFill>
                  <a:srgbClr val="C00000"/>
                </a:solidFill>
                <a:latin typeface="+mn-lt"/>
              </a:rPr>
              <a:t>Monopolistic competition*</a:t>
            </a:r>
          </a:p>
          <a:p>
            <a:pPr lvl="1">
              <a:buFont typeface="Arial" panose="020B0604020202020204" pitchFamily="34" charset="0"/>
              <a:buChar char="•"/>
            </a:pPr>
            <a:r>
              <a:rPr lang="en-US" dirty="0">
                <a:latin typeface="+mn-lt"/>
              </a:rPr>
              <a:t>A market structure in which many firms sell products that are similar but not identical</a:t>
            </a:r>
          </a:p>
          <a:p>
            <a:r>
              <a:rPr lang="en-US" dirty="0">
                <a:latin typeface="+mn-lt"/>
              </a:rPr>
              <a:t>Attributes</a:t>
            </a:r>
          </a:p>
          <a:p>
            <a:pPr lvl="1">
              <a:buFont typeface="Arial" panose="020B0604020202020204" pitchFamily="34" charset="0"/>
              <a:buChar char="•"/>
            </a:pPr>
            <a:r>
              <a:rPr lang="en-US" dirty="0">
                <a:latin typeface="+mn-lt"/>
              </a:rPr>
              <a:t>Many sellers</a:t>
            </a:r>
          </a:p>
          <a:p>
            <a:pPr lvl="1">
              <a:buFont typeface="Arial" panose="020B0604020202020204" pitchFamily="34" charset="0"/>
              <a:buChar char="•"/>
            </a:pPr>
            <a:r>
              <a:rPr lang="en-US" dirty="0">
                <a:latin typeface="+mn-lt"/>
              </a:rPr>
              <a:t>Product differentiation</a:t>
            </a:r>
          </a:p>
          <a:p>
            <a:pPr lvl="1">
              <a:buFont typeface="Arial" panose="020B0604020202020204" pitchFamily="34" charset="0"/>
              <a:buChar char="•"/>
            </a:pPr>
            <a:r>
              <a:rPr lang="en-US" dirty="0">
                <a:latin typeface="+mn-lt"/>
              </a:rPr>
              <a:t>Free entry and exit</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552732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8DBB-C1C7-65E6-F7E2-C28624BAE8A3}"/>
              </a:ext>
            </a:extLst>
          </p:cNvPr>
          <p:cNvSpPr>
            <a:spLocks noGrp="1"/>
          </p:cNvSpPr>
          <p:nvPr>
            <p:ph type="title"/>
          </p:nvPr>
        </p:nvSpPr>
        <p:spPr/>
        <p:txBody>
          <a:bodyPr/>
          <a:lstStyle/>
          <a:p>
            <a:r>
              <a:rPr lang="en-US" dirty="0">
                <a:latin typeface="+mn-lt"/>
              </a:rPr>
              <a:t>Figure 1 The Four Types of Market Structure</a:t>
            </a:r>
          </a:p>
        </p:txBody>
      </p:sp>
      <p:sp>
        <p:nvSpPr>
          <p:cNvPr id="3" name="Content Placeholder 2">
            <a:extLst>
              <a:ext uri="{FF2B5EF4-FFF2-40B4-BE49-F238E27FC236}">
                <a16:creationId xmlns:a16="http://schemas.microsoft.com/office/drawing/2014/main" id="{63F998F0-3703-A153-9FA1-80C98280884D}"/>
              </a:ext>
            </a:extLst>
          </p:cNvPr>
          <p:cNvSpPr>
            <a:spLocks noGrp="1"/>
          </p:cNvSpPr>
          <p:nvPr>
            <p:ph sz="half" idx="1"/>
          </p:nvPr>
        </p:nvSpPr>
        <p:spPr>
          <a:xfrm>
            <a:off x="476843" y="1825625"/>
            <a:ext cx="4754723" cy="4351338"/>
          </a:xfrm>
        </p:spPr>
        <p:txBody>
          <a:bodyPr/>
          <a:lstStyle/>
          <a:p>
            <a:r>
              <a:rPr lang="en-US" dirty="0">
                <a:latin typeface="+mn-lt"/>
              </a:rPr>
              <a:t>Economists who study industrial organization divide markets into four types: monopoly, oligopoly, monopolistic competition, and perfect competition.</a:t>
            </a:r>
          </a:p>
        </p:txBody>
      </p:sp>
      <p:pic>
        <p:nvPicPr>
          <p:cNvPr id="6" name="Picture 3" descr="The figure shows what could be called a classification tree, or a flow chart, which offers information about a market’s structure.  It is like a decision tree in statistics.  The process of answering a set of questions provides the information needed to classify what type of market is being observed.  At the top of the tree is a rectangle that asks how many firms are in the market.  There are three answers to this question and are shown as branches on the tree; from left to right, the answer is one; few; or many.  At the end of each branch, from left to right on the diagram, is another box representing a specific type of market.  If the answer is one firm, there is a box labeled Monopoly (which is covered in chapter 16); two examples of this type are market are provided:  tap water and cable TV.  If the answer is “few firms” then in the box is Oligopoly (covered in chapter 18); examples of this type of market are tennis balls and cigarettes.  If the answer is “many firms” then there is a second question posed and in the box is a question about what type of product is produced in the market, and this is labeled “Type of Product?” and there are two branches with answers to this question.  On the left, is the answer “Differentiated products” and this implies a market that is monopolistically competitive (which is covered in chapter 17).  Examples of this market are novels and movies. On the right, if the answer is “Identical products, then this market is perfectly competitive (which is covered in chapter 15).  Examples of this type of market are wheat and milk.">
            <a:extLst>
              <a:ext uri="{FF2B5EF4-FFF2-40B4-BE49-F238E27FC236}">
                <a16:creationId xmlns:a16="http://schemas.microsoft.com/office/drawing/2014/main" id="{FD84A24F-9A86-3D35-323E-15B99F3393C4}"/>
              </a:ext>
            </a:extLst>
          </p:cNvPr>
          <p:cNvPicPr>
            <a:picLocks noGrp="1" noChangeAspect="1"/>
          </p:cNvPicPr>
          <p:nvPr>
            <p:ph sz="half" idx="2"/>
          </p:nvPr>
        </p:nvPicPr>
        <p:blipFill>
          <a:blip r:embed="rId2"/>
          <a:stretch>
            <a:fillRect/>
          </a:stretch>
        </p:blipFill>
        <p:spPr>
          <a:xfrm>
            <a:off x="5647550" y="1938417"/>
            <a:ext cx="6154996" cy="4114800"/>
          </a:xfrm>
        </p:spPr>
      </p:pic>
    </p:spTree>
    <p:extLst>
      <p:ext uri="{BB962C8B-B14F-4D97-AF65-F5344CB8AC3E}">
        <p14:creationId xmlns:p14="http://schemas.microsoft.com/office/powerpoint/2010/main" val="3894130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17-2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Competition with Differentiated Products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1918</Words>
  <Application>Microsoft Office PowerPoint</Application>
  <PresentationFormat>Widescreen</PresentationFormat>
  <Paragraphs>217</Paragraphs>
  <Slides>34</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17-1</vt:lpstr>
      <vt:lpstr>Oligopoly</vt:lpstr>
      <vt:lpstr>Concentration Ratio</vt:lpstr>
      <vt:lpstr>Monopolistic Competition</vt:lpstr>
      <vt:lpstr>Figure 1 The Four Types of Market Structure</vt:lpstr>
      <vt:lpstr>17-2</vt:lpstr>
      <vt:lpstr>The Monopolistically Competitive Firm in the Short Run</vt:lpstr>
      <vt:lpstr>Figure 2 Monopolistic Competitors in the Short Run</vt:lpstr>
      <vt:lpstr>Active Learning 1: Profit or Loss in SR?</vt:lpstr>
      <vt:lpstr>Active Learning 1: Answers</vt:lpstr>
      <vt:lpstr>The Long-Run Equilibrium (1 of 3)</vt:lpstr>
      <vt:lpstr>The Long-Run Equilibrium (2 of 3)</vt:lpstr>
      <vt:lpstr>The Long-Run Equilibrium (3 of 3)</vt:lpstr>
      <vt:lpstr>Figure 3 A Monopolistic Competitor in the Long Run</vt:lpstr>
      <vt:lpstr>Monopolistic versus Perfect Competition</vt:lpstr>
      <vt:lpstr>Figure 4 Monopolistic versus Perfect Competition</vt:lpstr>
      <vt:lpstr>Monopolistic Competition and the Welfare of Society</vt:lpstr>
      <vt:lpstr>17-3</vt:lpstr>
      <vt:lpstr>Amount of Advertising</vt:lpstr>
      <vt:lpstr>The Debate over Advertising</vt:lpstr>
      <vt:lpstr>The Defense of Advertising</vt:lpstr>
      <vt:lpstr>Advertising as a Signal of Quality</vt:lpstr>
      <vt:lpstr>Brand Names</vt:lpstr>
      <vt:lpstr>17-4</vt:lpstr>
      <vt:lpstr>Table 1 Monopolistic Competition: Between Perfect Competition and Monopoly (1 of 3)</vt:lpstr>
      <vt:lpstr>Table 1 Monopolistic Competition: Between Perfect Competition and Monopoly (2 of 3)</vt:lpstr>
      <vt:lpstr>Table 1 Monopolistic Competition: Between Perfect Competition and Monopoly (3 of 3)</vt:lpstr>
      <vt:lpstr>Think-Pair-Share Activity (1 of 2)</vt:lpstr>
      <vt:lpstr>Think-Pair-Share Activity (2 of 2)</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17: Monopolistic Competition</dc:subject>
  <dc:creator/>
  <cp:lastModifiedBy/>
  <cp:revision>15</cp:revision>
  <dcterms:created xsi:type="dcterms:W3CDTF">2022-07-21T17:39:44Z</dcterms:created>
  <dcterms:modified xsi:type="dcterms:W3CDTF">2023-02-20T14:18:48Z</dcterms:modified>
  <cp:category>Accessible PPT</cp:category>
</cp:coreProperties>
</file>