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Lst>
  <p:notesMasterIdLst>
    <p:notesMasterId r:id="rId55"/>
  </p:notesMasterIdLst>
  <p:handoutMasterIdLst>
    <p:handoutMasterId r:id="rId56"/>
  </p:handoutMasterIdLst>
  <p:sldIdLst>
    <p:sldId id="268" r:id="rId3"/>
    <p:sldId id="370" r:id="rId4"/>
    <p:sldId id="417" r:id="rId5"/>
    <p:sldId id="373" r:id="rId6"/>
    <p:sldId id="658" r:id="rId7"/>
    <p:sldId id="660" r:id="rId8"/>
    <p:sldId id="661" r:id="rId9"/>
    <p:sldId id="670" r:id="rId10"/>
    <p:sldId id="671" r:id="rId11"/>
    <p:sldId id="684" r:id="rId12"/>
    <p:sldId id="398" r:id="rId13"/>
    <p:sldId id="685" r:id="rId14"/>
    <p:sldId id="686" r:id="rId15"/>
    <p:sldId id="1540" r:id="rId16"/>
    <p:sldId id="1541" r:id="rId17"/>
    <p:sldId id="663" r:id="rId18"/>
    <p:sldId id="687" r:id="rId19"/>
    <p:sldId id="672" r:id="rId20"/>
    <p:sldId id="688" r:id="rId21"/>
    <p:sldId id="673" r:id="rId22"/>
    <p:sldId id="690" r:id="rId23"/>
    <p:sldId id="704" r:id="rId24"/>
    <p:sldId id="1539" r:id="rId25"/>
    <p:sldId id="692" r:id="rId26"/>
    <p:sldId id="399" r:id="rId27"/>
    <p:sldId id="669" r:id="rId28"/>
    <p:sldId id="693" r:id="rId29"/>
    <p:sldId id="694" r:id="rId30"/>
    <p:sldId id="674" r:id="rId31"/>
    <p:sldId id="400" r:id="rId32"/>
    <p:sldId id="675" r:id="rId33"/>
    <p:sldId id="676" r:id="rId34"/>
    <p:sldId id="695" r:id="rId35"/>
    <p:sldId id="697" r:id="rId36"/>
    <p:sldId id="696" r:id="rId37"/>
    <p:sldId id="678" r:id="rId38"/>
    <p:sldId id="698" r:id="rId39"/>
    <p:sldId id="418" r:id="rId40"/>
    <p:sldId id="699" r:id="rId41"/>
    <p:sldId id="700" r:id="rId42"/>
    <p:sldId id="1538" r:id="rId43"/>
    <p:sldId id="681" r:id="rId44"/>
    <p:sldId id="701" r:id="rId45"/>
    <p:sldId id="683" r:id="rId46"/>
    <p:sldId id="682" r:id="rId47"/>
    <p:sldId id="419" r:id="rId48"/>
    <p:sldId id="705" r:id="rId49"/>
    <p:sldId id="1537" r:id="rId50"/>
    <p:sldId id="641" r:id="rId51"/>
    <p:sldId id="1542" r:id="rId52"/>
    <p:sldId id="652" r:id="rId53"/>
    <p:sldId id="368" r:id="rId54"/>
  </p:sldIdLst>
  <p:sldSz cx="12192000" cy="6858000"/>
  <p:notesSz cx="6858000" cy="9144000"/>
  <p:custDataLst>
    <p:tags r:id="rId57"/>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DFC435-F5F3-21ED-3B06-9E318C43707E}" v="31" dt="2023-01-28T15:45:39.463"/>
    <p1510:client id="{C919CD85-AD8E-556B-D266-0218FAADF272}" v="2" dt="2023-02-22T12:53:59.1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6883" autoAdjust="0"/>
  </p:normalViewPr>
  <p:slideViewPr>
    <p:cSldViewPr snapToGrid="0" snapToObjects="1">
      <p:cViewPr varScale="1">
        <p:scale>
          <a:sx n="75" d="100"/>
          <a:sy n="75" d="100"/>
        </p:scale>
        <p:origin x="1134" y="66"/>
      </p:cViewPr>
      <p:guideLst>
        <p:guide orient="horz" pos="2160"/>
        <p:guide pos="3840"/>
      </p:guideLst>
    </p:cSldViewPr>
  </p:slideViewPr>
  <p:outlineViewPr>
    <p:cViewPr>
      <p:scale>
        <a:sx n="33" d="100"/>
        <a:sy n="33" d="100"/>
      </p:scale>
      <p:origin x="0" y="-4179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63"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64" Type="http://schemas.microsoft.com/office/2018/10/relationships/authors" Targe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gs" Target="tags/tag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3430364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46</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48</a:t>
            </a:fld>
            <a:endParaRPr lang="en-US" dirty="0"/>
          </a:p>
        </p:txBody>
      </p:sp>
    </p:spTree>
    <p:extLst>
      <p:ext uri="{BB962C8B-B14F-4D97-AF65-F5344CB8AC3E}">
        <p14:creationId xmlns:p14="http://schemas.microsoft.com/office/powerpoint/2010/main" val="4166796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dirty="0">
                <a:solidFill>
                  <a:srgbClr val="002060"/>
                </a:solidFill>
              </a:rPr>
              <a:t>Discussion points: </a:t>
            </a:r>
          </a:p>
          <a:p>
            <a:r>
              <a:rPr lang="en-US" dirty="0">
                <a:solidFill>
                  <a:srgbClr val="002060"/>
                </a:solidFill>
              </a:rPr>
              <a:t>A.</a:t>
            </a:r>
            <a:r>
              <a:rPr lang="en-US" baseline="0" dirty="0">
                <a:solidFill>
                  <a:srgbClr val="002060"/>
                </a:solidFill>
              </a:rPr>
              <a:t> </a:t>
            </a:r>
            <a:r>
              <a:rPr lang="en-US" sz="1200" kern="1200" dirty="0">
                <a:solidFill>
                  <a:schemeClr val="tx1"/>
                </a:solidFill>
                <a:effectLst/>
                <a:latin typeface="+mn-lt"/>
                <a:ea typeface="+mn-ea"/>
                <a:cs typeface="+mn-cs"/>
              </a:rPr>
              <a:t>Airlines segment people by age (young and old fly cheaper), by location (more competitive routes are cheaper), by length of time between leaving and returning (tourists fly cheaper than business travelers), by length of time of advance booking (later bookings can be more expensive until the very last minute when it may become cheaper again), and so on.</a:t>
            </a:r>
          </a:p>
          <a:p>
            <a:r>
              <a:rPr lang="en-US" sz="1200" kern="1200" dirty="0">
                <a:solidFill>
                  <a:schemeClr val="tx1"/>
                </a:solidFill>
                <a:effectLst/>
                <a:latin typeface="+mn-lt"/>
                <a:ea typeface="+mn-ea"/>
                <a:cs typeface="+mn-cs"/>
              </a:rPr>
              <a:t>B. No. Price discrimination can improve efficiency. By charging buyers their willingness to pay, the monopolist increases production to the point where all units are produced where the value to buyers is greater than or equal to the cost of production.</a:t>
            </a:r>
          </a:p>
          <a:p>
            <a:r>
              <a:rPr lang="en-US" sz="1200" kern="1200" dirty="0">
                <a:solidFill>
                  <a:schemeClr val="tx1"/>
                </a:solidFill>
                <a:effectLst/>
                <a:latin typeface="+mn-lt"/>
                <a:ea typeface="+mn-ea"/>
                <a:cs typeface="+mn-cs"/>
              </a:rPr>
              <a:t>C. No. Some of the additional profits are from the creation of additional surplus that accrues en­tirely to the producer, and some of the profits are a redistribution of surplus from consumer surplus to producer surplus.</a:t>
            </a:r>
          </a:p>
          <a:p>
            <a:r>
              <a:rPr lang="en-US" sz="1200" kern="1200" dirty="0">
                <a:solidFill>
                  <a:schemeClr val="tx1"/>
                </a:solidFill>
                <a:effectLst/>
                <a:latin typeface="+mn-lt"/>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50</a:t>
            </a:fld>
            <a:endParaRPr lang="en-US" dirty="0"/>
          </a:p>
        </p:txBody>
      </p:sp>
    </p:spTree>
    <p:extLst>
      <p:ext uri="{BB962C8B-B14F-4D97-AF65-F5344CB8AC3E}">
        <p14:creationId xmlns:p14="http://schemas.microsoft.com/office/powerpoint/2010/main" val="2574390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10</a:t>
            </a:fld>
            <a:endParaRPr lang="en-US" dirty="0"/>
          </a:p>
        </p:txBody>
      </p:sp>
    </p:spTree>
    <p:extLst>
      <p:ext uri="{BB962C8B-B14F-4D97-AF65-F5344CB8AC3E}">
        <p14:creationId xmlns:p14="http://schemas.microsoft.com/office/powerpoint/2010/main" val="3131801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Remember, </a:t>
            </a:r>
            <a:r>
              <a:rPr lang="en-US" b="1" i="1" dirty="0"/>
              <a:t>TR</a:t>
            </a:r>
            <a:r>
              <a:rPr lang="en-US" dirty="0"/>
              <a:t> = </a:t>
            </a:r>
            <a:r>
              <a:rPr lang="en-US" b="1" i="1" dirty="0"/>
              <a:t>P</a:t>
            </a:r>
            <a:r>
              <a:rPr lang="en-US" dirty="0"/>
              <a:t>*</a:t>
            </a:r>
            <a:r>
              <a:rPr lang="en-US" b="1" i="1" dirty="0"/>
              <a:t>Q</a:t>
            </a:r>
            <a:r>
              <a:rPr lang="en-US" dirty="0"/>
              <a:t>; </a:t>
            </a:r>
            <a:r>
              <a:rPr lang="en-US" b="1" i="1" dirty="0"/>
              <a:t>AR</a:t>
            </a:r>
            <a:r>
              <a:rPr lang="en-US" dirty="0"/>
              <a:t> = </a:t>
            </a:r>
            <a:r>
              <a:rPr lang="en-US" b="1" i="1" dirty="0"/>
              <a:t>TR</a:t>
            </a:r>
            <a:r>
              <a:rPr lang="en-US" dirty="0"/>
              <a:t>/</a:t>
            </a:r>
            <a:r>
              <a:rPr lang="en-US" b="1" i="1" dirty="0"/>
              <a:t>Q</a:t>
            </a:r>
            <a:r>
              <a:rPr lang="en-US" dirty="0"/>
              <a:t>, </a:t>
            </a:r>
            <a:r>
              <a:rPr lang="en-US" b="1" i="1" dirty="0"/>
              <a:t>MR</a:t>
            </a:r>
            <a:r>
              <a:rPr lang="en-US" dirty="0"/>
              <a:t> = </a:t>
            </a:r>
            <a:r>
              <a:rPr lang="el-GR" dirty="0"/>
              <a:t>Δ</a:t>
            </a:r>
            <a:r>
              <a:rPr lang="en-US" b="1" i="1" dirty="0"/>
              <a:t>TR</a:t>
            </a:r>
            <a:r>
              <a:rPr lang="en-US" dirty="0"/>
              <a:t>/</a:t>
            </a:r>
            <a:r>
              <a:rPr lang="el-GR" dirty="0"/>
              <a:t>Δ</a:t>
            </a:r>
            <a:r>
              <a:rPr lang="en-US" b="1" i="1" dirty="0"/>
              <a:t>Q</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23820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Note that </a:t>
            </a:r>
            <a:r>
              <a:rPr lang="en-US" b="1" i="1" dirty="0"/>
              <a:t>AR </a:t>
            </a:r>
            <a:r>
              <a:rPr lang="en-US" dirty="0"/>
              <a:t>= </a:t>
            </a:r>
            <a:r>
              <a:rPr lang="en-US" b="1" i="1" u="none" dirty="0"/>
              <a:t>P</a:t>
            </a:r>
            <a:r>
              <a:rPr lang="en-US" dirty="0"/>
              <a:t> at every quantity.  This, of course, is a tautology (</a:t>
            </a:r>
            <a:r>
              <a:rPr lang="en-US" b="1" i="1" dirty="0"/>
              <a:t>AR</a:t>
            </a:r>
            <a:r>
              <a:rPr lang="en-US" dirty="0"/>
              <a:t> = </a:t>
            </a:r>
            <a:r>
              <a:rPr lang="en-US" b="1" i="1" dirty="0"/>
              <a:t>TR</a:t>
            </a:r>
            <a:r>
              <a:rPr lang="en-US" dirty="0"/>
              <a:t>/</a:t>
            </a:r>
            <a:r>
              <a:rPr lang="en-US" b="1" i="1" dirty="0"/>
              <a:t>Q</a:t>
            </a:r>
            <a:r>
              <a:rPr lang="en-US" dirty="0"/>
              <a:t> = </a:t>
            </a:r>
            <a:r>
              <a:rPr lang="en-US" b="1" i="1" dirty="0"/>
              <a:t>P</a:t>
            </a:r>
            <a:r>
              <a:rPr lang="en-US" dirty="0"/>
              <a:t>*</a:t>
            </a:r>
            <a:r>
              <a:rPr lang="en-US" b="1" i="1" dirty="0"/>
              <a:t>Q</a:t>
            </a:r>
            <a:r>
              <a:rPr lang="en-US" dirty="0"/>
              <a:t>/</a:t>
            </a:r>
            <a:r>
              <a:rPr lang="en-US" b="1" i="1" dirty="0"/>
              <a:t>Q</a:t>
            </a:r>
            <a:r>
              <a:rPr lang="en-US" dirty="0"/>
              <a:t> = </a:t>
            </a:r>
            <a:r>
              <a:rPr lang="en-US" b="1" i="1" dirty="0"/>
              <a:t>P</a:t>
            </a:r>
            <a:r>
              <a:rPr lang="en-US" dirty="0"/>
              <a:t>).  </a:t>
            </a:r>
          </a:p>
          <a:p>
            <a:endParaRPr lang="en-US" dirty="0"/>
          </a:p>
          <a:p>
            <a:r>
              <a:rPr lang="en-US" dirty="0"/>
              <a:t>Note that </a:t>
            </a:r>
            <a:r>
              <a:rPr lang="en-US" b="1" i="1" dirty="0"/>
              <a:t>MR</a:t>
            </a:r>
            <a:r>
              <a:rPr lang="en-US" dirty="0"/>
              <a:t> is less than </a:t>
            </a:r>
            <a:r>
              <a:rPr lang="en-US" b="1" i="1" dirty="0"/>
              <a:t>P</a:t>
            </a:r>
            <a:r>
              <a:rPr lang="en-US" b="0" i="0" dirty="0"/>
              <a:t> (after Q=1)</a:t>
            </a:r>
            <a:r>
              <a:rPr lang="en-US" dirty="0"/>
              <a:t>.  This is not as easy to see, because the MR numbers are offset from the rows of the table, just as if you were in an elevator stuck between two floors.  But students can still see that </a:t>
            </a:r>
            <a:r>
              <a:rPr lang="en-US" b="1" i="1" dirty="0"/>
              <a:t>MR</a:t>
            </a:r>
            <a:r>
              <a:rPr lang="en-US" dirty="0"/>
              <a:t> &lt; </a:t>
            </a:r>
            <a:r>
              <a:rPr lang="en-US" b="1" i="1" dirty="0"/>
              <a:t>P</a:t>
            </a:r>
            <a:r>
              <a:rPr lang="en-US" dirty="0"/>
              <a:t>.  </a:t>
            </a:r>
          </a:p>
          <a:p>
            <a:endParaRPr lang="en-US" dirty="0"/>
          </a:p>
          <a:p>
            <a:r>
              <a:rPr lang="en-US" dirty="0"/>
              <a:t>For example, in the range of output of </a:t>
            </a:r>
            <a:r>
              <a:rPr lang="en-US" b="1" i="1" dirty="0"/>
              <a:t>Q</a:t>
            </a:r>
            <a:r>
              <a:rPr lang="en-US" dirty="0"/>
              <a:t>=2 to </a:t>
            </a:r>
            <a:r>
              <a:rPr lang="en-US" b="1" i="1" dirty="0"/>
              <a:t>Q</a:t>
            </a:r>
            <a:r>
              <a:rPr lang="en-US" dirty="0"/>
              <a:t>=3, the price ranges from $50 to $45, but </a:t>
            </a:r>
            <a:r>
              <a:rPr lang="en-US" b="1" i="1" dirty="0"/>
              <a:t>MR</a:t>
            </a:r>
            <a:r>
              <a:rPr lang="en-US" dirty="0"/>
              <a:t> is only $35.</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367442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685464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36088747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025122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1685000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anim">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914400"/>
            <a:ext cx="11358596" cy="5257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28EFF68-0D13-3713-8BC9-76BE687BDC0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5278594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F4C3B189-7664-4945-8EC0-B4BE1A4C228C}"/>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DCADB371-A85A-44D4-9E44-F068E0A79B84}"/>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4"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6"/>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6"/>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7"/>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364559539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16: </a:t>
            </a:r>
            <a:r>
              <a:rPr lang="en-US" dirty="0">
                <a:latin typeface="+mn-lt"/>
              </a:rPr>
              <a:t>Monopoly</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9747-B4BE-B622-B092-44EA586504D3}"/>
              </a:ext>
            </a:extLst>
          </p:cNvPr>
          <p:cNvSpPr>
            <a:spLocks noGrp="1"/>
          </p:cNvSpPr>
          <p:nvPr>
            <p:ph type="title"/>
          </p:nvPr>
        </p:nvSpPr>
        <p:spPr/>
        <p:txBody>
          <a:bodyPr/>
          <a:lstStyle/>
          <a:p>
            <a:r>
              <a:rPr lang="en-US" dirty="0">
                <a:latin typeface="+mn-lt"/>
              </a:rPr>
              <a:t>Figure 1 Economies of Scale as a Cause of Monopoly</a:t>
            </a:r>
          </a:p>
        </p:txBody>
      </p:sp>
      <p:sp>
        <p:nvSpPr>
          <p:cNvPr id="3" name="Content Placeholder 2">
            <a:extLst>
              <a:ext uri="{FF2B5EF4-FFF2-40B4-BE49-F238E27FC236}">
                <a16:creationId xmlns:a16="http://schemas.microsoft.com/office/drawing/2014/main" id="{15B7F49B-A704-DBC8-E53F-9AD7C8593CFE}"/>
              </a:ext>
            </a:extLst>
          </p:cNvPr>
          <p:cNvSpPr>
            <a:spLocks noGrp="1"/>
          </p:cNvSpPr>
          <p:nvPr>
            <p:ph sz="half" idx="1"/>
          </p:nvPr>
        </p:nvSpPr>
        <p:spPr>
          <a:xfrm>
            <a:off x="476843" y="1825625"/>
            <a:ext cx="6043019" cy="4351338"/>
          </a:xfrm>
        </p:spPr>
        <p:txBody>
          <a:bodyPr/>
          <a:lstStyle/>
          <a:p>
            <a:r>
              <a:rPr lang="en-US" dirty="0">
                <a:latin typeface="+mn-lt"/>
              </a:rPr>
              <a:t>When a firm’s average-total-cost curve continually declines, the firm has what is called a natural monopoly. </a:t>
            </a:r>
          </a:p>
          <a:p>
            <a:r>
              <a:rPr lang="en-US" dirty="0">
                <a:latin typeface="+mn-lt"/>
              </a:rPr>
              <a:t>In this case, when production is divided among more firms, each firm produces less, and average total cost rises. </a:t>
            </a:r>
          </a:p>
          <a:p>
            <a:r>
              <a:rPr lang="en-US" dirty="0">
                <a:latin typeface="+mn-lt"/>
              </a:rPr>
              <a:t>As a result, a single firm can produce any given amount at the lowest cost.</a:t>
            </a:r>
          </a:p>
        </p:txBody>
      </p:sp>
      <p:pic>
        <p:nvPicPr>
          <p:cNvPr id="6" name="Picture 3" descr="The figure shows an average total cost, or ATC, curve for a firm.  This cost curve exhibits a continual decline in cost per unit as output rises, which is called a natural monopoly.  The graph is shown on a rectangular coordinate system.  The horizontal axis is the quantity of output, and the values start at zero but do not show any numerical values.  The vertical axis is the cost, or cost per unit, and values start at zero, but no numerical values are provided.  The ATC curve is shown at a high cost at a very small quantity and the curve smoothly falls to the right; this is labeled Average total cost.">
            <a:extLst>
              <a:ext uri="{FF2B5EF4-FFF2-40B4-BE49-F238E27FC236}">
                <a16:creationId xmlns:a16="http://schemas.microsoft.com/office/drawing/2014/main" id="{01074B1A-4F52-6417-5AA8-01BF98053074}"/>
              </a:ext>
            </a:extLst>
          </p:cNvPr>
          <p:cNvPicPr>
            <a:picLocks noGrp="1" noChangeAspect="1"/>
          </p:cNvPicPr>
          <p:nvPr>
            <p:ph sz="half" idx="2"/>
          </p:nvPr>
        </p:nvPicPr>
        <p:blipFill>
          <a:blip r:embed="rId3"/>
          <a:stretch>
            <a:fillRect/>
          </a:stretch>
        </p:blipFill>
        <p:spPr>
          <a:xfrm>
            <a:off x="6859074" y="2076452"/>
            <a:ext cx="5110747" cy="3840480"/>
          </a:xfrm>
        </p:spPr>
      </p:pic>
    </p:spTree>
    <p:extLst>
      <p:ext uri="{BB962C8B-B14F-4D97-AF65-F5344CB8AC3E}">
        <p14:creationId xmlns:p14="http://schemas.microsoft.com/office/powerpoint/2010/main" val="2420730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How Monopolies Make Production and Pricing Decisions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3BFFD-8E56-4405-E575-8D77BC57784D}"/>
              </a:ext>
            </a:extLst>
          </p:cNvPr>
          <p:cNvSpPr>
            <a:spLocks noGrp="1"/>
          </p:cNvSpPr>
          <p:nvPr>
            <p:ph type="title"/>
          </p:nvPr>
        </p:nvSpPr>
        <p:spPr/>
        <p:txBody>
          <a:bodyPr/>
          <a:lstStyle/>
          <a:p>
            <a:r>
              <a:rPr lang="en-US" dirty="0">
                <a:latin typeface="+mn-lt"/>
              </a:rPr>
              <a:t>Monopoly versus Competition</a:t>
            </a:r>
          </a:p>
        </p:txBody>
      </p:sp>
      <p:sp>
        <p:nvSpPr>
          <p:cNvPr id="3" name="Content Placeholder 2">
            <a:extLst>
              <a:ext uri="{FF2B5EF4-FFF2-40B4-BE49-F238E27FC236}">
                <a16:creationId xmlns:a16="http://schemas.microsoft.com/office/drawing/2014/main" id="{5FB7CB28-2540-A23D-E606-6483420D18ED}"/>
              </a:ext>
            </a:extLst>
          </p:cNvPr>
          <p:cNvSpPr>
            <a:spLocks noGrp="1"/>
          </p:cNvSpPr>
          <p:nvPr>
            <p:ph sz="half" idx="1"/>
          </p:nvPr>
        </p:nvSpPr>
        <p:spPr/>
        <p:txBody>
          <a:bodyPr/>
          <a:lstStyle/>
          <a:p>
            <a:r>
              <a:rPr lang="en-US" dirty="0">
                <a:latin typeface="+mn-lt"/>
              </a:rPr>
              <a:t>Monopoly</a:t>
            </a:r>
          </a:p>
          <a:p>
            <a:pPr lvl="1">
              <a:buFont typeface="Arial" panose="020B0604020202020204" pitchFamily="34" charset="0"/>
              <a:buChar char="•"/>
            </a:pPr>
            <a:r>
              <a:rPr lang="en-US" dirty="0">
                <a:latin typeface="+mn-lt"/>
              </a:rPr>
              <a:t>Sole producer</a:t>
            </a:r>
          </a:p>
          <a:p>
            <a:pPr lvl="1">
              <a:buFont typeface="Arial" panose="020B0604020202020204" pitchFamily="34" charset="0"/>
              <a:buChar char="•"/>
            </a:pPr>
            <a:r>
              <a:rPr lang="en-US" dirty="0">
                <a:latin typeface="+mn-lt"/>
              </a:rPr>
              <a:t>Price maker, market power</a:t>
            </a:r>
          </a:p>
          <a:p>
            <a:pPr lvl="1">
              <a:buFont typeface="Arial" panose="020B0604020202020204" pitchFamily="34" charset="0"/>
              <a:buChar char="•"/>
            </a:pPr>
            <a:r>
              <a:rPr lang="en-US" dirty="0">
                <a:latin typeface="+mn-lt"/>
              </a:rPr>
              <a:t>Faces the entire market demand: Downward sloping demand</a:t>
            </a:r>
          </a:p>
        </p:txBody>
      </p:sp>
      <p:sp>
        <p:nvSpPr>
          <p:cNvPr id="4" name="Content Placeholder 3">
            <a:extLst>
              <a:ext uri="{FF2B5EF4-FFF2-40B4-BE49-F238E27FC236}">
                <a16:creationId xmlns:a16="http://schemas.microsoft.com/office/drawing/2014/main" id="{02C032F0-7C9B-D07A-17BB-4B3669BB6D4B}"/>
              </a:ext>
            </a:extLst>
          </p:cNvPr>
          <p:cNvSpPr>
            <a:spLocks noGrp="1"/>
          </p:cNvSpPr>
          <p:nvPr>
            <p:ph sz="half" idx="2"/>
          </p:nvPr>
        </p:nvSpPr>
        <p:spPr/>
        <p:txBody>
          <a:bodyPr/>
          <a:lstStyle/>
          <a:p>
            <a:r>
              <a:rPr lang="en-US" dirty="0">
                <a:latin typeface="+mn-lt"/>
              </a:rPr>
              <a:t>Competitive firm</a:t>
            </a:r>
          </a:p>
          <a:p>
            <a:pPr lvl="1">
              <a:buFont typeface="Arial" panose="020B0604020202020204" pitchFamily="34" charset="0"/>
              <a:buChar char="•"/>
            </a:pPr>
            <a:r>
              <a:rPr lang="en-US" dirty="0">
                <a:latin typeface="+mn-lt"/>
              </a:rPr>
              <a:t>Small, one of many</a:t>
            </a:r>
          </a:p>
          <a:p>
            <a:pPr lvl="1">
              <a:buFont typeface="Arial" panose="020B0604020202020204" pitchFamily="34" charset="0"/>
              <a:buChar char="•"/>
            </a:pPr>
            <a:r>
              <a:rPr lang="en-US" dirty="0">
                <a:latin typeface="+mn-lt"/>
              </a:rPr>
              <a:t>Price taker</a:t>
            </a:r>
          </a:p>
          <a:p>
            <a:pPr lvl="1">
              <a:buFont typeface="Arial" panose="020B0604020202020204" pitchFamily="34" charset="0"/>
              <a:buChar char="•"/>
            </a:pPr>
            <a:r>
              <a:rPr lang="en-US" dirty="0">
                <a:latin typeface="+mn-lt"/>
              </a:rPr>
              <a:t>Faces individual demand at P: Perfectly elastic demand</a:t>
            </a:r>
          </a:p>
        </p:txBody>
      </p:sp>
    </p:spTree>
    <p:extLst>
      <p:ext uri="{BB962C8B-B14F-4D97-AF65-F5344CB8AC3E}">
        <p14:creationId xmlns:p14="http://schemas.microsoft.com/office/powerpoint/2010/main" val="2027053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3BA8-20F6-3CA6-1AF0-66CC2E8A9AEA}"/>
              </a:ext>
            </a:extLst>
          </p:cNvPr>
          <p:cNvSpPr>
            <a:spLocks noGrp="1"/>
          </p:cNvSpPr>
          <p:nvPr>
            <p:ph type="title"/>
          </p:nvPr>
        </p:nvSpPr>
        <p:spPr/>
        <p:txBody>
          <a:bodyPr/>
          <a:lstStyle/>
          <a:p>
            <a:r>
              <a:rPr lang="en-US" dirty="0">
                <a:latin typeface="+mn-lt"/>
              </a:rPr>
              <a:t>Figure 2 Demand Curves for Competitive and Monopoly Firms</a:t>
            </a:r>
          </a:p>
        </p:txBody>
      </p:sp>
      <p:sp>
        <p:nvSpPr>
          <p:cNvPr id="3" name="Content Placeholder 2">
            <a:extLst>
              <a:ext uri="{FF2B5EF4-FFF2-40B4-BE49-F238E27FC236}">
                <a16:creationId xmlns:a16="http://schemas.microsoft.com/office/drawing/2014/main" id="{C91B6849-8943-8B3F-9865-8A481ADE283C}"/>
              </a:ext>
            </a:extLst>
          </p:cNvPr>
          <p:cNvSpPr>
            <a:spLocks noGrp="1"/>
          </p:cNvSpPr>
          <p:nvPr>
            <p:ph sz="half" idx="1"/>
          </p:nvPr>
        </p:nvSpPr>
        <p:spPr>
          <a:xfrm>
            <a:off x="476843" y="1887673"/>
            <a:ext cx="11241915" cy="1280160"/>
          </a:xfrm>
        </p:spPr>
        <p:txBody>
          <a:bodyPr/>
          <a:lstStyle/>
          <a:p>
            <a:r>
              <a:rPr lang="en-US" sz="2000" b="0" dirty="0">
                <a:latin typeface="+mn-lt"/>
              </a:rPr>
              <a:t>As a price taker, a competitive firm faces a horizontal demand curve, as in panel (a). It can sell all it wants at the going price. But a monopoly is the sole producer in its market, so it faces the downward-sloping market demand curve, as in panel (b). If it wants to sell more output, it has to accept a lower price.</a:t>
            </a:r>
          </a:p>
        </p:txBody>
      </p:sp>
      <p:pic>
        <p:nvPicPr>
          <p:cNvPr id="7" name="Picture 3" descr="The figure offers a comparison of the demand curve for two firms, one in a competitive market and the other for a monopoly market. The graphs are shown on a rectangular coordinate system.  For both graphs, the horizontal axis is the quantity of output, and the values start at zero but do not show any numerical values.  In addition, for both graphs, the vertical axis is labeled Price, measured as dollars per unit, and values start at zero, but no numerical values are provided. There are two panels.  Panel (a) shows the situation for a competitive firm.  For this a demand curve is plotted as a horizontal line perpendicular to the vertical axis.  Panel (b) shows the situation for a monopoly firm.  In this case, the firm faces the downward sloping market demand curve.  The demand curve goes down and to the right linearly, as the monopolist faces the market demand.">
            <a:extLst>
              <a:ext uri="{FF2B5EF4-FFF2-40B4-BE49-F238E27FC236}">
                <a16:creationId xmlns:a16="http://schemas.microsoft.com/office/drawing/2014/main" id="{8B50D489-4578-4E82-C2F8-58E2201AFCFA}"/>
              </a:ext>
            </a:extLst>
          </p:cNvPr>
          <p:cNvPicPr>
            <a:picLocks noGrp="1" noChangeAspect="1"/>
          </p:cNvPicPr>
          <p:nvPr>
            <p:ph sz="half" idx="2"/>
          </p:nvPr>
        </p:nvPicPr>
        <p:blipFill>
          <a:blip r:embed="rId2"/>
          <a:stretch>
            <a:fillRect/>
          </a:stretch>
        </p:blipFill>
        <p:spPr>
          <a:xfrm>
            <a:off x="2581157" y="3305364"/>
            <a:ext cx="7029686" cy="2743200"/>
          </a:xfrm>
        </p:spPr>
      </p:pic>
    </p:spTree>
    <p:extLst>
      <p:ext uri="{BB962C8B-B14F-4D97-AF65-F5344CB8AC3E}">
        <p14:creationId xmlns:p14="http://schemas.microsoft.com/office/powerpoint/2010/main" val="3986866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E1C0-E589-40EB-6927-8F4DAA7BD21D}"/>
              </a:ext>
            </a:extLst>
          </p:cNvPr>
          <p:cNvSpPr>
            <a:spLocks noGrp="1"/>
          </p:cNvSpPr>
          <p:nvPr>
            <p:ph type="title"/>
          </p:nvPr>
        </p:nvSpPr>
        <p:spPr/>
        <p:txBody>
          <a:bodyPr/>
          <a:lstStyle/>
          <a:p>
            <a:r>
              <a:rPr lang="en-US" dirty="0">
                <a:latin typeface="+mn-lt"/>
              </a:rPr>
              <a:t>Active Learning 1: JJ’s Hairdo Revenue</a:t>
            </a:r>
          </a:p>
        </p:txBody>
      </p:sp>
      <p:sp>
        <p:nvSpPr>
          <p:cNvPr id="3" name="Content Placeholder 2">
            <a:extLst>
              <a:ext uri="{FF2B5EF4-FFF2-40B4-BE49-F238E27FC236}">
                <a16:creationId xmlns:a16="http://schemas.microsoft.com/office/drawing/2014/main" id="{6B111DF1-761A-53F8-0912-2F0632AF145C}"/>
              </a:ext>
            </a:extLst>
          </p:cNvPr>
          <p:cNvSpPr>
            <a:spLocks noGrp="1"/>
          </p:cNvSpPr>
          <p:nvPr>
            <p:ph sz="half" idx="1"/>
          </p:nvPr>
        </p:nvSpPr>
        <p:spPr/>
        <p:txBody>
          <a:bodyPr/>
          <a:lstStyle/>
          <a:p>
            <a:r>
              <a:rPr lang="en-US" dirty="0">
                <a:latin typeface="+mn-lt"/>
              </a:rPr>
              <a:t>Jayla and Jaden own the only hair salon in town, “JJ’s hairdo”</a:t>
            </a:r>
          </a:p>
          <a:p>
            <a:r>
              <a:rPr lang="en-US" dirty="0">
                <a:latin typeface="+mn-lt"/>
              </a:rPr>
              <a:t>The table shows the market demand for haircuts</a:t>
            </a:r>
          </a:p>
          <a:p>
            <a:pPr lvl="1">
              <a:buFont typeface="Arial" panose="020B0604020202020204" pitchFamily="34" charset="0"/>
              <a:buChar char="•"/>
            </a:pPr>
            <a:r>
              <a:rPr lang="en-US" dirty="0">
                <a:latin typeface="+mn-lt"/>
              </a:rPr>
              <a:t>Fill in the missing spaces of the table</a:t>
            </a:r>
          </a:p>
          <a:p>
            <a:pPr lvl="1">
              <a:buFont typeface="Arial" panose="020B0604020202020204" pitchFamily="34" charset="0"/>
              <a:buChar char="•"/>
            </a:pPr>
            <a:r>
              <a:rPr lang="en-US" dirty="0">
                <a:latin typeface="+mn-lt"/>
              </a:rPr>
              <a:t>What is the relation between </a:t>
            </a:r>
            <a:r>
              <a:rPr lang="en-US" i="1" dirty="0">
                <a:latin typeface="+mn-lt"/>
              </a:rPr>
              <a:t>P</a:t>
            </a:r>
            <a:r>
              <a:rPr lang="en-US" dirty="0">
                <a:latin typeface="+mn-lt"/>
              </a:rPr>
              <a:t> and </a:t>
            </a:r>
            <a:r>
              <a:rPr lang="en-US" i="1" dirty="0">
                <a:latin typeface="+mn-lt"/>
              </a:rPr>
              <a:t>AR</a:t>
            </a:r>
            <a:r>
              <a:rPr lang="en-US" dirty="0">
                <a:latin typeface="+mn-lt"/>
              </a:rPr>
              <a:t>?</a:t>
            </a:r>
          </a:p>
          <a:p>
            <a:pPr lvl="1">
              <a:buFont typeface="Arial" panose="020B0604020202020204" pitchFamily="34" charset="0"/>
              <a:buChar char="•"/>
            </a:pPr>
            <a:r>
              <a:rPr lang="en-US" dirty="0">
                <a:latin typeface="+mn-lt"/>
              </a:rPr>
              <a:t>Between </a:t>
            </a:r>
            <a:r>
              <a:rPr lang="en-US" i="1" dirty="0">
                <a:latin typeface="+mn-lt"/>
              </a:rPr>
              <a:t>P</a:t>
            </a:r>
            <a:r>
              <a:rPr lang="en-US" dirty="0">
                <a:latin typeface="+mn-lt"/>
              </a:rPr>
              <a:t> and </a:t>
            </a:r>
            <a:r>
              <a:rPr lang="en-US" i="1" dirty="0">
                <a:latin typeface="+mn-lt"/>
              </a:rPr>
              <a:t>MR</a:t>
            </a:r>
            <a:r>
              <a:rPr lang="en-US" dirty="0">
                <a:latin typeface="+mn-lt"/>
              </a:rPr>
              <a:t>?</a:t>
            </a:r>
          </a:p>
        </p:txBody>
      </p:sp>
      <p:graphicFrame>
        <p:nvGraphicFramePr>
          <p:cNvPr id="5" name="Table 3">
            <a:extLst>
              <a:ext uri="{FF2B5EF4-FFF2-40B4-BE49-F238E27FC236}">
                <a16:creationId xmlns:a16="http://schemas.microsoft.com/office/drawing/2014/main" id="{A61A5EA3-FB76-0378-7B58-58CB249367B5}"/>
              </a:ext>
            </a:extLst>
          </p:cNvPr>
          <p:cNvGraphicFramePr>
            <a:graphicFrameLocks noGrp="1"/>
          </p:cNvGraphicFramePr>
          <p:nvPr>
            <p:ph sz="half" idx="2"/>
            <p:extLst>
              <p:ext uri="{D42A27DB-BD31-4B8C-83A1-F6EECF244321}">
                <p14:modId xmlns:p14="http://schemas.microsoft.com/office/powerpoint/2010/main" val="3521220841"/>
              </p:ext>
            </p:extLst>
          </p:nvPr>
        </p:nvGraphicFramePr>
        <p:xfrm>
          <a:off x="6363928" y="1589652"/>
          <a:ext cx="5543550" cy="4450080"/>
        </p:xfrm>
        <a:graphic>
          <a:graphicData uri="http://schemas.openxmlformats.org/drawingml/2006/table">
            <a:tbl>
              <a:tblPr firstRow="1" bandRow="1">
                <a:tableStyleId>{5C22544A-7EE6-4342-B048-85BDC9FD1C3A}</a:tableStyleId>
              </a:tblPr>
              <a:tblGrid>
                <a:gridCol w="1108710">
                  <a:extLst>
                    <a:ext uri="{9D8B030D-6E8A-4147-A177-3AD203B41FA5}">
                      <a16:colId xmlns:a16="http://schemas.microsoft.com/office/drawing/2014/main" val="2928079227"/>
                    </a:ext>
                  </a:extLst>
                </a:gridCol>
                <a:gridCol w="1108710">
                  <a:extLst>
                    <a:ext uri="{9D8B030D-6E8A-4147-A177-3AD203B41FA5}">
                      <a16:colId xmlns:a16="http://schemas.microsoft.com/office/drawing/2014/main" val="109964329"/>
                    </a:ext>
                  </a:extLst>
                </a:gridCol>
                <a:gridCol w="1108710">
                  <a:extLst>
                    <a:ext uri="{9D8B030D-6E8A-4147-A177-3AD203B41FA5}">
                      <a16:colId xmlns:a16="http://schemas.microsoft.com/office/drawing/2014/main" val="2529154968"/>
                    </a:ext>
                  </a:extLst>
                </a:gridCol>
                <a:gridCol w="1108710">
                  <a:extLst>
                    <a:ext uri="{9D8B030D-6E8A-4147-A177-3AD203B41FA5}">
                      <a16:colId xmlns:a16="http://schemas.microsoft.com/office/drawing/2014/main" val="2083521823"/>
                    </a:ext>
                  </a:extLst>
                </a:gridCol>
                <a:gridCol w="1108710">
                  <a:extLst>
                    <a:ext uri="{9D8B030D-6E8A-4147-A177-3AD203B41FA5}">
                      <a16:colId xmlns:a16="http://schemas.microsoft.com/office/drawing/2014/main" val="3497538303"/>
                    </a:ext>
                  </a:extLst>
                </a:gridCol>
              </a:tblGrid>
              <a:tr h="370840">
                <a:tc>
                  <a:txBody>
                    <a:bodyPr/>
                    <a:lstStyle/>
                    <a:p>
                      <a:pPr algn="ctr"/>
                      <a:r>
                        <a:rPr lang="en-US" sz="1800" i="1" dirty="0">
                          <a:solidFill>
                            <a:schemeClr val="bg1"/>
                          </a:solidFill>
                          <a:latin typeface="+mn-lt"/>
                        </a:rPr>
                        <a:t>Q</a:t>
                      </a:r>
                    </a:p>
                  </a:txBody>
                  <a:tcPr anchor="ctr"/>
                </a:tc>
                <a:tc>
                  <a:txBody>
                    <a:bodyPr/>
                    <a:lstStyle/>
                    <a:p>
                      <a:pPr algn="ctr"/>
                      <a:r>
                        <a:rPr lang="en-US" sz="1800" i="1" dirty="0">
                          <a:solidFill>
                            <a:schemeClr val="bg1"/>
                          </a:solidFill>
                          <a:latin typeface="+mn-lt"/>
                        </a:rPr>
                        <a:t>P</a:t>
                      </a:r>
                    </a:p>
                  </a:txBody>
                  <a:tcPr anchor="ctr"/>
                </a:tc>
                <a:tc>
                  <a:txBody>
                    <a:bodyPr/>
                    <a:lstStyle/>
                    <a:p>
                      <a:pPr algn="ctr"/>
                      <a:r>
                        <a:rPr lang="en-US" sz="1800" i="1" dirty="0">
                          <a:solidFill>
                            <a:schemeClr val="bg1"/>
                          </a:solidFill>
                          <a:latin typeface="+mn-lt"/>
                        </a:rPr>
                        <a:t>TR</a:t>
                      </a:r>
                    </a:p>
                  </a:txBody>
                  <a:tcPr anchor="ctr"/>
                </a:tc>
                <a:tc>
                  <a:txBody>
                    <a:bodyPr/>
                    <a:lstStyle/>
                    <a:p>
                      <a:pPr algn="ctr"/>
                      <a:r>
                        <a:rPr lang="en-US" sz="1800" i="1" dirty="0">
                          <a:solidFill>
                            <a:schemeClr val="bg1"/>
                          </a:solidFill>
                          <a:latin typeface="+mn-lt"/>
                        </a:rPr>
                        <a:t>AR</a:t>
                      </a:r>
                    </a:p>
                  </a:txBody>
                  <a:tcPr anchor="ctr"/>
                </a:tc>
                <a:tc>
                  <a:txBody>
                    <a:bodyPr/>
                    <a:lstStyle/>
                    <a:p>
                      <a:pPr algn="ctr"/>
                      <a:r>
                        <a:rPr lang="en-US" sz="1800" i="1" dirty="0">
                          <a:solidFill>
                            <a:schemeClr val="bg1"/>
                          </a:solidFill>
                          <a:latin typeface="+mn-lt"/>
                        </a:rPr>
                        <a:t>MR</a:t>
                      </a:r>
                    </a:p>
                  </a:txBody>
                  <a:tcPr anchor="ctr"/>
                </a:tc>
                <a:extLst>
                  <a:ext uri="{0D108BD9-81ED-4DB2-BD59-A6C34878D82A}">
                    <a16:rowId xmlns:a16="http://schemas.microsoft.com/office/drawing/2014/main" val="2670924035"/>
                  </a:ext>
                </a:extLst>
              </a:tr>
              <a:tr h="370840">
                <a:tc>
                  <a:txBody>
                    <a:bodyPr/>
                    <a:lstStyle/>
                    <a:p>
                      <a:pPr algn="ctr"/>
                      <a:r>
                        <a:rPr lang="en-US" sz="1800" dirty="0">
                          <a:solidFill>
                            <a:srgbClr val="292F7C"/>
                          </a:solidFill>
                          <a:latin typeface="+mn-lt"/>
                        </a:rPr>
                        <a:t>0</a:t>
                      </a:r>
                    </a:p>
                  </a:txBody>
                  <a:tcPr anchor="ctr"/>
                </a:tc>
                <a:tc>
                  <a:txBody>
                    <a:bodyPr/>
                    <a:lstStyle/>
                    <a:p>
                      <a:pPr algn="ctr" fontAlgn="b"/>
                      <a:r>
                        <a:rPr lang="en-US" sz="1800" b="0" i="0" u="none" strike="noStrike" dirty="0">
                          <a:solidFill>
                            <a:srgbClr val="292F7C"/>
                          </a:solidFill>
                          <a:effectLst/>
                          <a:latin typeface="+mn-lt"/>
                        </a:rPr>
                        <a:t>$60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4730696"/>
                  </a:ext>
                </a:extLst>
              </a:tr>
              <a:tr h="370840">
                <a:tc>
                  <a:txBody>
                    <a:bodyPr/>
                    <a:lstStyle/>
                    <a:p>
                      <a:pPr algn="ctr"/>
                      <a:r>
                        <a:rPr lang="en-US" sz="1800" dirty="0">
                          <a:solidFill>
                            <a:srgbClr val="292F7C"/>
                          </a:solidFill>
                          <a:latin typeface="+mn-lt"/>
                        </a:rPr>
                        <a:t>1</a:t>
                      </a:r>
                    </a:p>
                  </a:txBody>
                  <a:tcPr anchor="ctr"/>
                </a:tc>
                <a:tc>
                  <a:txBody>
                    <a:bodyPr/>
                    <a:lstStyle/>
                    <a:p>
                      <a:pPr algn="ctr" fontAlgn="b"/>
                      <a:r>
                        <a:rPr lang="en-US" sz="1800" b="0" i="0" u="none" strike="noStrike" dirty="0">
                          <a:solidFill>
                            <a:srgbClr val="292F7C"/>
                          </a:solidFill>
                          <a:effectLst/>
                          <a:latin typeface="+mn-lt"/>
                        </a:rPr>
                        <a:t>55</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1538612148"/>
                  </a:ext>
                </a:extLst>
              </a:tr>
              <a:tr h="370840">
                <a:tc>
                  <a:txBody>
                    <a:bodyPr/>
                    <a:lstStyle/>
                    <a:p>
                      <a:pPr algn="ctr"/>
                      <a:r>
                        <a:rPr lang="en-US" sz="1800" dirty="0">
                          <a:solidFill>
                            <a:srgbClr val="292F7C"/>
                          </a:solidFill>
                          <a:latin typeface="+mn-lt"/>
                        </a:rPr>
                        <a:t>2</a:t>
                      </a:r>
                    </a:p>
                  </a:txBody>
                  <a:tcPr anchor="ctr"/>
                </a:tc>
                <a:tc>
                  <a:txBody>
                    <a:bodyPr/>
                    <a:lstStyle/>
                    <a:p>
                      <a:pPr algn="ctr" fontAlgn="b"/>
                      <a:r>
                        <a:rPr lang="en-US" sz="1800" b="0" i="0" u="none" strike="noStrike" dirty="0">
                          <a:solidFill>
                            <a:srgbClr val="292F7C"/>
                          </a:solidFill>
                          <a:effectLst/>
                          <a:latin typeface="+mn-lt"/>
                        </a:rPr>
                        <a:t>50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2833586618"/>
                  </a:ext>
                </a:extLst>
              </a:tr>
              <a:tr h="370840">
                <a:tc>
                  <a:txBody>
                    <a:bodyPr/>
                    <a:lstStyle/>
                    <a:p>
                      <a:pPr algn="ctr"/>
                      <a:r>
                        <a:rPr lang="en-US" sz="1800" dirty="0">
                          <a:solidFill>
                            <a:srgbClr val="292F7C"/>
                          </a:solidFill>
                          <a:latin typeface="+mn-lt"/>
                        </a:rPr>
                        <a:t>3</a:t>
                      </a:r>
                    </a:p>
                  </a:txBody>
                  <a:tcPr anchor="ctr"/>
                </a:tc>
                <a:tc>
                  <a:txBody>
                    <a:bodyPr/>
                    <a:lstStyle/>
                    <a:p>
                      <a:pPr algn="ctr" fontAlgn="b"/>
                      <a:r>
                        <a:rPr lang="en-US" sz="1800" b="0" i="0" u="none" strike="noStrike" dirty="0">
                          <a:solidFill>
                            <a:srgbClr val="292F7C"/>
                          </a:solidFill>
                          <a:effectLst/>
                          <a:latin typeface="+mn-lt"/>
                        </a:rPr>
                        <a:t>45</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2856858176"/>
                  </a:ext>
                </a:extLst>
              </a:tr>
              <a:tr h="370840">
                <a:tc>
                  <a:txBody>
                    <a:bodyPr/>
                    <a:lstStyle/>
                    <a:p>
                      <a:pPr algn="ctr"/>
                      <a:r>
                        <a:rPr lang="en-US" sz="1800" dirty="0">
                          <a:solidFill>
                            <a:srgbClr val="292F7C"/>
                          </a:solidFill>
                          <a:latin typeface="+mn-lt"/>
                        </a:rPr>
                        <a:t>4</a:t>
                      </a:r>
                    </a:p>
                  </a:txBody>
                  <a:tcPr anchor="ctr"/>
                </a:tc>
                <a:tc>
                  <a:txBody>
                    <a:bodyPr/>
                    <a:lstStyle/>
                    <a:p>
                      <a:pPr algn="ctr" fontAlgn="b"/>
                      <a:r>
                        <a:rPr lang="en-US" sz="1800" b="0" i="0" u="none" strike="noStrike">
                          <a:solidFill>
                            <a:srgbClr val="292F7C"/>
                          </a:solidFill>
                          <a:effectLst/>
                          <a:latin typeface="+mn-lt"/>
                        </a:rPr>
                        <a:t>40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3573809191"/>
                  </a:ext>
                </a:extLst>
              </a:tr>
              <a:tr h="370840">
                <a:tc>
                  <a:txBody>
                    <a:bodyPr/>
                    <a:lstStyle/>
                    <a:p>
                      <a:pPr algn="ctr"/>
                      <a:r>
                        <a:rPr lang="en-US" sz="1800" dirty="0">
                          <a:solidFill>
                            <a:srgbClr val="292F7C"/>
                          </a:solidFill>
                          <a:latin typeface="+mn-lt"/>
                        </a:rPr>
                        <a:t>5</a:t>
                      </a:r>
                    </a:p>
                  </a:txBody>
                  <a:tcPr anchor="ctr"/>
                </a:tc>
                <a:tc>
                  <a:txBody>
                    <a:bodyPr/>
                    <a:lstStyle/>
                    <a:p>
                      <a:pPr algn="ctr" fontAlgn="b"/>
                      <a:r>
                        <a:rPr lang="en-US" sz="1800" b="0" i="0" u="none" strike="noStrike" dirty="0">
                          <a:solidFill>
                            <a:srgbClr val="292F7C"/>
                          </a:solidFill>
                          <a:effectLst/>
                          <a:latin typeface="+mn-lt"/>
                        </a:rPr>
                        <a:t>35</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3578172395"/>
                  </a:ext>
                </a:extLst>
              </a:tr>
              <a:tr h="370840">
                <a:tc>
                  <a:txBody>
                    <a:bodyPr/>
                    <a:lstStyle/>
                    <a:p>
                      <a:pPr algn="ctr"/>
                      <a:r>
                        <a:rPr lang="en-US" sz="1800" dirty="0">
                          <a:solidFill>
                            <a:srgbClr val="292F7C"/>
                          </a:solidFill>
                          <a:latin typeface="+mn-lt"/>
                        </a:rPr>
                        <a:t>6</a:t>
                      </a:r>
                    </a:p>
                  </a:txBody>
                  <a:tcPr anchor="ctr"/>
                </a:tc>
                <a:tc>
                  <a:txBody>
                    <a:bodyPr/>
                    <a:lstStyle/>
                    <a:p>
                      <a:pPr algn="ctr" fontAlgn="b"/>
                      <a:r>
                        <a:rPr lang="en-US" sz="1800" b="0" i="0" u="none" strike="noStrike" dirty="0">
                          <a:solidFill>
                            <a:srgbClr val="292F7C"/>
                          </a:solidFill>
                          <a:effectLst/>
                          <a:latin typeface="+mn-lt"/>
                        </a:rPr>
                        <a:t>30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1529078354"/>
                  </a:ext>
                </a:extLst>
              </a:tr>
              <a:tr h="370840">
                <a:tc>
                  <a:txBody>
                    <a:bodyPr/>
                    <a:lstStyle/>
                    <a:p>
                      <a:pPr algn="ctr"/>
                      <a:r>
                        <a:rPr lang="en-US" sz="1800" dirty="0">
                          <a:solidFill>
                            <a:srgbClr val="292F7C"/>
                          </a:solidFill>
                          <a:latin typeface="+mn-lt"/>
                        </a:rPr>
                        <a:t>7</a:t>
                      </a:r>
                    </a:p>
                  </a:txBody>
                  <a:tcPr anchor="ctr"/>
                </a:tc>
                <a:tc>
                  <a:txBody>
                    <a:bodyPr/>
                    <a:lstStyle/>
                    <a:p>
                      <a:pPr algn="ctr" fontAlgn="b"/>
                      <a:r>
                        <a:rPr lang="en-US" sz="1800" b="0" i="0" u="none" strike="noStrike" dirty="0">
                          <a:solidFill>
                            <a:srgbClr val="292F7C"/>
                          </a:solidFill>
                          <a:effectLst/>
                          <a:latin typeface="+mn-lt"/>
                        </a:rPr>
                        <a:t>25</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1008307012"/>
                  </a:ext>
                </a:extLst>
              </a:tr>
              <a:tr h="370840">
                <a:tc>
                  <a:txBody>
                    <a:bodyPr/>
                    <a:lstStyle/>
                    <a:p>
                      <a:pPr algn="ctr"/>
                      <a:r>
                        <a:rPr lang="en-US" sz="1800" dirty="0">
                          <a:solidFill>
                            <a:srgbClr val="292F7C"/>
                          </a:solidFill>
                          <a:latin typeface="+mn-lt"/>
                        </a:rPr>
                        <a:t>8</a:t>
                      </a:r>
                    </a:p>
                  </a:txBody>
                  <a:tcPr anchor="ctr"/>
                </a:tc>
                <a:tc>
                  <a:txBody>
                    <a:bodyPr/>
                    <a:lstStyle/>
                    <a:p>
                      <a:pPr algn="ctr" fontAlgn="b"/>
                      <a:r>
                        <a:rPr lang="en-US" sz="1800" b="0" i="0" u="none" strike="noStrike">
                          <a:solidFill>
                            <a:srgbClr val="292F7C"/>
                          </a:solidFill>
                          <a:effectLst/>
                          <a:latin typeface="+mn-lt"/>
                        </a:rPr>
                        <a:t>20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913138828"/>
                  </a:ext>
                </a:extLst>
              </a:tr>
              <a:tr h="370840">
                <a:tc>
                  <a:txBody>
                    <a:bodyPr/>
                    <a:lstStyle/>
                    <a:p>
                      <a:pPr algn="ctr"/>
                      <a:r>
                        <a:rPr lang="en-US" sz="1800" dirty="0">
                          <a:solidFill>
                            <a:srgbClr val="292F7C"/>
                          </a:solidFill>
                          <a:latin typeface="+mn-lt"/>
                        </a:rPr>
                        <a:t>9</a:t>
                      </a:r>
                    </a:p>
                  </a:txBody>
                  <a:tcPr anchor="ctr"/>
                </a:tc>
                <a:tc>
                  <a:txBody>
                    <a:bodyPr/>
                    <a:lstStyle/>
                    <a:p>
                      <a:pPr algn="ctr" fontAlgn="b"/>
                      <a:r>
                        <a:rPr lang="en-US" sz="1800" b="0" i="0" u="none" strike="noStrike" dirty="0">
                          <a:solidFill>
                            <a:srgbClr val="292F7C"/>
                          </a:solidFill>
                          <a:effectLst/>
                          <a:latin typeface="+mn-lt"/>
                        </a:rPr>
                        <a:t>15</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3261262596"/>
                  </a:ext>
                </a:extLst>
              </a:tr>
              <a:tr h="370840">
                <a:tc>
                  <a:txBody>
                    <a:bodyPr/>
                    <a:lstStyle/>
                    <a:p>
                      <a:pPr algn="ctr"/>
                      <a:r>
                        <a:rPr lang="en-US" sz="1800" dirty="0">
                          <a:solidFill>
                            <a:srgbClr val="292F7C"/>
                          </a:solidFill>
                          <a:latin typeface="+mn-lt"/>
                        </a:rPr>
                        <a:t>10</a:t>
                      </a:r>
                    </a:p>
                  </a:txBody>
                  <a:tcPr anchor="ctr"/>
                </a:tc>
                <a:tc>
                  <a:txBody>
                    <a:bodyPr/>
                    <a:lstStyle/>
                    <a:p>
                      <a:pPr algn="ctr" fontAlgn="b"/>
                      <a:r>
                        <a:rPr lang="en-US" sz="1800" b="0" i="0" u="none" strike="noStrike" dirty="0">
                          <a:solidFill>
                            <a:srgbClr val="292F7C"/>
                          </a:solidFill>
                          <a:effectLst/>
                          <a:latin typeface="+mn-lt"/>
                        </a:rPr>
                        <a:t>10</a:t>
                      </a:r>
                    </a:p>
                  </a:txBody>
                  <a:tcPr marL="9525" marR="9525" marT="9525" marB="0" anchor="ctr"/>
                </a:tc>
                <a:tc>
                  <a:txBody>
                    <a:bodyPr/>
                    <a:lstStyle/>
                    <a:p>
                      <a:pPr algn="ctr"/>
                      <a:endParaRPr lang="en-US" sz="1800" dirty="0">
                        <a:solidFill>
                          <a:srgbClr val="292F7C"/>
                        </a:solidFill>
                        <a:latin typeface="+mn-lt"/>
                      </a:endParaRPr>
                    </a:p>
                  </a:txBody>
                  <a:tcPr anchor="ctr"/>
                </a:tc>
                <a:tc>
                  <a:txBody>
                    <a:bodyPr/>
                    <a:lstStyle/>
                    <a:p>
                      <a:pPr algn="ctr"/>
                      <a:endParaRPr lang="en-US" sz="1800">
                        <a:solidFill>
                          <a:srgbClr val="292F7C"/>
                        </a:solidFill>
                        <a:latin typeface="+mn-lt"/>
                      </a:endParaRPr>
                    </a:p>
                  </a:txBody>
                  <a:tcPr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1992235245"/>
                  </a:ext>
                </a:extLst>
              </a:tr>
            </a:tbl>
          </a:graphicData>
        </a:graphic>
      </p:graphicFrame>
    </p:spTree>
    <p:extLst>
      <p:ext uri="{BB962C8B-B14F-4D97-AF65-F5344CB8AC3E}">
        <p14:creationId xmlns:p14="http://schemas.microsoft.com/office/powerpoint/2010/main" val="2427202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E1C0-E589-40EB-6927-8F4DAA7BD21D}"/>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6B111DF1-761A-53F8-0912-2F0632AF145C}"/>
              </a:ext>
            </a:extLst>
          </p:cNvPr>
          <p:cNvSpPr>
            <a:spLocks noGrp="1"/>
          </p:cNvSpPr>
          <p:nvPr>
            <p:ph sz="half" idx="1"/>
          </p:nvPr>
        </p:nvSpPr>
        <p:spPr/>
        <p:txBody>
          <a:bodyPr/>
          <a:lstStyle/>
          <a:p>
            <a:r>
              <a:rPr lang="en-US" i="1" dirty="0">
                <a:latin typeface="+mn-lt"/>
              </a:rPr>
              <a:t>P</a:t>
            </a:r>
            <a:r>
              <a:rPr lang="en-US" dirty="0">
                <a:latin typeface="+mn-lt"/>
              </a:rPr>
              <a:t> = </a:t>
            </a:r>
            <a:r>
              <a:rPr lang="en-US" i="1" dirty="0">
                <a:latin typeface="+mn-lt"/>
              </a:rPr>
              <a:t>AR</a:t>
            </a:r>
            <a:r>
              <a:rPr lang="en-US" dirty="0">
                <a:latin typeface="+mn-lt"/>
              </a:rPr>
              <a:t>, same as for a competitive firm</a:t>
            </a:r>
          </a:p>
          <a:p>
            <a:r>
              <a:rPr lang="en-US" i="1" dirty="0">
                <a:latin typeface="+mn-lt"/>
              </a:rPr>
              <a:t>MR</a:t>
            </a:r>
            <a:r>
              <a:rPr lang="en-US" dirty="0">
                <a:latin typeface="+mn-lt"/>
              </a:rPr>
              <a:t> &lt; </a:t>
            </a:r>
            <a:r>
              <a:rPr lang="en-US" i="1" dirty="0">
                <a:latin typeface="+mn-lt"/>
              </a:rPr>
              <a:t>P</a:t>
            </a:r>
            <a:r>
              <a:rPr lang="en-US" dirty="0">
                <a:latin typeface="+mn-lt"/>
              </a:rPr>
              <a:t>, whereas </a:t>
            </a:r>
            <a:r>
              <a:rPr lang="en-US" i="1" dirty="0">
                <a:latin typeface="+mn-lt"/>
              </a:rPr>
              <a:t>MR</a:t>
            </a:r>
            <a:r>
              <a:rPr lang="en-US" dirty="0">
                <a:latin typeface="+mn-lt"/>
              </a:rPr>
              <a:t> = </a:t>
            </a:r>
            <a:r>
              <a:rPr lang="en-US" i="1" dirty="0">
                <a:latin typeface="+mn-lt"/>
              </a:rPr>
              <a:t>P</a:t>
            </a:r>
            <a:r>
              <a:rPr lang="en-US" dirty="0">
                <a:latin typeface="+mn-lt"/>
              </a:rPr>
              <a:t> for a competitive firm</a:t>
            </a:r>
          </a:p>
        </p:txBody>
      </p:sp>
      <p:graphicFrame>
        <p:nvGraphicFramePr>
          <p:cNvPr id="5" name="Table 3">
            <a:extLst>
              <a:ext uri="{FF2B5EF4-FFF2-40B4-BE49-F238E27FC236}">
                <a16:creationId xmlns:a16="http://schemas.microsoft.com/office/drawing/2014/main" id="{A61A5EA3-FB76-0378-7B58-58CB249367B5}"/>
              </a:ext>
            </a:extLst>
          </p:cNvPr>
          <p:cNvGraphicFramePr>
            <a:graphicFrameLocks noGrp="1"/>
          </p:cNvGraphicFramePr>
          <p:nvPr>
            <p:ph sz="half" idx="2"/>
            <p:extLst>
              <p:ext uri="{D42A27DB-BD31-4B8C-83A1-F6EECF244321}">
                <p14:modId xmlns:p14="http://schemas.microsoft.com/office/powerpoint/2010/main" val="560673420"/>
              </p:ext>
            </p:extLst>
          </p:nvPr>
        </p:nvGraphicFramePr>
        <p:xfrm>
          <a:off x="6260688" y="1604403"/>
          <a:ext cx="5543550" cy="4450080"/>
        </p:xfrm>
        <a:graphic>
          <a:graphicData uri="http://schemas.openxmlformats.org/drawingml/2006/table">
            <a:tbl>
              <a:tblPr firstRow="1" bandRow="1">
                <a:tableStyleId>{5C22544A-7EE6-4342-B048-85BDC9FD1C3A}</a:tableStyleId>
              </a:tblPr>
              <a:tblGrid>
                <a:gridCol w="1108710">
                  <a:extLst>
                    <a:ext uri="{9D8B030D-6E8A-4147-A177-3AD203B41FA5}">
                      <a16:colId xmlns:a16="http://schemas.microsoft.com/office/drawing/2014/main" val="2928079227"/>
                    </a:ext>
                  </a:extLst>
                </a:gridCol>
                <a:gridCol w="1108710">
                  <a:extLst>
                    <a:ext uri="{9D8B030D-6E8A-4147-A177-3AD203B41FA5}">
                      <a16:colId xmlns:a16="http://schemas.microsoft.com/office/drawing/2014/main" val="109964329"/>
                    </a:ext>
                  </a:extLst>
                </a:gridCol>
                <a:gridCol w="1108710">
                  <a:extLst>
                    <a:ext uri="{9D8B030D-6E8A-4147-A177-3AD203B41FA5}">
                      <a16:colId xmlns:a16="http://schemas.microsoft.com/office/drawing/2014/main" val="2529154968"/>
                    </a:ext>
                  </a:extLst>
                </a:gridCol>
                <a:gridCol w="1108710">
                  <a:extLst>
                    <a:ext uri="{9D8B030D-6E8A-4147-A177-3AD203B41FA5}">
                      <a16:colId xmlns:a16="http://schemas.microsoft.com/office/drawing/2014/main" val="2083521823"/>
                    </a:ext>
                  </a:extLst>
                </a:gridCol>
                <a:gridCol w="1108710">
                  <a:extLst>
                    <a:ext uri="{9D8B030D-6E8A-4147-A177-3AD203B41FA5}">
                      <a16:colId xmlns:a16="http://schemas.microsoft.com/office/drawing/2014/main" val="3497538303"/>
                    </a:ext>
                  </a:extLst>
                </a:gridCol>
              </a:tblGrid>
              <a:tr h="370840">
                <a:tc>
                  <a:txBody>
                    <a:bodyPr/>
                    <a:lstStyle/>
                    <a:p>
                      <a:pPr algn="ctr"/>
                      <a:r>
                        <a:rPr lang="en-US" sz="1800" i="1" dirty="0">
                          <a:solidFill>
                            <a:schemeClr val="bg1"/>
                          </a:solidFill>
                          <a:latin typeface="+mn-lt"/>
                        </a:rPr>
                        <a:t>Q</a:t>
                      </a:r>
                    </a:p>
                  </a:txBody>
                  <a:tcPr anchor="ctr"/>
                </a:tc>
                <a:tc>
                  <a:txBody>
                    <a:bodyPr/>
                    <a:lstStyle/>
                    <a:p>
                      <a:pPr algn="ctr"/>
                      <a:r>
                        <a:rPr lang="en-US" sz="1800" i="1" dirty="0">
                          <a:solidFill>
                            <a:schemeClr val="bg1"/>
                          </a:solidFill>
                          <a:latin typeface="+mn-lt"/>
                        </a:rPr>
                        <a:t>P</a:t>
                      </a:r>
                    </a:p>
                  </a:txBody>
                  <a:tcPr anchor="ctr"/>
                </a:tc>
                <a:tc>
                  <a:txBody>
                    <a:bodyPr/>
                    <a:lstStyle/>
                    <a:p>
                      <a:pPr algn="ctr"/>
                      <a:r>
                        <a:rPr lang="en-US" sz="1800" i="1" dirty="0">
                          <a:solidFill>
                            <a:schemeClr val="bg1"/>
                          </a:solidFill>
                          <a:latin typeface="+mn-lt"/>
                        </a:rPr>
                        <a:t>TR</a:t>
                      </a:r>
                    </a:p>
                  </a:txBody>
                  <a:tcPr anchor="ctr"/>
                </a:tc>
                <a:tc>
                  <a:txBody>
                    <a:bodyPr/>
                    <a:lstStyle/>
                    <a:p>
                      <a:pPr algn="ctr"/>
                      <a:r>
                        <a:rPr lang="en-US" sz="1800" i="1" dirty="0">
                          <a:solidFill>
                            <a:schemeClr val="bg1"/>
                          </a:solidFill>
                          <a:latin typeface="+mn-lt"/>
                        </a:rPr>
                        <a:t>AR</a:t>
                      </a:r>
                    </a:p>
                  </a:txBody>
                  <a:tcPr anchor="ctr"/>
                </a:tc>
                <a:tc>
                  <a:txBody>
                    <a:bodyPr/>
                    <a:lstStyle/>
                    <a:p>
                      <a:pPr algn="ctr"/>
                      <a:r>
                        <a:rPr lang="en-US" sz="1800" i="1" dirty="0">
                          <a:solidFill>
                            <a:schemeClr val="bg1"/>
                          </a:solidFill>
                          <a:latin typeface="+mn-lt"/>
                        </a:rPr>
                        <a:t>MR</a:t>
                      </a:r>
                    </a:p>
                  </a:txBody>
                  <a:tcPr anchor="ctr"/>
                </a:tc>
                <a:extLst>
                  <a:ext uri="{0D108BD9-81ED-4DB2-BD59-A6C34878D82A}">
                    <a16:rowId xmlns:a16="http://schemas.microsoft.com/office/drawing/2014/main" val="2670924035"/>
                  </a:ext>
                </a:extLst>
              </a:tr>
              <a:tr h="370840">
                <a:tc>
                  <a:txBody>
                    <a:bodyPr/>
                    <a:lstStyle/>
                    <a:p>
                      <a:pPr algn="ctr"/>
                      <a:r>
                        <a:rPr lang="en-US" sz="1800" dirty="0">
                          <a:solidFill>
                            <a:srgbClr val="292F7C"/>
                          </a:solidFill>
                          <a:latin typeface="+mn-lt"/>
                        </a:rPr>
                        <a:t>0</a:t>
                      </a:r>
                    </a:p>
                  </a:txBody>
                  <a:tcPr anchor="ctr"/>
                </a:tc>
                <a:tc>
                  <a:txBody>
                    <a:bodyPr/>
                    <a:lstStyle/>
                    <a:p>
                      <a:pPr algn="ctr" fontAlgn="b"/>
                      <a:r>
                        <a:rPr lang="en-US" sz="1800" b="0" i="0" u="none" strike="noStrike" dirty="0">
                          <a:solidFill>
                            <a:srgbClr val="292F7C"/>
                          </a:solidFill>
                          <a:effectLst/>
                          <a:latin typeface="+mn-lt"/>
                        </a:rPr>
                        <a:t>$60</a:t>
                      </a:r>
                    </a:p>
                  </a:txBody>
                  <a:tcPr marL="9525" marR="9525" marT="9525" marB="0" anchor="ctr"/>
                </a:tc>
                <a:tc>
                  <a:txBody>
                    <a:bodyPr/>
                    <a:lstStyle/>
                    <a:p>
                      <a:pPr algn="ctr" fontAlgn="b"/>
                      <a:r>
                        <a:rPr lang="en-US" sz="1800" b="0" i="0" u="none" strike="noStrike" dirty="0">
                          <a:solidFill>
                            <a:srgbClr val="292F7C"/>
                          </a:solidFill>
                          <a:effectLst/>
                          <a:latin typeface="+mn-lt"/>
                        </a:rPr>
                        <a:t>$0</a:t>
                      </a:r>
                    </a:p>
                  </a:txBody>
                  <a:tcPr marL="9525" marR="9525" marT="9525" marB="0" anchor="ctr"/>
                </a:tc>
                <a:tc>
                  <a:txBody>
                    <a:bodyPr/>
                    <a:lstStyle/>
                    <a:p>
                      <a:pPr algn="ctr" fontAlgn="b"/>
                      <a:r>
                        <a:rPr lang="en-US" sz="1800" b="0" i="0" u="none" strike="noStrike" dirty="0">
                          <a:solidFill>
                            <a:srgbClr val="292F7C"/>
                          </a:solidFill>
                          <a:effectLst/>
                          <a:latin typeface="+mn-lt"/>
                        </a:rPr>
                        <a:t>n/a</a:t>
                      </a:r>
                    </a:p>
                  </a:txBody>
                  <a:tcPr marL="9525" marR="9525" marT="9525" marB="0" anchor="ctr"/>
                </a:tc>
                <a:tc>
                  <a:txBody>
                    <a:bodyPr/>
                    <a:lstStyle/>
                    <a:p>
                      <a:pPr algn="ctr"/>
                      <a:endParaRPr lang="en-US" sz="1800" dirty="0">
                        <a:solidFill>
                          <a:srgbClr val="292F7C"/>
                        </a:solidFill>
                        <a:latin typeface="+mn-lt"/>
                      </a:endParaRPr>
                    </a:p>
                  </a:txBody>
                  <a:tcPr anchor="ctr"/>
                </a:tc>
                <a:extLst>
                  <a:ext uri="{0D108BD9-81ED-4DB2-BD59-A6C34878D82A}">
                    <a16:rowId xmlns:a16="http://schemas.microsoft.com/office/drawing/2014/main" val="4730696"/>
                  </a:ext>
                </a:extLst>
              </a:tr>
              <a:tr h="370840">
                <a:tc>
                  <a:txBody>
                    <a:bodyPr/>
                    <a:lstStyle/>
                    <a:p>
                      <a:pPr algn="ctr"/>
                      <a:r>
                        <a:rPr lang="en-US" sz="1800" dirty="0">
                          <a:solidFill>
                            <a:srgbClr val="292F7C"/>
                          </a:solidFill>
                          <a:latin typeface="+mn-lt"/>
                        </a:rPr>
                        <a:t>1</a:t>
                      </a:r>
                    </a:p>
                  </a:txBody>
                  <a:tcPr anchor="ctr"/>
                </a:tc>
                <a:tc>
                  <a:txBody>
                    <a:bodyPr/>
                    <a:lstStyle/>
                    <a:p>
                      <a:pPr algn="ctr" fontAlgn="b"/>
                      <a:r>
                        <a:rPr lang="en-US" sz="1800" b="0" i="0" u="none" strike="noStrike" dirty="0">
                          <a:solidFill>
                            <a:srgbClr val="292F7C"/>
                          </a:solidFill>
                          <a:effectLst/>
                          <a:latin typeface="+mn-lt"/>
                        </a:rPr>
                        <a:t>55</a:t>
                      </a:r>
                    </a:p>
                  </a:txBody>
                  <a:tcPr marL="9525" marR="9525" marT="9525" marB="0" anchor="ctr"/>
                </a:tc>
                <a:tc>
                  <a:txBody>
                    <a:bodyPr/>
                    <a:lstStyle/>
                    <a:p>
                      <a:pPr algn="ctr" fontAlgn="b"/>
                      <a:r>
                        <a:rPr lang="en-US" sz="1800" b="0" i="0" u="none" strike="noStrike" dirty="0">
                          <a:solidFill>
                            <a:srgbClr val="292F7C"/>
                          </a:solidFill>
                          <a:effectLst/>
                          <a:latin typeface="+mn-lt"/>
                        </a:rPr>
                        <a:t>55</a:t>
                      </a:r>
                    </a:p>
                  </a:txBody>
                  <a:tcPr marL="9525" marR="9525" marT="9525" marB="0" anchor="ctr"/>
                </a:tc>
                <a:tc>
                  <a:txBody>
                    <a:bodyPr/>
                    <a:lstStyle/>
                    <a:p>
                      <a:pPr algn="ctr" fontAlgn="b"/>
                      <a:r>
                        <a:rPr lang="en-US" sz="1800" b="0" i="0" u="none" strike="noStrike" dirty="0">
                          <a:solidFill>
                            <a:srgbClr val="292F7C"/>
                          </a:solidFill>
                          <a:effectLst/>
                          <a:latin typeface="+mn-lt"/>
                        </a:rPr>
                        <a:t>55</a:t>
                      </a:r>
                    </a:p>
                  </a:txBody>
                  <a:tcPr marL="9525" marR="9525" marT="9525" marB="0" anchor="ctr"/>
                </a:tc>
                <a:tc>
                  <a:txBody>
                    <a:bodyPr/>
                    <a:lstStyle/>
                    <a:p>
                      <a:pPr algn="ctr" fontAlgn="b"/>
                      <a:r>
                        <a:rPr lang="en-US" sz="1800" b="0" i="0" u="none" strike="noStrike" dirty="0">
                          <a:solidFill>
                            <a:srgbClr val="292F7C"/>
                          </a:solidFill>
                          <a:effectLst/>
                          <a:latin typeface="+mn-lt"/>
                        </a:rPr>
                        <a:t>55</a:t>
                      </a:r>
                    </a:p>
                  </a:txBody>
                  <a:tcPr marL="9525" marR="9525" marT="9525" marB="0" anchor="ctr"/>
                </a:tc>
                <a:extLst>
                  <a:ext uri="{0D108BD9-81ED-4DB2-BD59-A6C34878D82A}">
                    <a16:rowId xmlns:a16="http://schemas.microsoft.com/office/drawing/2014/main" val="1538612148"/>
                  </a:ext>
                </a:extLst>
              </a:tr>
              <a:tr h="370840">
                <a:tc>
                  <a:txBody>
                    <a:bodyPr/>
                    <a:lstStyle/>
                    <a:p>
                      <a:pPr algn="ctr"/>
                      <a:r>
                        <a:rPr lang="en-US" sz="1800" dirty="0">
                          <a:solidFill>
                            <a:srgbClr val="292F7C"/>
                          </a:solidFill>
                          <a:latin typeface="+mn-lt"/>
                        </a:rPr>
                        <a:t>2</a:t>
                      </a:r>
                    </a:p>
                  </a:txBody>
                  <a:tcPr anchor="ctr"/>
                </a:tc>
                <a:tc>
                  <a:txBody>
                    <a:bodyPr/>
                    <a:lstStyle/>
                    <a:p>
                      <a:pPr algn="ctr" fontAlgn="b"/>
                      <a:r>
                        <a:rPr lang="en-US" sz="1800" b="0" i="0" u="none" strike="noStrike" dirty="0">
                          <a:solidFill>
                            <a:srgbClr val="292F7C"/>
                          </a:solidFill>
                          <a:effectLst/>
                          <a:latin typeface="+mn-lt"/>
                        </a:rPr>
                        <a:t>50</a:t>
                      </a:r>
                    </a:p>
                  </a:txBody>
                  <a:tcPr marL="9525" marR="9525" marT="9525" marB="0" anchor="ctr"/>
                </a:tc>
                <a:tc>
                  <a:txBody>
                    <a:bodyPr/>
                    <a:lstStyle/>
                    <a:p>
                      <a:pPr algn="ctr" fontAlgn="b"/>
                      <a:r>
                        <a:rPr lang="en-US" sz="1800" b="0" i="0" u="none" strike="noStrike" dirty="0">
                          <a:solidFill>
                            <a:srgbClr val="292F7C"/>
                          </a:solidFill>
                          <a:effectLst/>
                          <a:latin typeface="+mn-lt"/>
                        </a:rPr>
                        <a:t>100</a:t>
                      </a:r>
                    </a:p>
                  </a:txBody>
                  <a:tcPr marL="9525" marR="9525" marT="9525" marB="0" anchor="ctr"/>
                </a:tc>
                <a:tc>
                  <a:txBody>
                    <a:bodyPr/>
                    <a:lstStyle/>
                    <a:p>
                      <a:pPr algn="ctr" fontAlgn="b"/>
                      <a:r>
                        <a:rPr lang="en-US" sz="1800" b="0" i="0" u="none" strike="noStrike" dirty="0">
                          <a:solidFill>
                            <a:srgbClr val="292F7C"/>
                          </a:solidFill>
                          <a:effectLst/>
                          <a:latin typeface="+mn-lt"/>
                        </a:rPr>
                        <a:t>50</a:t>
                      </a:r>
                    </a:p>
                  </a:txBody>
                  <a:tcPr marL="9525" marR="9525" marT="9525" marB="0" anchor="ctr"/>
                </a:tc>
                <a:tc>
                  <a:txBody>
                    <a:bodyPr/>
                    <a:lstStyle/>
                    <a:p>
                      <a:pPr algn="ctr" fontAlgn="b"/>
                      <a:r>
                        <a:rPr lang="en-US" sz="1800" b="0" i="0" u="none" strike="noStrike" dirty="0">
                          <a:solidFill>
                            <a:srgbClr val="292F7C"/>
                          </a:solidFill>
                          <a:effectLst/>
                          <a:latin typeface="+mn-lt"/>
                        </a:rPr>
                        <a:t>45</a:t>
                      </a:r>
                    </a:p>
                  </a:txBody>
                  <a:tcPr marL="9525" marR="9525" marT="9525" marB="0" anchor="ctr"/>
                </a:tc>
                <a:extLst>
                  <a:ext uri="{0D108BD9-81ED-4DB2-BD59-A6C34878D82A}">
                    <a16:rowId xmlns:a16="http://schemas.microsoft.com/office/drawing/2014/main" val="2833586618"/>
                  </a:ext>
                </a:extLst>
              </a:tr>
              <a:tr h="370840">
                <a:tc>
                  <a:txBody>
                    <a:bodyPr/>
                    <a:lstStyle/>
                    <a:p>
                      <a:pPr algn="ctr"/>
                      <a:r>
                        <a:rPr lang="en-US" sz="1800" dirty="0">
                          <a:solidFill>
                            <a:srgbClr val="292F7C"/>
                          </a:solidFill>
                          <a:latin typeface="+mn-lt"/>
                        </a:rPr>
                        <a:t>3</a:t>
                      </a:r>
                    </a:p>
                  </a:txBody>
                  <a:tcPr anchor="ctr"/>
                </a:tc>
                <a:tc>
                  <a:txBody>
                    <a:bodyPr/>
                    <a:lstStyle/>
                    <a:p>
                      <a:pPr algn="ctr" fontAlgn="b"/>
                      <a:r>
                        <a:rPr lang="en-US" sz="1800" b="0" i="0" u="none" strike="noStrike" dirty="0">
                          <a:solidFill>
                            <a:srgbClr val="292F7C"/>
                          </a:solidFill>
                          <a:effectLst/>
                          <a:latin typeface="+mn-lt"/>
                        </a:rPr>
                        <a:t>45</a:t>
                      </a:r>
                    </a:p>
                  </a:txBody>
                  <a:tcPr marL="9525" marR="9525" marT="9525" marB="0" anchor="ctr"/>
                </a:tc>
                <a:tc>
                  <a:txBody>
                    <a:bodyPr/>
                    <a:lstStyle/>
                    <a:p>
                      <a:pPr algn="ctr" fontAlgn="b"/>
                      <a:r>
                        <a:rPr lang="en-US" sz="1800" b="0" i="0" u="none" strike="noStrike" dirty="0">
                          <a:solidFill>
                            <a:srgbClr val="292F7C"/>
                          </a:solidFill>
                          <a:effectLst/>
                          <a:latin typeface="+mn-lt"/>
                        </a:rPr>
                        <a:t>135</a:t>
                      </a:r>
                    </a:p>
                  </a:txBody>
                  <a:tcPr marL="9525" marR="9525" marT="9525" marB="0" anchor="ctr"/>
                </a:tc>
                <a:tc>
                  <a:txBody>
                    <a:bodyPr/>
                    <a:lstStyle/>
                    <a:p>
                      <a:pPr algn="ctr" fontAlgn="b"/>
                      <a:r>
                        <a:rPr lang="en-US" sz="1800" b="0" i="0" u="none" strike="noStrike" dirty="0">
                          <a:solidFill>
                            <a:srgbClr val="292F7C"/>
                          </a:solidFill>
                          <a:effectLst/>
                          <a:latin typeface="+mn-lt"/>
                        </a:rPr>
                        <a:t>45</a:t>
                      </a:r>
                    </a:p>
                  </a:txBody>
                  <a:tcPr marL="9525" marR="9525" marT="9525" marB="0" anchor="ctr"/>
                </a:tc>
                <a:tc>
                  <a:txBody>
                    <a:bodyPr/>
                    <a:lstStyle/>
                    <a:p>
                      <a:pPr algn="ctr" fontAlgn="b"/>
                      <a:r>
                        <a:rPr lang="en-US" sz="1800" b="0" i="0" u="none" strike="noStrike" dirty="0">
                          <a:solidFill>
                            <a:srgbClr val="292F7C"/>
                          </a:solidFill>
                          <a:effectLst/>
                          <a:latin typeface="+mn-lt"/>
                        </a:rPr>
                        <a:t>35</a:t>
                      </a:r>
                    </a:p>
                  </a:txBody>
                  <a:tcPr marL="9525" marR="9525" marT="9525" marB="0" anchor="ctr"/>
                </a:tc>
                <a:extLst>
                  <a:ext uri="{0D108BD9-81ED-4DB2-BD59-A6C34878D82A}">
                    <a16:rowId xmlns:a16="http://schemas.microsoft.com/office/drawing/2014/main" val="2856858176"/>
                  </a:ext>
                </a:extLst>
              </a:tr>
              <a:tr h="370840">
                <a:tc>
                  <a:txBody>
                    <a:bodyPr/>
                    <a:lstStyle/>
                    <a:p>
                      <a:pPr algn="ctr"/>
                      <a:r>
                        <a:rPr lang="en-US" sz="1800" dirty="0">
                          <a:solidFill>
                            <a:srgbClr val="292F7C"/>
                          </a:solidFill>
                          <a:latin typeface="+mn-lt"/>
                        </a:rPr>
                        <a:t>4</a:t>
                      </a:r>
                    </a:p>
                  </a:txBody>
                  <a:tcPr anchor="ctr"/>
                </a:tc>
                <a:tc>
                  <a:txBody>
                    <a:bodyPr/>
                    <a:lstStyle/>
                    <a:p>
                      <a:pPr algn="ctr" fontAlgn="b"/>
                      <a:r>
                        <a:rPr lang="en-US" sz="1800" b="0" i="0" u="none" strike="noStrike">
                          <a:solidFill>
                            <a:srgbClr val="292F7C"/>
                          </a:solidFill>
                          <a:effectLst/>
                          <a:latin typeface="+mn-lt"/>
                        </a:rPr>
                        <a:t>40</a:t>
                      </a:r>
                    </a:p>
                  </a:txBody>
                  <a:tcPr marL="9525" marR="9525" marT="9525" marB="0" anchor="ctr"/>
                </a:tc>
                <a:tc>
                  <a:txBody>
                    <a:bodyPr/>
                    <a:lstStyle/>
                    <a:p>
                      <a:pPr algn="ctr" fontAlgn="b"/>
                      <a:r>
                        <a:rPr lang="en-US" sz="1800" b="0" i="0" u="none" strike="noStrike" dirty="0">
                          <a:solidFill>
                            <a:srgbClr val="292F7C"/>
                          </a:solidFill>
                          <a:effectLst/>
                          <a:latin typeface="+mn-lt"/>
                        </a:rPr>
                        <a:t>160</a:t>
                      </a:r>
                    </a:p>
                  </a:txBody>
                  <a:tcPr marL="9525" marR="9525" marT="9525" marB="0" anchor="ctr"/>
                </a:tc>
                <a:tc>
                  <a:txBody>
                    <a:bodyPr/>
                    <a:lstStyle/>
                    <a:p>
                      <a:pPr algn="ctr" fontAlgn="b"/>
                      <a:r>
                        <a:rPr lang="en-US" sz="1800" b="0" i="0" u="none" strike="noStrike" dirty="0">
                          <a:solidFill>
                            <a:srgbClr val="292F7C"/>
                          </a:solidFill>
                          <a:effectLst/>
                          <a:latin typeface="+mn-lt"/>
                        </a:rPr>
                        <a:t>40</a:t>
                      </a:r>
                    </a:p>
                  </a:txBody>
                  <a:tcPr marL="9525" marR="9525" marT="9525" marB="0" anchor="ctr"/>
                </a:tc>
                <a:tc>
                  <a:txBody>
                    <a:bodyPr/>
                    <a:lstStyle/>
                    <a:p>
                      <a:pPr algn="ctr" fontAlgn="b"/>
                      <a:r>
                        <a:rPr lang="en-US" sz="1800" b="0" i="0" u="none" strike="noStrike" dirty="0">
                          <a:solidFill>
                            <a:srgbClr val="292F7C"/>
                          </a:solidFill>
                          <a:effectLst/>
                          <a:latin typeface="+mn-lt"/>
                        </a:rPr>
                        <a:t>25</a:t>
                      </a:r>
                    </a:p>
                  </a:txBody>
                  <a:tcPr marL="9525" marR="9525" marT="9525" marB="0" anchor="ctr"/>
                </a:tc>
                <a:extLst>
                  <a:ext uri="{0D108BD9-81ED-4DB2-BD59-A6C34878D82A}">
                    <a16:rowId xmlns:a16="http://schemas.microsoft.com/office/drawing/2014/main" val="3573809191"/>
                  </a:ext>
                </a:extLst>
              </a:tr>
              <a:tr h="370840">
                <a:tc>
                  <a:txBody>
                    <a:bodyPr/>
                    <a:lstStyle/>
                    <a:p>
                      <a:pPr algn="ctr"/>
                      <a:r>
                        <a:rPr lang="en-US" sz="1800" dirty="0">
                          <a:solidFill>
                            <a:srgbClr val="292F7C"/>
                          </a:solidFill>
                          <a:latin typeface="+mn-lt"/>
                        </a:rPr>
                        <a:t>5</a:t>
                      </a:r>
                    </a:p>
                  </a:txBody>
                  <a:tcPr anchor="ctr"/>
                </a:tc>
                <a:tc>
                  <a:txBody>
                    <a:bodyPr/>
                    <a:lstStyle/>
                    <a:p>
                      <a:pPr algn="ctr" fontAlgn="b"/>
                      <a:r>
                        <a:rPr lang="en-US" sz="1800" b="0" i="0" u="none" strike="noStrike" dirty="0">
                          <a:solidFill>
                            <a:srgbClr val="292F7C"/>
                          </a:solidFill>
                          <a:effectLst/>
                          <a:latin typeface="+mn-lt"/>
                        </a:rPr>
                        <a:t>35</a:t>
                      </a:r>
                    </a:p>
                  </a:txBody>
                  <a:tcPr marL="9525" marR="9525" marT="9525" marB="0" anchor="ctr"/>
                </a:tc>
                <a:tc>
                  <a:txBody>
                    <a:bodyPr/>
                    <a:lstStyle/>
                    <a:p>
                      <a:pPr algn="ctr" fontAlgn="b"/>
                      <a:r>
                        <a:rPr lang="en-US" sz="1800" b="0" i="0" u="none" strike="noStrike" dirty="0">
                          <a:solidFill>
                            <a:srgbClr val="292F7C"/>
                          </a:solidFill>
                          <a:effectLst/>
                          <a:latin typeface="+mn-lt"/>
                        </a:rPr>
                        <a:t>175</a:t>
                      </a:r>
                    </a:p>
                  </a:txBody>
                  <a:tcPr marL="9525" marR="9525" marT="9525" marB="0" anchor="ctr"/>
                </a:tc>
                <a:tc>
                  <a:txBody>
                    <a:bodyPr/>
                    <a:lstStyle/>
                    <a:p>
                      <a:pPr algn="ctr" fontAlgn="b"/>
                      <a:r>
                        <a:rPr lang="en-US" sz="1800" b="0" i="0" u="none" strike="noStrike" dirty="0">
                          <a:solidFill>
                            <a:srgbClr val="292F7C"/>
                          </a:solidFill>
                          <a:effectLst/>
                          <a:latin typeface="+mn-lt"/>
                        </a:rPr>
                        <a:t>35</a:t>
                      </a:r>
                    </a:p>
                  </a:txBody>
                  <a:tcPr marL="9525" marR="9525" marT="9525" marB="0" anchor="ctr"/>
                </a:tc>
                <a:tc>
                  <a:txBody>
                    <a:bodyPr/>
                    <a:lstStyle/>
                    <a:p>
                      <a:pPr algn="ctr" fontAlgn="b"/>
                      <a:r>
                        <a:rPr lang="en-US" sz="1800" b="0" i="0" u="none" strike="noStrike" dirty="0">
                          <a:solidFill>
                            <a:srgbClr val="292F7C"/>
                          </a:solidFill>
                          <a:effectLst/>
                          <a:latin typeface="+mn-lt"/>
                        </a:rPr>
                        <a:t>15</a:t>
                      </a:r>
                    </a:p>
                  </a:txBody>
                  <a:tcPr marL="9525" marR="9525" marT="9525" marB="0" anchor="ctr"/>
                </a:tc>
                <a:extLst>
                  <a:ext uri="{0D108BD9-81ED-4DB2-BD59-A6C34878D82A}">
                    <a16:rowId xmlns:a16="http://schemas.microsoft.com/office/drawing/2014/main" val="3578172395"/>
                  </a:ext>
                </a:extLst>
              </a:tr>
              <a:tr h="370840">
                <a:tc>
                  <a:txBody>
                    <a:bodyPr/>
                    <a:lstStyle/>
                    <a:p>
                      <a:pPr algn="ctr"/>
                      <a:r>
                        <a:rPr lang="en-US" sz="1800" dirty="0">
                          <a:solidFill>
                            <a:srgbClr val="292F7C"/>
                          </a:solidFill>
                          <a:latin typeface="+mn-lt"/>
                        </a:rPr>
                        <a:t>6</a:t>
                      </a:r>
                    </a:p>
                  </a:txBody>
                  <a:tcPr anchor="ctr"/>
                </a:tc>
                <a:tc>
                  <a:txBody>
                    <a:bodyPr/>
                    <a:lstStyle/>
                    <a:p>
                      <a:pPr algn="ctr" fontAlgn="b"/>
                      <a:r>
                        <a:rPr lang="en-US" sz="1800" b="0" i="0" u="none" strike="noStrike" dirty="0">
                          <a:solidFill>
                            <a:srgbClr val="292F7C"/>
                          </a:solidFill>
                          <a:effectLst/>
                          <a:latin typeface="+mn-lt"/>
                        </a:rPr>
                        <a:t>30</a:t>
                      </a:r>
                    </a:p>
                  </a:txBody>
                  <a:tcPr marL="9525" marR="9525" marT="9525" marB="0" anchor="ctr"/>
                </a:tc>
                <a:tc>
                  <a:txBody>
                    <a:bodyPr/>
                    <a:lstStyle/>
                    <a:p>
                      <a:pPr algn="ctr" fontAlgn="b"/>
                      <a:r>
                        <a:rPr lang="en-US" sz="1800" b="0" i="0" u="none" strike="noStrike" dirty="0">
                          <a:solidFill>
                            <a:srgbClr val="292F7C"/>
                          </a:solidFill>
                          <a:effectLst/>
                          <a:latin typeface="+mn-lt"/>
                        </a:rPr>
                        <a:t>180</a:t>
                      </a:r>
                    </a:p>
                  </a:txBody>
                  <a:tcPr marL="9525" marR="9525" marT="9525" marB="0" anchor="ctr"/>
                </a:tc>
                <a:tc>
                  <a:txBody>
                    <a:bodyPr/>
                    <a:lstStyle/>
                    <a:p>
                      <a:pPr algn="ctr" fontAlgn="b"/>
                      <a:r>
                        <a:rPr lang="en-US" sz="1800" b="0" i="0" u="none" strike="noStrike" dirty="0">
                          <a:solidFill>
                            <a:srgbClr val="292F7C"/>
                          </a:solidFill>
                          <a:effectLst/>
                          <a:latin typeface="+mn-lt"/>
                        </a:rPr>
                        <a:t>30</a:t>
                      </a:r>
                    </a:p>
                  </a:txBody>
                  <a:tcPr marL="9525" marR="9525" marT="9525" marB="0" anchor="ctr"/>
                </a:tc>
                <a:tc>
                  <a:txBody>
                    <a:bodyPr/>
                    <a:lstStyle/>
                    <a:p>
                      <a:pPr algn="ctr" fontAlgn="b"/>
                      <a:r>
                        <a:rPr lang="en-US" sz="1800" b="0" i="0" u="none" strike="noStrike" dirty="0">
                          <a:solidFill>
                            <a:srgbClr val="292F7C"/>
                          </a:solidFill>
                          <a:effectLst/>
                          <a:latin typeface="+mn-lt"/>
                        </a:rPr>
                        <a:t>5</a:t>
                      </a:r>
                    </a:p>
                  </a:txBody>
                  <a:tcPr marL="9525" marR="9525" marT="9525" marB="0" anchor="ctr"/>
                </a:tc>
                <a:extLst>
                  <a:ext uri="{0D108BD9-81ED-4DB2-BD59-A6C34878D82A}">
                    <a16:rowId xmlns:a16="http://schemas.microsoft.com/office/drawing/2014/main" val="1529078354"/>
                  </a:ext>
                </a:extLst>
              </a:tr>
              <a:tr h="370840">
                <a:tc>
                  <a:txBody>
                    <a:bodyPr/>
                    <a:lstStyle/>
                    <a:p>
                      <a:pPr algn="ctr"/>
                      <a:r>
                        <a:rPr lang="en-US" sz="1800" dirty="0">
                          <a:solidFill>
                            <a:srgbClr val="292F7C"/>
                          </a:solidFill>
                          <a:latin typeface="+mn-lt"/>
                        </a:rPr>
                        <a:t>7</a:t>
                      </a:r>
                    </a:p>
                  </a:txBody>
                  <a:tcPr anchor="ctr"/>
                </a:tc>
                <a:tc>
                  <a:txBody>
                    <a:bodyPr/>
                    <a:lstStyle/>
                    <a:p>
                      <a:pPr algn="ctr" fontAlgn="b"/>
                      <a:r>
                        <a:rPr lang="en-US" sz="1800" b="0" i="0" u="none" strike="noStrike" dirty="0">
                          <a:solidFill>
                            <a:srgbClr val="292F7C"/>
                          </a:solidFill>
                          <a:effectLst/>
                          <a:latin typeface="+mn-lt"/>
                        </a:rPr>
                        <a:t>25</a:t>
                      </a:r>
                    </a:p>
                  </a:txBody>
                  <a:tcPr marL="9525" marR="9525" marT="9525" marB="0" anchor="ctr"/>
                </a:tc>
                <a:tc>
                  <a:txBody>
                    <a:bodyPr/>
                    <a:lstStyle/>
                    <a:p>
                      <a:pPr algn="ctr" fontAlgn="b"/>
                      <a:r>
                        <a:rPr lang="en-US" sz="1800" b="0" i="0" u="none" strike="noStrike" dirty="0">
                          <a:solidFill>
                            <a:srgbClr val="292F7C"/>
                          </a:solidFill>
                          <a:effectLst/>
                          <a:latin typeface="+mn-lt"/>
                        </a:rPr>
                        <a:t>175</a:t>
                      </a:r>
                    </a:p>
                  </a:txBody>
                  <a:tcPr marL="9525" marR="9525" marT="9525" marB="0" anchor="ctr"/>
                </a:tc>
                <a:tc>
                  <a:txBody>
                    <a:bodyPr/>
                    <a:lstStyle/>
                    <a:p>
                      <a:pPr algn="ctr" fontAlgn="b"/>
                      <a:r>
                        <a:rPr lang="en-US" sz="1800" b="0" i="0" u="none" strike="noStrike" dirty="0">
                          <a:solidFill>
                            <a:srgbClr val="292F7C"/>
                          </a:solidFill>
                          <a:effectLst/>
                          <a:latin typeface="+mn-lt"/>
                        </a:rPr>
                        <a:t>25</a:t>
                      </a:r>
                    </a:p>
                  </a:txBody>
                  <a:tcPr marL="9525" marR="9525" marT="9525" marB="0" anchor="ctr"/>
                </a:tc>
                <a:tc>
                  <a:txBody>
                    <a:bodyPr/>
                    <a:lstStyle/>
                    <a:p>
                      <a:pPr algn="ctr" fontAlgn="b"/>
                      <a:r>
                        <a:rPr lang="en-US" sz="1800" b="0" i="0" u="none" strike="noStrike" dirty="0">
                          <a:solidFill>
                            <a:srgbClr val="292F7C"/>
                          </a:solidFill>
                          <a:effectLst/>
                          <a:latin typeface="Work Sans" pitchFamily="2" charset="0"/>
                        </a:rPr>
                        <a:t>−</a:t>
                      </a:r>
                      <a:r>
                        <a:rPr lang="en-US" sz="1800" b="0" i="0" u="none" strike="noStrike" dirty="0">
                          <a:solidFill>
                            <a:srgbClr val="292F7C"/>
                          </a:solidFill>
                          <a:effectLst/>
                          <a:latin typeface="+mn-lt"/>
                        </a:rPr>
                        <a:t>5</a:t>
                      </a:r>
                    </a:p>
                  </a:txBody>
                  <a:tcPr marL="9525" marR="9525" marT="9525" marB="0" anchor="ctr"/>
                </a:tc>
                <a:extLst>
                  <a:ext uri="{0D108BD9-81ED-4DB2-BD59-A6C34878D82A}">
                    <a16:rowId xmlns:a16="http://schemas.microsoft.com/office/drawing/2014/main" val="1008307012"/>
                  </a:ext>
                </a:extLst>
              </a:tr>
              <a:tr h="370840">
                <a:tc>
                  <a:txBody>
                    <a:bodyPr/>
                    <a:lstStyle/>
                    <a:p>
                      <a:pPr algn="ctr"/>
                      <a:r>
                        <a:rPr lang="en-US" sz="1800" dirty="0">
                          <a:solidFill>
                            <a:srgbClr val="292F7C"/>
                          </a:solidFill>
                          <a:latin typeface="+mn-lt"/>
                        </a:rPr>
                        <a:t>8</a:t>
                      </a:r>
                    </a:p>
                  </a:txBody>
                  <a:tcPr anchor="ctr"/>
                </a:tc>
                <a:tc>
                  <a:txBody>
                    <a:bodyPr/>
                    <a:lstStyle/>
                    <a:p>
                      <a:pPr algn="ctr" fontAlgn="b"/>
                      <a:r>
                        <a:rPr lang="en-US" sz="1800" b="0" i="0" u="none" strike="noStrike">
                          <a:solidFill>
                            <a:srgbClr val="292F7C"/>
                          </a:solidFill>
                          <a:effectLst/>
                          <a:latin typeface="+mn-lt"/>
                        </a:rPr>
                        <a:t>20</a:t>
                      </a:r>
                    </a:p>
                  </a:txBody>
                  <a:tcPr marL="9525" marR="9525" marT="9525" marB="0" anchor="ctr"/>
                </a:tc>
                <a:tc>
                  <a:txBody>
                    <a:bodyPr/>
                    <a:lstStyle/>
                    <a:p>
                      <a:pPr algn="ctr" fontAlgn="b"/>
                      <a:r>
                        <a:rPr lang="en-US" sz="1800" b="0" i="0" u="none" strike="noStrike" dirty="0">
                          <a:solidFill>
                            <a:srgbClr val="292F7C"/>
                          </a:solidFill>
                          <a:effectLst/>
                          <a:latin typeface="+mn-lt"/>
                        </a:rPr>
                        <a:t>160</a:t>
                      </a:r>
                    </a:p>
                  </a:txBody>
                  <a:tcPr marL="9525" marR="9525" marT="9525" marB="0" anchor="ctr"/>
                </a:tc>
                <a:tc>
                  <a:txBody>
                    <a:bodyPr/>
                    <a:lstStyle/>
                    <a:p>
                      <a:pPr algn="ctr" fontAlgn="b"/>
                      <a:r>
                        <a:rPr lang="en-US" sz="1800" b="0" i="0" u="none" strike="noStrike" dirty="0">
                          <a:solidFill>
                            <a:srgbClr val="292F7C"/>
                          </a:solidFill>
                          <a:effectLst/>
                          <a:latin typeface="+mn-lt"/>
                        </a:rPr>
                        <a:t>20</a:t>
                      </a:r>
                    </a:p>
                  </a:txBody>
                  <a:tcPr marL="9525" marR="9525" marT="9525" marB="0" anchor="ctr"/>
                </a:tc>
                <a:tc>
                  <a:txBody>
                    <a:bodyPr/>
                    <a:lstStyle/>
                    <a:p>
                      <a:pPr algn="ctr" fontAlgn="b"/>
                      <a:r>
                        <a:rPr lang="en-US" sz="1800" b="0" i="0" u="none" strike="noStrike" dirty="0">
                          <a:solidFill>
                            <a:srgbClr val="292F7C"/>
                          </a:solidFill>
                          <a:effectLst/>
                          <a:latin typeface="Work Sans" pitchFamily="2" charset="0"/>
                        </a:rPr>
                        <a:t>−</a:t>
                      </a:r>
                      <a:r>
                        <a:rPr lang="en-US" sz="1800" b="0" i="0" u="none" strike="noStrike" dirty="0">
                          <a:solidFill>
                            <a:srgbClr val="292F7C"/>
                          </a:solidFill>
                          <a:effectLst/>
                          <a:latin typeface="+mn-lt"/>
                        </a:rPr>
                        <a:t>15</a:t>
                      </a:r>
                    </a:p>
                  </a:txBody>
                  <a:tcPr marL="9525" marR="9525" marT="9525" marB="0" anchor="ctr"/>
                </a:tc>
                <a:extLst>
                  <a:ext uri="{0D108BD9-81ED-4DB2-BD59-A6C34878D82A}">
                    <a16:rowId xmlns:a16="http://schemas.microsoft.com/office/drawing/2014/main" val="913138828"/>
                  </a:ext>
                </a:extLst>
              </a:tr>
              <a:tr h="370840">
                <a:tc>
                  <a:txBody>
                    <a:bodyPr/>
                    <a:lstStyle/>
                    <a:p>
                      <a:pPr algn="ctr"/>
                      <a:r>
                        <a:rPr lang="en-US" sz="1800" dirty="0">
                          <a:solidFill>
                            <a:srgbClr val="292F7C"/>
                          </a:solidFill>
                          <a:latin typeface="+mn-lt"/>
                        </a:rPr>
                        <a:t>9</a:t>
                      </a:r>
                    </a:p>
                  </a:txBody>
                  <a:tcPr anchor="ctr"/>
                </a:tc>
                <a:tc>
                  <a:txBody>
                    <a:bodyPr/>
                    <a:lstStyle/>
                    <a:p>
                      <a:pPr algn="ctr" fontAlgn="b"/>
                      <a:r>
                        <a:rPr lang="en-US" sz="1800" b="0" i="0" u="none" strike="noStrike" dirty="0">
                          <a:solidFill>
                            <a:srgbClr val="292F7C"/>
                          </a:solidFill>
                          <a:effectLst/>
                          <a:latin typeface="+mn-lt"/>
                        </a:rPr>
                        <a:t>15</a:t>
                      </a:r>
                    </a:p>
                  </a:txBody>
                  <a:tcPr marL="9525" marR="9525" marT="9525" marB="0" anchor="ctr"/>
                </a:tc>
                <a:tc>
                  <a:txBody>
                    <a:bodyPr/>
                    <a:lstStyle/>
                    <a:p>
                      <a:pPr algn="ctr" fontAlgn="b"/>
                      <a:r>
                        <a:rPr lang="en-US" sz="1800" b="0" i="0" u="none" strike="noStrike" dirty="0">
                          <a:solidFill>
                            <a:srgbClr val="292F7C"/>
                          </a:solidFill>
                          <a:effectLst/>
                          <a:latin typeface="+mn-lt"/>
                        </a:rPr>
                        <a:t>135</a:t>
                      </a:r>
                    </a:p>
                  </a:txBody>
                  <a:tcPr marL="9525" marR="9525" marT="9525" marB="0" anchor="ctr"/>
                </a:tc>
                <a:tc>
                  <a:txBody>
                    <a:bodyPr/>
                    <a:lstStyle/>
                    <a:p>
                      <a:pPr algn="ctr" fontAlgn="b"/>
                      <a:r>
                        <a:rPr lang="en-US" sz="1800" b="0" i="0" u="none" strike="noStrike" dirty="0">
                          <a:solidFill>
                            <a:srgbClr val="292F7C"/>
                          </a:solidFill>
                          <a:effectLst/>
                          <a:latin typeface="+mn-lt"/>
                        </a:rPr>
                        <a:t>15</a:t>
                      </a:r>
                    </a:p>
                  </a:txBody>
                  <a:tcPr marL="9525" marR="9525" marT="9525" marB="0" anchor="ctr"/>
                </a:tc>
                <a:tc>
                  <a:txBody>
                    <a:bodyPr/>
                    <a:lstStyle/>
                    <a:p>
                      <a:pPr algn="ctr" fontAlgn="b"/>
                      <a:r>
                        <a:rPr lang="en-US" sz="1800" b="0" i="0" u="none" strike="noStrike" dirty="0">
                          <a:solidFill>
                            <a:srgbClr val="292F7C"/>
                          </a:solidFill>
                          <a:effectLst/>
                          <a:latin typeface="Work Sans" pitchFamily="2" charset="0"/>
                        </a:rPr>
                        <a:t>−</a:t>
                      </a:r>
                      <a:r>
                        <a:rPr lang="en-US" sz="1800" b="0" i="0" u="none" strike="noStrike" dirty="0">
                          <a:solidFill>
                            <a:srgbClr val="292F7C"/>
                          </a:solidFill>
                          <a:effectLst/>
                          <a:latin typeface="+mn-lt"/>
                        </a:rPr>
                        <a:t>25</a:t>
                      </a:r>
                    </a:p>
                  </a:txBody>
                  <a:tcPr marL="9525" marR="9525" marT="9525" marB="0" anchor="ctr"/>
                </a:tc>
                <a:extLst>
                  <a:ext uri="{0D108BD9-81ED-4DB2-BD59-A6C34878D82A}">
                    <a16:rowId xmlns:a16="http://schemas.microsoft.com/office/drawing/2014/main" val="3261262596"/>
                  </a:ext>
                </a:extLst>
              </a:tr>
              <a:tr h="370840">
                <a:tc>
                  <a:txBody>
                    <a:bodyPr/>
                    <a:lstStyle/>
                    <a:p>
                      <a:pPr algn="ctr"/>
                      <a:r>
                        <a:rPr lang="en-US" sz="1800" dirty="0">
                          <a:solidFill>
                            <a:srgbClr val="292F7C"/>
                          </a:solidFill>
                          <a:latin typeface="+mn-lt"/>
                        </a:rPr>
                        <a:t>10</a:t>
                      </a:r>
                    </a:p>
                  </a:txBody>
                  <a:tcPr anchor="ctr"/>
                </a:tc>
                <a:tc>
                  <a:txBody>
                    <a:bodyPr/>
                    <a:lstStyle/>
                    <a:p>
                      <a:pPr algn="ctr" fontAlgn="b"/>
                      <a:r>
                        <a:rPr lang="en-US" sz="1800" b="0" i="0" u="none" strike="noStrike" dirty="0">
                          <a:solidFill>
                            <a:srgbClr val="292F7C"/>
                          </a:solidFill>
                          <a:effectLst/>
                          <a:latin typeface="+mn-lt"/>
                        </a:rPr>
                        <a:t>10</a:t>
                      </a:r>
                    </a:p>
                  </a:txBody>
                  <a:tcPr marL="9525" marR="9525" marT="9525" marB="0" anchor="ctr"/>
                </a:tc>
                <a:tc>
                  <a:txBody>
                    <a:bodyPr/>
                    <a:lstStyle/>
                    <a:p>
                      <a:pPr algn="ctr" fontAlgn="b"/>
                      <a:r>
                        <a:rPr lang="en-US" sz="1800" b="0" i="0" u="none" strike="noStrike" dirty="0">
                          <a:solidFill>
                            <a:srgbClr val="292F7C"/>
                          </a:solidFill>
                          <a:effectLst/>
                          <a:latin typeface="+mn-lt"/>
                        </a:rPr>
                        <a:t>100</a:t>
                      </a:r>
                    </a:p>
                  </a:txBody>
                  <a:tcPr marL="9525" marR="9525" marT="9525" marB="0" anchor="ctr"/>
                </a:tc>
                <a:tc>
                  <a:txBody>
                    <a:bodyPr/>
                    <a:lstStyle/>
                    <a:p>
                      <a:pPr algn="ctr" fontAlgn="b"/>
                      <a:r>
                        <a:rPr lang="en-US" sz="1800" b="0" i="0" u="none" strike="noStrike" dirty="0">
                          <a:solidFill>
                            <a:srgbClr val="292F7C"/>
                          </a:solidFill>
                          <a:effectLst/>
                          <a:latin typeface="+mn-lt"/>
                        </a:rPr>
                        <a:t>10</a:t>
                      </a:r>
                    </a:p>
                  </a:txBody>
                  <a:tcPr marL="9525" marR="9525" marT="9525" marB="0" anchor="ctr"/>
                </a:tc>
                <a:tc>
                  <a:txBody>
                    <a:bodyPr/>
                    <a:lstStyle/>
                    <a:p>
                      <a:pPr algn="ctr" fontAlgn="b"/>
                      <a:r>
                        <a:rPr lang="en-US" sz="1800" b="0" i="0" u="none" strike="noStrike" dirty="0">
                          <a:solidFill>
                            <a:srgbClr val="292F7C"/>
                          </a:solidFill>
                          <a:effectLst/>
                          <a:latin typeface="Work Sans" pitchFamily="2" charset="0"/>
                        </a:rPr>
                        <a:t>−</a:t>
                      </a:r>
                      <a:r>
                        <a:rPr lang="en-US" sz="1800" b="0" i="0" u="none" strike="noStrike" dirty="0">
                          <a:solidFill>
                            <a:srgbClr val="292F7C"/>
                          </a:solidFill>
                          <a:effectLst/>
                          <a:latin typeface="+mn-lt"/>
                        </a:rPr>
                        <a:t>35</a:t>
                      </a:r>
                    </a:p>
                  </a:txBody>
                  <a:tcPr marL="9525" marR="9525" marT="9525" marB="0" anchor="ctr"/>
                </a:tc>
                <a:extLst>
                  <a:ext uri="{0D108BD9-81ED-4DB2-BD59-A6C34878D82A}">
                    <a16:rowId xmlns:a16="http://schemas.microsoft.com/office/drawing/2014/main" val="1992235245"/>
                  </a:ext>
                </a:extLst>
              </a:tr>
            </a:tbl>
          </a:graphicData>
        </a:graphic>
      </p:graphicFrame>
    </p:spTree>
    <p:extLst>
      <p:ext uri="{BB962C8B-B14F-4D97-AF65-F5344CB8AC3E}">
        <p14:creationId xmlns:p14="http://schemas.microsoft.com/office/powerpoint/2010/main" val="3012784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24959-9E1B-003E-F6B8-626BD98A0C72}"/>
              </a:ext>
            </a:extLst>
          </p:cNvPr>
          <p:cNvSpPr>
            <a:spLocks noGrp="1"/>
          </p:cNvSpPr>
          <p:nvPr>
            <p:ph type="title"/>
          </p:nvPr>
        </p:nvSpPr>
        <p:spPr/>
        <p:txBody>
          <a:bodyPr/>
          <a:lstStyle/>
          <a:p>
            <a:r>
              <a:rPr lang="en-US" dirty="0">
                <a:latin typeface="+mn-lt"/>
              </a:rPr>
              <a:t>A Monopoly’s Revenue</a:t>
            </a:r>
          </a:p>
        </p:txBody>
      </p:sp>
      <p:sp>
        <p:nvSpPr>
          <p:cNvPr id="3" name="Content Placeholder 2">
            <a:extLst>
              <a:ext uri="{FF2B5EF4-FFF2-40B4-BE49-F238E27FC236}">
                <a16:creationId xmlns:a16="http://schemas.microsoft.com/office/drawing/2014/main" id="{2CF5DCBF-804D-B32F-D14B-95A4CE5A7D4F}"/>
              </a:ext>
            </a:extLst>
          </p:cNvPr>
          <p:cNvSpPr>
            <a:spLocks noGrp="1"/>
          </p:cNvSpPr>
          <p:nvPr>
            <p:ph idx="1"/>
          </p:nvPr>
        </p:nvSpPr>
        <p:spPr/>
        <p:txBody>
          <a:bodyPr/>
          <a:lstStyle/>
          <a:p>
            <a:r>
              <a:rPr lang="en-US" dirty="0">
                <a:latin typeface="+mn-lt"/>
              </a:rPr>
              <a:t>Increasing quantity has two effects on revenue</a:t>
            </a:r>
          </a:p>
          <a:p>
            <a:pPr lvl="1">
              <a:buFont typeface="Arial" panose="020B0604020202020204" pitchFamily="34" charset="0"/>
              <a:buChar char="•"/>
            </a:pPr>
            <a:r>
              <a:rPr lang="en-US" dirty="0">
                <a:latin typeface="+mn-lt"/>
              </a:rPr>
              <a:t>Output effect: Higher output increases revenue</a:t>
            </a:r>
          </a:p>
          <a:p>
            <a:pPr lvl="1">
              <a:buFont typeface="Arial" panose="020B0604020202020204" pitchFamily="34" charset="0"/>
              <a:buChar char="•"/>
            </a:pPr>
            <a:r>
              <a:rPr lang="en-US" dirty="0">
                <a:latin typeface="+mn-lt"/>
              </a:rPr>
              <a:t>Price effect: Lower price decreases revenue</a:t>
            </a:r>
          </a:p>
          <a:p>
            <a:r>
              <a:rPr lang="en-US" dirty="0">
                <a:latin typeface="+mn-lt"/>
              </a:rPr>
              <a:t>Marginal revenue &lt; Price</a:t>
            </a:r>
          </a:p>
          <a:p>
            <a:pPr lvl="1">
              <a:buFont typeface="Arial" panose="020B0604020202020204" pitchFamily="34" charset="0"/>
              <a:buChar char="•"/>
            </a:pPr>
            <a:r>
              <a:rPr lang="en-US" dirty="0">
                <a:latin typeface="+mn-lt"/>
              </a:rPr>
              <a:t>To sell a larger Q, the monopolist must reduce the price on all the units it sells  </a:t>
            </a:r>
          </a:p>
          <a:p>
            <a:pPr lvl="1">
              <a:buFont typeface="Arial" panose="020B0604020202020204" pitchFamily="34" charset="0"/>
              <a:buChar char="•"/>
            </a:pPr>
            <a:r>
              <a:rPr lang="en-US" dirty="0">
                <a:latin typeface="+mn-lt"/>
              </a:rPr>
              <a:t>Is negative if price effect &gt; output effect</a:t>
            </a:r>
          </a:p>
        </p:txBody>
      </p:sp>
    </p:spTree>
    <p:extLst>
      <p:ext uri="{BB962C8B-B14F-4D97-AF65-F5344CB8AC3E}">
        <p14:creationId xmlns:p14="http://schemas.microsoft.com/office/powerpoint/2010/main" val="1851230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0E618-4058-9BB1-7B12-27F2AFDCC8E1}"/>
              </a:ext>
            </a:extLst>
          </p:cNvPr>
          <p:cNvSpPr>
            <a:spLocks noGrp="1"/>
          </p:cNvSpPr>
          <p:nvPr>
            <p:ph type="title"/>
          </p:nvPr>
        </p:nvSpPr>
        <p:spPr/>
        <p:txBody>
          <a:bodyPr/>
          <a:lstStyle/>
          <a:p>
            <a:r>
              <a:rPr lang="en-US" dirty="0">
                <a:latin typeface="+mn-lt"/>
              </a:rPr>
              <a:t>Figure 3 Demand and Marginal-Revenue Curves for a Monopoly</a:t>
            </a:r>
          </a:p>
        </p:txBody>
      </p:sp>
      <p:sp>
        <p:nvSpPr>
          <p:cNvPr id="3" name="Content Placeholder 2">
            <a:extLst>
              <a:ext uri="{FF2B5EF4-FFF2-40B4-BE49-F238E27FC236}">
                <a16:creationId xmlns:a16="http://schemas.microsoft.com/office/drawing/2014/main" id="{8858E0CB-AD41-5E22-FDC4-C37A7845D092}"/>
              </a:ext>
            </a:extLst>
          </p:cNvPr>
          <p:cNvSpPr>
            <a:spLocks noGrp="1"/>
          </p:cNvSpPr>
          <p:nvPr>
            <p:ph sz="half" idx="1"/>
          </p:nvPr>
        </p:nvSpPr>
        <p:spPr>
          <a:xfrm>
            <a:off x="476843" y="1825625"/>
            <a:ext cx="5695357" cy="4351338"/>
          </a:xfrm>
        </p:spPr>
        <p:txBody>
          <a:bodyPr/>
          <a:lstStyle/>
          <a:p>
            <a:r>
              <a:rPr lang="en-US" dirty="0">
                <a:latin typeface="+mn-lt"/>
              </a:rPr>
              <a:t>The demand curve shows how the quantity sold affects the price. </a:t>
            </a:r>
          </a:p>
          <a:p>
            <a:r>
              <a:rPr lang="en-US" dirty="0">
                <a:latin typeface="+mn-lt"/>
              </a:rPr>
              <a:t>The marginal-revenue curve shows how the firm’s revenue changes when the quantity increases by 1 unit.</a:t>
            </a:r>
          </a:p>
          <a:p>
            <a:r>
              <a:rPr lang="en-US" dirty="0">
                <a:latin typeface="+mn-lt"/>
              </a:rPr>
              <a:t>Because the price on all units sold must fall if the monopoly increases production, marginal revenue is less than the price.</a:t>
            </a:r>
          </a:p>
        </p:txBody>
      </p:sp>
      <p:pic>
        <p:nvPicPr>
          <p:cNvPr id="6" name="Picture 3" descr="The figure shows the basic conditions facing a monopoly firm that supplies water, with the graph plotting the demand and marginal revenue curve for the firm. The graphs are shown on a rectangular coordinate system.  The horizontal axis is the quantity of water, and the values range from 0 to 8, in increments of one. The vertical axis is the price of water and values range from -4 up to 11.  The demand curve goes down and to the right linearly, with the following points (0, 11); (1, 10); (2, 9); (3, 8); (4, 7); (5, 6); (7, 4); (8, 3).  The marginal revenue curve goes down and to the right linearly, below the demand curve.  Marginal revenue is an incremental value, and it is defined as the change in revenue from a one unit change in price.  This means that the points plotted are not shown at integer values for the quantities on the graph.  The convention followed here is that the values are plotted halfway between the quantities.  This implies that the points on the curve are: (0.50, 10); (1.5, 8); (2.5, 6); (3.5, 4); (4.5, 2); (5.5, 0); (6.5, -2); (7.5, -4).">
            <a:extLst>
              <a:ext uri="{FF2B5EF4-FFF2-40B4-BE49-F238E27FC236}">
                <a16:creationId xmlns:a16="http://schemas.microsoft.com/office/drawing/2014/main" id="{2D024515-3965-16AB-C1AC-FFFC64F99678}"/>
              </a:ext>
            </a:extLst>
          </p:cNvPr>
          <p:cNvPicPr>
            <a:picLocks noGrp="1" noChangeAspect="1"/>
          </p:cNvPicPr>
          <p:nvPr>
            <p:ph sz="half" idx="2"/>
          </p:nvPr>
        </p:nvPicPr>
        <p:blipFill>
          <a:blip r:embed="rId2"/>
          <a:stretch>
            <a:fillRect/>
          </a:stretch>
        </p:blipFill>
        <p:spPr>
          <a:xfrm>
            <a:off x="6334430" y="2172644"/>
            <a:ext cx="5681472" cy="3657600"/>
          </a:xfrm>
        </p:spPr>
      </p:pic>
    </p:spTree>
    <p:extLst>
      <p:ext uri="{BB962C8B-B14F-4D97-AF65-F5344CB8AC3E}">
        <p14:creationId xmlns:p14="http://schemas.microsoft.com/office/powerpoint/2010/main" val="3145101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1BF6-5F85-42EA-92F5-3D2BCBA539C0}"/>
              </a:ext>
            </a:extLst>
          </p:cNvPr>
          <p:cNvSpPr>
            <a:spLocks noGrp="1"/>
          </p:cNvSpPr>
          <p:nvPr>
            <p:ph type="title"/>
          </p:nvPr>
        </p:nvSpPr>
        <p:spPr/>
        <p:txBody>
          <a:bodyPr/>
          <a:lstStyle/>
          <a:p>
            <a:r>
              <a:rPr lang="en-US" dirty="0">
                <a:latin typeface="+mn-lt"/>
              </a:rPr>
              <a:t>Profit Maximization</a:t>
            </a:r>
          </a:p>
        </p:txBody>
      </p:sp>
      <p:sp>
        <p:nvSpPr>
          <p:cNvPr id="3" name="Content Placeholder 2">
            <a:extLst>
              <a:ext uri="{FF2B5EF4-FFF2-40B4-BE49-F238E27FC236}">
                <a16:creationId xmlns:a16="http://schemas.microsoft.com/office/drawing/2014/main" id="{33B290CD-D288-EFBE-6389-9CAC3549BB19}"/>
              </a:ext>
            </a:extLst>
          </p:cNvPr>
          <p:cNvSpPr>
            <a:spLocks noGrp="1"/>
          </p:cNvSpPr>
          <p:nvPr>
            <p:ph idx="1"/>
          </p:nvPr>
        </p:nvSpPr>
        <p:spPr/>
        <p:txBody>
          <a:bodyPr/>
          <a:lstStyle/>
          <a:p>
            <a:r>
              <a:rPr lang="en-US" dirty="0">
                <a:latin typeface="+mn-lt"/>
              </a:rPr>
              <a:t>Profit-maximizing quantity of output is where </a:t>
            </a:r>
            <a:r>
              <a:rPr lang="en-US" i="1" dirty="0">
                <a:latin typeface="+mn-lt"/>
              </a:rPr>
              <a:t>MR = MC</a:t>
            </a:r>
          </a:p>
          <a:p>
            <a:pPr lvl="1">
              <a:buFont typeface="Arial" panose="020B0604020202020204" pitchFamily="34" charset="0"/>
              <a:buChar char="•"/>
            </a:pPr>
            <a:r>
              <a:rPr lang="en-US" dirty="0">
                <a:latin typeface="+mn-lt"/>
              </a:rPr>
              <a:t>If </a:t>
            </a:r>
            <a:r>
              <a:rPr lang="en-US" i="1" dirty="0">
                <a:latin typeface="+mn-lt"/>
              </a:rPr>
              <a:t>MR &gt; MC</a:t>
            </a:r>
            <a:r>
              <a:rPr lang="en-US" dirty="0">
                <a:latin typeface="+mn-lt"/>
              </a:rPr>
              <a:t>: Increase production</a:t>
            </a:r>
          </a:p>
          <a:p>
            <a:pPr lvl="1">
              <a:buFont typeface="Arial" panose="020B0604020202020204" pitchFamily="34" charset="0"/>
              <a:buChar char="•"/>
            </a:pPr>
            <a:r>
              <a:rPr lang="en-US" dirty="0">
                <a:latin typeface="+mn-lt"/>
              </a:rPr>
              <a:t>If </a:t>
            </a:r>
            <a:r>
              <a:rPr lang="en-US" i="1" dirty="0">
                <a:latin typeface="+mn-lt"/>
              </a:rPr>
              <a:t>MC &gt; MR</a:t>
            </a:r>
            <a:r>
              <a:rPr lang="en-US" dirty="0">
                <a:latin typeface="+mn-lt"/>
              </a:rPr>
              <a:t>: Produce less</a:t>
            </a:r>
          </a:p>
          <a:p>
            <a:r>
              <a:rPr lang="en-US" dirty="0">
                <a:latin typeface="+mn-lt"/>
              </a:rPr>
              <a:t>Maximize profit</a:t>
            </a:r>
          </a:p>
          <a:p>
            <a:pPr lvl="1">
              <a:buFont typeface="Arial" panose="020B0604020202020204" pitchFamily="34" charset="0"/>
              <a:buChar char="•"/>
            </a:pPr>
            <a:r>
              <a:rPr lang="en-US" dirty="0">
                <a:latin typeface="+mn-lt"/>
              </a:rPr>
              <a:t>Produce quantity where </a:t>
            </a:r>
            <a:r>
              <a:rPr lang="en-US" i="1" dirty="0">
                <a:latin typeface="+mn-lt"/>
              </a:rPr>
              <a:t>MR = MC</a:t>
            </a:r>
          </a:p>
          <a:p>
            <a:pPr lvl="1">
              <a:buFont typeface="Arial" panose="020B0604020202020204" pitchFamily="34" charset="0"/>
              <a:buChar char="•"/>
            </a:pPr>
            <a:r>
              <a:rPr lang="en-US" dirty="0">
                <a:latin typeface="+mn-lt"/>
              </a:rPr>
              <a:t>Price is found on the demand curve</a:t>
            </a:r>
          </a:p>
        </p:txBody>
      </p:sp>
    </p:spTree>
    <p:extLst>
      <p:ext uri="{BB962C8B-B14F-4D97-AF65-F5344CB8AC3E}">
        <p14:creationId xmlns:p14="http://schemas.microsoft.com/office/powerpoint/2010/main" val="3939901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6CB54-DF71-4D99-0574-C071C91E234B}"/>
              </a:ext>
            </a:extLst>
          </p:cNvPr>
          <p:cNvSpPr>
            <a:spLocks noGrp="1"/>
          </p:cNvSpPr>
          <p:nvPr>
            <p:ph type="title"/>
          </p:nvPr>
        </p:nvSpPr>
        <p:spPr/>
        <p:txBody>
          <a:bodyPr/>
          <a:lstStyle/>
          <a:p>
            <a:r>
              <a:rPr lang="en-US" dirty="0">
                <a:latin typeface="+mn-lt"/>
              </a:rPr>
              <a:t>Figure 4 Profit Maximization for a Monopoly</a:t>
            </a:r>
          </a:p>
        </p:txBody>
      </p:sp>
      <p:sp>
        <p:nvSpPr>
          <p:cNvPr id="3" name="Content Placeholder 2">
            <a:extLst>
              <a:ext uri="{FF2B5EF4-FFF2-40B4-BE49-F238E27FC236}">
                <a16:creationId xmlns:a16="http://schemas.microsoft.com/office/drawing/2014/main" id="{D03C38C0-1F00-E140-38F0-F02D73C0B4A8}"/>
              </a:ext>
            </a:extLst>
          </p:cNvPr>
          <p:cNvSpPr>
            <a:spLocks noGrp="1"/>
          </p:cNvSpPr>
          <p:nvPr>
            <p:ph sz="half" idx="1"/>
          </p:nvPr>
        </p:nvSpPr>
        <p:spPr/>
        <p:txBody>
          <a:bodyPr/>
          <a:lstStyle/>
          <a:p>
            <a:pPr>
              <a:spcAft>
                <a:spcPts val="1200"/>
              </a:spcAft>
            </a:pPr>
            <a:r>
              <a:rPr lang="en-US" dirty="0">
                <a:latin typeface="+mn-lt"/>
              </a:rPr>
              <a:t>A monopoly maximizes profit by choosing the quantity at which marginal revenue equals marginal cost (point A). </a:t>
            </a:r>
          </a:p>
          <a:p>
            <a:pPr>
              <a:spcAft>
                <a:spcPts val="1200"/>
              </a:spcAft>
            </a:pPr>
            <a:r>
              <a:rPr lang="en-US" dirty="0">
                <a:latin typeface="+mn-lt"/>
              </a:rPr>
              <a:t>It then uses the demand curve to find the price that will induce consumers to buy that quantity (point B).</a:t>
            </a:r>
          </a:p>
        </p:txBody>
      </p:sp>
      <p:pic>
        <p:nvPicPr>
          <p:cNvPr id="6" name="Picture 3" descr="The figure shows the how a monopoly firm determines the profit maximizing price and quantity.  This is done by plotting the demand and marginal revenue curves along with the cost curves for the firm.  This is done on a rectangular coordinate system.  For this diagram, the horizontal axis is the quantity of output, and the values start at zero but does not show any numerical values. Similarly, the vertical axis is labeled Costs and Revenue, measured as dollars per unit, and values start at zero, but no numerical values are provided.  The demand curve is plotted starting at a quantity of zero and falls linearly to the right.  Below this is the marginal revenue curve (MR), also plotted at an initial quantity of zero, falling linearly to the right, falling at a rate that is twice that of the demand (and average revenue) curve. Two cost curves are plotted on the graph.  One is the average total cost, or ATC, curve.  This is plotted starting at a low level of output, near the vertical axis, and goes down and to the right, steeply, and then reaches a minimum, and from there rising smoothly.  The second cost curve is marginal cost (MC).  This starts near the vertical axis at a low output and low cost per unit and goes up linearly to the right.  The MR and MC intersect at the profit maximizing output level, which is labeled Q sub MAX. This point is labeled A on the diagram.  The cost per unit is greater than the ATC at this output level.  In addition, at the quantity Q sub MAX, the point on the demand curve, determines the monopolist’s profit maximizing price. This is labeled B.  On the diagram, one could start at the point A, where MR = MC, and draw a line vertically up to the demand curve, at point B, and then horizontally over to the vertical axis to reach the monopoly price.  Two callouts explain this; the first callout states: “The intersection of the marginal revenue curve and the marginal cost curve determines the profit maximizing quantity. The explanation is completed by the second callout: “… and then the demand curve shows the price consistent with this quantity.”">
            <a:extLst>
              <a:ext uri="{FF2B5EF4-FFF2-40B4-BE49-F238E27FC236}">
                <a16:creationId xmlns:a16="http://schemas.microsoft.com/office/drawing/2014/main" id="{63C5C62A-C632-4611-3E24-045BDCFCE503}"/>
              </a:ext>
            </a:extLst>
          </p:cNvPr>
          <p:cNvPicPr>
            <a:picLocks noGrp="1" noChangeAspect="1"/>
          </p:cNvPicPr>
          <p:nvPr>
            <p:ph sz="half" idx="2"/>
          </p:nvPr>
        </p:nvPicPr>
        <p:blipFill>
          <a:blip r:embed="rId2"/>
          <a:stretch>
            <a:fillRect/>
          </a:stretch>
        </p:blipFill>
        <p:spPr>
          <a:xfrm>
            <a:off x="6201696" y="1996837"/>
            <a:ext cx="5732232" cy="4023360"/>
          </a:xfrm>
        </p:spPr>
      </p:pic>
    </p:spTree>
    <p:extLst>
      <p:ext uri="{BB962C8B-B14F-4D97-AF65-F5344CB8AC3E}">
        <p14:creationId xmlns:p14="http://schemas.microsoft.com/office/powerpoint/2010/main" val="2401015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spcAft>
                <a:spcPts val="600"/>
              </a:spcAft>
              <a:buNone/>
            </a:pPr>
            <a:r>
              <a:rPr lang="en-US" dirty="0">
                <a:latin typeface="+mn-lt"/>
              </a:rPr>
              <a:t>By the end of this chapter, you should be able to:</a:t>
            </a:r>
          </a:p>
          <a:p>
            <a:pPr>
              <a:spcBef>
                <a:spcPts val="600"/>
              </a:spcBef>
              <a:spcAft>
                <a:spcPts val="600"/>
              </a:spcAft>
            </a:pPr>
            <a:r>
              <a:rPr lang="en-US" dirty="0">
                <a:latin typeface="+mn-lt"/>
              </a:rPr>
              <a:t>Explain the differences between a monopoly and a perfectly competitive firm.</a:t>
            </a:r>
          </a:p>
          <a:p>
            <a:pPr>
              <a:spcBef>
                <a:spcPts val="600"/>
              </a:spcBef>
              <a:spcAft>
                <a:spcPts val="600"/>
              </a:spcAft>
            </a:pPr>
            <a:r>
              <a:rPr lang="en-US" dirty="0">
                <a:latin typeface="+mn-lt"/>
              </a:rPr>
              <a:t>Describe the characteristics of a monopoly.</a:t>
            </a:r>
          </a:p>
          <a:p>
            <a:pPr>
              <a:spcBef>
                <a:spcPts val="600"/>
              </a:spcBef>
              <a:spcAft>
                <a:spcPts val="600"/>
              </a:spcAft>
            </a:pPr>
            <a:r>
              <a:rPr lang="en-US" dirty="0">
                <a:latin typeface="+mn-lt"/>
              </a:rPr>
              <a:t>Describe the barriers to entry that help create monopoly markets.</a:t>
            </a:r>
          </a:p>
          <a:p>
            <a:pPr>
              <a:spcBef>
                <a:spcPts val="600"/>
              </a:spcBef>
              <a:spcAft>
                <a:spcPts val="600"/>
              </a:spcAft>
            </a:pPr>
            <a:r>
              <a:rPr lang="en-US" dirty="0">
                <a:latin typeface="+mn-lt"/>
              </a:rPr>
              <a:t>Describe the characteristics of a natural monopoly.</a:t>
            </a:r>
          </a:p>
          <a:p>
            <a:pPr>
              <a:spcBef>
                <a:spcPts val="600"/>
              </a:spcBef>
              <a:spcAft>
                <a:spcPts val="600"/>
              </a:spcAft>
            </a:pPr>
            <a:r>
              <a:rPr lang="en-US" dirty="0">
                <a:latin typeface="+mn-lt"/>
              </a:rPr>
              <a:t>Explain why the monopolist's marginal revenue declines as the quantity produced increases.</a:t>
            </a:r>
          </a:p>
          <a:p>
            <a:pPr>
              <a:spcBef>
                <a:spcPts val="600"/>
              </a:spcBef>
              <a:spcAft>
                <a:spcPts val="600"/>
              </a:spcAft>
            </a:pPr>
            <a:r>
              <a:rPr lang="en-US" dirty="0">
                <a:latin typeface="+mn-lt"/>
              </a:rPr>
              <a:t>Describe the slope of the demand curve for a monopoly.</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00BB6-3D7A-AD45-27F9-73C1ADFAE58B}"/>
              </a:ext>
            </a:extLst>
          </p:cNvPr>
          <p:cNvSpPr>
            <a:spLocks noGrp="1"/>
          </p:cNvSpPr>
          <p:nvPr>
            <p:ph type="title"/>
          </p:nvPr>
        </p:nvSpPr>
        <p:spPr/>
        <p:txBody>
          <a:bodyPr/>
          <a:lstStyle/>
          <a:p>
            <a:r>
              <a:rPr lang="en-US" dirty="0">
                <a:latin typeface="+mn-lt"/>
              </a:rPr>
              <a:t>The Monopolist’s Profit</a:t>
            </a:r>
          </a:p>
        </p:txBody>
      </p:sp>
      <p:sp>
        <p:nvSpPr>
          <p:cNvPr id="3" name="Content Placeholder 2">
            <a:extLst>
              <a:ext uri="{FF2B5EF4-FFF2-40B4-BE49-F238E27FC236}">
                <a16:creationId xmlns:a16="http://schemas.microsoft.com/office/drawing/2014/main" id="{E21735F4-BBD6-BDBA-A742-E31571BF1A23}"/>
              </a:ext>
            </a:extLst>
          </p:cNvPr>
          <p:cNvSpPr>
            <a:spLocks noGrp="1"/>
          </p:cNvSpPr>
          <p:nvPr>
            <p:ph idx="1"/>
          </p:nvPr>
        </p:nvSpPr>
        <p:spPr/>
        <p:txBody>
          <a:bodyPr/>
          <a:lstStyle/>
          <a:p>
            <a:pPr algn="l"/>
            <a:r>
              <a:rPr lang="en-US" b="0" i="0" u="none" strike="noStrike" baseline="0" dirty="0">
                <a:latin typeface="+mn-lt"/>
              </a:rPr>
              <a:t>In competitive markets, price equals marginal cost</a:t>
            </a:r>
          </a:p>
          <a:p>
            <a:pPr algn="l"/>
            <a:r>
              <a:rPr lang="en-US" b="0" i="0" u="none" strike="noStrike" baseline="0" dirty="0">
                <a:latin typeface="+mn-lt"/>
              </a:rPr>
              <a:t>In monopolized markets, price exceeds marginal cost</a:t>
            </a:r>
          </a:p>
          <a:p>
            <a:pPr lvl="1">
              <a:buFont typeface="Arial" panose="020B0604020202020204" pitchFamily="34" charset="0"/>
              <a:buChar char="•"/>
            </a:pPr>
            <a:r>
              <a:rPr lang="en-US" b="0" i="0" u="none" strike="noStrike" baseline="0" dirty="0">
                <a:latin typeface="+mn-lt"/>
              </a:rPr>
              <a:t>For a competitive firm: </a:t>
            </a:r>
            <a:r>
              <a:rPr lang="en-US" b="0" i="1" u="none" strike="noStrike" baseline="0" dirty="0">
                <a:latin typeface="+mn-lt"/>
              </a:rPr>
              <a:t>P </a:t>
            </a:r>
            <a:r>
              <a:rPr lang="en-US" dirty="0">
                <a:latin typeface="+mn-lt"/>
              </a:rPr>
              <a:t>=</a:t>
            </a:r>
            <a:r>
              <a:rPr lang="en-US" b="0" i="0" u="none" strike="noStrike" baseline="0" dirty="0">
                <a:latin typeface="+mn-lt"/>
              </a:rPr>
              <a:t> </a:t>
            </a:r>
            <a:r>
              <a:rPr lang="en-US" b="0" i="1" u="none" strike="noStrike" baseline="0" dirty="0">
                <a:latin typeface="+mn-lt"/>
              </a:rPr>
              <a:t>MR </a:t>
            </a:r>
            <a:r>
              <a:rPr lang="en-US" dirty="0">
                <a:latin typeface="+mn-lt"/>
              </a:rPr>
              <a:t>=</a:t>
            </a:r>
            <a:r>
              <a:rPr lang="en-US" b="0" i="0" u="none" strike="noStrike" baseline="0" dirty="0">
                <a:latin typeface="+mn-lt"/>
              </a:rPr>
              <a:t> </a:t>
            </a:r>
            <a:r>
              <a:rPr lang="en-US" b="0" i="1" u="none" strike="noStrike" baseline="0" dirty="0">
                <a:latin typeface="+mn-lt"/>
              </a:rPr>
              <a:t>MC</a:t>
            </a:r>
            <a:endParaRPr lang="en-US" b="0" i="0" u="none" strike="noStrike" baseline="0" dirty="0">
              <a:latin typeface="+mn-lt"/>
            </a:endParaRPr>
          </a:p>
          <a:p>
            <a:pPr lvl="1">
              <a:buFont typeface="Arial" panose="020B0604020202020204" pitchFamily="34" charset="0"/>
              <a:buChar char="•"/>
            </a:pPr>
            <a:r>
              <a:rPr lang="en-US" b="0" i="0" u="none" strike="noStrike" baseline="0" dirty="0">
                <a:latin typeface="+mn-lt"/>
              </a:rPr>
              <a:t>For a monopoly firm: </a:t>
            </a:r>
            <a:r>
              <a:rPr lang="en-US" b="0" i="1" u="none" strike="noStrike" baseline="0" dirty="0">
                <a:latin typeface="+mn-lt"/>
              </a:rPr>
              <a:t>P </a:t>
            </a:r>
            <a:r>
              <a:rPr lang="en-US" dirty="0">
                <a:latin typeface="+mn-lt"/>
              </a:rPr>
              <a:t>&gt;</a:t>
            </a:r>
            <a:r>
              <a:rPr lang="en-US" b="0" i="0" u="none" strike="noStrike" baseline="0" dirty="0">
                <a:latin typeface="+mn-lt"/>
              </a:rPr>
              <a:t> </a:t>
            </a:r>
            <a:r>
              <a:rPr lang="en-US" b="0" i="1" u="none" strike="noStrike" baseline="0" dirty="0">
                <a:latin typeface="+mn-lt"/>
              </a:rPr>
              <a:t>MR </a:t>
            </a:r>
            <a:r>
              <a:rPr lang="en-US" b="0" i="0" u="none" strike="noStrike" baseline="0" dirty="0">
                <a:latin typeface="+mn-lt"/>
              </a:rPr>
              <a:t>= </a:t>
            </a:r>
            <a:r>
              <a:rPr lang="en-US" b="0" i="1" u="none" strike="noStrike" baseline="0" dirty="0">
                <a:latin typeface="+mn-lt"/>
              </a:rPr>
              <a:t>MC</a:t>
            </a:r>
          </a:p>
          <a:p>
            <a:r>
              <a:rPr lang="en-US" b="0" i="0" u="none" strike="noStrike" baseline="0" dirty="0">
                <a:latin typeface="+mn-lt"/>
              </a:rPr>
              <a:t>If P &gt; ATC, the monopoly earns a profit</a:t>
            </a:r>
          </a:p>
          <a:p>
            <a:pPr lvl="1">
              <a:buFont typeface="Arial" panose="020B0604020202020204" pitchFamily="34" charset="0"/>
              <a:buChar char="•"/>
            </a:pPr>
            <a:r>
              <a:rPr lang="en-US" b="0" i="0" u="none" strike="noStrike" baseline="0" dirty="0">
                <a:latin typeface="+mn-lt"/>
              </a:rPr>
              <a:t>Profit = (P − ATC) × Q</a:t>
            </a:r>
          </a:p>
        </p:txBody>
      </p:sp>
    </p:spTree>
    <p:extLst>
      <p:ext uri="{BB962C8B-B14F-4D97-AF65-F5344CB8AC3E}">
        <p14:creationId xmlns:p14="http://schemas.microsoft.com/office/powerpoint/2010/main" val="1731617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DF125-698D-B940-9211-7DFDA00115CE}"/>
              </a:ext>
            </a:extLst>
          </p:cNvPr>
          <p:cNvSpPr>
            <a:spLocks noGrp="1"/>
          </p:cNvSpPr>
          <p:nvPr>
            <p:ph type="title"/>
          </p:nvPr>
        </p:nvSpPr>
        <p:spPr/>
        <p:txBody>
          <a:bodyPr/>
          <a:lstStyle/>
          <a:p>
            <a:r>
              <a:rPr lang="en-US" dirty="0">
                <a:latin typeface="+mn-lt"/>
              </a:rPr>
              <a:t>Figure 5 The Monopolist’s Profit</a:t>
            </a:r>
          </a:p>
        </p:txBody>
      </p:sp>
      <p:sp>
        <p:nvSpPr>
          <p:cNvPr id="3" name="Content Placeholder 2">
            <a:extLst>
              <a:ext uri="{FF2B5EF4-FFF2-40B4-BE49-F238E27FC236}">
                <a16:creationId xmlns:a16="http://schemas.microsoft.com/office/drawing/2014/main" id="{77F1916A-3783-253A-3E53-9161CD189E8A}"/>
              </a:ext>
            </a:extLst>
          </p:cNvPr>
          <p:cNvSpPr>
            <a:spLocks noGrp="1"/>
          </p:cNvSpPr>
          <p:nvPr>
            <p:ph sz="half" idx="1"/>
          </p:nvPr>
        </p:nvSpPr>
        <p:spPr>
          <a:xfrm>
            <a:off x="476843" y="1825625"/>
            <a:ext cx="5513463" cy="4351338"/>
          </a:xfrm>
        </p:spPr>
        <p:txBody>
          <a:bodyPr/>
          <a:lstStyle/>
          <a:p>
            <a:r>
              <a:rPr lang="en-US" dirty="0">
                <a:latin typeface="+mn-lt"/>
              </a:rPr>
              <a:t>The area of the box BCDE equals the profit of the monopoly firm.</a:t>
            </a:r>
          </a:p>
          <a:p>
            <a:r>
              <a:rPr lang="en-US" dirty="0">
                <a:latin typeface="+mn-lt"/>
              </a:rPr>
              <a:t>The height of the box (BC) is price minus average total cost, which equals profit per unit sold.</a:t>
            </a:r>
          </a:p>
          <a:p>
            <a:r>
              <a:rPr lang="en-US" dirty="0">
                <a:latin typeface="+mn-lt"/>
              </a:rPr>
              <a:t>The width of the box (DC) is the number of units sold.</a:t>
            </a:r>
          </a:p>
        </p:txBody>
      </p:sp>
      <p:pic>
        <p:nvPicPr>
          <p:cNvPr id="6" name="Picture 3" descr="The figure shows the how a monopoly firm’s profit is calculated.  This is done by plotting the demand and marginal revenue curves along with the cost curves for the firm.  This is done on a rectangular coordinate system.  For this diagram, the horizontal axis is the quantity of output, and the values start at zero but does not show any numerical values. Similarly, the vertical axis is labeled Costs and Revenue, measured as dollars per unit, and values start at zero, but no numerical values are provided.  The demand curve is plotted starting at a quantity of zero and falls linearly to the right.  Below this is the marginal revenue curve (MR), also plotted at an initial quantity of zero, falling linearly to the right, falling at a rate that is twice that of the demand (and average revenue) curve. Two cost curves are plotted on the graph.  One is the average total cost, or ATC, curve.  This is plotted starting at a low level of output, near the vertical axis, and goes down and to the right, steeply, and then reaches a minimum, and from there rising smoothly.  The second cost curve is marginal cost (MC).  This starts near the vertical axis at a low output and low cost per unit, and goes up linearly to the right.  The MR and MC intersect at the profit maximizing output level, at a quantity that is labeled Q sub MAX.  This quantity determines the price that maximizes profit, which is found by locating the point on the demand curve consistent with Q sub MAX.  The profit is calculated by subtracting total cost from total revenue at this output; alternatively, this is the Price minus ATC at Q sub MAX multiplied by Q sub MAX. This is shown on the diagram as the area of the rectangle BCDE; this rectangle is the following points on the graph:  point B or (Q sub MAX, Monopoly Price); point C or (Q sub MAX, Average total cost); point D or (0, Average total cost); and point E or (0, Monopoly Price).  This area is shaded and labeled Monopoly Profit.">
            <a:extLst>
              <a:ext uri="{FF2B5EF4-FFF2-40B4-BE49-F238E27FC236}">
                <a16:creationId xmlns:a16="http://schemas.microsoft.com/office/drawing/2014/main" id="{00D8BEB6-437D-37E7-3F9B-36E58CF98CEA}"/>
              </a:ext>
            </a:extLst>
          </p:cNvPr>
          <p:cNvPicPr>
            <a:picLocks noGrp="1" noChangeAspect="1"/>
          </p:cNvPicPr>
          <p:nvPr>
            <p:ph sz="half" idx="2"/>
          </p:nvPr>
        </p:nvPicPr>
        <p:blipFill>
          <a:blip r:embed="rId2"/>
          <a:stretch>
            <a:fillRect/>
          </a:stretch>
        </p:blipFill>
        <p:spPr>
          <a:xfrm>
            <a:off x="6201695" y="1921777"/>
            <a:ext cx="5814496" cy="4114800"/>
          </a:xfrm>
        </p:spPr>
      </p:pic>
    </p:spTree>
    <p:extLst>
      <p:ext uri="{BB962C8B-B14F-4D97-AF65-F5344CB8AC3E}">
        <p14:creationId xmlns:p14="http://schemas.microsoft.com/office/powerpoint/2010/main" val="4205114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1DF09-27F5-F6B3-B54D-B7CBA7195C1D}"/>
              </a:ext>
            </a:extLst>
          </p:cNvPr>
          <p:cNvSpPr>
            <a:spLocks noGrp="1"/>
          </p:cNvSpPr>
          <p:nvPr>
            <p:ph type="title"/>
          </p:nvPr>
        </p:nvSpPr>
        <p:spPr/>
        <p:txBody>
          <a:bodyPr/>
          <a:lstStyle/>
          <a:p>
            <a:r>
              <a:rPr lang="en-US" dirty="0">
                <a:latin typeface="+mn-lt"/>
              </a:rPr>
              <a:t>Profit-Maximizing Rules for a Monopoly Firm</a:t>
            </a:r>
          </a:p>
        </p:txBody>
      </p:sp>
      <p:sp>
        <p:nvSpPr>
          <p:cNvPr id="3" name="Content Placeholder 2">
            <a:extLst>
              <a:ext uri="{FF2B5EF4-FFF2-40B4-BE49-F238E27FC236}">
                <a16:creationId xmlns:a16="http://schemas.microsoft.com/office/drawing/2014/main" id="{9EFD63FB-0345-8040-8D30-E6208B59A482}"/>
              </a:ext>
            </a:extLst>
          </p:cNvPr>
          <p:cNvSpPr>
            <a:spLocks noGrp="1"/>
          </p:cNvSpPr>
          <p:nvPr>
            <p:ph idx="1"/>
          </p:nvPr>
        </p:nvSpPr>
        <p:spPr/>
        <p:txBody>
          <a:bodyPr/>
          <a:lstStyle/>
          <a:p>
            <a:pPr marL="457200" indent="-457200">
              <a:buFont typeface="+mj-lt"/>
              <a:buAutoNum type="arabicPeriod"/>
            </a:pPr>
            <a:r>
              <a:rPr lang="en-US" dirty="0">
                <a:latin typeface="+mn-lt"/>
              </a:rPr>
              <a:t>Derive the MR curve from the demand curve</a:t>
            </a:r>
          </a:p>
          <a:p>
            <a:pPr marL="457200" indent="-457200">
              <a:buFont typeface="+mj-lt"/>
              <a:buAutoNum type="arabicPeriod"/>
            </a:pPr>
            <a:r>
              <a:rPr lang="en-US" dirty="0">
                <a:latin typeface="+mn-lt"/>
              </a:rPr>
              <a:t>Find Q at which </a:t>
            </a:r>
            <a:r>
              <a:rPr lang="en-US" i="1" dirty="0">
                <a:latin typeface="+mn-lt"/>
              </a:rPr>
              <a:t>MR = MC</a:t>
            </a:r>
            <a:endParaRPr lang="en-US" dirty="0">
              <a:latin typeface="+mn-lt"/>
            </a:endParaRPr>
          </a:p>
          <a:p>
            <a:pPr marL="457200" indent="-457200">
              <a:buFont typeface="+mj-lt"/>
              <a:buAutoNum type="arabicPeriod"/>
            </a:pPr>
            <a:r>
              <a:rPr lang="en-US" dirty="0">
                <a:latin typeface="+mn-lt"/>
              </a:rPr>
              <a:t>On the demand curve, find </a:t>
            </a:r>
            <a:r>
              <a:rPr lang="en-US" i="1" dirty="0">
                <a:latin typeface="+mn-lt"/>
              </a:rPr>
              <a:t>P</a:t>
            </a:r>
            <a:r>
              <a:rPr lang="en-US" dirty="0">
                <a:latin typeface="+mn-lt"/>
              </a:rPr>
              <a:t> at which consumers will buy </a:t>
            </a:r>
            <a:r>
              <a:rPr lang="en-US" i="1" dirty="0">
                <a:latin typeface="+mn-lt"/>
              </a:rPr>
              <a:t>Q</a:t>
            </a:r>
            <a:endParaRPr lang="en-US" dirty="0">
              <a:latin typeface="+mn-lt"/>
            </a:endParaRPr>
          </a:p>
          <a:p>
            <a:pPr marL="457200" indent="-457200">
              <a:buFont typeface="+mj-lt"/>
              <a:buAutoNum type="arabicPeriod"/>
            </a:pPr>
            <a:r>
              <a:rPr lang="en-US" dirty="0">
                <a:latin typeface="+mn-lt"/>
              </a:rPr>
              <a:t>If </a:t>
            </a:r>
            <a:r>
              <a:rPr lang="en-US" i="1" dirty="0">
                <a:latin typeface="+mn-lt"/>
              </a:rPr>
              <a:t>P &gt; ATC</a:t>
            </a:r>
            <a:r>
              <a:rPr lang="en-US" dirty="0">
                <a:latin typeface="+mn-lt"/>
              </a:rPr>
              <a:t>, the monopoly earns a profit</a:t>
            </a:r>
          </a:p>
        </p:txBody>
      </p:sp>
    </p:spTree>
    <p:extLst>
      <p:ext uri="{BB962C8B-B14F-4D97-AF65-F5344CB8AC3E}">
        <p14:creationId xmlns:p14="http://schemas.microsoft.com/office/powerpoint/2010/main" val="2687342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A91F6-CA03-C80D-3115-7B38FFD19150}"/>
              </a:ext>
            </a:extLst>
          </p:cNvPr>
          <p:cNvSpPr>
            <a:spLocks noGrp="1"/>
          </p:cNvSpPr>
          <p:nvPr>
            <p:ph type="title"/>
          </p:nvPr>
        </p:nvSpPr>
        <p:spPr/>
        <p:txBody>
          <a:bodyPr/>
          <a:lstStyle/>
          <a:p>
            <a:r>
              <a:rPr lang="en-US" dirty="0">
                <a:latin typeface="+mn-lt"/>
              </a:rPr>
              <a:t>A Monopoly Does Not Have a S Curve</a:t>
            </a:r>
          </a:p>
        </p:txBody>
      </p:sp>
      <p:sp>
        <p:nvSpPr>
          <p:cNvPr id="3" name="Content Placeholder 2">
            <a:extLst>
              <a:ext uri="{FF2B5EF4-FFF2-40B4-BE49-F238E27FC236}">
                <a16:creationId xmlns:a16="http://schemas.microsoft.com/office/drawing/2014/main" id="{E1A5C5C8-5EBC-99A4-BF69-4A10CA8C80FD}"/>
              </a:ext>
            </a:extLst>
          </p:cNvPr>
          <p:cNvSpPr>
            <a:spLocks noGrp="1"/>
          </p:cNvSpPr>
          <p:nvPr>
            <p:ph idx="1"/>
          </p:nvPr>
        </p:nvSpPr>
        <p:spPr/>
        <p:txBody>
          <a:bodyPr/>
          <a:lstStyle/>
          <a:p>
            <a:r>
              <a:rPr lang="en-US" dirty="0">
                <a:latin typeface="+mn-lt"/>
              </a:rPr>
              <a:t>A competitive firm takes </a:t>
            </a:r>
            <a:r>
              <a:rPr lang="en-US" i="1" dirty="0">
                <a:latin typeface="+mn-lt"/>
              </a:rPr>
              <a:t>P</a:t>
            </a:r>
            <a:r>
              <a:rPr lang="en-US" dirty="0">
                <a:latin typeface="+mn-lt"/>
              </a:rPr>
              <a:t> as given</a:t>
            </a:r>
          </a:p>
          <a:p>
            <a:pPr lvl="1">
              <a:buFont typeface="Arial" panose="020B0604020202020204" pitchFamily="34" charset="0"/>
              <a:buChar char="•"/>
            </a:pPr>
            <a:r>
              <a:rPr lang="en-US" dirty="0">
                <a:latin typeface="+mn-lt"/>
              </a:rPr>
              <a:t>Has a supply curve that shows how its </a:t>
            </a:r>
            <a:r>
              <a:rPr lang="en-US" i="1" dirty="0">
                <a:latin typeface="+mn-lt"/>
              </a:rPr>
              <a:t>Q </a:t>
            </a:r>
            <a:r>
              <a:rPr lang="en-US" dirty="0">
                <a:latin typeface="+mn-lt"/>
              </a:rPr>
              <a:t>depends on </a:t>
            </a:r>
            <a:r>
              <a:rPr lang="en-US" i="1" dirty="0">
                <a:latin typeface="+mn-lt"/>
              </a:rPr>
              <a:t>P</a:t>
            </a:r>
          </a:p>
          <a:p>
            <a:r>
              <a:rPr lang="en-US" dirty="0">
                <a:latin typeface="+mn-lt"/>
              </a:rPr>
              <a:t>A monopoly firm is a “price-maker”  </a:t>
            </a:r>
          </a:p>
          <a:p>
            <a:pPr lvl="1">
              <a:buFont typeface="Arial" panose="020B0604020202020204" pitchFamily="34" charset="0"/>
              <a:buChar char="•"/>
            </a:pPr>
            <a:r>
              <a:rPr lang="en-US" i="1" dirty="0">
                <a:latin typeface="+mn-lt"/>
              </a:rPr>
              <a:t>Q</a:t>
            </a:r>
            <a:r>
              <a:rPr lang="en-US" dirty="0">
                <a:latin typeface="+mn-lt"/>
              </a:rPr>
              <a:t> does not depend on </a:t>
            </a:r>
            <a:r>
              <a:rPr lang="en-US" i="1" dirty="0">
                <a:latin typeface="+mn-lt"/>
              </a:rPr>
              <a:t>P</a:t>
            </a:r>
            <a:r>
              <a:rPr lang="en-US" dirty="0">
                <a:latin typeface="+mn-lt"/>
              </a:rPr>
              <a:t> </a:t>
            </a:r>
          </a:p>
          <a:p>
            <a:pPr lvl="1">
              <a:buFont typeface="Arial" panose="020B0604020202020204" pitchFamily="34" charset="0"/>
              <a:buChar char="•"/>
            </a:pPr>
            <a:r>
              <a:rPr lang="en-US" i="1" dirty="0">
                <a:latin typeface="+mn-lt"/>
              </a:rPr>
              <a:t>Q</a:t>
            </a:r>
            <a:r>
              <a:rPr lang="en-US" dirty="0">
                <a:latin typeface="+mn-lt"/>
              </a:rPr>
              <a:t> and </a:t>
            </a:r>
            <a:r>
              <a:rPr lang="en-US" i="1" dirty="0">
                <a:latin typeface="+mn-lt"/>
              </a:rPr>
              <a:t>P</a:t>
            </a:r>
            <a:r>
              <a:rPr lang="en-US" dirty="0">
                <a:latin typeface="+mn-lt"/>
              </a:rPr>
              <a:t> are jointly determined by </a:t>
            </a:r>
            <a:r>
              <a:rPr lang="en-US" i="1" dirty="0">
                <a:latin typeface="+mn-lt"/>
              </a:rPr>
              <a:t>MC</a:t>
            </a:r>
            <a:r>
              <a:rPr lang="en-US" dirty="0">
                <a:latin typeface="+mn-lt"/>
              </a:rPr>
              <a:t>, </a:t>
            </a:r>
            <a:r>
              <a:rPr lang="en-US" i="1" dirty="0">
                <a:latin typeface="+mn-lt"/>
              </a:rPr>
              <a:t>MR</a:t>
            </a:r>
            <a:r>
              <a:rPr lang="en-US" dirty="0">
                <a:latin typeface="+mn-lt"/>
              </a:rPr>
              <a:t>, and the demand curve </a:t>
            </a:r>
          </a:p>
          <a:p>
            <a:pPr lvl="1">
              <a:buFont typeface="Arial" panose="020B0604020202020204" pitchFamily="34" charset="0"/>
              <a:buChar char="•"/>
            </a:pPr>
            <a:r>
              <a:rPr lang="en-US" dirty="0">
                <a:latin typeface="+mn-lt"/>
              </a:rPr>
              <a:t>Hence, no supply curve for monopoly</a:t>
            </a:r>
          </a:p>
        </p:txBody>
      </p:sp>
    </p:spTree>
    <p:extLst>
      <p:ext uri="{BB962C8B-B14F-4D97-AF65-F5344CB8AC3E}">
        <p14:creationId xmlns:p14="http://schemas.microsoft.com/office/powerpoint/2010/main" val="1805466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77758-D2ED-2518-A9B9-769B47DB30BF}"/>
              </a:ext>
            </a:extLst>
          </p:cNvPr>
          <p:cNvSpPr>
            <a:spLocks noGrp="1"/>
          </p:cNvSpPr>
          <p:nvPr>
            <p:ph type="title"/>
          </p:nvPr>
        </p:nvSpPr>
        <p:spPr/>
        <p:txBody>
          <a:bodyPr/>
          <a:lstStyle/>
          <a:p>
            <a:r>
              <a:rPr lang="en-US" dirty="0">
                <a:latin typeface="+mn-lt"/>
              </a:rPr>
              <a:t>Figure 6 The Market for Drugs</a:t>
            </a:r>
          </a:p>
        </p:txBody>
      </p:sp>
      <p:sp>
        <p:nvSpPr>
          <p:cNvPr id="3" name="Content Placeholder 2">
            <a:extLst>
              <a:ext uri="{FF2B5EF4-FFF2-40B4-BE49-F238E27FC236}">
                <a16:creationId xmlns:a16="http://schemas.microsoft.com/office/drawing/2014/main" id="{69DC2E45-692A-22ED-6E57-3AD77BB4FC6E}"/>
              </a:ext>
            </a:extLst>
          </p:cNvPr>
          <p:cNvSpPr>
            <a:spLocks noGrp="1"/>
          </p:cNvSpPr>
          <p:nvPr>
            <p:ph sz="half" idx="1"/>
          </p:nvPr>
        </p:nvSpPr>
        <p:spPr/>
        <p:txBody>
          <a:bodyPr/>
          <a:lstStyle/>
          <a:p>
            <a:r>
              <a:rPr lang="en-US" dirty="0">
                <a:latin typeface="+mn-lt"/>
              </a:rPr>
              <a:t>When a patent gives a firm a monopoly over the sale of a drug, the firm charges the monopoly price, which is well above the marginal cost. </a:t>
            </a:r>
          </a:p>
          <a:p>
            <a:r>
              <a:rPr lang="en-US" dirty="0">
                <a:latin typeface="+mn-lt"/>
              </a:rPr>
              <a:t>When the patent on a drug expires and new firms enter, the market becomes competitive, and the price falls to marginal cost.</a:t>
            </a:r>
          </a:p>
        </p:txBody>
      </p:sp>
      <p:pic>
        <p:nvPicPr>
          <p:cNvPr id="6" name="Picture 3" descr="The figure shows an example of a monopoly market.  In this case, it is a firm that has a patent that offers the firm a monopoly over the sale of a drug.  This is done by plotting the demand and marginal revenue curves along with a cost curve for the firm.  This is done on a rectangular coordinate system.  For this diagram, the horizontal axis is the quantity of the drug produced, and the values start at zero but does not show any numerical values. Similarly, the vertical axis is labeled Costs and Revenue, measured as dollars per unit, and values start at zero, but no numerical values are provided.  The demand curve is plotted starting at a quantity of zero and goes down linearly to the right.  Below this is the marginal revenue curve (MR), also plotted at an initial quantity of zero, going down linearly to the right, falling at a rate that is twice that of the demand (and average revenue) curve.  The firm’s marginal cost is a line drawn perpendicular to the vertical axis, which implies that the cost for an additional unit is constant. The MR and MC intersect at the profit maximizing output level, which is labeled Monopoly quantity.   This quantity determines the price that maximizes profit, which is found by locating the point on the demand curve consistent with the Monopoly quantity. This price is labeled Price during patent life.  Once the patent expires, other firms can enter the market and the market becomes competitive, resulting in a price that is equal to the firm’s marginal cost; this is labeled Price after patent expires.  The firm will now produce the quantity where the Demand curve intersects the MC curve, and this firm will produce at this quantity, labeled Competitive quantity.">
            <a:extLst>
              <a:ext uri="{FF2B5EF4-FFF2-40B4-BE49-F238E27FC236}">
                <a16:creationId xmlns:a16="http://schemas.microsoft.com/office/drawing/2014/main" id="{E53CF7F8-059A-71ED-E975-8DA2C0B69863}"/>
              </a:ext>
            </a:extLst>
          </p:cNvPr>
          <p:cNvPicPr>
            <a:picLocks noGrp="1" noChangeAspect="1"/>
          </p:cNvPicPr>
          <p:nvPr>
            <p:ph sz="half" idx="2"/>
          </p:nvPr>
        </p:nvPicPr>
        <p:blipFill>
          <a:blip r:embed="rId2"/>
          <a:stretch>
            <a:fillRect/>
          </a:stretch>
        </p:blipFill>
        <p:spPr>
          <a:xfrm>
            <a:off x="6127951" y="1993978"/>
            <a:ext cx="5881035" cy="3931920"/>
          </a:xfrm>
        </p:spPr>
      </p:pic>
    </p:spTree>
    <p:extLst>
      <p:ext uri="{BB962C8B-B14F-4D97-AF65-F5344CB8AC3E}">
        <p14:creationId xmlns:p14="http://schemas.microsoft.com/office/powerpoint/2010/main" val="1694753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Welfare Cost of Monopolies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8C3FC-E2B2-1D52-0535-7F5A778387D7}"/>
              </a:ext>
            </a:extLst>
          </p:cNvPr>
          <p:cNvSpPr>
            <a:spLocks noGrp="1"/>
          </p:cNvSpPr>
          <p:nvPr>
            <p:ph type="title"/>
          </p:nvPr>
        </p:nvSpPr>
        <p:spPr/>
        <p:txBody>
          <a:bodyPr/>
          <a:lstStyle/>
          <a:p>
            <a:r>
              <a:rPr lang="en-US" dirty="0">
                <a:latin typeface="+mn-lt"/>
              </a:rPr>
              <a:t>The Deadweight Loss</a:t>
            </a:r>
          </a:p>
        </p:txBody>
      </p:sp>
      <p:sp>
        <p:nvSpPr>
          <p:cNvPr id="3" name="Content Placeholder 2">
            <a:extLst>
              <a:ext uri="{FF2B5EF4-FFF2-40B4-BE49-F238E27FC236}">
                <a16:creationId xmlns:a16="http://schemas.microsoft.com/office/drawing/2014/main" id="{2EDA2FA6-D0B2-01B7-BDBE-9CC3E4E6D290}"/>
              </a:ext>
            </a:extLst>
          </p:cNvPr>
          <p:cNvSpPr>
            <a:spLocks noGrp="1"/>
          </p:cNvSpPr>
          <p:nvPr>
            <p:ph idx="1"/>
          </p:nvPr>
        </p:nvSpPr>
        <p:spPr/>
        <p:txBody>
          <a:bodyPr/>
          <a:lstStyle/>
          <a:p>
            <a:r>
              <a:rPr lang="en-US" dirty="0">
                <a:latin typeface="+mn-lt"/>
              </a:rPr>
              <a:t>The socially efficient quantity is found where the demand curve and the marginal-cost curve intersect</a:t>
            </a:r>
          </a:p>
          <a:p>
            <a:r>
              <a:rPr lang="en-US" dirty="0">
                <a:latin typeface="+mn-lt"/>
              </a:rPr>
              <a:t>The monopolist chooses to produce and sell the quantity of output at which </a:t>
            </a:r>
            <a:r>
              <a:rPr lang="en-US" i="1" dirty="0">
                <a:latin typeface="+mn-lt"/>
              </a:rPr>
              <a:t>MR = MC</a:t>
            </a:r>
          </a:p>
          <a:p>
            <a:pPr lvl="1">
              <a:buFont typeface="Arial" panose="020B0604020202020204" pitchFamily="34" charset="0"/>
              <a:buChar char="•"/>
            </a:pPr>
            <a:r>
              <a:rPr lang="en-US" dirty="0">
                <a:latin typeface="+mn-lt"/>
              </a:rPr>
              <a:t>Produces less than the socially efficient quantity of output</a:t>
            </a:r>
          </a:p>
          <a:p>
            <a:pPr lvl="1">
              <a:buFont typeface="Arial" panose="020B0604020202020204" pitchFamily="34" charset="0"/>
              <a:buChar char="•"/>
            </a:pPr>
            <a:r>
              <a:rPr lang="en-US" dirty="0">
                <a:latin typeface="+mn-lt"/>
              </a:rPr>
              <a:t>Charges </a:t>
            </a:r>
            <a:r>
              <a:rPr lang="en-US" i="1" dirty="0">
                <a:latin typeface="+mn-lt"/>
              </a:rPr>
              <a:t>P &gt; MR = MC</a:t>
            </a:r>
          </a:p>
          <a:p>
            <a:r>
              <a:rPr lang="en-US" dirty="0">
                <a:latin typeface="+mn-lt"/>
              </a:rPr>
              <a:t>Deadweight loss</a:t>
            </a:r>
          </a:p>
          <a:p>
            <a:pPr lvl="1">
              <a:buFont typeface="Arial" panose="020B0604020202020204" pitchFamily="34" charset="0"/>
              <a:buChar char="•"/>
            </a:pPr>
            <a:r>
              <a:rPr lang="en-US" dirty="0">
                <a:latin typeface="+mn-lt"/>
              </a:rPr>
              <a:t>Triangle between the demand curve and </a:t>
            </a:r>
            <a:r>
              <a:rPr lang="en-US" i="1" dirty="0">
                <a:latin typeface="+mn-lt"/>
              </a:rPr>
              <a:t>MC</a:t>
            </a:r>
            <a:r>
              <a:rPr lang="en-US" dirty="0">
                <a:latin typeface="+mn-lt"/>
              </a:rPr>
              <a:t> curve</a:t>
            </a:r>
          </a:p>
        </p:txBody>
      </p:sp>
    </p:spTree>
    <p:extLst>
      <p:ext uri="{BB962C8B-B14F-4D97-AF65-F5344CB8AC3E}">
        <p14:creationId xmlns:p14="http://schemas.microsoft.com/office/powerpoint/2010/main" val="3434279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29984-1AD2-0EFC-46DD-4CFA67DB5C83}"/>
              </a:ext>
            </a:extLst>
          </p:cNvPr>
          <p:cNvSpPr>
            <a:spLocks noGrp="1"/>
          </p:cNvSpPr>
          <p:nvPr>
            <p:ph type="title"/>
          </p:nvPr>
        </p:nvSpPr>
        <p:spPr/>
        <p:txBody>
          <a:bodyPr/>
          <a:lstStyle/>
          <a:p>
            <a:r>
              <a:rPr lang="en-US" dirty="0">
                <a:latin typeface="+mn-lt"/>
              </a:rPr>
              <a:t>Figure 7 The Efficient Level of Output</a:t>
            </a:r>
          </a:p>
        </p:txBody>
      </p:sp>
      <p:sp>
        <p:nvSpPr>
          <p:cNvPr id="3" name="Content Placeholder 2">
            <a:extLst>
              <a:ext uri="{FF2B5EF4-FFF2-40B4-BE49-F238E27FC236}">
                <a16:creationId xmlns:a16="http://schemas.microsoft.com/office/drawing/2014/main" id="{99D42562-A4B5-7172-F65A-FD1410263686}"/>
              </a:ext>
            </a:extLst>
          </p:cNvPr>
          <p:cNvSpPr>
            <a:spLocks noGrp="1"/>
          </p:cNvSpPr>
          <p:nvPr>
            <p:ph sz="half" idx="1"/>
          </p:nvPr>
        </p:nvSpPr>
        <p:spPr>
          <a:xfrm>
            <a:off x="476843" y="1825625"/>
            <a:ext cx="6115686" cy="4351338"/>
          </a:xfrm>
        </p:spPr>
        <p:txBody>
          <a:bodyPr/>
          <a:lstStyle/>
          <a:p>
            <a:r>
              <a:rPr lang="en-US" sz="2200" dirty="0">
                <a:latin typeface="+mn-lt"/>
              </a:rPr>
              <a:t>Social planners maximize total surplus in the market by choosing the level of output where the demand curve and marginal-cost curve intersect.</a:t>
            </a:r>
          </a:p>
          <a:p>
            <a:r>
              <a:rPr lang="en-US" sz="2200" dirty="0">
                <a:latin typeface="+mn-lt"/>
              </a:rPr>
              <a:t>Below this level, the value of the good to the marginal buyer (as reflected in the demand curve) exceeds the marginal cost of making the good. </a:t>
            </a:r>
          </a:p>
          <a:p>
            <a:r>
              <a:rPr lang="en-US" sz="2200" dirty="0">
                <a:latin typeface="+mn-lt"/>
              </a:rPr>
              <a:t>Above this level, the value to the marginal buyer is less than marginal cost.</a:t>
            </a:r>
          </a:p>
        </p:txBody>
      </p:sp>
      <p:pic>
        <p:nvPicPr>
          <p:cNvPr id="6" name="Picture 3" descr="The figure shows how the equilibrium quantity in a market is efficient, in that it maximizes the sum of consumer and producer surplus, or the total surplus. In the graph, a demand and supply diagram shows the efficiency of an equilibrium quantity in the market. The diagram is shown on a rectangular coordinate system.  The horizontal axis is the quantity of a good and has values that start at 0 and show qualitative values rather than numeric values.  The vertical axis is the price of the good, with values starting at 0 and shows qualitative prices. The demand curve, which is labeled Demand, goes down linearly and to the right.   The supply curve, which is labeled Supply, goes upward linearly and to the right.  The supply curve, which is labeled Supply, goes upward and to the right, this determines the Efficient quantity.  At quantities lower than this quantity, two arrows perpendicular to the horizontal axis are shown.  One rises to the demand curve and reflects the value to the buyers at that quantity; the second arrow rises to the supply curve and is the cost to sellers to produce this quantity.   A callout explains what is true here: “Value to buyers is greater than cost to seller.”  Similarly, at quantities higher than the efficient quantity, two additional arrows are shown.  One rises to the demand curve and reflects the value to the buyers at that quantity; the second arrow rises to the supply curve and is the cost to sellers to produce this quantity.  A second callout explains what is true at these quantities: “The value to buyers is less than the cost to sellers.” Only at a quantity like that of the equilibrium is the sum of consumer and producer surplus maximized.">
            <a:extLst>
              <a:ext uri="{FF2B5EF4-FFF2-40B4-BE49-F238E27FC236}">
                <a16:creationId xmlns:a16="http://schemas.microsoft.com/office/drawing/2014/main" id="{F867E32B-24A1-177A-EDF4-1D15658EBA0E}"/>
              </a:ext>
            </a:extLst>
          </p:cNvPr>
          <p:cNvPicPr>
            <a:picLocks noGrp="1" noChangeAspect="1"/>
          </p:cNvPicPr>
          <p:nvPr>
            <p:ph sz="half" idx="2"/>
          </p:nvPr>
        </p:nvPicPr>
        <p:blipFill>
          <a:blip r:embed="rId2"/>
          <a:stretch>
            <a:fillRect/>
          </a:stretch>
        </p:blipFill>
        <p:spPr>
          <a:xfrm>
            <a:off x="6955089" y="1692891"/>
            <a:ext cx="4921659" cy="4351338"/>
          </a:xfrm>
        </p:spPr>
      </p:pic>
    </p:spTree>
    <p:extLst>
      <p:ext uri="{BB962C8B-B14F-4D97-AF65-F5344CB8AC3E}">
        <p14:creationId xmlns:p14="http://schemas.microsoft.com/office/powerpoint/2010/main" val="30120147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29984-1AD2-0EFC-46DD-4CFA67DB5C83}"/>
              </a:ext>
            </a:extLst>
          </p:cNvPr>
          <p:cNvSpPr>
            <a:spLocks noGrp="1"/>
          </p:cNvSpPr>
          <p:nvPr>
            <p:ph type="title"/>
          </p:nvPr>
        </p:nvSpPr>
        <p:spPr/>
        <p:txBody>
          <a:bodyPr/>
          <a:lstStyle/>
          <a:p>
            <a:r>
              <a:rPr lang="en-US" dirty="0">
                <a:latin typeface="+mn-lt"/>
              </a:rPr>
              <a:t>Figure 8 The Inefficiency of Monopoly</a:t>
            </a:r>
          </a:p>
        </p:txBody>
      </p:sp>
      <p:sp>
        <p:nvSpPr>
          <p:cNvPr id="3" name="Content Placeholder 2">
            <a:extLst>
              <a:ext uri="{FF2B5EF4-FFF2-40B4-BE49-F238E27FC236}">
                <a16:creationId xmlns:a16="http://schemas.microsoft.com/office/drawing/2014/main" id="{99D42562-A4B5-7172-F65A-FD1410263686}"/>
              </a:ext>
            </a:extLst>
          </p:cNvPr>
          <p:cNvSpPr>
            <a:spLocks noGrp="1"/>
          </p:cNvSpPr>
          <p:nvPr>
            <p:ph sz="half" idx="1"/>
          </p:nvPr>
        </p:nvSpPr>
        <p:spPr/>
        <p:txBody>
          <a:bodyPr/>
          <a:lstStyle/>
          <a:p>
            <a:pPr>
              <a:spcBef>
                <a:spcPts val="400"/>
              </a:spcBef>
              <a:spcAft>
                <a:spcPts val="600"/>
              </a:spcAft>
            </a:pPr>
            <a:r>
              <a:rPr lang="en-US" sz="2000" dirty="0">
                <a:latin typeface="+mn-lt"/>
              </a:rPr>
              <a:t>Because a monopoly charges a price above marginal cost, not all consumers who value the good at more than its cost buy it. </a:t>
            </a:r>
          </a:p>
          <a:p>
            <a:pPr>
              <a:spcBef>
                <a:spcPts val="400"/>
              </a:spcBef>
              <a:spcAft>
                <a:spcPts val="600"/>
              </a:spcAft>
            </a:pPr>
            <a:r>
              <a:rPr lang="en-US" sz="2000" dirty="0">
                <a:latin typeface="+mn-lt"/>
              </a:rPr>
              <a:t>That means that the quantity produced and sold by a monopoly is below the socially efficient level. </a:t>
            </a:r>
          </a:p>
          <a:p>
            <a:pPr>
              <a:spcBef>
                <a:spcPts val="400"/>
              </a:spcBef>
              <a:spcAft>
                <a:spcPts val="600"/>
              </a:spcAft>
            </a:pPr>
            <a:r>
              <a:rPr lang="en-US" sz="2000" dirty="0">
                <a:latin typeface="+mn-lt"/>
              </a:rPr>
              <a:t>The deadweight loss is represented by the area of the triangle between the demand curve (which reflects the value of the good to consumers) and the marginal-cost curve (which reflects the costs of the monopoly producer).</a:t>
            </a:r>
          </a:p>
        </p:txBody>
      </p:sp>
      <p:pic>
        <p:nvPicPr>
          <p:cNvPr id="6" name="Picture 3" descr="The figure shows the how the decisions of a monopoly firm, in its actions to maximize profit, result in an inefficient outcome in the market.  It is the choice of the firm’s output, which is below that for a competitive market leads to the inefficiency.  The graph shows the basic conditions for a monopoly.  The diagram is shown on a rectangular coordinate system.  The horizontal axis is the quantity of output, and the values start at zero but does not show any numerical values. Similarly, the vertical axis is labeled Price, measured as dollars per unit, and values start at zero, but no numerical values are provided.  The demand curve is plotted starting at a quantity of zero and falls linearly to the right.  Below this is the marginal revenue curve (MR), also plotted at an initial quantity of zero, falling linearly to the right, falling at a rate that is twice that of the demand (and average revenue) curve.  A marginal cost (MC) is plotted which starts near the vertical axis at a low output and low cost per unit and goes up linearly to the right.  The MR and MC intersect at the profit maximizing output level, which is labeled Monopoly quantity.  This determines the Monopoly price by finding the point on the demand curve that is consistent with this quantity.  The efficient quantity is shown by the point at which the demand curve and the MC curve intersect.   The inefficiency of the monopoly can be shown by the triangle and labeled Deadweight loss on the graph.  The size of this loss is the area of the triangle created by the following points:  the point on the demand curve at the monopoly price, the point on the demand curve at the efficient quantity and the point where the MR curve and the MC curve intersect.  When the monopoly quantity is chosen by the firm, there are mutually beneficial trades that are not made, reducing the welfare of society. ">
            <a:extLst>
              <a:ext uri="{FF2B5EF4-FFF2-40B4-BE49-F238E27FC236}">
                <a16:creationId xmlns:a16="http://schemas.microsoft.com/office/drawing/2014/main" id="{30DD152D-8C76-2857-7FC1-4751E07A759D}"/>
              </a:ext>
            </a:extLst>
          </p:cNvPr>
          <p:cNvPicPr>
            <a:picLocks noGrp="1" noChangeAspect="1"/>
          </p:cNvPicPr>
          <p:nvPr>
            <p:ph sz="half" idx="2"/>
          </p:nvPr>
        </p:nvPicPr>
        <p:blipFill>
          <a:blip r:embed="rId2"/>
          <a:stretch>
            <a:fillRect/>
          </a:stretch>
        </p:blipFill>
        <p:spPr>
          <a:xfrm>
            <a:off x="6211220" y="2040052"/>
            <a:ext cx="5799462" cy="3931920"/>
          </a:xfrm>
        </p:spPr>
      </p:pic>
    </p:spTree>
    <p:extLst>
      <p:ext uri="{BB962C8B-B14F-4D97-AF65-F5344CB8AC3E}">
        <p14:creationId xmlns:p14="http://schemas.microsoft.com/office/powerpoint/2010/main" val="1435501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3382D-0E51-BAFC-276B-AD70B00D41E3}"/>
              </a:ext>
            </a:extLst>
          </p:cNvPr>
          <p:cNvSpPr>
            <a:spLocks noGrp="1"/>
          </p:cNvSpPr>
          <p:nvPr>
            <p:ph type="title"/>
          </p:nvPr>
        </p:nvSpPr>
        <p:spPr/>
        <p:txBody>
          <a:bodyPr/>
          <a:lstStyle/>
          <a:p>
            <a:r>
              <a:rPr lang="en-US" dirty="0">
                <a:latin typeface="+mn-lt"/>
              </a:rPr>
              <a:t>The Monopoly’s Profit: A Social Cost?</a:t>
            </a:r>
          </a:p>
        </p:txBody>
      </p:sp>
      <p:sp>
        <p:nvSpPr>
          <p:cNvPr id="3" name="Content Placeholder 2">
            <a:extLst>
              <a:ext uri="{FF2B5EF4-FFF2-40B4-BE49-F238E27FC236}">
                <a16:creationId xmlns:a16="http://schemas.microsoft.com/office/drawing/2014/main" id="{36943E93-6D72-7837-648B-3FD8C747A650}"/>
              </a:ext>
            </a:extLst>
          </p:cNvPr>
          <p:cNvSpPr>
            <a:spLocks noGrp="1"/>
          </p:cNvSpPr>
          <p:nvPr>
            <p:ph idx="1"/>
          </p:nvPr>
        </p:nvSpPr>
        <p:spPr/>
        <p:txBody>
          <a:bodyPr/>
          <a:lstStyle/>
          <a:p>
            <a:r>
              <a:rPr lang="en-US" dirty="0">
                <a:latin typeface="+mn-lt"/>
              </a:rPr>
              <a:t>Monopoly profit is not in itself necessarily a problem for society</a:t>
            </a:r>
          </a:p>
          <a:p>
            <a:pPr lvl="1">
              <a:buFont typeface="Arial" panose="020B0604020202020204" pitchFamily="34" charset="0"/>
              <a:buChar char="•"/>
            </a:pPr>
            <a:r>
              <a:rPr lang="en-US" dirty="0">
                <a:latin typeface="+mn-lt"/>
              </a:rPr>
              <a:t>Greater producer surplus for monopoly</a:t>
            </a:r>
          </a:p>
          <a:p>
            <a:pPr lvl="1">
              <a:buFont typeface="Arial" panose="020B0604020202020204" pitchFamily="34" charset="0"/>
              <a:buChar char="•"/>
            </a:pPr>
            <a:r>
              <a:rPr lang="en-US" dirty="0">
                <a:latin typeface="+mn-lt"/>
              </a:rPr>
              <a:t>Smaller consumer surplus</a:t>
            </a:r>
          </a:p>
          <a:p>
            <a:pPr lvl="1">
              <a:buFont typeface="Arial" panose="020B0604020202020204" pitchFamily="34" charset="0"/>
              <a:buChar char="•"/>
            </a:pPr>
            <a:r>
              <a:rPr lang="en-US" dirty="0">
                <a:latin typeface="+mn-lt"/>
              </a:rPr>
              <a:t>Transfer of surplus from consumers to monopoly</a:t>
            </a:r>
          </a:p>
          <a:p>
            <a:r>
              <a:rPr lang="en-US" dirty="0">
                <a:latin typeface="+mn-lt"/>
              </a:rPr>
              <a:t>The inefficiency:</a:t>
            </a:r>
          </a:p>
          <a:p>
            <a:pPr lvl="1">
              <a:buFont typeface="Arial" panose="020B0604020202020204" pitchFamily="34" charset="0"/>
              <a:buChar char="•"/>
            </a:pPr>
            <a:r>
              <a:rPr lang="en-US" dirty="0">
                <a:latin typeface="+mn-lt"/>
              </a:rPr>
              <a:t>Monopoly produces </a:t>
            </a:r>
            <a:r>
              <a:rPr lang="en-US" i="1" dirty="0">
                <a:latin typeface="+mn-lt"/>
              </a:rPr>
              <a:t>Q</a:t>
            </a:r>
            <a:r>
              <a:rPr lang="en-US" dirty="0">
                <a:latin typeface="+mn-lt"/>
              </a:rPr>
              <a:t> &lt; efficient quantity</a:t>
            </a:r>
          </a:p>
          <a:p>
            <a:pPr lvl="1">
              <a:buFont typeface="Arial" panose="020B0604020202020204" pitchFamily="34" charset="0"/>
              <a:buChar char="•"/>
            </a:pPr>
            <a:r>
              <a:rPr lang="en-US" dirty="0">
                <a:latin typeface="+mn-lt"/>
              </a:rPr>
              <a:t>Deadweight loss </a:t>
            </a:r>
          </a:p>
        </p:txBody>
      </p:sp>
    </p:spTree>
    <p:extLst>
      <p:ext uri="{BB962C8B-B14F-4D97-AF65-F5344CB8AC3E}">
        <p14:creationId xmlns:p14="http://schemas.microsoft.com/office/powerpoint/2010/main" val="4168951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spcAft>
                <a:spcPts val="600"/>
              </a:spcAft>
            </a:pPr>
            <a:r>
              <a:rPr lang="en-US" dirty="0">
                <a:latin typeface="+mn-lt"/>
              </a:rPr>
              <a:t>Determine the monopolist's profit-maximizing price and quantity.</a:t>
            </a:r>
          </a:p>
          <a:p>
            <a:pPr>
              <a:spcBef>
                <a:spcPts val="600"/>
              </a:spcBef>
              <a:spcAft>
                <a:spcPts val="600"/>
              </a:spcAft>
            </a:pPr>
            <a:r>
              <a:rPr lang="en-US" dirty="0">
                <a:latin typeface="+mn-lt"/>
              </a:rPr>
              <a:t>Identify the area on a graph that represents a monopoly's profit or loss.</a:t>
            </a:r>
          </a:p>
          <a:p>
            <a:pPr>
              <a:spcBef>
                <a:spcPts val="600"/>
              </a:spcBef>
              <a:spcAft>
                <a:spcPts val="600"/>
              </a:spcAft>
            </a:pPr>
            <a:r>
              <a:rPr lang="en-US" dirty="0">
                <a:latin typeface="+mn-lt"/>
              </a:rPr>
              <a:t>Analyze the impact of regulation on monopolistic market structures.</a:t>
            </a:r>
          </a:p>
          <a:p>
            <a:pPr>
              <a:spcBef>
                <a:spcPts val="600"/>
              </a:spcBef>
              <a:spcAft>
                <a:spcPts val="600"/>
              </a:spcAft>
            </a:pPr>
            <a:r>
              <a:rPr lang="en-US" dirty="0">
                <a:latin typeface="+mn-lt"/>
              </a:rPr>
              <a:t>Explain why deadweight loss occurs in a monopoly market structure.</a:t>
            </a:r>
          </a:p>
          <a:p>
            <a:pPr>
              <a:spcBef>
                <a:spcPts val="600"/>
              </a:spcBef>
              <a:spcAft>
                <a:spcPts val="600"/>
              </a:spcAft>
            </a:pPr>
            <a:r>
              <a:rPr lang="en-US" dirty="0">
                <a:latin typeface="+mn-lt"/>
              </a:rPr>
              <a:t>Analyze the behavior and market effects of monopolies.</a:t>
            </a:r>
          </a:p>
          <a:p>
            <a:pPr>
              <a:spcBef>
                <a:spcPts val="600"/>
              </a:spcBef>
              <a:spcAft>
                <a:spcPts val="600"/>
              </a:spcAft>
            </a:pPr>
            <a:r>
              <a:rPr lang="en-US" dirty="0">
                <a:latin typeface="+mn-lt"/>
              </a:rPr>
              <a:t>Compare total surplus in a market under monopolistic conditions versus competitive conditions.</a:t>
            </a:r>
          </a:p>
          <a:p>
            <a:pPr>
              <a:spcBef>
                <a:spcPts val="600"/>
              </a:spcBef>
              <a:spcAft>
                <a:spcPts val="600"/>
              </a:spcAft>
            </a:pPr>
            <a:r>
              <a:rPr lang="en-US" dirty="0">
                <a:latin typeface="+mn-lt"/>
              </a:rPr>
              <a:t>Determine if a price scheme scenario is an example of price discrimination.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Price Discrimination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C3CBF-B7A6-2D9E-763B-A5E8F29B8935}"/>
              </a:ext>
            </a:extLst>
          </p:cNvPr>
          <p:cNvSpPr>
            <a:spLocks noGrp="1"/>
          </p:cNvSpPr>
          <p:nvPr>
            <p:ph type="title"/>
          </p:nvPr>
        </p:nvSpPr>
        <p:spPr/>
        <p:txBody>
          <a:bodyPr/>
          <a:lstStyle/>
          <a:p>
            <a:r>
              <a:rPr lang="en-US" dirty="0">
                <a:latin typeface="+mn-lt"/>
              </a:rPr>
              <a:t>What Is Price Discrimination?</a:t>
            </a:r>
          </a:p>
        </p:txBody>
      </p:sp>
      <p:sp>
        <p:nvSpPr>
          <p:cNvPr id="3" name="Content Placeholder 2">
            <a:extLst>
              <a:ext uri="{FF2B5EF4-FFF2-40B4-BE49-F238E27FC236}">
                <a16:creationId xmlns:a16="http://schemas.microsoft.com/office/drawing/2014/main" id="{97469A8E-A6C2-7FE5-2A56-B6573FE50A3B}"/>
              </a:ext>
            </a:extLst>
          </p:cNvPr>
          <p:cNvSpPr>
            <a:spLocks noGrp="1"/>
          </p:cNvSpPr>
          <p:nvPr>
            <p:ph idx="1"/>
          </p:nvPr>
        </p:nvSpPr>
        <p:spPr/>
        <p:txBody>
          <a:bodyPr/>
          <a:lstStyle/>
          <a:p>
            <a:r>
              <a:rPr lang="en-US" b="1" dirty="0">
                <a:solidFill>
                  <a:srgbClr val="C00000"/>
                </a:solidFill>
                <a:latin typeface="+mn-lt"/>
              </a:rPr>
              <a:t>Price discrimination*</a:t>
            </a:r>
          </a:p>
          <a:p>
            <a:pPr lvl="1">
              <a:buFont typeface="Arial" panose="020B0604020202020204" pitchFamily="34" charset="0"/>
              <a:buChar char="•"/>
            </a:pPr>
            <a:r>
              <a:rPr lang="en-US" dirty="0">
                <a:latin typeface="+mn-lt"/>
              </a:rPr>
              <a:t>The business practice of selling the same good at different prices to different customers</a:t>
            </a:r>
          </a:p>
          <a:p>
            <a:r>
              <a:rPr lang="en-US" dirty="0">
                <a:latin typeface="+mn-lt"/>
              </a:rPr>
              <a:t>Rational strategy to increase profit</a:t>
            </a:r>
          </a:p>
          <a:p>
            <a:r>
              <a:rPr lang="en-US" dirty="0">
                <a:latin typeface="+mn-lt"/>
              </a:rPr>
              <a:t>Requires the ability to separate customers according to their willingness to pay</a:t>
            </a:r>
          </a:p>
          <a:p>
            <a:r>
              <a:rPr lang="en-US" dirty="0">
                <a:latin typeface="+mn-lt"/>
              </a:rPr>
              <a:t>Can raise economic welfare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36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928789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23BC0-32C1-E43B-A7EC-CC202A68D641}"/>
              </a:ext>
            </a:extLst>
          </p:cNvPr>
          <p:cNvSpPr>
            <a:spLocks noGrp="1"/>
          </p:cNvSpPr>
          <p:nvPr>
            <p:ph type="title"/>
          </p:nvPr>
        </p:nvSpPr>
        <p:spPr/>
        <p:txBody>
          <a:bodyPr/>
          <a:lstStyle/>
          <a:p>
            <a:r>
              <a:rPr lang="en-US" dirty="0">
                <a:latin typeface="+mn-lt"/>
              </a:rPr>
              <a:t>Lessons About Price Discrimination</a:t>
            </a:r>
          </a:p>
        </p:txBody>
      </p:sp>
      <p:sp>
        <p:nvSpPr>
          <p:cNvPr id="3" name="Content Placeholder 2">
            <a:extLst>
              <a:ext uri="{FF2B5EF4-FFF2-40B4-BE49-F238E27FC236}">
                <a16:creationId xmlns:a16="http://schemas.microsoft.com/office/drawing/2014/main" id="{03AD728E-A3C3-C7AC-BA45-9EF1815CA91B}"/>
              </a:ext>
            </a:extLst>
          </p:cNvPr>
          <p:cNvSpPr>
            <a:spLocks noGrp="1"/>
          </p:cNvSpPr>
          <p:nvPr>
            <p:ph idx="1"/>
          </p:nvPr>
        </p:nvSpPr>
        <p:spPr/>
        <p:txBody>
          <a:bodyPr/>
          <a:lstStyle/>
          <a:p>
            <a:pPr marL="457200" indent="-457200" algn="l">
              <a:buFont typeface="+mj-lt"/>
              <a:buAutoNum type="arabicPeriod"/>
            </a:pPr>
            <a:r>
              <a:rPr lang="en-US" dirty="0">
                <a:latin typeface="+mn-lt"/>
              </a:rPr>
              <a:t>Price discrimination is a rational strategy for a profit-maximizing monopolist</a:t>
            </a:r>
          </a:p>
          <a:p>
            <a:pPr marL="457200" indent="-457200" algn="l">
              <a:buFont typeface="+mj-lt"/>
              <a:buAutoNum type="arabicPeriod"/>
            </a:pPr>
            <a:r>
              <a:rPr lang="en-US" dirty="0">
                <a:latin typeface="+mn-lt"/>
              </a:rPr>
              <a:t>Seller must be able to separate customers according to their willingness to pay</a:t>
            </a:r>
          </a:p>
          <a:p>
            <a:pPr marL="457200" indent="-457200" algn="l">
              <a:buFont typeface="+mj-lt"/>
              <a:buAutoNum type="arabicPeriod"/>
            </a:pPr>
            <a:r>
              <a:rPr lang="en-US" dirty="0">
                <a:latin typeface="+mn-lt"/>
              </a:rPr>
              <a:t>Price discrimination can raise welfare as measured by total surplus</a:t>
            </a:r>
          </a:p>
        </p:txBody>
      </p:sp>
    </p:spTree>
    <p:extLst>
      <p:ext uri="{BB962C8B-B14F-4D97-AF65-F5344CB8AC3E}">
        <p14:creationId xmlns:p14="http://schemas.microsoft.com/office/powerpoint/2010/main" val="2987580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E31B0-A276-7E26-76A7-E52CC1D18FD3}"/>
              </a:ext>
            </a:extLst>
          </p:cNvPr>
          <p:cNvSpPr>
            <a:spLocks noGrp="1"/>
          </p:cNvSpPr>
          <p:nvPr>
            <p:ph type="title"/>
          </p:nvPr>
        </p:nvSpPr>
        <p:spPr>
          <a:xfrm>
            <a:off x="1316990" y="473245"/>
            <a:ext cx="9558020" cy="1217447"/>
          </a:xfrm>
        </p:spPr>
        <p:txBody>
          <a:bodyPr/>
          <a:lstStyle/>
          <a:p>
            <a:r>
              <a:rPr lang="en-US" dirty="0">
                <a:latin typeface="+mn-lt"/>
              </a:rPr>
              <a:t>The Analytics of Price Discrimination (1 of 2)</a:t>
            </a:r>
          </a:p>
        </p:txBody>
      </p:sp>
      <p:sp>
        <p:nvSpPr>
          <p:cNvPr id="3" name="Content Placeholder 2">
            <a:extLst>
              <a:ext uri="{FF2B5EF4-FFF2-40B4-BE49-F238E27FC236}">
                <a16:creationId xmlns:a16="http://schemas.microsoft.com/office/drawing/2014/main" id="{C89801DB-EFC8-70C8-0AEA-5C92D2945625}"/>
              </a:ext>
            </a:extLst>
          </p:cNvPr>
          <p:cNvSpPr>
            <a:spLocks noGrp="1"/>
          </p:cNvSpPr>
          <p:nvPr>
            <p:ph idx="1"/>
          </p:nvPr>
        </p:nvSpPr>
        <p:spPr/>
        <p:txBody>
          <a:bodyPr/>
          <a:lstStyle/>
          <a:p>
            <a:r>
              <a:rPr lang="en-US" dirty="0">
                <a:latin typeface="+mn-lt"/>
              </a:rPr>
              <a:t>Perfect price discrimination</a:t>
            </a:r>
          </a:p>
          <a:p>
            <a:pPr lvl="1">
              <a:buFont typeface="Arial" panose="020B0604020202020204" pitchFamily="34" charset="0"/>
              <a:buChar char="•"/>
            </a:pPr>
            <a:r>
              <a:rPr lang="en-US" dirty="0">
                <a:latin typeface="+mn-lt"/>
              </a:rPr>
              <a:t>Monopolist knows customer’s willingness to pay</a:t>
            </a:r>
          </a:p>
          <a:p>
            <a:pPr lvl="1">
              <a:buFont typeface="Arial" panose="020B0604020202020204" pitchFamily="34" charset="0"/>
              <a:buChar char="•"/>
            </a:pPr>
            <a:r>
              <a:rPr lang="en-US" dirty="0">
                <a:latin typeface="+mn-lt"/>
              </a:rPr>
              <a:t>Charges each customer a different price</a:t>
            </a:r>
          </a:p>
          <a:p>
            <a:pPr lvl="1">
              <a:buFont typeface="Arial" panose="020B0604020202020204" pitchFamily="34" charset="0"/>
              <a:buChar char="•"/>
            </a:pPr>
            <a:r>
              <a:rPr lang="en-US" dirty="0">
                <a:latin typeface="+mn-lt"/>
              </a:rPr>
              <a:t>Monopolist gets entire surplus (profit)</a:t>
            </a:r>
          </a:p>
          <a:p>
            <a:pPr lvl="1">
              <a:buFont typeface="Arial" panose="020B0604020202020204" pitchFamily="34" charset="0"/>
              <a:buChar char="•"/>
            </a:pPr>
            <a:r>
              <a:rPr lang="en-US" dirty="0">
                <a:latin typeface="+mn-lt"/>
              </a:rPr>
              <a:t>No deadweight loss</a:t>
            </a:r>
          </a:p>
        </p:txBody>
      </p:sp>
    </p:spTree>
    <p:extLst>
      <p:ext uri="{BB962C8B-B14F-4D97-AF65-F5344CB8AC3E}">
        <p14:creationId xmlns:p14="http://schemas.microsoft.com/office/powerpoint/2010/main" val="2229044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E31B0-A276-7E26-76A7-E52CC1D18FD3}"/>
              </a:ext>
            </a:extLst>
          </p:cNvPr>
          <p:cNvSpPr>
            <a:spLocks noGrp="1"/>
          </p:cNvSpPr>
          <p:nvPr>
            <p:ph type="title"/>
          </p:nvPr>
        </p:nvSpPr>
        <p:spPr>
          <a:xfrm>
            <a:off x="1341120" y="473245"/>
            <a:ext cx="9509760" cy="1217447"/>
          </a:xfrm>
        </p:spPr>
        <p:txBody>
          <a:bodyPr/>
          <a:lstStyle/>
          <a:p>
            <a:r>
              <a:rPr lang="en-US" dirty="0">
                <a:latin typeface="+mn-lt"/>
              </a:rPr>
              <a:t>The Analytics of Price Discrimination (2 of 2)</a:t>
            </a:r>
          </a:p>
        </p:txBody>
      </p:sp>
      <p:sp>
        <p:nvSpPr>
          <p:cNvPr id="3" name="Content Placeholder 2">
            <a:extLst>
              <a:ext uri="{FF2B5EF4-FFF2-40B4-BE49-F238E27FC236}">
                <a16:creationId xmlns:a16="http://schemas.microsoft.com/office/drawing/2014/main" id="{C89801DB-EFC8-70C8-0AEA-5C92D2945625}"/>
              </a:ext>
            </a:extLst>
          </p:cNvPr>
          <p:cNvSpPr>
            <a:spLocks noGrp="1"/>
          </p:cNvSpPr>
          <p:nvPr>
            <p:ph idx="1"/>
          </p:nvPr>
        </p:nvSpPr>
        <p:spPr/>
        <p:txBody>
          <a:bodyPr/>
          <a:lstStyle/>
          <a:p>
            <a:r>
              <a:rPr lang="en-US" dirty="0">
                <a:latin typeface="+mn-lt"/>
              </a:rPr>
              <a:t>Without price discrimination</a:t>
            </a:r>
          </a:p>
          <a:p>
            <a:pPr lvl="1">
              <a:buFont typeface="Arial" panose="020B0604020202020204" pitchFamily="34" charset="0"/>
              <a:buChar char="•"/>
            </a:pPr>
            <a:r>
              <a:rPr lang="en-US" dirty="0">
                <a:latin typeface="+mn-lt"/>
              </a:rPr>
              <a:t>Single price &gt; </a:t>
            </a:r>
            <a:r>
              <a:rPr lang="en-US" i="1" dirty="0">
                <a:latin typeface="+mn-lt"/>
              </a:rPr>
              <a:t>MC</a:t>
            </a:r>
          </a:p>
          <a:p>
            <a:pPr lvl="1">
              <a:buFont typeface="Arial" panose="020B0604020202020204" pitchFamily="34" charset="0"/>
              <a:buChar char="•"/>
            </a:pPr>
            <a:r>
              <a:rPr lang="en-US" dirty="0">
                <a:latin typeface="+mn-lt"/>
              </a:rPr>
              <a:t>Consumer surplus</a:t>
            </a:r>
          </a:p>
          <a:p>
            <a:pPr lvl="1">
              <a:buFont typeface="Arial" panose="020B0604020202020204" pitchFamily="34" charset="0"/>
              <a:buChar char="•"/>
            </a:pPr>
            <a:r>
              <a:rPr lang="en-US" dirty="0">
                <a:latin typeface="+mn-lt"/>
              </a:rPr>
              <a:t>Producer surplus (Profit)</a:t>
            </a:r>
          </a:p>
          <a:p>
            <a:pPr lvl="1">
              <a:buFont typeface="Arial" panose="020B0604020202020204" pitchFamily="34" charset="0"/>
              <a:buChar char="•"/>
            </a:pPr>
            <a:r>
              <a:rPr lang="en-US" dirty="0">
                <a:latin typeface="+mn-lt"/>
              </a:rPr>
              <a:t>Deadweight loss</a:t>
            </a:r>
          </a:p>
        </p:txBody>
      </p:sp>
    </p:spTree>
    <p:extLst>
      <p:ext uri="{BB962C8B-B14F-4D97-AF65-F5344CB8AC3E}">
        <p14:creationId xmlns:p14="http://schemas.microsoft.com/office/powerpoint/2010/main" val="32181404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3BA8-20F6-3CA6-1AF0-66CC2E8A9AEA}"/>
              </a:ext>
            </a:extLst>
          </p:cNvPr>
          <p:cNvSpPr>
            <a:spLocks noGrp="1"/>
          </p:cNvSpPr>
          <p:nvPr>
            <p:ph type="title"/>
          </p:nvPr>
        </p:nvSpPr>
        <p:spPr/>
        <p:txBody>
          <a:bodyPr/>
          <a:lstStyle/>
          <a:p>
            <a:r>
              <a:rPr lang="en-US" sz="3600" dirty="0">
                <a:latin typeface="+mn-lt"/>
              </a:rPr>
              <a:t>Figure 9 Welfare with and without Price Discrimination</a:t>
            </a:r>
          </a:p>
        </p:txBody>
      </p:sp>
      <p:sp>
        <p:nvSpPr>
          <p:cNvPr id="3" name="Content Placeholder 2">
            <a:extLst>
              <a:ext uri="{FF2B5EF4-FFF2-40B4-BE49-F238E27FC236}">
                <a16:creationId xmlns:a16="http://schemas.microsoft.com/office/drawing/2014/main" id="{C91B6849-8943-8B3F-9865-8A481ADE283C}"/>
              </a:ext>
            </a:extLst>
          </p:cNvPr>
          <p:cNvSpPr>
            <a:spLocks noGrp="1"/>
          </p:cNvSpPr>
          <p:nvPr>
            <p:ph sz="half" idx="1"/>
          </p:nvPr>
        </p:nvSpPr>
        <p:spPr>
          <a:xfrm>
            <a:off x="476843" y="1887674"/>
            <a:ext cx="11241915" cy="1463040"/>
          </a:xfrm>
        </p:spPr>
        <p:txBody>
          <a:bodyPr/>
          <a:lstStyle/>
          <a:p>
            <a:r>
              <a:rPr lang="en-US" sz="1800" b="0" dirty="0">
                <a:latin typeface="+mn-lt"/>
              </a:rPr>
              <a:t>Panel (a) shows a monopoly that charges the same price to all customers. Total surplus in this market equals the sum of profit (producer surplus) and consumer surplus. Panel (b) shows a monopoly that can price discriminate perfectly. Because consumer surplus equals zero, total surplus now equals the firm’s profit. Comparing these two panels, you can see that perfect price discrimination raises profit, raises total surplus, and lowers consumer surplus.</a:t>
            </a:r>
          </a:p>
        </p:txBody>
      </p:sp>
      <p:pic>
        <p:nvPicPr>
          <p:cNvPr id="8" name="Pictue 3" descr="The figure shows, in two panels, the welfare impact of price discrimination.  One case is where there is a monopolist that sells its product at a single price; the second is where the product is sold to buyers at prices exactly equal to their willingness to pay.  This latter case is called Perfect Price Discrimination.  Both graphs are shown on a rectangular coordinate system.  For both, the horizontal axis is the quantity of output, and the values start at zero but does not show any numerical values. Similarly, the vertical axis is labeled Price, measured as dollars per unit, and values start at zero, but no numerical values are provided.  The demand curve is plotted starting at a quantity of zero and falls linearly to the right.  Below this is the marginal revenue curve (MR), also plotted at an initial quantity of zero, falling linearly to the right, falling at a rate that is twice that of the demand (and average revenue) curve.  And for both graphs, the firm’s marginal cost curve (MC) is a line drawn perpendicular to the vertical axis, which implies that the cost for an additional unit is constant.  In the first case, shown on panel (a), the MR and MC intersect at the profit maximizing output level, which is labeled Quantity sold.  This determines the Monopoly price by finding the point on the demand curve that is consistent with this quantity.  Three shaded areas are shown on the graph that illustrate the outcome in a monopoly market with a single price.  One portion is a triangle that is the consumer surplus in the market, which is shaded in blue.  This triangle is created by the following three points: a quantity of zero at the point where the demand curve intersects the vertical axis; a second vertex of the triangle is the point at the quantity sold and the monopoly price; the third point is where quantity is zero at the monopoly price.  The second area is a rectangle showing the monopoly profit and is shaded in gold.  This rectangle is created by the following points: a quantity of zero at the monopoly price; the second point is at the quantity sold and the monopoly price; the third is the point at the quantity sold and the marginal cost (also the point at which MR = MC); the fourth is at a quantity of zero and at the marginal cost.  The final area is the triangle showing the deadweight loss.  This triangle is created by the following points: at the quantity sold and the monopoly price; the point at which the marginal cost intersects the demand curve; and the third vertex is at the quantity sold and the marginal cost (where MR = MC).  Panel (b) shows the case of perfect price discrimination, and a single area is shown and shaded gold. This triangle is created by the following three points:  first, the point at a quantity of zero and where the demand curve intersects the vertical axis; second the point at the quantity sold and at marginal cost, which is also the point where marginal cost intersects the demand curve; and third, at a quantity of zero and marginal cost.  For this second case, there is no consumer surplus nor is there any deadweight loss.">
            <a:extLst>
              <a:ext uri="{FF2B5EF4-FFF2-40B4-BE49-F238E27FC236}">
                <a16:creationId xmlns:a16="http://schemas.microsoft.com/office/drawing/2014/main" id="{FBFCFA0E-410D-FB4C-3DC1-51590B58CAC9}"/>
              </a:ext>
            </a:extLst>
          </p:cNvPr>
          <p:cNvPicPr>
            <a:picLocks noGrp="1" noChangeAspect="1"/>
          </p:cNvPicPr>
          <p:nvPr>
            <p:ph sz="half" idx="2"/>
          </p:nvPr>
        </p:nvPicPr>
        <p:blipFill>
          <a:blip r:embed="rId2"/>
          <a:stretch>
            <a:fillRect/>
          </a:stretch>
        </p:blipFill>
        <p:spPr>
          <a:xfrm>
            <a:off x="2846383" y="3473244"/>
            <a:ext cx="6499235" cy="2585488"/>
          </a:xfrm>
        </p:spPr>
      </p:pic>
    </p:spTree>
    <p:extLst>
      <p:ext uri="{BB962C8B-B14F-4D97-AF65-F5344CB8AC3E}">
        <p14:creationId xmlns:p14="http://schemas.microsoft.com/office/powerpoint/2010/main" val="2972029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B147A-056A-4F71-BB90-00E431F8967D}"/>
              </a:ext>
            </a:extLst>
          </p:cNvPr>
          <p:cNvSpPr>
            <a:spLocks noGrp="1"/>
          </p:cNvSpPr>
          <p:nvPr>
            <p:ph type="title"/>
          </p:nvPr>
        </p:nvSpPr>
        <p:spPr/>
        <p:txBody>
          <a:bodyPr/>
          <a:lstStyle/>
          <a:p>
            <a:r>
              <a:rPr lang="en-US" dirty="0">
                <a:latin typeface="+mn-lt"/>
              </a:rPr>
              <a:t>Examples of Price Discrimination (1 of 2)</a:t>
            </a:r>
          </a:p>
        </p:txBody>
      </p:sp>
      <p:sp>
        <p:nvSpPr>
          <p:cNvPr id="3" name="Content Placeholder 2">
            <a:extLst>
              <a:ext uri="{FF2B5EF4-FFF2-40B4-BE49-F238E27FC236}">
                <a16:creationId xmlns:a16="http://schemas.microsoft.com/office/drawing/2014/main" id="{3C92735E-0E31-5E8B-E7B6-19FCC3BA379B}"/>
              </a:ext>
            </a:extLst>
          </p:cNvPr>
          <p:cNvSpPr>
            <a:spLocks noGrp="1"/>
          </p:cNvSpPr>
          <p:nvPr>
            <p:ph idx="1"/>
          </p:nvPr>
        </p:nvSpPr>
        <p:spPr/>
        <p:txBody>
          <a:bodyPr/>
          <a:lstStyle/>
          <a:p>
            <a:r>
              <a:rPr lang="en-US" dirty="0">
                <a:latin typeface="+mn-lt"/>
              </a:rPr>
              <a:t>Movie tickets</a:t>
            </a:r>
          </a:p>
          <a:p>
            <a:pPr lvl="1">
              <a:buFont typeface="Arial" panose="020B0604020202020204" pitchFamily="34" charset="0"/>
              <a:buChar char="•"/>
            </a:pPr>
            <a:r>
              <a:rPr lang="en-US" dirty="0">
                <a:latin typeface="+mn-lt"/>
              </a:rPr>
              <a:t>Lower price for children and seniors</a:t>
            </a:r>
          </a:p>
          <a:p>
            <a:r>
              <a:rPr lang="en-US" dirty="0">
                <a:latin typeface="+mn-lt"/>
              </a:rPr>
              <a:t>Airline prices</a:t>
            </a:r>
          </a:p>
          <a:p>
            <a:pPr lvl="1">
              <a:buFont typeface="Arial" panose="020B0604020202020204" pitchFamily="34" charset="0"/>
              <a:buChar char="•"/>
            </a:pPr>
            <a:r>
              <a:rPr lang="en-US" dirty="0">
                <a:latin typeface="+mn-lt"/>
              </a:rPr>
              <a:t>Lower price for round-trip with Saturday night stay</a:t>
            </a:r>
          </a:p>
          <a:p>
            <a:r>
              <a:rPr lang="en-US" dirty="0">
                <a:latin typeface="+mn-lt"/>
              </a:rPr>
              <a:t>Discount coupons</a:t>
            </a:r>
          </a:p>
          <a:p>
            <a:pPr lvl="1">
              <a:buFont typeface="Arial" panose="020B0604020202020204" pitchFamily="34" charset="0"/>
              <a:buChar char="•"/>
            </a:pPr>
            <a:r>
              <a:rPr lang="en-US" dirty="0">
                <a:latin typeface="+mn-lt"/>
              </a:rPr>
              <a:t>Not all customers are willing to spend time to clip coupons</a:t>
            </a:r>
          </a:p>
        </p:txBody>
      </p:sp>
    </p:spTree>
    <p:extLst>
      <p:ext uri="{BB962C8B-B14F-4D97-AF65-F5344CB8AC3E}">
        <p14:creationId xmlns:p14="http://schemas.microsoft.com/office/powerpoint/2010/main" val="8900646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B147A-056A-4F71-BB90-00E431F8967D}"/>
              </a:ext>
            </a:extLst>
          </p:cNvPr>
          <p:cNvSpPr>
            <a:spLocks noGrp="1"/>
          </p:cNvSpPr>
          <p:nvPr>
            <p:ph type="title"/>
          </p:nvPr>
        </p:nvSpPr>
        <p:spPr/>
        <p:txBody>
          <a:bodyPr/>
          <a:lstStyle/>
          <a:p>
            <a:r>
              <a:rPr lang="en-US" dirty="0">
                <a:latin typeface="+mn-lt"/>
              </a:rPr>
              <a:t>Examples of Price Discrimination (2 of 2)</a:t>
            </a:r>
          </a:p>
        </p:txBody>
      </p:sp>
      <p:sp>
        <p:nvSpPr>
          <p:cNvPr id="3" name="Content Placeholder 2">
            <a:extLst>
              <a:ext uri="{FF2B5EF4-FFF2-40B4-BE49-F238E27FC236}">
                <a16:creationId xmlns:a16="http://schemas.microsoft.com/office/drawing/2014/main" id="{3C92735E-0E31-5E8B-E7B6-19FCC3BA379B}"/>
              </a:ext>
            </a:extLst>
          </p:cNvPr>
          <p:cNvSpPr>
            <a:spLocks noGrp="1"/>
          </p:cNvSpPr>
          <p:nvPr>
            <p:ph idx="1"/>
          </p:nvPr>
        </p:nvSpPr>
        <p:spPr/>
        <p:txBody>
          <a:bodyPr/>
          <a:lstStyle/>
          <a:p>
            <a:r>
              <a:rPr lang="en-US" dirty="0">
                <a:latin typeface="+mn-lt"/>
              </a:rPr>
              <a:t>Financial aid</a:t>
            </a:r>
          </a:p>
          <a:p>
            <a:pPr lvl="1">
              <a:buFont typeface="Arial" panose="020B0604020202020204" pitchFamily="34" charset="0"/>
              <a:buChar char="•"/>
            </a:pPr>
            <a:r>
              <a:rPr lang="en-US" dirty="0">
                <a:latin typeface="+mn-lt"/>
              </a:rPr>
              <a:t>Financial aid based on family income</a:t>
            </a:r>
          </a:p>
          <a:p>
            <a:r>
              <a:rPr lang="en-US" dirty="0">
                <a:latin typeface="+mn-lt"/>
              </a:rPr>
              <a:t>Quantity discounts</a:t>
            </a:r>
          </a:p>
          <a:p>
            <a:pPr lvl="1">
              <a:buFont typeface="Arial" panose="020B0604020202020204" pitchFamily="34" charset="0"/>
              <a:buChar char="•"/>
            </a:pPr>
            <a:r>
              <a:rPr lang="en-US" dirty="0">
                <a:latin typeface="+mn-lt"/>
              </a:rPr>
              <a:t>Different prices to the same customer for different units</a:t>
            </a:r>
          </a:p>
        </p:txBody>
      </p:sp>
    </p:spTree>
    <p:extLst>
      <p:ext uri="{BB962C8B-B14F-4D97-AF65-F5344CB8AC3E}">
        <p14:creationId xmlns:p14="http://schemas.microsoft.com/office/powerpoint/2010/main" val="4381045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Public Policy toward Monopolies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70053-0E19-DD76-8F8C-3EF4B9FAE2FD}"/>
              </a:ext>
            </a:extLst>
          </p:cNvPr>
          <p:cNvSpPr>
            <a:spLocks noGrp="1"/>
          </p:cNvSpPr>
          <p:nvPr>
            <p:ph type="title"/>
          </p:nvPr>
        </p:nvSpPr>
        <p:spPr/>
        <p:txBody>
          <a:bodyPr/>
          <a:lstStyle/>
          <a:p>
            <a:r>
              <a:rPr lang="en-US" dirty="0">
                <a:latin typeface="+mn-lt"/>
              </a:rPr>
              <a:t>Public Policy</a:t>
            </a:r>
          </a:p>
        </p:txBody>
      </p:sp>
      <p:sp>
        <p:nvSpPr>
          <p:cNvPr id="3" name="Content Placeholder 2">
            <a:extLst>
              <a:ext uri="{FF2B5EF4-FFF2-40B4-BE49-F238E27FC236}">
                <a16:creationId xmlns:a16="http://schemas.microsoft.com/office/drawing/2014/main" id="{EB25A020-442A-A0E0-61C7-0F9F66DBD784}"/>
              </a:ext>
            </a:extLst>
          </p:cNvPr>
          <p:cNvSpPr>
            <a:spLocks noGrp="1"/>
          </p:cNvSpPr>
          <p:nvPr>
            <p:ph idx="1"/>
          </p:nvPr>
        </p:nvSpPr>
        <p:spPr/>
        <p:txBody>
          <a:bodyPr/>
          <a:lstStyle/>
          <a:p>
            <a:pPr algn="l"/>
            <a:r>
              <a:rPr lang="en-US" dirty="0">
                <a:latin typeface="+mn-lt"/>
              </a:rPr>
              <a:t>Government policymakers can deal with the problem of monopoly in several ways:</a:t>
            </a:r>
          </a:p>
          <a:p>
            <a:pPr lvl="1">
              <a:buFont typeface="Arial" panose="020B0604020202020204" pitchFamily="34" charset="0"/>
              <a:buChar char="•"/>
            </a:pPr>
            <a:r>
              <a:rPr lang="en-US" dirty="0">
                <a:latin typeface="+mn-lt"/>
              </a:rPr>
              <a:t>By trying to make monopolized industries more competitive</a:t>
            </a:r>
          </a:p>
          <a:p>
            <a:pPr lvl="1">
              <a:buFont typeface="Arial" panose="020B0604020202020204" pitchFamily="34" charset="0"/>
              <a:buChar char="•"/>
            </a:pPr>
            <a:r>
              <a:rPr lang="en-US" dirty="0">
                <a:latin typeface="+mn-lt"/>
              </a:rPr>
              <a:t>By regulating the behavior of the monopolies</a:t>
            </a:r>
          </a:p>
          <a:p>
            <a:pPr lvl="1">
              <a:buFont typeface="Arial" panose="020B0604020202020204" pitchFamily="34" charset="0"/>
              <a:buChar char="•"/>
            </a:pPr>
            <a:r>
              <a:rPr lang="en-US" dirty="0">
                <a:latin typeface="+mn-lt"/>
              </a:rPr>
              <a:t>By turning some private monopolies into public enterprises</a:t>
            </a:r>
          </a:p>
          <a:p>
            <a:pPr lvl="1">
              <a:buFont typeface="Arial" panose="020B0604020202020204" pitchFamily="34" charset="0"/>
              <a:buChar char="•"/>
            </a:pPr>
            <a:r>
              <a:rPr lang="en-US" dirty="0">
                <a:latin typeface="+mn-lt"/>
              </a:rPr>
              <a:t>By doing nothing at all</a:t>
            </a:r>
          </a:p>
        </p:txBody>
      </p:sp>
    </p:spTree>
    <p:extLst>
      <p:ext uri="{BB962C8B-B14F-4D97-AF65-F5344CB8AC3E}">
        <p14:creationId xmlns:p14="http://schemas.microsoft.com/office/powerpoint/2010/main" val="404908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Why Monopolies Arise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DCD96-2E8E-7B42-6DC0-1A810AFDC228}"/>
              </a:ext>
            </a:extLst>
          </p:cNvPr>
          <p:cNvSpPr>
            <a:spLocks noGrp="1"/>
          </p:cNvSpPr>
          <p:nvPr>
            <p:ph type="title"/>
          </p:nvPr>
        </p:nvSpPr>
        <p:spPr/>
        <p:txBody>
          <a:bodyPr/>
          <a:lstStyle/>
          <a:p>
            <a:r>
              <a:rPr lang="en-US" dirty="0">
                <a:latin typeface="+mn-lt"/>
              </a:rPr>
              <a:t>Increasing Competition with Antitrust Laws</a:t>
            </a:r>
          </a:p>
        </p:txBody>
      </p:sp>
      <p:sp>
        <p:nvSpPr>
          <p:cNvPr id="3" name="Content Placeholder 2">
            <a:extLst>
              <a:ext uri="{FF2B5EF4-FFF2-40B4-BE49-F238E27FC236}">
                <a16:creationId xmlns:a16="http://schemas.microsoft.com/office/drawing/2014/main" id="{395162F9-9855-9C8B-DA10-C803A13A3188}"/>
              </a:ext>
            </a:extLst>
          </p:cNvPr>
          <p:cNvSpPr>
            <a:spLocks noGrp="1"/>
          </p:cNvSpPr>
          <p:nvPr>
            <p:ph idx="1"/>
          </p:nvPr>
        </p:nvSpPr>
        <p:spPr/>
        <p:txBody>
          <a:bodyPr/>
          <a:lstStyle/>
          <a:p>
            <a:r>
              <a:rPr lang="en-US" dirty="0">
                <a:latin typeface="+mn-lt"/>
              </a:rPr>
              <a:t>Antitrust laws:</a:t>
            </a:r>
          </a:p>
          <a:p>
            <a:pPr lvl="1">
              <a:buFont typeface="Arial" panose="020B0604020202020204" pitchFamily="34" charset="0"/>
              <a:buChar char="•"/>
            </a:pPr>
            <a:r>
              <a:rPr lang="en-US" dirty="0">
                <a:latin typeface="+mn-lt"/>
              </a:rPr>
              <a:t>Sherman Antitrust Act, 1890</a:t>
            </a:r>
          </a:p>
          <a:p>
            <a:pPr lvl="1">
              <a:buFont typeface="Arial" panose="020B0604020202020204" pitchFamily="34" charset="0"/>
              <a:buChar char="•"/>
            </a:pPr>
            <a:r>
              <a:rPr lang="en-US" dirty="0">
                <a:latin typeface="+mn-lt"/>
              </a:rPr>
              <a:t>Clayton Antitrust Act, 1914</a:t>
            </a:r>
          </a:p>
          <a:p>
            <a:r>
              <a:rPr lang="en-US" dirty="0">
                <a:latin typeface="+mn-lt"/>
              </a:rPr>
              <a:t>Promote competition</a:t>
            </a:r>
          </a:p>
          <a:p>
            <a:pPr lvl="1">
              <a:buFont typeface="Arial" panose="020B0604020202020204" pitchFamily="34" charset="0"/>
              <a:buChar char="•"/>
            </a:pPr>
            <a:r>
              <a:rPr lang="en-US" dirty="0">
                <a:latin typeface="+mn-lt"/>
              </a:rPr>
              <a:t>Prevent mergers</a:t>
            </a:r>
          </a:p>
          <a:p>
            <a:pPr lvl="1">
              <a:buFont typeface="Arial" panose="020B0604020202020204" pitchFamily="34" charset="0"/>
              <a:buChar char="•"/>
            </a:pPr>
            <a:r>
              <a:rPr lang="en-US" dirty="0">
                <a:latin typeface="+mn-lt"/>
              </a:rPr>
              <a:t>Break up companies</a:t>
            </a:r>
          </a:p>
          <a:p>
            <a:pPr lvl="1">
              <a:buFont typeface="Arial" panose="020B0604020202020204" pitchFamily="34" charset="0"/>
              <a:buChar char="•"/>
            </a:pPr>
            <a:r>
              <a:rPr lang="en-US" dirty="0">
                <a:latin typeface="+mn-lt"/>
              </a:rPr>
              <a:t>Prevent companies from colluding to reduce competition</a:t>
            </a:r>
          </a:p>
        </p:txBody>
      </p:sp>
    </p:spTree>
    <p:extLst>
      <p:ext uri="{BB962C8B-B14F-4D97-AF65-F5344CB8AC3E}">
        <p14:creationId xmlns:p14="http://schemas.microsoft.com/office/powerpoint/2010/main" val="2268117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Mergers and Competition—A</a:t>
            </a:r>
          </a:p>
        </p:txBody>
      </p:sp>
      <p:sp>
        <p:nvSpPr>
          <p:cNvPr id="3" name="Content Placeholder 2"/>
          <p:cNvSpPr>
            <a:spLocks noGrp="1"/>
          </p:cNvSpPr>
          <p:nvPr>
            <p:ph sz="half" idx="1"/>
          </p:nvPr>
        </p:nvSpPr>
        <p:spPr>
          <a:xfrm>
            <a:off x="476843" y="1887674"/>
            <a:ext cx="11241915" cy="822960"/>
          </a:xfrm>
        </p:spPr>
        <p:txBody>
          <a:bodyPr/>
          <a:lstStyle/>
          <a:p>
            <a:r>
              <a:rPr lang="en-US" sz="2400" b="0" dirty="0">
                <a:latin typeface="+mn-lt"/>
              </a:rPr>
              <a:t>“If regulators had not approved mergers in the past decade between major networked airlines, travelers would be better off today.”</a:t>
            </a:r>
          </a:p>
        </p:txBody>
      </p:sp>
      <p:pic>
        <p:nvPicPr>
          <p:cNvPr id="8" name="Picture 3" descr="A pie chart titled “What do economists say?” plots three values. They are 29% agree, 26% disagree, and 45% uncertain.">
            <a:extLst>
              <a:ext uri="{FF2B5EF4-FFF2-40B4-BE49-F238E27FC236}">
                <a16:creationId xmlns:a16="http://schemas.microsoft.com/office/drawing/2014/main" id="{4327ED00-EE80-2789-E756-E32C83225557}"/>
              </a:ext>
            </a:extLst>
          </p:cNvPr>
          <p:cNvPicPr>
            <a:picLocks noGrp="1" noChangeAspect="1"/>
          </p:cNvPicPr>
          <p:nvPr>
            <p:ph sz="half" idx="2"/>
          </p:nvPr>
        </p:nvPicPr>
        <p:blipFill>
          <a:blip r:embed="rId3"/>
          <a:stretch>
            <a:fillRect/>
          </a:stretch>
        </p:blipFill>
        <p:spPr>
          <a:xfrm>
            <a:off x="3174436" y="2768931"/>
            <a:ext cx="5843129" cy="2926080"/>
          </a:xfrm>
        </p:spPr>
      </p:pic>
      <p:sp>
        <p:nvSpPr>
          <p:cNvPr id="5" name="Content Placeholder 4"/>
          <p:cNvSpPr>
            <a:spLocks noGrp="1"/>
          </p:cNvSpPr>
          <p:nvPr>
            <p:ph type="body" sz="quarter" idx="13"/>
          </p:nvPr>
        </p:nvSpPr>
        <p:spPr>
          <a:xfrm>
            <a:off x="3148771" y="5796574"/>
            <a:ext cx="5894459" cy="274320"/>
          </a:xfrm>
        </p:spPr>
        <p:txBody>
          <a:bodyPr/>
          <a:lstStyle/>
          <a:p>
            <a:pPr>
              <a:buNone/>
            </a:pPr>
            <a:r>
              <a:rPr lang="en-US" sz="1200" dirty="0">
                <a:latin typeface="+mn-lt"/>
              </a:rPr>
              <a:t>Source: IGM Economic Experts Panel, August 28, 2013, July 20, 2021.</a:t>
            </a:r>
          </a:p>
        </p:txBody>
      </p:sp>
    </p:spTree>
    <p:extLst>
      <p:ext uri="{BB962C8B-B14F-4D97-AF65-F5344CB8AC3E}">
        <p14:creationId xmlns:p14="http://schemas.microsoft.com/office/powerpoint/2010/main" val="31935146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9D773-C0DC-9719-3B46-41E7BE60BC5A}"/>
              </a:ext>
            </a:extLst>
          </p:cNvPr>
          <p:cNvSpPr>
            <a:spLocks noGrp="1"/>
          </p:cNvSpPr>
          <p:nvPr>
            <p:ph type="title"/>
          </p:nvPr>
        </p:nvSpPr>
        <p:spPr/>
        <p:txBody>
          <a:bodyPr/>
          <a:lstStyle/>
          <a:p>
            <a:r>
              <a:rPr lang="en-US" dirty="0">
                <a:latin typeface="+mn-lt"/>
              </a:rPr>
              <a:t>Regulation</a:t>
            </a:r>
          </a:p>
        </p:txBody>
      </p:sp>
      <p:sp>
        <p:nvSpPr>
          <p:cNvPr id="3" name="Content Placeholder 2">
            <a:extLst>
              <a:ext uri="{FF2B5EF4-FFF2-40B4-BE49-F238E27FC236}">
                <a16:creationId xmlns:a16="http://schemas.microsoft.com/office/drawing/2014/main" id="{5778CB55-EE82-3B66-D97F-C5238FFA01DB}"/>
              </a:ext>
            </a:extLst>
          </p:cNvPr>
          <p:cNvSpPr>
            <a:spLocks noGrp="1"/>
          </p:cNvSpPr>
          <p:nvPr>
            <p:ph idx="1"/>
          </p:nvPr>
        </p:nvSpPr>
        <p:spPr/>
        <p:txBody>
          <a:bodyPr/>
          <a:lstStyle/>
          <a:p>
            <a:r>
              <a:rPr lang="en-US" dirty="0">
                <a:latin typeface="+mn-lt"/>
              </a:rPr>
              <a:t>Regulate the behavior of monopolists</a:t>
            </a:r>
          </a:p>
          <a:p>
            <a:pPr lvl="1">
              <a:buFont typeface="Arial" panose="020B0604020202020204" pitchFamily="34" charset="0"/>
              <a:buChar char="•"/>
            </a:pPr>
            <a:r>
              <a:rPr lang="en-US" dirty="0">
                <a:latin typeface="+mn-lt"/>
              </a:rPr>
              <a:t>Regulate price </a:t>
            </a:r>
          </a:p>
          <a:p>
            <a:r>
              <a:rPr lang="en-US" dirty="0">
                <a:latin typeface="+mn-lt"/>
              </a:rPr>
              <a:t>Common for natural monopolies</a:t>
            </a:r>
          </a:p>
          <a:p>
            <a:r>
              <a:rPr lang="en-US" dirty="0">
                <a:latin typeface="+mn-lt"/>
              </a:rPr>
              <a:t>Problems arise with marginal-cost pricing</a:t>
            </a:r>
          </a:p>
          <a:p>
            <a:pPr lvl="1">
              <a:buFont typeface="Arial" panose="020B0604020202020204" pitchFamily="34" charset="0"/>
              <a:buChar char="•"/>
            </a:pPr>
            <a:r>
              <a:rPr lang="en-US" dirty="0">
                <a:latin typeface="+mn-lt"/>
              </a:rPr>
              <a:t>When </a:t>
            </a:r>
            <a:r>
              <a:rPr lang="en-US" i="1" dirty="0">
                <a:latin typeface="+mn-lt"/>
              </a:rPr>
              <a:t>ATC </a:t>
            </a:r>
            <a:r>
              <a:rPr lang="en-US" dirty="0">
                <a:latin typeface="+mn-lt"/>
              </a:rPr>
              <a:t>is declining, </a:t>
            </a:r>
            <a:r>
              <a:rPr lang="en-US" i="1" dirty="0">
                <a:latin typeface="+mn-lt"/>
              </a:rPr>
              <a:t>MC &lt; ATC</a:t>
            </a:r>
          </a:p>
          <a:p>
            <a:pPr lvl="1">
              <a:buFont typeface="Arial" panose="020B0604020202020204" pitchFamily="34" charset="0"/>
              <a:buChar char="•"/>
            </a:pPr>
            <a:r>
              <a:rPr lang="en-US" dirty="0">
                <a:latin typeface="+mn-lt"/>
              </a:rPr>
              <a:t>No incentive to reduce costs</a:t>
            </a:r>
          </a:p>
        </p:txBody>
      </p:sp>
    </p:spTree>
    <p:extLst>
      <p:ext uri="{BB962C8B-B14F-4D97-AF65-F5344CB8AC3E}">
        <p14:creationId xmlns:p14="http://schemas.microsoft.com/office/powerpoint/2010/main" val="2518644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DB22E-0AF6-0265-34F8-EA9D70DF08CC}"/>
              </a:ext>
            </a:extLst>
          </p:cNvPr>
          <p:cNvSpPr>
            <a:spLocks noGrp="1"/>
          </p:cNvSpPr>
          <p:nvPr>
            <p:ph type="title"/>
          </p:nvPr>
        </p:nvSpPr>
        <p:spPr/>
        <p:txBody>
          <a:bodyPr/>
          <a:lstStyle/>
          <a:p>
            <a:r>
              <a:rPr lang="en-US" dirty="0">
                <a:latin typeface="+mn-lt"/>
              </a:rPr>
              <a:t>Figure 10 Marginal-Cost Pricing for a Natural Monopoly</a:t>
            </a:r>
          </a:p>
        </p:txBody>
      </p:sp>
      <p:sp>
        <p:nvSpPr>
          <p:cNvPr id="3" name="Content Placeholder 2">
            <a:extLst>
              <a:ext uri="{FF2B5EF4-FFF2-40B4-BE49-F238E27FC236}">
                <a16:creationId xmlns:a16="http://schemas.microsoft.com/office/drawing/2014/main" id="{57FCB901-F7B7-674F-D181-B2B05E3B9FC0}"/>
              </a:ext>
            </a:extLst>
          </p:cNvPr>
          <p:cNvSpPr>
            <a:spLocks noGrp="1"/>
          </p:cNvSpPr>
          <p:nvPr>
            <p:ph sz="half" idx="1"/>
          </p:nvPr>
        </p:nvSpPr>
        <p:spPr/>
        <p:txBody>
          <a:bodyPr/>
          <a:lstStyle/>
          <a:p>
            <a:pPr>
              <a:spcAft>
                <a:spcPts val="1200"/>
              </a:spcAft>
            </a:pPr>
            <a:r>
              <a:rPr lang="en-US" dirty="0">
                <a:latin typeface="+mn-lt"/>
              </a:rPr>
              <a:t>Because a natural monopoly has declining average total cost, marginal cost is less than average total cost. </a:t>
            </a:r>
          </a:p>
          <a:p>
            <a:pPr>
              <a:spcAft>
                <a:spcPts val="1200"/>
              </a:spcAft>
            </a:pPr>
            <a:r>
              <a:rPr lang="en-US" dirty="0">
                <a:latin typeface="+mn-lt"/>
              </a:rPr>
              <a:t>Therefore, if regulators require a natural monopoly to charge a price equal to marginal cost, the price will be below average total cost, and the monopoly will lose money.</a:t>
            </a:r>
          </a:p>
        </p:txBody>
      </p:sp>
      <p:pic>
        <p:nvPicPr>
          <p:cNvPr id="6" name="Picture 3" descr="The figure shows a natural monopoly situation and how regulators might set prices in such a market.  diagram is shown on a rectangular coordinate system.  The horizontal axis is the quantity of a good and has values that start at 0 and show qualitative values rather than numeric values.  The vertical axis is the price of the good, with values starting at 0 and shows qualitative prices. The demand curve, which is labeled Demand, goes down linearly and to the right.   The average total cost, or ATC, is shown at a high cost at a very small quantity and the curve smoothly falls to the right. The firm’s marginal cost curve (MC) is a line drawn perpendicular to the vertical axis, which implies that the cost for an additional unit is constant.  The ATC curve shown asymptotically approaching the MC curve.  On the diagram, the demand curve intersects the marginal cost curve at the efficient quantity, and this is at the price that regulators would set, which is labeled Regulated price.  Since the Regulated price is below the ATC at this output level, the firm suffers a loss.  This loss is shown as a shaded rectangle on the diagram, and it is composed of the following four points.  First, at a quantity of zero at the ATC; second at the efficient output level at the ATC; third, at the efficient output level at the Regulated price; and fourth, at a quantity of zero at the Regulated price.">
            <a:extLst>
              <a:ext uri="{FF2B5EF4-FFF2-40B4-BE49-F238E27FC236}">
                <a16:creationId xmlns:a16="http://schemas.microsoft.com/office/drawing/2014/main" id="{DD3911ED-1456-FD77-7D95-91E9168E115A}"/>
              </a:ext>
            </a:extLst>
          </p:cNvPr>
          <p:cNvPicPr>
            <a:picLocks noGrp="1" noChangeAspect="1"/>
          </p:cNvPicPr>
          <p:nvPr>
            <p:ph sz="half" idx="2"/>
          </p:nvPr>
        </p:nvPicPr>
        <p:blipFill>
          <a:blip r:embed="rId2"/>
          <a:stretch>
            <a:fillRect/>
          </a:stretch>
        </p:blipFill>
        <p:spPr>
          <a:xfrm>
            <a:off x="6245939" y="2170810"/>
            <a:ext cx="5772034" cy="3566160"/>
          </a:xfrm>
        </p:spPr>
      </p:pic>
    </p:spTree>
    <p:extLst>
      <p:ext uri="{BB962C8B-B14F-4D97-AF65-F5344CB8AC3E}">
        <p14:creationId xmlns:p14="http://schemas.microsoft.com/office/powerpoint/2010/main" val="36693024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3C79E-EE43-539A-3C41-DDE64E0A844F}"/>
              </a:ext>
            </a:extLst>
          </p:cNvPr>
          <p:cNvSpPr>
            <a:spLocks noGrp="1"/>
          </p:cNvSpPr>
          <p:nvPr>
            <p:ph type="title"/>
          </p:nvPr>
        </p:nvSpPr>
        <p:spPr/>
        <p:txBody>
          <a:bodyPr/>
          <a:lstStyle/>
          <a:p>
            <a:r>
              <a:rPr lang="en-US" dirty="0">
                <a:latin typeface="+mn-lt"/>
              </a:rPr>
              <a:t>Public Ownership</a:t>
            </a:r>
          </a:p>
        </p:txBody>
      </p:sp>
      <p:sp>
        <p:nvSpPr>
          <p:cNvPr id="3" name="Content Placeholder 2">
            <a:extLst>
              <a:ext uri="{FF2B5EF4-FFF2-40B4-BE49-F238E27FC236}">
                <a16:creationId xmlns:a16="http://schemas.microsoft.com/office/drawing/2014/main" id="{694AA3E8-A2A4-E153-0DC0-F1B0C25D3960}"/>
              </a:ext>
            </a:extLst>
          </p:cNvPr>
          <p:cNvSpPr>
            <a:spLocks noGrp="1"/>
          </p:cNvSpPr>
          <p:nvPr>
            <p:ph idx="1"/>
          </p:nvPr>
        </p:nvSpPr>
        <p:spPr/>
        <p:txBody>
          <a:bodyPr/>
          <a:lstStyle/>
          <a:p>
            <a:r>
              <a:rPr lang="en-US" dirty="0">
                <a:latin typeface="+mn-lt"/>
              </a:rPr>
              <a:t>Government unit can run the monopoly</a:t>
            </a:r>
          </a:p>
          <a:p>
            <a:r>
              <a:rPr lang="en-US" dirty="0">
                <a:latin typeface="+mn-lt"/>
              </a:rPr>
              <a:t> Ownership of firm affects costs of production</a:t>
            </a:r>
          </a:p>
          <a:p>
            <a:pPr lvl="1">
              <a:buFont typeface="Arial" panose="020B0604020202020204" pitchFamily="34" charset="0"/>
              <a:buChar char="•"/>
            </a:pPr>
            <a:r>
              <a:rPr lang="en-US" dirty="0">
                <a:latin typeface="+mn-lt"/>
              </a:rPr>
              <a:t>Private owners have an incentive to minimize costs</a:t>
            </a:r>
          </a:p>
          <a:p>
            <a:pPr lvl="1">
              <a:buFont typeface="Arial" panose="020B0604020202020204" pitchFamily="34" charset="0"/>
              <a:buChar char="•"/>
            </a:pPr>
            <a:r>
              <a:rPr lang="en-US" dirty="0">
                <a:latin typeface="+mn-lt"/>
              </a:rPr>
              <a:t>Public employees may become a special-interest group and bend political system to their advantage</a:t>
            </a:r>
          </a:p>
        </p:txBody>
      </p:sp>
    </p:spTree>
    <p:extLst>
      <p:ext uri="{BB962C8B-B14F-4D97-AF65-F5344CB8AC3E}">
        <p14:creationId xmlns:p14="http://schemas.microsoft.com/office/powerpoint/2010/main" val="10309463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14AF9-AE09-E4ED-15EE-C35DFFB17328}"/>
              </a:ext>
            </a:extLst>
          </p:cNvPr>
          <p:cNvSpPr>
            <a:spLocks noGrp="1"/>
          </p:cNvSpPr>
          <p:nvPr>
            <p:ph type="title"/>
          </p:nvPr>
        </p:nvSpPr>
        <p:spPr/>
        <p:txBody>
          <a:bodyPr/>
          <a:lstStyle/>
          <a:p>
            <a:r>
              <a:rPr lang="en-US" dirty="0">
                <a:latin typeface="+mn-lt"/>
              </a:rPr>
              <a:t>Above All, Do No Harm</a:t>
            </a:r>
          </a:p>
        </p:txBody>
      </p:sp>
      <p:sp>
        <p:nvSpPr>
          <p:cNvPr id="3" name="Content Placeholder 2">
            <a:extLst>
              <a:ext uri="{FF2B5EF4-FFF2-40B4-BE49-F238E27FC236}">
                <a16:creationId xmlns:a16="http://schemas.microsoft.com/office/drawing/2014/main" id="{A9EAB3DE-88AF-0416-EFA4-0E34AA48888D}"/>
              </a:ext>
            </a:extLst>
          </p:cNvPr>
          <p:cNvSpPr>
            <a:spLocks noGrp="1"/>
          </p:cNvSpPr>
          <p:nvPr>
            <p:ph idx="1"/>
          </p:nvPr>
        </p:nvSpPr>
        <p:spPr/>
        <p:txBody>
          <a:bodyPr/>
          <a:lstStyle/>
          <a:p>
            <a:pPr algn="l"/>
            <a:r>
              <a:rPr lang="en-US" dirty="0">
                <a:latin typeface="+mn-lt"/>
              </a:rPr>
              <a:t>Do nothing</a:t>
            </a:r>
          </a:p>
          <a:p>
            <a:pPr lvl="1">
              <a:buFont typeface="Arial" panose="020B0604020202020204" pitchFamily="34" charset="0"/>
              <a:buChar char="•"/>
            </a:pPr>
            <a:r>
              <a:rPr lang="en-US" dirty="0">
                <a:latin typeface="+mn-lt"/>
              </a:rPr>
              <a:t>Some economists argue that it is often best for the government not to try to remedy the inefficiencies of monopoly pricing</a:t>
            </a:r>
          </a:p>
          <a:p>
            <a:pPr lvl="1">
              <a:buFont typeface="Arial" panose="020B0604020202020204" pitchFamily="34" charset="0"/>
              <a:buChar char="•"/>
            </a:pPr>
            <a:r>
              <a:rPr lang="en-US" dirty="0">
                <a:latin typeface="+mn-lt"/>
              </a:rPr>
              <a:t>Determining the proper role of the government in the economy requires judgments about politics as well as economics</a:t>
            </a:r>
          </a:p>
        </p:txBody>
      </p:sp>
    </p:spTree>
    <p:extLst>
      <p:ext uri="{BB962C8B-B14F-4D97-AF65-F5344CB8AC3E}">
        <p14:creationId xmlns:p14="http://schemas.microsoft.com/office/powerpoint/2010/main" val="35363806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16-6</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The Prevalence of Monopolies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CF7C1-8778-070A-32E6-54C579EA56A4}"/>
              </a:ext>
            </a:extLst>
          </p:cNvPr>
          <p:cNvSpPr>
            <a:spLocks noGrp="1"/>
          </p:cNvSpPr>
          <p:nvPr>
            <p:ph type="title"/>
          </p:nvPr>
        </p:nvSpPr>
        <p:spPr/>
        <p:txBody>
          <a:bodyPr/>
          <a:lstStyle/>
          <a:p>
            <a:r>
              <a:rPr lang="en-US" dirty="0">
                <a:latin typeface="+mn-lt"/>
              </a:rPr>
              <a:t>Table 3 Competition versus Monopoly: A Summary Comparison</a:t>
            </a:r>
          </a:p>
        </p:txBody>
      </p:sp>
      <p:graphicFrame>
        <p:nvGraphicFramePr>
          <p:cNvPr id="4" name="Table 2">
            <a:extLst>
              <a:ext uri="{FF2B5EF4-FFF2-40B4-BE49-F238E27FC236}">
                <a16:creationId xmlns:a16="http://schemas.microsoft.com/office/drawing/2014/main" id="{4074BA32-AF70-4F55-8E2B-CED168B86558}"/>
              </a:ext>
            </a:extLst>
          </p:cNvPr>
          <p:cNvGraphicFramePr>
            <a:graphicFrameLocks noGrp="1"/>
          </p:cNvGraphicFramePr>
          <p:nvPr>
            <p:ph idx="1"/>
            <p:extLst>
              <p:ext uri="{D42A27DB-BD31-4B8C-83A1-F6EECF244321}">
                <p14:modId xmlns:p14="http://schemas.microsoft.com/office/powerpoint/2010/main" val="1457558306"/>
              </p:ext>
            </p:extLst>
          </p:nvPr>
        </p:nvGraphicFramePr>
        <p:xfrm>
          <a:off x="474332" y="1707639"/>
          <a:ext cx="11243337" cy="4358640"/>
        </p:xfrm>
        <a:graphic>
          <a:graphicData uri="http://schemas.openxmlformats.org/drawingml/2006/table">
            <a:tbl>
              <a:tblPr firstRow="1" bandRow="1">
                <a:tableStyleId>{5C22544A-7EE6-4342-B048-85BDC9FD1C3A}</a:tableStyleId>
              </a:tblPr>
              <a:tblGrid>
                <a:gridCol w="5921780">
                  <a:extLst>
                    <a:ext uri="{9D8B030D-6E8A-4147-A177-3AD203B41FA5}">
                      <a16:colId xmlns:a16="http://schemas.microsoft.com/office/drawing/2014/main" val="763826312"/>
                    </a:ext>
                  </a:extLst>
                </a:gridCol>
                <a:gridCol w="2453167">
                  <a:extLst>
                    <a:ext uri="{9D8B030D-6E8A-4147-A177-3AD203B41FA5}">
                      <a16:colId xmlns:a16="http://schemas.microsoft.com/office/drawing/2014/main" val="746070153"/>
                    </a:ext>
                  </a:extLst>
                </a:gridCol>
                <a:gridCol w="2868390">
                  <a:extLst>
                    <a:ext uri="{9D8B030D-6E8A-4147-A177-3AD203B41FA5}">
                      <a16:colId xmlns:a16="http://schemas.microsoft.com/office/drawing/2014/main" val="2825526447"/>
                    </a:ext>
                  </a:extLst>
                </a:gridCol>
              </a:tblGrid>
              <a:tr h="330591">
                <a:tc>
                  <a:txBody>
                    <a:bodyPr/>
                    <a:lstStyle/>
                    <a:p>
                      <a:endParaRPr lang="en-US" sz="1600" dirty="0"/>
                    </a:p>
                  </a:txBody>
                  <a:tcPr marL="102174" marR="102174"/>
                </a:tc>
                <a:tc>
                  <a:txBody>
                    <a:bodyPr/>
                    <a:lstStyle/>
                    <a:p>
                      <a:pPr algn="ctr"/>
                      <a:r>
                        <a:rPr lang="en-US" sz="1600" dirty="0"/>
                        <a:t>Competition</a:t>
                      </a:r>
                    </a:p>
                  </a:txBody>
                  <a:tcPr marL="102174" marR="102174"/>
                </a:tc>
                <a:tc>
                  <a:txBody>
                    <a:bodyPr/>
                    <a:lstStyle/>
                    <a:p>
                      <a:pPr algn="ctr"/>
                      <a:r>
                        <a:rPr lang="en-US" sz="1600" dirty="0"/>
                        <a:t>Monopoly</a:t>
                      </a:r>
                    </a:p>
                  </a:txBody>
                  <a:tcPr marL="102174" marR="102174"/>
                </a:tc>
                <a:extLst>
                  <a:ext uri="{0D108BD9-81ED-4DB2-BD59-A6C34878D82A}">
                    <a16:rowId xmlns:a16="http://schemas.microsoft.com/office/drawing/2014/main" val="2590417406"/>
                  </a:ext>
                </a:extLst>
              </a:tr>
              <a:tr h="330591">
                <a:tc>
                  <a:txBody>
                    <a:bodyPr/>
                    <a:lstStyle/>
                    <a:p>
                      <a:r>
                        <a:rPr lang="en-CA" sz="1600" b="1" dirty="0"/>
                        <a:t>Similarities</a:t>
                      </a:r>
                    </a:p>
                  </a:txBody>
                  <a:tcPr marL="102174" marR="102174"/>
                </a:tc>
                <a:tc>
                  <a:txBody>
                    <a:bodyPr/>
                    <a:lstStyle/>
                    <a:p>
                      <a:endParaRPr lang="en-US" sz="1600" dirty="0"/>
                    </a:p>
                  </a:txBody>
                  <a:tcPr marL="102174" marR="102174"/>
                </a:tc>
                <a:tc>
                  <a:txBody>
                    <a:bodyPr/>
                    <a:lstStyle/>
                    <a:p>
                      <a:endParaRPr lang="en-US" sz="1600" dirty="0"/>
                    </a:p>
                  </a:txBody>
                  <a:tcPr marL="102174" marR="102174"/>
                </a:tc>
                <a:extLst>
                  <a:ext uri="{0D108BD9-81ED-4DB2-BD59-A6C34878D82A}">
                    <a16:rowId xmlns:a16="http://schemas.microsoft.com/office/drawing/2014/main" val="2636227955"/>
                  </a:ext>
                </a:extLst>
              </a:tr>
              <a:tr h="330591">
                <a:tc>
                  <a:txBody>
                    <a:bodyPr/>
                    <a:lstStyle/>
                    <a:p>
                      <a:r>
                        <a:rPr lang="en-US" sz="1600" dirty="0"/>
                        <a:t>Goal of firms</a:t>
                      </a:r>
                    </a:p>
                  </a:txBody>
                  <a:tcPr marL="102174" marR="102174"/>
                </a:tc>
                <a:tc>
                  <a:txBody>
                    <a:bodyPr/>
                    <a:lstStyle/>
                    <a:p>
                      <a:r>
                        <a:rPr lang="en-US" sz="1600" dirty="0"/>
                        <a:t>Maximize profits</a:t>
                      </a:r>
                    </a:p>
                  </a:txBody>
                  <a:tcPr marL="102174" marR="102174"/>
                </a:tc>
                <a:tc>
                  <a:txBody>
                    <a:bodyPr/>
                    <a:lstStyle/>
                    <a:p>
                      <a:r>
                        <a:rPr lang="en-US" sz="1600" dirty="0"/>
                        <a:t>Maximize profits</a:t>
                      </a:r>
                    </a:p>
                  </a:txBody>
                  <a:tcPr marL="102174" marR="102174"/>
                </a:tc>
                <a:extLst>
                  <a:ext uri="{0D108BD9-81ED-4DB2-BD59-A6C34878D82A}">
                    <a16:rowId xmlns:a16="http://schemas.microsoft.com/office/drawing/2014/main" val="2167745178"/>
                  </a:ext>
                </a:extLst>
              </a:tr>
              <a:tr h="330591">
                <a:tc>
                  <a:txBody>
                    <a:bodyPr/>
                    <a:lstStyle/>
                    <a:p>
                      <a:r>
                        <a:rPr lang="en-CA" sz="1600" dirty="0"/>
                        <a:t>Rule for maximizing</a:t>
                      </a:r>
                    </a:p>
                  </a:txBody>
                  <a:tcPr marL="102174" marR="102174"/>
                </a:tc>
                <a:tc>
                  <a:txBody>
                    <a:bodyPr/>
                    <a:lstStyle/>
                    <a:p>
                      <a:r>
                        <a:rPr lang="en-CA" sz="1600" i="1" dirty="0"/>
                        <a:t>MR = MC</a:t>
                      </a:r>
                      <a:endParaRPr lang="en-US" sz="1600" i="1" dirty="0"/>
                    </a:p>
                  </a:txBody>
                  <a:tcPr marL="102174" marR="102174"/>
                </a:tc>
                <a:tc>
                  <a:txBody>
                    <a:bodyPr/>
                    <a:lstStyle/>
                    <a:p>
                      <a:r>
                        <a:rPr lang="en-US" sz="1600" i="1" dirty="0"/>
                        <a:t>MR = MC</a:t>
                      </a:r>
                    </a:p>
                  </a:txBody>
                  <a:tcPr marL="102174" marR="102174"/>
                </a:tc>
                <a:extLst>
                  <a:ext uri="{0D108BD9-81ED-4DB2-BD59-A6C34878D82A}">
                    <a16:rowId xmlns:a16="http://schemas.microsoft.com/office/drawing/2014/main" val="3284951387"/>
                  </a:ext>
                </a:extLst>
              </a:tr>
              <a:tr h="330591">
                <a:tc>
                  <a:txBody>
                    <a:bodyPr/>
                    <a:lstStyle/>
                    <a:p>
                      <a:r>
                        <a:rPr lang="en-CA" sz="1600" dirty="0"/>
                        <a:t>Can earn economic profits in the short run?</a:t>
                      </a:r>
                    </a:p>
                  </a:txBody>
                  <a:tcPr marL="102174" marR="102174"/>
                </a:tc>
                <a:tc>
                  <a:txBody>
                    <a:bodyPr/>
                    <a:lstStyle/>
                    <a:p>
                      <a:r>
                        <a:rPr lang="en-CA" sz="1600" dirty="0"/>
                        <a:t>Yes</a:t>
                      </a:r>
                      <a:endParaRPr lang="en-US" sz="1600" dirty="0"/>
                    </a:p>
                  </a:txBody>
                  <a:tcPr marL="102174" marR="102174"/>
                </a:tc>
                <a:tc>
                  <a:txBody>
                    <a:bodyPr/>
                    <a:lstStyle/>
                    <a:p>
                      <a:r>
                        <a:rPr lang="en-CA" sz="1600" dirty="0"/>
                        <a:t>Yes</a:t>
                      </a:r>
                      <a:endParaRPr lang="en-US" sz="1600" dirty="0"/>
                    </a:p>
                  </a:txBody>
                  <a:tcPr marL="102174" marR="102174"/>
                </a:tc>
                <a:extLst>
                  <a:ext uri="{0D108BD9-81ED-4DB2-BD59-A6C34878D82A}">
                    <a16:rowId xmlns:a16="http://schemas.microsoft.com/office/drawing/2014/main" val="2757100866"/>
                  </a:ext>
                </a:extLst>
              </a:tr>
              <a:tr h="330591">
                <a:tc>
                  <a:txBody>
                    <a:bodyPr/>
                    <a:lstStyle/>
                    <a:p>
                      <a:r>
                        <a:rPr lang="en-US" sz="1600" b="1" dirty="0"/>
                        <a:t>Differences</a:t>
                      </a:r>
                    </a:p>
                  </a:txBody>
                  <a:tcPr marL="102174" marR="102174"/>
                </a:tc>
                <a:tc>
                  <a:txBody>
                    <a:bodyPr/>
                    <a:lstStyle/>
                    <a:p>
                      <a:endParaRPr lang="en-US" sz="1600"/>
                    </a:p>
                  </a:txBody>
                  <a:tcPr marL="102174" marR="102174"/>
                </a:tc>
                <a:tc>
                  <a:txBody>
                    <a:bodyPr/>
                    <a:lstStyle/>
                    <a:p>
                      <a:endParaRPr lang="en-US" sz="1600" dirty="0"/>
                    </a:p>
                  </a:txBody>
                  <a:tcPr marL="102174" marR="102174"/>
                </a:tc>
                <a:extLst>
                  <a:ext uri="{0D108BD9-81ED-4DB2-BD59-A6C34878D82A}">
                    <a16:rowId xmlns:a16="http://schemas.microsoft.com/office/drawing/2014/main" val="302752922"/>
                  </a:ext>
                </a:extLst>
              </a:tr>
              <a:tr h="330591">
                <a:tc>
                  <a:txBody>
                    <a:bodyPr/>
                    <a:lstStyle/>
                    <a:p>
                      <a:r>
                        <a:rPr lang="en-US" sz="1600" dirty="0"/>
                        <a:t>Number of firms </a:t>
                      </a:r>
                    </a:p>
                  </a:txBody>
                  <a:tcPr marL="102174" marR="102174"/>
                </a:tc>
                <a:tc>
                  <a:txBody>
                    <a:bodyPr/>
                    <a:lstStyle/>
                    <a:p>
                      <a:r>
                        <a:rPr lang="en-CA" sz="1600" dirty="0"/>
                        <a:t>Many</a:t>
                      </a:r>
                      <a:endParaRPr lang="en-US" sz="1600" dirty="0"/>
                    </a:p>
                  </a:txBody>
                  <a:tcPr marL="102174" marR="102174"/>
                </a:tc>
                <a:tc>
                  <a:txBody>
                    <a:bodyPr/>
                    <a:lstStyle/>
                    <a:p>
                      <a:r>
                        <a:rPr lang="en-CA" sz="1600" dirty="0"/>
                        <a:t>One</a:t>
                      </a:r>
                      <a:endParaRPr lang="en-US" sz="1600" dirty="0"/>
                    </a:p>
                  </a:txBody>
                  <a:tcPr marL="102174" marR="102174"/>
                </a:tc>
                <a:extLst>
                  <a:ext uri="{0D108BD9-81ED-4DB2-BD59-A6C34878D82A}">
                    <a16:rowId xmlns:a16="http://schemas.microsoft.com/office/drawing/2014/main" val="2091012602"/>
                  </a:ext>
                </a:extLst>
              </a:tr>
              <a:tr h="330591">
                <a:tc>
                  <a:txBody>
                    <a:bodyPr/>
                    <a:lstStyle/>
                    <a:p>
                      <a:r>
                        <a:rPr lang="en-US" sz="1600" dirty="0"/>
                        <a:t>Marginal revenue </a:t>
                      </a:r>
                    </a:p>
                  </a:txBody>
                  <a:tcPr marL="102174" marR="102174"/>
                </a:tc>
                <a:tc>
                  <a:txBody>
                    <a:bodyPr/>
                    <a:lstStyle/>
                    <a:p>
                      <a:r>
                        <a:rPr lang="en-CA" sz="1600" i="1" dirty="0"/>
                        <a:t>MR = P</a:t>
                      </a:r>
                      <a:endParaRPr lang="en-US" sz="1600" i="1" dirty="0"/>
                    </a:p>
                  </a:txBody>
                  <a:tcPr marL="102174" marR="102174"/>
                </a:tc>
                <a:tc>
                  <a:txBody>
                    <a:bodyPr/>
                    <a:lstStyle/>
                    <a:p>
                      <a:r>
                        <a:rPr lang="en-CA" sz="1600" i="1" dirty="0"/>
                        <a:t>MR &lt; P</a:t>
                      </a:r>
                      <a:endParaRPr lang="en-US" sz="1600" i="1" dirty="0"/>
                    </a:p>
                  </a:txBody>
                  <a:tcPr marL="102174" marR="102174"/>
                </a:tc>
                <a:extLst>
                  <a:ext uri="{0D108BD9-81ED-4DB2-BD59-A6C34878D82A}">
                    <a16:rowId xmlns:a16="http://schemas.microsoft.com/office/drawing/2014/main" val="613580521"/>
                  </a:ext>
                </a:extLst>
              </a:tr>
              <a:tr h="330591">
                <a:tc>
                  <a:txBody>
                    <a:bodyPr/>
                    <a:lstStyle/>
                    <a:p>
                      <a:r>
                        <a:rPr lang="en-CA" sz="1600" dirty="0"/>
                        <a:t>Price</a:t>
                      </a:r>
                      <a:endParaRPr lang="en-US" sz="1600" dirty="0"/>
                    </a:p>
                  </a:txBody>
                  <a:tcPr marL="102174" marR="102174"/>
                </a:tc>
                <a:tc>
                  <a:txBody>
                    <a:bodyPr/>
                    <a:lstStyle/>
                    <a:p>
                      <a:r>
                        <a:rPr lang="en-CA" sz="1600" i="1" dirty="0"/>
                        <a:t>P= MC</a:t>
                      </a:r>
                      <a:endParaRPr lang="en-US" sz="1600" i="1" dirty="0"/>
                    </a:p>
                  </a:txBody>
                  <a:tcPr marL="102174" marR="102174"/>
                </a:tc>
                <a:tc>
                  <a:txBody>
                    <a:bodyPr/>
                    <a:lstStyle/>
                    <a:p>
                      <a:r>
                        <a:rPr lang="en-CA" sz="1600" i="1" dirty="0"/>
                        <a:t>P &gt; MC</a:t>
                      </a:r>
                      <a:endParaRPr lang="en-US" sz="1600" i="1" dirty="0"/>
                    </a:p>
                  </a:txBody>
                  <a:tcPr marL="102174" marR="102174"/>
                </a:tc>
                <a:extLst>
                  <a:ext uri="{0D108BD9-81ED-4DB2-BD59-A6C34878D82A}">
                    <a16:rowId xmlns:a16="http://schemas.microsoft.com/office/drawing/2014/main" val="1105312489"/>
                  </a:ext>
                </a:extLst>
              </a:tr>
              <a:tr h="330591">
                <a:tc>
                  <a:txBody>
                    <a:bodyPr/>
                    <a:lstStyle/>
                    <a:p>
                      <a:r>
                        <a:rPr lang="en-CA" sz="1600" dirty="0"/>
                        <a:t>Produces welfare-maximizing level of output?</a:t>
                      </a:r>
                    </a:p>
                  </a:txBody>
                  <a:tcPr marL="102174" marR="102174"/>
                </a:tc>
                <a:tc>
                  <a:txBody>
                    <a:bodyPr/>
                    <a:lstStyle/>
                    <a:p>
                      <a:r>
                        <a:rPr lang="en-CA" sz="1600" dirty="0"/>
                        <a:t>Yes</a:t>
                      </a:r>
                      <a:endParaRPr lang="en-US" sz="1600" dirty="0"/>
                    </a:p>
                  </a:txBody>
                  <a:tcPr marL="102174" marR="102174"/>
                </a:tc>
                <a:tc>
                  <a:txBody>
                    <a:bodyPr/>
                    <a:lstStyle/>
                    <a:p>
                      <a:r>
                        <a:rPr lang="en-CA" sz="1600" dirty="0"/>
                        <a:t>No</a:t>
                      </a:r>
                      <a:endParaRPr lang="en-US" sz="1600" dirty="0"/>
                    </a:p>
                  </a:txBody>
                  <a:tcPr marL="102174" marR="102174"/>
                </a:tc>
                <a:extLst>
                  <a:ext uri="{0D108BD9-81ED-4DB2-BD59-A6C34878D82A}">
                    <a16:rowId xmlns:a16="http://schemas.microsoft.com/office/drawing/2014/main" val="3540058697"/>
                  </a:ext>
                </a:extLst>
              </a:tr>
              <a:tr h="330591">
                <a:tc>
                  <a:txBody>
                    <a:bodyPr/>
                    <a:lstStyle/>
                    <a:p>
                      <a:r>
                        <a:rPr lang="en-CA" sz="1600" dirty="0"/>
                        <a:t>Entry in the long run? </a:t>
                      </a:r>
                      <a:endParaRPr lang="en-US" sz="1600" dirty="0"/>
                    </a:p>
                  </a:txBody>
                  <a:tcPr marL="102174" marR="102174"/>
                </a:tc>
                <a:tc>
                  <a:txBody>
                    <a:bodyPr/>
                    <a:lstStyle/>
                    <a:p>
                      <a:r>
                        <a:rPr lang="en-CA" sz="1600" dirty="0"/>
                        <a:t>Yes</a:t>
                      </a:r>
                      <a:endParaRPr lang="en-US" sz="1600" dirty="0"/>
                    </a:p>
                  </a:txBody>
                  <a:tcPr marL="102174" marR="102174"/>
                </a:tc>
                <a:tc>
                  <a:txBody>
                    <a:bodyPr/>
                    <a:lstStyle/>
                    <a:p>
                      <a:r>
                        <a:rPr lang="en-CA" sz="1600" dirty="0"/>
                        <a:t>No</a:t>
                      </a:r>
                      <a:endParaRPr lang="en-US" sz="1600" dirty="0"/>
                    </a:p>
                  </a:txBody>
                  <a:tcPr marL="102174" marR="102174"/>
                </a:tc>
                <a:extLst>
                  <a:ext uri="{0D108BD9-81ED-4DB2-BD59-A6C34878D82A}">
                    <a16:rowId xmlns:a16="http://schemas.microsoft.com/office/drawing/2014/main" val="2539099090"/>
                  </a:ext>
                </a:extLst>
              </a:tr>
              <a:tr h="330591">
                <a:tc>
                  <a:txBody>
                    <a:bodyPr/>
                    <a:lstStyle/>
                    <a:p>
                      <a:r>
                        <a:rPr lang="en-CA" sz="1600" dirty="0"/>
                        <a:t>Can earn economic profits in the long run?</a:t>
                      </a:r>
                    </a:p>
                  </a:txBody>
                  <a:tcPr marL="102174" marR="102174"/>
                </a:tc>
                <a:tc>
                  <a:txBody>
                    <a:bodyPr/>
                    <a:lstStyle/>
                    <a:p>
                      <a:r>
                        <a:rPr lang="en-CA" sz="1600" dirty="0"/>
                        <a:t>No</a:t>
                      </a:r>
                      <a:endParaRPr lang="en-US" sz="1600" dirty="0"/>
                    </a:p>
                  </a:txBody>
                  <a:tcPr marL="102174" marR="102174"/>
                </a:tc>
                <a:tc>
                  <a:txBody>
                    <a:bodyPr/>
                    <a:lstStyle/>
                    <a:p>
                      <a:r>
                        <a:rPr lang="en-CA" sz="1600" dirty="0"/>
                        <a:t>Yes</a:t>
                      </a:r>
                      <a:endParaRPr lang="en-US" sz="1600" dirty="0"/>
                    </a:p>
                  </a:txBody>
                  <a:tcPr marL="102174" marR="102174"/>
                </a:tc>
                <a:extLst>
                  <a:ext uri="{0D108BD9-81ED-4DB2-BD59-A6C34878D82A}">
                    <a16:rowId xmlns:a16="http://schemas.microsoft.com/office/drawing/2014/main" val="3044860672"/>
                  </a:ext>
                </a:extLst>
              </a:tr>
              <a:tr h="330591">
                <a:tc>
                  <a:txBody>
                    <a:bodyPr/>
                    <a:lstStyle/>
                    <a:p>
                      <a:r>
                        <a:rPr lang="en-US" sz="1600" dirty="0"/>
                        <a:t>Price discrimination possible?</a:t>
                      </a:r>
                    </a:p>
                  </a:txBody>
                  <a:tcPr marL="102174" marR="102174"/>
                </a:tc>
                <a:tc>
                  <a:txBody>
                    <a:bodyPr/>
                    <a:lstStyle/>
                    <a:p>
                      <a:r>
                        <a:rPr lang="en-CA" sz="1600" dirty="0"/>
                        <a:t>No</a:t>
                      </a:r>
                      <a:endParaRPr lang="en-US" sz="1600" dirty="0"/>
                    </a:p>
                  </a:txBody>
                  <a:tcPr marL="102174" marR="102174"/>
                </a:tc>
                <a:tc>
                  <a:txBody>
                    <a:bodyPr/>
                    <a:lstStyle/>
                    <a:p>
                      <a:r>
                        <a:rPr lang="en-CA" sz="1600" dirty="0"/>
                        <a:t>Yes</a:t>
                      </a:r>
                      <a:endParaRPr lang="en-US" sz="1600" dirty="0"/>
                    </a:p>
                  </a:txBody>
                  <a:tcPr marL="102174" marR="102174"/>
                </a:tc>
                <a:extLst>
                  <a:ext uri="{0D108BD9-81ED-4DB2-BD59-A6C34878D82A}">
                    <a16:rowId xmlns:a16="http://schemas.microsoft.com/office/drawing/2014/main" val="61628535"/>
                  </a:ext>
                </a:extLst>
              </a:tr>
            </a:tbl>
          </a:graphicData>
        </a:graphic>
      </p:graphicFrame>
    </p:spTree>
    <p:extLst>
      <p:ext uri="{BB962C8B-B14F-4D97-AF65-F5344CB8AC3E}">
        <p14:creationId xmlns:p14="http://schemas.microsoft.com/office/powerpoint/2010/main" val="21919362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a:t>
            </a:r>
            <a:r>
              <a:rPr lang="en-US">
                <a:latin typeface="+mn-lt"/>
              </a:rPr>
              <a:t>Mergers and Competition</a:t>
            </a:r>
            <a:r>
              <a:rPr lang="en-US" dirty="0">
                <a:latin typeface="+mn-lt"/>
              </a:rPr>
              <a:t>—B</a:t>
            </a:r>
          </a:p>
        </p:txBody>
      </p:sp>
      <p:sp>
        <p:nvSpPr>
          <p:cNvPr id="3" name="Content Placeholder 2"/>
          <p:cNvSpPr>
            <a:spLocks noGrp="1"/>
          </p:cNvSpPr>
          <p:nvPr>
            <p:ph sz="half" idx="1"/>
          </p:nvPr>
        </p:nvSpPr>
        <p:spPr>
          <a:xfrm>
            <a:off x="476843" y="1887673"/>
            <a:ext cx="11241915" cy="737540"/>
          </a:xfrm>
        </p:spPr>
        <p:txBody>
          <a:bodyPr/>
          <a:lstStyle/>
          <a:p>
            <a:r>
              <a:rPr lang="en-US" sz="2000" b="0" dirty="0">
                <a:latin typeface="+mn-lt"/>
              </a:rPr>
              <a:t>“Americans pay too much for broadband, cable television, and telecommunications services, in part because of a lack of adequate competition.”</a:t>
            </a:r>
          </a:p>
        </p:txBody>
      </p:sp>
      <p:pic>
        <p:nvPicPr>
          <p:cNvPr id="21" name="Picture 3" descr="A pie chart titled “What do economists say?” plots three values. They are 91% agree, 2% disagree, and 7% uncertain.">
            <a:extLst>
              <a:ext uri="{FF2B5EF4-FFF2-40B4-BE49-F238E27FC236}">
                <a16:creationId xmlns:a16="http://schemas.microsoft.com/office/drawing/2014/main" id="{46327527-412F-4596-565B-292EEFFB5D8F}"/>
              </a:ext>
            </a:extLst>
          </p:cNvPr>
          <p:cNvPicPr>
            <a:picLocks noGrp="1" noChangeAspect="1"/>
          </p:cNvPicPr>
          <p:nvPr>
            <p:ph sz="half" idx="2"/>
          </p:nvPr>
        </p:nvPicPr>
        <p:blipFill>
          <a:blip r:embed="rId3"/>
          <a:stretch>
            <a:fillRect/>
          </a:stretch>
        </p:blipFill>
        <p:spPr>
          <a:xfrm>
            <a:off x="3849588" y="2654709"/>
            <a:ext cx="4492824" cy="3061566"/>
          </a:xfrm>
        </p:spPr>
      </p:pic>
      <p:sp>
        <p:nvSpPr>
          <p:cNvPr id="5" name="Text Placeholder 4"/>
          <p:cNvSpPr>
            <a:spLocks noGrp="1"/>
          </p:cNvSpPr>
          <p:nvPr>
            <p:ph type="body" sz="quarter" idx="13"/>
          </p:nvPr>
        </p:nvSpPr>
        <p:spPr>
          <a:xfrm>
            <a:off x="3286422" y="5793534"/>
            <a:ext cx="5619156" cy="274320"/>
          </a:xfrm>
        </p:spPr>
        <p:txBody>
          <a:bodyPr/>
          <a:lstStyle/>
          <a:p>
            <a:pPr>
              <a:buNone/>
            </a:pPr>
            <a:r>
              <a:rPr lang="en-US" sz="1200" dirty="0">
                <a:latin typeface="+mn-lt"/>
              </a:rPr>
              <a:t>Source: IGM Economic Experts Panel, August 28, 2013, July 20, 2021.</a:t>
            </a:r>
          </a:p>
        </p:txBody>
      </p:sp>
    </p:spTree>
    <p:extLst>
      <p:ext uri="{BB962C8B-B14F-4D97-AF65-F5344CB8AC3E}">
        <p14:creationId xmlns:p14="http://schemas.microsoft.com/office/powerpoint/2010/main" val="729804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(1 of 2)</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dirty="0">
                <a:latin typeface="+mn-lt"/>
                <a:ea typeface="+mn-lt"/>
                <a:cs typeface="+mn-lt"/>
              </a:rPr>
              <a:t>A consumer advocate is discussing the airline industry on the news. He says, “There are so many rates offered by airlines that it is technically possible for a 747 to be carrying a full load of passengers where no two of them paid the same price for their tickets. This is clearly unfair and inefficient.” He continues, “In addition, the profits of the airlines have doubled in the last few years since they began this practice, and these additional profits are clearly a social burden. We need legislation that requires airlines to charge all passengers on an airplane the same price for their travel.”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78876-FC07-C4A0-95A8-2E08B7C8B947}"/>
              </a:ext>
            </a:extLst>
          </p:cNvPr>
          <p:cNvSpPr>
            <a:spLocks noGrp="1"/>
          </p:cNvSpPr>
          <p:nvPr>
            <p:ph type="title"/>
          </p:nvPr>
        </p:nvSpPr>
        <p:spPr/>
        <p:txBody>
          <a:bodyPr/>
          <a:lstStyle/>
          <a:p>
            <a:r>
              <a:rPr lang="en-US" dirty="0">
                <a:latin typeface="+mn-lt"/>
              </a:rPr>
              <a:t>Monopoly</a:t>
            </a:r>
          </a:p>
        </p:txBody>
      </p:sp>
      <p:sp>
        <p:nvSpPr>
          <p:cNvPr id="3" name="Content Placeholder 2">
            <a:extLst>
              <a:ext uri="{FF2B5EF4-FFF2-40B4-BE49-F238E27FC236}">
                <a16:creationId xmlns:a16="http://schemas.microsoft.com/office/drawing/2014/main" id="{B32F5D4D-77DA-14FC-BE7A-A82587FC6C5F}"/>
              </a:ext>
            </a:extLst>
          </p:cNvPr>
          <p:cNvSpPr>
            <a:spLocks noGrp="1"/>
          </p:cNvSpPr>
          <p:nvPr>
            <p:ph idx="1"/>
          </p:nvPr>
        </p:nvSpPr>
        <p:spPr/>
        <p:txBody>
          <a:bodyPr/>
          <a:lstStyle/>
          <a:p>
            <a:r>
              <a:rPr lang="en-US" b="1" dirty="0">
                <a:solidFill>
                  <a:srgbClr val="C00000"/>
                </a:solidFill>
                <a:latin typeface="+mn-lt"/>
              </a:rPr>
              <a:t>Monopoly*</a:t>
            </a:r>
          </a:p>
          <a:p>
            <a:pPr lvl="1">
              <a:buFont typeface="Arial" panose="020B0604020202020204" pitchFamily="34" charset="0"/>
              <a:buChar char="•"/>
            </a:pPr>
            <a:r>
              <a:rPr lang="en-US" dirty="0">
                <a:latin typeface="+mn-lt"/>
              </a:rPr>
              <a:t>A firm that is the sole seller of a product without close substitutes</a:t>
            </a:r>
          </a:p>
          <a:p>
            <a:pPr lvl="1">
              <a:buFont typeface="Arial" panose="020B0604020202020204" pitchFamily="34" charset="0"/>
              <a:buChar char="•"/>
            </a:pPr>
            <a:r>
              <a:rPr lang="en-US" dirty="0">
                <a:latin typeface="+mn-lt"/>
              </a:rPr>
              <a:t>Has market power: Price maker</a:t>
            </a:r>
          </a:p>
          <a:p>
            <a:r>
              <a:rPr lang="en-US" dirty="0">
                <a:latin typeface="+mn-lt"/>
              </a:rPr>
              <a:t>Arise due to barriers to entry</a:t>
            </a:r>
          </a:p>
          <a:p>
            <a:pPr lvl="1">
              <a:spcAft>
                <a:spcPts val="1800"/>
              </a:spcAft>
              <a:buFont typeface="Arial" panose="020B0604020202020204" pitchFamily="34" charset="0"/>
              <a:buChar char="•"/>
            </a:pPr>
            <a:r>
              <a:rPr lang="en-US" dirty="0">
                <a:latin typeface="+mn-lt"/>
              </a:rPr>
              <a:t>Other firms cannot enter the market and compete with it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42214257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(2 of 2)</a:t>
            </a:r>
          </a:p>
        </p:txBody>
      </p:sp>
      <p:sp>
        <p:nvSpPr>
          <p:cNvPr id="3" name="Content Placeholder 2"/>
          <p:cNvSpPr>
            <a:spLocks noGrp="1"/>
          </p:cNvSpPr>
          <p:nvPr>
            <p:ph idx="1"/>
          </p:nvPr>
        </p:nvSpPr>
        <p:spPr/>
        <p:txBody>
          <a:bodyPr vert="horz" lIns="91440" tIns="45720" rIns="91440" bIns="45720" rtlCol="0" anchor="t">
            <a:noAutofit/>
          </a:bodyPr>
          <a:lstStyle/>
          <a:p>
            <a:pPr marL="457200" indent="-457200">
              <a:buFont typeface="+mj-lt"/>
              <a:buAutoNum type="alphaUcPeriod"/>
            </a:pPr>
            <a:r>
              <a:rPr lang="en-US" dirty="0">
                <a:latin typeface="+mn-lt"/>
                <a:ea typeface="+mn-lt"/>
                <a:cs typeface="+mn-lt"/>
              </a:rPr>
              <a:t>List some of the ways airlines divide their customers according to their willingness to pay.</a:t>
            </a:r>
          </a:p>
          <a:p>
            <a:pPr marL="457200" indent="-457200">
              <a:buFont typeface="+mj-lt"/>
              <a:buAutoNum type="alphaUcPeriod"/>
            </a:pPr>
            <a:r>
              <a:rPr lang="en-US" dirty="0">
                <a:latin typeface="+mn-lt"/>
                <a:ea typeface="+mn-lt"/>
                <a:cs typeface="+mn-lt"/>
              </a:rPr>
              <a:t>Is it necessarily inefficient for airlines to charge different prices to different customers? Why or why not?</a:t>
            </a:r>
          </a:p>
          <a:p>
            <a:pPr marL="457200" indent="-457200">
              <a:buFont typeface="+mj-lt"/>
              <a:buAutoNum type="alphaUcPeriod"/>
            </a:pPr>
            <a:r>
              <a:rPr lang="en-US" dirty="0">
                <a:latin typeface="+mn-lt"/>
                <a:ea typeface="+mn-lt"/>
                <a:cs typeface="+mn-lt"/>
              </a:rPr>
              <a:t>Is the increase in profits generated by this type of price discrimination a social cost? Explain.</a:t>
            </a:r>
          </a:p>
        </p:txBody>
      </p:sp>
    </p:spTree>
    <p:extLst>
      <p:ext uri="{BB962C8B-B14F-4D97-AF65-F5344CB8AC3E}">
        <p14:creationId xmlns:p14="http://schemas.microsoft.com/office/powerpoint/2010/main" val="33994465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How does the monopolist’s incentive to price discriminate differ from the social planner’s? Is it possible that the monopolist will price discriminate even though doing so is not socially desirable?</a:t>
            </a:r>
          </a:p>
        </p:txBody>
      </p:sp>
    </p:spTree>
    <p:extLst>
      <p:ext uri="{BB962C8B-B14F-4D97-AF65-F5344CB8AC3E}">
        <p14:creationId xmlns:p14="http://schemas.microsoft.com/office/powerpoint/2010/main" val="5961775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9DCD3-B6AB-4F73-3C1A-D34EDC8ABDBB}"/>
              </a:ext>
            </a:extLst>
          </p:cNvPr>
          <p:cNvSpPr>
            <a:spLocks noGrp="1"/>
          </p:cNvSpPr>
          <p:nvPr>
            <p:ph type="title"/>
          </p:nvPr>
        </p:nvSpPr>
        <p:spPr/>
        <p:txBody>
          <a:bodyPr/>
          <a:lstStyle/>
          <a:p>
            <a:r>
              <a:rPr lang="en-US" dirty="0">
                <a:latin typeface="+mn-lt"/>
              </a:rPr>
              <a:t>Barriers to Entry</a:t>
            </a:r>
          </a:p>
        </p:txBody>
      </p:sp>
      <p:sp>
        <p:nvSpPr>
          <p:cNvPr id="3" name="Content Placeholder 2">
            <a:extLst>
              <a:ext uri="{FF2B5EF4-FFF2-40B4-BE49-F238E27FC236}">
                <a16:creationId xmlns:a16="http://schemas.microsoft.com/office/drawing/2014/main" id="{0F27E88D-85D2-6910-8DF8-330044B5CB2B}"/>
              </a:ext>
            </a:extLst>
          </p:cNvPr>
          <p:cNvSpPr>
            <a:spLocks noGrp="1"/>
          </p:cNvSpPr>
          <p:nvPr>
            <p:ph idx="1"/>
          </p:nvPr>
        </p:nvSpPr>
        <p:spPr/>
        <p:txBody>
          <a:bodyPr/>
          <a:lstStyle/>
          <a:p>
            <a:r>
              <a:rPr lang="en-US" dirty="0">
                <a:latin typeface="+mn-lt"/>
              </a:rPr>
              <a:t>Main sources of barriers to entry</a:t>
            </a:r>
          </a:p>
          <a:p>
            <a:pPr lvl="1">
              <a:buFont typeface="Arial" panose="020B0604020202020204" pitchFamily="34" charset="0"/>
              <a:buChar char="•"/>
            </a:pPr>
            <a:r>
              <a:rPr lang="en-US" dirty="0">
                <a:latin typeface="+mn-lt"/>
              </a:rPr>
              <a:t>Monopoly resources</a:t>
            </a:r>
          </a:p>
          <a:p>
            <a:pPr lvl="1">
              <a:buFont typeface="Arial" panose="020B0604020202020204" pitchFamily="34" charset="0"/>
              <a:buChar char="•"/>
            </a:pPr>
            <a:r>
              <a:rPr lang="en-US" dirty="0">
                <a:latin typeface="+mn-lt"/>
              </a:rPr>
              <a:t>Government regulation</a:t>
            </a:r>
          </a:p>
          <a:p>
            <a:pPr lvl="1">
              <a:buFont typeface="Arial" panose="020B0604020202020204" pitchFamily="34" charset="0"/>
              <a:buChar char="•"/>
            </a:pPr>
            <a:r>
              <a:rPr lang="en-US" dirty="0">
                <a:latin typeface="+mn-lt"/>
              </a:rPr>
              <a:t>The production process</a:t>
            </a:r>
          </a:p>
        </p:txBody>
      </p:sp>
    </p:spTree>
    <p:extLst>
      <p:ext uri="{BB962C8B-B14F-4D97-AF65-F5344CB8AC3E}">
        <p14:creationId xmlns:p14="http://schemas.microsoft.com/office/powerpoint/2010/main" val="2832118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8C3FC-E2B2-1D52-0535-7F5A778387D7}"/>
              </a:ext>
            </a:extLst>
          </p:cNvPr>
          <p:cNvSpPr>
            <a:spLocks noGrp="1"/>
          </p:cNvSpPr>
          <p:nvPr>
            <p:ph type="title"/>
          </p:nvPr>
        </p:nvSpPr>
        <p:spPr/>
        <p:txBody>
          <a:bodyPr/>
          <a:lstStyle/>
          <a:p>
            <a:r>
              <a:rPr lang="en-US" dirty="0">
                <a:latin typeface="+mn-lt"/>
              </a:rPr>
              <a:t>Monopoly Resources</a:t>
            </a:r>
          </a:p>
        </p:txBody>
      </p:sp>
      <p:sp>
        <p:nvSpPr>
          <p:cNvPr id="3" name="Content Placeholder 2">
            <a:extLst>
              <a:ext uri="{FF2B5EF4-FFF2-40B4-BE49-F238E27FC236}">
                <a16:creationId xmlns:a16="http://schemas.microsoft.com/office/drawing/2014/main" id="{2EDA2FA6-D0B2-01B7-BDBE-9CC3E4E6D290}"/>
              </a:ext>
            </a:extLst>
          </p:cNvPr>
          <p:cNvSpPr>
            <a:spLocks noGrp="1"/>
          </p:cNvSpPr>
          <p:nvPr>
            <p:ph idx="1"/>
          </p:nvPr>
        </p:nvSpPr>
        <p:spPr/>
        <p:txBody>
          <a:bodyPr/>
          <a:lstStyle/>
          <a:p>
            <a:r>
              <a:rPr lang="en-US" dirty="0">
                <a:latin typeface="+mn-lt"/>
              </a:rPr>
              <a:t>A single firm owns a key resource required for production</a:t>
            </a:r>
          </a:p>
          <a:p>
            <a:pPr lvl="1">
              <a:buFont typeface="Arial" panose="020B0604020202020204" pitchFamily="34" charset="0"/>
              <a:buChar char="•"/>
            </a:pPr>
            <a:r>
              <a:rPr lang="en-US" dirty="0">
                <a:latin typeface="+mn-lt"/>
              </a:rPr>
              <a:t>Single water provider in town</a:t>
            </a:r>
          </a:p>
          <a:p>
            <a:pPr lvl="1">
              <a:buFont typeface="Arial" panose="020B0604020202020204" pitchFamily="34" charset="0"/>
              <a:buChar char="•"/>
            </a:pPr>
            <a:r>
              <a:rPr lang="en-US" dirty="0">
                <a:latin typeface="+mn-lt"/>
              </a:rPr>
              <a:t>DeBeers diamond company - owns most of the world’s diamond mines</a:t>
            </a:r>
          </a:p>
          <a:p>
            <a:r>
              <a:rPr lang="en-US" dirty="0">
                <a:latin typeface="+mn-lt"/>
              </a:rPr>
              <a:t>Relatively rare in practice</a:t>
            </a:r>
          </a:p>
        </p:txBody>
      </p:sp>
    </p:spTree>
    <p:extLst>
      <p:ext uri="{BB962C8B-B14F-4D97-AF65-F5344CB8AC3E}">
        <p14:creationId xmlns:p14="http://schemas.microsoft.com/office/powerpoint/2010/main" val="3123607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E0E3C-FF19-191A-B78F-20EA393D948A}"/>
              </a:ext>
            </a:extLst>
          </p:cNvPr>
          <p:cNvSpPr>
            <a:spLocks noGrp="1"/>
          </p:cNvSpPr>
          <p:nvPr>
            <p:ph type="title"/>
          </p:nvPr>
        </p:nvSpPr>
        <p:spPr/>
        <p:txBody>
          <a:bodyPr/>
          <a:lstStyle/>
          <a:p>
            <a:r>
              <a:rPr lang="en-US" dirty="0">
                <a:latin typeface="+mn-lt"/>
              </a:rPr>
              <a:t>Government-Created Monopolies</a:t>
            </a:r>
          </a:p>
        </p:txBody>
      </p:sp>
      <p:sp>
        <p:nvSpPr>
          <p:cNvPr id="3" name="Content Placeholder 2">
            <a:extLst>
              <a:ext uri="{FF2B5EF4-FFF2-40B4-BE49-F238E27FC236}">
                <a16:creationId xmlns:a16="http://schemas.microsoft.com/office/drawing/2014/main" id="{D58FC5DB-88C0-64FE-523E-4AC4531F1958}"/>
              </a:ext>
            </a:extLst>
          </p:cNvPr>
          <p:cNvSpPr>
            <a:spLocks noGrp="1"/>
          </p:cNvSpPr>
          <p:nvPr>
            <p:ph idx="1"/>
          </p:nvPr>
        </p:nvSpPr>
        <p:spPr/>
        <p:txBody>
          <a:bodyPr/>
          <a:lstStyle/>
          <a:p>
            <a:r>
              <a:rPr lang="en-US" dirty="0">
                <a:latin typeface="+mn-lt"/>
              </a:rPr>
              <a:t>Government gives a single firm the exclusive right to sell a good or service</a:t>
            </a:r>
          </a:p>
          <a:p>
            <a:r>
              <a:rPr lang="en-US" dirty="0">
                <a:latin typeface="+mn-lt"/>
              </a:rPr>
              <a:t>Patent and copyright laws</a:t>
            </a:r>
          </a:p>
          <a:p>
            <a:pPr lvl="1">
              <a:buFont typeface="Arial" panose="020B0604020202020204" pitchFamily="34" charset="0"/>
              <a:buChar char="•"/>
            </a:pPr>
            <a:r>
              <a:rPr lang="en-US" dirty="0">
                <a:latin typeface="+mn-lt"/>
              </a:rPr>
              <a:t>Lead to higher prices and higher profits</a:t>
            </a:r>
          </a:p>
          <a:p>
            <a:pPr lvl="1">
              <a:buFont typeface="Arial" panose="020B0604020202020204" pitchFamily="34" charset="0"/>
              <a:buChar char="•"/>
            </a:pPr>
            <a:r>
              <a:rPr lang="en-US" dirty="0">
                <a:latin typeface="+mn-lt"/>
              </a:rPr>
              <a:t>Encourage some desirable behavior (provides incentives for creative activity)</a:t>
            </a:r>
          </a:p>
        </p:txBody>
      </p:sp>
    </p:spTree>
    <p:extLst>
      <p:ext uri="{BB962C8B-B14F-4D97-AF65-F5344CB8AC3E}">
        <p14:creationId xmlns:p14="http://schemas.microsoft.com/office/powerpoint/2010/main" val="224286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59236-6A7C-1A22-1859-55B34B329343}"/>
              </a:ext>
            </a:extLst>
          </p:cNvPr>
          <p:cNvSpPr>
            <a:spLocks noGrp="1"/>
          </p:cNvSpPr>
          <p:nvPr>
            <p:ph type="title"/>
          </p:nvPr>
        </p:nvSpPr>
        <p:spPr/>
        <p:txBody>
          <a:bodyPr/>
          <a:lstStyle/>
          <a:p>
            <a:r>
              <a:rPr lang="en-US" dirty="0">
                <a:latin typeface="+mn-lt"/>
              </a:rPr>
              <a:t>Natural Monopolies</a:t>
            </a:r>
          </a:p>
        </p:txBody>
      </p:sp>
      <p:sp>
        <p:nvSpPr>
          <p:cNvPr id="3" name="Content Placeholder 2">
            <a:extLst>
              <a:ext uri="{FF2B5EF4-FFF2-40B4-BE49-F238E27FC236}">
                <a16:creationId xmlns:a16="http://schemas.microsoft.com/office/drawing/2014/main" id="{7894AEB6-230D-092A-83A5-C204FC481DD7}"/>
              </a:ext>
            </a:extLst>
          </p:cNvPr>
          <p:cNvSpPr>
            <a:spLocks noGrp="1"/>
          </p:cNvSpPr>
          <p:nvPr>
            <p:ph idx="1"/>
          </p:nvPr>
        </p:nvSpPr>
        <p:spPr/>
        <p:txBody>
          <a:bodyPr/>
          <a:lstStyle/>
          <a:p>
            <a:r>
              <a:rPr lang="en-US" b="1" dirty="0">
                <a:solidFill>
                  <a:srgbClr val="C00000"/>
                </a:solidFill>
                <a:latin typeface="+mn-lt"/>
              </a:rPr>
              <a:t>Natural monopoly*</a:t>
            </a:r>
          </a:p>
          <a:p>
            <a:pPr lvl="1">
              <a:buFont typeface="Arial" panose="020B0604020202020204" pitchFamily="34" charset="0"/>
              <a:buChar char="•"/>
            </a:pPr>
            <a:r>
              <a:rPr lang="en-US" dirty="0">
                <a:latin typeface="+mn-lt"/>
              </a:rPr>
              <a:t>A type of monopoly that arises because a single firm can supply a good or service to an entire market at a lower cost than could two or more firms</a:t>
            </a:r>
          </a:p>
          <a:p>
            <a:pPr lvl="1">
              <a:buFont typeface="Arial" panose="020B0604020202020204" pitchFamily="34" charset="0"/>
              <a:buChar char="•"/>
            </a:pPr>
            <a:r>
              <a:rPr lang="en-US" dirty="0">
                <a:latin typeface="+mn-lt"/>
              </a:rPr>
              <a:t>There are economies of scale over the relevant range of output</a:t>
            </a:r>
          </a:p>
          <a:p>
            <a:pPr lvl="2">
              <a:buSzPct val="100000"/>
              <a:buFont typeface="Arial" panose="020B0604020202020204" pitchFamily="34" charset="0"/>
              <a:buChar char="•"/>
            </a:pPr>
            <a:r>
              <a:rPr lang="en-US" dirty="0">
                <a:latin typeface="+mn-lt"/>
              </a:rPr>
              <a:t>Distribution of water, electricity, etc.</a:t>
            </a:r>
          </a:p>
          <a:p>
            <a:pPr lvl="2">
              <a:buSzPct val="100000"/>
              <a:buFont typeface="Arial" panose="020B0604020202020204" pitchFamily="34" charset="0"/>
              <a:buChar char="•"/>
            </a:pPr>
            <a:r>
              <a:rPr lang="en-US" dirty="0">
                <a:latin typeface="+mn-lt"/>
              </a:rPr>
              <a:t>Club goods (excludable, not rival in consumption)</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8236937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3138</Words>
  <Application>Microsoft Office PowerPoint</Application>
  <PresentationFormat>Widescreen</PresentationFormat>
  <Paragraphs>400</Paragraphs>
  <Slides>52</Slides>
  <Notes>16</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Optimized Template Master</vt:lpstr>
      <vt:lpstr>ActiveLearning or Ex</vt:lpstr>
      <vt:lpstr>Principles of Economics, 10e</vt:lpstr>
      <vt:lpstr>Chapter Objectives (1 of 2)</vt:lpstr>
      <vt:lpstr>Chapter Objectives (2 of 2)</vt:lpstr>
      <vt:lpstr>16-1</vt:lpstr>
      <vt:lpstr>Monopoly</vt:lpstr>
      <vt:lpstr>Barriers to Entry</vt:lpstr>
      <vt:lpstr>Monopoly Resources</vt:lpstr>
      <vt:lpstr>Government-Created Monopolies</vt:lpstr>
      <vt:lpstr>Natural Monopolies</vt:lpstr>
      <vt:lpstr>Figure 1 Economies of Scale as a Cause of Monopoly</vt:lpstr>
      <vt:lpstr>16-2</vt:lpstr>
      <vt:lpstr>Monopoly versus Competition</vt:lpstr>
      <vt:lpstr>Figure 2 Demand Curves for Competitive and Monopoly Firms</vt:lpstr>
      <vt:lpstr>Active Learning 1: JJ’s Hairdo Revenue</vt:lpstr>
      <vt:lpstr>Active Learning 1: Answers</vt:lpstr>
      <vt:lpstr>A Monopoly’s Revenue</vt:lpstr>
      <vt:lpstr>Figure 3 Demand and Marginal-Revenue Curves for a Monopoly</vt:lpstr>
      <vt:lpstr>Profit Maximization</vt:lpstr>
      <vt:lpstr>Figure 4 Profit Maximization for a Monopoly</vt:lpstr>
      <vt:lpstr>The Monopolist’s Profit</vt:lpstr>
      <vt:lpstr>Figure 5 The Monopolist’s Profit</vt:lpstr>
      <vt:lpstr>Profit-Maximizing Rules for a Monopoly Firm</vt:lpstr>
      <vt:lpstr>A Monopoly Does Not Have a S Curve</vt:lpstr>
      <vt:lpstr>Figure 6 The Market for Drugs</vt:lpstr>
      <vt:lpstr>16-3</vt:lpstr>
      <vt:lpstr>The Deadweight Loss</vt:lpstr>
      <vt:lpstr>Figure 7 The Efficient Level of Output</vt:lpstr>
      <vt:lpstr>Figure 8 The Inefficiency of Monopoly</vt:lpstr>
      <vt:lpstr>The Monopoly’s Profit: A Social Cost?</vt:lpstr>
      <vt:lpstr>16-4</vt:lpstr>
      <vt:lpstr>What Is Price Discrimination?</vt:lpstr>
      <vt:lpstr>Lessons About Price Discrimination</vt:lpstr>
      <vt:lpstr>The Analytics of Price Discrimination (1 of 2)</vt:lpstr>
      <vt:lpstr>The Analytics of Price Discrimination (2 of 2)</vt:lpstr>
      <vt:lpstr>Figure 9 Welfare with and without Price Discrimination</vt:lpstr>
      <vt:lpstr>Examples of Price Discrimination (1 of 2)</vt:lpstr>
      <vt:lpstr>Examples of Price Discrimination (2 of 2)</vt:lpstr>
      <vt:lpstr>16-5</vt:lpstr>
      <vt:lpstr>Public Policy</vt:lpstr>
      <vt:lpstr>Increasing Competition with Antitrust Laws</vt:lpstr>
      <vt:lpstr>Ask the Experts: Mergers and Competition—A</vt:lpstr>
      <vt:lpstr>Regulation</vt:lpstr>
      <vt:lpstr>Figure 10 Marginal-Cost Pricing for a Natural Monopoly</vt:lpstr>
      <vt:lpstr>Public Ownership</vt:lpstr>
      <vt:lpstr>Above All, Do No Harm</vt:lpstr>
      <vt:lpstr>16-6</vt:lpstr>
      <vt:lpstr>Table 3 Competition versus Monopoly: A Summary Comparison</vt:lpstr>
      <vt:lpstr>Ask the Experts: Mergers and Competition—B</vt:lpstr>
      <vt:lpstr>Think-Pair-Share Activity (1 of 2)</vt:lpstr>
      <vt:lpstr>Think-Pair-Share Activity (2 of 2)</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16: Monopoly</dc:subject>
  <dc:creator/>
  <cp:lastModifiedBy/>
  <cp:revision>31</cp:revision>
  <dcterms:created xsi:type="dcterms:W3CDTF">2022-07-21T17:39:44Z</dcterms:created>
  <dcterms:modified xsi:type="dcterms:W3CDTF">2023-02-22T12:54:14Z</dcterms:modified>
  <cp:category> Accessible PPT</cp:category>
</cp:coreProperties>
</file>