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6.xml" ContentType="application/vnd.openxmlformats-officedocument.presentationml.tags+xml"/>
  <Override PartName="/ppt/notesSlides/notesSlide4.xml" ContentType="application/vnd.openxmlformats-officedocument.presentationml.notesSlide+xml"/>
  <Override PartName="/ppt/tags/tag1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8.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9.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20.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1.xml" ContentType="application/vnd.openxmlformats-officedocument.presentationml.tags+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63"/>
  </p:notesMasterIdLst>
  <p:handoutMasterIdLst>
    <p:handoutMasterId r:id="rId64"/>
  </p:handoutMasterIdLst>
  <p:sldIdLst>
    <p:sldId id="268" r:id="rId2"/>
    <p:sldId id="370" r:id="rId3"/>
    <p:sldId id="417" r:id="rId4"/>
    <p:sldId id="418" r:id="rId5"/>
    <p:sldId id="373" r:id="rId6"/>
    <p:sldId id="533" r:id="rId7"/>
    <p:sldId id="532" r:id="rId8"/>
    <p:sldId id="534" r:id="rId9"/>
    <p:sldId id="535" r:id="rId10"/>
    <p:sldId id="536" r:id="rId11"/>
    <p:sldId id="398" r:id="rId12"/>
    <p:sldId id="537" r:id="rId13"/>
    <p:sldId id="538" r:id="rId14"/>
    <p:sldId id="539" r:id="rId15"/>
    <p:sldId id="540" r:id="rId16"/>
    <p:sldId id="541" r:id="rId17"/>
    <p:sldId id="542" r:id="rId18"/>
    <p:sldId id="543" r:id="rId19"/>
    <p:sldId id="544" r:id="rId20"/>
    <p:sldId id="545" r:id="rId21"/>
    <p:sldId id="546" r:id="rId22"/>
    <p:sldId id="547" r:id="rId23"/>
    <p:sldId id="548" r:id="rId24"/>
    <p:sldId id="549" r:id="rId25"/>
    <p:sldId id="588" r:id="rId26"/>
    <p:sldId id="655" r:id="rId27"/>
    <p:sldId id="399" r:id="rId28"/>
    <p:sldId id="551" r:id="rId29"/>
    <p:sldId id="552" r:id="rId30"/>
    <p:sldId id="553" r:id="rId31"/>
    <p:sldId id="554" r:id="rId32"/>
    <p:sldId id="555" r:id="rId33"/>
    <p:sldId id="556" r:id="rId34"/>
    <p:sldId id="558" r:id="rId35"/>
    <p:sldId id="559" r:id="rId36"/>
    <p:sldId id="560" r:id="rId37"/>
    <p:sldId id="562" r:id="rId38"/>
    <p:sldId id="563" r:id="rId39"/>
    <p:sldId id="597" r:id="rId40"/>
    <p:sldId id="656" r:id="rId41"/>
    <p:sldId id="400" r:id="rId42"/>
    <p:sldId id="564" r:id="rId43"/>
    <p:sldId id="565" r:id="rId44"/>
    <p:sldId id="566" r:id="rId45"/>
    <p:sldId id="567" r:id="rId46"/>
    <p:sldId id="602" r:id="rId47"/>
    <p:sldId id="568" r:id="rId48"/>
    <p:sldId id="569" r:id="rId49"/>
    <p:sldId id="571" r:id="rId50"/>
    <p:sldId id="580" r:id="rId51"/>
    <p:sldId id="573" r:id="rId52"/>
    <p:sldId id="574" r:id="rId53"/>
    <p:sldId id="576" r:id="rId54"/>
    <p:sldId id="608" r:id="rId55"/>
    <p:sldId id="657" r:id="rId56"/>
    <p:sldId id="578" r:id="rId57"/>
    <p:sldId id="419" r:id="rId58"/>
    <p:sldId id="581" r:id="rId59"/>
    <p:sldId id="583" r:id="rId60"/>
    <p:sldId id="652" r:id="rId61"/>
    <p:sldId id="368" r:id="rId62"/>
  </p:sldIdLst>
  <p:sldSz cx="12192000" cy="6858000"/>
  <p:notesSz cx="6858000" cy="9144000"/>
  <p:custDataLst>
    <p:tags r:id="rId65"/>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5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D81E70-8875-624A-234C-5581DC74922A}" v="21" dt="2023-01-18T11:49:55.9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34" autoAdjust="0"/>
    <p:restoredTop sz="73839" autoAdjust="0"/>
  </p:normalViewPr>
  <p:slideViewPr>
    <p:cSldViewPr snapToGrid="0" snapToObjects="1">
      <p:cViewPr varScale="1">
        <p:scale>
          <a:sx n="50" d="100"/>
          <a:sy n="50" d="100"/>
        </p:scale>
        <p:origin x="1280" y="32"/>
      </p:cViewPr>
      <p:guideLst>
        <p:guide orient="horz" pos="2160"/>
        <p:guide pos="3840"/>
      </p:guideLst>
    </p:cSldViewPr>
  </p:slideViewPr>
  <p:outlineViewPr>
    <p:cViewPr>
      <p:scale>
        <a:sx n="33" d="100"/>
        <a:sy n="33" d="100"/>
      </p:scale>
      <p:origin x="0" y="-48528"/>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openxmlformats.org/officeDocument/2006/relationships/viewProps" Target="viewProps.xml"/><Relationship Id="rId7" Type="http://schemas.openxmlformats.org/officeDocument/2006/relationships/slide" Target="slides/slide6.xml"/><Relationship Id="rId71"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microsoft.com/office/2018/10/relationships/authors" Target="NUL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27</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14318" eaLnBrk="1" fontAlgn="auto" hangingPunct="1">
              <a:spcBef>
                <a:spcPts val="0"/>
              </a:spcBef>
              <a:spcAft>
                <a:spcPts val="0"/>
              </a:spcAft>
              <a:defRPr/>
            </a:pPr>
            <a:r>
              <a:rPr lang="en-US" sz="1200" dirty="0"/>
              <a:t>Allow your students 5 minutes to work by themselves or in groups before asking for volunteers to share their answers. This exercise leads students to review all they have learned about the supply, shifts of the supply curve, and movements along the supply curve. </a:t>
            </a:r>
          </a:p>
          <a:p>
            <a:pPr eaLnBrk="1" hangingPunct="1"/>
            <a:endParaRPr lang="en-US" sz="1200" dirty="0"/>
          </a:p>
          <a:p>
            <a:pPr eaLnBrk="1" hangingPunct="1"/>
            <a:r>
              <a:rPr lang="en-US" sz="1200" dirty="0"/>
              <a:t>In each case, there are only three possible answers:</a:t>
            </a:r>
          </a:p>
          <a:p>
            <a:pPr marL="162175" indent="-162175" eaLnBrk="1" hangingPunct="1">
              <a:buFont typeface="Arial" panose="020B0604020202020204" pitchFamily="34" charset="0"/>
              <a:buChar char="•"/>
            </a:pPr>
            <a:r>
              <a:rPr lang="en-US" sz="1200" dirty="0"/>
              <a:t>The supply curve shifts to the right</a:t>
            </a:r>
          </a:p>
          <a:p>
            <a:pPr marL="162175" indent="-162175" eaLnBrk="1" hangingPunct="1">
              <a:buFont typeface="Arial" panose="020B0604020202020204" pitchFamily="34" charset="0"/>
              <a:buChar char="•"/>
            </a:pPr>
            <a:r>
              <a:rPr lang="en-US" sz="1200" dirty="0"/>
              <a:t>The supply curve shifts to the left</a:t>
            </a:r>
          </a:p>
          <a:p>
            <a:pPr marL="162175" indent="-162175" eaLnBrk="1" hangingPunct="1">
              <a:buFont typeface="Arial" panose="020B0604020202020204" pitchFamily="34" charset="0"/>
              <a:buChar char="•"/>
            </a:pPr>
            <a:r>
              <a:rPr lang="en-US" sz="1200" dirty="0"/>
              <a:t>The supply curve does not shift (though there may be a movement along the curve)</a:t>
            </a: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39</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864931" eaLnBrk="1" fontAlgn="auto" hangingPunct="1">
              <a:spcBef>
                <a:spcPts val="0"/>
              </a:spcBef>
              <a:spcAft>
                <a:spcPts val="0"/>
              </a:spcAft>
              <a:defRPr/>
            </a:pPr>
            <a:r>
              <a:rPr lang="en-US" dirty="0"/>
              <a:t>A. We can</a:t>
            </a:r>
            <a:r>
              <a:rPr lang="en-US" baseline="0" dirty="0"/>
              <a:t> use the law of supply to explain what happens here, so this is not a change in the supply of apple juice—it’s not a supply shift. This is a movement along the supply curve (also called “changed in quantity supplied”).</a:t>
            </a:r>
          </a:p>
          <a:p>
            <a:pPr defTabSz="864931" eaLnBrk="1" fontAlgn="auto" hangingPunct="1">
              <a:spcBef>
                <a:spcPts val="0"/>
              </a:spcBef>
              <a:spcAft>
                <a:spcPts val="0"/>
              </a:spcAft>
              <a:defRPr/>
            </a:pPr>
            <a:r>
              <a:rPr lang="en-US" dirty="0"/>
              <a:t>The technological advance allows apple juice to be produced at lower cost,</a:t>
            </a:r>
            <a:r>
              <a:rPr lang="en-US" baseline="0" dirty="0"/>
              <a:t> so with the same amount of inputs, we can produce and sell more (and sell at the same price as before, </a:t>
            </a:r>
            <a:r>
              <a:rPr lang="en-US" b="1" i="1" baseline="0" dirty="0"/>
              <a:t>P</a:t>
            </a:r>
            <a:r>
              <a:rPr lang="en-US" b="1" baseline="-25000" dirty="0"/>
              <a:t>1</a:t>
            </a:r>
            <a:r>
              <a:rPr lang="en-US" baseline="0" dirty="0"/>
              <a:t>). This is an increase in the supply of apple juice: the supply curve shifts to the right. </a:t>
            </a:r>
          </a:p>
          <a:p>
            <a:pPr defTabSz="864931" eaLnBrk="1" fontAlgn="auto" hangingPunct="1">
              <a:spcBef>
                <a:spcPts val="0"/>
              </a:spcBef>
              <a:spcAft>
                <a:spcPts val="0"/>
              </a:spcAft>
              <a:defRPr/>
            </a:pPr>
            <a:endParaRPr lang="en-US" baseline="0" dirty="0"/>
          </a:p>
          <a:p>
            <a:pPr defTabSz="864931" eaLnBrk="1" fontAlgn="auto" hangingPunct="1">
              <a:spcBef>
                <a:spcPts val="0"/>
              </a:spcBef>
              <a:spcAft>
                <a:spcPts val="0"/>
              </a:spcAft>
              <a:defRPr/>
            </a:pPr>
            <a:r>
              <a:rPr lang="en-US" dirty="0"/>
              <a:t>B. The technological advance allows apple juice to be produced at lower cost,</a:t>
            </a:r>
            <a:r>
              <a:rPr lang="en-US" baseline="0" dirty="0"/>
              <a:t> so with the same amount of inputs, we can produce and sell more (and sell at the same price as before, </a:t>
            </a:r>
            <a:r>
              <a:rPr lang="en-US" b="1" i="1" baseline="0" dirty="0"/>
              <a:t>P</a:t>
            </a:r>
            <a:r>
              <a:rPr lang="en-US" b="1" baseline="-25000" dirty="0"/>
              <a:t>1</a:t>
            </a:r>
            <a:r>
              <a:rPr lang="en-US" baseline="0" dirty="0"/>
              <a:t>). This is an increase in the supply of apple juice: the supply curve shifts to the right. </a:t>
            </a:r>
          </a:p>
          <a:p>
            <a:pPr defTabSz="864931" eaLnBrk="1" fontAlgn="auto" hangingPunct="1">
              <a:spcBef>
                <a:spcPts val="0"/>
              </a:spcBef>
              <a:spcAft>
                <a:spcPts val="0"/>
              </a:spcAft>
              <a:defRPr/>
            </a:pPr>
            <a:endParaRPr lang="en-US" baseline="0" dirty="0"/>
          </a:p>
          <a:p>
            <a:pPr defTabSz="864931" eaLnBrk="1" fontAlgn="auto" hangingPunct="1">
              <a:spcBef>
                <a:spcPts val="0"/>
              </a:spcBef>
              <a:spcAft>
                <a:spcPts val="0"/>
              </a:spcAft>
              <a:defRPr/>
            </a:pPr>
            <a:r>
              <a:rPr lang="en-US" baseline="0" dirty="0"/>
              <a:t>Now is probably the best time to remind students that an increase is a shift to the right, regardless if we are talking about </a:t>
            </a:r>
            <a:r>
              <a:rPr lang="en-US" b="1" i="1" baseline="0" dirty="0"/>
              <a:t>S</a:t>
            </a:r>
            <a:r>
              <a:rPr lang="en-US" baseline="0" dirty="0"/>
              <a:t> or </a:t>
            </a:r>
            <a:r>
              <a:rPr lang="en-US" b="1" i="1" baseline="0" dirty="0"/>
              <a:t>D</a:t>
            </a:r>
            <a:r>
              <a:rPr lang="en-US" baseline="0" dirty="0"/>
              <a:t> (and a decrease is a shift to the left).</a:t>
            </a:r>
          </a:p>
          <a:p>
            <a:pPr defTabSz="864931" eaLnBrk="1" fontAlgn="auto" hangingPunct="1">
              <a:spcBef>
                <a:spcPts val="0"/>
              </a:spcBef>
              <a:spcAft>
                <a:spcPts val="0"/>
              </a:spcAft>
              <a:defRPr/>
            </a:pPr>
            <a:endParaRPr lang="en-US" baseline="0" dirty="0"/>
          </a:p>
          <a:p>
            <a:pPr defTabSz="864931" eaLnBrk="1" fontAlgn="auto" hangingPunct="1">
              <a:spcBef>
                <a:spcPts val="0"/>
              </a:spcBef>
              <a:spcAft>
                <a:spcPts val="0"/>
              </a:spcAft>
              <a:defRPr/>
            </a:pPr>
            <a:r>
              <a:rPr lang="en-US" baseline="0" dirty="0"/>
              <a:t>We will stay away from saying “</a:t>
            </a:r>
            <a:r>
              <a:rPr lang="en-US" b="1" i="1" baseline="0" dirty="0"/>
              <a:t>D</a:t>
            </a:r>
            <a:r>
              <a:rPr lang="en-US" baseline="0" dirty="0"/>
              <a:t> curve shifts up” or “</a:t>
            </a:r>
            <a:r>
              <a:rPr lang="en-US" b="1" i="1" baseline="0" dirty="0"/>
              <a:t>S</a:t>
            </a:r>
            <a:r>
              <a:rPr lang="en-US" baseline="0" dirty="0"/>
              <a:t> curve shifts up” because while “</a:t>
            </a:r>
            <a:r>
              <a:rPr lang="en-US" b="1" i="1" baseline="0" dirty="0"/>
              <a:t>D</a:t>
            </a:r>
            <a:r>
              <a:rPr lang="en-US" baseline="0" dirty="0"/>
              <a:t> curve shifts up” is indeed an increase in </a:t>
            </a:r>
            <a:r>
              <a:rPr lang="en-US" b="1" i="1" baseline="0" dirty="0"/>
              <a:t>D</a:t>
            </a:r>
            <a:r>
              <a:rPr lang="en-US" baseline="0" dirty="0"/>
              <a:t>, “S curve shifts up” is actually a decrease in </a:t>
            </a:r>
            <a:r>
              <a:rPr lang="en-US" b="1" i="1" baseline="0" dirty="0"/>
              <a:t>S</a:t>
            </a:r>
            <a:r>
              <a:rPr lang="en-US" baseline="0" dirty="0"/>
              <a:t> (supply shifts left). We look for the changes on the horizontal axis (quantity) when the price (on the vertical axis) stays the same to determine an increase or decrease in demand or supply. </a:t>
            </a:r>
            <a:endParaRPr lang="en-US" dirty="0"/>
          </a:p>
          <a:p>
            <a:endParaRPr lang="en-US" dirty="0"/>
          </a:p>
          <a:p>
            <a:pPr defTabSz="864931" eaLnBrk="1" fontAlgn="auto" hangingPunct="1">
              <a:spcBef>
                <a:spcPts val="0"/>
              </a:spcBef>
              <a:spcAft>
                <a:spcPts val="0"/>
              </a:spcAft>
              <a:defRPr/>
            </a:pPr>
            <a:endParaRPr lang="en-US" dirty="0"/>
          </a:p>
          <a:p>
            <a:endParaRPr lang="en-US" dirty="0"/>
          </a:p>
          <a:p>
            <a:endParaRPr lang="en-CA"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40</a:t>
            </a:fld>
            <a:endParaRPr lang="en-US" dirty="0"/>
          </a:p>
        </p:txBody>
      </p:sp>
    </p:spTree>
    <p:extLst>
      <p:ext uri="{BB962C8B-B14F-4D97-AF65-F5344CB8AC3E}">
        <p14:creationId xmlns:p14="http://schemas.microsoft.com/office/powerpoint/2010/main" val="1233459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41</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The “Ask the Experts” feature provides the opportunity for class discussion. </a:t>
            </a:r>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 </a:t>
            </a:r>
          </a:p>
          <a:p>
            <a:endParaRPr lang="en-US" dirty="0"/>
          </a:p>
          <a:p>
            <a:r>
              <a:rPr lang="en-US" dirty="0"/>
              <a:t>This Ask the Experts box is probably a great way to start if you discuss the “Price increases after disasters” article from the “In the News” box in the textbook. The discussion would probably be more interesting if your students read the article first. </a:t>
            </a: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46</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14318" eaLnBrk="1" fontAlgn="auto" hangingPunct="1">
              <a:spcBef>
                <a:spcPts val="0"/>
              </a:spcBef>
              <a:spcAft>
                <a:spcPts val="0"/>
              </a:spcAft>
              <a:defRPr/>
            </a:pPr>
            <a:r>
              <a:rPr lang="en-US" sz="1200" dirty="0"/>
              <a:t>Allow your students 5</a:t>
            </a:r>
            <a:r>
              <a:rPr lang="en-US" sz="1200" dirty="0">
                <a:latin typeface="Work Sans" pitchFamily="2" charset="0"/>
              </a:rPr>
              <a:t>–</a:t>
            </a:r>
            <a:r>
              <a:rPr lang="en-US" sz="1200" dirty="0"/>
              <a:t>10 minutes to work by themselves or in groups before asking for volunteers to share their answers.  The correct answers are on the next slide. </a:t>
            </a:r>
          </a:p>
          <a:p>
            <a:pPr defTabSz="914318">
              <a:defRPr/>
            </a:pPr>
            <a:endParaRPr lang="en-US" sz="1200" dirty="0"/>
          </a:p>
          <a:p>
            <a:pPr defTabSz="914318">
              <a:defRPr/>
            </a:pPr>
            <a:r>
              <a:rPr lang="en-US" sz="1200" dirty="0"/>
              <a:t>This exercise leads students to review all they have learned about the demand and supply, shifts of the demand and supply curves, and changes in </a:t>
            </a:r>
            <a:r>
              <a:rPr lang="en-US" sz="1200" dirty="0" err="1"/>
              <a:t>equilibria</a:t>
            </a:r>
            <a:r>
              <a:rPr lang="en-US" sz="1200" dirty="0"/>
              <a:t>. </a:t>
            </a:r>
          </a:p>
          <a:p>
            <a:endParaRPr lang="en-US" sz="1200" dirty="0"/>
          </a:p>
          <a:p>
            <a:r>
              <a:rPr lang="en-US" sz="1200" dirty="0"/>
              <a:t>We assume that the market for orange juice is in equilibrium (</a:t>
            </a:r>
            <a:r>
              <a:rPr lang="en-US" sz="1200" b="1" i="1" dirty="0"/>
              <a:t>P</a:t>
            </a:r>
            <a:r>
              <a:rPr lang="en-US" sz="1200" b="1" baseline="-25000" dirty="0"/>
              <a:t>1</a:t>
            </a:r>
            <a:r>
              <a:rPr lang="en-US" sz="1200" dirty="0"/>
              <a:t>, </a:t>
            </a:r>
            <a:r>
              <a:rPr lang="en-US" sz="1200" b="1" i="1" dirty="0"/>
              <a:t>Q</a:t>
            </a:r>
            <a:r>
              <a:rPr lang="en-US" sz="1200" b="1" baseline="-25000" dirty="0"/>
              <a:t>1</a:t>
            </a:r>
            <a:r>
              <a:rPr lang="en-US" sz="1200" dirty="0"/>
              <a:t>). </a:t>
            </a:r>
          </a:p>
          <a:p>
            <a:r>
              <a:rPr lang="en-US" sz="1200" dirty="0"/>
              <a:t>Apple juice and orange juice are substitutes, so the demand of orange juice declines.</a:t>
            </a:r>
          </a:p>
          <a:p>
            <a:r>
              <a:rPr lang="en-US" sz="1200" dirty="0"/>
              <a:t>Oranges are an ingredient needed to produce orange juice, so low input prices will increase the supply of orange juice.</a:t>
            </a:r>
          </a:p>
          <a:p>
            <a:r>
              <a:rPr lang="en-US" sz="1200" dirty="0"/>
              <a:t>We don’t know which event is the dominant one.</a:t>
            </a:r>
          </a:p>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54</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14318">
              <a:defRPr/>
            </a:pPr>
            <a:r>
              <a:rPr lang="en-US" dirty="0"/>
              <a:t>The textbook shows two separate graphs to make the point of ambiguous quantity (just like we used in Example 3C). Students should benefit from the following approach as well:</a:t>
            </a:r>
          </a:p>
          <a:p>
            <a:pPr defTabSz="914318">
              <a:defRPr/>
            </a:pPr>
            <a:r>
              <a:rPr lang="en-US" sz="1200" dirty="0"/>
              <a:t>Apple juice and orange juice are substitutes, so the demand of orange juice declines. The demand curve shifts to the left. The new equilibrium will have a lower price and a lower quantity. </a:t>
            </a:r>
            <a:r>
              <a:rPr lang="en-US" dirty="0"/>
              <a:t>A fall in the price of oranges, an ingredient in the production of orange juice, will prompt producers of orange juice to produce more; the </a:t>
            </a:r>
            <a:r>
              <a:rPr lang="en-US" i="1" dirty="0"/>
              <a:t>S </a:t>
            </a:r>
            <a:r>
              <a:rPr lang="en-US" dirty="0"/>
              <a:t>curve shifts right, resulting in a lower </a:t>
            </a:r>
            <a:r>
              <a:rPr lang="en-US" i="1" dirty="0"/>
              <a:t>P</a:t>
            </a:r>
            <a:r>
              <a:rPr lang="en-US" dirty="0"/>
              <a:t> and a higher </a:t>
            </a:r>
            <a:r>
              <a:rPr lang="en-US" i="1" dirty="0"/>
              <a:t>Q</a:t>
            </a:r>
            <a:r>
              <a:rPr lang="en-US" dirty="0"/>
              <a:t>.</a:t>
            </a:r>
          </a:p>
          <a:p>
            <a:pPr marL="270291" indent="-270291" defTabSz="914318">
              <a:buFont typeface="Arial" panose="020B0604020202020204" pitchFamily="34" charset="0"/>
              <a:buChar char="•"/>
              <a:defRPr/>
            </a:pPr>
            <a:r>
              <a:rPr lang="en-US" dirty="0"/>
              <a:t>First, the demand decreases to </a:t>
            </a:r>
            <a:r>
              <a:rPr lang="en-US" b="1" i="1" dirty="0"/>
              <a:t>D</a:t>
            </a:r>
            <a:r>
              <a:rPr lang="en-US" b="1" baseline="-25000" dirty="0"/>
              <a:t>2</a:t>
            </a:r>
            <a:r>
              <a:rPr lang="en-US" dirty="0"/>
              <a:t> and the supply curve increases to </a:t>
            </a:r>
            <a:r>
              <a:rPr lang="en-US" b="1" i="1" dirty="0"/>
              <a:t>S</a:t>
            </a:r>
            <a:r>
              <a:rPr lang="en-US" b="1" baseline="-25000" dirty="0"/>
              <a:t>2</a:t>
            </a:r>
            <a:r>
              <a:rPr lang="en-US" dirty="0"/>
              <a:t> (big change in S) so the graph shows lower </a:t>
            </a:r>
            <a:r>
              <a:rPr lang="en-US" b="1" dirty="0"/>
              <a:t>P</a:t>
            </a:r>
            <a:r>
              <a:rPr lang="en-US" dirty="0"/>
              <a:t> (the new price is </a:t>
            </a:r>
            <a:r>
              <a:rPr lang="en-US" b="1" i="1" dirty="0"/>
              <a:t>P</a:t>
            </a:r>
            <a:r>
              <a:rPr lang="en-US" b="1" baseline="-25000" dirty="0"/>
              <a:t>2</a:t>
            </a:r>
            <a:r>
              <a:rPr lang="en-US" dirty="0"/>
              <a:t>) and higher </a:t>
            </a:r>
            <a:r>
              <a:rPr lang="en-US" b="1" dirty="0"/>
              <a:t>Q</a:t>
            </a:r>
            <a:r>
              <a:rPr lang="en-US" dirty="0"/>
              <a:t> (the new quantity is </a:t>
            </a:r>
            <a:r>
              <a:rPr lang="en-US" b="1" i="1" dirty="0"/>
              <a:t>Q</a:t>
            </a:r>
            <a:r>
              <a:rPr lang="en-US" b="1" baseline="-25000" dirty="0"/>
              <a:t>2</a:t>
            </a:r>
            <a:r>
              <a:rPr lang="en-US" dirty="0"/>
              <a:t>).</a:t>
            </a:r>
          </a:p>
          <a:p>
            <a:pPr marL="270291" indent="-270291" defTabSz="914318">
              <a:buFont typeface="Arial" panose="020B0604020202020204" pitchFamily="34" charset="0"/>
              <a:buChar char="•"/>
              <a:defRPr/>
            </a:pPr>
            <a:r>
              <a:rPr lang="en-US" dirty="0"/>
              <a:t>But what if, when the demand decreases to </a:t>
            </a:r>
            <a:r>
              <a:rPr lang="en-US" b="1" i="1" dirty="0"/>
              <a:t>D</a:t>
            </a:r>
            <a:r>
              <a:rPr lang="en-US" b="1" baseline="-25000" dirty="0"/>
              <a:t>2</a:t>
            </a:r>
            <a:r>
              <a:rPr lang="en-US" dirty="0"/>
              <a:t>, the supply curve increases just a bit, to </a:t>
            </a:r>
            <a:r>
              <a:rPr lang="en-US" b="1" i="1" dirty="0"/>
              <a:t>S</a:t>
            </a:r>
            <a:r>
              <a:rPr lang="en-US" b="1" baseline="-25000" dirty="0"/>
              <a:t>3</a:t>
            </a:r>
            <a:r>
              <a:rPr lang="en-US" dirty="0"/>
              <a:t>: then the </a:t>
            </a:r>
            <a:r>
              <a:rPr lang="en-US" b="1" dirty="0"/>
              <a:t>P</a:t>
            </a:r>
            <a:r>
              <a:rPr lang="en-US" dirty="0"/>
              <a:t> is lower (the new price is </a:t>
            </a:r>
            <a:r>
              <a:rPr lang="en-US" b="1" i="1" dirty="0"/>
              <a:t>P</a:t>
            </a:r>
            <a:r>
              <a:rPr lang="en-US" b="1" baseline="-25000" dirty="0"/>
              <a:t>3</a:t>
            </a:r>
            <a:r>
              <a:rPr lang="en-US" dirty="0"/>
              <a:t>) and the </a:t>
            </a:r>
            <a:r>
              <a:rPr lang="en-US" b="1" dirty="0"/>
              <a:t>Q</a:t>
            </a:r>
            <a:r>
              <a:rPr lang="en-US" dirty="0"/>
              <a:t> is lower as well (the new quantity is </a:t>
            </a:r>
            <a:r>
              <a:rPr lang="en-US" b="1" i="1" dirty="0"/>
              <a:t>Q</a:t>
            </a:r>
            <a:r>
              <a:rPr lang="en-US" b="1" baseline="-25000" dirty="0"/>
              <a:t>3</a:t>
            </a:r>
            <a:r>
              <a:rPr lang="en-US" dirty="0"/>
              <a:t>). </a:t>
            </a:r>
          </a:p>
          <a:p>
            <a:pPr marL="270291" indent="-270291" defTabSz="914318">
              <a:buFont typeface="Arial" panose="020B0604020202020204" pitchFamily="34" charset="0"/>
              <a:buChar char="•"/>
              <a:defRPr/>
            </a:pPr>
            <a:r>
              <a:rPr lang="en-US" dirty="0"/>
              <a:t>Since the problem doesn’t specify which curve changes the most, the only conclusion is that while </a:t>
            </a:r>
            <a:r>
              <a:rPr lang="en-US" b="1" dirty="0"/>
              <a:t>P</a:t>
            </a:r>
            <a:r>
              <a:rPr lang="en-US" dirty="0"/>
              <a:t> is lower, </a:t>
            </a:r>
            <a:r>
              <a:rPr lang="en-US" b="1" dirty="0"/>
              <a:t>Q</a:t>
            </a:r>
            <a:r>
              <a:rPr lang="en-US" dirty="0"/>
              <a:t> is ambiguous: it can increase or it can decrease.</a:t>
            </a:r>
          </a:p>
          <a:p>
            <a:pPr defTabSz="914318">
              <a:defRPr/>
            </a:pPr>
            <a:endParaRPr lang="en-US" dirty="0"/>
          </a:p>
          <a:p>
            <a:pPr defTabSz="914318">
              <a:defRPr/>
            </a:pPr>
            <a:r>
              <a:rPr lang="en-US" dirty="0"/>
              <a:t>If the demand change is dominant (greater than the supply change, supply shifts to </a:t>
            </a:r>
            <a:r>
              <a:rPr lang="en-US" b="1" i="1" dirty="0"/>
              <a:t>S</a:t>
            </a:r>
            <a:r>
              <a:rPr lang="en-US" b="1" baseline="-25000" dirty="0"/>
              <a:t>3</a:t>
            </a:r>
            <a:r>
              <a:rPr lang="en-US" dirty="0"/>
              <a:t>), then </a:t>
            </a:r>
            <a:r>
              <a:rPr lang="en-US" b="1" dirty="0"/>
              <a:t>P</a:t>
            </a:r>
            <a:r>
              <a:rPr lang="en-US" dirty="0"/>
              <a:t> falls and </a:t>
            </a:r>
            <a:r>
              <a:rPr lang="en-US" b="1" dirty="0"/>
              <a:t>Q</a:t>
            </a:r>
            <a:r>
              <a:rPr lang="en-US" dirty="0"/>
              <a:t> falls.</a:t>
            </a:r>
          </a:p>
          <a:p>
            <a:pPr defTabSz="914318">
              <a:defRPr/>
            </a:pPr>
            <a:r>
              <a:rPr lang="en-US" dirty="0"/>
              <a:t>But if the supply change is dominant (supply shifts to </a:t>
            </a:r>
            <a:r>
              <a:rPr lang="en-US" b="1" i="1" dirty="0"/>
              <a:t>S</a:t>
            </a:r>
            <a:r>
              <a:rPr lang="en-US" b="1" baseline="-25000" dirty="0"/>
              <a:t>2</a:t>
            </a:r>
            <a:r>
              <a:rPr lang="en-US" dirty="0"/>
              <a:t>), then </a:t>
            </a:r>
            <a:r>
              <a:rPr lang="en-US" b="1" dirty="0"/>
              <a:t>P</a:t>
            </a:r>
            <a:r>
              <a:rPr lang="en-US" dirty="0"/>
              <a:t> falls and </a:t>
            </a:r>
            <a:r>
              <a:rPr lang="en-US" b="1" dirty="0"/>
              <a:t>Q</a:t>
            </a:r>
            <a:r>
              <a:rPr lang="en-US" dirty="0"/>
              <a:t> increases. </a:t>
            </a:r>
          </a:p>
          <a:p>
            <a:pPr defTabSz="914318">
              <a:defRPr/>
            </a:pPr>
            <a:endParaRPr lang="en-US" dirty="0"/>
          </a:p>
          <a:p>
            <a:pPr defTabSz="914318">
              <a:defRPr/>
            </a:pPr>
            <a:r>
              <a:rPr lang="en-US" dirty="0"/>
              <a:t>Since the problem doesn’t specify which change is dominant, the correct answer will be: </a:t>
            </a:r>
            <a:r>
              <a:rPr lang="en-US" b="1" dirty="0"/>
              <a:t>P</a:t>
            </a:r>
            <a:r>
              <a:rPr lang="en-US" dirty="0"/>
              <a:t> falls and </a:t>
            </a:r>
            <a:r>
              <a:rPr lang="en-US" b="1" dirty="0"/>
              <a:t>Q</a:t>
            </a:r>
            <a:r>
              <a:rPr lang="en-US" dirty="0"/>
              <a:t> is ambiguous.</a:t>
            </a: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55</a:t>
            </a:fld>
            <a:endParaRPr lang="en-US" dirty="0"/>
          </a:p>
        </p:txBody>
      </p:sp>
    </p:spTree>
    <p:extLst>
      <p:ext uri="{BB962C8B-B14F-4D97-AF65-F5344CB8AC3E}">
        <p14:creationId xmlns:p14="http://schemas.microsoft.com/office/powerpoint/2010/main" val="16066480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57</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897193"/>
            <a:r>
              <a:rPr lang="en-US" dirty="0"/>
              <a:t>Suggestion:</a:t>
            </a:r>
            <a:r>
              <a:rPr lang="en-US" baseline="0" dirty="0"/>
              <a:t> For the Think-Pair-Share activities, if time allows, allow students to work in small groups for 5</a:t>
            </a:r>
            <a:r>
              <a:rPr lang="en-US" baseline="0" dirty="0">
                <a:latin typeface="Work Sans" pitchFamily="2" charset="0"/>
              </a:rPr>
              <a:t>–</a:t>
            </a:r>
            <a:r>
              <a:rPr lang="en-US" baseline="0" dirty="0"/>
              <a:t>10 minutes. Then allow student groups to share with other groups or with the entire class</a:t>
            </a:r>
            <a:r>
              <a:rPr lang="en-US" dirty="0"/>
              <a:t>. Or, you can treat the Think-Pair-Share activity</a:t>
            </a:r>
            <a:r>
              <a:rPr lang="en-US" baseline="0" dirty="0"/>
              <a:t> as an open-to-all in–class discussion.</a:t>
            </a:r>
          </a:p>
          <a:p>
            <a:pPr defTabSz="897193"/>
            <a:endParaRPr lang="en-US" baseline="0" dirty="0"/>
          </a:p>
          <a:p>
            <a:r>
              <a:rPr lang="en-US" dirty="0">
                <a:solidFill>
                  <a:srgbClr val="002060"/>
                </a:solidFill>
              </a:rPr>
              <a:t>Discussion points:  </a:t>
            </a:r>
          </a:p>
          <a:p>
            <a:pPr marL="216233" indent="-216233">
              <a:buAutoNum type="alphaUcPeriod"/>
            </a:pPr>
            <a:r>
              <a:rPr lang="en-US" sz="1100" kern="1200" dirty="0">
                <a:solidFill>
                  <a:schemeClr val="tx1"/>
                </a:solidFill>
                <a:latin typeface="Arial" panose="020B0604020202020204" pitchFamily="34" charset="0"/>
                <a:ea typeface="+mn-ea"/>
                <a:cs typeface="Arial" panose="020B0604020202020204" pitchFamily="34" charset="0"/>
              </a:rPr>
              <a:t>The typhoon destroying most of the apple crop will affect the market for apples and the market for pineapple (and pineapple smoothies): </a:t>
            </a:r>
          </a:p>
          <a:p>
            <a:pPr marL="648698" lvl="1" indent="-216233"/>
            <a:r>
              <a:rPr lang="en-US" sz="1100" kern="1200" dirty="0">
                <a:solidFill>
                  <a:schemeClr val="tx1"/>
                </a:solidFill>
                <a:latin typeface="Arial" panose="020B0604020202020204" pitchFamily="34" charset="0"/>
                <a:ea typeface="+mn-ea"/>
                <a:cs typeface="Arial" panose="020B0604020202020204" pitchFamily="34" charset="0"/>
              </a:rPr>
              <a:t>In the market for apples, the supply of apples decreases, leading to higher prices and lower quantity of apples. </a:t>
            </a:r>
          </a:p>
          <a:p>
            <a:pPr marL="648698" lvl="1" indent="-216233"/>
            <a:r>
              <a:rPr lang="en-US" sz="1100" kern="1200" dirty="0">
                <a:solidFill>
                  <a:schemeClr val="tx1"/>
                </a:solidFill>
                <a:latin typeface="Arial" panose="020B0604020202020204" pitchFamily="34" charset="0"/>
                <a:ea typeface="+mn-ea"/>
                <a:cs typeface="Arial" panose="020B0604020202020204" pitchFamily="34" charset="0"/>
              </a:rPr>
              <a:t>If apples and pineapples are substitutes, the higher price of apples will increase the demand for pineapple and that will increase the price and quantity of pineapples. If the roommate drinks homemade pineapple smoothies, he’ll pay a higher price to make them. The higher price of pineapples will decrease the supply of processed pineapple juice, so the market price of pineapple juice also increases. No matter if the roommate makes or buys pineapple juice, he’ll pay a higher price.</a:t>
            </a:r>
          </a:p>
          <a:p>
            <a:pPr marL="216233" indent="-216233">
              <a:buFont typeface="+mj-lt"/>
              <a:buAutoNum type="alphaUcPeriod"/>
            </a:pPr>
            <a:r>
              <a:rPr lang="en-US" sz="1100" kern="1200" dirty="0">
                <a:solidFill>
                  <a:schemeClr val="tx1"/>
                </a:solidFill>
                <a:latin typeface="Arial" panose="020B0604020202020204" pitchFamily="34" charset="0"/>
                <a:ea typeface="+mn-ea"/>
                <a:cs typeface="Arial" panose="020B0604020202020204" pitchFamily="34" charset="0"/>
              </a:rPr>
              <a:t>The markets for substitutes or complements of apples will be affected (substitutes for apples: increase in demand, higher </a:t>
            </a:r>
            <a:r>
              <a:rPr lang="en-US" sz="1100" b="1" kern="1200" dirty="0">
                <a:solidFill>
                  <a:schemeClr val="tx1"/>
                </a:solidFill>
                <a:latin typeface="Arial" panose="020B0604020202020204" pitchFamily="34" charset="0"/>
                <a:ea typeface="+mn-ea"/>
                <a:cs typeface="Arial" panose="020B0604020202020204" pitchFamily="34" charset="0"/>
              </a:rPr>
              <a:t>P</a:t>
            </a:r>
            <a:r>
              <a:rPr lang="en-US" sz="1100" kern="1200" dirty="0">
                <a:solidFill>
                  <a:schemeClr val="tx1"/>
                </a:solidFill>
                <a:latin typeface="Arial" panose="020B0604020202020204" pitchFamily="34" charset="0"/>
                <a:ea typeface="+mn-ea"/>
                <a:cs typeface="Arial" panose="020B0604020202020204" pitchFamily="34" charset="0"/>
              </a:rPr>
              <a:t> and </a:t>
            </a:r>
            <a:r>
              <a:rPr lang="en-US" sz="1100" b="1" kern="1200" dirty="0">
                <a:solidFill>
                  <a:schemeClr val="tx1"/>
                </a:solidFill>
                <a:latin typeface="Arial" panose="020B0604020202020204" pitchFamily="34" charset="0"/>
                <a:ea typeface="+mn-ea"/>
                <a:cs typeface="Arial" panose="020B0604020202020204" pitchFamily="34" charset="0"/>
              </a:rPr>
              <a:t>Q</a:t>
            </a:r>
            <a:r>
              <a:rPr lang="en-US" sz="1100" kern="1200" dirty="0">
                <a:solidFill>
                  <a:schemeClr val="tx1"/>
                </a:solidFill>
                <a:latin typeface="Arial" panose="020B0604020202020204" pitchFamily="34" charset="0"/>
                <a:ea typeface="+mn-ea"/>
                <a:cs typeface="Arial" panose="020B0604020202020204" pitchFamily="34" charset="0"/>
              </a:rPr>
              <a:t>; complements for apples: decrease in demand, lower </a:t>
            </a:r>
            <a:r>
              <a:rPr lang="en-US" sz="1100" b="1" kern="1200" dirty="0">
                <a:solidFill>
                  <a:schemeClr val="tx1"/>
                </a:solidFill>
                <a:latin typeface="Arial" panose="020B0604020202020204" pitchFamily="34" charset="0"/>
                <a:ea typeface="+mn-ea"/>
                <a:cs typeface="Arial" panose="020B0604020202020204" pitchFamily="34" charset="0"/>
              </a:rPr>
              <a:t>P</a:t>
            </a:r>
            <a:r>
              <a:rPr lang="en-US" sz="1100" kern="1200" dirty="0">
                <a:solidFill>
                  <a:schemeClr val="tx1"/>
                </a:solidFill>
                <a:latin typeface="Arial" panose="020B0604020202020204" pitchFamily="34" charset="0"/>
                <a:ea typeface="+mn-ea"/>
                <a:cs typeface="Arial" panose="020B0604020202020204" pitchFamily="34" charset="0"/>
              </a:rPr>
              <a:t> and </a:t>
            </a:r>
            <a:r>
              <a:rPr lang="en-US" sz="1100" b="1" kern="1200" dirty="0">
                <a:solidFill>
                  <a:schemeClr val="tx1"/>
                </a:solidFill>
                <a:latin typeface="Arial" panose="020B0604020202020204" pitchFamily="34" charset="0"/>
                <a:ea typeface="+mn-ea"/>
                <a:cs typeface="Arial" panose="020B0604020202020204" pitchFamily="34" charset="0"/>
              </a:rPr>
              <a:t>Q</a:t>
            </a:r>
            <a:r>
              <a:rPr lang="en-US" sz="1100" kern="1200" dirty="0">
                <a:solidFill>
                  <a:schemeClr val="tx1"/>
                </a:solidFill>
                <a:latin typeface="Arial" panose="020B0604020202020204" pitchFamily="34" charset="0"/>
                <a:ea typeface="+mn-ea"/>
                <a:cs typeface="Arial" panose="020B0604020202020204" pitchFamily="34" charset="0"/>
              </a:rPr>
              <a:t>). The markets for goods using apples as an ingredient (juices, pasties, pies, apple sauce, jams and jellies, and so on) will see a decrease in supply due to higher production costs, so higher </a:t>
            </a:r>
            <a:r>
              <a:rPr lang="en-US" sz="1100" b="1" kern="1200" dirty="0">
                <a:solidFill>
                  <a:schemeClr val="tx1"/>
                </a:solidFill>
                <a:latin typeface="Arial" panose="020B0604020202020204" pitchFamily="34" charset="0"/>
                <a:ea typeface="+mn-ea"/>
                <a:cs typeface="Arial" panose="020B0604020202020204" pitchFamily="34" charset="0"/>
              </a:rPr>
              <a:t>P</a:t>
            </a:r>
            <a:r>
              <a:rPr lang="en-US" sz="1100" kern="1200" dirty="0">
                <a:solidFill>
                  <a:schemeClr val="tx1"/>
                </a:solidFill>
                <a:latin typeface="Arial" panose="020B0604020202020204" pitchFamily="34" charset="0"/>
                <a:ea typeface="+mn-ea"/>
                <a:cs typeface="Arial" panose="020B0604020202020204" pitchFamily="34" charset="0"/>
              </a:rPr>
              <a:t>, lower </a:t>
            </a:r>
            <a:r>
              <a:rPr lang="en-US" sz="1100" b="1" kern="1200" dirty="0">
                <a:solidFill>
                  <a:schemeClr val="tx1"/>
                </a:solidFill>
                <a:latin typeface="Arial" panose="020B0604020202020204" pitchFamily="34" charset="0"/>
                <a:ea typeface="+mn-ea"/>
                <a:cs typeface="Arial" panose="020B0604020202020204" pitchFamily="34" charset="0"/>
              </a:rPr>
              <a:t>Q</a:t>
            </a:r>
            <a:r>
              <a:rPr lang="en-US" sz="1100" kern="1200" dirty="0">
                <a:solidFill>
                  <a:schemeClr val="tx1"/>
                </a:solidFill>
                <a:latin typeface="Arial" panose="020B0604020202020204" pitchFamily="34" charset="0"/>
                <a:ea typeface="+mn-ea"/>
                <a:cs typeface="Arial" panose="020B0604020202020204" pitchFamily="34" charset="0"/>
              </a:rPr>
              <a:t>. </a:t>
            </a: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59</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61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5</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11</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13</a:t>
            </a:fld>
            <a:endParaRPr lang="en-US" dirty="0"/>
          </a:p>
        </p:txBody>
      </p:sp>
    </p:spTree>
    <p:extLst>
      <p:ext uri="{BB962C8B-B14F-4D97-AF65-F5344CB8AC3E}">
        <p14:creationId xmlns:p14="http://schemas.microsoft.com/office/powerpoint/2010/main" val="40347678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19</a:t>
            </a:fld>
            <a:endParaRPr lang="en-US" dirty="0"/>
          </a:p>
        </p:txBody>
      </p:sp>
    </p:spTree>
    <p:extLst>
      <p:ext uri="{BB962C8B-B14F-4D97-AF65-F5344CB8AC3E}">
        <p14:creationId xmlns:p14="http://schemas.microsoft.com/office/powerpoint/2010/main" val="40941251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864931" eaLnBrk="1" fontAlgn="auto" hangingPunct="1">
              <a:spcBef>
                <a:spcPts val="0"/>
              </a:spcBef>
              <a:spcAft>
                <a:spcPts val="0"/>
              </a:spcAft>
              <a:defRPr/>
            </a:pPr>
            <a:r>
              <a:rPr lang="en-US" dirty="0"/>
              <a:t>For the Active Learning exercises, a</a:t>
            </a:r>
            <a:r>
              <a:rPr lang="en-US" sz="1100" dirty="0"/>
              <a:t>llow your students 5 minutes to work by themselves or in groups before asking for volunteers to share their answers. This exercise leads students to review all they have learned about the demand, shifts of the demand curve, and movements along the demand curve. </a:t>
            </a:r>
          </a:p>
          <a:p>
            <a:pPr eaLnBrk="1" hangingPunct="1"/>
            <a:endParaRPr lang="en-US" dirty="0"/>
          </a:p>
          <a:p>
            <a:pPr eaLnBrk="1" hangingPunct="1"/>
            <a:r>
              <a:rPr lang="en-US" dirty="0"/>
              <a:t>In each case, there are only two possible answers:</a:t>
            </a:r>
          </a:p>
          <a:p>
            <a:pPr marL="270291" indent="-270291" eaLnBrk="1" hangingPunct="1">
              <a:buFont typeface="Arial" panose="020B0604020202020204" pitchFamily="34" charset="0"/>
              <a:buChar char="•"/>
            </a:pPr>
            <a:r>
              <a:rPr lang="en-US" dirty="0"/>
              <a:t>The demand curve shifts to the right or to the left</a:t>
            </a:r>
          </a:p>
          <a:p>
            <a:pPr marL="270291" indent="-270291" eaLnBrk="1" hangingPunct="1">
              <a:buFont typeface="Arial" panose="020B0604020202020204" pitchFamily="34" charset="0"/>
              <a:buChar char="•"/>
            </a:pPr>
            <a:r>
              <a:rPr lang="en-US" dirty="0"/>
              <a:t>The demand curve does not shift (though there may be a movement along the curve)</a:t>
            </a:r>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25</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dirty="0"/>
              <a:t>While all the graphs so far have actual numbers for prices and quantities, we don’t really need them. Here there are no numbers or units on either axis, and we are using “</a:t>
            </a:r>
            <a:r>
              <a:rPr lang="en-US" b="1" i="1" dirty="0"/>
              <a:t>P</a:t>
            </a:r>
            <a:r>
              <a:rPr lang="en-US" b="1" baseline="-25000" dirty="0"/>
              <a:t>1</a:t>
            </a:r>
            <a:r>
              <a:rPr lang="en-US" dirty="0"/>
              <a:t>” and “</a:t>
            </a:r>
            <a:r>
              <a:rPr lang="en-US" b="1" i="1" dirty="0"/>
              <a:t>Q</a:t>
            </a:r>
            <a:r>
              <a:rPr lang="en-US" b="1" baseline="-25000" dirty="0"/>
              <a:t>1</a:t>
            </a:r>
            <a:r>
              <a:rPr lang="en-US" dirty="0"/>
              <a:t>” to represent the initial price and quantity, rather than specific numerical values.  Tell them that this is common, because in much economic analysis, the goal is only to see the direction of changes, not specific amounts. </a:t>
            </a:r>
          </a:p>
          <a:p>
            <a:pPr eaLnBrk="1" hangingPunct="1"/>
            <a:endParaRPr lang="en-US" dirty="0"/>
          </a:p>
          <a:p>
            <a:pPr eaLnBrk="1" hangingPunct="1"/>
            <a:r>
              <a:rPr lang="en-US" sz="1300" dirty="0"/>
              <a:t>A. An increase in the price of apple juice prompts consumers to buy less apple juice at this higher price (law of demand); but because apple juice is a substitute for orange juice, consumers will buy more orange juice at the same price as before, </a:t>
            </a:r>
            <a:r>
              <a:rPr lang="en-US" sz="1300" b="1" i="1" dirty="0"/>
              <a:t>P</a:t>
            </a:r>
            <a:r>
              <a:rPr lang="en-US" sz="1300" b="1" baseline="-25000" dirty="0"/>
              <a:t>1</a:t>
            </a:r>
            <a:r>
              <a:rPr lang="en-US" sz="1300" dirty="0"/>
              <a:t>. So, t</a:t>
            </a:r>
            <a:r>
              <a:rPr lang="en-US" dirty="0"/>
              <a:t>he price of orange juice is the same, but the quantity demanded is now higher. This is a shift to the right of the demand curve for orange juice. In fact, this is the nature of a shift in a curve; at any given price, the quantity is different than before.</a:t>
            </a:r>
          </a:p>
          <a:p>
            <a:pPr eaLnBrk="1" hangingPunct="1"/>
            <a:endParaRPr lang="en-US" dirty="0"/>
          </a:p>
          <a:p>
            <a:r>
              <a:rPr lang="en-US" dirty="0"/>
              <a:t>B. Because the price of orange juice is measured on the vertical axis, this will be a movement along the demand curve (for orange juice). </a:t>
            </a:r>
          </a:p>
          <a:p>
            <a:r>
              <a:rPr lang="en-US" dirty="0"/>
              <a:t>We can</a:t>
            </a:r>
            <a:r>
              <a:rPr lang="en-US" baseline="0" dirty="0"/>
              <a:t> use the law of demand to explain what happens here, so this is not a change in the demand for orange juice—it’s not a demand shift. This is a movement along the demand curve (also called “changed in quantity demanded”).</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26</a:t>
            </a:fld>
            <a:endParaRPr lang="en-US" dirty="0"/>
          </a:p>
        </p:txBody>
      </p:sp>
    </p:spTree>
    <p:extLst>
      <p:ext uri="{BB962C8B-B14F-4D97-AF65-F5344CB8AC3E}">
        <p14:creationId xmlns:p14="http://schemas.microsoft.com/office/powerpoint/2010/main" val="3477359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193012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F9B2107C-2CCA-43D6-8C47-6B0F2375E923}"/>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a:xfrm>
            <a:off x="476843" y="1825625"/>
            <a:ext cx="11241915" cy="4122502"/>
          </a:xfrm>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xmlns=""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D9E51E78-8FE4-486C-87F5-FC14B37B23DF}"/>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21.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a:xfrm>
            <a:off x="5646420" y="3809720"/>
            <a:ext cx="6202680" cy="1424930"/>
          </a:xfrm>
        </p:spPr>
        <p:txBody>
          <a:bodyPr/>
          <a:lstStyle/>
          <a:p>
            <a:r>
              <a:rPr lang="en-US" b="1" dirty="0">
                <a:latin typeface="+mn-lt"/>
              </a:rPr>
              <a:t>Chapter 4: </a:t>
            </a:r>
            <a:r>
              <a:rPr lang="en-US" dirty="0">
                <a:latin typeface="+mn-lt"/>
              </a:rPr>
              <a:t>The Market Forces of Supply and Demand</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xmlns=""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Other Markets</a:t>
            </a:r>
            <a:endParaRPr lang="en-US" dirty="0">
              <a:latin typeface="+mn-lt"/>
            </a:endParaRPr>
          </a:p>
        </p:txBody>
      </p:sp>
      <p:sp>
        <p:nvSpPr>
          <p:cNvPr id="3" name="Content Placeholder 2"/>
          <p:cNvSpPr>
            <a:spLocks noGrp="1"/>
          </p:cNvSpPr>
          <p:nvPr>
            <p:ph idx="1"/>
          </p:nvPr>
        </p:nvSpPr>
        <p:spPr/>
        <p:txBody>
          <a:bodyPr/>
          <a:lstStyle/>
          <a:p>
            <a:r>
              <a:rPr lang="en-US" altLang="en-US" dirty="0">
                <a:latin typeface="+mn-lt"/>
              </a:rPr>
              <a:t>Monopoly</a:t>
            </a:r>
          </a:p>
          <a:p>
            <a:pPr lvl="1">
              <a:buFont typeface="Arial" panose="020B0604020202020204" pitchFamily="34" charset="0"/>
              <a:buChar char="•"/>
            </a:pPr>
            <a:r>
              <a:rPr lang="en-US" altLang="en-US" dirty="0">
                <a:latin typeface="+mn-lt"/>
              </a:rPr>
              <a:t>The only seller in the market</a:t>
            </a:r>
          </a:p>
          <a:p>
            <a:pPr lvl="1">
              <a:buFont typeface="Arial" panose="020B0604020202020204" pitchFamily="34" charset="0"/>
              <a:buChar char="•"/>
            </a:pPr>
            <a:r>
              <a:rPr lang="en-US" altLang="en-US" dirty="0">
                <a:latin typeface="+mn-lt"/>
              </a:rPr>
              <a:t>Sets the price</a:t>
            </a:r>
          </a:p>
          <a:p>
            <a:r>
              <a:rPr lang="en-US" altLang="en-US" dirty="0">
                <a:latin typeface="+mn-lt"/>
              </a:rPr>
              <a:t>Other Markets</a:t>
            </a:r>
          </a:p>
          <a:p>
            <a:pPr lvl="1">
              <a:buFont typeface="Arial" panose="020B0604020202020204" pitchFamily="34" charset="0"/>
              <a:buChar char="•"/>
            </a:pPr>
            <a:r>
              <a:rPr lang="en-US" altLang="en-US" dirty="0">
                <a:latin typeface="+mn-lt"/>
              </a:rPr>
              <a:t>Between perfect competition and monopoly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4-2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Demand</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Law of Demand</a:t>
            </a:r>
          </a:p>
        </p:txBody>
      </p:sp>
      <p:sp>
        <p:nvSpPr>
          <p:cNvPr id="3" name="Content Placeholder 2"/>
          <p:cNvSpPr>
            <a:spLocks noGrp="1"/>
          </p:cNvSpPr>
          <p:nvPr>
            <p:ph idx="1"/>
          </p:nvPr>
        </p:nvSpPr>
        <p:spPr/>
        <p:txBody>
          <a:bodyPr/>
          <a:lstStyle/>
          <a:p>
            <a:pPr marL="342900" lvl="1" indent="-342900">
              <a:spcBef>
                <a:spcPts val="1000"/>
              </a:spcBef>
              <a:buFont typeface="Arial" panose="020B0604020202020204" pitchFamily="34" charset="0"/>
              <a:buChar char="•"/>
              <a:defRPr/>
            </a:pPr>
            <a:r>
              <a:rPr lang="en-US" b="1" dirty="0">
                <a:solidFill>
                  <a:srgbClr val="C00000"/>
                </a:solidFill>
                <a:latin typeface="+mn-lt"/>
              </a:rPr>
              <a:t>Law of demand*</a:t>
            </a:r>
          </a:p>
          <a:p>
            <a:pPr lvl="1">
              <a:buFont typeface="Arial" panose="020B0604020202020204" pitchFamily="34" charset="0"/>
              <a:buChar char="•"/>
            </a:pPr>
            <a:r>
              <a:rPr lang="en-US" dirty="0">
                <a:latin typeface="+mn-lt"/>
              </a:rPr>
              <a:t>Other things being equal, when the price of a good rises, the quantity demanded falls, and when the price falls, the quantity demanded rises</a:t>
            </a:r>
          </a:p>
          <a:p>
            <a:pPr marL="342900" lvl="1" indent="-342900">
              <a:spcBef>
                <a:spcPts val="1000"/>
              </a:spcBef>
              <a:buFont typeface="Arial" panose="020B0604020202020204" pitchFamily="34" charset="0"/>
              <a:buChar char="•"/>
              <a:defRPr/>
            </a:pPr>
            <a:r>
              <a:rPr lang="en-US" altLang="en-US" b="1" dirty="0">
                <a:solidFill>
                  <a:srgbClr val="C00000"/>
                </a:solidFill>
                <a:latin typeface="+mn-lt"/>
              </a:rPr>
              <a:t>Quantity demanded*</a:t>
            </a:r>
          </a:p>
          <a:p>
            <a:pPr lvl="1">
              <a:spcAft>
                <a:spcPts val="1200"/>
              </a:spcAft>
              <a:buFont typeface="Arial" panose="020B0604020202020204" pitchFamily="34" charset="0"/>
              <a:buChar char="•"/>
            </a:pPr>
            <a:r>
              <a:rPr lang="en-US" altLang="en-US" dirty="0">
                <a:latin typeface="+mn-lt"/>
              </a:rPr>
              <a:t>Amount of a good that buyers are willing and able to purchase</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5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Individual Demand</a:t>
            </a:r>
          </a:p>
        </p:txBody>
      </p:sp>
      <p:sp>
        <p:nvSpPr>
          <p:cNvPr id="3" name="Content Placeholder 2"/>
          <p:cNvSpPr>
            <a:spLocks noGrp="1"/>
          </p:cNvSpPr>
          <p:nvPr>
            <p:ph idx="1"/>
          </p:nvPr>
        </p:nvSpPr>
        <p:spPr>
          <a:xfrm>
            <a:off x="476843" y="1825625"/>
            <a:ext cx="11241915" cy="4206240"/>
          </a:xfrm>
        </p:spPr>
        <p:txBody>
          <a:bodyPr/>
          <a:lstStyle/>
          <a:p>
            <a:pPr>
              <a:spcBef>
                <a:spcPts val="600"/>
              </a:spcBef>
              <a:spcAft>
                <a:spcPts val="600"/>
              </a:spcAft>
            </a:pPr>
            <a:r>
              <a:rPr lang="en-US" dirty="0">
                <a:latin typeface="+mn-lt"/>
              </a:rPr>
              <a:t>Individual demand</a:t>
            </a:r>
          </a:p>
          <a:p>
            <a:pPr lvl="1">
              <a:spcBef>
                <a:spcPts val="600"/>
              </a:spcBef>
              <a:spcAft>
                <a:spcPts val="600"/>
              </a:spcAft>
              <a:buFont typeface="Arial" panose="020B0604020202020204" pitchFamily="34" charset="0"/>
              <a:buChar char="•"/>
            </a:pPr>
            <a:r>
              <a:rPr lang="en-US" dirty="0">
                <a:latin typeface="+mn-lt"/>
              </a:rPr>
              <a:t>An individual’s demand for a product </a:t>
            </a:r>
          </a:p>
          <a:p>
            <a:pPr>
              <a:spcBef>
                <a:spcPts val="600"/>
              </a:spcBef>
              <a:spcAft>
                <a:spcPts val="600"/>
              </a:spcAft>
            </a:pPr>
            <a:r>
              <a:rPr lang="en-US" b="1" dirty="0">
                <a:solidFill>
                  <a:srgbClr val="C00000"/>
                </a:solidFill>
                <a:latin typeface="+mn-lt"/>
              </a:rPr>
              <a:t>Demand schedule*</a:t>
            </a:r>
          </a:p>
          <a:p>
            <a:pPr lvl="1">
              <a:spcBef>
                <a:spcPts val="600"/>
              </a:spcBef>
              <a:spcAft>
                <a:spcPts val="600"/>
              </a:spcAft>
              <a:buFont typeface="Arial" panose="020B0604020202020204" pitchFamily="34" charset="0"/>
              <a:buChar char="•"/>
            </a:pPr>
            <a:r>
              <a:rPr lang="en-US" dirty="0">
                <a:latin typeface="+mn-lt"/>
              </a:rPr>
              <a:t>A table that shows the relationship between the price of a good and the quantity demanded</a:t>
            </a:r>
          </a:p>
          <a:p>
            <a:pPr>
              <a:spcBef>
                <a:spcPts val="600"/>
              </a:spcBef>
              <a:spcAft>
                <a:spcPts val="600"/>
              </a:spcAft>
            </a:pPr>
            <a:r>
              <a:rPr lang="en-US" b="1" dirty="0">
                <a:solidFill>
                  <a:srgbClr val="C00000"/>
                </a:solidFill>
                <a:latin typeface="+mn-lt"/>
              </a:rPr>
              <a:t>Demand curve*</a:t>
            </a:r>
          </a:p>
          <a:p>
            <a:pPr lvl="1">
              <a:spcBef>
                <a:spcPts val="600"/>
              </a:spcBef>
              <a:spcAft>
                <a:spcPts val="600"/>
              </a:spcAft>
              <a:buFont typeface="Arial" panose="020B0604020202020204" pitchFamily="34" charset="0"/>
              <a:buChar char="•"/>
            </a:pPr>
            <a:r>
              <a:rPr lang="en-US" dirty="0">
                <a:latin typeface="+mn-lt"/>
              </a:rPr>
              <a:t>A graph of the relationship between the price of a good and the quantity demanded</a:t>
            </a:r>
          </a:p>
          <a:p>
            <a:pPr marL="228600" marR="0" lvl="0" indent="-228600" algn="l" defTabSz="914400" rtl="0" eaLnBrk="1" fontAlgn="auto" latinLnBrk="0" hangingPunct="1">
              <a:lnSpc>
                <a:spcPct val="100000"/>
              </a:lnSpc>
              <a:spcBef>
                <a:spcPts val="600"/>
              </a:spcBef>
              <a:spcAft>
                <a:spcPts val="6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1 Catherine’s Demand Schedule and Demand Curve</a:t>
            </a:r>
          </a:p>
        </p:txBody>
      </p:sp>
      <p:sp>
        <p:nvSpPr>
          <p:cNvPr id="3" name="Content Placeholder 2"/>
          <p:cNvSpPr>
            <a:spLocks noGrp="1"/>
          </p:cNvSpPr>
          <p:nvPr>
            <p:ph sz="half" idx="1"/>
          </p:nvPr>
        </p:nvSpPr>
        <p:spPr>
          <a:xfrm>
            <a:off x="476843" y="1887674"/>
            <a:ext cx="11241915" cy="1217447"/>
          </a:xfrm>
        </p:spPr>
        <p:txBody>
          <a:bodyPr/>
          <a:lstStyle/>
          <a:p>
            <a:r>
              <a:rPr lang="en-US" sz="1800" b="0" dirty="0">
                <a:latin typeface="+mn-lt"/>
              </a:rPr>
              <a:t>The demand schedule is a table that shows the quantity demanded at each price. The demand curve, which graphs this schedule, illustrates how the quantity demanded changes as the price varies. Because a lower price increases the quantity demanded, the demand curve slopes downward.</a:t>
            </a:r>
          </a:p>
        </p:txBody>
      </p:sp>
      <p:pic>
        <p:nvPicPr>
          <p:cNvPr id="6" name="Picture 3" descr="A demand schedule, represented in a table format, gives the quantity of cones demanded for seven different prices of an ice-cream cone. The price and quantity pairs are as follows: 0 dollars, 12 cones; 1 dollars, 10 cones; 2 dollar, 8 cones; 3 dollars, 6 cones; 4 dollars, 4 cones; 5 dollars, 2 cones; 6 dollars, 0 cones. Alongside is a graph representing the data in the demand schedule. It is a downward sloping demand curve plotting the relationship between quantity of ice-cream cones on the horizontal axis and price of an ice-cream cone on the vertical axis. Two callouts, one pointing at a downward arrow on the vertical axis and the other pointing at a rightward arrow on the horizontal axis, together read, &quot;A decrease in price … increases quantity of cones demanded.&quot;&#10;"/>
          <p:cNvPicPr>
            <a:picLocks noGrp="1" noChangeAspect="1"/>
          </p:cNvPicPr>
          <p:nvPr>
            <p:ph sz="half" idx="2"/>
          </p:nvPr>
        </p:nvPicPr>
        <p:blipFill>
          <a:blip r:embed="rId2"/>
          <a:stretch>
            <a:fillRect/>
          </a:stretch>
        </p:blipFill>
        <p:spPr>
          <a:xfrm>
            <a:off x="2612233" y="2882234"/>
            <a:ext cx="6970708" cy="3182937"/>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Market Demand</a:t>
            </a:r>
          </a:p>
        </p:txBody>
      </p:sp>
      <p:sp>
        <p:nvSpPr>
          <p:cNvPr id="3" name="Content Placeholder 2"/>
          <p:cNvSpPr>
            <a:spLocks noGrp="1"/>
          </p:cNvSpPr>
          <p:nvPr>
            <p:ph idx="1"/>
          </p:nvPr>
        </p:nvSpPr>
        <p:spPr/>
        <p:txBody>
          <a:bodyPr/>
          <a:lstStyle/>
          <a:p>
            <a:r>
              <a:rPr lang="en-US" dirty="0">
                <a:latin typeface="+mn-lt"/>
              </a:rPr>
              <a:t>Market demand</a:t>
            </a:r>
          </a:p>
          <a:p>
            <a:pPr lvl="1">
              <a:buFont typeface="Arial" panose="020B0604020202020204" pitchFamily="34" charset="0"/>
              <a:buChar char="•"/>
            </a:pPr>
            <a:r>
              <a:rPr lang="en-US" dirty="0">
                <a:latin typeface="+mn-lt"/>
              </a:rPr>
              <a:t>The sum of all the individual demands for a particular good or service</a:t>
            </a:r>
          </a:p>
          <a:p>
            <a:r>
              <a:rPr lang="en-US" dirty="0">
                <a:latin typeface="+mn-lt"/>
              </a:rPr>
              <a:t>Market demand curve </a:t>
            </a:r>
          </a:p>
          <a:p>
            <a:pPr lvl="1">
              <a:buFont typeface="Arial" panose="020B0604020202020204" pitchFamily="34" charset="0"/>
              <a:buChar char="•"/>
            </a:pPr>
            <a:r>
              <a:rPr lang="en-US" dirty="0">
                <a:latin typeface="+mn-lt"/>
              </a:rPr>
              <a:t>Shows how the total quantity demanded of a good varies as its price changes, holding constant all the other factors that affect consumer purchases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2 Market Demand as the Sum of Individual Demands (1 of 2)</a:t>
            </a:r>
          </a:p>
        </p:txBody>
      </p:sp>
      <p:sp>
        <p:nvSpPr>
          <p:cNvPr id="3" name="Content Placeholder 2"/>
          <p:cNvSpPr>
            <a:spLocks noGrp="1"/>
          </p:cNvSpPr>
          <p:nvPr>
            <p:ph sz="half" idx="1"/>
          </p:nvPr>
        </p:nvSpPr>
        <p:spPr>
          <a:xfrm>
            <a:off x="476843" y="1887674"/>
            <a:ext cx="11425105" cy="1371600"/>
          </a:xfrm>
        </p:spPr>
        <p:txBody>
          <a:bodyPr/>
          <a:lstStyle/>
          <a:p>
            <a:r>
              <a:rPr lang="en-US" sz="2000" b="0" dirty="0">
                <a:latin typeface="+mn-lt"/>
              </a:rPr>
              <a:t>The quantity demanded in a market is the sum of the quantities demanded by all the buyers at each price. Thus, the market demand curve is found by adding the individual demand curves horizontally. At a price of $4, Catherine demands 4 ice-cream cones, and Nicholas demands 3, so the quantity demanded in the market at this price is 7 cones.</a:t>
            </a:r>
          </a:p>
        </p:txBody>
      </p:sp>
      <p:pic>
        <p:nvPicPr>
          <p:cNvPr id="7" name="Picture 3" descr="A table showing a demand schedule, 2 columns and 7 rows.  Column 1 is the price of an ice cream cone.  Column 2 is the quantity of cones demanded.  Row 1, price of $0; quantity is 12 cones. Row 2, price of $1; quantity is 10 cones. Row 3, price of $2, quantity is 8 cones. Row 4, price of $3, quantity is 6 cones. Row 5, price of $4, quantity is 4 cones. Row 6, price of $5, quantity is 2 cones. Row 7, price of $6, quantity is 0 cones. The figure plots the demand schedule on a rectangular coordinate system.  The horizontal axis is the quantity of ice cream cones, with values from 0 to 12, in increments of 2.  The vertical axis is the price of an ice cream cone, with value from $0 to $6, in increments of $1. The plot of the demand curve goes down and to the right through the points (0, 6), (2, 5), (4, 4), (6, 3), (8, 2), (10, 1), (12, 0). Two callouts are found on the figure, the first points at a downward arrow on the vertical axis and reads “A decrease in price…”; the second points at a rightward arrow on the horizontal axis and reads “…increases quantity of cones demanded.”&#10;"/>
          <p:cNvPicPr>
            <a:picLocks noGrp="1" noChangeAspect="1"/>
          </p:cNvPicPr>
          <p:nvPr>
            <p:ph sz="half" idx="2"/>
          </p:nvPr>
        </p:nvPicPr>
        <p:blipFill>
          <a:blip r:embed="rId2"/>
          <a:stretch>
            <a:fillRect/>
          </a:stretch>
        </p:blipFill>
        <p:spPr>
          <a:xfrm>
            <a:off x="2169184" y="3301103"/>
            <a:ext cx="7853632" cy="2743200"/>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2 Market Demand as the Sum of Individual Demands (2 of 2)</a:t>
            </a:r>
          </a:p>
        </p:txBody>
      </p:sp>
      <p:pic>
        <p:nvPicPr>
          <p:cNvPr id="6" name="Picture 2" descr="A table shows, for different prices of an ice-cream cone, the number of cones demanded by Catherine and Nicholas individually and the number that the market demands, which is the sum of the numbers of cones Catherine and Nicholas demand (these four categories make up the four columns in the table). The numbers of cones demanded by Catherine, Nicholas, and the Market are as follows. At 0.00 dollars, 12, 7, and 19; at 1 dollars, 10, 6, and 16; at 2 dollar, 8, 5, and 13; 3 dollars, 6, 4, and 10; at 4 dollars, 4, 3, and 7; 5 dollars, 2, 2, and 4; 6 dollars, 0, 1, and 1. Alongside the table, a series of three graphs, each a downward sloping demand curve plotting the relationship between quantity of ice-cream cones on the horizontal axis and price of an ice-cream cone on the vertical axis, illustrates market demand as the sum of individual demands. The first graph represents Catherine’s demand, the second Nicholas’s demand, and the third the sum of their demands. Nicholas’s demand curve is steeper than that of Catherine. In each graph, as an example, the quantity of ice-cream cones is plotted for when the price is 2 dollars. Catherine's quantity demanded is 4 cones, Nicholas's quantity demanded is 3 cones, and thus market quantity demanded is 4 plus 3 equals 7 cones.&#10;"/>
          <p:cNvPicPr>
            <a:picLocks noGrp="1" noChangeAspect="1"/>
          </p:cNvPicPr>
          <p:nvPr>
            <p:ph idx="1"/>
          </p:nvPr>
        </p:nvPicPr>
        <p:blipFill>
          <a:blip r:embed="rId2"/>
          <a:stretch>
            <a:fillRect/>
          </a:stretch>
        </p:blipFill>
        <p:spPr>
          <a:xfrm>
            <a:off x="565890" y="2220815"/>
            <a:ext cx="11060220" cy="3420844"/>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Shifts in the Demand Curve</a:t>
            </a:r>
          </a:p>
        </p:txBody>
      </p:sp>
      <p:sp>
        <p:nvSpPr>
          <p:cNvPr id="3" name="Content Placeholder 2"/>
          <p:cNvSpPr>
            <a:spLocks noGrp="1"/>
          </p:cNvSpPr>
          <p:nvPr>
            <p:ph idx="1"/>
          </p:nvPr>
        </p:nvSpPr>
        <p:spPr/>
        <p:txBody>
          <a:bodyPr/>
          <a:lstStyle/>
          <a:p>
            <a:r>
              <a:rPr lang="en-US" dirty="0">
                <a:latin typeface="+mn-lt"/>
              </a:rPr>
              <a:t>Market demand curve</a:t>
            </a:r>
          </a:p>
          <a:p>
            <a:pPr lvl="1">
              <a:buFont typeface="Arial" panose="020B0604020202020204" pitchFamily="34" charset="0"/>
              <a:buChar char="•"/>
            </a:pPr>
            <a:r>
              <a:rPr lang="en-US" dirty="0">
                <a:latin typeface="+mn-lt"/>
              </a:rPr>
              <a:t>Holds other things constant</a:t>
            </a:r>
          </a:p>
          <a:p>
            <a:pPr lvl="1">
              <a:buFont typeface="Arial" panose="020B0604020202020204" pitchFamily="34" charset="0"/>
              <a:buChar char="•"/>
            </a:pPr>
            <a:r>
              <a:rPr lang="en-US" dirty="0">
                <a:latin typeface="+mn-lt"/>
              </a:rPr>
              <a:t>Does not need to be stable over time</a:t>
            </a:r>
          </a:p>
          <a:p>
            <a:r>
              <a:rPr lang="en-US" dirty="0">
                <a:latin typeface="+mn-lt"/>
              </a:rPr>
              <a:t>Demand curve shifts</a:t>
            </a:r>
          </a:p>
          <a:p>
            <a:pPr lvl="1">
              <a:buFont typeface="Arial" panose="020B0604020202020204" pitchFamily="34" charset="0"/>
              <a:buChar char="•"/>
            </a:pPr>
            <a:r>
              <a:rPr lang="en-US" dirty="0">
                <a:latin typeface="+mn-lt"/>
              </a:rPr>
              <a:t>Change that increases quantity buyers want to purchase at any price shifts demand curve to the right</a:t>
            </a:r>
          </a:p>
          <a:p>
            <a:pPr lvl="1">
              <a:buFont typeface="Arial" panose="020B0604020202020204" pitchFamily="34" charset="0"/>
              <a:buChar char="•"/>
            </a:pPr>
            <a:r>
              <a:rPr lang="en-US" dirty="0">
                <a:latin typeface="+mn-lt"/>
              </a:rPr>
              <a:t>Change that decreases quantity buyers want to purchase at any price shifts demand curve to the left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3 Shifts in the Demand Curve</a:t>
            </a:r>
          </a:p>
        </p:txBody>
      </p:sp>
      <p:sp>
        <p:nvSpPr>
          <p:cNvPr id="3" name="Content Placeholder 2"/>
          <p:cNvSpPr>
            <a:spLocks noGrp="1"/>
          </p:cNvSpPr>
          <p:nvPr>
            <p:ph sz="half" idx="1"/>
          </p:nvPr>
        </p:nvSpPr>
        <p:spPr/>
        <p:txBody>
          <a:bodyPr/>
          <a:lstStyle/>
          <a:p>
            <a:r>
              <a:rPr lang="en-US" dirty="0">
                <a:latin typeface="+mn-lt"/>
              </a:rPr>
              <a:t>A change that increases the quantity that buyers want to purchase at any price shifts the demand curve to the right. </a:t>
            </a:r>
          </a:p>
          <a:p>
            <a:r>
              <a:rPr lang="en-US" dirty="0">
                <a:latin typeface="+mn-lt"/>
              </a:rPr>
              <a:t>A change that decreases the quantity that buyers want to purchase at any price shifts the demand curve to the left.</a:t>
            </a:r>
          </a:p>
        </p:txBody>
      </p:sp>
      <p:pic>
        <p:nvPicPr>
          <p:cNvPr id="5" name="Picture 3" descr="A graph shows three downward sloping demand curves plotting the relationship between quantity of ice-cream cones on the horizontal axis and price of an ice-cream cone on the vertical axis to depict changes in demand. The three demand curves are parallel straight lines. The original demand curve is D1. In relation to D1, demand curve D2 representing an increase in demand is further away from the origin, while demand curve D3 representing a decrease in demand is closer to the origin.&#10;"/>
          <p:cNvPicPr>
            <a:picLocks noGrp="1" noChangeAspect="1"/>
          </p:cNvPicPr>
          <p:nvPr>
            <p:ph sz="half" idx="2"/>
          </p:nvPr>
        </p:nvPicPr>
        <p:blipFill>
          <a:blip r:embed="rId3"/>
          <a:stretch>
            <a:fillRect/>
          </a:stretch>
        </p:blipFill>
        <p:spPr>
          <a:xfrm>
            <a:off x="6150210" y="1956336"/>
            <a:ext cx="5742776" cy="3840480"/>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a:xfrm>
            <a:off x="476843" y="1825625"/>
            <a:ext cx="11241915" cy="4206240"/>
          </a:xfrm>
        </p:spPr>
        <p:txBody>
          <a:bodyPr/>
          <a:lstStyle/>
          <a:p>
            <a:pPr>
              <a:spcBef>
                <a:spcPts val="600"/>
              </a:spcBef>
              <a:spcAft>
                <a:spcPts val="600"/>
              </a:spcAft>
              <a:buNone/>
            </a:pPr>
            <a:r>
              <a:rPr lang="en-US" dirty="0">
                <a:latin typeface="+mn-lt"/>
              </a:rPr>
              <a:t>By the end of this chapter, you should be able to:</a:t>
            </a:r>
          </a:p>
          <a:p>
            <a:pPr>
              <a:spcBef>
                <a:spcPts val="600"/>
              </a:spcBef>
              <a:spcAft>
                <a:spcPts val="600"/>
              </a:spcAft>
            </a:pPr>
            <a:r>
              <a:rPr lang="en-US" dirty="0">
                <a:latin typeface="+mn-lt"/>
              </a:rPr>
              <a:t>Given a scenario, determine if a market is competitive.</a:t>
            </a:r>
          </a:p>
          <a:p>
            <a:pPr>
              <a:spcBef>
                <a:spcPts val="600"/>
              </a:spcBef>
              <a:spcAft>
                <a:spcPts val="600"/>
              </a:spcAft>
            </a:pPr>
            <a:r>
              <a:rPr lang="en-US" dirty="0">
                <a:latin typeface="+mn-lt"/>
              </a:rPr>
              <a:t>Construct a demand curve using a given demand schedule.</a:t>
            </a:r>
          </a:p>
          <a:p>
            <a:pPr>
              <a:spcBef>
                <a:spcPts val="600"/>
              </a:spcBef>
              <a:spcAft>
                <a:spcPts val="600"/>
              </a:spcAft>
            </a:pPr>
            <a:r>
              <a:rPr lang="en-US" dirty="0">
                <a:latin typeface="+mn-lt"/>
              </a:rPr>
              <a:t>Describe the relationship between price and quantity demanded using the law of demand.</a:t>
            </a:r>
          </a:p>
          <a:p>
            <a:pPr>
              <a:spcBef>
                <a:spcPts val="600"/>
              </a:spcBef>
              <a:spcAft>
                <a:spcPts val="600"/>
              </a:spcAft>
            </a:pPr>
            <a:r>
              <a:rPr lang="en-US" dirty="0">
                <a:latin typeface="+mn-lt"/>
              </a:rPr>
              <a:t>Determine if a given scenario will cause a movement along or a shift of a good's demand curve.</a:t>
            </a:r>
          </a:p>
          <a:p>
            <a:pPr>
              <a:spcBef>
                <a:spcPts val="600"/>
              </a:spcBef>
              <a:spcAft>
                <a:spcPts val="600"/>
              </a:spcAft>
            </a:pPr>
            <a:r>
              <a:rPr lang="en-US" dirty="0">
                <a:latin typeface="+mn-lt"/>
              </a:rPr>
              <a:t>Explain how a change in a demand determinant impacts a good's demand curve.</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Variables That Influence Buyers (1 of 3)</a:t>
            </a:r>
          </a:p>
        </p:txBody>
      </p:sp>
      <p:sp>
        <p:nvSpPr>
          <p:cNvPr id="3" name="Content Placeholder 2"/>
          <p:cNvSpPr>
            <a:spLocks noGrp="1"/>
          </p:cNvSpPr>
          <p:nvPr>
            <p:ph idx="1"/>
          </p:nvPr>
        </p:nvSpPr>
        <p:spPr/>
        <p:txBody>
          <a:bodyPr/>
          <a:lstStyle/>
          <a:p>
            <a:r>
              <a:rPr lang="en-US" altLang="en-US" dirty="0">
                <a:latin typeface="+mn-lt"/>
              </a:rPr>
              <a:t>Income</a:t>
            </a:r>
          </a:p>
          <a:p>
            <a:pPr lvl="1">
              <a:buFont typeface="Arial" panose="020B0604020202020204" pitchFamily="34" charset="0"/>
              <a:buChar char="•"/>
            </a:pPr>
            <a:r>
              <a:rPr lang="en-US" altLang="en-US" b="1" dirty="0">
                <a:solidFill>
                  <a:srgbClr val="C00000"/>
                </a:solidFill>
                <a:latin typeface="+mn-lt"/>
              </a:rPr>
              <a:t>Normal good*</a:t>
            </a:r>
          </a:p>
          <a:p>
            <a:pPr lvl="2">
              <a:buSzPct val="100000"/>
              <a:buFont typeface="Arial" panose="020B0604020202020204" pitchFamily="34" charset="0"/>
              <a:buChar char="•"/>
            </a:pPr>
            <a:r>
              <a:rPr lang="en-US" altLang="en-US" dirty="0">
                <a:latin typeface="+mn-lt"/>
              </a:rPr>
              <a:t>An increase in income leads to an increase in demand</a:t>
            </a:r>
          </a:p>
          <a:p>
            <a:pPr lvl="1">
              <a:buFont typeface="Arial" panose="020B0604020202020204" pitchFamily="34" charset="0"/>
              <a:buChar char="•"/>
            </a:pPr>
            <a:r>
              <a:rPr lang="en-US" altLang="en-US" b="1" dirty="0">
                <a:solidFill>
                  <a:srgbClr val="C00000"/>
                </a:solidFill>
                <a:latin typeface="+mn-lt"/>
              </a:rPr>
              <a:t>Inferior good*</a:t>
            </a:r>
          </a:p>
          <a:p>
            <a:pPr lvl="2">
              <a:spcAft>
                <a:spcPts val="3000"/>
              </a:spcAft>
              <a:buSzPct val="100000"/>
              <a:buFont typeface="Arial" panose="020B0604020202020204" pitchFamily="34" charset="0"/>
              <a:buChar char="•"/>
            </a:pPr>
            <a:r>
              <a:rPr lang="en-US" altLang="en-US" dirty="0">
                <a:latin typeface="+mn-lt"/>
              </a:rPr>
              <a:t>An increase in income leads to a decrease in demand</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5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Variables That Influence Buyers (2 of 3)</a:t>
            </a:r>
          </a:p>
        </p:txBody>
      </p:sp>
      <p:sp>
        <p:nvSpPr>
          <p:cNvPr id="3" name="Content Placeholder 2"/>
          <p:cNvSpPr>
            <a:spLocks noGrp="1"/>
          </p:cNvSpPr>
          <p:nvPr>
            <p:ph idx="1"/>
          </p:nvPr>
        </p:nvSpPr>
        <p:spPr/>
        <p:txBody>
          <a:bodyPr/>
          <a:lstStyle/>
          <a:p>
            <a:r>
              <a:rPr lang="en-US" altLang="en-US" dirty="0">
                <a:latin typeface="+mn-lt"/>
              </a:rPr>
              <a:t>Prices of related goods</a:t>
            </a:r>
          </a:p>
          <a:p>
            <a:pPr lvl="1">
              <a:buFont typeface="Arial" panose="020B0604020202020204" pitchFamily="34" charset="0"/>
              <a:buChar char="•"/>
            </a:pPr>
            <a:r>
              <a:rPr lang="en-US" altLang="en-US" b="1" dirty="0">
                <a:solidFill>
                  <a:srgbClr val="C00000"/>
                </a:solidFill>
                <a:latin typeface="+mn-lt"/>
              </a:rPr>
              <a:t>Substitutes*</a:t>
            </a:r>
          </a:p>
          <a:p>
            <a:pPr lvl="2">
              <a:buSzPct val="100000"/>
              <a:buFont typeface="Arial" panose="020B0604020202020204" pitchFamily="34" charset="0"/>
              <a:buChar char="•"/>
            </a:pPr>
            <a:r>
              <a:rPr lang="en-US" sz="2000" dirty="0">
                <a:latin typeface="+mn-lt"/>
              </a:rPr>
              <a:t>Pairs of goods that are used in place of each other </a:t>
            </a:r>
          </a:p>
          <a:p>
            <a:pPr lvl="2">
              <a:buSzPct val="100000"/>
              <a:buFont typeface="Arial" panose="020B0604020202020204" pitchFamily="34" charset="0"/>
              <a:buChar char="•"/>
            </a:pPr>
            <a:r>
              <a:rPr lang="en-US" sz="2000" dirty="0">
                <a:latin typeface="+mn-lt"/>
              </a:rPr>
              <a:t>Increase in the price of one leads to an increase in the demand for the other</a:t>
            </a:r>
          </a:p>
          <a:p>
            <a:pPr lvl="1">
              <a:buFont typeface="Arial" panose="020B0604020202020204" pitchFamily="34" charset="0"/>
              <a:buChar char="•"/>
            </a:pPr>
            <a:r>
              <a:rPr lang="en-US" altLang="en-US" b="1" dirty="0">
                <a:solidFill>
                  <a:srgbClr val="C00000"/>
                </a:solidFill>
                <a:latin typeface="+mn-lt"/>
              </a:rPr>
              <a:t>Complements*</a:t>
            </a:r>
          </a:p>
          <a:p>
            <a:pPr lvl="2">
              <a:buSzPct val="100000"/>
              <a:buFont typeface="Arial" panose="020B0604020202020204" pitchFamily="34" charset="0"/>
              <a:buChar char="•"/>
            </a:pPr>
            <a:r>
              <a:rPr lang="en-US" sz="2000" dirty="0">
                <a:latin typeface="+mn-lt"/>
              </a:rPr>
              <a:t>Pairs of goods that are used together</a:t>
            </a:r>
          </a:p>
          <a:p>
            <a:pPr lvl="2">
              <a:buSzPct val="100000"/>
              <a:buFont typeface="Arial" panose="020B0604020202020204" pitchFamily="34" charset="0"/>
              <a:buChar char="•"/>
            </a:pPr>
            <a:r>
              <a:rPr lang="en-US" sz="2000" dirty="0">
                <a:latin typeface="+mn-lt"/>
              </a:rPr>
              <a:t>Increase in the price of one leads to a decrease in the demand for the other</a:t>
            </a:r>
          </a:p>
          <a:p>
            <a:pPr marL="228600" marR="0" lvl="0" indent="-228600" algn="l" defTabSz="914400" rtl="0" eaLnBrk="1" fontAlgn="auto" latinLnBrk="0" hangingPunct="1">
              <a:lnSpc>
                <a:spcPct val="100000"/>
              </a:lnSpc>
              <a:spcBef>
                <a:spcPts val="30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2800" dirty="0">
              <a:latin typeface="+mn-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Variables That Influence Buyers (3 of 3)</a:t>
            </a:r>
          </a:p>
        </p:txBody>
      </p:sp>
      <p:sp>
        <p:nvSpPr>
          <p:cNvPr id="3" name="Content Placeholder 2"/>
          <p:cNvSpPr>
            <a:spLocks noGrp="1"/>
          </p:cNvSpPr>
          <p:nvPr>
            <p:ph idx="1"/>
          </p:nvPr>
        </p:nvSpPr>
        <p:spPr>
          <a:xfrm>
            <a:off x="476843" y="1825625"/>
            <a:ext cx="11439854" cy="4122502"/>
          </a:xfrm>
        </p:spPr>
        <p:txBody>
          <a:bodyPr/>
          <a:lstStyle/>
          <a:p>
            <a:r>
              <a:rPr lang="en-US" altLang="en-US" dirty="0">
                <a:latin typeface="+mn-lt"/>
              </a:rPr>
              <a:t>Tastes</a:t>
            </a:r>
          </a:p>
          <a:p>
            <a:pPr lvl="1">
              <a:buFont typeface="Arial" panose="020B0604020202020204" pitchFamily="34" charset="0"/>
              <a:buChar char="•"/>
            </a:pPr>
            <a:r>
              <a:rPr lang="en-US" dirty="0">
                <a:latin typeface="+mn-lt"/>
              </a:rPr>
              <a:t>Unique, affected by historical and psychological forces</a:t>
            </a:r>
            <a:endParaRPr lang="en-US" altLang="en-US" dirty="0">
              <a:latin typeface="+mn-lt"/>
            </a:endParaRPr>
          </a:p>
          <a:p>
            <a:r>
              <a:rPr lang="en-US" altLang="en-US" dirty="0">
                <a:latin typeface="+mn-lt"/>
              </a:rPr>
              <a:t>Expectations</a:t>
            </a:r>
          </a:p>
          <a:p>
            <a:pPr lvl="1">
              <a:buFont typeface="Arial" panose="020B0604020202020204" pitchFamily="34" charset="0"/>
              <a:buChar char="•"/>
            </a:pPr>
            <a:r>
              <a:rPr lang="en-US" altLang="en-US" dirty="0">
                <a:latin typeface="+mn-lt"/>
              </a:rPr>
              <a:t>Future changes in income</a:t>
            </a:r>
          </a:p>
          <a:p>
            <a:pPr lvl="1">
              <a:buFont typeface="Arial" panose="020B0604020202020204" pitchFamily="34" charset="0"/>
              <a:buChar char="•"/>
            </a:pPr>
            <a:r>
              <a:rPr lang="en-US" altLang="en-US" dirty="0">
                <a:latin typeface="+mn-lt"/>
              </a:rPr>
              <a:t>Future changes in prices</a:t>
            </a:r>
          </a:p>
          <a:p>
            <a:r>
              <a:rPr lang="en-US" altLang="en-US" dirty="0">
                <a:latin typeface="+mn-lt"/>
              </a:rPr>
              <a:t>Number of buyers</a:t>
            </a:r>
          </a:p>
          <a:p>
            <a:pPr lvl="1">
              <a:buFont typeface="Arial" panose="020B0604020202020204" pitchFamily="34" charset="0"/>
              <a:buChar char="•"/>
            </a:pPr>
            <a:r>
              <a:rPr lang="en-US" dirty="0">
                <a:latin typeface="+mn-lt"/>
              </a:rPr>
              <a:t>Market demand depends on how many buyers there are in the market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Table 1 Variables That Influence Buyers</a:t>
            </a:r>
          </a:p>
        </p:txBody>
      </p:sp>
      <p:sp>
        <p:nvSpPr>
          <p:cNvPr id="3" name="Content Placeholder 2"/>
          <p:cNvSpPr>
            <a:spLocks noGrp="1"/>
          </p:cNvSpPr>
          <p:nvPr>
            <p:ph sz="half" idx="1"/>
          </p:nvPr>
        </p:nvSpPr>
        <p:spPr/>
        <p:txBody>
          <a:bodyPr/>
          <a:lstStyle/>
          <a:p>
            <a:pPr>
              <a:spcAft>
                <a:spcPts val="1200"/>
              </a:spcAft>
            </a:pPr>
            <a:r>
              <a:rPr lang="en-US" dirty="0">
                <a:latin typeface="+mn-lt"/>
              </a:rPr>
              <a:t>This table lists the variables that affect how much of any good consumers choose to buy. </a:t>
            </a:r>
          </a:p>
          <a:p>
            <a:pPr>
              <a:spcAft>
                <a:spcPts val="1200"/>
              </a:spcAft>
            </a:pPr>
            <a:r>
              <a:rPr lang="en-US" dirty="0">
                <a:latin typeface="+mn-lt"/>
              </a:rPr>
              <a:t>Notice the special role that the price of the good plays: A change in that price represents a movement along the demand curve, while a change in one of the other variables shifts the curve.</a:t>
            </a:r>
          </a:p>
        </p:txBody>
      </p:sp>
      <p:graphicFrame>
        <p:nvGraphicFramePr>
          <p:cNvPr id="5" name="Table 3"/>
          <p:cNvGraphicFramePr>
            <a:graphicFrameLocks noGrp="1"/>
          </p:cNvGraphicFramePr>
          <p:nvPr>
            <p:ph sz="half" idx="2"/>
            <p:extLst>
              <p:ext uri="{D42A27DB-BD31-4B8C-83A1-F6EECF244321}">
                <p14:modId xmlns:p14="http://schemas.microsoft.com/office/powerpoint/2010/main" val="767177267"/>
              </p:ext>
            </p:extLst>
          </p:nvPr>
        </p:nvGraphicFramePr>
        <p:xfrm>
          <a:off x="6201696" y="1914113"/>
          <a:ext cx="5789295" cy="3931921"/>
        </p:xfrm>
        <a:graphic>
          <a:graphicData uri="http://schemas.openxmlformats.org/drawingml/2006/table">
            <a:tbl>
              <a:tblPr firstRow="1" bandRow="1">
                <a:tableStyleId>{5C22544A-7EE6-4342-B048-85BDC9FD1C3A}</a:tableStyleId>
              </a:tblPr>
              <a:tblGrid>
                <a:gridCol w="2771775">
                  <a:extLst>
                    <a:ext uri="{9D8B030D-6E8A-4147-A177-3AD203B41FA5}">
                      <a16:colId xmlns:a16="http://schemas.microsoft.com/office/drawing/2014/main" val="20000"/>
                    </a:ext>
                  </a:extLst>
                </a:gridCol>
                <a:gridCol w="3017520">
                  <a:extLst>
                    <a:ext uri="{9D8B030D-6E8A-4147-A177-3AD203B41FA5}">
                      <a16:colId xmlns:a16="http://schemas.microsoft.com/office/drawing/2014/main" val="20001"/>
                    </a:ext>
                  </a:extLst>
                </a:gridCol>
              </a:tblGrid>
              <a:tr h="739435">
                <a:tc>
                  <a:txBody>
                    <a:bodyPr/>
                    <a:lstStyle/>
                    <a:p>
                      <a:r>
                        <a:rPr lang="en-CA" sz="1800" b="1" kern="1200" baseline="0" dirty="0">
                          <a:solidFill>
                            <a:schemeClr val="lt1"/>
                          </a:solidFill>
                          <a:latin typeface="+mn-lt"/>
                          <a:ea typeface="+mn-ea"/>
                          <a:cs typeface="+mn-cs"/>
                        </a:rPr>
                        <a:t>Variable</a:t>
                      </a:r>
                      <a:endParaRPr lang="en-CA" dirty="0"/>
                    </a:p>
                  </a:txBody>
                  <a:tcPr/>
                </a:tc>
                <a:tc>
                  <a:txBody>
                    <a:bodyPr/>
                    <a:lstStyle/>
                    <a:p>
                      <a:r>
                        <a:rPr lang="en-CA" sz="1800" b="1" kern="1200" baseline="0" dirty="0">
                          <a:solidFill>
                            <a:schemeClr val="lt1"/>
                          </a:solidFill>
                          <a:latin typeface="+mn-lt"/>
                          <a:ea typeface="+mn-ea"/>
                          <a:cs typeface="+mn-cs"/>
                        </a:rPr>
                        <a:t>A Change in This Variable . . .</a:t>
                      </a:r>
                      <a:endParaRPr lang="en-CA" dirty="0"/>
                    </a:p>
                  </a:txBody>
                  <a:tcPr/>
                </a:tc>
                <a:extLst>
                  <a:ext uri="{0D108BD9-81ED-4DB2-BD59-A6C34878D82A}">
                    <a16:rowId xmlns:a16="http://schemas.microsoft.com/office/drawing/2014/main" val="10000"/>
                  </a:ext>
                </a:extLst>
              </a:tr>
              <a:tr h="739435">
                <a:tc>
                  <a:txBody>
                    <a:bodyPr/>
                    <a:lstStyle/>
                    <a:p>
                      <a:r>
                        <a:rPr lang="en-CA" sz="1800" kern="1200" baseline="0" dirty="0">
                          <a:solidFill>
                            <a:schemeClr val="dk1"/>
                          </a:solidFill>
                          <a:latin typeface="+mn-lt"/>
                          <a:ea typeface="+mn-ea"/>
                          <a:cs typeface="+mn-cs"/>
                        </a:rPr>
                        <a:t>Price of the good itself</a:t>
                      </a:r>
                      <a:endParaRPr lang="en-CA" dirty="0"/>
                    </a:p>
                  </a:txBody>
                  <a:tcPr/>
                </a:tc>
                <a:tc>
                  <a:txBody>
                    <a:bodyPr/>
                    <a:lstStyle/>
                    <a:p>
                      <a:r>
                        <a:rPr lang="en-CA" sz="1800" kern="1200" baseline="0" dirty="0">
                          <a:solidFill>
                            <a:schemeClr val="dk1"/>
                          </a:solidFill>
                          <a:latin typeface="+mn-lt"/>
                          <a:ea typeface="+mn-ea"/>
                          <a:cs typeface="+mn-cs"/>
                        </a:rPr>
                        <a:t>Represents a movement along the demand curve</a:t>
                      </a:r>
                    </a:p>
                  </a:txBody>
                  <a:tcPr/>
                </a:tc>
                <a:extLst>
                  <a:ext uri="{0D108BD9-81ED-4DB2-BD59-A6C34878D82A}">
                    <a16:rowId xmlns:a16="http://schemas.microsoft.com/office/drawing/2014/main" val="10001"/>
                  </a:ext>
                </a:extLst>
              </a:tr>
              <a:tr h="428404">
                <a:tc>
                  <a:txBody>
                    <a:bodyPr/>
                    <a:lstStyle/>
                    <a:p>
                      <a:r>
                        <a:rPr lang="en-CA" sz="1800" kern="1200" baseline="0" dirty="0">
                          <a:solidFill>
                            <a:schemeClr val="dk1"/>
                          </a:solidFill>
                          <a:latin typeface="+mn-lt"/>
                          <a:ea typeface="+mn-ea"/>
                          <a:cs typeface="+mn-cs"/>
                        </a:rPr>
                        <a:t>Income</a:t>
                      </a:r>
                    </a:p>
                  </a:txBody>
                  <a:tcPr/>
                </a:tc>
                <a:tc>
                  <a:txBody>
                    <a:bodyPr/>
                    <a:lstStyle/>
                    <a:p>
                      <a:r>
                        <a:rPr lang="en-CA" sz="1800" kern="1200" baseline="0" dirty="0">
                          <a:solidFill>
                            <a:schemeClr val="dk1"/>
                          </a:solidFill>
                          <a:latin typeface="+mn-lt"/>
                          <a:ea typeface="+mn-ea"/>
                          <a:cs typeface="+mn-cs"/>
                        </a:rPr>
                        <a:t>Shifts the demand curve</a:t>
                      </a:r>
                      <a:endParaRPr lang="en-CA" dirty="0"/>
                    </a:p>
                  </a:txBody>
                  <a:tcPr/>
                </a:tc>
                <a:extLst>
                  <a:ext uri="{0D108BD9-81ED-4DB2-BD59-A6C34878D82A}">
                    <a16:rowId xmlns:a16="http://schemas.microsoft.com/office/drawing/2014/main" val="10002"/>
                  </a:ext>
                </a:extLst>
              </a:tr>
              <a:tr h="739435">
                <a:tc>
                  <a:txBody>
                    <a:bodyPr/>
                    <a:lstStyle/>
                    <a:p>
                      <a:r>
                        <a:rPr lang="en-CA" sz="1800" kern="1200" baseline="0" dirty="0">
                          <a:solidFill>
                            <a:schemeClr val="dk1"/>
                          </a:solidFill>
                          <a:latin typeface="+mn-lt"/>
                          <a:ea typeface="+mn-ea"/>
                          <a:cs typeface="+mn-cs"/>
                        </a:rPr>
                        <a:t>Prices of related goods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dk1"/>
                          </a:solidFill>
                          <a:latin typeface="+mn-lt"/>
                          <a:ea typeface="+mn-ea"/>
                          <a:cs typeface="+mn-cs"/>
                        </a:rPr>
                        <a:t>Shifts the demand curve</a:t>
                      </a:r>
                      <a:endParaRPr lang="en-CA" dirty="0"/>
                    </a:p>
                  </a:txBody>
                  <a:tcPr/>
                </a:tc>
                <a:extLst>
                  <a:ext uri="{0D108BD9-81ED-4DB2-BD59-A6C34878D82A}">
                    <a16:rowId xmlns:a16="http://schemas.microsoft.com/office/drawing/2014/main" val="10003"/>
                  </a:ext>
                </a:extLst>
              </a:tr>
              <a:tr h="428404">
                <a:tc>
                  <a:txBody>
                    <a:bodyPr/>
                    <a:lstStyle/>
                    <a:p>
                      <a:r>
                        <a:rPr lang="en-CA" sz="1800" kern="1200" baseline="0" dirty="0">
                          <a:solidFill>
                            <a:schemeClr val="dk1"/>
                          </a:solidFill>
                          <a:latin typeface="+mn-lt"/>
                          <a:ea typeface="+mn-ea"/>
                          <a:cs typeface="+mn-cs"/>
                        </a:rPr>
                        <a:t>Tastes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dk1"/>
                          </a:solidFill>
                          <a:latin typeface="+mn-lt"/>
                          <a:ea typeface="+mn-ea"/>
                          <a:cs typeface="+mn-cs"/>
                        </a:rPr>
                        <a:t>Shifts the demand curve</a:t>
                      </a:r>
                      <a:endParaRPr lang="en-CA" dirty="0"/>
                    </a:p>
                  </a:txBody>
                  <a:tcPr/>
                </a:tc>
                <a:extLst>
                  <a:ext uri="{0D108BD9-81ED-4DB2-BD59-A6C34878D82A}">
                    <a16:rowId xmlns:a16="http://schemas.microsoft.com/office/drawing/2014/main" val="10004"/>
                  </a:ext>
                </a:extLst>
              </a:tr>
              <a:tr h="4284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dk1"/>
                          </a:solidFill>
                          <a:latin typeface="+mn-lt"/>
                          <a:ea typeface="+mn-ea"/>
                          <a:cs typeface="+mn-cs"/>
                        </a:rPr>
                        <a:t>Expectations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dk1"/>
                          </a:solidFill>
                          <a:latin typeface="+mn-lt"/>
                          <a:ea typeface="+mn-ea"/>
                          <a:cs typeface="+mn-cs"/>
                        </a:rPr>
                        <a:t>Shifts the demand curve</a:t>
                      </a:r>
                      <a:endParaRPr lang="en-CA" dirty="0"/>
                    </a:p>
                  </a:txBody>
                  <a:tcPr/>
                </a:tc>
                <a:extLst>
                  <a:ext uri="{0D108BD9-81ED-4DB2-BD59-A6C34878D82A}">
                    <a16:rowId xmlns:a16="http://schemas.microsoft.com/office/drawing/2014/main" val="10005"/>
                  </a:ext>
                </a:extLst>
              </a:tr>
              <a:tr h="4284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dk1"/>
                          </a:solidFill>
                          <a:latin typeface="+mn-lt"/>
                          <a:ea typeface="+mn-ea"/>
                          <a:cs typeface="+mn-cs"/>
                        </a:rPr>
                        <a:t>Number of buyers</a:t>
                      </a:r>
                      <a:endParaRPr lang="en-CA"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dk1"/>
                          </a:solidFill>
                          <a:latin typeface="+mn-lt"/>
                          <a:ea typeface="+mn-ea"/>
                          <a:cs typeface="+mn-cs"/>
                        </a:rPr>
                        <a:t>Shifts the demand curve</a:t>
                      </a:r>
                      <a:endParaRPr lang="en-CA" dirty="0"/>
                    </a:p>
                  </a:txBody>
                  <a:tcPr/>
                </a:tc>
                <a:extLst>
                  <a:ext uri="{0D108BD9-81ED-4DB2-BD59-A6C34878D82A}">
                    <a16:rowId xmlns:a16="http://schemas.microsoft.com/office/drawing/2014/main" val="10006"/>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latin typeface="+mn-lt"/>
              </a:rPr>
              <a:t>Figure 4 Shifts in the Demand Curve versus Movements along the Demand Curve</a:t>
            </a:r>
          </a:p>
        </p:txBody>
      </p:sp>
      <p:sp>
        <p:nvSpPr>
          <p:cNvPr id="3" name="Content Placeholder 2"/>
          <p:cNvSpPr>
            <a:spLocks noGrp="1"/>
          </p:cNvSpPr>
          <p:nvPr>
            <p:ph sz="half" idx="1"/>
          </p:nvPr>
        </p:nvSpPr>
        <p:spPr>
          <a:xfrm>
            <a:off x="476843" y="1887674"/>
            <a:ext cx="11241915" cy="1541326"/>
          </a:xfrm>
        </p:spPr>
        <p:txBody>
          <a:bodyPr/>
          <a:lstStyle/>
          <a:p>
            <a:r>
              <a:rPr lang="en-US" sz="1600" b="0" dirty="0">
                <a:latin typeface="+mn-lt"/>
              </a:rPr>
              <a:t>When warnings on cigarette packages persuade smokers to smoke less, the demand curve for cigarettes shifts to the left. In panel (a), the curve shifts from </a:t>
            </a:r>
            <a:r>
              <a:rPr lang="en-US" sz="1600" b="0" i="1" dirty="0">
                <a:latin typeface="+mn-lt"/>
              </a:rPr>
              <a:t>D</a:t>
            </a:r>
            <a:r>
              <a:rPr lang="en-US" sz="1600" b="0" i="1" baseline="-25000" dirty="0">
                <a:latin typeface="+mn-lt"/>
              </a:rPr>
              <a:t>1</a:t>
            </a:r>
            <a:r>
              <a:rPr lang="en-US" sz="1600" b="0" dirty="0">
                <a:latin typeface="+mn-lt"/>
              </a:rPr>
              <a:t> to </a:t>
            </a:r>
            <a:r>
              <a:rPr lang="en-US" sz="1600" b="0" i="1" dirty="0">
                <a:latin typeface="+mn-lt"/>
              </a:rPr>
              <a:t>D</a:t>
            </a:r>
            <a:r>
              <a:rPr lang="en-US" sz="1600" b="0" i="1" baseline="-25000" dirty="0">
                <a:latin typeface="+mn-lt"/>
              </a:rPr>
              <a:t>2</a:t>
            </a:r>
            <a:r>
              <a:rPr lang="en-US" sz="1600" b="0" dirty="0">
                <a:latin typeface="+mn-lt"/>
              </a:rPr>
              <a:t>. At a price of $5 per pack, the quantity demanded falls from 20 to 10 cigarettes per day, as reflected by the shift from point A to point B. By contrast, when a tax raises the price of cigarettes, the demand curve does not shift. Instead, there is a movement to a different point on the demand curve. In panel (b), when the price rises from $5 to $10, the quantity demanded falls from 20 to 12 cigarettes per day, as reflected by the movement from point A to point C.</a:t>
            </a:r>
          </a:p>
        </p:txBody>
      </p:sp>
      <p:pic>
        <p:nvPicPr>
          <p:cNvPr id="6" name="Picture 3" descr="Two graphs, (a) and (b), compare the effect of a policy to discourage smoking through a reduction in demand with that of a tax that raises the price of cigarettes. Both graphs plot the relationship between number of cigarettes smoked per day on the horizontal axis and price of cigarettes per pack on the vertical axis. Graph (a), titled &quot;A Shift in the Demand Curve,&quot; shows two downward sloping demand curves. Curve D1 is the original demand curve and curve D2, parallel to D1 and closer to the origin, represents demand after the policy. A straight line from the 4 dollar mark on the vertical axis runs parallel to the horizontal axis hitting D1 at point A and D2 at point B. The perpendicular dropped from A touches the horizontal axis at 20 while that from B touches at 10. An arrow marking the movement from D1 to D2 states, &quot;A policy to discourage smoking shifts the demand curve to the left.&quot; Graph (b), titled &quot;A Movement along the Demand Curve,&quot; shows a downward sloping demand curve D1. A straight line from the 4 dollar mark on the vertical axis runs parallel to the horizontal axis hitting D1 at point A. A similar line from the 8 dollar mark hits D1 at point C, located higher up on the curve. The perpendicular dropped from point A touches the horizontal axis at 20 while that from point C touches at 12. An arrow marking the movement from point A to point C states, &quot;A tax that raises the price of cigarettes results in a movement along the demand curve.&quot;&#10;&#10;"/>
          <p:cNvPicPr>
            <a:picLocks noGrp="1" noChangeAspect="1"/>
          </p:cNvPicPr>
          <p:nvPr>
            <p:ph sz="half" idx="2"/>
          </p:nvPr>
        </p:nvPicPr>
        <p:blipFill>
          <a:blip r:embed="rId2"/>
          <a:stretch>
            <a:fillRect/>
          </a:stretch>
        </p:blipFill>
        <p:spPr>
          <a:xfrm>
            <a:off x="3209625" y="3459774"/>
            <a:ext cx="5772751" cy="2620962"/>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Active Learning 1: The Demand Curve, </a:t>
            </a:r>
            <a:r>
              <a:rPr lang="en-US" i="1" dirty="0">
                <a:latin typeface="+mn-lt"/>
              </a:rPr>
              <a:t>D</a:t>
            </a:r>
          </a:p>
        </p:txBody>
      </p:sp>
      <p:sp>
        <p:nvSpPr>
          <p:cNvPr id="3" name="Content Placeholder 2"/>
          <p:cNvSpPr>
            <a:spLocks noGrp="1"/>
          </p:cNvSpPr>
          <p:nvPr>
            <p:ph idx="1"/>
          </p:nvPr>
        </p:nvSpPr>
        <p:spPr/>
        <p:txBody>
          <a:bodyPr/>
          <a:lstStyle/>
          <a:p>
            <a:pPr marL="0" indent="0">
              <a:buClrTx/>
              <a:buNone/>
            </a:pPr>
            <a:r>
              <a:rPr lang="en-US" dirty="0">
                <a:latin typeface="+mn-lt"/>
              </a:rPr>
              <a:t>Draw the demand curve for orange juice, </a:t>
            </a:r>
            <a:r>
              <a:rPr lang="en-US" i="1" dirty="0">
                <a:latin typeface="+mn-lt"/>
              </a:rPr>
              <a:t>D</a:t>
            </a:r>
            <a:r>
              <a:rPr lang="en-US" i="1" baseline="-25000" dirty="0">
                <a:latin typeface="+mn-lt"/>
              </a:rPr>
              <a:t>1</a:t>
            </a:r>
            <a:r>
              <a:rPr lang="en-US" dirty="0">
                <a:latin typeface="+mn-lt"/>
              </a:rPr>
              <a:t>, and choose a point A (</a:t>
            </a:r>
            <a:r>
              <a:rPr lang="en-US" i="1" dirty="0">
                <a:latin typeface="+mn-lt"/>
              </a:rPr>
              <a:t>P</a:t>
            </a:r>
            <a:r>
              <a:rPr lang="en-US" i="1" baseline="-25000" dirty="0">
                <a:latin typeface="+mn-lt"/>
              </a:rPr>
              <a:t>1</a:t>
            </a:r>
            <a:r>
              <a:rPr lang="en-US" dirty="0">
                <a:latin typeface="+mn-lt"/>
              </a:rPr>
              <a:t>, </a:t>
            </a:r>
            <a:r>
              <a:rPr lang="en-US" i="1" dirty="0">
                <a:latin typeface="+mn-lt"/>
              </a:rPr>
              <a:t>Q</a:t>
            </a:r>
            <a:r>
              <a:rPr lang="en-US" i="1" baseline="-25000" dirty="0">
                <a:latin typeface="+mn-lt"/>
              </a:rPr>
              <a:t>1</a:t>
            </a:r>
            <a:r>
              <a:rPr lang="en-US" dirty="0">
                <a:latin typeface="+mn-lt"/>
              </a:rPr>
              <a:t>) on the demand curve. What happens in these following scenarios?  Why?</a:t>
            </a:r>
          </a:p>
          <a:p>
            <a:pPr marL="514350" indent="-514350">
              <a:buClrTx/>
              <a:buFont typeface="+mj-lt"/>
              <a:buAutoNum type="alphaUcPeriod"/>
            </a:pPr>
            <a:r>
              <a:rPr lang="en-US" dirty="0">
                <a:latin typeface="+mn-lt"/>
              </a:rPr>
              <a:t>Price of apple juice rises</a:t>
            </a:r>
          </a:p>
          <a:p>
            <a:pPr marL="514350" indent="-514350">
              <a:buClrTx/>
              <a:buFont typeface="+mj-lt"/>
              <a:buAutoNum type="alphaUcPeriod"/>
            </a:pPr>
            <a:r>
              <a:rPr lang="en-US" dirty="0">
                <a:latin typeface="+mn-lt"/>
              </a:rPr>
              <a:t>Price of orange juice falls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3AE91-6690-7C74-F3CA-2A680CBC23CA}"/>
              </a:ext>
            </a:extLst>
          </p:cNvPr>
          <p:cNvSpPr>
            <a:spLocks noGrp="1"/>
          </p:cNvSpPr>
          <p:nvPr>
            <p:ph type="title"/>
          </p:nvPr>
        </p:nvSpPr>
        <p:spPr/>
        <p:txBody>
          <a:bodyPr/>
          <a:lstStyle/>
          <a:p>
            <a:r>
              <a:rPr lang="en-US" dirty="0">
                <a:latin typeface="+mn-lt"/>
              </a:rPr>
              <a:t>Active Learning 1: Answers</a:t>
            </a:r>
          </a:p>
        </p:txBody>
      </p:sp>
      <p:pic>
        <p:nvPicPr>
          <p:cNvPr id="68" name="Picture 2" title="Decorative Image">
            <a:extLst>
              <a:ext uri="{FF2B5EF4-FFF2-40B4-BE49-F238E27FC236}">
                <a16:creationId xmlns:a16="http://schemas.microsoft.com/office/drawing/2014/main" id="{5A878259-0B35-4045-AB66-0FC8EECB0AB9}"/>
              </a:ext>
              <a:ext uri="{C183D7F6-B498-43B3-948B-1728B52AA6E4}">
                <adec:decorative xmlns:adec="http://schemas.microsoft.com/office/drawing/2017/decorative" xmlns="" val="1"/>
              </a:ext>
            </a:extLst>
          </p:cNvPr>
          <p:cNvPicPr>
            <a:picLocks noGrp="1" noChangeAspect="1"/>
          </p:cNvPicPr>
          <p:nvPr>
            <p:ph idx="1"/>
          </p:nvPr>
        </p:nvPicPr>
        <p:blipFill>
          <a:blip r:embed="rId3"/>
          <a:stretch>
            <a:fillRect/>
          </a:stretch>
        </p:blipFill>
        <p:spPr>
          <a:xfrm>
            <a:off x="461494" y="1427422"/>
            <a:ext cx="11269012" cy="4572000"/>
          </a:xfrm>
        </p:spPr>
      </p:pic>
    </p:spTree>
    <p:extLst>
      <p:ext uri="{BB962C8B-B14F-4D97-AF65-F5344CB8AC3E}">
        <p14:creationId xmlns:p14="http://schemas.microsoft.com/office/powerpoint/2010/main" val="994548684"/>
      </p:ext>
    </p:extLst>
  </p:cSld>
  <p:clrMapOvr>
    <a:masterClrMapping/>
  </p:clrMapOvr>
  <p:extLst mod="1"/>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4-3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Supply</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Law of Supply</a:t>
            </a:r>
          </a:p>
        </p:txBody>
      </p:sp>
      <p:sp>
        <p:nvSpPr>
          <p:cNvPr id="3" name="Content Placeholder 2"/>
          <p:cNvSpPr>
            <a:spLocks noGrp="1"/>
          </p:cNvSpPr>
          <p:nvPr>
            <p:ph idx="1"/>
          </p:nvPr>
        </p:nvSpPr>
        <p:spPr/>
        <p:txBody>
          <a:bodyPr/>
          <a:lstStyle/>
          <a:p>
            <a:r>
              <a:rPr lang="en-US" b="1" dirty="0">
                <a:solidFill>
                  <a:srgbClr val="C00000"/>
                </a:solidFill>
                <a:latin typeface="+mn-lt"/>
              </a:rPr>
              <a:t>Law of supply*</a:t>
            </a:r>
          </a:p>
          <a:p>
            <a:pPr lvl="1">
              <a:buFont typeface="Arial" panose="020B0604020202020204" pitchFamily="34" charset="0"/>
              <a:buChar char="•"/>
            </a:pPr>
            <a:r>
              <a:rPr lang="en-US" dirty="0">
                <a:latin typeface="+mn-lt"/>
              </a:rPr>
              <a:t>Other things being equal, when the price of a good rises, the quantity supplied also rises, and when the price falls, the quantity supplied falls as well </a:t>
            </a:r>
          </a:p>
          <a:p>
            <a:r>
              <a:rPr lang="en-US" altLang="en-US" b="1" dirty="0">
                <a:solidFill>
                  <a:srgbClr val="C00000"/>
                </a:solidFill>
                <a:latin typeface="+mn-lt"/>
              </a:rPr>
              <a:t>Quantity supplied</a:t>
            </a:r>
            <a:r>
              <a:rPr lang="en-US" altLang="en-US" b="1" baseline="30000" dirty="0">
                <a:solidFill>
                  <a:srgbClr val="C00000"/>
                </a:solidFill>
                <a:latin typeface="+mn-lt"/>
              </a:rPr>
              <a:t>*</a:t>
            </a:r>
          </a:p>
          <a:p>
            <a:pPr lvl="1">
              <a:buFont typeface="Arial" panose="020B0604020202020204" pitchFamily="34" charset="0"/>
              <a:buChar char="•"/>
            </a:pPr>
            <a:r>
              <a:rPr lang="en-US" altLang="en-US" dirty="0">
                <a:latin typeface="+mn-lt"/>
              </a:rPr>
              <a:t>Amount of a good that </a:t>
            </a:r>
            <a:r>
              <a:rPr lang="en-US" dirty="0">
                <a:latin typeface="+mn-lt"/>
              </a:rPr>
              <a:t>sellers are willing and able to sell</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66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a:t>
            </a: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Individual Supply</a:t>
            </a:r>
          </a:p>
        </p:txBody>
      </p:sp>
      <p:sp>
        <p:nvSpPr>
          <p:cNvPr id="3" name="Content Placeholder 2"/>
          <p:cNvSpPr>
            <a:spLocks noGrp="1"/>
          </p:cNvSpPr>
          <p:nvPr>
            <p:ph idx="1"/>
          </p:nvPr>
        </p:nvSpPr>
        <p:spPr>
          <a:xfrm>
            <a:off x="476843" y="1825625"/>
            <a:ext cx="11241915" cy="4206240"/>
          </a:xfrm>
        </p:spPr>
        <p:txBody>
          <a:bodyPr/>
          <a:lstStyle/>
          <a:p>
            <a:pPr>
              <a:spcBef>
                <a:spcPts val="300"/>
              </a:spcBef>
            </a:pPr>
            <a:r>
              <a:rPr lang="en-US" dirty="0">
                <a:latin typeface="+mn-lt"/>
              </a:rPr>
              <a:t>Individual supply</a:t>
            </a:r>
          </a:p>
          <a:p>
            <a:pPr lvl="1">
              <a:spcBef>
                <a:spcPts val="300"/>
              </a:spcBef>
              <a:buFont typeface="Arial" panose="020B0604020202020204" pitchFamily="34" charset="0"/>
              <a:buChar char="•"/>
            </a:pPr>
            <a:r>
              <a:rPr lang="en-US" dirty="0">
                <a:latin typeface="+mn-lt"/>
              </a:rPr>
              <a:t>A seller’s supply for a product </a:t>
            </a:r>
          </a:p>
          <a:p>
            <a:pPr>
              <a:spcBef>
                <a:spcPts val="300"/>
              </a:spcBef>
            </a:pPr>
            <a:r>
              <a:rPr lang="en-US" b="1" dirty="0">
                <a:solidFill>
                  <a:srgbClr val="C00000"/>
                </a:solidFill>
                <a:latin typeface="+mn-lt"/>
              </a:rPr>
              <a:t>Supply schedule*</a:t>
            </a:r>
          </a:p>
          <a:p>
            <a:pPr lvl="1">
              <a:spcBef>
                <a:spcPts val="300"/>
              </a:spcBef>
              <a:buFont typeface="Arial" panose="020B0604020202020204" pitchFamily="34" charset="0"/>
              <a:buChar char="•"/>
            </a:pPr>
            <a:r>
              <a:rPr lang="en-US" dirty="0">
                <a:latin typeface="+mn-lt"/>
              </a:rPr>
              <a:t>A table that shows the relationship between the price of a good and the quantity supplied</a:t>
            </a:r>
          </a:p>
          <a:p>
            <a:pPr>
              <a:spcBef>
                <a:spcPts val="300"/>
              </a:spcBef>
            </a:pPr>
            <a:r>
              <a:rPr lang="en-US" b="1" dirty="0">
                <a:solidFill>
                  <a:srgbClr val="C00000"/>
                </a:solidFill>
                <a:latin typeface="+mn-lt"/>
              </a:rPr>
              <a:t>Supply curve*</a:t>
            </a:r>
          </a:p>
          <a:p>
            <a:pPr lvl="1">
              <a:spcBef>
                <a:spcPts val="300"/>
              </a:spcBef>
              <a:buFont typeface="Arial" panose="020B0604020202020204" pitchFamily="34" charset="0"/>
              <a:buChar char="•"/>
            </a:pPr>
            <a:r>
              <a:rPr lang="en-US" dirty="0">
                <a:latin typeface="+mn-lt"/>
              </a:rPr>
              <a:t>A graph of the relationship between the price of a good and the quantity supplied</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1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a:xfrm>
            <a:off x="476843" y="1825625"/>
            <a:ext cx="11241915" cy="4206240"/>
          </a:xfrm>
        </p:spPr>
        <p:txBody>
          <a:bodyPr/>
          <a:lstStyle/>
          <a:p>
            <a:pPr>
              <a:spcBef>
                <a:spcPts val="800"/>
              </a:spcBef>
            </a:pPr>
            <a:r>
              <a:rPr lang="en-US" sz="2200" dirty="0">
                <a:latin typeface="+mn-lt"/>
              </a:rPr>
              <a:t>Determine market demand using information about individuals' demand.</a:t>
            </a:r>
          </a:p>
          <a:p>
            <a:pPr>
              <a:spcBef>
                <a:spcPts val="800"/>
              </a:spcBef>
            </a:pPr>
            <a:r>
              <a:rPr lang="en-US" sz="2200" dirty="0">
                <a:latin typeface="+mn-lt"/>
              </a:rPr>
              <a:t>Determine if a given scenario will cause a movement along or a shift of a good's supply curve.</a:t>
            </a:r>
          </a:p>
          <a:p>
            <a:pPr>
              <a:spcBef>
                <a:spcPts val="800"/>
              </a:spcBef>
            </a:pPr>
            <a:r>
              <a:rPr lang="en-US" sz="2200" dirty="0">
                <a:latin typeface="+mn-lt"/>
              </a:rPr>
              <a:t>Explain how the price of a good impacts the demand for its complements and substitutes.</a:t>
            </a:r>
          </a:p>
          <a:p>
            <a:pPr>
              <a:spcBef>
                <a:spcPts val="800"/>
              </a:spcBef>
            </a:pPr>
            <a:r>
              <a:rPr lang="en-US" sz="2200" dirty="0">
                <a:latin typeface="+mn-lt"/>
              </a:rPr>
              <a:t>Construct a supply curve using a given supply schedule.</a:t>
            </a:r>
          </a:p>
          <a:p>
            <a:pPr>
              <a:spcBef>
                <a:spcPts val="800"/>
              </a:spcBef>
            </a:pPr>
            <a:r>
              <a:rPr lang="en-US" sz="2200" dirty="0">
                <a:latin typeface="+mn-lt"/>
              </a:rPr>
              <a:t>Describe the relationship between price and quantity supplied using the law of supply.</a:t>
            </a:r>
          </a:p>
          <a:p>
            <a:pPr>
              <a:spcBef>
                <a:spcPts val="800"/>
              </a:spcBef>
            </a:pPr>
            <a:r>
              <a:rPr lang="en-US" sz="2200" dirty="0">
                <a:latin typeface="+mn-lt"/>
              </a:rPr>
              <a:t>Explain how a change in a supply determinant impacts a good's supply curve.</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5 Ben’s Supply Schedule and Supply Curve</a:t>
            </a:r>
          </a:p>
        </p:txBody>
      </p:sp>
      <p:sp>
        <p:nvSpPr>
          <p:cNvPr id="3" name="Content Placeholder 2"/>
          <p:cNvSpPr>
            <a:spLocks noGrp="1"/>
          </p:cNvSpPr>
          <p:nvPr>
            <p:ph sz="half" idx="1"/>
          </p:nvPr>
        </p:nvSpPr>
        <p:spPr>
          <a:xfrm>
            <a:off x="476843" y="1887673"/>
            <a:ext cx="11241915" cy="1188720"/>
          </a:xfrm>
        </p:spPr>
        <p:txBody>
          <a:bodyPr/>
          <a:lstStyle/>
          <a:p>
            <a:r>
              <a:rPr lang="en-US" sz="1800" b="0" dirty="0">
                <a:latin typeface="+mn-lt"/>
              </a:rPr>
              <a:t>The supply schedule is a table that shows the quantity supplied at each price. The supply curve, which graphs the supply schedule, illustrates how the quantity supplied changes as a good’s price varies. Because a higher price increases the quantity supplied, the supply curve slopes upward.</a:t>
            </a:r>
          </a:p>
        </p:txBody>
      </p:sp>
      <p:pic>
        <p:nvPicPr>
          <p:cNvPr id="7" name="Picture 3" descr="The graph representing the data in the supply schedule. It shows an upward sloping supply curve plotting the relationship between quantity of ice-cream cones on the horizontal axis and price of an ice-cream cone on the vertical axis. Two callouts, one pointing at an upward arrow on the vertical axis and the other pointing at a rightward arrow on the horizontal axis, together read, &quot;An increase in price increases quantity of cones supplied.&quot; The supply schedule has the following pairs of prices for ice-cream cones and quantities of cones supplied: ($0,0), ($1,0), ($2,1), ($3,2), ($4,3), ($5,4), and ($6,5). The supply curve passes through those same points."/>
          <p:cNvPicPr>
            <a:picLocks noGrp="1" noChangeAspect="1"/>
          </p:cNvPicPr>
          <p:nvPr>
            <p:ph sz="half" idx="2"/>
          </p:nvPr>
        </p:nvPicPr>
        <p:blipFill>
          <a:blip r:embed="rId2"/>
          <a:stretch>
            <a:fillRect/>
          </a:stretch>
        </p:blipFill>
        <p:spPr>
          <a:xfrm>
            <a:off x="2663253" y="2855094"/>
            <a:ext cx="6865495" cy="3200400"/>
          </a:xfr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Market Supply</a:t>
            </a:r>
          </a:p>
        </p:txBody>
      </p:sp>
      <p:sp>
        <p:nvSpPr>
          <p:cNvPr id="3" name="Content Placeholder 2"/>
          <p:cNvSpPr>
            <a:spLocks noGrp="1"/>
          </p:cNvSpPr>
          <p:nvPr>
            <p:ph idx="1"/>
          </p:nvPr>
        </p:nvSpPr>
        <p:spPr/>
        <p:txBody>
          <a:bodyPr/>
          <a:lstStyle/>
          <a:p>
            <a:r>
              <a:rPr lang="en-US" dirty="0">
                <a:latin typeface="+mn-lt"/>
              </a:rPr>
              <a:t>Market supply</a:t>
            </a:r>
          </a:p>
          <a:p>
            <a:pPr lvl="1">
              <a:buFont typeface="Arial" panose="020B0604020202020204" pitchFamily="34" charset="0"/>
              <a:buChar char="•"/>
            </a:pPr>
            <a:r>
              <a:rPr lang="en-US" dirty="0">
                <a:latin typeface="+mn-lt"/>
              </a:rPr>
              <a:t>The sum of the supplies of all sellers</a:t>
            </a:r>
          </a:p>
          <a:p>
            <a:r>
              <a:rPr lang="en-US" dirty="0">
                <a:latin typeface="+mn-lt"/>
              </a:rPr>
              <a:t>Market supply curve </a:t>
            </a:r>
          </a:p>
          <a:p>
            <a:pPr lvl="1">
              <a:buFont typeface="Arial" panose="020B0604020202020204" pitchFamily="34" charset="0"/>
              <a:buChar char="•"/>
            </a:pPr>
            <a:r>
              <a:rPr lang="en-US" dirty="0">
                <a:latin typeface="+mn-lt"/>
              </a:rPr>
              <a:t>Shows how the total quantity supplied varies as the price varies, holding constant all other factors that influence producers’ decisions about how much to sell</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6 Market Supply as the Sum of Individual Supplies (1 of 2)</a:t>
            </a:r>
          </a:p>
        </p:txBody>
      </p:sp>
      <p:sp>
        <p:nvSpPr>
          <p:cNvPr id="3" name="Content Placeholder 2"/>
          <p:cNvSpPr>
            <a:spLocks noGrp="1"/>
          </p:cNvSpPr>
          <p:nvPr>
            <p:ph sz="half" idx="1"/>
          </p:nvPr>
        </p:nvSpPr>
        <p:spPr>
          <a:xfrm>
            <a:off x="476843" y="1887674"/>
            <a:ext cx="11241915" cy="1356971"/>
          </a:xfrm>
        </p:spPr>
        <p:txBody>
          <a:bodyPr/>
          <a:lstStyle/>
          <a:p>
            <a:r>
              <a:rPr lang="en-US" sz="2000" b="0" dirty="0">
                <a:latin typeface="+mn-lt"/>
              </a:rPr>
              <a:t>The quantity supplied in a market is the total quantity supplied by all sellers at each price. You can build the market supply curve by adding the individual supply curves horizontally. At a price of $4, Ben supplies 3 ice-cream cones and Jerry supplies 4 ice-cream cones, so the total quantity supplied at the price of $4 is 7 cones.</a:t>
            </a:r>
          </a:p>
        </p:txBody>
      </p:sp>
      <p:pic>
        <p:nvPicPr>
          <p:cNvPr id="6" name="Picture 3" descr="A table shows, for different prices of an ice-cream cone, the number of cones supplied by Ben and Jerry individually and the number that the market supplies, which is the sum of the numbers of cones Ben and Jerry supply (these four categories make up the columns of a table). The numbers of cones supplied by Ben, Jerry, and the Market are as follows. At 0.00 dollars, 0, 0, and 0; at 1 dollars, 0, 0, and 0; at 2 dollar, 1, 0, and 1; 3 dollars, 2, 2, and 4; at 4 dollars, 3, 4, and 7; 5 dollars, 4, 6, and 10; 6 dollars, 5, 8, and 13.&#10;"/>
          <p:cNvPicPr>
            <a:picLocks noGrp="1" noChangeAspect="1"/>
          </p:cNvPicPr>
          <p:nvPr>
            <p:ph sz="half" idx="2"/>
          </p:nvPr>
        </p:nvPicPr>
        <p:blipFill>
          <a:blip r:embed="rId2"/>
          <a:stretch>
            <a:fillRect/>
          </a:stretch>
        </p:blipFill>
        <p:spPr>
          <a:xfrm>
            <a:off x="2094910" y="3305408"/>
            <a:ext cx="8002180" cy="2743200"/>
          </a:xfr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6 Market Supply as the Sum of Individual Supplies (2 of 2)</a:t>
            </a:r>
          </a:p>
        </p:txBody>
      </p:sp>
      <p:pic>
        <p:nvPicPr>
          <p:cNvPr id="5" name="Picture 2" descr="A series of three graphs, each an upward sloping supply curve plotting the relationship between quantity of ice-cream cones on the horizontal axis and price of an ice-cream cone on the vertical axis, illustrates market supply as the sum of individual supplies. The first graph represents Ben’s supply, the second Jerry’s supply, and the third the sum of their supplies. Ben’s supply curve is steeper than that of Jerry. In each graph, as an example, the quantity of ice-cream cones is plotted for when the cost is 2 dollars. Ben's quantity supplied is 3 cones, Jerry's quantity supplied is 4 cones, and thus the market quantity supplied is 3 plus 4 equals 7 cones.&#10;"/>
          <p:cNvPicPr>
            <a:picLocks noGrp="1" noChangeAspect="1"/>
          </p:cNvPicPr>
          <p:nvPr>
            <p:ph idx="1"/>
          </p:nvPr>
        </p:nvPicPr>
        <p:blipFill>
          <a:blip r:embed="rId2"/>
          <a:stretch>
            <a:fillRect/>
          </a:stretch>
        </p:blipFill>
        <p:spPr>
          <a:xfrm>
            <a:off x="380011" y="2218446"/>
            <a:ext cx="11431979" cy="3657600"/>
          </a:xfr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Shifts in the Supply Curve</a:t>
            </a:r>
          </a:p>
        </p:txBody>
      </p:sp>
      <p:sp>
        <p:nvSpPr>
          <p:cNvPr id="3" name="Content Placeholder 2"/>
          <p:cNvSpPr>
            <a:spLocks noGrp="1"/>
          </p:cNvSpPr>
          <p:nvPr>
            <p:ph idx="1"/>
          </p:nvPr>
        </p:nvSpPr>
        <p:spPr/>
        <p:txBody>
          <a:bodyPr/>
          <a:lstStyle/>
          <a:p>
            <a:r>
              <a:rPr lang="en-US" dirty="0">
                <a:latin typeface="+mn-lt"/>
              </a:rPr>
              <a:t>Market supply curve</a:t>
            </a:r>
          </a:p>
          <a:p>
            <a:pPr lvl="1">
              <a:buFont typeface="Arial" panose="020B0604020202020204" pitchFamily="34" charset="0"/>
              <a:buChar char="•"/>
            </a:pPr>
            <a:r>
              <a:rPr lang="en-US" dirty="0">
                <a:latin typeface="+mn-lt"/>
              </a:rPr>
              <a:t>Holds other things constant</a:t>
            </a:r>
          </a:p>
          <a:p>
            <a:pPr lvl="1">
              <a:buFont typeface="Arial" panose="020B0604020202020204" pitchFamily="34" charset="0"/>
              <a:buChar char="•"/>
            </a:pPr>
            <a:r>
              <a:rPr lang="en-US" dirty="0">
                <a:latin typeface="+mn-lt"/>
              </a:rPr>
              <a:t>Does not need to be stable over time</a:t>
            </a:r>
          </a:p>
          <a:p>
            <a:r>
              <a:rPr lang="en-US" dirty="0">
                <a:latin typeface="+mn-lt"/>
              </a:rPr>
              <a:t>Supply curve shifts</a:t>
            </a:r>
          </a:p>
          <a:p>
            <a:pPr lvl="1">
              <a:buFont typeface="Arial" panose="020B0604020202020204" pitchFamily="34" charset="0"/>
              <a:buChar char="•"/>
            </a:pPr>
            <a:r>
              <a:rPr lang="en-US" dirty="0">
                <a:latin typeface="+mn-lt"/>
              </a:rPr>
              <a:t>Change that increases quantity sellers want to sell at any price shifts supply curve to the right</a:t>
            </a:r>
          </a:p>
          <a:p>
            <a:pPr lvl="1">
              <a:buFont typeface="Arial" panose="020B0604020202020204" pitchFamily="34" charset="0"/>
              <a:buChar char="•"/>
            </a:pPr>
            <a:r>
              <a:rPr lang="en-US" dirty="0">
                <a:latin typeface="+mn-lt"/>
              </a:rPr>
              <a:t>Change that decreases quantity sellers want to sell at any price shifts supply curve to the left</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7 Shifts in the Supply Curve</a:t>
            </a:r>
          </a:p>
        </p:txBody>
      </p:sp>
      <p:sp>
        <p:nvSpPr>
          <p:cNvPr id="3" name="Content Placeholder 2"/>
          <p:cNvSpPr>
            <a:spLocks noGrp="1"/>
          </p:cNvSpPr>
          <p:nvPr>
            <p:ph sz="half" idx="1"/>
          </p:nvPr>
        </p:nvSpPr>
        <p:spPr/>
        <p:txBody>
          <a:bodyPr/>
          <a:lstStyle/>
          <a:p>
            <a:pPr>
              <a:spcAft>
                <a:spcPts val="1200"/>
              </a:spcAft>
            </a:pPr>
            <a:r>
              <a:rPr lang="en-US" dirty="0">
                <a:latin typeface="+mn-lt"/>
              </a:rPr>
              <a:t>A change that raises the quantity that sellers want to produce at any price shifts the supply curve to the right. </a:t>
            </a:r>
          </a:p>
          <a:p>
            <a:pPr>
              <a:spcAft>
                <a:spcPts val="1200"/>
              </a:spcAft>
            </a:pPr>
            <a:r>
              <a:rPr lang="en-US" dirty="0">
                <a:latin typeface="+mn-lt"/>
              </a:rPr>
              <a:t>A change that lowers the quantity that sellers want to produce at any price shifts the supply curve to the left.</a:t>
            </a:r>
          </a:p>
        </p:txBody>
      </p:sp>
      <p:pic>
        <p:nvPicPr>
          <p:cNvPr id="5" name="Picture 3" descr="A graph shows three upward sloping supply curves plotting the relationship between quantity of ice-cream cones on the horizontal axis and price of an ice-cream cone on the vertical axis to depict changes in supply. The three supply curves are parallel straight lines. The original supply curve is S1. In relation to S1, supply curve S2 representing an increase in supply is further away from the origin, while supply curve S3 representing a decrease in supply is closer to the origin.&#10;"/>
          <p:cNvPicPr>
            <a:picLocks noGrp="1" noChangeAspect="1"/>
          </p:cNvPicPr>
          <p:nvPr>
            <p:ph sz="half" idx="2"/>
          </p:nvPr>
        </p:nvPicPr>
        <p:blipFill>
          <a:blip r:embed="rId2"/>
          <a:stretch>
            <a:fillRect/>
          </a:stretch>
        </p:blipFill>
        <p:spPr>
          <a:xfrm>
            <a:off x="6377448" y="2034074"/>
            <a:ext cx="5492190" cy="3840480"/>
          </a:xfr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Variables That Influence Sellers (1 of 2)</a:t>
            </a:r>
          </a:p>
        </p:txBody>
      </p:sp>
      <p:sp>
        <p:nvSpPr>
          <p:cNvPr id="3" name="Content Placeholder 2"/>
          <p:cNvSpPr>
            <a:spLocks noGrp="1"/>
          </p:cNvSpPr>
          <p:nvPr>
            <p:ph idx="1"/>
          </p:nvPr>
        </p:nvSpPr>
        <p:spPr/>
        <p:txBody>
          <a:bodyPr/>
          <a:lstStyle/>
          <a:p>
            <a:r>
              <a:rPr lang="en-US" altLang="en-US" dirty="0">
                <a:latin typeface="+mn-lt"/>
              </a:rPr>
              <a:t>Input prices</a:t>
            </a:r>
          </a:p>
          <a:p>
            <a:pPr lvl="1">
              <a:buFont typeface="Arial" panose="020B0604020202020204" pitchFamily="34" charset="0"/>
              <a:buChar char="•"/>
            </a:pPr>
            <a:r>
              <a:rPr lang="en-US" dirty="0">
                <a:latin typeface="+mn-lt"/>
              </a:rPr>
              <a:t>The supply of a good moves in the opposite direction of the prices of inputs</a:t>
            </a:r>
          </a:p>
          <a:p>
            <a:r>
              <a:rPr lang="en-US" altLang="en-US" dirty="0">
                <a:latin typeface="+mn-lt"/>
              </a:rPr>
              <a:t>Technology</a:t>
            </a:r>
          </a:p>
          <a:p>
            <a:pPr lvl="1">
              <a:buFont typeface="Arial" panose="020B0604020202020204" pitchFamily="34" charset="0"/>
              <a:buChar char="•"/>
            </a:pPr>
            <a:r>
              <a:rPr lang="en-US" dirty="0">
                <a:latin typeface="+mn-lt"/>
              </a:rPr>
              <a:t>Technology for turning inputs into output</a:t>
            </a:r>
          </a:p>
          <a:p>
            <a:pPr lvl="1">
              <a:buFont typeface="Arial" panose="020B0604020202020204" pitchFamily="34" charset="0"/>
              <a:buChar char="•"/>
            </a:pPr>
            <a:r>
              <a:rPr lang="en-US" dirty="0">
                <a:latin typeface="+mn-lt"/>
              </a:rPr>
              <a:t>Advances in technology increase the supply</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Variables That Influence Sellers (2 of 2)</a:t>
            </a:r>
          </a:p>
        </p:txBody>
      </p:sp>
      <p:sp>
        <p:nvSpPr>
          <p:cNvPr id="3" name="Content Placeholder 2"/>
          <p:cNvSpPr>
            <a:spLocks noGrp="1"/>
          </p:cNvSpPr>
          <p:nvPr>
            <p:ph idx="1"/>
          </p:nvPr>
        </p:nvSpPr>
        <p:spPr/>
        <p:txBody>
          <a:bodyPr/>
          <a:lstStyle/>
          <a:p>
            <a:r>
              <a:rPr lang="en-US" altLang="en-US" dirty="0">
                <a:latin typeface="+mn-lt"/>
              </a:rPr>
              <a:t>Expectations</a:t>
            </a:r>
          </a:p>
          <a:p>
            <a:pPr lvl="1">
              <a:buFont typeface="Arial" panose="020B0604020202020204" pitchFamily="34" charset="0"/>
              <a:buChar char="•"/>
            </a:pPr>
            <a:r>
              <a:rPr lang="en-US" altLang="en-US" dirty="0">
                <a:latin typeface="+mn-lt"/>
              </a:rPr>
              <a:t>Future changes in prices</a:t>
            </a:r>
          </a:p>
          <a:p>
            <a:r>
              <a:rPr lang="en-US" altLang="en-US" dirty="0">
                <a:latin typeface="+mn-lt"/>
              </a:rPr>
              <a:t>Number of sellers</a:t>
            </a:r>
          </a:p>
          <a:p>
            <a:pPr lvl="1">
              <a:buFont typeface="Arial" panose="020B0604020202020204" pitchFamily="34" charset="0"/>
              <a:buChar char="•"/>
            </a:pPr>
            <a:r>
              <a:rPr lang="en-US" dirty="0">
                <a:latin typeface="+mn-lt"/>
              </a:rPr>
              <a:t>Market supply depends on how many sellers there are in the market</a:t>
            </a:r>
            <a:endParaRPr lang="en-US" altLang="en-US" dirty="0">
              <a:latin typeface="+mn-lt"/>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Table 2 Variables That Influence Sellers</a:t>
            </a:r>
          </a:p>
        </p:txBody>
      </p:sp>
      <p:sp>
        <p:nvSpPr>
          <p:cNvPr id="3" name="Content Placeholder 2"/>
          <p:cNvSpPr>
            <a:spLocks noGrp="1"/>
          </p:cNvSpPr>
          <p:nvPr>
            <p:ph sz="half" idx="1"/>
          </p:nvPr>
        </p:nvSpPr>
        <p:spPr/>
        <p:txBody>
          <a:bodyPr/>
          <a:lstStyle/>
          <a:p>
            <a:r>
              <a:rPr lang="en-US" dirty="0">
                <a:latin typeface="+mn-lt"/>
              </a:rPr>
              <a:t>This table lists the variables that affect how much of any good producers choose to sell. </a:t>
            </a:r>
          </a:p>
          <a:p>
            <a:r>
              <a:rPr lang="en-US" dirty="0">
                <a:latin typeface="+mn-lt"/>
              </a:rPr>
              <a:t>Notice the special role that the price of the good plays: A change in that price represents a movement along the supply curve, while a change in one of the other variables shifts the curve.</a:t>
            </a:r>
          </a:p>
        </p:txBody>
      </p:sp>
      <p:graphicFrame>
        <p:nvGraphicFramePr>
          <p:cNvPr id="5" name="Table 3"/>
          <p:cNvGraphicFramePr>
            <a:graphicFrameLocks noGrp="1"/>
          </p:cNvGraphicFramePr>
          <p:nvPr>
            <p:ph sz="half" idx="2"/>
            <p:extLst>
              <p:ext uri="{D42A27DB-BD31-4B8C-83A1-F6EECF244321}">
                <p14:modId xmlns:p14="http://schemas.microsoft.com/office/powerpoint/2010/main" val="2971003524"/>
              </p:ext>
            </p:extLst>
          </p:nvPr>
        </p:nvGraphicFramePr>
        <p:xfrm>
          <a:off x="6201696" y="1973104"/>
          <a:ext cx="5760720" cy="3660772"/>
        </p:xfrm>
        <a:graphic>
          <a:graphicData uri="http://schemas.openxmlformats.org/drawingml/2006/table">
            <a:tbl>
              <a:tblPr firstRow="1" bandRow="1">
                <a:tableStyleId>{5C22544A-7EE6-4342-B048-85BDC9FD1C3A}</a:tableStyleId>
              </a:tblPr>
              <a:tblGrid>
                <a:gridCol w="2834640">
                  <a:extLst>
                    <a:ext uri="{9D8B030D-6E8A-4147-A177-3AD203B41FA5}">
                      <a16:colId xmlns:a16="http://schemas.microsoft.com/office/drawing/2014/main" val="20000"/>
                    </a:ext>
                  </a:extLst>
                </a:gridCol>
                <a:gridCol w="2926080">
                  <a:extLst>
                    <a:ext uri="{9D8B030D-6E8A-4147-A177-3AD203B41FA5}">
                      <a16:colId xmlns:a16="http://schemas.microsoft.com/office/drawing/2014/main" val="20001"/>
                    </a:ext>
                  </a:extLst>
                </a:gridCol>
              </a:tblGrid>
              <a:tr h="747581">
                <a:tc>
                  <a:txBody>
                    <a:bodyPr/>
                    <a:lstStyle/>
                    <a:p>
                      <a:r>
                        <a:rPr lang="en-CA" sz="1800" b="1" kern="1200" baseline="0" dirty="0">
                          <a:solidFill>
                            <a:schemeClr val="lt1"/>
                          </a:solidFill>
                          <a:latin typeface="+mn-lt"/>
                          <a:ea typeface="+mn-ea"/>
                          <a:cs typeface="+mn-cs"/>
                        </a:rPr>
                        <a:t>Variable</a:t>
                      </a:r>
                      <a:endParaRPr lang="en-CA" dirty="0"/>
                    </a:p>
                  </a:txBody>
                  <a:tcPr/>
                </a:tc>
                <a:tc>
                  <a:txBody>
                    <a:bodyPr/>
                    <a:lstStyle/>
                    <a:p>
                      <a:r>
                        <a:rPr lang="en-CA" sz="1800" b="1" kern="1200" baseline="0" dirty="0">
                          <a:solidFill>
                            <a:schemeClr val="lt1"/>
                          </a:solidFill>
                          <a:latin typeface="+mn-lt"/>
                          <a:ea typeface="+mn-ea"/>
                          <a:cs typeface="+mn-cs"/>
                        </a:rPr>
                        <a:t>A Change in This Variable . . .</a:t>
                      </a:r>
                      <a:endParaRPr lang="en-CA" dirty="0"/>
                    </a:p>
                  </a:txBody>
                  <a:tcPr/>
                </a:tc>
                <a:extLst>
                  <a:ext uri="{0D108BD9-81ED-4DB2-BD59-A6C34878D82A}">
                    <a16:rowId xmlns:a16="http://schemas.microsoft.com/office/drawing/2014/main" val="10000"/>
                  </a:ext>
                </a:extLst>
              </a:tr>
              <a:tr h="747581">
                <a:tc>
                  <a:txBody>
                    <a:bodyPr/>
                    <a:lstStyle/>
                    <a:p>
                      <a:r>
                        <a:rPr lang="en-CA" sz="1800" kern="1200" baseline="0" dirty="0">
                          <a:solidFill>
                            <a:schemeClr val="dk1"/>
                          </a:solidFill>
                          <a:latin typeface="+mn-lt"/>
                          <a:ea typeface="+mn-ea"/>
                          <a:cs typeface="+mn-cs"/>
                        </a:rPr>
                        <a:t>Price of the good itself</a:t>
                      </a:r>
                      <a:endParaRPr lang="en-CA" dirty="0"/>
                    </a:p>
                  </a:txBody>
                  <a:tcPr/>
                </a:tc>
                <a:tc>
                  <a:txBody>
                    <a:bodyPr/>
                    <a:lstStyle/>
                    <a:p>
                      <a:r>
                        <a:rPr lang="en-CA" sz="1800" kern="1200" baseline="0" dirty="0">
                          <a:solidFill>
                            <a:schemeClr val="dk1"/>
                          </a:solidFill>
                          <a:latin typeface="+mn-lt"/>
                          <a:ea typeface="+mn-ea"/>
                          <a:cs typeface="+mn-cs"/>
                        </a:rPr>
                        <a:t>Represents a movement along the supply curve</a:t>
                      </a:r>
                    </a:p>
                  </a:txBody>
                  <a:tcPr/>
                </a:tc>
                <a:extLst>
                  <a:ext uri="{0D108BD9-81ED-4DB2-BD59-A6C34878D82A}">
                    <a16:rowId xmlns:a16="http://schemas.microsoft.com/office/drawing/2014/main" val="10001"/>
                  </a:ext>
                </a:extLst>
              </a:tr>
              <a:tr h="433122">
                <a:tc>
                  <a:txBody>
                    <a:bodyPr/>
                    <a:lstStyle/>
                    <a:p>
                      <a:r>
                        <a:rPr lang="en-CA" sz="1800" kern="1200" baseline="0" dirty="0">
                          <a:solidFill>
                            <a:schemeClr val="dk1"/>
                          </a:solidFill>
                          <a:latin typeface="+mn-lt"/>
                          <a:ea typeface="+mn-ea"/>
                          <a:cs typeface="+mn-cs"/>
                        </a:rPr>
                        <a:t>Input prices</a:t>
                      </a:r>
                    </a:p>
                  </a:txBody>
                  <a:tcPr/>
                </a:tc>
                <a:tc>
                  <a:txBody>
                    <a:bodyPr/>
                    <a:lstStyle/>
                    <a:p>
                      <a:r>
                        <a:rPr lang="en-CA" sz="1800" kern="1200" baseline="0" dirty="0">
                          <a:solidFill>
                            <a:schemeClr val="dk1"/>
                          </a:solidFill>
                          <a:latin typeface="+mn-lt"/>
                          <a:ea typeface="+mn-ea"/>
                          <a:cs typeface="+mn-cs"/>
                        </a:rPr>
                        <a:t>Shifts the supply curve</a:t>
                      </a:r>
                      <a:endParaRPr lang="en-CA" dirty="0"/>
                    </a:p>
                  </a:txBody>
                  <a:tcPr/>
                </a:tc>
                <a:extLst>
                  <a:ext uri="{0D108BD9-81ED-4DB2-BD59-A6C34878D82A}">
                    <a16:rowId xmlns:a16="http://schemas.microsoft.com/office/drawing/2014/main" val="10002"/>
                  </a:ext>
                </a:extLst>
              </a:tr>
              <a:tr h="433122">
                <a:tc>
                  <a:txBody>
                    <a:bodyPr/>
                    <a:lstStyle/>
                    <a:p>
                      <a:r>
                        <a:rPr lang="en-CA" sz="1800" kern="1200" baseline="0" dirty="0">
                          <a:solidFill>
                            <a:schemeClr val="dk1"/>
                          </a:solidFill>
                          <a:latin typeface="+mn-lt"/>
                          <a:ea typeface="+mn-ea"/>
                          <a:cs typeface="+mn-cs"/>
                        </a:rPr>
                        <a:t>Prices of related goods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dk1"/>
                          </a:solidFill>
                          <a:latin typeface="+mn-lt"/>
                          <a:ea typeface="+mn-ea"/>
                          <a:cs typeface="+mn-cs"/>
                        </a:rPr>
                        <a:t>Shifts the supply curve</a:t>
                      </a:r>
                      <a:endParaRPr lang="en-CA" dirty="0"/>
                    </a:p>
                  </a:txBody>
                  <a:tcPr/>
                </a:tc>
                <a:extLst>
                  <a:ext uri="{0D108BD9-81ED-4DB2-BD59-A6C34878D82A}">
                    <a16:rowId xmlns:a16="http://schemas.microsoft.com/office/drawing/2014/main" val="10003"/>
                  </a:ext>
                </a:extLst>
              </a:tr>
              <a:tr h="433122">
                <a:tc>
                  <a:txBody>
                    <a:bodyPr/>
                    <a:lstStyle/>
                    <a:p>
                      <a:r>
                        <a:rPr lang="en-CA" sz="1800" kern="1200" baseline="0" dirty="0">
                          <a:solidFill>
                            <a:schemeClr val="dk1"/>
                          </a:solidFill>
                          <a:latin typeface="+mn-lt"/>
                          <a:ea typeface="+mn-ea"/>
                          <a:cs typeface="+mn-cs"/>
                        </a:rPr>
                        <a:t>Technology</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dk1"/>
                          </a:solidFill>
                          <a:latin typeface="+mn-lt"/>
                          <a:ea typeface="+mn-ea"/>
                          <a:cs typeface="+mn-cs"/>
                        </a:rPr>
                        <a:t>Shifts the supply curve</a:t>
                      </a:r>
                      <a:endParaRPr lang="en-CA" dirty="0"/>
                    </a:p>
                  </a:txBody>
                  <a:tcPr/>
                </a:tc>
                <a:extLst>
                  <a:ext uri="{0D108BD9-81ED-4DB2-BD59-A6C34878D82A}">
                    <a16:rowId xmlns:a16="http://schemas.microsoft.com/office/drawing/2014/main" val="10004"/>
                  </a:ext>
                </a:extLst>
              </a:tr>
              <a:tr h="4331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dk1"/>
                          </a:solidFill>
                          <a:latin typeface="+mn-lt"/>
                          <a:ea typeface="+mn-ea"/>
                          <a:cs typeface="+mn-cs"/>
                        </a:rPr>
                        <a:t>Expectations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dk1"/>
                          </a:solidFill>
                          <a:latin typeface="+mn-lt"/>
                          <a:ea typeface="+mn-ea"/>
                          <a:cs typeface="+mn-cs"/>
                        </a:rPr>
                        <a:t>Shifts the supply  curve</a:t>
                      </a:r>
                      <a:endParaRPr lang="en-CA" dirty="0"/>
                    </a:p>
                  </a:txBody>
                  <a:tcPr/>
                </a:tc>
                <a:extLst>
                  <a:ext uri="{0D108BD9-81ED-4DB2-BD59-A6C34878D82A}">
                    <a16:rowId xmlns:a16="http://schemas.microsoft.com/office/drawing/2014/main" val="10005"/>
                  </a:ext>
                </a:extLst>
              </a:tr>
              <a:tr h="4331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dk1"/>
                          </a:solidFill>
                          <a:latin typeface="+mn-lt"/>
                          <a:ea typeface="+mn-ea"/>
                          <a:cs typeface="+mn-cs"/>
                        </a:rPr>
                        <a:t>Number of sellers</a:t>
                      </a:r>
                      <a:endParaRPr lang="en-CA"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dk1"/>
                          </a:solidFill>
                          <a:latin typeface="+mn-lt"/>
                          <a:ea typeface="+mn-ea"/>
                          <a:cs typeface="+mn-cs"/>
                        </a:rPr>
                        <a:t>Shifts the supply  curve</a:t>
                      </a:r>
                      <a:endParaRPr lang="en-CA" dirty="0"/>
                    </a:p>
                  </a:txBody>
                  <a:tcPr/>
                </a:tc>
                <a:extLst>
                  <a:ext uri="{0D108BD9-81ED-4DB2-BD59-A6C34878D82A}">
                    <a16:rowId xmlns:a16="http://schemas.microsoft.com/office/drawing/2014/main" val="10006"/>
                  </a:ext>
                </a:extLst>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Active Learning 2: The Supply Curve, </a:t>
            </a:r>
            <a:r>
              <a:rPr lang="en-US" i="1" dirty="0">
                <a:latin typeface="+mn-lt"/>
              </a:rPr>
              <a:t>S</a:t>
            </a:r>
          </a:p>
        </p:txBody>
      </p:sp>
      <p:sp>
        <p:nvSpPr>
          <p:cNvPr id="3" name="Content Placeholder 2"/>
          <p:cNvSpPr>
            <a:spLocks noGrp="1"/>
          </p:cNvSpPr>
          <p:nvPr>
            <p:ph idx="1"/>
          </p:nvPr>
        </p:nvSpPr>
        <p:spPr/>
        <p:txBody>
          <a:bodyPr/>
          <a:lstStyle/>
          <a:p>
            <a:pPr marL="0" indent="0">
              <a:buClrTx/>
              <a:buNone/>
            </a:pPr>
            <a:r>
              <a:rPr lang="en-US" dirty="0">
                <a:latin typeface="+mn-lt"/>
              </a:rPr>
              <a:t>Draw a supply curve for apple juice, </a:t>
            </a:r>
            <a:r>
              <a:rPr lang="en-US" i="1" dirty="0">
                <a:latin typeface="+mn-lt"/>
              </a:rPr>
              <a:t>S</a:t>
            </a:r>
            <a:r>
              <a:rPr lang="en-US" i="1" baseline="-25000" dirty="0">
                <a:latin typeface="+mn-lt"/>
              </a:rPr>
              <a:t>1</a:t>
            </a:r>
            <a:r>
              <a:rPr lang="en-US" dirty="0">
                <a:latin typeface="+mn-lt"/>
              </a:rPr>
              <a:t>, and choose a point A (</a:t>
            </a:r>
            <a:r>
              <a:rPr lang="en-US" i="1" dirty="0">
                <a:latin typeface="+mn-lt"/>
              </a:rPr>
              <a:t>P</a:t>
            </a:r>
            <a:r>
              <a:rPr lang="en-US" i="1" baseline="-25000" dirty="0">
                <a:latin typeface="+mn-lt"/>
              </a:rPr>
              <a:t>1</a:t>
            </a:r>
            <a:r>
              <a:rPr lang="en-US" dirty="0">
                <a:latin typeface="+mn-lt"/>
              </a:rPr>
              <a:t>, </a:t>
            </a:r>
            <a:r>
              <a:rPr lang="en-US" i="1" dirty="0">
                <a:latin typeface="+mn-lt"/>
              </a:rPr>
              <a:t>Q</a:t>
            </a:r>
            <a:r>
              <a:rPr lang="en-US" i="1" baseline="-25000" dirty="0">
                <a:latin typeface="+mn-lt"/>
              </a:rPr>
              <a:t>1</a:t>
            </a:r>
            <a:r>
              <a:rPr lang="en-US" dirty="0">
                <a:latin typeface="+mn-lt"/>
              </a:rPr>
              <a:t>) on the supply curve. What happens to it in each of the following scenarios? Why? </a:t>
            </a:r>
          </a:p>
          <a:p>
            <a:pPr marL="514350" indent="-514350">
              <a:buClrTx/>
              <a:buFont typeface="+mj-lt"/>
              <a:buAutoNum type="alphaUcPeriod"/>
            </a:pPr>
            <a:r>
              <a:rPr lang="en-US" dirty="0">
                <a:latin typeface="+mn-lt"/>
              </a:rPr>
              <a:t>Grocery stores cut the price of apple juice</a:t>
            </a:r>
          </a:p>
          <a:p>
            <a:pPr marL="514350" indent="-514350">
              <a:buClrTx/>
              <a:buFont typeface="+mj-lt"/>
              <a:buAutoNum type="alphaUcPeriod"/>
            </a:pPr>
            <a:r>
              <a:rPr lang="en-US" dirty="0">
                <a:latin typeface="+mn-lt"/>
              </a:rPr>
              <a:t>A technological advance allows apple juice to be produced at lower cost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(3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a:xfrm>
            <a:off x="476843" y="1825625"/>
            <a:ext cx="11425105" cy="4206240"/>
          </a:xfrm>
        </p:spPr>
        <p:txBody>
          <a:bodyPr/>
          <a:lstStyle/>
          <a:p>
            <a:pPr>
              <a:spcBef>
                <a:spcPts val="600"/>
              </a:spcBef>
              <a:spcAft>
                <a:spcPts val="600"/>
              </a:spcAft>
            </a:pPr>
            <a:r>
              <a:rPr lang="en-US" dirty="0">
                <a:latin typeface="+mn-lt"/>
              </a:rPr>
              <a:t>Determine market supply using information about individual firms' supply.</a:t>
            </a:r>
          </a:p>
          <a:p>
            <a:pPr>
              <a:spcBef>
                <a:spcPts val="600"/>
              </a:spcBef>
              <a:spcAft>
                <a:spcPts val="600"/>
              </a:spcAft>
            </a:pPr>
            <a:r>
              <a:rPr lang="en-US" dirty="0">
                <a:latin typeface="+mn-lt"/>
              </a:rPr>
              <a:t>Determine the equilibrium price and quantity using the supply and demand model.</a:t>
            </a:r>
          </a:p>
          <a:p>
            <a:pPr>
              <a:spcBef>
                <a:spcPts val="600"/>
              </a:spcBef>
              <a:spcAft>
                <a:spcPts val="600"/>
              </a:spcAft>
            </a:pPr>
            <a:r>
              <a:rPr lang="en-US" dirty="0">
                <a:latin typeface="+mn-lt"/>
              </a:rPr>
              <a:t>Explain how simultaneous changes in demand and supply impact market equilibrium.</a:t>
            </a:r>
          </a:p>
          <a:p>
            <a:pPr>
              <a:spcBef>
                <a:spcPts val="600"/>
              </a:spcBef>
              <a:spcAft>
                <a:spcPts val="600"/>
              </a:spcAft>
            </a:pPr>
            <a:r>
              <a:rPr lang="en-US" dirty="0">
                <a:latin typeface="+mn-lt"/>
              </a:rPr>
              <a:t>Explain how changes in demand impact market equilibrium.</a:t>
            </a:r>
          </a:p>
          <a:p>
            <a:pPr>
              <a:spcBef>
                <a:spcPts val="600"/>
              </a:spcBef>
              <a:spcAft>
                <a:spcPts val="600"/>
              </a:spcAft>
            </a:pPr>
            <a:r>
              <a:rPr lang="en-US" dirty="0">
                <a:latin typeface="+mn-lt"/>
              </a:rPr>
              <a:t>Explain how changes in supply impact market equilibrium.</a:t>
            </a:r>
          </a:p>
          <a:p>
            <a:pPr>
              <a:spcBef>
                <a:spcPts val="600"/>
              </a:spcBef>
              <a:spcAft>
                <a:spcPts val="600"/>
              </a:spcAft>
            </a:pPr>
            <a:r>
              <a:rPr lang="en-US" dirty="0">
                <a:latin typeface="+mn-lt"/>
              </a:rPr>
              <a:t>Explain how price changes eliminate a surplus or shortage.</a:t>
            </a:r>
          </a:p>
        </p:txBody>
      </p:sp>
    </p:spTree>
    <p:extLst>
      <p:ext uri="{BB962C8B-B14F-4D97-AF65-F5344CB8AC3E}">
        <p14:creationId xmlns:p14="http://schemas.microsoft.com/office/powerpoint/2010/main" val="32531702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E3CBFB8-4FD2-4ED5-8F79-77731C91DB8B}"/>
              </a:ext>
            </a:extLst>
          </p:cNvPr>
          <p:cNvSpPr>
            <a:spLocks noGrp="1"/>
          </p:cNvSpPr>
          <p:nvPr>
            <p:ph type="title"/>
          </p:nvPr>
        </p:nvSpPr>
        <p:spPr/>
        <p:txBody>
          <a:bodyPr/>
          <a:lstStyle/>
          <a:p>
            <a:r>
              <a:rPr lang="en-US" dirty="0">
                <a:latin typeface="+mn-lt"/>
              </a:rPr>
              <a:t>Active Learning 2: Answers</a:t>
            </a:r>
          </a:p>
        </p:txBody>
      </p:sp>
      <p:pic>
        <p:nvPicPr>
          <p:cNvPr id="11" name="Picture 2" title="Decorative Image">
            <a:extLst>
              <a:ext uri="{FF2B5EF4-FFF2-40B4-BE49-F238E27FC236}">
                <a16:creationId xmlns:a16="http://schemas.microsoft.com/office/drawing/2014/main" id="{53EA17A1-885F-4CF1-BF69-973BAEE59C9B}"/>
              </a:ext>
              <a:ext uri="{C183D7F6-B498-43B3-948B-1728B52AA6E4}">
                <adec:decorative xmlns:adec="http://schemas.microsoft.com/office/drawing/2017/decorative" xmlns="" val="1"/>
              </a:ext>
            </a:extLst>
          </p:cNvPr>
          <p:cNvPicPr>
            <a:picLocks noGrp="1" noChangeAspect="1"/>
          </p:cNvPicPr>
          <p:nvPr>
            <p:ph sz="half" idx="1"/>
          </p:nvPr>
        </p:nvPicPr>
        <p:blipFill>
          <a:blip r:embed="rId3"/>
          <a:stretch>
            <a:fillRect/>
          </a:stretch>
        </p:blipFill>
        <p:spPr>
          <a:xfrm>
            <a:off x="328772" y="1687549"/>
            <a:ext cx="5824830" cy="4206240"/>
          </a:xfrm>
          <a:prstGeom prst="rect">
            <a:avLst/>
          </a:prstGeom>
        </p:spPr>
      </p:pic>
      <p:pic>
        <p:nvPicPr>
          <p:cNvPr id="13" name="Picture 3" title="Decorative Image">
            <a:extLst>
              <a:ext uri="{FF2B5EF4-FFF2-40B4-BE49-F238E27FC236}">
                <a16:creationId xmlns:a16="http://schemas.microsoft.com/office/drawing/2014/main" id="{80D68F97-F6F2-430D-BDA3-99457724FC35}"/>
              </a:ext>
              <a:ext uri="{C183D7F6-B498-43B3-948B-1728B52AA6E4}">
                <adec:decorative xmlns:adec="http://schemas.microsoft.com/office/drawing/2017/decorative" xmlns="" val="1"/>
              </a:ext>
            </a:extLst>
          </p:cNvPr>
          <p:cNvPicPr>
            <a:picLocks noGrp="1" noChangeAspect="1"/>
          </p:cNvPicPr>
          <p:nvPr>
            <p:ph sz="half" idx="2"/>
          </p:nvPr>
        </p:nvPicPr>
        <p:blipFill>
          <a:blip r:embed="rId4"/>
          <a:stretch>
            <a:fillRect/>
          </a:stretch>
        </p:blipFill>
        <p:spPr>
          <a:xfrm>
            <a:off x="6334431" y="1687549"/>
            <a:ext cx="5532626" cy="4206240"/>
          </a:xfrm>
          <a:prstGeom prst="rect">
            <a:avLst/>
          </a:prstGeom>
        </p:spPr>
      </p:pic>
    </p:spTree>
    <p:extLst>
      <p:ext uri="{BB962C8B-B14F-4D97-AF65-F5344CB8AC3E}">
        <p14:creationId xmlns:p14="http://schemas.microsoft.com/office/powerpoint/2010/main" val="650622571"/>
      </p:ext>
    </p:extLst>
  </p:cSld>
  <p:clrMapOvr>
    <a:masterClrMapping/>
  </p:clrMapOvr>
  <p:extLst mod="1"/>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4-4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Supply and Demand Together</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Equilibrium</a:t>
            </a:r>
          </a:p>
        </p:txBody>
      </p:sp>
      <p:sp>
        <p:nvSpPr>
          <p:cNvPr id="3" name="Content Placeholder 2"/>
          <p:cNvSpPr>
            <a:spLocks noGrp="1"/>
          </p:cNvSpPr>
          <p:nvPr>
            <p:ph idx="1"/>
          </p:nvPr>
        </p:nvSpPr>
        <p:spPr>
          <a:xfrm>
            <a:off x="476843" y="1825625"/>
            <a:ext cx="11241915" cy="4206240"/>
          </a:xfrm>
        </p:spPr>
        <p:txBody>
          <a:bodyPr/>
          <a:lstStyle/>
          <a:p>
            <a:r>
              <a:rPr lang="en-US" b="1" dirty="0">
                <a:solidFill>
                  <a:srgbClr val="C00000"/>
                </a:solidFill>
                <a:latin typeface="+mn-lt"/>
              </a:rPr>
              <a:t>Equilibrium*</a:t>
            </a:r>
          </a:p>
          <a:p>
            <a:pPr lvl="1">
              <a:buFont typeface="Arial" panose="020B0604020202020204" pitchFamily="34" charset="0"/>
              <a:buChar char="•"/>
            </a:pPr>
            <a:r>
              <a:rPr lang="en-US" dirty="0">
                <a:latin typeface="+mn-lt"/>
              </a:rPr>
              <a:t>Quantity of the good that buyers are willing and able to buy exactly balances quantity that sellers are willing and able to sell</a:t>
            </a:r>
          </a:p>
          <a:p>
            <a:r>
              <a:rPr lang="en-US" altLang="en-US" b="1" dirty="0">
                <a:solidFill>
                  <a:srgbClr val="C00000"/>
                </a:solidFill>
                <a:latin typeface="+mn-lt"/>
              </a:rPr>
              <a:t>Equilibrium price*</a:t>
            </a:r>
          </a:p>
          <a:p>
            <a:pPr lvl="1">
              <a:buFont typeface="Arial" panose="020B0604020202020204" pitchFamily="34" charset="0"/>
              <a:buChar char="•"/>
            </a:pPr>
            <a:r>
              <a:rPr lang="en-US" altLang="en-US" dirty="0">
                <a:latin typeface="+mn-lt"/>
              </a:rPr>
              <a:t>Balances the quantity supplied and quantity demanded</a:t>
            </a:r>
          </a:p>
          <a:p>
            <a:r>
              <a:rPr lang="en-US" altLang="en-US" b="1" dirty="0">
                <a:solidFill>
                  <a:srgbClr val="C00000"/>
                </a:solidFill>
                <a:latin typeface="+mn-lt"/>
              </a:rPr>
              <a:t>Equilibrium quantity*</a:t>
            </a:r>
          </a:p>
          <a:p>
            <a:pPr lvl="1">
              <a:buFont typeface="Arial" panose="020B0604020202020204" pitchFamily="34" charset="0"/>
              <a:buChar char="•"/>
            </a:pPr>
            <a:r>
              <a:rPr lang="en-US" altLang="en-US" dirty="0">
                <a:latin typeface="+mn-lt"/>
              </a:rPr>
              <a:t>Quantity supplied and quantity demanded at the equilibrium price</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18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8 The Equilibrium of Supply and Demand</a:t>
            </a:r>
          </a:p>
        </p:txBody>
      </p:sp>
      <p:sp>
        <p:nvSpPr>
          <p:cNvPr id="3" name="Content Placeholder 2"/>
          <p:cNvSpPr>
            <a:spLocks noGrp="1"/>
          </p:cNvSpPr>
          <p:nvPr>
            <p:ph sz="half" idx="1"/>
          </p:nvPr>
        </p:nvSpPr>
        <p:spPr>
          <a:xfrm>
            <a:off x="476843" y="1825625"/>
            <a:ext cx="5619157" cy="4351338"/>
          </a:xfrm>
        </p:spPr>
        <p:txBody>
          <a:bodyPr/>
          <a:lstStyle/>
          <a:p>
            <a:r>
              <a:rPr lang="en-US" dirty="0">
                <a:latin typeface="+mn-lt"/>
              </a:rPr>
              <a:t>The market’s equilibrium is where the supply and demand curves intersect.</a:t>
            </a:r>
          </a:p>
          <a:p>
            <a:r>
              <a:rPr lang="en-US" dirty="0">
                <a:latin typeface="+mn-lt"/>
              </a:rPr>
              <a:t>At the equilibrium price, the quantity supplied equals the quantity demanded. </a:t>
            </a:r>
          </a:p>
          <a:p>
            <a:r>
              <a:rPr lang="en-US" dirty="0">
                <a:latin typeface="+mn-lt"/>
              </a:rPr>
              <a:t>Here, the equilibrium price is $4.</a:t>
            </a:r>
          </a:p>
          <a:p>
            <a:r>
              <a:rPr lang="en-US" dirty="0">
                <a:latin typeface="+mn-lt"/>
              </a:rPr>
              <a:t>At this price, 7 ice-cream cones are supplied, and 7 are demanded.</a:t>
            </a:r>
          </a:p>
        </p:txBody>
      </p:sp>
      <p:pic>
        <p:nvPicPr>
          <p:cNvPr id="5" name="Picture 3" descr="A graph shows an upward sloping supply curve and a downward sloping demand curve plotting the relationship between quantity of ice-cream cones on the horizontal axis and price of an ice-cream cone on the vertical axis. The intersection of the two curves is labeled Equilibrium. From the intersection two perpendiculars are drawn to the axes, one touching the horizontal axis at 7, the equilibrium quantity, and the other touching the vertical axis at 2 dollars, the equilibrium price.&#10;"/>
          <p:cNvPicPr>
            <a:picLocks noGrp="1" noChangeAspect="1"/>
          </p:cNvPicPr>
          <p:nvPr>
            <p:ph sz="half" idx="2"/>
          </p:nvPr>
        </p:nvPicPr>
        <p:blipFill>
          <a:blip r:embed="rId2"/>
          <a:stretch>
            <a:fillRect/>
          </a:stretch>
        </p:blipFill>
        <p:spPr>
          <a:xfrm>
            <a:off x="6319681" y="2256879"/>
            <a:ext cx="5543550" cy="3488830"/>
          </a:xfr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Surplus</a:t>
            </a:r>
          </a:p>
        </p:txBody>
      </p:sp>
      <p:sp>
        <p:nvSpPr>
          <p:cNvPr id="3" name="Content Placeholder 2"/>
          <p:cNvSpPr>
            <a:spLocks noGrp="1"/>
          </p:cNvSpPr>
          <p:nvPr>
            <p:ph idx="1"/>
          </p:nvPr>
        </p:nvSpPr>
        <p:spPr/>
        <p:txBody>
          <a:bodyPr/>
          <a:lstStyle/>
          <a:p>
            <a:r>
              <a:rPr lang="en-US" b="1" dirty="0">
                <a:solidFill>
                  <a:srgbClr val="C00000"/>
                </a:solidFill>
                <a:latin typeface="+mn-lt"/>
              </a:rPr>
              <a:t>Surplus*</a:t>
            </a:r>
            <a:r>
              <a:rPr lang="en-US" dirty="0">
                <a:solidFill>
                  <a:srgbClr val="C00000"/>
                </a:solidFill>
                <a:latin typeface="+mn-lt"/>
              </a:rPr>
              <a:t> </a:t>
            </a:r>
          </a:p>
          <a:p>
            <a:pPr lvl="1">
              <a:buFont typeface="Arial" panose="020B0604020202020204" pitchFamily="34" charset="0"/>
              <a:buChar char="•"/>
            </a:pPr>
            <a:r>
              <a:rPr lang="en-US" dirty="0">
                <a:latin typeface="+mn-lt"/>
              </a:rPr>
              <a:t>Quantity supplied is greater than quantity demanded</a:t>
            </a:r>
          </a:p>
          <a:p>
            <a:r>
              <a:rPr lang="en-US" dirty="0">
                <a:latin typeface="+mn-lt"/>
              </a:rPr>
              <a:t>Sellers respond by cutting prices</a:t>
            </a:r>
          </a:p>
          <a:p>
            <a:pPr lvl="1">
              <a:buFont typeface="Arial" panose="020B0604020202020204" pitchFamily="34" charset="0"/>
              <a:buChar char="•"/>
            </a:pPr>
            <a:r>
              <a:rPr lang="en-US" dirty="0">
                <a:latin typeface="+mn-lt"/>
              </a:rPr>
              <a:t>Increase quantity demanded and decrease quantity supplied</a:t>
            </a:r>
          </a:p>
          <a:p>
            <a:pPr lvl="1">
              <a:buFont typeface="Arial" panose="020B0604020202020204" pitchFamily="34" charset="0"/>
              <a:buChar char="•"/>
            </a:pPr>
            <a:r>
              <a:rPr lang="en-US" dirty="0">
                <a:latin typeface="+mn-lt"/>
              </a:rPr>
              <a:t>Changes represent movements along the supply and demand curves</a:t>
            </a:r>
          </a:p>
          <a:p>
            <a:pPr lvl="1">
              <a:buFont typeface="Arial" panose="020B0604020202020204" pitchFamily="34" charset="0"/>
              <a:buChar char="•"/>
            </a:pPr>
            <a:r>
              <a:rPr lang="en-US" dirty="0">
                <a:latin typeface="+mn-lt"/>
              </a:rPr>
              <a:t>Prices continue to fall until the market reaches the equilibrium</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4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Shortage</a:t>
            </a:r>
            <a:endParaRPr lang="en-US" dirty="0">
              <a:latin typeface="+mn-lt"/>
            </a:endParaRPr>
          </a:p>
        </p:txBody>
      </p:sp>
      <p:sp>
        <p:nvSpPr>
          <p:cNvPr id="3" name="Content Placeholder 2"/>
          <p:cNvSpPr>
            <a:spLocks noGrp="1"/>
          </p:cNvSpPr>
          <p:nvPr>
            <p:ph idx="1"/>
          </p:nvPr>
        </p:nvSpPr>
        <p:spPr/>
        <p:txBody>
          <a:bodyPr/>
          <a:lstStyle/>
          <a:p>
            <a:r>
              <a:rPr lang="en-US" b="1" dirty="0">
                <a:solidFill>
                  <a:srgbClr val="C00000"/>
                </a:solidFill>
                <a:latin typeface="+mn-lt"/>
              </a:rPr>
              <a:t>Shortage*</a:t>
            </a:r>
            <a:r>
              <a:rPr lang="en-US" dirty="0">
                <a:solidFill>
                  <a:srgbClr val="C00000"/>
                </a:solidFill>
                <a:latin typeface="+mn-lt"/>
              </a:rPr>
              <a:t> </a:t>
            </a:r>
          </a:p>
          <a:p>
            <a:pPr lvl="1">
              <a:buFont typeface="Arial" panose="020B0604020202020204" pitchFamily="34" charset="0"/>
              <a:buChar char="•"/>
            </a:pPr>
            <a:r>
              <a:rPr lang="en-US" dirty="0">
                <a:latin typeface="+mn-lt"/>
              </a:rPr>
              <a:t>Quantity demanded is greater than quantity supplied</a:t>
            </a:r>
          </a:p>
          <a:p>
            <a:r>
              <a:rPr lang="en-US" dirty="0">
                <a:latin typeface="+mn-lt"/>
              </a:rPr>
              <a:t>Sellers can raise prices without losing sales </a:t>
            </a:r>
          </a:p>
          <a:p>
            <a:pPr lvl="1">
              <a:buFont typeface="Arial" panose="020B0604020202020204" pitchFamily="34" charset="0"/>
              <a:buChar char="•"/>
            </a:pPr>
            <a:r>
              <a:rPr lang="en-US" dirty="0">
                <a:latin typeface="+mn-lt"/>
              </a:rPr>
              <a:t>Decrease quantity demanded and increase quantity supplied</a:t>
            </a:r>
          </a:p>
          <a:p>
            <a:pPr lvl="1">
              <a:buFont typeface="Arial" panose="020B0604020202020204" pitchFamily="34" charset="0"/>
              <a:buChar char="•"/>
            </a:pPr>
            <a:r>
              <a:rPr lang="en-US" dirty="0">
                <a:latin typeface="+mn-lt"/>
              </a:rPr>
              <a:t>Changes represent movements along the supply and demand curves</a:t>
            </a:r>
          </a:p>
          <a:p>
            <a:pPr lvl="1">
              <a:buFont typeface="Arial" panose="020B0604020202020204" pitchFamily="34" charset="0"/>
              <a:buChar char="•"/>
            </a:pPr>
            <a:r>
              <a:rPr lang="en-US" dirty="0">
                <a:latin typeface="+mn-lt"/>
              </a:rPr>
              <a:t>Prices continue to fall until the market reaches the equilibrium</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4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Price Gouging</a:t>
            </a:r>
          </a:p>
        </p:txBody>
      </p:sp>
      <p:sp>
        <p:nvSpPr>
          <p:cNvPr id="3" name="Content Placeholder 2"/>
          <p:cNvSpPr>
            <a:spLocks noGrp="1"/>
          </p:cNvSpPr>
          <p:nvPr>
            <p:ph sz="half" idx="1"/>
          </p:nvPr>
        </p:nvSpPr>
        <p:spPr>
          <a:xfrm>
            <a:off x="476843" y="1887673"/>
            <a:ext cx="11241915" cy="822960"/>
          </a:xfrm>
        </p:spPr>
        <p:txBody>
          <a:bodyPr/>
          <a:lstStyle/>
          <a:p>
            <a:r>
              <a:rPr lang="en-US" sz="2400" b="0" dirty="0">
                <a:latin typeface="+mn-lt"/>
              </a:rPr>
              <a:t>“Laws to prevent high prices for essential goods in short supply in a crisis would raise social welfare.”</a:t>
            </a:r>
          </a:p>
        </p:txBody>
      </p:sp>
      <p:pic>
        <p:nvPicPr>
          <p:cNvPr id="7" name="Picture 3" descr="A pie chart titled “What do economists say?” plots three values. They are 29% uncertain, 36% disagree, and 35% agree."/>
          <p:cNvPicPr>
            <a:picLocks noGrp="1" noChangeAspect="1"/>
          </p:cNvPicPr>
          <p:nvPr>
            <p:ph sz="half" idx="2"/>
          </p:nvPr>
        </p:nvPicPr>
        <p:blipFill>
          <a:blip r:embed="rId3"/>
          <a:stretch>
            <a:fillRect/>
          </a:stretch>
        </p:blipFill>
        <p:spPr>
          <a:xfrm>
            <a:off x="3040591" y="2763970"/>
            <a:ext cx="6110818" cy="2926080"/>
          </a:xfrm>
        </p:spPr>
      </p:pic>
      <p:sp>
        <p:nvSpPr>
          <p:cNvPr id="5" name="Content Placeholder 4"/>
          <p:cNvSpPr>
            <a:spLocks noGrp="1"/>
          </p:cNvSpPr>
          <p:nvPr>
            <p:ph type="body" sz="quarter" idx="13"/>
          </p:nvPr>
        </p:nvSpPr>
        <p:spPr>
          <a:xfrm>
            <a:off x="4185743" y="5787632"/>
            <a:ext cx="3820514" cy="274320"/>
          </a:xfrm>
        </p:spPr>
        <p:txBody>
          <a:bodyPr/>
          <a:lstStyle/>
          <a:p>
            <a:pPr>
              <a:buNone/>
            </a:pPr>
            <a:r>
              <a:rPr lang="en-US" sz="1050" dirty="0">
                <a:latin typeface="+mn-lt"/>
              </a:rPr>
              <a:t>Source: IGM Economic Experts Panel, May 26, 2020.</a:t>
            </a:r>
          </a:p>
        </p:txBody>
      </p:sp>
    </p:spTree>
  </p:cSld>
  <p:clrMapOvr>
    <a:masterClrMapping/>
  </p:clrMapOvr>
  <p:extLst mod="1"/>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Law of Supply and Demand</a:t>
            </a:r>
          </a:p>
        </p:txBody>
      </p:sp>
      <p:sp>
        <p:nvSpPr>
          <p:cNvPr id="3" name="Content Placeholder 2"/>
          <p:cNvSpPr>
            <a:spLocks noGrp="1"/>
          </p:cNvSpPr>
          <p:nvPr>
            <p:ph idx="1"/>
          </p:nvPr>
        </p:nvSpPr>
        <p:spPr/>
        <p:txBody>
          <a:bodyPr/>
          <a:lstStyle/>
          <a:p>
            <a:r>
              <a:rPr lang="en-US" b="1" dirty="0">
                <a:solidFill>
                  <a:srgbClr val="C00000"/>
                </a:solidFill>
                <a:latin typeface="+mn-lt"/>
              </a:rPr>
              <a:t>Law of supply and demand*</a:t>
            </a:r>
          </a:p>
          <a:p>
            <a:pPr lvl="1">
              <a:buFont typeface="Arial" panose="020B0604020202020204" pitchFamily="34" charset="0"/>
              <a:buChar char="•"/>
            </a:pPr>
            <a:r>
              <a:rPr lang="en-US" dirty="0">
                <a:latin typeface="+mn-lt"/>
              </a:rPr>
              <a:t>Claim that the price of any good adjusts to bring the quantity supplied and the quantity demanded of that good into balance</a:t>
            </a:r>
          </a:p>
          <a:p>
            <a:pPr>
              <a:spcAft>
                <a:spcPts val="5400"/>
              </a:spcAft>
            </a:pPr>
            <a:r>
              <a:rPr lang="en-US" dirty="0">
                <a:latin typeface="+mn-lt"/>
              </a:rPr>
              <a:t>In well-functioning markets, surpluses and shortages are only temporary because prices quickly move toward their equilibrium levels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60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9 Markets Not in Equilibrium</a:t>
            </a:r>
          </a:p>
        </p:txBody>
      </p:sp>
      <p:sp>
        <p:nvSpPr>
          <p:cNvPr id="3" name="Content Placeholder 2"/>
          <p:cNvSpPr>
            <a:spLocks noGrp="1"/>
          </p:cNvSpPr>
          <p:nvPr>
            <p:ph sz="half" idx="1"/>
          </p:nvPr>
        </p:nvSpPr>
        <p:spPr>
          <a:xfrm>
            <a:off x="476843" y="1887673"/>
            <a:ext cx="11241915" cy="1554480"/>
          </a:xfrm>
        </p:spPr>
        <p:txBody>
          <a:bodyPr/>
          <a:lstStyle/>
          <a:p>
            <a:r>
              <a:rPr lang="en-US" sz="1600" b="0" dirty="0">
                <a:latin typeface="+mn-lt"/>
              </a:rPr>
              <a:t>In panel (a), there is a surplus. Because the market price of $5 is above the equilibrium price, the quantity supplied (10 cones) exceeds the quantity demanded (4 cones). Producers try to increase sales by cutting the price, moving it toward its equilibrium level. In panel (b), there is a shortage. Because the market price of $3 is below the equilibrium price, the quantity demanded (10 cones) exceeds the quantity supplied (4 cones). With too many buyers chasing too few goods, producers raise the price. In both cases, the price adjustment moves the market toward the equilibrium of supply and demand.</a:t>
            </a:r>
          </a:p>
        </p:txBody>
      </p:sp>
      <p:pic>
        <p:nvPicPr>
          <p:cNvPr id="6" name="Picture 3" descr="Two graphs, (a and b), compare a market of excess supply with that of excess demand. Graph (a), titled &quot;Excess Supply,&quot; shows an upward sloping supply curve and a downward sloping demand curve plotting the relationship between quantity of ice-cream cones on the horizontal axis and price of an ice-cream cone on the vertical axis. From the intersection of the curves two perpendiculars are drawn to the axes, one touching the horizontal axis at 7 and the other touching the vertical axis at 4 dollars. From 5 dollar mark on the vertical axis a line parallel to the horizontal axis is drawn such that it intersects each of the two curves at a point above the equilibrium. From where it intersects the demand curve a perpendicular is dropped to the horizontal axis at 4, the quantity demanded. And from where it intersects the supply curve a perpendicular is dropped to the horizontal axis at 10, the quantity supplied. The straight line distance between the two intersections is labeled surplus. The graph in panel B, titled &quot;Excess Demand,&quot; is the same as that in panel A. Here though it is from 3 dollar mark on the vertical axis that a line parallel to the horizontal axis is drawn such that it intersects each of the two curves at a point below the equilibrium. From where it intersects the demand curve a perpendicular is dropped to the horizontal axis at 10, the quantity demanded. And from where it intersects the supply curve a perpendicular is dropped to the horizontal axis at 4, the quantity supplied. The straight line distance between the two intersections is labeled shortage.&#10;"/>
          <p:cNvPicPr>
            <a:picLocks noGrp="1" noChangeAspect="1"/>
          </p:cNvPicPr>
          <p:nvPr>
            <p:ph sz="half" idx="2"/>
          </p:nvPr>
        </p:nvPicPr>
        <p:blipFill>
          <a:blip r:embed="rId2"/>
          <a:stretch>
            <a:fillRect/>
          </a:stretch>
        </p:blipFill>
        <p:spPr>
          <a:xfrm>
            <a:off x="2929918" y="3504019"/>
            <a:ext cx="6332164" cy="2560320"/>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Table 3 Three Steps for Analyzing Changes in Equilibrium</a:t>
            </a:r>
          </a:p>
        </p:txBody>
      </p:sp>
      <p:graphicFrame>
        <p:nvGraphicFramePr>
          <p:cNvPr id="4" name="Table 2"/>
          <p:cNvGraphicFramePr>
            <a:graphicFrameLocks noGrp="1"/>
          </p:cNvGraphicFramePr>
          <p:nvPr>
            <p:ph idx="1"/>
            <p:extLst>
              <p:ext uri="{D42A27DB-BD31-4B8C-83A1-F6EECF244321}">
                <p14:modId xmlns:p14="http://schemas.microsoft.com/office/powerpoint/2010/main" val="3940603523"/>
              </p:ext>
            </p:extLst>
          </p:nvPr>
        </p:nvGraphicFramePr>
        <p:xfrm>
          <a:off x="476250" y="2194331"/>
          <a:ext cx="11242675" cy="2185937"/>
        </p:xfrm>
        <a:graphic>
          <a:graphicData uri="http://schemas.openxmlformats.org/drawingml/2006/table">
            <a:tbl>
              <a:tblPr firstRow="1" bandRow="1">
                <a:tableStyleId>{5C22544A-7EE6-4342-B048-85BDC9FD1C3A}</a:tableStyleId>
              </a:tblPr>
              <a:tblGrid>
                <a:gridCol w="11242675">
                  <a:extLst>
                    <a:ext uri="{9D8B030D-6E8A-4147-A177-3AD203B41FA5}">
                      <a16:colId xmlns:a16="http://schemas.microsoft.com/office/drawing/2014/main" val="20000"/>
                    </a:ext>
                  </a:extLst>
                </a:gridCol>
              </a:tblGrid>
              <a:tr h="586667">
                <a:tc>
                  <a:txBody>
                    <a:bodyPr/>
                    <a:lstStyle/>
                    <a:p>
                      <a:r>
                        <a:rPr lang="en-CA" sz="1800" b="1" kern="1200" baseline="0" dirty="0">
                          <a:solidFill>
                            <a:schemeClr val="lt1"/>
                          </a:solidFill>
                          <a:latin typeface="+mn-lt"/>
                          <a:ea typeface="+mn-ea"/>
                          <a:cs typeface="+mn-cs"/>
                        </a:rPr>
                        <a:t>1. Decide if the event shifts the supply or demand curve (or perhaps both).</a:t>
                      </a:r>
                    </a:p>
                  </a:txBody>
                  <a:tcPr/>
                </a:tc>
                <a:extLst>
                  <a:ext uri="{0D108BD9-81ED-4DB2-BD59-A6C34878D82A}">
                    <a16:rowId xmlns:a16="http://schemas.microsoft.com/office/drawing/2014/main" val="10000"/>
                  </a:ext>
                </a:extLst>
              </a:tr>
              <a:tr h="58666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b="1" kern="1200" baseline="0" dirty="0">
                          <a:solidFill>
                            <a:srgbClr val="292F7C"/>
                          </a:solidFill>
                          <a:latin typeface="+mn-lt"/>
                          <a:ea typeface="+mn-ea"/>
                          <a:cs typeface="+mn-cs"/>
                        </a:rPr>
                        <a:t>2. Decide in which direction the curve shifts.</a:t>
                      </a:r>
                    </a:p>
                  </a:txBody>
                  <a:tcPr/>
                </a:tc>
                <a:extLst>
                  <a:ext uri="{0D108BD9-81ED-4DB2-BD59-A6C34878D82A}">
                    <a16:rowId xmlns:a16="http://schemas.microsoft.com/office/drawing/2014/main" val="10001"/>
                  </a:ext>
                </a:extLst>
              </a:tr>
              <a:tr h="1012603">
                <a:tc>
                  <a:txBody>
                    <a:bodyPr/>
                    <a:lstStyle/>
                    <a:p>
                      <a:r>
                        <a:rPr lang="en-CA" sz="1800" b="1" kern="1200" baseline="0" dirty="0">
                          <a:solidFill>
                            <a:srgbClr val="292F7C"/>
                          </a:solidFill>
                          <a:latin typeface="+mn-lt"/>
                          <a:ea typeface="+mn-ea"/>
                          <a:cs typeface="+mn-cs"/>
                        </a:rPr>
                        <a:t>3. Use a supply-and-demand diagram to see how the shift changes the equilibrium price and quantity.</a:t>
                      </a:r>
                      <a:endParaRPr lang="en-CA" dirty="0">
                        <a:solidFill>
                          <a:srgbClr val="292F7C"/>
                        </a:solidFill>
                      </a:endParaRPr>
                    </a:p>
                  </a:txBody>
                  <a:tcPr/>
                </a:tc>
                <a:extLst>
                  <a:ext uri="{0D108BD9-81ED-4DB2-BD59-A6C34878D82A}">
                    <a16:rowId xmlns:a16="http://schemas.microsoft.com/office/drawing/2014/main" val="10002"/>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4-1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Markets and Competition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Shifts in Curves versus Movements along Them</a:t>
            </a:r>
          </a:p>
        </p:txBody>
      </p:sp>
      <p:sp>
        <p:nvSpPr>
          <p:cNvPr id="3" name="Content Placeholder 2"/>
          <p:cNvSpPr>
            <a:spLocks noGrp="1"/>
          </p:cNvSpPr>
          <p:nvPr>
            <p:ph sz="half" idx="13"/>
          </p:nvPr>
        </p:nvSpPr>
        <p:spPr/>
        <p:txBody>
          <a:bodyPr/>
          <a:lstStyle/>
          <a:p>
            <a:r>
              <a:rPr lang="en-US" dirty="0">
                <a:latin typeface="+mn-lt"/>
              </a:rPr>
              <a:t>Change in supply</a:t>
            </a:r>
          </a:p>
        </p:txBody>
      </p:sp>
      <p:sp>
        <p:nvSpPr>
          <p:cNvPr id="4" name="Content Placeholder 3"/>
          <p:cNvSpPr>
            <a:spLocks noGrp="1"/>
          </p:cNvSpPr>
          <p:nvPr>
            <p:ph sz="half" idx="2"/>
          </p:nvPr>
        </p:nvSpPr>
        <p:spPr/>
        <p:txBody>
          <a:bodyPr/>
          <a:lstStyle/>
          <a:p>
            <a:pPr marL="228600" lvl="1">
              <a:spcBef>
                <a:spcPts val="1000"/>
              </a:spcBef>
              <a:buFont typeface="Arial" panose="020B0604020202020204" pitchFamily="34" charset="0"/>
              <a:buChar char="•"/>
            </a:pPr>
            <a:r>
              <a:rPr lang="en-US" sz="2400" dirty="0">
                <a:latin typeface="+mn-lt"/>
              </a:rPr>
              <a:t>A shift in the supply curve</a:t>
            </a:r>
          </a:p>
        </p:txBody>
      </p:sp>
      <p:sp>
        <p:nvSpPr>
          <p:cNvPr id="5" name="Content Placeholder 4"/>
          <p:cNvSpPr>
            <a:spLocks noGrp="1"/>
          </p:cNvSpPr>
          <p:nvPr>
            <p:ph sz="half" idx="14"/>
          </p:nvPr>
        </p:nvSpPr>
        <p:spPr/>
        <p:txBody>
          <a:bodyPr/>
          <a:lstStyle/>
          <a:p>
            <a:r>
              <a:rPr lang="en-US" dirty="0">
                <a:latin typeface="+mn-lt"/>
              </a:rPr>
              <a:t>Change in demand</a:t>
            </a:r>
          </a:p>
        </p:txBody>
      </p:sp>
      <p:sp>
        <p:nvSpPr>
          <p:cNvPr id="6" name="Content Placeholder 5"/>
          <p:cNvSpPr>
            <a:spLocks noGrp="1"/>
          </p:cNvSpPr>
          <p:nvPr>
            <p:ph sz="half" idx="15"/>
          </p:nvPr>
        </p:nvSpPr>
        <p:spPr/>
        <p:txBody>
          <a:bodyPr/>
          <a:lstStyle/>
          <a:p>
            <a:pPr marL="228600" lvl="1">
              <a:spcBef>
                <a:spcPts val="1000"/>
              </a:spcBef>
              <a:buFont typeface="Arial" panose="020B0604020202020204" pitchFamily="34" charset="0"/>
              <a:buChar char="•"/>
            </a:pPr>
            <a:r>
              <a:rPr lang="en-US" sz="2400" dirty="0">
                <a:latin typeface="+mn-lt"/>
              </a:rPr>
              <a:t>A shift in the demand curve</a:t>
            </a:r>
          </a:p>
        </p:txBody>
      </p:sp>
      <p:sp>
        <p:nvSpPr>
          <p:cNvPr id="7" name="Content Placeholder 6"/>
          <p:cNvSpPr>
            <a:spLocks noGrp="1"/>
          </p:cNvSpPr>
          <p:nvPr>
            <p:ph sz="half" idx="16"/>
          </p:nvPr>
        </p:nvSpPr>
        <p:spPr/>
        <p:txBody>
          <a:bodyPr/>
          <a:lstStyle/>
          <a:p>
            <a:r>
              <a:rPr lang="en-US" dirty="0">
                <a:latin typeface="+mn-lt"/>
              </a:rPr>
              <a:t>Change in the quantity supplied</a:t>
            </a:r>
          </a:p>
        </p:txBody>
      </p:sp>
      <p:sp>
        <p:nvSpPr>
          <p:cNvPr id="8" name="Content Placeholder 7"/>
          <p:cNvSpPr>
            <a:spLocks noGrp="1"/>
          </p:cNvSpPr>
          <p:nvPr>
            <p:ph sz="half" idx="17"/>
          </p:nvPr>
        </p:nvSpPr>
        <p:spPr/>
        <p:txBody>
          <a:bodyPr/>
          <a:lstStyle/>
          <a:p>
            <a:pPr marL="228600" lvl="1">
              <a:spcBef>
                <a:spcPts val="1000"/>
              </a:spcBef>
              <a:buFont typeface="Arial" panose="020B0604020202020204" pitchFamily="34" charset="0"/>
              <a:buChar char="•"/>
            </a:pPr>
            <a:r>
              <a:rPr lang="en-US" sz="2400" dirty="0">
                <a:latin typeface="+mn-lt"/>
              </a:rPr>
              <a:t>A movement along a fixed supply curve</a:t>
            </a:r>
          </a:p>
        </p:txBody>
      </p:sp>
      <p:sp>
        <p:nvSpPr>
          <p:cNvPr id="9" name="Content Placeholder 8"/>
          <p:cNvSpPr>
            <a:spLocks noGrp="1"/>
          </p:cNvSpPr>
          <p:nvPr>
            <p:ph sz="half" idx="18"/>
          </p:nvPr>
        </p:nvSpPr>
        <p:spPr>
          <a:xfrm>
            <a:off x="480444" y="5181771"/>
            <a:ext cx="3143756" cy="899814"/>
          </a:xfrm>
        </p:spPr>
        <p:txBody>
          <a:bodyPr/>
          <a:lstStyle/>
          <a:p>
            <a:r>
              <a:rPr lang="en-US" dirty="0">
                <a:latin typeface="+mn-lt"/>
              </a:rPr>
              <a:t>Change in the quantity demanded </a:t>
            </a:r>
          </a:p>
        </p:txBody>
      </p:sp>
      <p:sp>
        <p:nvSpPr>
          <p:cNvPr id="10" name="Content Placeholder 9"/>
          <p:cNvSpPr>
            <a:spLocks noGrp="1"/>
          </p:cNvSpPr>
          <p:nvPr>
            <p:ph sz="half" idx="19"/>
          </p:nvPr>
        </p:nvSpPr>
        <p:spPr/>
        <p:txBody>
          <a:bodyPr/>
          <a:lstStyle/>
          <a:p>
            <a:pPr marL="228600" lvl="1">
              <a:spcBef>
                <a:spcPts val="1000"/>
              </a:spcBef>
              <a:buFont typeface="Arial" panose="020B0604020202020204" pitchFamily="34" charset="0"/>
              <a:buChar char="•"/>
            </a:pPr>
            <a:r>
              <a:rPr lang="en-US" sz="2400" dirty="0">
                <a:latin typeface="+mn-lt"/>
              </a:rPr>
              <a:t>A movement along a fixed demand curve</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10 How an Increase in Demand Affects the Equilibrium</a:t>
            </a:r>
          </a:p>
        </p:txBody>
      </p:sp>
      <p:sp>
        <p:nvSpPr>
          <p:cNvPr id="3" name="Content Placeholder 2"/>
          <p:cNvSpPr>
            <a:spLocks noGrp="1"/>
          </p:cNvSpPr>
          <p:nvPr>
            <p:ph sz="half" idx="1"/>
          </p:nvPr>
        </p:nvSpPr>
        <p:spPr/>
        <p:txBody>
          <a:bodyPr/>
          <a:lstStyle/>
          <a:p>
            <a:r>
              <a:rPr lang="en-US" sz="2000" dirty="0">
                <a:latin typeface="+mn-lt"/>
              </a:rPr>
              <a:t>An event that raises the quantity demanded at any price shifts the demand curve to the right.</a:t>
            </a:r>
          </a:p>
          <a:p>
            <a:r>
              <a:rPr lang="en-US" sz="2000" dirty="0">
                <a:latin typeface="+mn-lt"/>
              </a:rPr>
              <a:t>The equilibrium price and quantity both rise.</a:t>
            </a:r>
          </a:p>
          <a:p>
            <a:r>
              <a:rPr lang="en-US" sz="2000" dirty="0">
                <a:latin typeface="+mn-lt"/>
              </a:rPr>
              <a:t>Here, an abnormally hot summer causes buyers to demand more ice cream.</a:t>
            </a:r>
          </a:p>
          <a:p>
            <a:r>
              <a:rPr lang="en-US" sz="2000" dirty="0">
                <a:latin typeface="+mn-lt"/>
              </a:rPr>
              <a:t>The demand curve shifts from </a:t>
            </a:r>
            <a:r>
              <a:rPr lang="en-US" sz="2000" i="1" dirty="0">
                <a:latin typeface="+mn-lt"/>
              </a:rPr>
              <a:t>D</a:t>
            </a:r>
            <a:r>
              <a:rPr lang="en-US" sz="2000" i="1" baseline="-25000" dirty="0">
                <a:latin typeface="+mn-lt"/>
              </a:rPr>
              <a:t>1</a:t>
            </a:r>
            <a:r>
              <a:rPr lang="en-US" sz="2000" dirty="0">
                <a:latin typeface="+mn-lt"/>
              </a:rPr>
              <a:t> to </a:t>
            </a:r>
            <a:r>
              <a:rPr lang="en-US" sz="2000" i="1" dirty="0">
                <a:latin typeface="+mn-lt"/>
              </a:rPr>
              <a:t>D</a:t>
            </a:r>
            <a:r>
              <a:rPr lang="en-US" sz="2000" i="1" baseline="-25000" dirty="0">
                <a:latin typeface="+mn-lt"/>
              </a:rPr>
              <a:t>2</a:t>
            </a:r>
            <a:r>
              <a:rPr lang="en-US" sz="2000" dirty="0">
                <a:latin typeface="+mn-lt"/>
              </a:rPr>
              <a:t>, causing the equilibrium price to increase from $4 to $5 and the equilibrium quantity to increase from 7 to 10 cones.</a:t>
            </a:r>
          </a:p>
        </p:txBody>
      </p:sp>
      <p:pic>
        <p:nvPicPr>
          <p:cNvPr id="5" name="Picture 3" descr="A graph shows an upward sloping supply curve and two downward sloping, parallel demand curves, D1 and D2, plotting the relationship between quantity of ice-cream cones on the horizontal axis and price of an ice-cream cone on the vertical axis. Curve D1 is closer to origin than D2. From the intersection of D1 and the supply curve, labeled initial equilibrium, two perpendiculars are drawn to the axes, one touching the horizontal axis at 7 and the other touching the vertical axis at 4 dollars. Also from the intersection of D2 and the supply curve, labeled new equilibrium, two perpendiculars are drawn to the axes, one touching the horizontal axis at 10 and the other touching the vertical axis at 5 and half dollars. Three callouts explain three movements as follows. Hot weather increases the demand for ice cream, hence the move from D1 to D2, resulting in a higher price, hence the move from 2 dollars to 2 and a half dollars, and a higher quantity sold, hence the move from 7 to 10.&#10;"/>
          <p:cNvPicPr>
            <a:picLocks noGrp="1" noChangeAspect="1"/>
          </p:cNvPicPr>
          <p:nvPr>
            <p:ph sz="half" idx="2"/>
          </p:nvPr>
        </p:nvPicPr>
        <p:blipFill>
          <a:blip r:embed="rId2"/>
          <a:stretch>
            <a:fillRect/>
          </a:stretch>
        </p:blipFill>
        <p:spPr>
          <a:xfrm>
            <a:off x="6334429" y="1851360"/>
            <a:ext cx="5543550" cy="4211379"/>
          </a:xfr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11 How a Decrease in Supply</a:t>
            </a:r>
            <a:br>
              <a:rPr lang="en-US" dirty="0">
                <a:latin typeface="+mn-lt"/>
              </a:rPr>
            </a:br>
            <a:r>
              <a:rPr lang="en-US" dirty="0">
                <a:latin typeface="+mn-lt"/>
              </a:rPr>
              <a:t>Affects the Equilibrium</a:t>
            </a:r>
          </a:p>
        </p:txBody>
      </p:sp>
      <p:sp>
        <p:nvSpPr>
          <p:cNvPr id="3" name="Content Placeholder 2"/>
          <p:cNvSpPr>
            <a:spLocks noGrp="1"/>
          </p:cNvSpPr>
          <p:nvPr>
            <p:ph sz="half" idx="1"/>
          </p:nvPr>
        </p:nvSpPr>
        <p:spPr>
          <a:xfrm>
            <a:off x="476843" y="1825625"/>
            <a:ext cx="5805970" cy="4351338"/>
          </a:xfrm>
        </p:spPr>
        <p:txBody>
          <a:bodyPr/>
          <a:lstStyle/>
          <a:p>
            <a:pPr>
              <a:spcBef>
                <a:spcPts val="300"/>
              </a:spcBef>
            </a:pPr>
            <a:r>
              <a:rPr lang="en-US" sz="2000" dirty="0">
                <a:latin typeface="+mn-lt"/>
              </a:rPr>
              <a:t>An event that reduces the quantity supplied at any price shifts the supply curve to the left. </a:t>
            </a:r>
          </a:p>
          <a:p>
            <a:pPr>
              <a:spcBef>
                <a:spcPts val="300"/>
              </a:spcBef>
            </a:pPr>
            <a:r>
              <a:rPr lang="en-US" sz="2000" dirty="0">
                <a:latin typeface="+mn-lt"/>
              </a:rPr>
              <a:t>The equilibrium price rises, and the equilibrium quantity falls. </a:t>
            </a:r>
          </a:p>
          <a:p>
            <a:pPr>
              <a:spcBef>
                <a:spcPts val="300"/>
              </a:spcBef>
            </a:pPr>
            <a:r>
              <a:rPr lang="en-US" sz="2000" dirty="0">
                <a:latin typeface="+mn-lt"/>
              </a:rPr>
              <a:t>Here, an increase in the price of sugar (an input) causes sellers to supply less ice cream. </a:t>
            </a:r>
          </a:p>
          <a:p>
            <a:pPr>
              <a:spcBef>
                <a:spcPts val="300"/>
              </a:spcBef>
            </a:pPr>
            <a:r>
              <a:rPr lang="en-US" sz="2000" dirty="0">
                <a:latin typeface="+mn-lt"/>
              </a:rPr>
              <a:t>The supply curve shifts from </a:t>
            </a:r>
            <a:r>
              <a:rPr lang="en-US" sz="2000" i="1" dirty="0">
                <a:latin typeface="+mn-lt"/>
              </a:rPr>
              <a:t>S</a:t>
            </a:r>
            <a:r>
              <a:rPr lang="en-US" sz="2000" i="1" baseline="-25000" dirty="0">
                <a:latin typeface="+mn-lt"/>
              </a:rPr>
              <a:t>1</a:t>
            </a:r>
            <a:r>
              <a:rPr lang="en-US" sz="2000" dirty="0">
                <a:latin typeface="+mn-lt"/>
              </a:rPr>
              <a:t> to </a:t>
            </a:r>
            <a:r>
              <a:rPr lang="en-US" sz="2000" i="1" dirty="0">
                <a:latin typeface="+mn-lt"/>
              </a:rPr>
              <a:t>S</a:t>
            </a:r>
            <a:r>
              <a:rPr lang="en-US" sz="2000" i="1" baseline="-25000" dirty="0">
                <a:latin typeface="+mn-lt"/>
              </a:rPr>
              <a:t>2</a:t>
            </a:r>
            <a:r>
              <a:rPr lang="en-US" sz="2000" dirty="0">
                <a:latin typeface="+mn-lt"/>
              </a:rPr>
              <a:t>, causing the equilibrium price of ice cream to rise from $4 to $5 and the equilibrium quantity to fall from 7 to 4 cones.</a:t>
            </a:r>
          </a:p>
        </p:txBody>
      </p:sp>
      <p:pic>
        <p:nvPicPr>
          <p:cNvPr id="5" name="Picture 3" descr="A graph shows a downward sloping demand curve and two upward sloping, parallel supply curves, S1 and S2, plotting the relationship between quantity of ice-cream cones on the horizontal axis and price of an ice-cream cone on the vertical axis. Curve S2 is closer to the origin than curve S1. From the intersection of S1 and the demand curve, labeled initial equilibrium, two perpendiculars are drawn to the axes, one touching the horizontal axis at 7 and the other touching the vertical axis at 4 dollars. Also from the intersection of S2 and the supply curve, labeled new equilibrium, two perpendiculars are drawn to the axes, one touching the horizontal axis at 4 and the other touching the vertical axis at 5 and half dollars. Three callouts explain three movements as follows. An increase in the price of sugar reduces the supply of ice cream, hence the move from S1 to S2, resulting in a higher price, hence the move from 2 dollars to 2 and a half dollars, and a lower quantity sold, hence the move from 7 to 4.&#10;"/>
          <p:cNvPicPr>
            <a:picLocks noGrp="1" noChangeAspect="1"/>
          </p:cNvPicPr>
          <p:nvPr>
            <p:ph sz="half" idx="2"/>
          </p:nvPr>
        </p:nvPicPr>
        <p:blipFill>
          <a:blip r:embed="rId2"/>
          <a:stretch>
            <a:fillRect/>
          </a:stretch>
        </p:blipFill>
        <p:spPr>
          <a:xfrm>
            <a:off x="6458409" y="1915874"/>
            <a:ext cx="5482920" cy="4114800"/>
          </a:xfr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12 A Shift in Both Supply and Demand</a:t>
            </a:r>
          </a:p>
        </p:txBody>
      </p:sp>
      <p:sp>
        <p:nvSpPr>
          <p:cNvPr id="3" name="Content Placeholder 2"/>
          <p:cNvSpPr>
            <a:spLocks noGrp="1"/>
          </p:cNvSpPr>
          <p:nvPr>
            <p:ph sz="half" idx="1"/>
          </p:nvPr>
        </p:nvSpPr>
        <p:spPr>
          <a:xfrm>
            <a:off x="476843" y="1887674"/>
            <a:ext cx="11241915" cy="1217447"/>
          </a:xfrm>
        </p:spPr>
        <p:txBody>
          <a:bodyPr/>
          <a:lstStyle/>
          <a:p>
            <a:r>
              <a:rPr lang="en-US" sz="1800" b="0" dirty="0">
                <a:latin typeface="+mn-lt"/>
              </a:rPr>
              <a:t>A simultaneous increase in demand and decrease in supply yields two possible outcomes. In panel (a), the equilibrium price rises from </a:t>
            </a:r>
            <a:r>
              <a:rPr lang="en-US" sz="1800" b="0" i="1" dirty="0">
                <a:latin typeface="+mn-lt"/>
              </a:rPr>
              <a:t>P</a:t>
            </a:r>
            <a:r>
              <a:rPr lang="en-US" sz="1800" b="0" i="1" baseline="-25000" dirty="0">
                <a:latin typeface="+mn-lt"/>
              </a:rPr>
              <a:t>1</a:t>
            </a:r>
            <a:r>
              <a:rPr lang="en-US" sz="1800" b="0" dirty="0">
                <a:latin typeface="+mn-lt"/>
              </a:rPr>
              <a:t> to </a:t>
            </a:r>
            <a:r>
              <a:rPr lang="en-US" sz="1800" b="0" i="1" dirty="0">
                <a:latin typeface="+mn-lt"/>
              </a:rPr>
              <a:t>P</a:t>
            </a:r>
            <a:r>
              <a:rPr lang="en-US" sz="1800" b="0" i="1" baseline="-25000" dirty="0">
                <a:latin typeface="+mn-lt"/>
              </a:rPr>
              <a:t>2</a:t>
            </a:r>
            <a:r>
              <a:rPr lang="en-US" sz="1800" b="0" dirty="0">
                <a:latin typeface="+mn-lt"/>
              </a:rPr>
              <a:t>, and the equilibrium quantity rises from </a:t>
            </a:r>
            <a:r>
              <a:rPr lang="en-US" sz="1800" b="0" i="1" dirty="0">
                <a:latin typeface="+mn-lt"/>
              </a:rPr>
              <a:t>Q</a:t>
            </a:r>
            <a:r>
              <a:rPr lang="en-US" sz="1800" b="0" i="1" baseline="-25000" dirty="0">
                <a:latin typeface="+mn-lt"/>
              </a:rPr>
              <a:t>1</a:t>
            </a:r>
            <a:r>
              <a:rPr lang="en-US" sz="1800" b="0" dirty="0">
                <a:latin typeface="+mn-lt"/>
              </a:rPr>
              <a:t> to </a:t>
            </a:r>
            <a:r>
              <a:rPr lang="en-US" sz="1800" b="0" i="1" dirty="0">
                <a:latin typeface="+mn-lt"/>
              </a:rPr>
              <a:t>Q</a:t>
            </a:r>
            <a:r>
              <a:rPr lang="en-US" sz="1800" b="0" i="1" baseline="-25000" dirty="0">
                <a:latin typeface="+mn-lt"/>
              </a:rPr>
              <a:t>2</a:t>
            </a:r>
            <a:r>
              <a:rPr lang="en-US" sz="1800" b="0" dirty="0">
                <a:latin typeface="+mn-lt"/>
              </a:rPr>
              <a:t>. In panel (b), the equilibrium price again rises from </a:t>
            </a:r>
            <a:r>
              <a:rPr lang="en-US" sz="1800" b="0" i="1" dirty="0">
                <a:latin typeface="+mn-lt"/>
              </a:rPr>
              <a:t>P</a:t>
            </a:r>
            <a:r>
              <a:rPr lang="en-US" sz="1800" b="0" i="1" baseline="-25000" dirty="0">
                <a:latin typeface="+mn-lt"/>
              </a:rPr>
              <a:t>1</a:t>
            </a:r>
            <a:r>
              <a:rPr lang="en-US" sz="1800" b="0" dirty="0">
                <a:latin typeface="+mn-lt"/>
              </a:rPr>
              <a:t> to </a:t>
            </a:r>
            <a:r>
              <a:rPr lang="en-US" sz="1800" b="0" i="1" dirty="0">
                <a:latin typeface="+mn-lt"/>
              </a:rPr>
              <a:t>P</a:t>
            </a:r>
            <a:r>
              <a:rPr lang="en-US" sz="1800" b="0" i="1" baseline="-25000" dirty="0">
                <a:latin typeface="+mn-lt"/>
              </a:rPr>
              <a:t>2</a:t>
            </a:r>
            <a:r>
              <a:rPr lang="en-US" sz="1800" b="0" dirty="0">
                <a:latin typeface="+mn-lt"/>
              </a:rPr>
              <a:t>, but the equilibrium quantity falls from </a:t>
            </a:r>
            <a:r>
              <a:rPr lang="en-US" sz="1800" b="0" i="1" dirty="0">
                <a:latin typeface="+mn-lt"/>
              </a:rPr>
              <a:t>Q</a:t>
            </a:r>
            <a:r>
              <a:rPr lang="en-US" sz="1800" b="0" i="1" baseline="-25000" dirty="0">
                <a:latin typeface="+mn-lt"/>
              </a:rPr>
              <a:t>1</a:t>
            </a:r>
            <a:r>
              <a:rPr lang="en-US" sz="1800" b="0" dirty="0">
                <a:latin typeface="+mn-lt"/>
              </a:rPr>
              <a:t> to </a:t>
            </a:r>
            <a:r>
              <a:rPr lang="en-US" sz="1800" b="0" i="1" dirty="0">
                <a:latin typeface="+mn-lt"/>
              </a:rPr>
              <a:t>Q</a:t>
            </a:r>
            <a:r>
              <a:rPr lang="en-US" sz="1800" b="0" i="1" baseline="-25000" dirty="0">
                <a:latin typeface="+mn-lt"/>
              </a:rPr>
              <a:t>2</a:t>
            </a:r>
            <a:r>
              <a:rPr lang="en-US" sz="1800" b="0" dirty="0">
                <a:latin typeface="+mn-lt"/>
              </a:rPr>
              <a:t>.</a:t>
            </a:r>
          </a:p>
        </p:txBody>
      </p:sp>
      <p:pic>
        <p:nvPicPr>
          <p:cNvPr id="6" name="Picture 3" descr="A graph shows a downward sloping demand curve and two upward sloping, parallel supply curves, S1 and S2, plotting the relationship between quantity of ice-cream cones on the horizontal axis and price of an ice-cream cone on the vertical axis. Curve S2 is closer to the origin than curve S1. From the intersection of S1 and the demand curve, labeled initial equilibrium, two perpendiculars are drawn to the axes, one touching the horizontal axis at 7 and the other touching the vertical axis at 4 dollars. Also from the intersection of S2 and the supply curve, labeled new equilibrium, two perpendiculars are drawn to the axes, one touching the horizontal axis at 4 and the other touching the vertical axis at 5 and half dollars. Three callouts explain three movements as follows. An increase in the price of sugar reduces the supply of ice cream, hence the move from S1 to S2, resulting in a higher price, hence the move from 2 dollars to 2 and a half dollars, and a lower quantity sold, hence the move from 7 to 4.&#10;"/>
          <p:cNvPicPr>
            <a:picLocks noGrp="1" noChangeAspect="1"/>
          </p:cNvPicPr>
          <p:nvPr>
            <p:ph sz="half" idx="2"/>
          </p:nvPr>
        </p:nvPicPr>
        <p:blipFill>
          <a:blip r:embed="rId2"/>
          <a:stretch>
            <a:fillRect/>
          </a:stretch>
        </p:blipFill>
        <p:spPr>
          <a:xfrm>
            <a:off x="2503653" y="2865297"/>
            <a:ext cx="7686136" cy="3200400"/>
          </a:xfr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Active Learning 3: Shifts in Supply and Demand</a:t>
            </a:r>
          </a:p>
        </p:txBody>
      </p:sp>
      <p:sp>
        <p:nvSpPr>
          <p:cNvPr id="3" name="Content Placeholder 2"/>
          <p:cNvSpPr>
            <a:spLocks noGrp="1"/>
          </p:cNvSpPr>
          <p:nvPr>
            <p:ph idx="1"/>
          </p:nvPr>
        </p:nvSpPr>
        <p:spPr/>
        <p:txBody>
          <a:bodyPr/>
          <a:lstStyle/>
          <a:p>
            <a:pPr marL="0" indent="0">
              <a:buNone/>
            </a:pPr>
            <a:r>
              <a:rPr lang="en-US" dirty="0">
                <a:latin typeface="+mn-lt"/>
              </a:rPr>
              <a:t>Use the three-step method to analyze the effects of these events on the equilibrium price and quantity of orange juice</a:t>
            </a:r>
          </a:p>
          <a:p>
            <a:pPr marL="228600" lvl="1">
              <a:buFont typeface="Arial" panose="020B0604020202020204" pitchFamily="34" charset="0"/>
              <a:buChar char="•"/>
            </a:pPr>
            <a:r>
              <a:rPr lang="en-US" dirty="0">
                <a:latin typeface="+mn-lt"/>
              </a:rPr>
              <a:t>There is a fall in the price of apple juice</a:t>
            </a:r>
          </a:p>
          <a:p>
            <a:pPr marL="228600" lvl="1">
              <a:buFont typeface="Arial" panose="020B0604020202020204" pitchFamily="34" charset="0"/>
              <a:buChar char="•"/>
            </a:pPr>
            <a:r>
              <a:rPr lang="en-US" dirty="0">
                <a:latin typeface="+mn-lt"/>
              </a:rPr>
              <a:t>The price of oranges declines because of an abundant orange crop  </a:t>
            </a:r>
          </a:p>
          <a:p>
            <a:pPr marL="228600" lvl="1">
              <a:buFont typeface="Arial" panose="020B0604020202020204" pitchFamily="34" charset="0"/>
              <a:buChar char="•"/>
            </a:pPr>
            <a:r>
              <a:rPr lang="en-US" dirty="0">
                <a:latin typeface="+mn-lt"/>
              </a:rPr>
              <a:t>Both events occur simultaneously</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Active Learning 3: Answers</a:t>
            </a:r>
          </a:p>
        </p:txBody>
      </p:sp>
      <p:sp>
        <p:nvSpPr>
          <p:cNvPr id="3" name="Content Placeholder 2"/>
          <p:cNvSpPr>
            <a:spLocks noGrp="1"/>
          </p:cNvSpPr>
          <p:nvPr>
            <p:ph sz="half" idx="1"/>
          </p:nvPr>
        </p:nvSpPr>
        <p:spPr/>
        <p:txBody>
          <a:bodyPr/>
          <a:lstStyle/>
          <a:p>
            <a:pPr>
              <a:spcBef>
                <a:spcPts val="800"/>
              </a:spcBef>
            </a:pPr>
            <a:r>
              <a:rPr lang="en-US" sz="2000" dirty="0">
                <a:latin typeface="+mn-lt"/>
              </a:rPr>
              <a:t>There is a fall in the price of apple juice</a:t>
            </a:r>
          </a:p>
          <a:p>
            <a:pPr>
              <a:spcBef>
                <a:spcPts val="800"/>
              </a:spcBef>
            </a:pPr>
            <a:r>
              <a:rPr lang="en-US" sz="2000" dirty="0">
                <a:latin typeface="+mn-lt"/>
              </a:rPr>
              <a:t>The price of oranges declines because of an abundant orange crop  </a:t>
            </a:r>
          </a:p>
          <a:p>
            <a:pPr>
              <a:spcBef>
                <a:spcPts val="800"/>
              </a:spcBef>
            </a:pPr>
            <a:r>
              <a:rPr lang="en-US" sz="2000" dirty="0">
                <a:latin typeface="+mn-lt"/>
              </a:rPr>
              <a:t>Both events occur simultaneously</a:t>
            </a:r>
          </a:p>
          <a:p>
            <a:pPr>
              <a:spcBef>
                <a:spcPts val="800"/>
              </a:spcBef>
            </a:pPr>
            <a:r>
              <a:rPr lang="en-US" sz="2000" dirty="0">
                <a:latin typeface="+mn-lt"/>
              </a:rPr>
              <a:t>Steps:</a:t>
            </a:r>
          </a:p>
          <a:p>
            <a:pPr marL="914400" lvl="1" indent="-457200">
              <a:spcBef>
                <a:spcPts val="800"/>
              </a:spcBef>
              <a:buFont typeface="+mj-lt"/>
              <a:buAutoNum type="arabicPeriod"/>
            </a:pPr>
            <a:r>
              <a:rPr lang="en-US" sz="2000" dirty="0">
                <a:latin typeface="+mn-lt"/>
              </a:rPr>
              <a:t>Both curves shift</a:t>
            </a:r>
          </a:p>
          <a:p>
            <a:pPr marL="914400" lvl="1" indent="-457200">
              <a:spcBef>
                <a:spcPts val="800"/>
              </a:spcBef>
              <a:buFont typeface="+mj-lt"/>
              <a:buAutoNum type="arabicPeriod"/>
            </a:pPr>
            <a:r>
              <a:rPr lang="en-US" sz="2000" i="1" dirty="0">
                <a:latin typeface="+mn-lt"/>
              </a:rPr>
              <a:t>D</a:t>
            </a:r>
            <a:r>
              <a:rPr lang="en-US" sz="2000" dirty="0">
                <a:latin typeface="+mn-lt"/>
              </a:rPr>
              <a:t> shifts left, </a:t>
            </a:r>
            <a:r>
              <a:rPr lang="en-US" sz="2000" i="1" dirty="0">
                <a:latin typeface="+mn-lt"/>
              </a:rPr>
              <a:t>S</a:t>
            </a:r>
            <a:r>
              <a:rPr lang="en-US" sz="2000" dirty="0">
                <a:latin typeface="+mn-lt"/>
              </a:rPr>
              <a:t> shifts right</a:t>
            </a:r>
          </a:p>
          <a:p>
            <a:pPr marL="914400" lvl="1" indent="-457200">
              <a:spcBef>
                <a:spcPts val="800"/>
              </a:spcBef>
              <a:buFont typeface="+mj-lt"/>
              <a:buAutoNum type="arabicPeriod"/>
            </a:pPr>
            <a:r>
              <a:rPr lang="en-US" sz="2000" i="1" dirty="0">
                <a:latin typeface="+mn-lt"/>
              </a:rPr>
              <a:t>P</a:t>
            </a:r>
            <a:r>
              <a:rPr lang="en-US" sz="2000" dirty="0">
                <a:latin typeface="+mn-lt"/>
              </a:rPr>
              <a:t>  falls, effect on </a:t>
            </a:r>
            <a:r>
              <a:rPr lang="en-US" sz="2000" i="1" dirty="0">
                <a:latin typeface="+mn-lt"/>
              </a:rPr>
              <a:t>Q</a:t>
            </a:r>
            <a:r>
              <a:rPr lang="en-US" sz="2000" dirty="0">
                <a:latin typeface="+mn-lt"/>
              </a:rPr>
              <a:t> is ambiguous</a:t>
            </a:r>
          </a:p>
        </p:txBody>
      </p:sp>
      <p:pic>
        <p:nvPicPr>
          <p:cNvPr id="7" name="Picture 3" title="Decorative Image">
            <a:extLst>
              <a:ext uri="{FF2B5EF4-FFF2-40B4-BE49-F238E27FC236}">
                <a16:creationId xmlns:a16="http://schemas.microsoft.com/office/drawing/2014/main" id="{DE04EE58-687F-41E9-AC7B-9021D48E647C}"/>
              </a:ext>
              <a:ext uri="{C183D7F6-B498-43B3-948B-1728B52AA6E4}">
                <adec:decorative xmlns:adec="http://schemas.microsoft.com/office/drawing/2017/decorative" xmlns="" val="1"/>
              </a:ext>
            </a:extLst>
          </p:cNvPr>
          <p:cNvPicPr>
            <a:picLocks noGrp="1" noChangeAspect="1"/>
          </p:cNvPicPr>
          <p:nvPr>
            <p:ph sz="half" idx="2"/>
          </p:nvPr>
        </p:nvPicPr>
        <p:blipFill>
          <a:blip r:embed="rId3"/>
          <a:stretch>
            <a:fillRect/>
          </a:stretch>
        </p:blipFill>
        <p:spPr>
          <a:xfrm>
            <a:off x="6794552" y="1471665"/>
            <a:ext cx="4888753" cy="4572000"/>
          </a:xfrm>
          <a:prstGeom prst="rect">
            <a:avLst/>
          </a:prstGeom>
        </p:spPr>
      </p:pic>
    </p:spTree>
    <p:extLst>
      <p:ext uri="{BB962C8B-B14F-4D97-AF65-F5344CB8AC3E}">
        <p14:creationId xmlns:p14="http://schemas.microsoft.com/office/powerpoint/2010/main" val="1329880804"/>
      </p:ext>
    </p:extLst>
  </p:cSld>
  <p:clrMapOvr>
    <a:masterClrMapping/>
  </p:clrMapOvr>
  <p:extLst mod="1"/>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Table 4 What Happens to Price and Quantity When Supply or Demand Shifts?</a:t>
            </a:r>
          </a:p>
        </p:txBody>
      </p:sp>
      <p:sp>
        <p:nvSpPr>
          <p:cNvPr id="3" name="Content Placeholder 2"/>
          <p:cNvSpPr>
            <a:spLocks noGrp="1"/>
          </p:cNvSpPr>
          <p:nvPr>
            <p:ph sz="half" idx="1"/>
          </p:nvPr>
        </p:nvSpPr>
        <p:spPr>
          <a:xfrm>
            <a:off x="476843" y="1887674"/>
            <a:ext cx="11241915" cy="885023"/>
          </a:xfrm>
        </p:spPr>
        <p:txBody>
          <a:bodyPr/>
          <a:lstStyle/>
          <a:p>
            <a:r>
              <a:rPr lang="en-US" sz="2400" b="0" dirty="0">
                <a:latin typeface="+mn-lt"/>
              </a:rPr>
              <a:t>As a quick quiz, make sure you can explain at least a few of the entries in this table using a supply-and-demand diagram.</a:t>
            </a:r>
          </a:p>
        </p:txBody>
      </p:sp>
      <p:graphicFrame>
        <p:nvGraphicFramePr>
          <p:cNvPr id="7" name="Table 3"/>
          <p:cNvGraphicFramePr>
            <a:graphicFrameLocks noGrp="1"/>
          </p:cNvGraphicFramePr>
          <p:nvPr>
            <p:ph sz="half" idx="2"/>
            <p:extLst>
              <p:ext uri="{D42A27DB-BD31-4B8C-83A1-F6EECF244321}">
                <p14:modId xmlns:p14="http://schemas.microsoft.com/office/powerpoint/2010/main" val="3620863158"/>
              </p:ext>
            </p:extLst>
          </p:nvPr>
        </p:nvGraphicFramePr>
        <p:xfrm>
          <a:off x="476250" y="2855096"/>
          <a:ext cx="11242676" cy="2483822"/>
        </p:xfrm>
        <a:graphic>
          <a:graphicData uri="http://schemas.openxmlformats.org/drawingml/2006/table">
            <a:tbl>
              <a:tblPr firstRow="1" bandRow="1">
                <a:tableStyleId>{5C22544A-7EE6-4342-B048-85BDC9FD1C3A}</a:tableStyleId>
              </a:tblPr>
              <a:tblGrid>
                <a:gridCol w="2810669">
                  <a:extLst>
                    <a:ext uri="{9D8B030D-6E8A-4147-A177-3AD203B41FA5}">
                      <a16:colId xmlns:a16="http://schemas.microsoft.com/office/drawing/2014/main" val="20000"/>
                    </a:ext>
                  </a:extLst>
                </a:gridCol>
                <a:gridCol w="2810669">
                  <a:extLst>
                    <a:ext uri="{9D8B030D-6E8A-4147-A177-3AD203B41FA5}">
                      <a16:colId xmlns:a16="http://schemas.microsoft.com/office/drawing/2014/main" val="20001"/>
                    </a:ext>
                  </a:extLst>
                </a:gridCol>
                <a:gridCol w="2810669">
                  <a:extLst>
                    <a:ext uri="{9D8B030D-6E8A-4147-A177-3AD203B41FA5}">
                      <a16:colId xmlns:a16="http://schemas.microsoft.com/office/drawing/2014/main" val="20002"/>
                    </a:ext>
                  </a:extLst>
                </a:gridCol>
                <a:gridCol w="2810669">
                  <a:extLst>
                    <a:ext uri="{9D8B030D-6E8A-4147-A177-3AD203B41FA5}">
                      <a16:colId xmlns:a16="http://schemas.microsoft.com/office/drawing/2014/main" val="20003"/>
                    </a:ext>
                  </a:extLst>
                </a:gridCol>
              </a:tblGrid>
              <a:tr h="402038">
                <a:tc>
                  <a:txBody>
                    <a:bodyPr/>
                    <a:lstStyle/>
                    <a:p>
                      <a:endParaRPr lang="en-CA" dirty="0"/>
                    </a:p>
                  </a:txBody>
                  <a:tcPr/>
                </a:tc>
                <a:tc>
                  <a:txBody>
                    <a:bodyPr/>
                    <a:lstStyle/>
                    <a:p>
                      <a:r>
                        <a:rPr lang="en-CA" sz="1800" b="1" kern="1200" baseline="0" dirty="0">
                          <a:solidFill>
                            <a:schemeClr val="lt1"/>
                          </a:solidFill>
                          <a:latin typeface="+mn-lt"/>
                          <a:ea typeface="+mn-ea"/>
                          <a:cs typeface="+mn-cs"/>
                        </a:rPr>
                        <a:t>No Change in Supply</a:t>
                      </a:r>
                      <a:endParaRPr lang="en-CA" dirty="0"/>
                    </a:p>
                  </a:txBody>
                  <a:tcPr/>
                </a:tc>
                <a:tc>
                  <a:txBody>
                    <a:bodyPr/>
                    <a:lstStyle/>
                    <a:p>
                      <a:r>
                        <a:rPr lang="en-CA" sz="1800" b="1" kern="1200" baseline="0" dirty="0">
                          <a:solidFill>
                            <a:schemeClr val="lt1"/>
                          </a:solidFill>
                          <a:latin typeface="+mn-lt"/>
                          <a:ea typeface="+mn-ea"/>
                          <a:cs typeface="+mn-cs"/>
                        </a:rPr>
                        <a:t>An Increase in Supply</a:t>
                      </a:r>
                      <a:endParaRPr lang="en-CA" dirty="0"/>
                    </a:p>
                  </a:txBody>
                  <a:tcPr/>
                </a:tc>
                <a:tc>
                  <a:txBody>
                    <a:bodyPr/>
                    <a:lstStyle/>
                    <a:p>
                      <a:r>
                        <a:rPr lang="en-CA" sz="1800" b="1" kern="1200" baseline="0" dirty="0">
                          <a:solidFill>
                            <a:schemeClr val="lt1"/>
                          </a:solidFill>
                          <a:latin typeface="+mn-lt"/>
                          <a:ea typeface="+mn-ea"/>
                          <a:cs typeface="+mn-cs"/>
                        </a:rPr>
                        <a:t>A Decrease in Supply</a:t>
                      </a:r>
                      <a:endParaRPr lang="en-CA" dirty="0"/>
                    </a:p>
                  </a:txBody>
                  <a:tcPr/>
                </a:tc>
                <a:extLst>
                  <a:ext uri="{0D108BD9-81ED-4DB2-BD59-A6C34878D82A}">
                    <a16:rowId xmlns:a16="http://schemas.microsoft.com/office/drawing/2014/main" val="10000"/>
                  </a:ext>
                </a:extLst>
              </a:tr>
              <a:tr h="693928">
                <a:tc>
                  <a:txBody>
                    <a:bodyPr/>
                    <a:lstStyle/>
                    <a:p>
                      <a:r>
                        <a:rPr lang="en-CA" sz="1800" kern="1200" baseline="0" dirty="0">
                          <a:solidFill>
                            <a:schemeClr val="dk1"/>
                          </a:solidFill>
                          <a:latin typeface="+mn-lt"/>
                          <a:ea typeface="+mn-ea"/>
                          <a:cs typeface="+mn-cs"/>
                        </a:rPr>
                        <a:t>No Change</a:t>
                      </a:r>
                    </a:p>
                    <a:p>
                      <a:r>
                        <a:rPr lang="en-CA" sz="1800" kern="1200" baseline="0" dirty="0">
                          <a:solidFill>
                            <a:schemeClr val="dk1"/>
                          </a:solidFill>
                          <a:latin typeface="+mn-lt"/>
                          <a:ea typeface="+mn-ea"/>
                          <a:cs typeface="+mn-cs"/>
                        </a:rPr>
                        <a:t>in Demand</a:t>
                      </a:r>
                      <a:endParaRPr lang="en-CA" dirty="0"/>
                    </a:p>
                  </a:txBody>
                  <a:tcPr/>
                </a:tc>
                <a:tc>
                  <a:txBody>
                    <a:bodyPr/>
                    <a:lstStyle/>
                    <a:p>
                      <a:r>
                        <a:rPr lang="en-CA" sz="1800" i="1" kern="1200" baseline="0" dirty="0">
                          <a:solidFill>
                            <a:schemeClr val="dk1"/>
                          </a:solidFill>
                          <a:latin typeface="+mn-lt"/>
                          <a:ea typeface="+mn-ea"/>
                          <a:cs typeface="+mn-cs"/>
                        </a:rPr>
                        <a:t>P </a:t>
                      </a:r>
                      <a:r>
                        <a:rPr lang="en-CA" sz="1800" i="0" kern="1200" baseline="0" dirty="0">
                          <a:solidFill>
                            <a:schemeClr val="dk1"/>
                          </a:solidFill>
                          <a:latin typeface="+mn-lt"/>
                          <a:ea typeface="+mn-ea"/>
                          <a:cs typeface="+mn-cs"/>
                        </a:rPr>
                        <a:t>same</a:t>
                      </a:r>
                    </a:p>
                    <a:p>
                      <a:r>
                        <a:rPr lang="en-CA" sz="1800" i="1" kern="1200" baseline="0" dirty="0">
                          <a:solidFill>
                            <a:schemeClr val="dk1"/>
                          </a:solidFill>
                          <a:latin typeface="+mn-lt"/>
                          <a:ea typeface="+mn-ea"/>
                          <a:cs typeface="+mn-cs"/>
                        </a:rPr>
                        <a:t>Q </a:t>
                      </a:r>
                      <a:r>
                        <a:rPr lang="en-CA" sz="1800" i="0" kern="1200" baseline="0" dirty="0">
                          <a:solidFill>
                            <a:schemeClr val="dk1"/>
                          </a:solidFill>
                          <a:latin typeface="+mn-lt"/>
                          <a:ea typeface="+mn-ea"/>
                          <a:cs typeface="+mn-cs"/>
                        </a:rPr>
                        <a:t>same</a:t>
                      </a:r>
                    </a:p>
                  </a:txBody>
                  <a:tcPr/>
                </a:tc>
                <a:tc>
                  <a:txBody>
                    <a:bodyPr/>
                    <a:lstStyle/>
                    <a:p>
                      <a:r>
                        <a:rPr lang="en-CA" sz="1800" i="1" kern="1200" baseline="0" dirty="0">
                          <a:solidFill>
                            <a:schemeClr val="dk1"/>
                          </a:solidFill>
                          <a:latin typeface="+mn-lt"/>
                          <a:ea typeface="+mn-ea"/>
                          <a:cs typeface="+mn-cs"/>
                        </a:rPr>
                        <a:t>P </a:t>
                      </a:r>
                      <a:r>
                        <a:rPr lang="en-CA" sz="1800" i="0" kern="1200" baseline="0" dirty="0">
                          <a:solidFill>
                            <a:schemeClr val="dk1"/>
                          </a:solidFill>
                          <a:latin typeface="+mn-lt"/>
                          <a:ea typeface="+mn-ea"/>
                          <a:cs typeface="+mn-cs"/>
                        </a:rPr>
                        <a:t>down</a:t>
                      </a:r>
                    </a:p>
                    <a:p>
                      <a:r>
                        <a:rPr lang="en-CA" sz="1800" i="1" kern="1200" baseline="0" dirty="0">
                          <a:solidFill>
                            <a:schemeClr val="dk1"/>
                          </a:solidFill>
                          <a:latin typeface="+mn-lt"/>
                          <a:ea typeface="+mn-ea"/>
                          <a:cs typeface="+mn-cs"/>
                        </a:rPr>
                        <a:t>Q </a:t>
                      </a:r>
                      <a:r>
                        <a:rPr lang="en-CA" sz="1800" i="0" kern="1200" baseline="0" dirty="0">
                          <a:solidFill>
                            <a:schemeClr val="dk1"/>
                          </a:solidFill>
                          <a:latin typeface="+mn-lt"/>
                          <a:ea typeface="+mn-ea"/>
                          <a:cs typeface="+mn-cs"/>
                        </a:rPr>
                        <a:t>up</a:t>
                      </a:r>
                    </a:p>
                  </a:txBody>
                  <a:tcPr/>
                </a:tc>
                <a:tc>
                  <a:txBody>
                    <a:bodyPr/>
                    <a:lstStyle/>
                    <a:p>
                      <a:r>
                        <a:rPr lang="en-CA" sz="1800" i="1" kern="1200" baseline="0" dirty="0">
                          <a:solidFill>
                            <a:schemeClr val="dk1"/>
                          </a:solidFill>
                          <a:latin typeface="+mn-lt"/>
                          <a:ea typeface="+mn-ea"/>
                          <a:cs typeface="+mn-cs"/>
                        </a:rPr>
                        <a:t>P </a:t>
                      </a:r>
                      <a:r>
                        <a:rPr lang="en-CA" sz="1800" i="0" kern="1200" baseline="0" dirty="0">
                          <a:solidFill>
                            <a:schemeClr val="dk1"/>
                          </a:solidFill>
                          <a:latin typeface="+mn-lt"/>
                          <a:ea typeface="+mn-ea"/>
                          <a:cs typeface="+mn-cs"/>
                        </a:rPr>
                        <a:t>up</a:t>
                      </a:r>
                    </a:p>
                    <a:p>
                      <a:r>
                        <a:rPr lang="en-CA" sz="1800" i="1" kern="1200" baseline="0" dirty="0">
                          <a:solidFill>
                            <a:schemeClr val="dk1"/>
                          </a:solidFill>
                          <a:latin typeface="+mn-lt"/>
                          <a:ea typeface="+mn-ea"/>
                          <a:cs typeface="+mn-cs"/>
                        </a:rPr>
                        <a:t>Q </a:t>
                      </a:r>
                      <a:r>
                        <a:rPr lang="en-CA" sz="1800" i="0" kern="1200" baseline="0" dirty="0">
                          <a:solidFill>
                            <a:schemeClr val="dk1"/>
                          </a:solidFill>
                          <a:latin typeface="+mn-lt"/>
                          <a:ea typeface="+mn-ea"/>
                          <a:cs typeface="+mn-cs"/>
                        </a:rPr>
                        <a:t>down</a:t>
                      </a:r>
                    </a:p>
                  </a:txBody>
                  <a:tcPr/>
                </a:tc>
                <a:extLst>
                  <a:ext uri="{0D108BD9-81ED-4DB2-BD59-A6C34878D82A}">
                    <a16:rowId xmlns:a16="http://schemas.microsoft.com/office/drawing/2014/main" val="10001"/>
                  </a:ext>
                </a:extLst>
              </a:tr>
              <a:tr h="693928">
                <a:tc>
                  <a:txBody>
                    <a:bodyPr/>
                    <a:lstStyle/>
                    <a:p>
                      <a:r>
                        <a:rPr lang="en-CA" sz="1800" kern="1200" baseline="0" dirty="0">
                          <a:solidFill>
                            <a:schemeClr val="dk1"/>
                          </a:solidFill>
                          <a:latin typeface="+mn-lt"/>
                          <a:ea typeface="+mn-ea"/>
                          <a:cs typeface="+mn-cs"/>
                        </a:rPr>
                        <a:t>An Increase</a:t>
                      </a:r>
                    </a:p>
                    <a:p>
                      <a:r>
                        <a:rPr lang="en-CA" sz="1800" kern="1200" baseline="0" dirty="0">
                          <a:solidFill>
                            <a:schemeClr val="dk1"/>
                          </a:solidFill>
                          <a:latin typeface="+mn-lt"/>
                          <a:ea typeface="+mn-ea"/>
                          <a:cs typeface="+mn-cs"/>
                        </a:rPr>
                        <a:t>in Demand</a:t>
                      </a:r>
                      <a:endParaRPr lang="en-CA" dirty="0"/>
                    </a:p>
                  </a:txBody>
                  <a:tcPr/>
                </a:tc>
                <a:tc>
                  <a:txBody>
                    <a:bodyPr/>
                    <a:lstStyle/>
                    <a:p>
                      <a:r>
                        <a:rPr lang="en-CA" sz="1800" i="1" kern="1200" baseline="0" dirty="0">
                          <a:solidFill>
                            <a:schemeClr val="dk1"/>
                          </a:solidFill>
                          <a:latin typeface="+mn-lt"/>
                          <a:ea typeface="+mn-ea"/>
                          <a:cs typeface="+mn-cs"/>
                        </a:rPr>
                        <a:t>P </a:t>
                      </a:r>
                      <a:r>
                        <a:rPr lang="en-CA" sz="1800" i="0" kern="1200" baseline="0" dirty="0">
                          <a:solidFill>
                            <a:schemeClr val="dk1"/>
                          </a:solidFill>
                          <a:latin typeface="+mn-lt"/>
                          <a:ea typeface="+mn-ea"/>
                          <a:cs typeface="+mn-cs"/>
                        </a:rPr>
                        <a:t>up</a:t>
                      </a:r>
                    </a:p>
                    <a:p>
                      <a:r>
                        <a:rPr lang="en-CA" sz="1800" i="1" kern="1200" baseline="0" dirty="0">
                          <a:solidFill>
                            <a:schemeClr val="dk1"/>
                          </a:solidFill>
                          <a:latin typeface="+mn-lt"/>
                          <a:ea typeface="+mn-ea"/>
                          <a:cs typeface="+mn-cs"/>
                        </a:rPr>
                        <a:t>Q </a:t>
                      </a:r>
                      <a:r>
                        <a:rPr lang="en-CA" sz="1800" i="0" kern="1200" baseline="0" dirty="0">
                          <a:solidFill>
                            <a:schemeClr val="dk1"/>
                          </a:solidFill>
                          <a:latin typeface="+mn-lt"/>
                          <a:ea typeface="+mn-ea"/>
                          <a:cs typeface="+mn-cs"/>
                        </a:rPr>
                        <a:t>up</a:t>
                      </a:r>
                    </a:p>
                  </a:txBody>
                  <a:tcPr/>
                </a:tc>
                <a:tc>
                  <a:txBody>
                    <a:bodyPr/>
                    <a:lstStyle/>
                    <a:p>
                      <a:r>
                        <a:rPr lang="en-CA" sz="1800" i="1" kern="1200" baseline="0" dirty="0">
                          <a:solidFill>
                            <a:schemeClr val="dk1"/>
                          </a:solidFill>
                          <a:latin typeface="+mn-lt"/>
                          <a:ea typeface="+mn-ea"/>
                          <a:cs typeface="+mn-cs"/>
                        </a:rPr>
                        <a:t>P </a:t>
                      </a:r>
                      <a:r>
                        <a:rPr lang="en-CA" sz="1800" i="0" kern="1200" baseline="0" dirty="0">
                          <a:solidFill>
                            <a:schemeClr val="dk1"/>
                          </a:solidFill>
                          <a:latin typeface="+mn-lt"/>
                          <a:ea typeface="+mn-ea"/>
                          <a:cs typeface="+mn-cs"/>
                        </a:rPr>
                        <a:t>ambiguous</a:t>
                      </a:r>
                    </a:p>
                    <a:p>
                      <a:r>
                        <a:rPr lang="en-CA" sz="1800" i="1" kern="1200" baseline="0" dirty="0">
                          <a:solidFill>
                            <a:schemeClr val="dk1"/>
                          </a:solidFill>
                          <a:latin typeface="+mn-lt"/>
                          <a:ea typeface="+mn-ea"/>
                          <a:cs typeface="+mn-cs"/>
                        </a:rPr>
                        <a:t>Q </a:t>
                      </a:r>
                      <a:r>
                        <a:rPr lang="en-CA" sz="1800" i="0" kern="1200" baseline="0" dirty="0">
                          <a:solidFill>
                            <a:schemeClr val="dk1"/>
                          </a:solidFill>
                          <a:latin typeface="+mn-lt"/>
                          <a:ea typeface="+mn-ea"/>
                          <a:cs typeface="+mn-cs"/>
                        </a:rPr>
                        <a:t>up</a:t>
                      </a:r>
                    </a:p>
                  </a:txBody>
                  <a:tcPr/>
                </a:tc>
                <a:tc>
                  <a:txBody>
                    <a:bodyPr/>
                    <a:lstStyle/>
                    <a:p>
                      <a:r>
                        <a:rPr lang="en-CA" sz="1800" i="1" kern="1200" baseline="0" dirty="0">
                          <a:solidFill>
                            <a:schemeClr val="dk1"/>
                          </a:solidFill>
                          <a:latin typeface="+mn-lt"/>
                          <a:ea typeface="+mn-ea"/>
                          <a:cs typeface="+mn-cs"/>
                        </a:rPr>
                        <a:t>P </a:t>
                      </a:r>
                      <a:r>
                        <a:rPr lang="en-CA" sz="1800" i="0" kern="1200" baseline="0" dirty="0">
                          <a:solidFill>
                            <a:schemeClr val="dk1"/>
                          </a:solidFill>
                          <a:latin typeface="+mn-lt"/>
                          <a:ea typeface="+mn-ea"/>
                          <a:cs typeface="+mn-cs"/>
                        </a:rPr>
                        <a:t>up</a:t>
                      </a:r>
                    </a:p>
                    <a:p>
                      <a:r>
                        <a:rPr lang="en-CA" sz="1800" i="1" kern="1200" baseline="0" dirty="0">
                          <a:solidFill>
                            <a:schemeClr val="dk1"/>
                          </a:solidFill>
                          <a:latin typeface="+mn-lt"/>
                          <a:ea typeface="+mn-ea"/>
                          <a:cs typeface="+mn-cs"/>
                        </a:rPr>
                        <a:t>Q</a:t>
                      </a:r>
                      <a:r>
                        <a:rPr lang="en-CA" sz="1800" i="0" kern="1200" baseline="0" dirty="0">
                          <a:solidFill>
                            <a:schemeClr val="dk1"/>
                          </a:solidFill>
                          <a:latin typeface="+mn-lt"/>
                          <a:ea typeface="+mn-ea"/>
                          <a:cs typeface="+mn-cs"/>
                        </a:rPr>
                        <a:t> ambiguous</a:t>
                      </a:r>
                      <a:endParaRPr lang="en-CA" i="0" dirty="0"/>
                    </a:p>
                  </a:txBody>
                  <a:tcPr/>
                </a:tc>
                <a:extLst>
                  <a:ext uri="{0D108BD9-81ED-4DB2-BD59-A6C34878D82A}">
                    <a16:rowId xmlns:a16="http://schemas.microsoft.com/office/drawing/2014/main" val="10002"/>
                  </a:ext>
                </a:extLst>
              </a:tr>
              <a:tr h="693928">
                <a:tc>
                  <a:txBody>
                    <a:bodyPr/>
                    <a:lstStyle/>
                    <a:p>
                      <a:r>
                        <a:rPr lang="en-CA" sz="1800" kern="1200" baseline="0" dirty="0">
                          <a:solidFill>
                            <a:schemeClr val="dk1"/>
                          </a:solidFill>
                          <a:latin typeface="+mn-lt"/>
                          <a:ea typeface="+mn-ea"/>
                          <a:cs typeface="+mn-cs"/>
                        </a:rPr>
                        <a:t>A Decrease in Demand</a:t>
                      </a:r>
                      <a:endParaRPr lang="en-CA" dirty="0"/>
                    </a:p>
                  </a:txBody>
                  <a:tcPr/>
                </a:tc>
                <a:tc>
                  <a:txBody>
                    <a:bodyPr/>
                    <a:lstStyle/>
                    <a:p>
                      <a:r>
                        <a:rPr lang="en-CA" sz="1800" i="1" kern="1200" baseline="0" dirty="0">
                          <a:solidFill>
                            <a:schemeClr val="dk1"/>
                          </a:solidFill>
                          <a:latin typeface="+mn-lt"/>
                          <a:ea typeface="+mn-ea"/>
                          <a:cs typeface="+mn-cs"/>
                        </a:rPr>
                        <a:t>P </a:t>
                      </a:r>
                      <a:r>
                        <a:rPr lang="en-CA" sz="1800" i="0" kern="1200" baseline="0" dirty="0">
                          <a:solidFill>
                            <a:schemeClr val="dk1"/>
                          </a:solidFill>
                          <a:latin typeface="+mn-lt"/>
                          <a:ea typeface="+mn-ea"/>
                          <a:cs typeface="+mn-cs"/>
                        </a:rPr>
                        <a:t>down</a:t>
                      </a:r>
                    </a:p>
                    <a:p>
                      <a:r>
                        <a:rPr lang="en-CA" sz="1800" i="1" kern="1200" baseline="0" dirty="0">
                          <a:solidFill>
                            <a:schemeClr val="dk1"/>
                          </a:solidFill>
                          <a:latin typeface="+mn-lt"/>
                          <a:ea typeface="+mn-ea"/>
                          <a:cs typeface="+mn-cs"/>
                        </a:rPr>
                        <a:t>Q </a:t>
                      </a:r>
                      <a:r>
                        <a:rPr lang="en-CA" sz="1800" i="0" kern="1200" baseline="0" dirty="0">
                          <a:solidFill>
                            <a:schemeClr val="dk1"/>
                          </a:solidFill>
                          <a:latin typeface="+mn-lt"/>
                          <a:ea typeface="+mn-ea"/>
                          <a:cs typeface="+mn-cs"/>
                        </a:rPr>
                        <a:t>down</a:t>
                      </a:r>
                    </a:p>
                  </a:txBody>
                  <a:tcPr/>
                </a:tc>
                <a:tc>
                  <a:txBody>
                    <a:bodyPr/>
                    <a:lstStyle/>
                    <a:p>
                      <a:r>
                        <a:rPr lang="en-CA" sz="1800" i="1" kern="1200" baseline="0" dirty="0">
                          <a:solidFill>
                            <a:schemeClr val="dk1"/>
                          </a:solidFill>
                          <a:latin typeface="+mn-lt"/>
                          <a:ea typeface="+mn-ea"/>
                          <a:cs typeface="+mn-cs"/>
                        </a:rPr>
                        <a:t>P </a:t>
                      </a:r>
                      <a:r>
                        <a:rPr lang="en-CA" sz="1800" i="0" kern="1200" baseline="0" dirty="0">
                          <a:solidFill>
                            <a:schemeClr val="dk1"/>
                          </a:solidFill>
                          <a:latin typeface="+mn-lt"/>
                          <a:ea typeface="+mn-ea"/>
                          <a:cs typeface="+mn-cs"/>
                        </a:rPr>
                        <a:t>down</a:t>
                      </a:r>
                    </a:p>
                    <a:p>
                      <a:r>
                        <a:rPr lang="en-CA" sz="1800" i="1" kern="1200" baseline="0" dirty="0">
                          <a:solidFill>
                            <a:schemeClr val="dk1"/>
                          </a:solidFill>
                          <a:latin typeface="+mn-lt"/>
                          <a:ea typeface="+mn-ea"/>
                          <a:cs typeface="+mn-cs"/>
                        </a:rPr>
                        <a:t>Q </a:t>
                      </a:r>
                      <a:r>
                        <a:rPr lang="en-CA" sz="1800" i="0" kern="1200" baseline="0" dirty="0">
                          <a:solidFill>
                            <a:schemeClr val="dk1"/>
                          </a:solidFill>
                          <a:latin typeface="+mn-lt"/>
                          <a:ea typeface="+mn-ea"/>
                          <a:cs typeface="+mn-cs"/>
                        </a:rPr>
                        <a:t>ambiguous</a:t>
                      </a:r>
                    </a:p>
                  </a:txBody>
                  <a:tcPr/>
                </a:tc>
                <a:tc>
                  <a:txBody>
                    <a:bodyPr/>
                    <a:lstStyle/>
                    <a:p>
                      <a:r>
                        <a:rPr lang="en-CA" sz="1800" i="1" kern="1200" baseline="0" dirty="0">
                          <a:solidFill>
                            <a:schemeClr val="dk1"/>
                          </a:solidFill>
                          <a:latin typeface="+mn-lt"/>
                          <a:ea typeface="+mn-ea"/>
                          <a:cs typeface="+mn-cs"/>
                        </a:rPr>
                        <a:t>P </a:t>
                      </a:r>
                      <a:r>
                        <a:rPr lang="en-CA" sz="1800" i="0" kern="1200" baseline="0" dirty="0">
                          <a:solidFill>
                            <a:schemeClr val="dk1"/>
                          </a:solidFill>
                          <a:latin typeface="+mn-lt"/>
                          <a:ea typeface="+mn-ea"/>
                          <a:cs typeface="+mn-cs"/>
                        </a:rPr>
                        <a:t>ambiguous</a:t>
                      </a:r>
                    </a:p>
                    <a:p>
                      <a:r>
                        <a:rPr lang="en-CA" sz="1800" i="1" kern="1200" baseline="0" dirty="0">
                          <a:solidFill>
                            <a:schemeClr val="dk1"/>
                          </a:solidFill>
                          <a:latin typeface="+mn-lt"/>
                          <a:ea typeface="+mn-ea"/>
                          <a:cs typeface="+mn-cs"/>
                        </a:rPr>
                        <a:t>Q </a:t>
                      </a:r>
                      <a:r>
                        <a:rPr lang="en-CA" sz="1800" i="0" kern="1200" baseline="0" dirty="0">
                          <a:solidFill>
                            <a:schemeClr val="dk1"/>
                          </a:solidFill>
                          <a:latin typeface="+mn-lt"/>
                          <a:ea typeface="+mn-ea"/>
                          <a:cs typeface="+mn-cs"/>
                        </a:rPr>
                        <a:t>down</a:t>
                      </a:r>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4-5</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 How Prices Allocate Resources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Conclusion</a:t>
            </a:r>
          </a:p>
        </p:txBody>
      </p:sp>
      <p:sp>
        <p:nvSpPr>
          <p:cNvPr id="3" name="Content Placeholder 2"/>
          <p:cNvSpPr>
            <a:spLocks noGrp="1"/>
          </p:cNvSpPr>
          <p:nvPr>
            <p:ph idx="1"/>
          </p:nvPr>
        </p:nvSpPr>
        <p:spPr/>
        <p:txBody>
          <a:bodyPr/>
          <a:lstStyle/>
          <a:p>
            <a:r>
              <a:rPr lang="en-US" dirty="0">
                <a:latin typeface="+mn-lt"/>
              </a:rPr>
              <a:t>In market economies, prices are the signals that guide decisions and allocate scarce resources</a:t>
            </a:r>
          </a:p>
          <a:p>
            <a:r>
              <a:rPr lang="en-US" dirty="0">
                <a:latin typeface="+mn-lt"/>
              </a:rPr>
              <a:t>For every good in the economy, the price ensures that supply and demand are in balance</a:t>
            </a:r>
          </a:p>
          <a:p>
            <a:r>
              <a:rPr lang="en-US" dirty="0">
                <a:latin typeface="+mn-lt"/>
              </a:rPr>
              <a:t>The equilibrium price determines how much buyers choose to consume and how much sellers choose to produce</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Think-Pair-Share Activity</a:t>
            </a:r>
          </a:p>
        </p:txBody>
      </p:sp>
      <p:sp>
        <p:nvSpPr>
          <p:cNvPr id="3" name="Content Placeholder 2"/>
          <p:cNvSpPr>
            <a:spLocks noGrp="1"/>
          </p:cNvSpPr>
          <p:nvPr>
            <p:ph idx="1"/>
          </p:nvPr>
        </p:nvSpPr>
        <p:spPr/>
        <p:txBody>
          <a:bodyPr/>
          <a:lstStyle/>
          <a:p>
            <a:pPr marL="0" indent="0">
              <a:buNone/>
            </a:pPr>
            <a:r>
              <a:rPr lang="en-US" dirty="0">
                <a:latin typeface="+mn-lt"/>
              </a:rPr>
              <a:t>You are watching a national news broadcast. It is reported that a typhoon is heading for the Washington coast and that it will likely destroy much of this year’s apple crop. Your roommate says, “This is not going to affect me, I don’t eat apples, I only drink pineapple smoothies.”</a:t>
            </a:r>
          </a:p>
          <a:p>
            <a:pPr marL="514350" indent="-514350">
              <a:buFont typeface="+mj-lt"/>
              <a:buAutoNum type="alphaUcPeriod"/>
            </a:pPr>
            <a:r>
              <a:rPr lang="en-US" dirty="0">
                <a:latin typeface="+mn-lt"/>
              </a:rPr>
              <a:t>As an eager economics student, what’s your response going to be? Explain.</a:t>
            </a:r>
          </a:p>
          <a:p>
            <a:pPr marL="514350" indent="-514350">
              <a:buFont typeface="+mj-lt"/>
              <a:buAutoNum type="alphaUcPeriod"/>
            </a:pPr>
            <a:r>
              <a:rPr lang="en-US" dirty="0">
                <a:latin typeface="+mn-lt"/>
              </a:rPr>
              <a:t>What other markets will be impacted by the destroyed apple crop? How?</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Supply and Demand</a:t>
            </a:r>
          </a:p>
        </p:txBody>
      </p:sp>
      <p:sp>
        <p:nvSpPr>
          <p:cNvPr id="3" name="Content Placeholder 2"/>
          <p:cNvSpPr>
            <a:spLocks noGrp="1"/>
          </p:cNvSpPr>
          <p:nvPr>
            <p:ph idx="1"/>
          </p:nvPr>
        </p:nvSpPr>
        <p:spPr/>
        <p:txBody>
          <a:bodyPr/>
          <a:lstStyle/>
          <a:p>
            <a:r>
              <a:rPr lang="en-US" dirty="0">
                <a:latin typeface="+mn-lt"/>
              </a:rPr>
              <a:t>Supply and demand</a:t>
            </a:r>
          </a:p>
          <a:p>
            <a:pPr lvl="1">
              <a:buFont typeface="Arial" panose="020B0604020202020204" pitchFamily="34" charset="0"/>
              <a:buChar char="•"/>
            </a:pPr>
            <a:r>
              <a:rPr lang="en-US" dirty="0">
                <a:latin typeface="+mn-lt"/>
              </a:rPr>
              <a:t>Words economists use most often</a:t>
            </a:r>
          </a:p>
          <a:p>
            <a:pPr lvl="1">
              <a:buFont typeface="Arial" panose="020B0604020202020204" pitchFamily="34" charset="0"/>
              <a:buChar char="•"/>
            </a:pPr>
            <a:r>
              <a:rPr lang="en-US" dirty="0">
                <a:latin typeface="+mn-lt"/>
              </a:rPr>
              <a:t>Forces that make market economies </a:t>
            </a:r>
          </a:p>
          <a:p>
            <a:pPr lvl="1">
              <a:buFont typeface="Arial" panose="020B0604020202020204" pitchFamily="34" charset="0"/>
              <a:buChar char="•"/>
            </a:pPr>
            <a:r>
              <a:rPr lang="en-US" dirty="0">
                <a:latin typeface="+mn-lt"/>
              </a:rPr>
              <a:t>Refer to the behavior of people as they interact in competitive markets</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What is the role of prices in market economies?</a:t>
            </a:r>
          </a:p>
          <a:p>
            <a:r>
              <a:rPr lang="en-US" dirty="0">
                <a:latin typeface="+mn-lt"/>
              </a:rPr>
              <a:t>Can you think of prices that do not adjust? For example, entrance fees to a national park in the summer?</a:t>
            </a:r>
          </a:p>
        </p:txBody>
      </p:sp>
    </p:spTree>
    <p:extLst>
      <p:ext uri="{BB962C8B-B14F-4D97-AF65-F5344CB8AC3E}">
        <p14:creationId xmlns:p14="http://schemas.microsoft.com/office/powerpoint/2010/main" val="5961775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What Is a Market?</a:t>
            </a:r>
          </a:p>
        </p:txBody>
      </p:sp>
      <p:sp>
        <p:nvSpPr>
          <p:cNvPr id="3" name="Content Placeholder 2"/>
          <p:cNvSpPr>
            <a:spLocks noGrp="1"/>
          </p:cNvSpPr>
          <p:nvPr>
            <p:ph idx="1"/>
          </p:nvPr>
        </p:nvSpPr>
        <p:spPr/>
        <p:txBody>
          <a:bodyPr/>
          <a:lstStyle/>
          <a:p>
            <a:pPr>
              <a:defRPr/>
            </a:pPr>
            <a:r>
              <a:rPr lang="en-US" altLang="en-US" b="1" dirty="0">
                <a:solidFill>
                  <a:srgbClr val="C00000"/>
                </a:solidFill>
                <a:latin typeface="+mn-lt"/>
              </a:rPr>
              <a:t>Market*</a:t>
            </a:r>
          </a:p>
          <a:p>
            <a:pPr lvl="1">
              <a:buFont typeface="Arial" panose="020B0604020202020204" pitchFamily="34" charset="0"/>
              <a:buChar char="•"/>
            </a:pPr>
            <a:r>
              <a:rPr lang="en-US" altLang="en-US" dirty="0">
                <a:latin typeface="+mn-lt"/>
              </a:rPr>
              <a:t>A group of buyers and sellers of a particular good or service</a:t>
            </a:r>
          </a:p>
          <a:p>
            <a:r>
              <a:rPr lang="en-US" altLang="en-US" dirty="0">
                <a:latin typeface="+mn-lt"/>
              </a:rPr>
              <a:t>Buyers as a group</a:t>
            </a:r>
          </a:p>
          <a:p>
            <a:pPr lvl="1">
              <a:buFont typeface="Arial" panose="020B0604020202020204" pitchFamily="34" charset="0"/>
              <a:buChar char="•"/>
            </a:pPr>
            <a:r>
              <a:rPr lang="en-US" altLang="en-US" dirty="0">
                <a:latin typeface="+mn-lt"/>
              </a:rPr>
              <a:t>Determine the demand for the product</a:t>
            </a:r>
          </a:p>
          <a:p>
            <a:r>
              <a:rPr lang="en-US" altLang="en-US" dirty="0">
                <a:latin typeface="+mn-lt"/>
              </a:rPr>
              <a:t>Sellers as a group </a:t>
            </a:r>
          </a:p>
          <a:p>
            <a:pPr lvl="1">
              <a:buFont typeface="Arial" panose="020B0604020202020204" pitchFamily="34" charset="0"/>
              <a:buChar char="•"/>
            </a:pPr>
            <a:r>
              <a:rPr lang="en-US" altLang="en-US" dirty="0">
                <a:latin typeface="+mn-lt"/>
              </a:rPr>
              <a:t>Determine the supply of the product</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36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What Is Competition?</a:t>
            </a:r>
          </a:p>
        </p:txBody>
      </p:sp>
      <p:sp>
        <p:nvSpPr>
          <p:cNvPr id="3" name="Content Placeholder 2"/>
          <p:cNvSpPr>
            <a:spLocks noGrp="1"/>
          </p:cNvSpPr>
          <p:nvPr>
            <p:ph idx="1"/>
          </p:nvPr>
        </p:nvSpPr>
        <p:spPr/>
        <p:txBody>
          <a:bodyPr/>
          <a:lstStyle/>
          <a:p>
            <a:pPr>
              <a:defRPr/>
            </a:pPr>
            <a:r>
              <a:rPr lang="en-US" b="1" dirty="0">
                <a:solidFill>
                  <a:srgbClr val="C00000"/>
                </a:solidFill>
                <a:latin typeface="+mn-lt"/>
              </a:rPr>
              <a:t>Competitive market*</a:t>
            </a:r>
          </a:p>
          <a:p>
            <a:pPr lvl="1">
              <a:buFont typeface="Arial" panose="020B0604020202020204" pitchFamily="34" charset="0"/>
              <a:buChar char="•"/>
            </a:pPr>
            <a:r>
              <a:rPr lang="en-US" altLang="en-US" dirty="0">
                <a:latin typeface="+mn-lt"/>
              </a:rPr>
              <a:t>Market in which there are many buyers and many sellers</a:t>
            </a:r>
          </a:p>
          <a:p>
            <a:pPr lvl="1">
              <a:buFont typeface="Arial" panose="020B0604020202020204" pitchFamily="34" charset="0"/>
              <a:buChar char="•"/>
            </a:pPr>
            <a:r>
              <a:rPr lang="en-US" altLang="en-US" dirty="0">
                <a:latin typeface="+mn-lt"/>
              </a:rPr>
              <a:t>Each has a negligible impact on market price</a:t>
            </a:r>
          </a:p>
          <a:p>
            <a:pPr>
              <a:spcAft>
                <a:spcPts val="4800"/>
              </a:spcAft>
            </a:pPr>
            <a:r>
              <a:rPr lang="en-US" altLang="en-US" dirty="0">
                <a:latin typeface="+mn-lt"/>
              </a:rPr>
              <a:t>Price and quantity sold are determined by all buyers and sellers as they interact in the marketplace</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5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Perfectly Competitive Market</a:t>
            </a:r>
            <a:endParaRPr lang="en-US" dirty="0">
              <a:latin typeface="+mn-lt"/>
            </a:endParaRPr>
          </a:p>
        </p:txBody>
      </p:sp>
      <p:sp>
        <p:nvSpPr>
          <p:cNvPr id="3" name="Content Placeholder 2"/>
          <p:cNvSpPr>
            <a:spLocks noGrp="1"/>
          </p:cNvSpPr>
          <p:nvPr>
            <p:ph idx="1"/>
          </p:nvPr>
        </p:nvSpPr>
        <p:spPr/>
        <p:txBody>
          <a:bodyPr/>
          <a:lstStyle/>
          <a:p>
            <a:r>
              <a:rPr lang="en-US" altLang="en-US" dirty="0">
                <a:latin typeface="+mn-lt"/>
              </a:rPr>
              <a:t>Goods offered for sale are all exactly the same</a:t>
            </a:r>
          </a:p>
          <a:p>
            <a:r>
              <a:rPr lang="en-US" altLang="en-US" dirty="0">
                <a:latin typeface="+mn-lt"/>
              </a:rPr>
              <a:t>Buyers and sellers are numerous </a:t>
            </a:r>
          </a:p>
          <a:p>
            <a:pPr lvl="1">
              <a:buFont typeface="Arial" panose="020B0604020202020204" pitchFamily="34" charset="0"/>
              <a:buChar char="•"/>
            </a:pPr>
            <a:r>
              <a:rPr lang="en-US" altLang="en-US" dirty="0">
                <a:latin typeface="+mn-lt"/>
              </a:rPr>
              <a:t>No single buyer or seller has any influence over the market price</a:t>
            </a:r>
          </a:p>
          <a:p>
            <a:pPr lvl="1">
              <a:buFont typeface="Arial" panose="020B0604020202020204" pitchFamily="34" charset="0"/>
              <a:buChar char="•"/>
            </a:pPr>
            <a:r>
              <a:rPr lang="en-US" dirty="0">
                <a:latin typeface="+mn-lt"/>
              </a:rPr>
              <a:t>Must accept the price the market determines (price takers)</a:t>
            </a:r>
          </a:p>
          <a:p>
            <a:r>
              <a:rPr lang="en-US" altLang="en-US" dirty="0">
                <a:latin typeface="+mn-lt"/>
              </a:rPr>
              <a:t>At the market price</a:t>
            </a:r>
          </a:p>
          <a:p>
            <a:pPr lvl="1">
              <a:buFont typeface="Arial" panose="020B0604020202020204" pitchFamily="34" charset="0"/>
              <a:buChar char="•"/>
            </a:pPr>
            <a:r>
              <a:rPr lang="en-US" altLang="en-US" dirty="0">
                <a:latin typeface="+mn-lt"/>
              </a:rPr>
              <a:t>Buyers can buy all they want</a:t>
            </a:r>
          </a:p>
          <a:p>
            <a:pPr lvl="1">
              <a:buFont typeface="Arial" panose="020B0604020202020204" pitchFamily="34" charset="0"/>
              <a:buChar char="•"/>
            </a:pPr>
            <a:r>
              <a:rPr lang="en-US" altLang="en-US" dirty="0">
                <a:latin typeface="+mn-lt"/>
              </a:rPr>
              <a:t>Sellers can sell all they want</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4961</Words>
  <Application>Microsoft Office PowerPoint</Application>
  <PresentationFormat>Widescreen</PresentationFormat>
  <Paragraphs>411</Paragraphs>
  <Slides>61</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61</vt:i4>
      </vt:variant>
    </vt:vector>
  </HeadingPairs>
  <TitlesOfParts>
    <vt:vector size="68" baseType="lpstr">
      <vt:lpstr>Arial</vt:lpstr>
      <vt:lpstr>Calibri</vt:lpstr>
      <vt:lpstr>Courier New</vt:lpstr>
      <vt:lpstr>Wingdings</vt:lpstr>
      <vt:lpstr>Work Sans</vt:lpstr>
      <vt:lpstr>Work Sans </vt:lpstr>
      <vt:lpstr>Optimized Template Master</vt:lpstr>
      <vt:lpstr>Principles of Economics, 10e</vt:lpstr>
      <vt:lpstr>Chapter Objectives (1 of 3)</vt:lpstr>
      <vt:lpstr>Chapter Objectives (2 of 3)</vt:lpstr>
      <vt:lpstr>Chapter Objectives (3 of 3)</vt:lpstr>
      <vt:lpstr>4-1</vt:lpstr>
      <vt:lpstr>Supply and Demand</vt:lpstr>
      <vt:lpstr>What Is a Market?</vt:lpstr>
      <vt:lpstr>What Is Competition?</vt:lpstr>
      <vt:lpstr>Perfectly Competitive Market</vt:lpstr>
      <vt:lpstr>Other Markets</vt:lpstr>
      <vt:lpstr>4-2</vt:lpstr>
      <vt:lpstr>Law of Demand</vt:lpstr>
      <vt:lpstr>Individual Demand</vt:lpstr>
      <vt:lpstr>Figure 1 Catherine’s Demand Schedule and Demand Curve</vt:lpstr>
      <vt:lpstr>Market Demand</vt:lpstr>
      <vt:lpstr>Figure 2 Market Demand as the Sum of Individual Demands (1 of 2)</vt:lpstr>
      <vt:lpstr>Figure 2 Market Demand as the Sum of Individual Demands (2 of 2)</vt:lpstr>
      <vt:lpstr>Shifts in the Demand Curve</vt:lpstr>
      <vt:lpstr>Figure 3 Shifts in the Demand Curve</vt:lpstr>
      <vt:lpstr>Variables That Influence Buyers (1 of 3)</vt:lpstr>
      <vt:lpstr>Variables That Influence Buyers (2 of 3)</vt:lpstr>
      <vt:lpstr>Variables That Influence Buyers (3 of 3)</vt:lpstr>
      <vt:lpstr>Table 1 Variables That Influence Buyers</vt:lpstr>
      <vt:lpstr>Figure 4 Shifts in the Demand Curve versus Movements along the Demand Curve</vt:lpstr>
      <vt:lpstr>Active Learning 1: The Demand Curve, D</vt:lpstr>
      <vt:lpstr>Active Learning 1: Answers</vt:lpstr>
      <vt:lpstr>4-3</vt:lpstr>
      <vt:lpstr>Law of Supply</vt:lpstr>
      <vt:lpstr>Individual Supply</vt:lpstr>
      <vt:lpstr>Figure 5 Ben’s Supply Schedule and Supply Curve</vt:lpstr>
      <vt:lpstr>Market Supply</vt:lpstr>
      <vt:lpstr>Figure 6 Market Supply as the Sum of Individual Supplies (1 of 2)</vt:lpstr>
      <vt:lpstr>Figure 6 Market Supply as the Sum of Individual Supplies (2 of 2)</vt:lpstr>
      <vt:lpstr>Shifts in the Supply Curve</vt:lpstr>
      <vt:lpstr>Figure 7 Shifts in the Supply Curve</vt:lpstr>
      <vt:lpstr>Variables That Influence Sellers (1 of 2)</vt:lpstr>
      <vt:lpstr>Variables That Influence Sellers (2 of 2)</vt:lpstr>
      <vt:lpstr>Table 2 Variables That Influence Sellers</vt:lpstr>
      <vt:lpstr>Active Learning 2: The Supply Curve, S</vt:lpstr>
      <vt:lpstr>Active Learning 2: Answers</vt:lpstr>
      <vt:lpstr>4-4</vt:lpstr>
      <vt:lpstr>Equilibrium</vt:lpstr>
      <vt:lpstr>Figure 8 The Equilibrium of Supply and Demand</vt:lpstr>
      <vt:lpstr>Surplus</vt:lpstr>
      <vt:lpstr>Shortage</vt:lpstr>
      <vt:lpstr>Ask the Experts: Price Gouging</vt:lpstr>
      <vt:lpstr>Law of Supply and Demand</vt:lpstr>
      <vt:lpstr>Figure 9 Markets Not in Equilibrium</vt:lpstr>
      <vt:lpstr>Table 3 Three Steps for Analyzing Changes in Equilibrium</vt:lpstr>
      <vt:lpstr>Shifts in Curves versus Movements along Them</vt:lpstr>
      <vt:lpstr>Figure 10 How an Increase in Demand Affects the Equilibrium</vt:lpstr>
      <vt:lpstr>Figure 11 How a Decrease in Supply Affects the Equilibrium</vt:lpstr>
      <vt:lpstr>Figure 12 A Shift in Both Supply and Demand</vt:lpstr>
      <vt:lpstr>Active Learning 3: Shifts in Supply and Demand</vt:lpstr>
      <vt:lpstr>Active Learning 3: Answers</vt:lpstr>
      <vt:lpstr>Table 4 What Happens to Price and Quantity When Supply or Demand Shifts?</vt:lpstr>
      <vt:lpstr>4-5</vt:lpstr>
      <vt:lpstr>Conclusion</vt:lpstr>
      <vt:lpstr>Think-Pair-Share Activity</vt:lpstr>
      <vt:lpstr>Self-Assessment </vt:lpstr>
      <vt:lpstr>Summary</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4: The Market Forces of Supply and Demand</dc:subject>
  <dc:creator/>
  <cp:lastModifiedBy/>
  <cp:revision>3</cp:revision>
  <dcterms:created xsi:type="dcterms:W3CDTF">2022-07-21T17:39:44Z</dcterms:created>
  <dcterms:modified xsi:type="dcterms:W3CDTF">2023-01-31T13:41:51Z</dcterms:modified>
  <cp:category>Accessible PPT</cp:category>
</cp:coreProperties>
</file>