
<file path=[Content_Types].xml><?xml version="1.0" encoding="utf-8"?>
<Types xmlns="http://schemas.openxmlformats.org/package/2006/content-types">
  <Default Extension="bin" ContentType="application/vnd.openxmlformats-officedocument.oleObject"/>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8"/>
  </p:notesMasterIdLst>
  <p:handoutMasterIdLst>
    <p:handoutMasterId r:id="rId49"/>
  </p:handoutMasterIdLst>
  <p:sldIdLst>
    <p:sldId id="268" r:id="rId2"/>
    <p:sldId id="370" r:id="rId3"/>
    <p:sldId id="705" r:id="rId4"/>
    <p:sldId id="373" r:id="rId5"/>
    <p:sldId id="697" r:id="rId6"/>
    <p:sldId id="575" r:id="rId7"/>
    <p:sldId id="655" r:id="rId8"/>
    <p:sldId id="656" r:id="rId9"/>
    <p:sldId id="658" r:id="rId10"/>
    <p:sldId id="657" r:id="rId11"/>
    <p:sldId id="673" r:id="rId12"/>
    <p:sldId id="698" r:id="rId13"/>
    <p:sldId id="699" r:id="rId14"/>
    <p:sldId id="670" r:id="rId15"/>
    <p:sldId id="674" r:id="rId16"/>
    <p:sldId id="675" r:id="rId17"/>
    <p:sldId id="676" r:id="rId18"/>
    <p:sldId id="677" r:id="rId19"/>
    <p:sldId id="696" r:id="rId20"/>
    <p:sldId id="678" r:id="rId21"/>
    <p:sldId id="681" r:id="rId22"/>
    <p:sldId id="671" r:id="rId23"/>
    <p:sldId id="701" r:id="rId24"/>
    <p:sldId id="398" r:id="rId25"/>
    <p:sldId id="682" r:id="rId26"/>
    <p:sldId id="683" r:id="rId27"/>
    <p:sldId id="684" r:id="rId28"/>
    <p:sldId id="685" r:id="rId29"/>
    <p:sldId id="686" r:id="rId30"/>
    <p:sldId id="687" r:id="rId31"/>
    <p:sldId id="688" r:id="rId32"/>
    <p:sldId id="703" r:id="rId33"/>
    <p:sldId id="704" r:id="rId34"/>
    <p:sldId id="399" r:id="rId35"/>
    <p:sldId id="689" r:id="rId36"/>
    <p:sldId id="690" r:id="rId37"/>
    <p:sldId id="691" r:id="rId38"/>
    <p:sldId id="692" r:id="rId39"/>
    <p:sldId id="672" r:id="rId40"/>
    <p:sldId id="693" r:id="rId41"/>
    <p:sldId id="694" r:id="rId42"/>
    <p:sldId id="400" r:id="rId43"/>
    <p:sldId id="695" r:id="rId44"/>
    <p:sldId id="653" r:id="rId45"/>
    <p:sldId id="654" r:id="rId46"/>
    <p:sldId id="368" r:id="rId47"/>
  </p:sldIdLst>
  <p:sldSz cx="12192000" cy="6858000"/>
  <p:notesSz cx="6858000" cy="9144000"/>
  <p:custDataLst>
    <p:tags r:id="rId50"/>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50F553-6E66-E5CE-12EB-8834F33DE37F}" v="36" dt="2023-01-29T09:41:57.5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90113" autoAdjust="0"/>
  </p:normalViewPr>
  <p:slideViewPr>
    <p:cSldViewPr snapToGrid="0" snapToObjects="1">
      <p:cViewPr varScale="1">
        <p:scale>
          <a:sx n="107" d="100"/>
          <a:sy n="107" d="100"/>
        </p:scale>
        <p:origin x="750" y="114"/>
      </p:cViewPr>
      <p:guideLst>
        <p:guide orient="horz" pos="2160"/>
        <p:guide pos="3840"/>
      </p:guideLst>
    </p:cSldViewPr>
  </p:slideViewPr>
  <p:outlineViewPr>
    <p:cViewPr>
      <p:scale>
        <a:sx n="33" d="100"/>
        <a:sy n="33" d="100"/>
      </p:scale>
      <p:origin x="0" y="-4518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dirty="0">
                <a:solidFill>
                  <a:srgbClr val="002060"/>
                </a:solidFill>
              </a:rPr>
              <a:t>Suggestion: For the Think-Pair-Share activities, if time allows, allow students to work in small groups for 5-10 minutes. Then allow student groups to share with other groups or with the entire class.  Or, you can treat the Think-Pair-Share activity as an open-to-all in–class discussion.</a:t>
            </a:r>
          </a:p>
          <a:p>
            <a:r>
              <a:rPr lang="en-US" dirty="0">
                <a:solidFill>
                  <a:srgbClr val="002060"/>
                </a:solidFill>
              </a:rPr>
              <a:t>Discussion points:</a:t>
            </a:r>
          </a:p>
          <a:p>
            <a:r>
              <a:rPr lang="en-US" sz="1200" kern="1200" dirty="0">
                <a:solidFill>
                  <a:schemeClr val="tx1"/>
                </a:solidFill>
                <a:effectLst/>
                <a:latin typeface="+mn-lt"/>
                <a:ea typeface="+mn-ea"/>
                <a:cs typeface="+mn-cs"/>
              </a:rPr>
              <a:t>A. Caterpillar sells much of its equipment to foreigners, and the low value of the dollar makes Caterpillar’s products inexpensive to foreigners.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Your parents were going to buy foreign goods and services and the dollar cost became higher.</a:t>
            </a:r>
          </a:p>
          <a:p>
            <a:r>
              <a:rPr lang="en-US" sz="1200" kern="1200" dirty="0">
                <a:solidFill>
                  <a:schemeClr val="tx1"/>
                </a:solidFill>
                <a:effectLst/>
                <a:latin typeface="+mn-lt"/>
                <a:ea typeface="+mn-ea"/>
                <a:cs typeface="+mn-cs"/>
              </a:rPr>
              <a:t>B. Caterpillar must sell a greater quantity of products abroad than they purchase. That is, they are a net exporter.</a:t>
            </a:r>
          </a:p>
          <a:p>
            <a:r>
              <a:rPr lang="en-US" sz="1200" kern="1200" dirty="0">
                <a:solidFill>
                  <a:schemeClr val="tx1"/>
                </a:solidFill>
                <a:effectLst/>
                <a:latin typeface="+mn-lt"/>
                <a:ea typeface="+mn-ea"/>
                <a:cs typeface="+mn-cs"/>
              </a:rPr>
              <a:t>C. No. A strong dollar benefits Americans who are net importers and harms Americans who are net exporters. </a:t>
            </a:r>
          </a:p>
          <a:p>
            <a:endParaRPr lang="en-CA"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426433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 (there are two parts to this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7</a:t>
            </a:fld>
            <a:endParaRPr lang="en-US" dirty="0"/>
          </a:p>
        </p:txBody>
      </p:sp>
    </p:spTree>
    <p:extLst>
      <p:ext uri="{BB962C8B-B14F-4D97-AF65-F5344CB8AC3E}">
        <p14:creationId xmlns:p14="http://schemas.microsoft.com/office/powerpoint/2010/main" val="172715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Give your students a few minutes</a:t>
            </a:r>
            <a:r>
              <a:rPr lang="en-US" sz="1200" baseline="0" dirty="0"/>
              <a:t> to think about their answers before showing the answers on the next 2 slides.</a:t>
            </a:r>
          </a:p>
          <a:p>
            <a:pPr eaLnBrk="1" hangingPunct="1"/>
            <a:endParaRPr lang="en-US" sz="1200" dirty="0"/>
          </a:p>
          <a:p>
            <a:pPr eaLnBrk="1" hangingPunct="1"/>
            <a:r>
              <a:rPr lang="en-US" sz="1200" dirty="0"/>
              <a:t>Before telling students the determinants of net exports, this exercise asks students to try to figure out how various events affect </a:t>
            </a:r>
            <a:r>
              <a:rPr lang="en-US" sz="1200" b="1" i="1" dirty="0"/>
              <a:t>NX</a:t>
            </a:r>
            <a:r>
              <a:rPr lang="en-US" sz="1200" dirty="0"/>
              <a:t>.  </a:t>
            </a:r>
          </a:p>
          <a:p>
            <a:pPr eaLnBrk="1" hangingPunct="1"/>
            <a:endParaRPr lang="en-US" sz="1200" dirty="0"/>
          </a:p>
          <a:p>
            <a:pPr eaLnBrk="1" hangingPunct="1"/>
            <a:r>
              <a:rPr lang="en-US" sz="1200" dirty="0"/>
              <a:t>Even if many students do not figure out the correct answers to all three parts, the exercise still benefits them:  learning occurs when misperceptions are brought out and corrected.</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171038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 This “Ask the Experts” feature provides the opportunity for class discussion (there are two parts to this one).  </a:t>
            </a:r>
          </a:p>
          <a:p>
            <a:endParaRPr lang="en-US" dirty="0"/>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154263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Give your students a few minutes to formulate their answers. The answers are on the next slide.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32188361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576729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F84045E9-EC08-481B-BDFC-B1C33F65235C}"/>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3F8E131B-B5AD-4549-9ABB-8A517356D7F1}"/>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19"/>
            <a:ext cx="6104302" cy="1771683"/>
          </a:xfrm>
        </p:spPr>
        <p:txBody>
          <a:bodyPr/>
          <a:lstStyle/>
          <a:p>
            <a:r>
              <a:rPr lang="en-US" b="1" dirty="0">
                <a:latin typeface="+mn-lt"/>
              </a:rPr>
              <a:t>Chapter 32: </a:t>
            </a:r>
            <a:r>
              <a:rPr lang="en-US" dirty="0">
                <a:latin typeface="+mn-lt"/>
              </a:rPr>
              <a:t>Open-Economy Macroeconomics: Basic Concepts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131E1-DD62-37D2-A18A-3FA50AA02831}"/>
              </a:ext>
            </a:extLst>
          </p:cNvPr>
          <p:cNvSpPr>
            <a:spLocks noGrp="1"/>
          </p:cNvSpPr>
          <p:nvPr>
            <p:ph type="title"/>
          </p:nvPr>
        </p:nvSpPr>
        <p:spPr/>
        <p:txBody>
          <a:bodyPr/>
          <a:lstStyle/>
          <a:p>
            <a:r>
              <a:rPr lang="en-US" dirty="0">
                <a:latin typeface="+mn-lt"/>
              </a:rPr>
              <a:t>The Flow of Goods: Exports, Imports, and Net Exports (3 of 4)</a:t>
            </a:r>
          </a:p>
        </p:txBody>
      </p:sp>
      <p:sp>
        <p:nvSpPr>
          <p:cNvPr id="3" name="Content Placeholder 2">
            <a:extLst>
              <a:ext uri="{FF2B5EF4-FFF2-40B4-BE49-F238E27FC236}">
                <a16:creationId xmlns:a16="http://schemas.microsoft.com/office/drawing/2014/main" id="{857A1E6E-F182-05A3-5EA7-E8A1A114D398}"/>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Balanced trade*</a:t>
            </a:r>
          </a:p>
          <a:p>
            <a:pPr lvl="1">
              <a:spcAft>
                <a:spcPts val="500"/>
              </a:spcAft>
              <a:buFont typeface="Arial" panose="020B0604020202020204" pitchFamily="34" charset="0"/>
              <a:buChar char="•"/>
            </a:pPr>
            <a:r>
              <a:rPr lang="en-US" altLang="en-US" dirty="0">
                <a:latin typeface="+mn-lt"/>
              </a:rPr>
              <a:t>A situation in which exports equal imports</a:t>
            </a:r>
          </a:p>
          <a:p>
            <a:pPr lvl="1">
              <a:spcAft>
                <a:spcPts val="3000"/>
              </a:spcAft>
              <a:buFont typeface="Arial" panose="020B0604020202020204" pitchFamily="34" charset="0"/>
              <a:buChar char="•"/>
            </a:pPr>
            <a:r>
              <a:rPr lang="en-US" altLang="en-US" dirty="0">
                <a:latin typeface="+mn-lt"/>
              </a:rPr>
              <a:t>Country’s net exports are zero</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4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656203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45AD-1687-F5B7-4B33-83F62B028A54}"/>
              </a:ext>
            </a:extLst>
          </p:cNvPr>
          <p:cNvSpPr>
            <a:spLocks noGrp="1"/>
          </p:cNvSpPr>
          <p:nvPr>
            <p:ph type="title"/>
          </p:nvPr>
        </p:nvSpPr>
        <p:spPr/>
        <p:txBody>
          <a:bodyPr/>
          <a:lstStyle/>
          <a:p>
            <a:r>
              <a:rPr lang="en-US" dirty="0">
                <a:latin typeface="+mn-lt"/>
              </a:rPr>
              <a:t>The Flow of Goods: Exports, Imports, and Net Exports (4 of 4)</a:t>
            </a:r>
          </a:p>
        </p:txBody>
      </p:sp>
      <p:sp>
        <p:nvSpPr>
          <p:cNvPr id="3" name="Content Placeholder 2">
            <a:extLst>
              <a:ext uri="{FF2B5EF4-FFF2-40B4-BE49-F238E27FC236}">
                <a16:creationId xmlns:a16="http://schemas.microsoft.com/office/drawing/2014/main" id="{95AF7D8B-9CBF-8FD3-C00E-B4064BC1649E}"/>
              </a:ext>
            </a:extLst>
          </p:cNvPr>
          <p:cNvSpPr>
            <a:spLocks noGrp="1"/>
          </p:cNvSpPr>
          <p:nvPr>
            <p:ph idx="1"/>
          </p:nvPr>
        </p:nvSpPr>
        <p:spPr>
          <a:xfrm>
            <a:off x="476843" y="1825625"/>
            <a:ext cx="11241915" cy="4351338"/>
          </a:xfrm>
        </p:spPr>
        <p:txBody>
          <a:bodyPr/>
          <a:lstStyle/>
          <a:p>
            <a:pPr>
              <a:spcAft>
                <a:spcPts val="600"/>
              </a:spcAft>
            </a:pPr>
            <a:r>
              <a:rPr lang="en-US" altLang="en-US" dirty="0">
                <a:latin typeface="+mn-lt"/>
              </a:rPr>
              <a:t>Factors that might influence a country’s exports, imports, and net exports</a:t>
            </a:r>
          </a:p>
          <a:p>
            <a:pPr lvl="1">
              <a:spcAft>
                <a:spcPts val="600"/>
              </a:spcAft>
              <a:buFont typeface="Arial" panose="020B0604020202020204" pitchFamily="34" charset="0"/>
              <a:buChar char="•"/>
            </a:pPr>
            <a:r>
              <a:rPr lang="en-US" altLang="en-US" dirty="0">
                <a:latin typeface="+mn-lt"/>
              </a:rPr>
              <a:t>Consumer tastes for domestic and foreign goods</a:t>
            </a:r>
          </a:p>
          <a:p>
            <a:pPr lvl="1">
              <a:spcAft>
                <a:spcPts val="600"/>
              </a:spcAft>
              <a:buFont typeface="Arial" panose="020B0604020202020204" pitchFamily="34" charset="0"/>
              <a:buChar char="•"/>
            </a:pPr>
            <a:r>
              <a:rPr lang="en-US" altLang="en-US" dirty="0">
                <a:latin typeface="+mn-lt"/>
              </a:rPr>
              <a:t>Prices of goods at home and abroad</a:t>
            </a:r>
          </a:p>
          <a:p>
            <a:pPr lvl="1">
              <a:spcAft>
                <a:spcPts val="600"/>
              </a:spcAft>
              <a:buFont typeface="Arial" panose="020B0604020202020204" pitchFamily="34" charset="0"/>
              <a:buChar char="•"/>
            </a:pPr>
            <a:r>
              <a:rPr lang="en-US" altLang="en-US" dirty="0">
                <a:latin typeface="+mn-lt"/>
              </a:rPr>
              <a:t>Exchange rates at which people can use domestic currency to buy foreign currencies</a:t>
            </a:r>
          </a:p>
          <a:p>
            <a:pPr lvl="1">
              <a:spcAft>
                <a:spcPts val="600"/>
              </a:spcAft>
              <a:buFont typeface="Arial" panose="020B0604020202020204" pitchFamily="34" charset="0"/>
              <a:buChar char="•"/>
            </a:pPr>
            <a:r>
              <a:rPr lang="en-US" altLang="en-US" dirty="0">
                <a:latin typeface="+mn-lt"/>
              </a:rPr>
              <a:t>Incomes of consumers at home and abroad</a:t>
            </a:r>
          </a:p>
          <a:p>
            <a:pPr lvl="1">
              <a:spcAft>
                <a:spcPts val="600"/>
              </a:spcAft>
              <a:buFont typeface="Arial" panose="020B0604020202020204" pitchFamily="34" charset="0"/>
              <a:buChar char="•"/>
            </a:pPr>
            <a:r>
              <a:rPr lang="en-US" altLang="en-US" dirty="0">
                <a:latin typeface="+mn-lt"/>
              </a:rPr>
              <a:t>Cost of transporting goods from country to country</a:t>
            </a:r>
          </a:p>
          <a:p>
            <a:pPr lvl="1">
              <a:spcAft>
                <a:spcPts val="600"/>
              </a:spcAft>
              <a:buFont typeface="Arial" panose="020B0604020202020204" pitchFamily="34" charset="0"/>
              <a:buChar char="•"/>
            </a:pPr>
            <a:r>
              <a:rPr lang="en-US" altLang="en-US" dirty="0">
                <a:latin typeface="+mn-lt"/>
              </a:rPr>
              <a:t>Government policies toward international trade</a:t>
            </a:r>
          </a:p>
        </p:txBody>
      </p:sp>
    </p:spTree>
    <p:extLst>
      <p:ext uri="{BB962C8B-B14F-4D97-AF65-F5344CB8AC3E}">
        <p14:creationId xmlns:p14="http://schemas.microsoft.com/office/powerpoint/2010/main" val="369505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E7872-DA30-FB97-DA6F-5F30E7F2ECF3}"/>
              </a:ext>
            </a:extLst>
          </p:cNvPr>
          <p:cNvSpPr>
            <a:spLocks noGrp="1"/>
          </p:cNvSpPr>
          <p:nvPr>
            <p:ph type="title"/>
          </p:nvPr>
        </p:nvSpPr>
        <p:spPr/>
        <p:txBody>
          <a:bodyPr/>
          <a:lstStyle/>
          <a:p>
            <a:r>
              <a:rPr lang="en-US" dirty="0">
                <a:latin typeface="+mn-lt"/>
              </a:rPr>
              <a:t>Active Learning 1: Variables That Affect </a:t>
            </a:r>
            <a:r>
              <a:rPr lang="en-US" i="1" dirty="0">
                <a:latin typeface="+mn-lt"/>
              </a:rPr>
              <a:t>NX</a:t>
            </a:r>
          </a:p>
        </p:txBody>
      </p:sp>
      <p:sp>
        <p:nvSpPr>
          <p:cNvPr id="3" name="Content Placeholder 2">
            <a:extLst>
              <a:ext uri="{FF2B5EF4-FFF2-40B4-BE49-F238E27FC236}">
                <a16:creationId xmlns:a16="http://schemas.microsoft.com/office/drawing/2014/main" id="{D5630B5E-0CA3-AEAB-8C30-EE07CA44E621}"/>
              </a:ext>
            </a:extLst>
          </p:cNvPr>
          <p:cNvSpPr>
            <a:spLocks noGrp="1"/>
          </p:cNvSpPr>
          <p:nvPr>
            <p:ph idx="1"/>
          </p:nvPr>
        </p:nvSpPr>
        <p:spPr>
          <a:xfrm>
            <a:off x="476843" y="1825625"/>
            <a:ext cx="11241915" cy="4351338"/>
          </a:xfrm>
        </p:spPr>
        <p:txBody>
          <a:bodyPr/>
          <a:lstStyle/>
          <a:p>
            <a:r>
              <a:rPr lang="en-US" dirty="0">
                <a:latin typeface="+mn-lt"/>
              </a:rPr>
              <a:t>What do you think would happen to U.S. net exports if</a:t>
            </a:r>
          </a:p>
          <a:p>
            <a:pPr marL="914400" lvl="1" indent="-457200">
              <a:buFont typeface="+mj-lt"/>
              <a:buAutoNum type="alphaUcPeriod"/>
            </a:pPr>
            <a:r>
              <a:rPr lang="en-US" dirty="0">
                <a:latin typeface="+mn-lt"/>
              </a:rPr>
              <a:t>Canada experiences a recession (falling incomes, rising unemployment)</a:t>
            </a:r>
          </a:p>
          <a:p>
            <a:pPr marL="914400" lvl="1" indent="-457200">
              <a:buFont typeface="+mj-lt"/>
              <a:buAutoNum type="alphaUcPeriod"/>
            </a:pPr>
            <a:r>
              <a:rPr lang="en-US" dirty="0">
                <a:latin typeface="+mn-lt"/>
              </a:rPr>
              <a:t>U.S. consumers decide to be patriotic and </a:t>
            </a:r>
            <a:br>
              <a:rPr lang="en-US" dirty="0">
                <a:latin typeface="+mn-lt"/>
              </a:rPr>
            </a:br>
            <a:r>
              <a:rPr lang="en-US" dirty="0">
                <a:latin typeface="+mn-lt"/>
              </a:rPr>
              <a:t>buy more products “Made in the U.S.A.” </a:t>
            </a:r>
          </a:p>
          <a:p>
            <a:pPr marL="914400" lvl="1" indent="-457200">
              <a:buFont typeface="+mj-lt"/>
              <a:buAutoNum type="alphaUcPeriod"/>
            </a:pPr>
            <a:r>
              <a:rPr lang="en-US" dirty="0">
                <a:latin typeface="+mn-lt"/>
              </a:rPr>
              <a:t>Prices of goods produced in Mexico rise faster than prices of goods produced in the U.S.</a:t>
            </a:r>
          </a:p>
        </p:txBody>
      </p:sp>
    </p:spTree>
    <p:extLst>
      <p:ext uri="{BB962C8B-B14F-4D97-AF65-F5344CB8AC3E}">
        <p14:creationId xmlns:p14="http://schemas.microsoft.com/office/powerpoint/2010/main" val="771706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B0F8A-53C7-FAF7-559C-D7E6C5E72ECA}"/>
              </a:ext>
            </a:extLst>
          </p:cNvPr>
          <p:cNvSpPr>
            <a:spLocks noGrp="1"/>
          </p:cNvSpPr>
          <p:nvPr>
            <p:ph type="title"/>
          </p:nvPr>
        </p:nvSpPr>
        <p:spPr/>
        <p:txBody>
          <a:bodyPr/>
          <a:lstStyle/>
          <a:p>
            <a:r>
              <a:rPr lang="en-US" dirty="0">
                <a:latin typeface="+mn-lt"/>
              </a:rPr>
              <a:t>Active Learning 1: Answers </a:t>
            </a:r>
          </a:p>
        </p:txBody>
      </p:sp>
      <p:sp>
        <p:nvSpPr>
          <p:cNvPr id="3" name="Content Placeholder 2">
            <a:extLst>
              <a:ext uri="{FF2B5EF4-FFF2-40B4-BE49-F238E27FC236}">
                <a16:creationId xmlns:a16="http://schemas.microsoft.com/office/drawing/2014/main" id="{3A325E50-6CD2-657A-1A92-238180EE5D93}"/>
              </a:ext>
            </a:extLst>
          </p:cNvPr>
          <p:cNvSpPr>
            <a:spLocks noGrp="1"/>
          </p:cNvSpPr>
          <p:nvPr>
            <p:ph idx="1"/>
          </p:nvPr>
        </p:nvSpPr>
        <p:spPr/>
        <p:txBody>
          <a:bodyPr/>
          <a:lstStyle/>
          <a:p>
            <a:pPr marL="457200" indent="-457200">
              <a:buFont typeface="+mj-lt"/>
              <a:buAutoNum type="alphaUcPeriod"/>
            </a:pPr>
            <a:r>
              <a:rPr lang="en-US" dirty="0">
                <a:latin typeface="+mn-lt"/>
              </a:rPr>
              <a:t>U.S. net exports would fall due to a fall in Canadian consumers’ purchases of U.S. exports.</a:t>
            </a:r>
          </a:p>
          <a:p>
            <a:pPr marL="457200" indent="-457200">
              <a:buFont typeface="+mj-lt"/>
              <a:buAutoNum type="alphaUcPeriod"/>
            </a:pPr>
            <a:r>
              <a:rPr lang="en-US" dirty="0">
                <a:latin typeface="+mn-lt"/>
              </a:rPr>
              <a:t>U.S. net exports would rise due to a fall in imports.</a:t>
            </a:r>
          </a:p>
          <a:p>
            <a:pPr marL="457200" indent="-457200">
              <a:buFont typeface="+mj-lt"/>
              <a:buAutoNum type="alphaUcPeriod"/>
            </a:pPr>
            <a:r>
              <a:rPr lang="en-US" dirty="0">
                <a:latin typeface="+mn-lt"/>
              </a:rPr>
              <a:t>This makes U.S. goods more attractive relative to Mexico’s goods. Exports to Mexico increase, imports from Mexico decrease,  so, U.S. net exports increase.</a:t>
            </a:r>
          </a:p>
        </p:txBody>
      </p:sp>
    </p:spTree>
    <p:extLst>
      <p:ext uri="{BB962C8B-B14F-4D97-AF65-F5344CB8AC3E}">
        <p14:creationId xmlns:p14="http://schemas.microsoft.com/office/powerpoint/2010/main" val="1488869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1 The Internationalization of the U.S. Economy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87674"/>
            <a:ext cx="11241915" cy="1003010"/>
          </a:xfrm>
        </p:spPr>
        <p:txBody>
          <a:bodyPr/>
          <a:lstStyle/>
          <a:p>
            <a:r>
              <a:rPr lang="en-US" sz="2000" b="0" dirty="0">
                <a:latin typeface="+mn-lt"/>
              </a:rPr>
              <a:t>This figure shows exports and imports of the U.S. economy as a percentage of U.S. GDP since 1950. The substantial increases over time show the increasing importance of international trade and finance.</a:t>
            </a:r>
          </a:p>
        </p:txBody>
      </p:sp>
      <p:pic>
        <p:nvPicPr>
          <p:cNvPr id="9" name="Picture 3" descr="A two-line graph plots import and export figures as percent of GDP (vertical axis) for 1950 to 2010 (horizontal axis), as follows: 1950: 4%, 4%; 1955: 4%, 4%; 1960: 4.5%, 5% ; 1965: 4.5%, 5.25%; 1970: 5.2%, 5.5%; 1975: 7.5%, 8%; 1980: 10%, 9.5%; 1985: 9.5%, 7%; 1990: 10.5%, 9%; 1995: 12%, 10.5%; 2000: 14%, 10.75%; 2005: 15.25%, 10%; 2010: 15.5%, 12%; and 2015: 16.5, 13; 2015: 10.5%, 15%; 2020: 11.5,15.5">
            <a:extLst>
              <a:ext uri="{FF2B5EF4-FFF2-40B4-BE49-F238E27FC236}">
                <a16:creationId xmlns:a16="http://schemas.microsoft.com/office/drawing/2014/main" id="{35603102-5189-699D-CBB3-C8A9ED8E813E}"/>
              </a:ext>
            </a:extLst>
          </p:cNvPr>
          <p:cNvPicPr>
            <a:picLocks noGrp="1" noChangeAspect="1"/>
          </p:cNvPicPr>
          <p:nvPr>
            <p:ph sz="half" idx="2"/>
          </p:nvPr>
        </p:nvPicPr>
        <p:blipFill>
          <a:blip r:embed="rId2"/>
          <a:stretch>
            <a:fillRect/>
          </a:stretch>
        </p:blipFill>
        <p:spPr>
          <a:xfrm>
            <a:off x="3469212" y="2875936"/>
            <a:ext cx="5253576" cy="2834640"/>
          </a:xfrm>
        </p:spPr>
      </p:pic>
      <p:sp>
        <p:nvSpPr>
          <p:cNvPr id="4" name="Content Placeholder 4">
            <a:extLst>
              <a:ext uri="{FF2B5EF4-FFF2-40B4-BE49-F238E27FC236}">
                <a16:creationId xmlns:a16="http://schemas.microsoft.com/office/drawing/2014/main" id="{3105479B-4CEB-4D50-A7FA-5CEFDE2C6DD8}"/>
              </a:ext>
            </a:extLst>
          </p:cNvPr>
          <p:cNvSpPr>
            <a:spLocks noGrp="1"/>
          </p:cNvSpPr>
          <p:nvPr>
            <p:ph type="body" sz="quarter" idx="13"/>
          </p:nvPr>
        </p:nvSpPr>
        <p:spPr>
          <a:xfrm>
            <a:off x="3717603" y="5749286"/>
            <a:ext cx="4756794" cy="320040"/>
          </a:xfrm>
        </p:spPr>
        <p:txBody>
          <a:bodyPr/>
          <a:lstStyle/>
          <a:p>
            <a:pPr marL="0" indent="0">
              <a:buNone/>
            </a:pPr>
            <a:r>
              <a:rPr lang="en-US" sz="1600" dirty="0">
                <a:latin typeface="+mn-lt"/>
              </a:rPr>
              <a:t>Source: U.S. Department of Commerce.</a:t>
            </a:r>
          </a:p>
        </p:txBody>
      </p:sp>
    </p:spTree>
    <p:extLst>
      <p:ext uri="{BB962C8B-B14F-4D97-AF65-F5344CB8AC3E}">
        <p14:creationId xmlns:p14="http://schemas.microsoft.com/office/powerpoint/2010/main" val="775297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9490A-ED33-C22E-1CE9-360F28810EF5}"/>
              </a:ext>
            </a:extLst>
          </p:cNvPr>
          <p:cNvSpPr>
            <a:spLocks noGrp="1"/>
          </p:cNvSpPr>
          <p:nvPr>
            <p:ph type="title"/>
          </p:nvPr>
        </p:nvSpPr>
        <p:spPr/>
        <p:txBody>
          <a:bodyPr/>
          <a:lstStyle/>
          <a:p>
            <a:r>
              <a:rPr lang="en-US" dirty="0">
                <a:latin typeface="+mn-lt"/>
              </a:rPr>
              <a:t>The Flow of Financial Resources: Net Capital Outflow (1 of 2)</a:t>
            </a:r>
          </a:p>
        </p:txBody>
      </p:sp>
      <p:sp>
        <p:nvSpPr>
          <p:cNvPr id="3" name="Content Placeholder 2">
            <a:extLst>
              <a:ext uri="{FF2B5EF4-FFF2-40B4-BE49-F238E27FC236}">
                <a16:creationId xmlns:a16="http://schemas.microsoft.com/office/drawing/2014/main" id="{565536A2-6BD3-A126-ACF0-064ADFEE5BCD}"/>
              </a:ext>
            </a:extLst>
          </p:cNvPr>
          <p:cNvSpPr>
            <a:spLocks noGrp="1"/>
          </p:cNvSpPr>
          <p:nvPr>
            <p:ph idx="1"/>
          </p:nvPr>
        </p:nvSpPr>
        <p:spPr/>
        <p:txBody>
          <a:bodyPr/>
          <a:lstStyle/>
          <a:p>
            <a:r>
              <a:rPr lang="en-US" altLang="en-US" b="1" dirty="0">
                <a:solidFill>
                  <a:srgbClr val="C00000"/>
                </a:solidFill>
                <a:latin typeface="+mn-lt"/>
              </a:rPr>
              <a:t>Net capital outflow* </a:t>
            </a:r>
            <a:r>
              <a:rPr lang="en-US" altLang="en-US" dirty="0">
                <a:latin typeface="+mn-lt"/>
              </a:rPr>
              <a:t>(net foreign investment)</a:t>
            </a:r>
          </a:p>
          <a:p>
            <a:pPr lvl="1">
              <a:buFont typeface="Arial" panose="020B0604020202020204" pitchFamily="34" charset="0"/>
              <a:buChar char="•"/>
            </a:pPr>
            <a:r>
              <a:rPr lang="en-US" altLang="en-US" dirty="0">
                <a:latin typeface="+mn-lt"/>
              </a:rPr>
              <a:t>Purchase of foreign assets by domestic residents</a:t>
            </a:r>
          </a:p>
          <a:p>
            <a:pPr lvl="2">
              <a:buSzPct val="100000"/>
              <a:buFont typeface="Arial" panose="020B0604020202020204" pitchFamily="34" charset="0"/>
              <a:buChar char="•"/>
            </a:pPr>
            <a:r>
              <a:rPr lang="en-US" altLang="en-US" dirty="0">
                <a:latin typeface="+mn-lt"/>
              </a:rPr>
              <a:t>Foreign direct investment</a:t>
            </a:r>
          </a:p>
          <a:p>
            <a:pPr lvl="2">
              <a:buSzPct val="100000"/>
              <a:buFont typeface="Arial" panose="020B0604020202020204" pitchFamily="34" charset="0"/>
              <a:buChar char="•"/>
            </a:pPr>
            <a:r>
              <a:rPr lang="en-US" altLang="en-US" dirty="0">
                <a:latin typeface="+mn-lt"/>
              </a:rPr>
              <a:t>Foreign portfolio investment</a:t>
            </a:r>
          </a:p>
          <a:p>
            <a:pPr lvl="1">
              <a:spcAft>
                <a:spcPts val="3000"/>
              </a:spcAft>
              <a:buFont typeface="Arial" panose="020B0604020202020204" pitchFamily="34" charset="0"/>
              <a:buChar char="•"/>
            </a:pPr>
            <a:r>
              <a:rPr lang="en-US" altLang="en-US" dirty="0">
                <a:latin typeface="+mn-lt"/>
              </a:rPr>
              <a:t>Minus the purchase of domestic assets by foreigners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576393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9490A-ED33-C22E-1CE9-360F28810EF5}"/>
              </a:ext>
            </a:extLst>
          </p:cNvPr>
          <p:cNvSpPr>
            <a:spLocks noGrp="1"/>
          </p:cNvSpPr>
          <p:nvPr>
            <p:ph type="title"/>
          </p:nvPr>
        </p:nvSpPr>
        <p:spPr/>
        <p:txBody>
          <a:bodyPr/>
          <a:lstStyle/>
          <a:p>
            <a:r>
              <a:rPr lang="en-US" dirty="0">
                <a:latin typeface="+mn-lt"/>
              </a:rPr>
              <a:t>The Flow of Financial Resources: Net Capital Outflow (2 of 2)</a:t>
            </a:r>
          </a:p>
        </p:txBody>
      </p:sp>
      <p:sp>
        <p:nvSpPr>
          <p:cNvPr id="3" name="Content Placeholder 2">
            <a:extLst>
              <a:ext uri="{FF2B5EF4-FFF2-40B4-BE49-F238E27FC236}">
                <a16:creationId xmlns:a16="http://schemas.microsoft.com/office/drawing/2014/main" id="{565536A2-6BD3-A126-ACF0-064ADFEE5BCD}"/>
              </a:ext>
            </a:extLst>
          </p:cNvPr>
          <p:cNvSpPr>
            <a:spLocks noGrp="1"/>
          </p:cNvSpPr>
          <p:nvPr>
            <p:ph idx="1"/>
          </p:nvPr>
        </p:nvSpPr>
        <p:spPr/>
        <p:txBody>
          <a:bodyPr/>
          <a:lstStyle/>
          <a:p>
            <a:r>
              <a:rPr lang="en-US" altLang="en-US" dirty="0">
                <a:latin typeface="+mn-lt"/>
              </a:rPr>
              <a:t>Variables that influence net capital outflow</a:t>
            </a:r>
          </a:p>
          <a:p>
            <a:pPr lvl="1">
              <a:buFont typeface="Arial" panose="020B0604020202020204" pitchFamily="34" charset="0"/>
              <a:buChar char="•"/>
            </a:pPr>
            <a:r>
              <a:rPr lang="en-US" altLang="en-US" dirty="0">
                <a:latin typeface="+mn-lt"/>
              </a:rPr>
              <a:t>Real interest rates paid on foreign assets</a:t>
            </a:r>
          </a:p>
          <a:p>
            <a:pPr lvl="1">
              <a:buFont typeface="Arial" panose="020B0604020202020204" pitchFamily="34" charset="0"/>
              <a:buChar char="•"/>
            </a:pPr>
            <a:r>
              <a:rPr lang="en-US" altLang="en-US" dirty="0">
                <a:latin typeface="+mn-lt"/>
              </a:rPr>
              <a:t>Real interest rates paid on domestic assets</a:t>
            </a:r>
          </a:p>
          <a:p>
            <a:pPr lvl="1">
              <a:buFont typeface="Arial" panose="020B0604020202020204" pitchFamily="34" charset="0"/>
              <a:buChar char="•"/>
            </a:pPr>
            <a:r>
              <a:rPr lang="en-US" altLang="en-US" dirty="0">
                <a:latin typeface="+mn-lt"/>
              </a:rPr>
              <a:t>Perceived economic and political risks of holding assets abroad</a:t>
            </a:r>
          </a:p>
          <a:p>
            <a:pPr lvl="1">
              <a:buFont typeface="Arial" panose="020B0604020202020204" pitchFamily="34" charset="0"/>
              <a:buChar char="•"/>
            </a:pPr>
            <a:r>
              <a:rPr lang="en-US" altLang="en-US" dirty="0">
                <a:latin typeface="+mn-lt"/>
              </a:rPr>
              <a:t>Government policies that affect foreign ownership of domestic assets</a:t>
            </a:r>
          </a:p>
        </p:txBody>
      </p:sp>
    </p:spTree>
    <p:extLst>
      <p:ext uri="{BB962C8B-B14F-4D97-AF65-F5344CB8AC3E}">
        <p14:creationId xmlns:p14="http://schemas.microsoft.com/office/powerpoint/2010/main" val="83085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204ED-CC8B-3DEB-70A0-8CAFE4543498}"/>
              </a:ext>
            </a:extLst>
          </p:cNvPr>
          <p:cNvSpPr>
            <a:spLocks noGrp="1"/>
          </p:cNvSpPr>
          <p:nvPr>
            <p:ph type="title"/>
          </p:nvPr>
        </p:nvSpPr>
        <p:spPr/>
        <p:txBody>
          <a:bodyPr/>
          <a:lstStyle/>
          <a:p>
            <a:r>
              <a:rPr lang="en-US" dirty="0">
                <a:latin typeface="+mn-lt"/>
              </a:rPr>
              <a:t>The Equality of Net Exports and Net Capital Outflow (1 of 3)</a:t>
            </a:r>
          </a:p>
        </p:txBody>
      </p:sp>
      <p:sp>
        <p:nvSpPr>
          <p:cNvPr id="3" name="Content Placeholder 2">
            <a:extLst>
              <a:ext uri="{FF2B5EF4-FFF2-40B4-BE49-F238E27FC236}">
                <a16:creationId xmlns:a16="http://schemas.microsoft.com/office/drawing/2014/main" id="{1EFCF50B-CC07-6EEE-8E2D-7290F5CD7513}"/>
              </a:ext>
            </a:extLst>
          </p:cNvPr>
          <p:cNvSpPr>
            <a:spLocks noGrp="1"/>
          </p:cNvSpPr>
          <p:nvPr>
            <p:ph idx="1"/>
          </p:nvPr>
        </p:nvSpPr>
        <p:spPr/>
        <p:txBody>
          <a:bodyPr/>
          <a:lstStyle/>
          <a:p>
            <a:r>
              <a:rPr lang="en-US" altLang="en-US" dirty="0">
                <a:latin typeface="+mn-lt"/>
              </a:rPr>
              <a:t>Net exports (</a:t>
            </a:r>
            <a:r>
              <a:rPr lang="en-US" altLang="en-US" i="1" dirty="0">
                <a:latin typeface="+mn-lt"/>
              </a:rPr>
              <a:t>NX</a:t>
            </a:r>
            <a:r>
              <a:rPr lang="en-US" altLang="en-US" dirty="0">
                <a:latin typeface="+mn-lt"/>
              </a:rPr>
              <a:t>)</a:t>
            </a:r>
          </a:p>
          <a:p>
            <a:pPr lvl="1">
              <a:buFont typeface="Arial" panose="020B0604020202020204" pitchFamily="34" charset="0"/>
              <a:buChar char="•"/>
            </a:pPr>
            <a:r>
              <a:rPr lang="en-US" altLang="en-US" dirty="0">
                <a:latin typeface="+mn-lt"/>
              </a:rPr>
              <a:t>Imbalance between a country’s exports and imports</a:t>
            </a:r>
          </a:p>
          <a:p>
            <a:r>
              <a:rPr lang="en-US" altLang="en-US" dirty="0">
                <a:latin typeface="+mn-lt"/>
              </a:rPr>
              <a:t>Net capital outflow (</a:t>
            </a:r>
            <a:r>
              <a:rPr lang="en-US" altLang="en-US" i="1" dirty="0">
                <a:latin typeface="+mn-lt"/>
              </a:rPr>
              <a:t>NCO</a:t>
            </a:r>
            <a:r>
              <a:rPr lang="en-US" altLang="en-US" dirty="0">
                <a:latin typeface="+mn-lt"/>
              </a:rPr>
              <a:t>)</a:t>
            </a:r>
          </a:p>
          <a:p>
            <a:pPr lvl="1">
              <a:buFont typeface="Arial" panose="020B0604020202020204" pitchFamily="34" charset="0"/>
              <a:buChar char="•"/>
            </a:pPr>
            <a:r>
              <a:rPr lang="en-US" altLang="en-US" dirty="0">
                <a:latin typeface="+mn-lt"/>
              </a:rPr>
              <a:t>Imbalance between</a:t>
            </a:r>
          </a:p>
          <a:p>
            <a:pPr lvl="2">
              <a:buSzPct val="100000"/>
              <a:buFont typeface="Arial" panose="020B0604020202020204" pitchFamily="34" charset="0"/>
              <a:buChar char="•"/>
            </a:pPr>
            <a:r>
              <a:rPr lang="en-US" altLang="en-US" dirty="0">
                <a:latin typeface="+mn-lt"/>
              </a:rPr>
              <a:t>Amount of foreign assets bought by domestic residents</a:t>
            </a:r>
          </a:p>
          <a:p>
            <a:pPr lvl="2">
              <a:buSzPct val="100000"/>
              <a:buFont typeface="Arial" panose="020B0604020202020204" pitchFamily="34" charset="0"/>
              <a:buChar char="•"/>
            </a:pPr>
            <a:r>
              <a:rPr lang="en-US" altLang="en-US" dirty="0">
                <a:latin typeface="+mn-lt"/>
              </a:rPr>
              <a:t>Amount of domestic assets bought by foreigners</a:t>
            </a:r>
          </a:p>
          <a:p>
            <a:r>
              <a:rPr lang="en-US" altLang="en-US" dirty="0">
                <a:latin typeface="+mn-lt"/>
              </a:rPr>
              <a:t>Identity:</a:t>
            </a:r>
            <a:r>
              <a:rPr lang="en-US" altLang="en-US" i="1" dirty="0">
                <a:latin typeface="+mn-lt"/>
              </a:rPr>
              <a:t> NCO </a:t>
            </a:r>
            <a:r>
              <a:rPr lang="en-US" altLang="en-US" dirty="0">
                <a:latin typeface="+mn-lt"/>
              </a:rPr>
              <a:t>= </a:t>
            </a:r>
            <a:r>
              <a:rPr lang="en-US" altLang="en-US" i="1" dirty="0">
                <a:latin typeface="+mn-lt"/>
              </a:rPr>
              <a:t>NX</a:t>
            </a:r>
          </a:p>
        </p:txBody>
      </p:sp>
    </p:spTree>
    <p:extLst>
      <p:ext uri="{BB962C8B-B14F-4D97-AF65-F5344CB8AC3E}">
        <p14:creationId xmlns:p14="http://schemas.microsoft.com/office/powerpoint/2010/main" val="4089286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204ED-CC8B-3DEB-70A0-8CAFE4543498}"/>
              </a:ext>
            </a:extLst>
          </p:cNvPr>
          <p:cNvSpPr>
            <a:spLocks noGrp="1"/>
          </p:cNvSpPr>
          <p:nvPr>
            <p:ph type="title"/>
          </p:nvPr>
        </p:nvSpPr>
        <p:spPr/>
        <p:txBody>
          <a:bodyPr/>
          <a:lstStyle/>
          <a:p>
            <a:r>
              <a:rPr lang="en-US" dirty="0">
                <a:latin typeface="+mn-lt"/>
              </a:rPr>
              <a:t>The Equality of Net Exports and Net Capital Outflow (2 of 3)</a:t>
            </a:r>
          </a:p>
        </p:txBody>
      </p:sp>
      <p:sp>
        <p:nvSpPr>
          <p:cNvPr id="3" name="Content Placeholder 2">
            <a:extLst>
              <a:ext uri="{FF2B5EF4-FFF2-40B4-BE49-F238E27FC236}">
                <a16:creationId xmlns:a16="http://schemas.microsoft.com/office/drawing/2014/main" id="{1EFCF50B-CC07-6EEE-8E2D-7290F5CD7513}"/>
              </a:ext>
            </a:extLst>
          </p:cNvPr>
          <p:cNvSpPr>
            <a:spLocks noGrp="1"/>
          </p:cNvSpPr>
          <p:nvPr>
            <p:ph idx="1"/>
          </p:nvPr>
        </p:nvSpPr>
        <p:spPr/>
        <p:txBody>
          <a:bodyPr/>
          <a:lstStyle/>
          <a:p>
            <a:r>
              <a:rPr lang="en-US" altLang="en-US" dirty="0">
                <a:latin typeface="+mn-lt"/>
              </a:rPr>
              <a:t>When </a:t>
            </a:r>
            <a:r>
              <a:rPr lang="en-US" altLang="en-US" i="1" dirty="0">
                <a:latin typeface="+mn-lt"/>
              </a:rPr>
              <a:t>NX</a:t>
            </a:r>
            <a:r>
              <a:rPr lang="en-US" altLang="en-US" dirty="0">
                <a:latin typeface="+mn-lt"/>
              </a:rPr>
              <a:t> &gt; 0 (trade surplus)</a:t>
            </a:r>
          </a:p>
          <a:p>
            <a:pPr lvl="1">
              <a:buFont typeface="Arial" panose="020B0604020202020204" pitchFamily="34" charset="0"/>
              <a:buChar char="•"/>
            </a:pPr>
            <a:r>
              <a:rPr lang="en-US" altLang="en-US" dirty="0">
                <a:latin typeface="+mn-lt"/>
              </a:rPr>
              <a:t>Selling more goods and services to foreigners </a:t>
            </a:r>
          </a:p>
          <a:p>
            <a:pPr lvl="2">
              <a:buSzPct val="100000"/>
              <a:buFont typeface="Arial" panose="020B0604020202020204" pitchFamily="34" charset="0"/>
              <a:buChar char="•"/>
            </a:pPr>
            <a:r>
              <a:rPr lang="en-US" altLang="en-US" dirty="0">
                <a:latin typeface="+mn-lt"/>
              </a:rPr>
              <a:t>Than it is buying from them</a:t>
            </a:r>
          </a:p>
          <a:p>
            <a:pPr lvl="1">
              <a:buFont typeface="Arial" panose="020B0604020202020204" pitchFamily="34" charset="0"/>
              <a:buChar char="•"/>
            </a:pPr>
            <a:r>
              <a:rPr lang="en-US" altLang="en-US" dirty="0">
                <a:latin typeface="+mn-lt"/>
              </a:rPr>
              <a:t>From net sale of goods and services</a:t>
            </a:r>
          </a:p>
          <a:p>
            <a:pPr lvl="2">
              <a:buSzPct val="100000"/>
              <a:buFont typeface="Arial" panose="020B0604020202020204" pitchFamily="34" charset="0"/>
              <a:buChar char="•"/>
            </a:pPr>
            <a:r>
              <a:rPr lang="en-US" altLang="en-US" dirty="0">
                <a:latin typeface="+mn-lt"/>
              </a:rPr>
              <a:t>Receives foreign currency</a:t>
            </a:r>
          </a:p>
          <a:p>
            <a:pPr lvl="2">
              <a:buSzPct val="100000"/>
              <a:buFont typeface="Arial" panose="020B0604020202020204" pitchFamily="34" charset="0"/>
              <a:buChar char="•"/>
            </a:pPr>
            <a:r>
              <a:rPr lang="en-US" altLang="en-US" dirty="0">
                <a:latin typeface="+mn-lt"/>
              </a:rPr>
              <a:t>Buy foreign assets</a:t>
            </a:r>
          </a:p>
          <a:p>
            <a:pPr lvl="2">
              <a:buSzPct val="100000"/>
              <a:buFont typeface="Arial" panose="020B0604020202020204" pitchFamily="34" charset="0"/>
              <a:buChar char="•"/>
            </a:pPr>
            <a:r>
              <a:rPr lang="en-US" altLang="en-US" dirty="0">
                <a:latin typeface="+mn-lt"/>
              </a:rPr>
              <a:t>Capital is flowing out of the country: </a:t>
            </a:r>
            <a:r>
              <a:rPr lang="en-US" altLang="en-US" i="1" dirty="0">
                <a:latin typeface="+mn-lt"/>
              </a:rPr>
              <a:t>NCO</a:t>
            </a:r>
            <a:r>
              <a:rPr lang="en-US" altLang="en-US" dirty="0">
                <a:latin typeface="+mn-lt"/>
              </a:rPr>
              <a:t> &gt; 0</a:t>
            </a:r>
          </a:p>
        </p:txBody>
      </p:sp>
    </p:spTree>
    <p:extLst>
      <p:ext uri="{BB962C8B-B14F-4D97-AF65-F5344CB8AC3E}">
        <p14:creationId xmlns:p14="http://schemas.microsoft.com/office/powerpoint/2010/main" val="3758326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C8C41-5ECE-76F6-520A-F5B40AFB58A6}"/>
              </a:ext>
            </a:extLst>
          </p:cNvPr>
          <p:cNvSpPr>
            <a:spLocks noGrp="1"/>
          </p:cNvSpPr>
          <p:nvPr>
            <p:ph type="title"/>
          </p:nvPr>
        </p:nvSpPr>
        <p:spPr/>
        <p:txBody>
          <a:bodyPr/>
          <a:lstStyle/>
          <a:p>
            <a:r>
              <a:rPr lang="en-US" dirty="0">
                <a:latin typeface="+mn-lt"/>
              </a:rPr>
              <a:t>The Equality of Net Exports and Net Capital Outflow (3 of 3)</a:t>
            </a:r>
          </a:p>
        </p:txBody>
      </p:sp>
      <p:sp>
        <p:nvSpPr>
          <p:cNvPr id="3" name="Content Placeholder 2">
            <a:extLst>
              <a:ext uri="{FF2B5EF4-FFF2-40B4-BE49-F238E27FC236}">
                <a16:creationId xmlns:a16="http://schemas.microsoft.com/office/drawing/2014/main" id="{23A090FE-4FE3-E868-E0D3-BDE6A4763AB6}"/>
              </a:ext>
            </a:extLst>
          </p:cNvPr>
          <p:cNvSpPr>
            <a:spLocks noGrp="1"/>
          </p:cNvSpPr>
          <p:nvPr>
            <p:ph idx="1"/>
          </p:nvPr>
        </p:nvSpPr>
        <p:spPr/>
        <p:txBody>
          <a:bodyPr/>
          <a:lstStyle/>
          <a:p>
            <a:r>
              <a:rPr lang="en-US" altLang="en-US" dirty="0">
                <a:latin typeface="+mn-lt"/>
              </a:rPr>
              <a:t>When </a:t>
            </a:r>
            <a:r>
              <a:rPr lang="en-US" altLang="en-US" i="1" dirty="0">
                <a:latin typeface="+mn-lt"/>
              </a:rPr>
              <a:t>NX</a:t>
            </a:r>
            <a:r>
              <a:rPr lang="en-US" altLang="en-US" dirty="0">
                <a:latin typeface="+mn-lt"/>
              </a:rPr>
              <a:t> &lt; 0 (trade deficit)</a:t>
            </a:r>
          </a:p>
          <a:p>
            <a:pPr lvl="1">
              <a:buFont typeface="Arial" panose="020B0604020202020204" pitchFamily="34" charset="0"/>
              <a:buChar char="•"/>
            </a:pPr>
            <a:r>
              <a:rPr lang="en-US" altLang="en-US" dirty="0">
                <a:latin typeface="+mn-lt"/>
              </a:rPr>
              <a:t>Buying more goods and services from foreigners</a:t>
            </a:r>
          </a:p>
          <a:p>
            <a:pPr lvl="2">
              <a:buSzPct val="100000"/>
              <a:buFont typeface="Arial" panose="020B0604020202020204" pitchFamily="34" charset="0"/>
              <a:buChar char="•"/>
            </a:pPr>
            <a:r>
              <a:rPr lang="en-US" altLang="en-US" dirty="0">
                <a:latin typeface="+mn-lt"/>
              </a:rPr>
              <a:t>Than it is selling to them</a:t>
            </a:r>
          </a:p>
          <a:p>
            <a:pPr lvl="1">
              <a:buFont typeface="Arial" panose="020B0604020202020204" pitchFamily="34" charset="0"/>
              <a:buChar char="•"/>
            </a:pPr>
            <a:r>
              <a:rPr lang="en-US" altLang="en-US" dirty="0">
                <a:latin typeface="+mn-lt"/>
              </a:rPr>
              <a:t>The net purchase of goods and services</a:t>
            </a:r>
          </a:p>
          <a:p>
            <a:pPr lvl="2">
              <a:buSzPct val="100000"/>
              <a:buFont typeface="Arial" panose="020B0604020202020204" pitchFamily="34" charset="0"/>
              <a:buChar char="•"/>
            </a:pPr>
            <a:r>
              <a:rPr lang="en-US" altLang="en-US" dirty="0">
                <a:latin typeface="+mn-lt"/>
              </a:rPr>
              <a:t>Needs financed</a:t>
            </a:r>
          </a:p>
          <a:p>
            <a:pPr lvl="2">
              <a:buSzPct val="100000"/>
              <a:buFont typeface="Arial" panose="020B0604020202020204" pitchFamily="34" charset="0"/>
              <a:buChar char="•"/>
            </a:pPr>
            <a:r>
              <a:rPr lang="en-US" altLang="en-US" dirty="0">
                <a:latin typeface="+mn-lt"/>
              </a:rPr>
              <a:t>Selling assets abroad</a:t>
            </a:r>
          </a:p>
          <a:p>
            <a:pPr lvl="2">
              <a:buSzPct val="100000"/>
              <a:buFont typeface="Arial" panose="020B0604020202020204" pitchFamily="34" charset="0"/>
              <a:buChar char="•"/>
            </a:pPr>
            <a:r>
              <a:rPr lang="en-US" altLang="en-US" dirty="0">
                <a:latin typeface="+mn-lt"/>
              </a:rPr>
              <a:t>Capital is flowing into the country: </a:t>
            </a:r>
            <a:r>
              <a:rPr lang="en-US" altLang="en-US" i="1" dirty="0">
                <a:latin typeface="+mn-lt"/>
              </a:rPr>
              <a:t>NCO</a:t>
            </a:r>
            <a:r>
              <a:rPr lang="en-US" altLang="en-US" dirty="0">
                <a:latin typeface="+mn-lt"/>
              </a:rPr>
              <a:t> &lt; 0</a:t>
            </a:r>
          </a:p>
        </p:txBody>
      </p:sp>
    </p:spTree>
    <p:extLst>
      <p:ext uri="{BB962C8B-B14F-4D97-AF65-F5344CB8AC3E}">
        <p14:creationId xmlns:p14="http://schemas.microsoft.com/office/powerpoint/2010/main" val="1022018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Explain the relationship between net exports and net capital outflow.</a:t>
            </a:r>
          </a:p>
          <a:p>
            <a:pPr>
              <a:spcBef>
                <a:spcPts val="800"/>
              </a:spcBef>
            </a:pPr>
            <a:r>
              <a:rPr lang="en-US" dirty="0">
                <a:latin typeface="+mn-lt"/>
              </a:rPr>
              <a:t>Explain the relationship between saving, investment, and international flows.</a:t>
            </a:r>
          </a:p>
          <a:p>
            <a:pPr>
              <a:spcBef>
                <a:spcPts val="800"/>
              </a:spcBef>
            </a:pPr>
            <a:r>
              <a:rPr lang="en-US" dirty="0">
                <a:latin typeface="+mn-lt"/>
              </a:rPr>
              <a:t>Given data on prices in various countries, compute the exchange rate that is consistent with purchasing-power parity.</a:t>
            </a:r>
          </a:p>
          <a:p>
            <a:pPr>
              <a:spcBef>
                <a:spcPts val="800"/>
              </a:spcBef>
            </a:pPr>
            <a:r>
              <a:rPr lang="en-US" dirty="0">
                <a:latin typeface="+mn-lt"/>
              </a:rPr>
              <a:t>Describe the market for foreign-currency exchange.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0F589-01B1-D7E7-0105-E6235EAE28C8}"/>
              </a:ext>
            </a:extLst>
          </p:cNvPr>
          <p:cNvSpPr>
            <a:spLocks noGrp="1"/>
          </p:cNvSpPr>
          <p:nvPr>
            <p:ph type="title"/>
          </p:nvPr>
        </p:nvSpPr>
        <p:spPr/>
        <p:txBody>
          <a:bodyPr/>
          <a:lstStyle/>
          <a:p>
            <a:r>
              <a:rPr lang="en-US" dirty="0">
                <a:latin typeface="+mn-lt"/>
              </a:rPr>
              <a:t>Saving, Investment, and Their Relationship to International Flows</a:t>
            </a:r>
          </a:p>
        </p:txBody>
      </p:sp>
      <p:sp>
        <p:nvSpPr>
          <p:cNvPr id="3" name="Content Placeholder 2">
            <a:extLst>
              <a:ext uri="{FF2B5EF4-FFF2-40B4-BE49-F238E27FC236}">
                <a16:creationId xmlns:a16="http://schemas.microsoft.com/office/drawing/2014/main" id="{C8C40457-7298-1A8F-90EE-5A36FBB9BC0C}"/>
              </a:ext>
            </a:extLst>
          </p:cNvPr>
          <p:cNvSpPr>
            <a:spLocks noGrp="1"/>
          </p:cNvSpPr>
          <p:nvPr>
            <p:ph idx="1"/>
          </p:nvPr>
        </p:nvSpPr>
        <p:spPr/>
        <p:txBody>
          <a:bodyPr/>
          <a:lstStyle/>
          <a:p>
            <a:r>
              <a:rPr lang="en-US" altLang="en-US" dirty="0">
                <a:latin typeface="+mn-lt"/>
              </a:rPr>
              <a:t>Open economy: </a:t>
            </a:r>
            <a:r>
              <a:rPr lang="en-US" altLang="en-US" i="1" dirty="0">
                <a:latin typeface="+mn-lt"/>
              </a:rPr>
              <a:t>Y</a:t>
            </a:r>
            <a:r>
              <a:rPr lang="en-US" altLang="en-US" dirty="0">
                <a:latin typeface="+mn-lt"/>
              </a:rPr>
              <a:t> = </a:t>
            </a:r>
            <a:r>
              <a:rPr lang="en-US" altLang="en-US" i="1" dirty="0">
                <a:latin typeface="+mn-lt"/>
              </a:rPr>
              <a:t>C</a:t>
            </a:r>
            <a:r>
              <a:rPr lang="en-US" altLang="en-US" dirty="0">
                <a:latin typeface="+mn-lt"/>
              </a:rPr>
              <a:t> + </a:t>
            </a:r>
            <a:r>
              <a:rPr lang="en-US" altLang="en-US" i="1" dirty="0">
                <a:latin typeface="+mn-lt"/>
              </a:rPr>
              <a:t>I</a:t>
            </a:r>
            <a:r>
              <a:rPr lang="en-US" altLang="en-US" dirty="0">
                <a:latin typeface="+mn-lt"/>
              </a:rPr>
              <a:t> + </a:t>
            </a:r>
            <a:r>
              <a:rPr lang="en-US" altLang="en-US" i="1" dirty="0">
                <a:latin typeface="+mn-lt"/>
              </a:rPr>
              <a:t>G</a:t>
            </a:r>
            <a:r>
              <a:rPr lang="en-US" altLang="en-US" dirty="0">
                <a:latin typeface="+mn-lt"/>
              </a:rPr>
              <a:t> + </a:t>
            </a:r>
            <a:r>
              <a:rPr lang="en-US" altLang="en-US" i="1" dirty="0">
                <a:latin typeface="+mn-lt"/>
              </a:rPr>
              <a:t>NX</a:t>
            </a:r>
          </a:p>
          <a:p>
            <a:r>
              <a:rPr lang="en-US" altLang="en-US" dirty="0">
                <a:latin typeface="+mn-lt"/>
              </a:rPr>
              <a:t>National saving: </a:t>
            </a:r>
            <a:r>
              <a:rPr lang="en-US" altLang="en-US" i="1" dirty="0">
                <a:latin typeface="+mn-lt"/>
              </a:rPr>
              <a:t>S</a:t>
            </a:r>
            <a:r>
              <a:rPr lang="en-US" altLang="en-US" dirty="0">
                <a:latin typeface="+mn-lt"/>
              </a:rPr>
              <a:t> = </a:t>
            </a:r>
            <a:r>
              <a:rPr lang="en-US" altLang="en-US" i="1" dirty="0">
                <a:latin typeface="+mn-lt"/>
              </a:rPr>
              <a:t>Y</a:t>
            </a:r>
            <a:r>
              <a:rPr lang="en-US" altLang="en-US" dirty="0">
                <a:latin typeface="+mn-lt"/>
              </a:rPr>
              <a:t> − </a:t>
            </a:r>
            <a:r>
              <a:rPr lang="en-US" altLang="en-US" i="1" dirty="0">
                <a:latin typeface="+mn-lt"/>
              </a:rPr>
              <a:t>C</a:t>
            </a:r>
            <a:r>
              <a:rPr lang="en-US" altLang="en-US" dirty="0">
                <a:latin typeface="+mn-lt"/>
              </a:rPr>
              <a:t> − </a:t>
            </a:r>
            <a:r>
              <a:rPr lang="en-US" altLang="en-US" i="1" dirty="0">
                <a:latin typeface="+mn-lt"/>
              </a:rPr>
              <a:t>G </a:t>
            </a:r>
          </a:p>
          <a:p>
            <a:pPr lvl="1">
              <a:buFont typeface="Arial" charset="0"/>
              <a:buChar char="•"/>
            </a:pPr>
            <a:r>
              <a:rPr lang="en-US" altLang="en-US" i="1" dirty="0">
                <a:latin typeface="+mn-lt"/>
              </a:rPr>
              <a:t>Y</a:t>
            </a:r>
            <a:r>
              <a:rPr lang="en-US" altLang="en-US" dirty="0">
                <a:latin typeface="+mn-lt"/>
              </a:rPr>
              <a:t> − </a:t>
            </a:r>
            <a:r>
              <a:rPr lang="en-US" altLang="en-US" i="1" dirty="0">
                <a:latin typeface="+mn-lt"/>
              </a:rPr>
              <a:t>C</a:t>
            </a:r>
            <a:r>
              <a:rPr lang="en-US" altLang="en-US" dirty="0">
                <a:latin typeface="+mn-lt"/>
              </a:rPr>
              <a:t> − </a:t>
            </a:r>
            <a:r>
              <a:rPr lang="en-US" altLang="en-US" i="1" dirty="0">
                <a:latin typeface="+mn-lt"/>
              </a:rPr>
              <a:t>G</a:t>
            </a:r>
            <a:r>
              <a:rPr lang="en-US" altLang="en-US" dirty="0">
                <a:latin typeface="+mn-lt"/>
              </a:rPr>
              <a:t> = </a:t>
            </a:r>
            <a:r>
              <a:rPr lang="en-US" altLang="en-US" i="1" dirty="0">
                <a:latin typeface="+mn-lt"/>
              </a:rPr>
              <a:t>I </a:t>
            </a:r>
            <a:r>
              <a:rPr lang="en-US" altLang="en-US" dirty="0">
                <a:latin typeface="+mn-lt"/>
              </a:rPr>
              <a:t>+ </a:t>
            </a:r>
            <a:r>
              <a:rPr lang="en-US" altLang="en-US" i="1" dirty="0">
                <a:latin typeface="+mn-lt"/>
              </a:rPr>
              <a:t>NX</a:t>
            </a:r>
          </a:p>
          <a:p>
            <a:pPr lvl="1">
              <a:buFont typeface="Arial" charset="0"/>
              <a:buChar char="•"/>
            </a:pPr>
            <a:r>
              <a:rPr lang="en-US" altLang="en-US" i="1" dirty="0">
                <a:latin typeface="+mn-lt"/>
              </a:rPr>
              <a:t>S</a:t>
            </a:r>
            <a:r>
              <a:rPr lang="en-US" altLang="en-US" dirty="0">
                <a:latin typeface="+mn-lt"/>
              </a:rPr>
              <a:t> = </a:t>
            </a:r>
            <a:r>
              <a:rPr lang="en-US" altLang="en-US" i="1" dirty="0">
                <a:latin typeface="+mn-lt"/>
              </a:rPr>
              <a:t>I</a:t>
            </a:r>
            <a:r>
              <a:rPr lang="en-US" altLang="en-US" dirty="0">
                <a:latin typeface="+mn-lt"/>
              </a:rPr>
              <a:t> + </a:t>
            </a:r>
            <a:r>
              <a:rPr lang="en-US" altLang="en-US" i="1" dirty="0">
                <a:latin typeface="+mn-lt"/>
              </a:rPr>
              <a:t>NX</a:t>
            </a:r>
          </a:p>
          <a:p>
            <a:r>
              <a:rPr lang="en-US" altLang="en-US" i="1" dirty="0">
                <a:latin typeface="+mn-lt"/>
              </a:rPr>
              <a:t>NX </a:t>
            </a:r>
            <a:r>
              <a:rPr lang="en-US" altLang="en-US" dirty="0">
                <a:latin typeface="+mn-lt"/>
              </a:rPr>
              <a:t>= </a:t>
            </a:r>
            <a:r>
              <a:rPr lang="en-US" altLang="en-US" i="1" dirty="0">
                <a:latin typeface="+mn-lt"/>
              </a:rPr>
              <a:t>NCO</a:t>
            </a:r>
          </a:p>
          <a:p>
            <a:pPr lvl="1">
              <a:buFont typeface="Arial" charset="0"/>
              <a:buChar char="•"/>
            </a:pPr>
            <a:r>
              <a:rPr lang="en-US" altLang="en-US" i="1" dirty="0">
                <a:latin typeface="+mn-lt"/>
              </a:rPr>
              <a:t>S</a:t>
            </a:r>
            <a:r>
              <a:rPr lang="en-US" altLang="en-US" dirty="0">
                <a:latin typeface="+mn-lt"/>
              </a:rPr>
              <a:t> = </a:t>
            </a:r>
            <a:r>
              <a:rPr lang="en-US" altLang="en-US" i="1" dirty="0">
                <a:latin typeface="+mn-lt"/>
              </a:rPr>
              <a:t>I</a:t>
            </a:r>
            <a:r>
              <a:rPr lang="en-US" altLang="en-US" dirty="0">
                <a:latin typeface="+mn-lt"/>
              </a:rPr>
              <a:t> + </a:t>
            </a:r>
            <a:r>
              <a:rPr lang="en-US" altLang="en-US" i="1" dirty="0">
                <a:latin typeface="+mn-lt"/>
              </a:rPr>
              <a:t>NCO</a:t>
            </a:r>
          </a:p>
          <a:p>
            <a:pPr lvl="1">
              <a:buFont typeface="Arial" charset="0"/>
              <a:buChar char="•"/>
            </a:pPr>
            <a:r>
              <a:rPr lang="en-US" altLang="en-US" dirty="0">
                <a:latin typeface="+mn-lt"/>
              </a:rPr>
              <a:t>Saving = Domestic investment + Net capital outflow</a:t>
            </a:r>
          </a:p>
        </p:txBody>
      </p:sp>
    </p:spTree>
    <p:extLst>
      <p:ext uri="{BB962C8B-B14F-4D97-AF65-F5344CB8AC3E}">
        <p14:creationId xmlns:p14="http://schemas.microsoft.com/office/powerpoint/2010/main" val="1634560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74DEC-EB51-2A05-19E4-F747F4258D7D}"/>
              </a:ext>
            </a:extLst>
          </p:cNvPr>
          <p:cNvSpPr>
            <a:spLocks noGrp="1"/>
          </p:cNvSpPr>
          <p:nvPr>
            <p:ph type="title"/>
          </p:nvPr>
        </p:nvSpPr>
        <p:spPr/>
        <p:txBody>
          <a:bodyPr/>
          <a:lstStyle/>
          <a:p>
            <a:r>
              <a:rPr lang="en-US" dirty="0">
                <a:latin typeface="+mn-lt"/>
              </a:rPr>
              <a:t>Table 1 International Flows of Goods and Capital: Summary</a:t>
            </a:r>
          </a:p>
        </p:txBody>
      </p:sp>
      <p:sp>
        <p:nvSpPr>
          <p:cNvPr id="3" name="Content Placeholder 2">
            <a:extLst>
              <a:ext uri="{FF2B5EF4-FFF2-40B4-BE49-F238E27FC236}">
                <a16:creationId xmlns:a16="http://schemas.microsoft.com/office/drawing/2014/main" id="{1C7279AD-732E-AE18-E600-3C566D149A86}"/>
              </a:ext>
            </a:extLst>
          </p:cNvPr>
          <p:cNvSpPr>
            <a:spLocks noGrp="1"/>
          </p:cNvSpPr>
          <p:nvPr>
            <p:ph sz="half" idx="1"/>
          </p:nvPr>
        </p:nvSpPr>
        <p:spPr>
          <a:xfrm>
            <a:off x="476843" y="1887675"/>
            <a:ext cx="11241915" cy="472068"/>
          </a:xfrm>
        </p:spPr>
        <p:txBody>
          <a:bodyPr/>
          <a:lstStyle/>
          <a:p>
            <a:r>
              <a:rPr lang="en-US" sz="2400" b="0" dirty="0">
                <a:latin typeface="+mn-lt"/>
              </a:rPr>
              <a:t>This table shows the three possible outcomes for an open economy.</a:t>
            </a:r>
            <a:endParaRPr lang="en-US" sz="2400" dirty="0">
              <a:latin typeface="+mn-lt"/>
            </a:endParaRPr>
          </a:p>
        </p:txBody>
      </p:sp>
      <p:graphicFrame>
        <p:nvGraphicFramePr>
          <p:cNvPr id="6" name="Table 6">
            <a:extLst>
              <a:ext uri="{FF2B5EF4-FFF2-40B4-BE49-F238E27FC236}">
                <a16:creationId xmlns:a16="http://schemas.microsoft.com/office/drawing/2014/main" id="{342BA319-3254-D093-F3F9-1315029458E9}"/>
              </a:ext>
            </a:extLst>
          </p:cNvPr>
          <p:cNvGraphicFramePr>
            <a:graphicFrameLocks noGrp="1"/>
          </p:cNvGraphicFramePr>
          <p:nvPr>
            <p:ph sz="half" idx="2"/>
            <p:extLst>
              <p:ext uri="{D42A27DB-BD31-4B8C-83A1-F6EECF244321}">
                <p14:modId xmlns:p14="http://schemas.microsoft.com/office/powerpoint/2010/main" val="2409851104"/>
              </p:ext>
            </p:extLst>
          </p:nvPr>
        </p:nvGraphicFramePr>
        <p:xfrm>
          <a:off x="476250" y="2486386"/>
          <a:ext cx="11242674" cy="3059010"/>
        </p:xfrm>
        <a:graphic>
          <a:graphicData uri="http://schemas.openxmlformats.org/drawingml/2006/table">
            <a:tbl>
              <a:tblPr firstRow="1" bandRow="1">
                <a:tableStyleId>{5C22544A-7EE6-4342-B048-85BDC9FD1C3A}</a:tableStyleId>
              </a:tblPr>
              <a:tblGrid>
                <a:gridCol w="3747558">
                  <a:extLst>
                    <a:ext uri="{9D8B030D-6E8A-4147-A177-3AD203B41FA5}">
                      <a16:colId xmlns:a16="http://schemas.microsoft.com/office/drawing/2014/main" val="1274384234"/>
                    </a:ext>
                  </a:extLst>
                </a:gridCol>
                <a:gridCol w="3747558">
                  <a:extLst>
                    <a:ext uri="{9D8B030D-6E8A-4147-A177-3AD203B41FA5}">
                      <a16:colId xmlns:a16="http://schemas.microsoft.com/office/drawing/2014/main" val="2192307054"/>
                    </a:ext>
                  </a:extLst>
                </a:gridCol>
                <a:gridCol w="3747558">
                  <a:extLst>
                    <a:ext uri="{9D8B030D-6E8A-4147-A177-3AD203B41FA5}">
                      <a16:colId xmlns:a16="http://schemas.microsoft.com/office/drawing/2014/main" val="1833512178"/>
                    </a:ext>
                  </a:extLst>
                </a:gridCol>
              </a:tblGrid>
              <a:tr h="509835">
                <a:tc>
                  <a:txBody>
                    <a:bodyPr/>
                    <a:lstStyle/>
                    <a:p>
                      <a:pPr algn="ctr"/>
                      <a:r>
                        <a:rPr lang="en-CA" sz="2000" dirty="0"/>
                        <a:t>Trade Deficit</a:t>
                      </a:r>
                      <a:endParaRPr lang="en-US" sz="2000" dirty="0"/>
                    </a:p>
                  </a:txBody>
                  <a:tcPr/>
                </a:tc>
                <a:tc>
                  <a:txBody>
                    <a:bodyPr/>
                    <a:lstStyle/>
                    <a:p>
                      <a:pPr algn="ctr"/>
                      <a:r>
                        <a:rPr lang="en-US" sz="2000" dirty="0"/>
                        <a:t>Balanced Trade</a:t>
                      </a:r>
                    </a:p>
                  </a:txBody>
                  <a:tcPr/>
                </a:tc>
                <a:tc>
                  <a:txBody>
                    <a:bodyPr/>
                    <a:lstStyle/>
                    <a:p>
                      <a:pPr algn="ctr"/>
                      <a:r>
                        <a:rPr lang="en-US" sz="2000" dirty="0"/>
                        <a:t>Trade Surplus</a:t>
                      </a:r>
                    </a:p>
                  </a:txBody>
                  <a:tcPr/>
                </a:tc>
                <a:extLst>
                  <a:ext uri="{0D108BD9-81ED-4DB2-BD59-A6C34878D82A}">
                    <a16:rowId xmlns:a16="http://schemas.microsoft.com/office/drawing/2014/main" val="3117106508"/>
                  </a:ext>
                </a:extLst>
              </a:tr>
              <a:tr h="509835">
                <a:tc>
                  <a:txBody>
                    <a:bodyPr/>
                    <a:lstStyle/>
                    <a:p>
                      <a:r>
                        <a:rPr lang="fr-FR" sz="2000" dirty="0"/>
                        <a:t>Exports &lt; Imports</a:t>
                      </a:r>
                      <a:endParaRPr lang="en-US" sz="2000" dirty="0"/>
                    </a:p>
                  </a:txBody>
                  <a:tcPr marL="457200"/>
                </a:tc>
                <a:tc>
                  <a:txBody>
                    <a:bodyPr/>
                    <a:lstStyle/>
                    <a:p>
                      <a:r>
                        <a:rPr lang="en-US" sz="2000" dirty="0"/>
                        <a:t>Exports = Imports</a:t>
                      </a:r>
                    </a:p>
                  </a:txBody>
                  <a:tcPr marL="457200"/>
                </a:tc>
                <a:tc>
                  <a:txBody>
                    <a:bodyPr/>
                    <a:lstStyle/>
                    <a:p>
                      <a:r>
                        <a:rPr lang="en-US" sz="2000" dirty="0"/>
                        <a:t>Exports &gt; Imports</a:t>
                      </a:r>
                    </a:p>
                  </a:txBody>
                  <a:tcPr marL="457200"/>
                </a:tc>
                <a:extLst>
                  <a:ext uri="{0D108BD9-81ED-4DB2-BD59-A6C34878D82A}">
                    <a16:rowId xmlns:a16="http://schemas.microsoft.com/office/drawing/2014/main" val="3670679658"/>
                  </a:ext>
                </a:extLst>
              </a:tr>
              <a:tr h="509835">
                <a:tc>
                  <a:txBody>
                    <a:bodyPr/>
                    <a:lstStyle/>
                    <a:p>
                      <a:r>
                        <a:rPr lang="en-US" sz="2000" dirty="0"/>
                        <a:t>Net Exports &lt; 0</a:t>
                      </a:r>
                    </a:p>
                  </a:txBody>
                  <a:tcPr marL="457200"/>
                </a:tc>
                <a:tc>
                  <a:txBody>
                    <a:bodyPr/>
                    <a:lstStyle/>
                    <a:p>
                      <a:r>
                        <a:rPr lang="en-US" sz="2000" dirty="0"/>
                        <a:t>Net Exports = 0</a:t>
                      </a:r>
                    </a:p>
                  </a:txBody>
                  <a:tcPr marL="457200"/>
                </a:tc>
                <a:tc>
                  <a:txBody>
                    <a:bodyPr/>
                    <a:lstStyle/>
                    <a:p>
                      <a:r>
                        <a:rPr lang="en-US" sz="2000" dirty="0"/>
                        <a:t>Net Exports &gt; 0</a:t>
                      </a:r>
                    </a:p>
                  </a:txBody>
                  <a:tcPr marL="457200"/>
                </a:tc>
                <a:extLst>
                  <a:ext uri="{0D108BD9-81ED-4DB2-BD59-A6C34878D82A}">
                    <a16:rowId xmlns:a16="http://schemas.microsoft.com/office/drawing/2014/main" val="2267704630"/>
                  </a:ext>
                </a:extLst>
              </a:tr>
              <a:tr h="5098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en-US" sz="2000" i="1" dirty="0"/>
                        <a:t>Y</a:t>
                      </a:r>
                      <a:r>
                        <a:rPr lang="nn-NO" altLang="en-US" sz="2000" dirty="0"/>
                        <a:t> &lt; </a:t>
                      </a:r>
                      <a:r>
                        <a:rPr lang="nn-NO" altLang="en-US" sz="2000" i="1" dirty="0"/>
                        <a:t>C</a:t>
                      </a:r>
                      <a:r>
                        <a:rPr lang="nn-NO" altLang="en-US" sz="2000" dirty="0"/>
                        <a:t> + </a:t>
                      </a:r>
                      <a:r>
                        <a:rPr lang="nn-NO" altLang="en-US" sz="2000" i="1" dirty="0"/>
                        <a:t>I</a:t>
                      </a:r>
                      <a:r>
                        <a:rPr lang="nn-NO" altLang="en-US" sz="2000" dirty="0"/>
                        <a:t> + </a:t>
                      </a:r>
                      <a:r>
                        <a:rPr lang="nn-NO" altLang="en-US" sz="2000" i="1" dirty="0"/>
                        <a:t>G</a:t>
                      </a:r>
                    </a:p>
                  </a:txBody>
                  <a:tcPr marL="4572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en-US" sz="2000" i="1" dirty="0"/>
                        <a:t>Y</a:t>
                      </a:r>
                      <a:r>
                        <a:rPr lang="nn-NO" altLang="en-US" sz="2000" dirty="0"/>
                        <a:t> = </a:t>
                      </a:r>
                      <a:r>
                        <a:rPr lang="nn-NO" altLang="en-US" sz="2000" i="1" dirty="0"/>
                        <a:t>C</a:t>
                      </a:r>
                      <a:r>
                        <a:rPr lang="nn-NO" altLang="en-US" sz="2000" dirty="0"/>
                        <a:t> + </a:t>
                      </a:r>
                      <a:r>
                        <a:rPr lang="nn-NO" altLang="en-US" sz="2000" i="1" dirty="0"/>
                        <a:t>I</a:t>
                      </a:r>
                      <a:r>
                        <a:rPr lang="nn-NO" altLang="en-US" sz="2000" dirty="0"/>
                        <a:t> + </a:t>
                      </a:r>
                      <a:r>
                        <a:rPr lang="nn-NO" altLang="en-US" sz="2000" i="1" dirty="0"/>
                        <a:t>G</a:t>
                      </a:r>
                    </a:p>
                  </a:txBody>
                  <a:tcPr marL="4572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en-US" sz="2000" i="1" dirty="0"/>
                        <a:t>Y</a:t>
                      </a:r>
                      <a:r>
                        <a:rPr lang="nn-NO" altLang="en-US" sz="2000" dirty="0"/>
                        <a:t> &gt; </a:t>
                      </a:r>
                      <a:r>
                        <a:rPr lang="nn-NO" altLang="en-US" sz="2000" i="1" dirty="0"/>
                        <a:t>C</a:t>
                      </a:r>
                      <a:r>
                        <a:rPr lang="nn-NO" altLang="en-US" sz="2000" dirty="0"/>
                        <a:t> + </a:t>
                      </a:r>
                      <a:r>
                        <a:rPr lang="nn-NO" altLang="en-US" sz="2000" i="1" dirty="0"/>
                        <a:t>I</a:t>
                      </a:r>
                      <a:r>
                        <a:rPr lang="nn-NO" altLang="en-US" sz="2000" dirty="0"/>
                        <a:t> + </a:t>
                      </a:r>
                      <a:r>
                        <a:rPr lang="nn-NO" altLang="en-US" sz="2000" i="1" dirty="0"/>
                        <a:t>G</a:t>
                      </a:r>
                    </a:p>
                  </a:txBody>
                  <a:tcPr marL="457200"/>
                </a:tc>
                <a:extLst>
                  <a:ext uri="{0D108BD9-81ED-4DB2-BD59-A6C34878D82A}">
                    <a16:rowId xmlns:a16="http://schemas.microsoft.com/office/drawing/2014/main" val="3952211256"/>
                  </a:ext>
                </a:extLst>
              </a:tr>
              <a:tr h="509835">
                <a:tc>
                  <a:txBody>
                    <a:bodyPr/>
                    <a:lstStyle/>
                    <a:p>
                      <a:r>
                        <a:rPr lang="en-US" sz="2000" dirty="0"/>
                        <a:t>Saving &lt; Investment</a:t>
                      </a:r>
                    </a:p>
                  </a:txBody>
                  <a:tcPr marL="457200"/>
                </a:tc>
                <a:tc>
                  <a:txBody>
                    <a:bodyPr/>
                    <a:lstStyle/>
                    <a:p>
                      <a:r>
                        <a:rPr lang="en-US" sz="2000" dirty="0"/>
                        <a:t>Saving = Investment</a:t>
                      </a:r>
                    </a:p>
                  </a:txBody>
                  <a:tcPr marL="457200"/>
                </a:tc>
                <a:tc>
                  <a:txBody>
                    <a:bodyPr/>
                    <a:lstStyle/>
                    <a:p>
                      <a:r>
                        <a:rPr lang="en-US" sz="2000" dirty="0"/>
                        <a:t>Saving &gt; Investment</a:t>
                      </a:r>
                    </a:p>
                  </a:txBody>
                  <a:tcPr marL="457200"/>
                </a:tc>
                <a:extLst>
                  <a:ext uri="{0D108BD9-81ED-4DB2-BD59-A6C34878D82A}">
                    <a16:rowId xmlns:a16="http://schemas.microsoft.com/office/drawing/2014/main" val="395710161"/>
                  </a:ext>
                </a:extLst>
              </a:tr>
              <a:tr h="509835">
                <a:tc>
                  <a:txBody>
                    <a:bodyPr/>
                    <a:lstStyle/>
                    <a:p>
                      <a:r>
                        <a:rPr lang="en-US" sz="2000" dirty="0"/>
                        <a:t>Net Capital Outflow &lt; 0</a:t>
                      </a:r>
                    </a:p>
                  </a:txBody>
                  <a:tcPr marL="457200"/>
                </a:tc>
                <a:tc>
                  <a:txBody>
                    <a:bodyPr/>
                    <a:lstStyle/>
                    <a:p>
                      <a:r>
                        <a:rPr lang="en-US" sz="2000" dirty="0"/>
                        <a:t>Net Capital Outflow = 0</a:t>
                      </a:r>
                    </a:p>
                  </a:txBody>
                  <a:tcPr marL="457200"/>
                </a:tc>
                <a:tc>
                  <a:txBody>
                    <a:bodyPr/>
                    <a:lstStyle/>
                    <a:p>
                      <a:r>
                        <a:rPr lang="en-US" sz="2000" dirty="0"/>
                        <a:t>Net Capital Outflow &gt; 0</a:t>
                      </a:r>
                    </a:p>
                  </a:txBody>
                  <a:tcPr marL="457200"/>
                </a:tc>
                <a:extLst>
                  <a:ext uri="{0D108BD9-81ED-4DB2-BD59-A6C34878D82A}">
                    <a16:rowId xmlns:a16="http://schemas.microsoft.com/office/drawing/2014/main" val="1486244310"/>
                  </a:ext>
                </a:extLst>
              </a:tr>
            </a:tbl>
          </a:graphicData>
        </a:graphic>
      </p:graphicFrame>
    </p:spTree>
    <p:extLst>
      <p:ext uri="{BB962C8B-B14F-4D97-AF65-F5344CB8AC3E}">
        <p14:creationId xmlns:p14="http://schemas.microsoft.com/office/powerpoint/2010/main" val="2957304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dirty="0">
                <a:latin typeface="+mn-lt"/>
              </a:rPr>
              <a:t>Figure 2 National Saving, Domestic Investment, and Net Capital Outflow</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3" y="1825625"/>
            <a:ext cx="6867854" cy="4351338"/>
          </a:xfrm>
        </p:spPr>
        <p:txBody>
          <a:bodyPr vert="horz" lIns="91440" tIns="45720" rIns="91440" bIns="45720" rtlCol="0" anchor="t">
            <a:noAutofit/>
          </a:bodyPr>
          <a:lstStyle/>
          <a:p>
            <a:r>
              <a:rPr lang="en-US" sz="2200" dirty="0">
                <a:latin typeface="+mn-lt"/>
              </a:rPr>
              <a:t>Panel (a) shows national saving and domestic investment as a percentage of GDP.</a:t>
            </a:r>
          </a:p>
          <a:p>
            <a:r>
              <a:rPr lang="en-US" sz="2200" dirty="0">
                <a:latin typeface="+mn-lt"/>
              </a:rPr>
              <a:t>Panel (b) shows net capital outflow as a percentage of GDP. You can see from the figure that national saving has been lower since 1980 than it was before 1980. </a:t>
            </a:r>
          </a:p>
          <a:p>
            <a:r>
              <a:rPr lang="en-US" sz="2200" dirty="0">
                <a:latin typeface="+mn-lt"/>
              </a:rPr>
              <a:t>This fall in national saving has been reflected primarily in reduced net capital outflow rather than in reduced domestic investment.</a:t>
            </a:r>
          </a:p>
        </p:txBody>
      </p:sp>
      <p:pic>
        <p:nvPicPr>
          <p:cNvPr id="7" name="Picture 3" descr="Two graphs plot for 1960 to 2010 (a) &quot;National Saving and Domestic Investment (as a percentage of GDP)&quot; and (b) &quot;Net Capital Outflow (as a percentage of GDP).&quot; Graph (a) shows national saving and domestic investment indices (vertical axis) as follows (years as horizontal axis): 1960: 15.8%, 15%; 1965: 17%, 16.3%; 1970: 15.3%, 15%; 1975: 15.3%, 14.5%; 1980: 16.6%, 17%; 1985: 15%, 17%; 1990: 14%, 15%; 1995: 14.5%, 15.5%; 2000: 14.5%, 17.3%; 2005: 12.3%, 16.8%; and 2010: 10%, 12.7%. 2020: 18%,14% Graph (b) shows net capital outflows as a percent of GDP (vertical axis) as follows (years on the horizontal axis): 1960 0.8%; 1965 0.8%; 1970 0.3%; 1975 1%; 1980 negative 0.5%; 1985 negative 2.7%; 1990 negative 1.4%; 1995 negative 1.2%; 2000 negative 3.7%; 2005 negative 5.7%; and 2010 negative 3.5%. 2020 negative -4%">
            <a:extLst>
              <a:ext uri="{FF2B5EF4-FFF2-40B4-BE49-F238E27FC236}">
                <a16:creationId xmlns:a16="http://schemas.microsoft.com/office/drawing/2014/main" id="{2400BD8D-BACC-45C7-9991-5C155AC02594}"/>
              </a:ext>
            </a:extLst>
          </p:cNvPr>
          <p:cNvPicPr>
            <a:picLocks noGrp="1" noChangeAspect="1"/>
          </p:cNvPicPr>
          <p:nvPr>
            <p:ph sz="half" idx="10"/>
          </p:nvPr>
        </p:nvPicPr>
        <p:blipFill>
          <a:blip r:embed="rId2"/>
          <a:stretch>
            <a:fillRect/>
          </a:stretch>
        </p:blipFill>
        <p:spPr>
          <a:xfrm>
            <a:off x="8278614" y="1579161"/>
            <a:ext cx="3343275" cy="4172186"/>
          </a:xfrm>
        </p:spPr>
      </p:pic>
      <p:sp>
        <p:nvSpPr>
          <p:cNvPr id="9" name="Content Placeholder 4">
            <a:extLst>
              <a:ext uri="{FF2B5EF4-FFF2-40B4-BE49-F238E27FC236}">
                <a16:creationId xmlns:a16="http://schemas.microsoft.com/office/drawing/2014/main" id="{D3BFECEC-A8DE-436A-90DF-0AF78493E856}"/>
              </a:ext>
            </a:extLst>
          </p:cNvPr>
          <p:cNvSpPr>
            <a:spLocks noGrp="1"/>
          </p:cNvSpPr>
          <p:nvPr>
            <p:ph sz="half" idx="2"/>
          </p:nvPr>
        </p:nvSpPr>
        <p:spPr>
          <a:xfrm>
            <a:off x="7846138" y="5810865"/>
            <a:ext cx="4208227" cy="320040"/>
          </a:xfrm>
        </p:spPr>
        <p:txBody>
          <a:bodyPr/>
          <a:lstStyle/>
          <a:p>
            <a:pPr marL="0" indent="0">
              <a:buNone/>
            </a:pPr>
            <a:r>
              <a:rPr lang="en-US" sz="1600" dirty="0">
                <a:latin typeface="+mn-lt"/>
              </a:rPr>
              <a:t>Source: U.S. Department of Commerce</a:t>
            </a:r>
          </a:p>
        </p:txBody>
      </p:sp>
    </p:spTree>
    <p:extLst>
      <p:ext uri="{BB962C8B-B14F-4D97-AF65-F5344CB8AC3E}">
        <p14:creationId xmlns:p14="http://schemas.microsoft.com/office/powerpoint/2010/main" val="916430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Balances and Trade Negotiations B</a:t>
            </a:r>
          </a:p>
        </p:txBody>
      </p:sp>
      <p:sp>
        <p:nvSpPr>
          <p:cNvPr id="3" name="Content Placeholder 2"/>
          <p:cNvSpPr>
            <a:spLocks noGrp="1"/>
          </p:cNvSpPr>
          <p:nvPr>
            <p:ph sz="half" idx="1"/>
          </p:nvPr>
        </p:nvSpPr>
        <p:spPr>
          <a:xfrm>
            <a:off x="476843" y="1887674"/>
            <a:ext cx="11241915" cy="990600"/>
          </a:xfrm>
        </p:spPr>
        <p:txBody>
          <a:bodyPr/>
          <a:lstStyle/>
          <a:p>
            <a:r>
              <a:rPr lang="en-US" sz="2000" b="0" dirty="0">
                <a:latin typeface="+mn-lt"/>
              </a:rPr>
              <a:t>“An important reason why many workers in Michigan and Ohio have lost jobs in recent years is because U.S. presidential administrations over the past 30 years have not been tough enough in trade negotiations.”</a:t>
            </a:r>
          </a:p>
        </p:txBody>
      </p:sp>
      <p:pic>
        <p:nvPicPr>
          <p:cNvPr id="8" name="Picture 3" descr="A pie chart titled &quot;What do economists say?&quot; plots three values. They are 3% agree, 87% disagree, and 10% uncertain.">
            <a:extLst>
              <a:ext uri="{FF2B5EF4-FFF2-40B4-BE49-F238E27FC236}">
                <a16:creationId xmlns:a16="http://schemas.microsoft.com/office/drawing/2014/main" id="{05B0BB79-1660-9610-BF0E-7195D9CB726F}"/>
              </a:ext>
            </a:extLst>
          </p:cNvPr>
          <p:cNvPicPr>
            <a:picLocks noGrp="1" noChangeAspect="1"/>
          </p:cNvPicPr>
          <p:nvPr>
            <p:ph sz="half" idx="2"/>
          </p:nvPr>
        </p:nvPicPr>
        <p:blipFill>
          <a:blip r:embed="rId3"/>
          <a:stretch>
            <a:fillRect/>
          </a:stretch>
        </p:blipFill>
        <p:spPr>
          <a:xfrm>
            <a:off x="4150439" y="2922519"/>
            <a:ext cx="3891123" cy="2743200"/>
          </a:xfrm>
        </p:spPr>
      </p:pic>
      <p:sp>
        <p:nvSpPr>
          <p:cNvPr id="5" name="Content Placeholder 4"/>
          <p:cNvSpPr>
            <a:spLocks noGrp="1"/>
          </p:cNvSpPr>
          <p:nvPr>
            <p:ph type="body" sz="quarter" idx="13"/>
          </p:nvPr>
        </p:nvSpPr>
        <p:spPr>
          <a:xfrm>
            <a:off x="1973826" y="5719788"/>
            <a:ext cx="8244348" cy="327047"/>
          </a:xfrm>
        </p:spPr>
        <p:txBody>
          <a:bodyPr/>
          <a:lstStyle/>
          <a:p>
            <a:pPr>
              <a:buNone/>
            </a:pPr>
            <a:r>
              <a:rPr lang="en-US" sz="1600" dirty="0">
                <a:latin typeface="+mn-lt"/>
              </a:rPr>
              <a:t>Source: IGM Economic Experts Panel, December 9, 2014 and March 22, 2016.</a:t>
            </a:r>
          </a:p>
        </p:txBody>
      </p:sp>
    </p:spTree>
    <p:extLst>
      <p:ext uri="{BB962C8B-B14F-4D97-AF65-F5344CB8AC3E}">
        <p14:creationId xmlns:p14="http://schemas.microsoft.com/office/powerpoint/2010/main" val="3020556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32-2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Prices for International Transactions: Real and Nominal Exchange Rates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20927-FDF9-4157-ED82-347EC9FF966E}"/>
              </a:ext>
            </a:extLst>
          </p:cNvPr>
          <p:cNvSpPr>
            <a:spLocks noGrp="1"/>
          </p:cNvSpPr>
          <p:nvPr>
            <p:ph type="title"/>
          </p:nvPr>
        </p:nvSpPr>
        <p:spPr/>
        <p:txBody>
          <a:bodyPr/>
          <a:lstStyle/>
          <a:p>
            <a:r>
              <a:rPr lang="en-US" dirty="0">
                <a:latin typeface="+mn-lt"/>
              </a:rPr>
              <a:t>Nominal Exchange Rates</a:t>
            </a:r>
          </a:p>
        </p:txBody>
      </p:sp>
      <p:sp>
        <p:nvSpPr>
          <p:cNvPr id="3" name="Content Placeholder 2">
            <a:extLst>
              <a:ext uri="{FF2B5EF4-FFF2-40B4-BE49-F238E27FC236}">
                <a16:creationId xmlns:a16="http://schemas.microsoft.com/office/drawing/2014/main" id="{C14C85C3-CDBB-FC0F-A745-006D2DF7B9C9}"/>
              </a:ext>
            </a:extLst>
          </p:cNvPr>
          <p:cNvSpPr>
            <a:spLocks noGrp="1"/>
          </p:cNvSpPr>
          <p:nvPr>
            <p:ph idx="1"/>
          </p:nvPr>
        </p:nvSpPr>
        <p:spPr/>
        <p:txBody>
          <a:bodyPr/>
          <a:lstStyle/>
          <a:p>
            <a:r>
              <a:rPr lang="en-US" altLang="en-US" b="1" dirty="0">
                <a:solidFill>
                  <a:srgbClr val="C00000"/>
                </a:solidFill>
                <a:latin typeface="+mn-lt"/>
              </a:rPr>
              <a:t>Nominal exchange rate*</a:t>
            </a:r>
          </a:p>
          <a:p>
            <a:pPr lvl="1">
              <a:buFont typeface="Arial" panose="020B0604020202020204" pitchFamily="34" charset="0"/>
              <a:buChar char="•"/>
            </a:pPr>
            <a:r>
              <a:rPr lang="en-US" altLang="en-US" dirty="0">
                <a:latin typeface="+mn-lt"/>
              </a:rPr>
              <a:t>Rate at which a person can trade currency of one country for currency of another</a:t>
            </a:r>
          </a:p>
          <a:p>
            <a:pPr lvl="1">
              <a:buFont typeface="Arial" panose="020B0604020202020204" pitchFamily="34" charset="0"/>
              <a:buChar char="•"/>
            </a:pPr>
            <a:r>
              <a:rPr lang="en-US" altLang="en-US" dirty="0">
                <a:latin typeface="+mn-lt"/>
              </a:rPr>
              <a:t>Can be expressed in two ways, for example</a:t>
            </a:r>
          </a:p>
          <a:p>
            <a:pPr lvl="2">
              <a:buSzPct val="100000"/>
              <a:buFont typeface="Arial" panose="020B0604020202020204" pitchFamily="34" charset="0"/>
              <a:buChar char="•"/>
            </a:pPr>
            <a:r>
              <a:rPr lang="en-US" altLang="en-US" dirty="0">
                <a:latin typeface="+mn-lt"/>
              </a:rPr>
              <a:t>80 yen per dollar</a:t>
            </a:r>
          </a:p>
          <a:p>
            <a:pPr lvl="2">
              <a:buSzPct val="100000"/>
              <a:buFont typeface="Arial" panose="020B0604020202020204" pitchFamily="34" charset="0"/>
              <a:buChar char="•"/>
            </a:pPr>
            <a:r>
              <a:rPr lang="en-US" altLang="en-US" dirty="0">
                <a:latin typeface="+mn-lt"/>
              </a:rPr>
              <a:t>1/80 (= 0.0125) dollar per yen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2183958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D2832-B0DC-7981-00D0-9B233CD227B1}"/>
              </a:ext>
            </a:extLst>
          </p:cNvPr>
          <p:cNvSpPr>
            <a:spLocks noGrp="1"/>
          </p:cNvSpPr>
          <p:nvPr>
            <p:ph type="title"/>
          </p:nvPr>
        </p:nvSpPr>
        <p:spPr/>
        <p:txBody>
          <a:bodyPr/>
          <a:lstStyle/>
          <a:p>
            <a:r>
              <a:rPr lang="en-US" dirty="0">
                <a:latin typeface="+mn-lt"/>
              </a:rPr>
              <a:t>Appreciation</a:t>
            </a:r>
          </a:p>
        </p:txBody>
      </p:sp>
      <p:sp>
        <p:nvSpPr>
          <p:cNvPr id="3" name="Content Placeholder 2">
            <a:extLst>
              <a:ext uri="{FF2B5EF4-FFF2-40B4-BE49-F238E27FC236}">
                <a16:creationId xmlns:a16="http://schemas.microsoft.com/office/drawing/2014/main" id="{6F58CEBE-443C-D00B-DBE9-77C1E4AC4CB2}"/>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Appreciation*</a:t>
            </a:r>
          </a:p>
          <a:p>
            <a:pPr lvl="1">
              <a:spcAft>
                <a:spcPts val="500"/>
              </a:spcAft>
              <a:buFont typeface="Arial" panose="020B0604020202020204" pitchFamily="34" charset="0"/>
              <a:buChar char="•"/>
            </a:pPr>
            <a:r>
              <a:rPr lang="en-US" altLang="en-US" dirty="0">
                <a:latin typeface="+mn-lt"/>
              </a:rPr>
              <a:t>Increase in the value of a currency as measured by the amount of foreign currency it can buy</a:t>
            </a:r>
          </a:p>
          <a:p>
            <a:pPr>
              <a:spcBef>
                <a:spcPts val="500"/>
              </a:spcBef>
              <a:spcAft>
                <a:spcPts val="500"/>
              </a:spcAft>
            </a:pPr>
            <a:r>
              <a:rPr lang="en-US" altLang="en-US" dirty="0">
                <a:latin typeface="+mn-lt"/>
              </a:rPr>
              <a:t>For example, dollar appreciation, yen depreciation</a:t>
            </a:r>
          </a:p>
          <a:p>
            <a:pPr lvl="1">
              <a:spcAft>
                <a:spcPts val="500"/>
              </a:spcAft>
              <a:buFont typeface="Arial" panose="020B0604020202020204" pitchFamily="34" charset="0"/>
              <a:buChar char="•"/>
            </a:pPr>
            <a:r>
              <a:rPr lang="en-US" altLang="en-US" dirty="0">
                <a:latin typeface="+mn-lt"/>
              </a:rPr>
              <a:t>Exchange rate (old) = 80 yen per dollar</a:t>
            </a:r>
          </a:p>
          <a:p>
            <a:pPr lvl="1">
              <a:spcAft>
                <a:spcPts val="500"/>
              </a:spcAft>
              <a:buFont typeface="Arial" panose="020B0604020202020204" pitchFamily="34" charset="0"/>
              <a:buChar char="•"/>
            </a:pPr>
            <a:r>
              <a:rPr lang="en-US" altLang="en-US" dirty="0">
                <a:latin typeface="+mn-lt"/>
              </a:rPr>
              <a:t>Exchange rate (new) = 90 yen per dollar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45501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1CEB2-44B4-BA2A-4A43-844BF8A4B1FA}"/>
              </a:ext>
            </a:extLst>
          </p:cNvPr>
          <p:cNvSpPr>
            <a:spLocks noGrp="1"/>
          </p:cNvSpPr>
          <p:nvPr>
            <p:ph type="title"/>
          </p:nvPr>
        </p:nvSpPr>
        <p:spPr/>
        <p:txBody>
          <a:bodyPr/>
          <a:lstStyle/>
          <a:p>
            <a:r>
              <a:rPr lang="en-US" dirty="0">
                <a:latin typeface="+mn-lt"/>
              </a:rPr>
              <a:t>Depreciation</a:t>
            </a:r>
          </a:p>
        </p:txBody>
      </p:sp>
      <p:sp>
        <p:nvSpPr>
          <p:cNvPr id="3" name="Content Placeholder 2">
            <a:extLst>
              <a:ext uri="{FF2B5EF4-FFF2-40B4-BE49-F238E27FC236}">
                <a16:creationId xmlns:a16="http://schemas.microsoft.com/office/drawing/2014/main" id="{323357FD-6A8C-E81F-A8FC-D55BF64C4E5B}"/>
              </a:ext>
            </a:extLst>
          </p:cNvPr>
          <p:cNvSpPr>
            <a:spLocks noGrp="1"/>
          </p:cNvSpPr>
          <p:nvPr>
            <p:ph idx="1"/>
          </p:nvPr>
        </p:nvSpPr>
        <p:spPr/>
        <p:txBody>
          <a:bodyPr/>
          <a:lstStyle/>
          <a:p>
            <a:r>
              <a:rPr lang="en-US" altLang="en-US" b="1" dirty="0">
                <a:solidFill>
                  <a:srgbClr val="C00000"/>
                </a:solidFill>
                <a:latin typeface="+mn-lt"/>
              </a:rPr>
              <a:t>Depreciation*</a:t>
            </a:r>
          </a:p>
          <a:p>
            <a:pPr lvl="1">
              <a:buFont typeface="Arial" panose="020B0604020202020204" pitchFamily="34" charset="0"/>
              <a:buChar char="•"/>
            </a:pPr>
            <a:r>
              <a:rPr lang="en-US" altLang="en-US" dirty="0">
                <a:latin typeface="+mn-lt"/>
              </a:rPr>
              <a:t>Decrease in the value of a currency</a:t>
            </a:r>
          </a:p>
          <a:p>
            <a:pPr lvl="1">
              <a:buFont typeface="Arial" panose="020B0604020202020204" pitchFamily="34" charset="0"/>
              <a:buChar char="•"/>
            </a:pPr>
            <a:r>
              <a:rPr lang="en-US" altLang="en-US" dirty="0">
                <a:latin typeface="+mn-lt"/>
              </a:rPr>
              <a:t>As measured by the amount of foreign currency it can buy</a:t>
            </a:r>
          </a:p>
          <a:p>
            <a:r>
              <a:rPr lang="en-US" altLang="en-US" dirty="0">
                <a:latin typeface="+mn-lt"/>
              </a:rPr>
              <a:t>For example, dollar depreciation, yen appreciation</a:t>
            </a:r>
          </a:p>
          <a:p>
            <a:pPr lvl="1">
              <a:buFont typeface="Arial" panose="020B0604020202020204" pitchFamily="34" charset="0"/>
              <a:buChar char="•"/>
            </a:pPr>
            <a:r>
              <a:rPr lang="en-US" altLang="en-US" dirty="0">
                <a:latin typeface="+mn-lt"/>
              </a:rPr>
              <a:t>Exchange rate (old) = 80 yen per dollar</a:t>
            </a:r>
          </a:p>
          <a:p>
            <a:pPr lvl="1">
              <a:buFont typeface="Arial" panose="020B0604020202020204" pitchFamily="34" charset="0"/>
              <a:buChar char="•"/>
            </a:pPr>
            <a:r>
              <a:rPr lang="en-US" altLang="en-US" dirty="0">
                <a:latin typeface="+mn-lt"/>
              </a:rPr>
              <a:t>Exchange rate (new) = 70 yen per dollar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2764983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CF762-EB64-CCE6-0602-491F48A530CD}"/>
              </a:ext>
            </a:extLst>
          </p:cNvPr>
          <p:cNvSpPr>
            <a:spLocks noGrp="1"/>
          </p:cNvSpPr>
          <p:nvPr>
            <p:ph type="title"/>
          </p:nvPr>
        </p:nvSpPr>
        <p:spPr/>
        <p:txBody>
          <a:bodyPr/>
          <a:lstStyle/>
          <a:p>
            <a:r>
              <a:rPr lang="en-US" dirty="0">
                <a:latin typeface="+mn-lt"/>
              </a:rPr>
              <a:t>Real Exchange Rates (1 of 4)</a:t>
            </a:r>
          </a:p>
        </p:txBody>
      </p:sp>
      <p:sp>
        <p:nvSpPr>
          <p:cNvPr id="3" name="Content Placeholder 2">
            <a:extLst>
              <a:ext uri="{FF2B5EF4-FFF2-40B4-BE49-F238E27FC236}">
                <a16:creationId xmlns:a16="http://schemas.microsoft.com/office/drawing/2014/main" id="{6FF1DA86-4A1C-CDFB-D8C6-B52F86AA4232}"/>
              </a:ext>
            </a:extLst>
          </p:cNvPr>
          <p:cNvSpPr>
            <a:spLocks noGrp="1"/>
          </p:cNvSpPr>
          <p:nvPr>
            <p:ph sz="half" idx="1"/>
          </p:nvPr>
        </p:nvSpPr>
        <p:spPr>
          <a:xfrm>
            <a:off x="476844" y="1825625"/>
            <a:ext cx="11241914" cy="1603375"/>
          </a:xfrm>
        </p:spPr>
        <p:txBody>
          <a:bodyPr/>
          <a:lstStyle/>
          <a:p>
            <a:r>
              <a:rPr lang="en-US" altLang="en-US" b="1" dirty="0">
                <a:solidFill>
                  <a:srgbClr val="C00000"/>
                </a:solidFill>
                <a:latin typeface="+mn-lt"/>
              </a:rPr>
              <a:t>Real exchange rate*</a:t>
            </a:r>
          </a:p>
          <a:p>
            <a:pPr lvl="1">
              <a:buFont typeface="Arial" panose="020B0604020202020204" pitchFamily="34" charset="0"/>
              <a:buChar char="•"/>
            </a:pPr>
            <a:r>
              <a:rPr lang="en-US" altLang="en-US" dirty="0">
                <a:latin typeface="+mn-lt"/>
              </a:rPr>
              <a:t>Rate at which a person can trade goods and services of one country</a:t>
            </a:r>
          </a:p>
          <a:p>
            <a:pPr lvl="1">
              <a:buFont typeface="Arial" panose="020B0604020202020204" pitchFamily="34" charset="0"/>
              <a:buChar char="•"/>
            </a:pPr>
            <a:r>
              <a:rPr lang="en-US" altLang="en-US" dirty="0">
                <a:latin typeface="+mn-lt"/>
              </a:rPr>
              <a:t>For goods and services of another</a:t>
            </a:r>
            <a:endParaRPr lang="en-US" dirty="0">
              <a:latin typeface="+mn-lt"/>
            </a:endParaRPr>
          </a:p>
        </p:txBody>
      </p:sp>
      <p:graphicFrame>
        <p:nvGraphicFramePr>
          <p:cNvPr id="9" name="Object 3">
            <a:extLst>
              <a:ext uri="{FF2B5EF4-FFF2-40B4-BE49-F238E27FC236}">
                <a16:creationId xmlns:a16="http://schemas.microsoft.com/office/drawing/2014/main" id="{196B9491-E8DB-43ED-89D3-B06A39F0A7BB}"/>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2349669123"/>
              </p:ext>
            </p:extLst>
          </p:nvPr>
        </p:nvGraphicFramePr>
        <p:xfrm>
          <a:off x="1549560" y="3855749"/>
          <a:ext cx="9092880" cy="825480"/>
        </p:xfrm>
        <a:graphic>
          <a:graphicData uri="http://schemas.openxmlformats.org/presentationml/2006/ole">
            <mc:AlternateContent xmlns:mc="http://schemas.openxmlformats.org/markup-compatibility/2006">
              <mc:Choice xmlns:v="urn:schemas-microsoft-com:vml" Requires="v">
                <p:oleObj name="Equation" r:id="rId2" imgW="9092880" imgH="825480" progId="Equation.DSMT4">
                  <p:embed/>
                </p:oleObj>
              </mc:Choice>
              <mc:Fallback>
                <p:oleObj name="Equation" r:id="rId2" imgW="9092880" imgH="825480" progId="Equation.DSMT4">
                  <p:embed/>
                  <p:pic>
                    <p:nvPicPr>
                      <p:cNvPr id="8" name="Object 7">
                        <a:extLst>
                          <a:ext uri="{FF2B5EF4-FFF2-40B4-BE49-F238E27FC236}">
                            <a16:creationId xmlns:a16="http://schemas.microsoft.com/office/drawing/2014/main" id="{44F3D5B8-BDEB-4901-A6D1-92D923B01385}"/>
                          </a:ext>
                        </a:extLst>
                      </p:cNvPr>
                      <p:cNvPicPr/>
                      <p:nvPr/>
                    </p:nvPicPr>
                    <p:blipFill>
                      <a:blip r:embed="rId3"/>
                      <a:stretch>
                        <a:fillRect/>
                      </a:stretch>
                    </p:blipFill>
                    <p:spPr>
                      <a:xfrm>
                        <a:off x="1549560" y="3855749"/>
                        <a:ext cx="9092880" cy="825480"/>
                      </a:xfrm>
                      <a:prstGeom prst="rect">
                        <a:avLst/>
                      </a:prstGeom>
                    </p:spPr>
                  </p:pic>
                </p:oleObj>
              </mc:Fallback>
            </mc:AlternateContent>
          </a:graphicData>
        </a:graphic>
      </p:graphicFrame>
      <p:sp>
        <p:nvSpPr>
          <p:cNvPr id="6" name="Content Placeholder 4">
            <a:extLst>
              <a:ext uri="{FF2B5EF4-FFF2-40B4-BE49-F238E27FC236}">
                <a16:creationId xmlns:a16="http://schemas.microsoft.com/office/drawing/2014/main" id="{044ABB27-E6A2-43F3-8905-6F2AFD03EB3A}"/>
              </a:ext>
            </a:extLst>
          </p:cNvPr>
          <p:cNvSpPr>
            <a:spLocks noGrp="1"/>
          </p:cNvSpPr>
          <p:nvPr>
            <p:ph sz="half" idx="2"/>
          </p:nvPr>
        </p:nvSpPr>
        <p:spPr>
          <a:xfrm>
            <a:off x="476844" y="5456903"/>
            <a:ext cx="11238312" cy="365760"/>
          </a:xfrm>
        </p:spPr>
        <p:txBody>
          <a:bodyPr/>
          <a:lstStyle/>
          <a:p>
            <a:pPr marL="0" indent="0">
              <a:buNone/>
            </a:pPr>
            <a:r>
              <a:rPr lang="en-US" altLang="en-US" sz="1600" dirty="0">
                <a:solidFill>
                  <a:srgbClr val="282F7C"/>
                </a:solidFill>
                <a:latin typeface="+mn-lt"/>
              </a:rPr>
              <a:t>*Words accompanied by an asterisk are key terms from the chapter.</a:t>
            </a:r>
          </a:p>
        </p:txBody>
      </p:sp>
    </p:spTree>
    <p:extLst>
      <p:ext uri="{BB962C8B-B14F-4D97-AF65-F5344CB8AC3E}">
        <p14:creationId xmlns:p14="http://schemas.microsoft.com/office/powerpoint/2010/main" val="733699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3CA3D-159A-85DC-1337-B06E7537609B}"/>
              </a:ext>
            </a:extLst>
          </p:cNvPr>
          <p:cNvSpPr>
            <a:spLocks noGrp="1"/>
          </p:cNvSpPr>
          <p:nvPr>
            <p:ph type="title"/>
          </p:nvPr>
        </p:nvSpPr>
        <p:spPr/>
        <p:txBody>
          <a:bodyPr/>
          <a:lstStyle/>
          <a:p>
            <a:r>
              <a:rPr lang="en-US" dirty="0">
                <a:latin typeface="+mn-lt"/>
              </a:rPr>
              <a:t>Real Exchange Rates (2 of 4)</a:t>
            </a:r>
          </a:p>
        </p:txBody>
      </p:sp>
      <p:sp>
        <p:nvSpPr>
          <p:cNvPr id="3" name="Content Placeholder 2">
            <a:extLst>
              <a:ext uri="{FF2B5EF4-FFF2-40B4-BE49-F238E27FC236}">
                <a16:creationId xmlns:a16="http://schemas.microsoft.com/office/drawing/2014/main" id="{56D9574B-F9FC-92F8-F130-602D5ECCB35C}"/>
              </a:ext>
            </a:extLst>
          </p:cNvPr>
          <p:cNvSpPr>
            <a:spLocks noGrp="1"/>
          </p:cNvSpPr>
          <p:nvPr>
            <p:ph idx="1"/>
          </p:nvPr>
        </p:nvSpPr>
        <p:spPr/>
        <p:txBody>
          <a:bodyPr/>
          <a:lstStyle/>
          <a:p>
            <a:r>
              <a:rPr lang="en-US" altLang="en-US" dirty="0">
                <a:latin typeface="+mn-lt"/>
              </a:rPr>
              <a:t>Real exchange rate = (</a:t>
            </a:r>
            <a:r>
              <a:rPr lang="en-US" altLang="en-US" i="1" dirty="0">
                <a:latin typeface="+mn-lt"/>
              </a:rPr>
              <a:t>e</a:t>
            </a:r>
            <a:r>
              <a:rPr lang="en-US" altLang="en-US" dirty="0">
                <a:latin typeface="+mn-lt"/>
              </a:rPr>
              <a:t> × </a:t>
            </a:r>
            <a:r>
              <a:rPr lang="en-US" altLang="en-US" i="1" dirty="0">
                <a:latin typeface="+mn-lt"/>
              </a:rPr>
              <a:t>P</a:t>
            </a:r>
            <a:r>
              <a:rPr lang="en-US" altLang="en-US" dirty="0">
                <a:latin typeface="+mn-lt"/>
              </a:rPr>
              <a:t>) / </a:t>
            </a:r>
            <a:r>
              <a:rPr lang="en-US" altLang="en-US" i="1" dirty="0">
                <a:latin typeface="+mn-lt"/>
              </a:rPr>
              <a:t>P*</a:t>
            </a:r>
          </a:p>
          <a:p>
            <a:pPr lvl="1">
              <a:buFont typeface="Arial" charset="0"/>
              <a:buChar char="•"/>
            </a:pPr>
            <a:r>
              <a:rPr lang="en-US" altLang="en-US" i="1" dirty="0">
                <a:latin typeface="+mn-lt"/>
              </a:rPr>
              <a:t>e</a:t>
            </a:r>
            <a:r>
              <a:rPr lang="en-US" altLang="en-US" dirty="0">
                <a:latin typeface="+mn-lt"/>
              </a:rPr>
              <a:t>: Nominal exchange rate between the U.S. dollar and foreign currencies</a:t>
            </a:r>
          </a:p>
          <a:p>
            <a:pPr lvl="1">
              <a:buFont typeface="Arial" charset="0"/>
              <a:buChar char="•"/>
            </a:pPr>
            <a:r>
              <a:rPr lang="en-US" altLang="en-US" i="1" dirty="0">
                <a:latin typeface="+mn-lt"/>
              </a:rPr>
              <a:t>P</a:t>
            </a:r>
            <a:r>
              <a:rPr lang="en-US" altLang="en-US" dirty="0">
                <a:latin typeface="+mn-lt"/>
              </a:rPr>
              <a:t>: Price index for U.S. basket</a:t>
            </a:r>
          </a:p>
          <a:p>
            <a:pPr lvl="1">
              <a:buFont typeface="Arial" charset="0"/>
              <a:buChar char="•"/>
            </a:pPr>
            <a:r>
              <a:rPr lang="en-US" altLang="en-US" i="1" dirty="0">
                <a:latin typeface="+mn-lt"/>
              </a:rPr>
              <a:t>P*</a:t>
            </a:r>
            <a:r>
              <a:rPr lang="en-US" altLang="en-US" dirty="0">
                <a:latin typeface="+mn-lt"/>
              </a:rPr>
              <a:t>: Price index for foreign basket</a:t>
            </a:r>
          </a:p>
        </p:txBody>
      </p:sp>
    </p:spTree>
    <p:extLst>
      <p:ext uri="{BB962C8B-B14F-4D97-AF65-F5344CB8AC3E}">
        <p14:creationId xmlns:p14="http://schemas.microsoft.com/office/powerpoint/2010/main" val="3534713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Contrast a country's nominal exchange rate with its real exchange rate.</a:t>
            </a:r>
          </a:p>
          <a:p>
            <a:pPr>
              <a:spcBef>
                <a:spcPts val="800"/>
              </a:spcBef>
            </a:pPr>
            <a:r>
              <a:rPr lang="en-US" dirty="0">
                <a:latin typeface="+mn-lt"/>
              </a:rPr>
              <a:t>Determine the implications of purchasing-power parity on exchange rates.</a:t>
            </a:r>
          </a:p>
        </p:txBody>
      </p:sp>
    </p:spTree>
    <p:extLst>
      <p:ext uri="{BB962C8B-B14F-4D97-AF65-F5344CB8AC3E}">
        <p14:creationId xmlns:p14="http://schemas.microsoft.com/office/powerpoint/2010/main" val="4231253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606C9-0476-A21F-C170-BFA5BA80C046}"/>
              </a:ext>
            </a:extLst>
          </p:cNvPr>
          <p:cNvSpPr>
            <a:spLocks noGrp="1"/>
          </p:cNvSpPr>
          <p:nvPr>
            <p:ph type="title"/>
          </p:nvPr>
        </p:nvSpPr>
        <p:spPr/>
        <p:txBody>
          <a:bodyPr/>
          <a:lstStyle/>
          <a:p>
            <a:r>
              <a:rPr lang="en-US" dirty="0">
                <a:latin typeface="+mn-lt"/>
              </a:rPr>
              <a:t>Real Exchange Rates (3 of 4)</a:t>
            </a:r>
          </a:p>
        </p:txBody>
      </p:sp>
      <p:sp>
        <p:nvSpPr>
          <p:cNvPr id="3" name="Content Placeholder 2">
            <a:extLst>
              <a:ext uri="{FF2B5EF4-FFF2-40B4-BE49-F238E27FC236}">
                <a16:creationId xmlns:a16="http://schemas.microsoft.com/office/drawing/2014/main" id="{C766EE64-8F33-9A37-2A7A-7308EDC6D2B6}"/>
              </a:ext>
            </a:extLst>
          </p:cNvPr>
          <p:cNvSpPr>
            <a:spLocks noGrp="1"/>
          </p:cNvSpPr>
          <p:nvPr>
            <p:ph idx="1"/>
          </p:nvPr>
        </p:nvSpPr>
        <p:spPr/>
        <p:txBody>
          <a:bodyPr/>
          <a:lstStyle/>
          <a:p>
            <a:r>
              <a:rPr lang="en-US" altLang="en-US" dirty="0">
                <a:latin typeface="+mn-lt"/>
              </a:rPr>
              <a:t>Depreciation (fall) in the U.S. real exchange rate</a:t>
            </a:r>
          </a:p>
          <a:p>
            <a:pPr lvl="1">
              <a:buFont typeface="Arial" panose="020B0604020202020204" pitchFamily="34" charset="0"/>
              <a:buChar char="•"/>
            </a:pPr>
            <a:r>
              <a:rPr lang="en-US" altLang="en-US" dirty="0">
                <a:latin typeface="+mn-lt"/>
              </a:rPr>
              <a:t>U.S. goods: Cheaper relative to foreign goods</a:t>
            </a:r>
          </a:p>
          <a:p>
            <a:pPr lvl="1">
              <a:buFont typeface="Arial" panose="020B0604020202020204" pitchFamily="34" charset="0"/>
              <a:buChar char="•"/>
            </a:pPr>
            <a:r>
              <a:rPr lang="en-US" altLang="en-US" dirty="0">
                <a:latin typeface="+mn-lt"/>
              </a:rPr>
              <a:t>Consumers at home and abroad buy more U.S. goods and fewer goods from other countries</a:t>
            </a:r>
          </a:p>
          <a:p>
            <a:pPr lvl="2">
              <a:buSzPct val="100000"/>
              <a:buFont typeface="Arial" panose="020B0604020202020204" pitchFamily="34" charset="0"/>
              <a:buChar char="•"/>
            </a:pPr>
            <a:r>
              <a:rPr lang="en-US" altLang="en-US" dirty="0">
                <a:latin typeface="+mn-lt"/>
              </a:rPr>
              <a:t>Higher exports, lower imports</a:t>
            </a:r>
          </a:p>
          <a:p>
            <a:pPr lvl="2">
              <a:buSzPct val="100000"/>
              <a:buFont typeface="Arial" panose="020B0604020202020204" pitchFamily="34" charset="0"/>
              <a:buChar char="•"/>
            </a:pPr>
            <a:r>
              <a:rPr lang="en-US" altLang="en-US" dirty="0">
                <a:latin typeface="+mn-lt"/>
              </a:rPr>
              <a:t>Higher net exports</a:t>
            </a:r>
          </a:p>
        </p:txBody>
      </p:sp>
    </p:spTree>
    <p:extLst>
      <p:ext uri="{BB962C8B-B14F-4D97-AF65-F5344CB8AC3E}">
        <p14:creationId xmlns:p14="http://schemas.microsoft.com/office/powerpoint/2010/main" val="3674129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606C9-0476-A21F-C170-BFA5BA80C046}"/>
              </a:ext>
            </a:extLst>
          </p:cNvPr>
          <p:cNvSpPr>
            <a:spLocks noGrp="1"/>
          </p:cNvSpPr>
          <p:nvPr>
            <p:ph type="title"/>
          </p:nvPr>
        </p:nvSpPr>
        <p:spPr/>
        <p:txBody>
          <a:bodyPr/>
          <a:lstStyle/>
          <a:p>
            <a:r>
              <a:rPr lang="en-US" dirty="0">
                <a:latin typeface="+mn-lt"/>
              </a:rPr>
              <a:t>Real Exchange Rates (4 of 4)</a:t>
            </a:r>
          </a:p>
        </p:txBody>
      </p:sp>
      <p:sp>
        <p:nvSpPr>
          <p:cNvPr id="3" name="Content Placeholder 2">
            <a:extLst>
              <a:ext uri="{FF2B5EF4-FFF2-40B4-BE49-F238E27FC236}">
                <a16:creationId xmlns:a16="http://schemas.microsoft.com/office/drawing/2014/main" id="{C766EE64-8F33-9A37-2A7A-7308EDC6D2B6}"/>
              </a:ext>
            </a:extLst>
          </p:cNvPr>
          <p:cNvSpPr>
            <a:spLocks noGrp="1"/>
          </p:cNvSpPr>
          <p:nvPr>
            <p:ph idx="1"/>
          </p:nvPr>
        </p:nvSpPr>
        <p:spPr/>
        <p:txBody>
          <a:bodyPr/>
          <a:lstStyle/>
          <a:p>
            <a:r>
              <a:rPr lang="en-US" altLang="en-US" dirty="0">
                <a:latin typeface="+mn-lt"/>
              </a:rPr>
              <a:t>An appreciation (rise) in the U.S. real exchange rate</a:t>
            </a:r>
          </a:p>
          <a:p>
            <a:pPr lvl="1">
              <a:buFont typeface="Arial" panose="020B0604020202020204" pitchFamily="34" charset="0"/>
              <a:buChar char="•"/>
            </a:pPr>
            <a:r>
              <a:rPr lang="en-US" altLang="en-US" dirty="0">
                <a:latin typeface="+mn-lt"/>
              </a:rPr>
              <a:t>U.S. goods: More expensive compared to foreign goods</a:t>
            </a:r>
          </a:p>
          <a:p>
            <a:pPr lvl="1">
              <a:buFont typeface="Arial" panose="020B0604020202020204" pitchFamily="34" charset="0"/>
              <a:buChar char="•"/>
            </a:pPr>
            <a:r>
              <a:rPr lang="en-US" altLang="en-US" dirty="0">
                <a:latin typeface="+mn-lt"/>
              </a:rPr>
              <a:t>Consumers at home and abroad buy fewer U.S. goods and more goods from other countries</a:t>
            </a:r>
          </a:p>
          <a:p>
            <a:pPr lvl="2">
              <a:buSzPct val="100000"/>
              <a:buFont typeface="Arial" panose="020B0604020202020204" pitchFamily="34" charset="0"/>
              <a:buChar char="•"/>
            </a:pPr>
            <a:r>
              <a:rPr lang="en-US" altLang="en-US" dirty="0">
                <a:latin typeface="+mn-lt"/>
              </a:rPr>
              <a:t>Lower exports, higher imports</a:t>
            </a:r>
          </a:p>
          <a:p>
            <a:pPr lvl="2">
              <a:buSzPct val="100000"/>
              <a:buFont typeface="Arial" panose="020B0604020202020204" pitchFamily="34" charset="0"/>
              <a:buChar char="•"/>
            </a:pPr>
            <a:r>
              <a:rPr lang="en-US" altLang="en-US" dirty="0">
                <a:latin typeface="+mn-lt"/>
              </a:rPr>
              <a:t>Lower net exports</a:t>
            </a:r>
          </a:p>
        </p:txBody>
      </p:sp>
    </p:spTree>
    <p:extLst>
      <p:ext uri="{BB962C8B-B14F-4D97-AF65-F5344CB8AC3E}">
        <p14:creationId xmlns:p14="http://schemas.microsoft.com/office/powerpoint/2010/main" val="1398931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2CC52-A4E2-D26A-C6F1-E5DD4EA8C739}"/>
              </a:ext>
            </a:extLst>
          </p:cNvPr>
          <p:cNvSpPr>
            <a:spLocks noGrp="1"/>
          </p:cNvSpPr>
          <p:nvPr>
            <p:ph type="title"/>
          </p:nvPr>
        </p:nvSpPr>
        <p:spPr/>
        <p:txBody>
          <a:bodyPr/>
          <a:lstStyle/>
          <a:p>
            <a:r>
              <a:rPr lang="en-US" dirty="0">
                <a:latin typeface="+mn-lt"/>
              </a:rPr>
              <a:t>Active Learning 2: Compute a Real Exchange Rate</a:t>
            </a:r>
          </a:p>
        </p:txBody>
      </p:sp>
      <p:sp>
        <p:nvSpPr>
          <p:cNvPr id="3" name="Content Placeholder 2">
            <a:extLst>
              <a:ext uri="{FF2B5EF4-FFF2-40B4-BE49-F238E27FC236}">
                <a16:creationId xmlns:a16="http://schemas.microsoft.com/office/drawing/2014/main" id="{141C191C-DEEF-80DC-6854-31036C0F0C9C}"/>
              </a:ext>
            </a:extLst>
          </p:cNvPr>
          <p:cNvSpPr>
            <a:spLocks noGrp="1"/>
          </p:cNvSpPr>
          <p:nvPr>
            <p:ph idx="1"/>
          </p:nvPr>
        </p:nvSpPr>
        <p:spPr/>
        <p:txBody>
          <a:bodyPr/>
          <a:lstStyle/>
          <a:p>
            <a:r>
              <a:rPr lang="en-US" dirty="0">
                <a:latin typeface="+mn-lt"/>
              </a:rPr>
              <a:t>The exchange rate is e = 20 pesos per $. The price of a tall Starbucks Latte is </a:t>
            </a:r>
            <a:r>
              <a:rPr lang="en-US" i="1" dirty="0">
                <a:latin typeface="+mn-lt"/>
              </a:rPr>
              <a:t>P</a:t>
            </a:r>
            <a:r>
              <a:rPr lang="en-US" dirty="0">
                <a:latin typeface="+mn-lt"/>
              </a:rPr>
              <a:t> = $3 in U.S. and </a:t>
            </a:r>
            <a:r>
              <a:rPr lang="en-US" i="1" dirty="0">
                <a:latin typeface="+mn-lt"/>
              </a:rPr>
              <a:t>P</a:t>
            </a:r>
            <a:r>
              <a:rPr lang="en-US" dirty="0">
                <a:latin typeface="+mn-lt"/>
              </a:rPr>
              <a:t>* = 40 pesos in Mexico.</a:t>
            </a:r>
          </a:p>
          <a:p>
            <a:pPr marL="457200" indent="-457200">
              <a:buFont typeface="+mj-lt"/>
              <a:buAutoNum type="alphaUcPeriod"/>
            </a:pPr>
            <a:r>
              <a:rPr lang="en-US" dirty="0">
                <a:latin typeface="+mn-lt"/>
              </a:rPr>
              <a:t>What is the price of a U.S. latte measured in pesos?  </a:t>
            </a:r>
          </a:p>
          <a:p>
            <a:pPr marL="457200" indent="-457200">
              <a:buFont typeface="+mj-lt"/>
              <a:buAutoNum type="alphaUcPeriod"/>
            </a:pPr>
            <a:r>
              <a:rPr lang="en-US" dirty="0">
                <a:latin typeface="+mn-lt"/>
              </a:rPr>
              <a:t>Calculate the real exchange rate, measured as Mexican lattes per U.S. latte.</a:t>
            </a:r>
          </a:p>
        </p:txBody>
      </p:sp>
    </p:spTree>
    <p:extLst>
      <p:ext uri="{BB962C8B-B14F-4D97-AF65-F5344CB8AC3E}">
        <p14:creationId xmlns:p14="http://schemas.microsoft.com/office/powerpoint/2010/main" val="1613417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53CDA-475B-C142-A225-8E280B2D0DFB}"/>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310084A4-3939-401E-B137-DE8B02200151}"/>
              </a:ext>
            </a:extLst>
          </p:cNvPr>
          <p:cNvSpPr>
            <a:spLocks noGrp="1"/>
          </p:cNvSpPr>
          <p:nvPr>
            <p:ph idx="1"/>
          </p:nvPr>
        </p:nvSpPr>
        <p:spPr/>
        <p:txBody>
          <a:bodyPr/>
          <a:lstStyle/>
          <a:p>
            <a:r>
              <a:rPr lang="en-US" i="1" dirty="0">
                <a:latin typeface="+mn-lt"/>
              </a:rPr>
              <a:t>e</a:t>
            </a:r>
            <a:r>
              <a:rPr lang="en-US" dirty="0">
                <a:latin typeface="+mn-lt"/>
              </a:rPr>
              <a:t> = 20 pesos per $; </a:t>
            </a:r>
            <a:r>
              <a:rPr lang="en-US" i="1" dirty="0">
                <a:latin typeface="+mn-lt"/>
              </a:rPr>
              <a:t>P</a:t>
            </a:r>
            <a:r>
              <a:rPr lang="en-US" dirty="0">
                <a:latin typeface="+mn-lt"/>
              </a:rPr>
              <a:t> = $3 in U.S., </a:t>
            </a:r>
            <a:r>
              <a:rPr lang="en-US" i="1" dirty="0">
                <a:latin typeface="+mn-lt"/>
              </a:rPr>
              <a:t>P</a:t>
            </a:r>
            <a:r>
              <a:rPr lang="en-US" dirty="0">
                <a:latin typeface="+mn-lt"/>
              </a:rPr>
              <a:t>* = 40 pesos in Mexico</a:t>
            </a:r>
          </a:p>
          <a:p>
            <a:pPr marL="457200" indent="-457200">
              <a:buFont typeface="+mj-lt"/>
              <a:buAutoNum type="alphaUcPeriod"/>
            </a:pPr>
            <a:r>
              <a:rPr lang="en-US" dirty="0">
                <a:latin typeface="+mn-lt"/>
              </a:rPr>
              <a:t>U.S. latte: </a:t>
            </a:r>
            <a:r>
              <a:rPr lang="en-US" i="1" dirty="0">
                <a:latin typeface="+mn-lt"/>
              </a:rPr>
              <a:t>e</a:t>
            </a:r>
            <a:r>
              <a:rPr lang="en-US" dirty="0">
                <a:latin typeface="+mn-lt"/>
              </a:rPr>
              <a:t> × </a:t>
            </a:r>
            <a:r>
              <a:rPr lang="en-US" i="1" dirty="0">
                <a:latin typeface="+mn-lt"/>
              </a:rPr>
              <a:t>P</a:t>
            </a:r>
            <a:r>
              <a:rPr lang="en-US" dirty="0">
                <a:latin typeface="+mn-lt"/>
              </a:rPr>
              <a:t> = (20 pesos per $)  ×  ($3 per U.S. latte) = 60 pesos per U.S. latte</a:t>
            </a:r>
          </a:p>
          <a:p>
            <a:pPr marL="457200" indent="-457200">
              <a:buFont typeface="+mj-lt"/>
              <a:buAutoNum type="alphaUcPeriod"/>
            </a:pPr>
            <a:r>
              <a:rPr lang="en-US" dirty="0">
                <a:latin typeface="+mn-lt"/>
              </a:rPr>
              <a:t>Mexican lattes: </a:t>
            </a:r>
            <a:r>
              <a:rPr lang="en-US" i="1" dirty="0">
                <a:latin typeface="+mn-lt"/>
              </a:rPr>
              <a:t>e</a:t>
            </a:r>
            <a:r>
              <a:rPr lang="en-US" dirty="0">
                <a:latin typeface="+mn-lt"/>
              </a:rPr>
              <a:t> × </a:t>
            </a:r>
            <a:r>
              <a:rPr lang="en-US" i="1" dirty="0">
                <a:latin typeface="+mn-lt"/>
              </a:rPr>
              <a:t>P</a:t>
            </a:r>
            <a:r>
              <a:rPr lang="en-US" dirty="0">
                <a:latin typeface="+mn-lt"/>
              </a:rPr>
              <a:t> / </a:t>
            </a:r>
            <a:r>
              <a:rPr lang="en-US" i="1" dirty="0">
                <a:latin typeface="+mn-lt"/>
              </a:rPr>
              <a:t>P</a:t>
            </a:r>
            <a:r>
              <a:rPr lang="en-US" dirty="0">
                <a:latin typeface="+mn-lt"/>
              </a:rPr>
              <a:t>* = 60 pesos per U.S. latte / 40 pesos per Mexican latte = 1.5 Mexican lattes per U.S. latte</a:t>
            </a:r>
          </a:p>
        </p:txBody>
      </p:sp>
    </p:spTree>
    <p:extLst>
      <p:ext uri="{BB962C8B-B14F-4D97-AF65-F5344CB8AC3E}">
        <p14:creationId xmlns:p14="http://schemas.microsoft.com/office/powerpoint/2010/main" val="3874886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32-3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A First Theory of Exchange-Rate Determination: Purchasing-Power Parity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7DCD3-8256-B86C-7983-7C958A669AC3}"/>
              </a:ext>
            </a:extLst>
          </p:cNvPr>
          <p:cNvSpPr>
            <a:spLocks noGrp="1"/>
          </p:cNvSpPr>
          <p:nvPr>
            <p:ph type="title"/>
          </p:nvPr>
        </p:nvSpPr>
        <p:spPr/>
        <p:txBody>
          <a:bodyPr/>
          <a:lstStyle/>
          <a:p>
            <a:r>
              <a:rPr lang="en-US" dirty="0">
                <a:latin typeface="+mn-lt"/>
              </a:rPr>
              <a:t>The Basic Logic of Purchasing-Power Parity (1 of 2)</a:t>
            </a:r>
          </a:p>
        </p:txBody>
      </p:sp>
      <p:sp>
        <p:nvSpPr>
          <p:cNvPr id="3" name="Content Placeholder 2">
            <a:extLst>
              <a:ext uri="{FF2B5EF4-FFF2-40B4-BE49-F238E27FC236}">
                <a16:creationId xmlns:a16="http://schemas.microsoft.com/office/drawing/2014/main" id="{1DC61B42-AD87-56D9-48A4-855E86501FC8}"/>
              </a:ext>
            </a:extLst>
          </p:cNvPr>
          <p:cNvSpPr>
            <a:spLocks noGrp="1"/>
          </p:cNvSpPr>
          <p:nvPr>
            <p:ph idx="1"/>
          </p:nvPr>
        </p:nvSpPr>
        <p:spPr/>
        <p:txBody>
          <a:bodyPr vert="horz" lIns="91440" tIns="45720" rIns="91440" bIns="45720" rtlCol="0" anchor="t">
            <a:noAutofit/>
          </a:bodyPr>
          <a:lstStyle/>
          <a:p>
            <a:r>
              <a:rPr lang="en-US" altLang="en-US" b="1" dirty="0">
                <a:solidFill>
                  <a:srgbClr val="C00000"/>
                </a:solidFill>
                <a:latin typeface="+mn-lt"/>
              </a:rPr>
              <a:t>Purchasing-power parity* </a:t>
            </a:r>
            <a:r>
              <a:rPr lang="en-US" altLang="en-US" dirty="0">
                <a:latin typeface="+mn-lt"/>
              </a:rPr>
              <a:t>(PPP)</a:t>
            </a:r>
          </a:p>
          <a:p>
            <a:pPr lvl="1">
              <a:buFont typeface="Arial" panose="020B0604020202020204" pitchFamily="34" charset="0"/>
              <a:buChar char="•"/>
            </a:pPr>
            <a:r>
              <a:rPr lang="en-US" altLang="en-US" dirty="0">
                <a:latin typeface="+mn-lt"/>
              </a:rPr>
              <a:t>A theory of exchange rates that says a unit of any given currency should be able to buy the same quantity of goods in all countries</a:t>
            </a:r>
          </a:p>
          <a:p>
            <a:r>
              <a:rPr lang="en-US" altLang="en-US" dirty="0">
                <a:latin typeface="+mn-lt"/>
              </a:rPr>
              <a:t>Arbitrage</a:t>
            </a:r>
          </a:p>
          <a:p>
            <a:pPr lvl="1">
              <a:buFont typeface="Arial" panose="020B0604020202020204" pitchFamily="34" charset="0"/>
              <a:buChar char="•"/>
            </a:pPr>
            <a:r>
              <a:rPr lang="en-US" altLang="en-US" dirty="0">
                <a:latin typeface="+mn-lt"/>
              </a:rPr>
              <a:t>Take advantage of price differences for the same item in different markets</a:t>
            </a:r>
          </a:p>
          <a:p>
            <a:pPr lvl="1">
              <a:buFont typeface="Arial" panose="020B0604020202020204" pitchFamily="34" charset="0"/>
              <a:buChar char="•"/>
            </a:pPr>
            <a:r>
              <a:rPr lang="en-US" altLang="en-US" dirty="0">
                <a:latin typeface="+mn-lt"/>
              </a:rPr>
              <a:t>Result: The law of one price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431127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8F145-1547-D6F9-AFEB-0E85A47EFBCD}"/>
              </a:ext>
            </a:extLst>
          </p:cNvPr>
          <p:cNvSpPr>
            <a:spLocks noGrp="1"/>
          </p:cNvSpPr>
          <p:nvPr>
            <p:ph type="title"/>
          </p:nvPr>
        </p:nvSpPr>
        <p:spPr/>
        <p:txBody>
          <a:bodyPr/>
          <a:lstStyle/>
          <a:p>
            <a:r>
              <a:rPr lang="en-US" dirty="0">
                <a:latin typeface="+mn-lt"/>
              </a:rPr>
              <a:t>The Basic Logic of Purchasing-Power Parity (2 of 2)</a:t>
            </a:r>
          </a:p>
        </p:txBody>
      </p:sp>
      <p:sp>
        <p:nvSpPr>
          <p:cNvPr id="3" name="Content Placeholder 2">
            <a:extLst>
              <a:ext uri="{FF2B5EF4-FFF2-40B4-BE49-F238E27FC236}">
                <a16:creationId xmlns:a16="http://schemas.microsoft.com/office/drawing/2014/main" id="{B56A0C90-853C-21B7-302D-FF1EB00FE7DA}"/>
              </a:ext>
            </a:extLst>
          </p:cNvPr>
          <p:cNvSpPr>
            <a:spLocks noGrp="1"/>
          </p:cNvSpPr>
          <p:nvPr>
            <p:ph idx="1"/>
          </p:nvPr>
        </p:nvSpPr>
        <p:spPr/>
        <p:txBody>
          <a:bodyPr/>
          <a:lstStyle/>
          <a:p>
            <a:r>
              <a:rPr lang="en-US" altLang="en-US" dirty="0">
                <a:latin typeface="+mn-lt"/>
              </a:rPr>
              <a:t>Based on the law of one price </a:t>
            </a:r>
          </a:p>
          <a:p>
            <a:pPr lvl="1">
              <a:buFont typeface="Arial" panose="020B0604020202020204" pitchFamily="34" charset="0"/>
              <a:buChar char="•"/>
            </a:pPr>
            <a:r>
              <a:rPr lang="en-US" altLang="en-US" dirty="0">
                <a:latin typeface="+mn-lt"/>
              </a:rPr>
              <a:t>A good should sell for the same price in all locations </a:t>
            </a:r>
          </a:p>
          <a:p>
            <a:r>
              <a:rPr lang="en-US" altLang="en-US" dirty="0">
                <a:latin typeface="+mn-lt"/>
              </a:rPr>
              <a:t>PPP</a:t>
            </a:r>
          </a:p>
          <a:p>
            <a:pPr lvl="1">
              <a:buFont typeface="Arial" panose="020B0604020202020204" pitchFamily="34" charset="0"/>
              <a:buChar char="•"/>
            </a:pPr>
            <a:r>
              <a:rPr lang="en-US" altLang="en-US" dirty="0">
                <a:latin typeface="+mn-lt"/>
              </a:rPr>
              <a:t>A currency must have the same purchasing power in all countries</a:t>
            </a:r>
          </a:p>
          <a:p>
            <a:pPr lvl="1">
              <a:buFont typeface="Arial" panose="020B0604020202020204" pitchFamily="34" charset="0"/>
              <a:buChar char="•"/>
            </a:pPr>
            <a:r>
              <a:rPr lang="en-US" altLang="en-US" dirty="0">
                <a:latin typeface="+mn-lt"/>
              </a:rPr>
              <a:t>A U.S. dollar must buy the same quantity of goods in the United States and Japan</a:t>
            </a:r>
          </a:p>
          <a:p>
            <a:pPr lvl="1">
              <a:buFont typeface="Arial" panose="020B0604020202020204" pitchFamily="34" charset="0"/>
              <a:buChar char="•"/>
            </a:pPr>
            <a:r>
              <a:rPr lang="en-US" altLang="en-US" dirty="0">
                <a:latin typeface="+mn-lt"/>
              </a:rPr>
              <a:t>And a Japanese yen must buy the same quantity of goods in Japan and the United States </a:t>
            </a:r>
          </a:p>
        </p:txBody>
      </p:sp>
    </p:spTree>
    <p:extLst>
      <p:ext uri="{BB962C8B-B14F-4D97-AF65-F5344CB8AC3E}">
        <p14:creationId xmlns:p14="http://schemas.microsoft.com/office/powerpoint/2010/main" val="173079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2DD3D-B3F1-7B27-446D-CE9C32504141}"/>
              </a:ext>
            </a:extLst>
          </p:cNvPr>
          <p:cNvSpPr>
            <a:spLocks noGrp="1"/>
          </p:cNvSpPr>
          <p:nvPr>
            <p:ph type="title"/>
          </p:nvPr>
        </p:nvSpPr>
        <p:spPr/>
        <p:txBody>
          <a:bodyPr/>
          <a:lstStyle/>
          <a:p>
            <a:r>
              <a:rPr lang="en-US" sz="3600" dirty="0">
                <a:latin typeface="+mn-lt"/>
              </a:rPr>
              <a:t>Implications of Purchasing-Power Parity (1 of 2)</a:t>
            </a:r>
          </a:p>
        </p:txBody>
      </p:sp>
      <p:sp>
        <p:nvSpPr>
          <p:cNvPr id="3" name="Content Placeholder 2">
            <a:extLst>
              <a:ext uri="{FF2B5EF4-FFF2-40B4-BE49-F238E27FC236}">
                <a16:creationId xmlns:a16="http://schemas.microsoft.com/office/drawing/2014/main" id="{F7CAC583-D424-5FAB-2B72-E4B633F1DB2A}"/>
              </a:ext>
            </a:extLst>
          </p:cNvPr>
          <p:cNvSpPr>
            <a:spLocks noGrp="1"/>
          </p:cNvSpPr>
          <p:nvPr>
            <p:ph idx="1"/>
          </p:nvPr>
        </p:nvSpPr>
        <p:spPr/>
        <p:txBody>
          <a:bodyPr/>
          <a:lstStyle/>
          <a:p>
            <a:pPr>
              <a:spcBef>
                <a:spcPts val="500"/>
              </a:spcBef>
              <a:spcAft>
                <a:spcPts val="500"/>
              </a:spcAft>
            </a:pPr>
            <a:r>
              <a:rPr lang="en-US" altLang="en-US" dirty="0">
                <a:latin typeface="+mn-lt"/>
              </a:rPr>
              <a:t>If purchasing power of the dollar is always the same at home and abroad</a:t>
            </a:r>
          </a:p>
          <a:p>
            <a:pPr lvl="1">
              <a:spcAft>
                <a:spcPts val="500"/>
              </a:spcAft>
              <a:buFont typeface="Arial" panose="020B0604020202020204" pitchFamily="34" charset="0"/>
              <a:buChar char="•"/>
            </a:pPr>
            <a:r>
              <a:rPr lang="en-US" altLang="en-US" dirty="0">
                <a:latin typeface="+mn-lt"/>
              </a:rPr>
              <a:t>Then real exchange rate cannot change</a:t>
            </a:r>
          </a:p>
          <a:p>
            <a:pPr>
              <a:spcBef>
                <a:spcPts val="500"/>
              </a:spcBef>
              <a:spcAft>
                <a:spcPts val="500"/>
              </a:spcAft>
            </a:pPr>
            <a:r>
              <a:rPr lang="en-US" altLang="en-US" dirty="0">
                <a:latin typeface="+mn-lt"/>
              </a:rPr>
              <a:t>Theory of purchasing-power parity</a:t>
            </a:r>
          </a:p>
          <a:p>
            <a:pPr lvl="1">
              <a:spcAft>
                <a:spcPts val="500"/>
              </a:spcAft>
              <a:buFont typeface="Arial" panose="020B0604020202020204" pitchFamily="34" charset="0"/>
              <a:buChar char="•"/>
            </a:pPr>
            <a:r>
              <a:rPr lang="en-US" altLang="en-US" dirty="0">
                <a:latin typeface="+mn-lt"/>
              </a:rPr>
              <a:t>Nominal exchange rate between the currencies of two countries must reflect the price levels in those countries</a:t>
            </a:r>
          </a:p>
        </p:txBody>
      </p:sp>
    </p:spTree>
    <p:extLst>
      <p:ext uri="{BB962C8B-B14F-4D97-AF65-F5344CB8AC3E}">
        <p14:creationId xmlns:p14="http://schemas.microsoft.com/office/powerpoint/2010/main" val="120200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90CC1-E462-475C-A274-368036D60708}"/>
              </a:ext>
            </a:extLst>
          </p:cNvPr>
          <p:cNvSpPr>
            <a:spLocks noGrp="1"/>
          </p:cNvSpPr>
          <p:nvPr>
            <p:ph type="title"/>
          </p:nvPr>
        </p:nvSpPr>
        <p:spPr/>
        <p:txBody>
          <a:bodyPr/>
          <a:lstStyle/>
          <a:p>
            <a:r>
              <a:rPr lang="en-US" sz="3600" dirty="0">
                <a:latin typeface="+mn-lt"/>
              </a:rPr>
              <a:t>Implications of Purchasing-Power Parity (2 of 2)</a:t>
            </a:r>
          </a:p>
        </p:txBody>
      </p:sp>
      <p:sp>
        <p:nvSpPr>
          <p:cNvPr id="3" name="Content Placeholder 2">
            <a:extLst>
              <a:ext uri="{FF2B5EF4-FFF2-40B4-BE49-F238E27FC236}">
                <a16:creationId xmlns:a16="http://schemas.microsoft.com/office/drawing/2014/main" id="{25E77191-082E-69C4-D76E-46AFA897EABC}"/>
              </a:ext>
            </a:extLst>
          </p:cNvPr>
          <p:cNvSpPr>
            <a:spLocks noGrp="1"/>
          </p:cNvSpPr>
          <p:nvPr>
            <p:ph idx="1"/>
          </p:nvPr>
        </p:nvSpPr>
        <p:spPr/>
        <p:txBody>
          <a:bodyPr/>
          <a:lstStyle/>
          <a:p>
            <a:r>
              <a:rPr lang="en-US" altLang="en-US" dirty="0">
                <a:latin typeface="+mn-lt"/>
              </a:rPr>
              <a:t>Implications</a:t>
            </a:r>
          </a:p>
          <a:p>
            <a:pPr lvl="1">
              <a:buFont typeface="Arial" panose="020B0604020202020204" pitchFamily="34" charset="0"/>
              <a:buChar char="•"/>
            </a:pPr>
            <a:r>
              <a:rPr lang="en-US" altLang="en-US" dirty="0">
                <a:latin typeface="+mn-lt"/>
              </a:rPr>
              <a:t>Nominal exchange rates change when price levels change</a:t>
            </a:r>
          </a:p>
          <a:p>
            <a:pPr lvl="1">
              <a:buFont typeface="Arial" panose="020B0604020202020204" pitchFamily="34" charset="0"/>
              <a:buChar char="•"/>
            </a:pPr>
            <a:r>
              <a:rPr lang="en-US" altLang="en-US" dirty="0">
                <a:latin typeface="+mn-lt"/>
              </a:rPr>
              <a:t>When a central bank in any country increases the money supply  </a:t>
            </a:r>
          </a:p>
          <a:p>
            <a:pPr lvl="2">
              <a:buSzPct val="100000"/>
              <a:buFont typeface="Arial" panose="020B0604020202020204" pitchFamily="34" charset="0"/>
              <a:buChar char="•"/>
            </a:pPr>
            <a:r>
              <a:rPr lang="en-US" altLang="en-US" dirty="0">
                <a:latin typeface="+mn-lt"/>
              </a:rPr>
              <a:t>Causes the price level to rise</a:t>
            </a:r>
          </a:p>
          <a:p>
            <a:pPr lvl="2">
              <a:buSzPct val="100000"/>
              <a:buFont typeface="Arial" panose="020B0604020202020204" pitchFamily="34" charset="0"/>
              <a:buChar char="•"/>
            </a:pPr>
            <a:r>
              <a:rPr lang="en-US" altLang="en-US" dirty="0">
                <a:latin typeface="+mn-lt"/>
              </a:rPr>
              <a:t>Also causes that country’s currency to depreciate relative to other currencies in the world</a:t>
            </a:r>
          </a:p>
        </p:txBody>
      </p:sp>
    </p:spTree>
    <p:extLst>
      <p:ext uri="{BB962C8B-B14F-4D97-AF65-F5344CB8AC3E}">
        <p14:creationId xmlns:p14="http://schemas.microsoft.com/office/powerpoint/2010/main" val="21149536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D788B-E377-4213-34E1-35D1620E33D7}"/>
              </a:ext>
            </a:extLst>
          </p:cNvPr>
          <p:cNvSpPr>
            <a:spLocks noGrp="1"/>
          </p:cNvSpPr>
          <p:nvPr>
            <p:ph type="title"/>
          </p:nvPr>
        </p:nvSpPr>
        <p:spPr/>
        <p:txBody>
          <a:bodyPr/>
          <a:lstStyle/>
          <a:p>
            <a:r>
              <a:rPr lang="en-US" sz="3400" dirty="0">
                <a:latin typeface="+mn-lt"/>
              </a:rPr>
              <a:t>Figure 3 Money, Prices, and the Nominal Exchange Rate during the German Hyperinflation</a:t>
            </a:r>
          </a:p>
        </p:txBody>
      </p:sp>
      <p:sp>
        <p:nvSpPr>
          <p:cNvPr id="3" name="Content Placeholder 2">
            <a:extLst>
              <a:ext uri="{FF2B5EF4-FFF2-40B4-BE49-F238E27FC236}">
                <a16:creationId xmlns:a16="http://schemas.microsoft.com/office/drawing/2014/main" id="{6C583C62-AFE2-7A22-E78C-F8EEC7058888}"/>
              </a:ext>
            </a:extLst>
          </p:cNvPr>
          <p:cNvSpPr>
            <a:spLocks noGrp="1"/>
          </p:cNvSpPr>
          <p:nvPr>
            <p:ph sz="half" idx="1"/>
          </p:nvPr>
        </p:nvSpPr>
        <p:spPr>
          <a:xfrm>
            <a:off x="476844" y="1825625"/>
            <a:ext cx="5769241" cy="4351338"/>
          </a:xfrm>
        </p:spPr>
        <p:txBody>
          <a:bodyPr/>
          <a:lstStyle/>
          <a:p>
            <a:pPr>
              <a:spcBef>
                <a:spcPts val="300"/>
              </a:spcBef>
              <a:spcAft>
                <a:spcPts val="300"/>
              </a:spcAft>
            </a:pPr>
            <a:r>
              <a:rPr lang="en-US" sz="2000" dirty="0">
                <a:latin typeface="+mn-lt"/>
              </a:rPr>
              <a:t>This figure shows the money supply, the price level, and the nominal exchange rate (measured as U.S. cents per mark) for the German hyperinflation from January 1921 to December 1924.</a:t>
            </a:r>
          </a:p>
          <a:p>
            <a:pPr>
              <a:spcBef>
                <a:spcPts val="300"/>
              </a:spcBef>
              <a:spcAft>
                <a:spcPts val="300"/>
              </a:spcAft>
            </a:pPr>
            <a:r>
              <a:rPr lang="en-US" sz="2000" dirty="0">
                <a:latin typeface="+mn-lt"/>
              </a:rPr>
              <a:t>Notice how similarly these three variables move. When the quantity of money started growing quickly, the price level followed, and the mark depreciated relative to the dollar. </a:t>
            </a:r>
          </a:p>
          <a:p>
            <a:pPr>
              <a:spcBef>
                <a:spcPts val="300"/>
              </a:spcBef>
              <a:spcAft>
                <a:spcPts val="300"/>
              </a:spcAft>
            </a:pPr>
            <a:r>
              <a:rPr lang="en-US" sz="2000" dirty="0">
                <a:latin typeface="+mn-lt"/>
              </a:rPr>
              <a:t>When the German central bank stabilized the money supply, the price level and exchange rate stabilized as well.</a:t>
            </a:r>
            <a:endParaRPr lang="en-US" sz="1400" dirty="0">
              <a:latin typeface="+mn-lt"/>
            </a:endParaRPr>
          </a:p>
        </p:txBody>
      </p:sp>
      <p:pic>
        <p:nvPicPr>
          <p:cNvPr id="6" name="Picture 3" descr="The figure plots a line graph displaying three separate measures that show the effects of the German hyperinflation from 1921 to 1925.  The graph depicts the money supply, the price level, and the nominal exchange rate (as measured using US cents per German mark).  The horizontal axis is the calendar year, starting at 1921 up to 1925, with one-year increments.  The vertical axis shows indexes for each of the three measures, with January 1921 at 100 as the base.  The values on the axis range from 0.0000000001 up to 1 and then up to 1,000,000,000,000. All three values start just above 1 in 1921 and move roughly together through the remainder of 1921. These values begin to diverge starting in 1922, splitting further apart through 1923.  By the beginning of 1924, the money supply and price level have gone up dramatically and the exchange rate has gone down just as dramatically.  All three level off in 1924 up to 1925, when the money supply was stabilized.  The approximate values of the indices are as follows. For the years 1921, 1922, 1923, 1924, and 1925, the price level indices are 100, 50,000, 85,000, 550 trillion, and 550 trillion. The money supply indices are 100, 40,000, 70,000, 400 trillion, and 450 trillion. The exchange rates are 100, 300,000, 1 millionth, 8 billionth, and 8 billionth.">
            <a:extLst>
              <a:ext uri="{FF2B5EF4-FFF2-40B4-BE49-F238E27FC236}">
                <a16:creationId xmlns:a16="http://schemas.microsoft.com/office/drawing/2014/main" id="{BC2ED0D6-87F6-4805-AAA9-F2A9B3A21570}"/>
              </a:ext>
            </a:extLst>
          </p:cNvPr>
          <p:cNvPicPr>
            <a:picLocks noGrp="1" noChangeAspect="1"/>
          </p:cNvPicPr>
          <p:nvPr>
            <p:ph sz="half" idx="10"/>
          </p:nvPr>
        </p:nvPicPr>
        <p:blipFill>
          <a:blip r:embed="rId2"/>
          <a:stretch>
            <a:fillRect/>
          </a:stretch>
        </p:blipFill>
        <p:spPr>
          <a:xfrm>
            <a:off x="6887499" y="1539726"/>
            <a:ext cx="4569267" cy="3657600"/>
          </a:xfrm>
        </p:spPr>
      </p:pic>
      <p:sp>
        <p:nvSpPr>
          <p:cNvPr id="9" name="Content Placeholder 4">
            <a:extLst>
              <a:ext uri="{FF2B5EF4-FFF2-40B4-BE49-F238E27FC236}">
                <a16:creationId xmlns:a16="http://schemas.microsoft.com/office/drawing/2014/main" id="{400A32FE-7C68-48FB-83AF-127E9ACA3FF6}"/>
              </a:ext>
            </a:extLst>
          </p:cNvPr>
          <p:cNvSpPr>
            <a:spLocks noGrp="1"/>
          </p:cNvSpPr>
          <p:nvPr>
            <p:ph sz="half" idx="2"/>
          </p:nvPr>
        </p:nvSpPr>
        <p:spPr>
          <a:xfrm>
            <a:off x="6327061" y="5235679"/>
            <a:ext cx="5746955" cy="822960"/>
          </a:xfrm>
        </p:spPr>
        <p:txBody>
          <a:bodyPr/>
          <a:lstStyle/>
          <a:p>
            <a:pPr marL="0" indent="0">
              <a:buNone/>
            </a:pPr>
            <a:r>
              <a:rPr lang="en-US" sz="1600" dirty="0">
                <a:latin typeface="+mn-lt"/>
              </a:rPr>
              <a:t>Source: Adapted from Thomas J. Sargent, “The End of Four Big Inflations,” in Robert Hall, ed., Inflation (Chicago: University of Chicago Press, 1983), pp. 41–93.</a:t>
            </a:r>
          </a:p>
        </p:txBody>
      </p:sp>
    </p:spTree>
    <p:extLst>
      <p:ext uri="{BB962C8B-B14F-4D97-AF65-F5344CB8AC3E}">
        <p14:creationId xmlns:p14="http://schemas.microsoft.com/office/powerpoint/2010/main" val="1066695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32-1</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International Flows of Goods and Capital</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5350F-B33F-C90A-88D0-470197DF6C24}"/>
              </a:ext>
            </a:extLst>
          </p:cNvPr>
          <p:cNvSpPr>
            <a:spLocks noGrp="1"/>
          </p:cNvSpPr>
          <p:nvPr>
            <p:ph type="title"/>
          </p:nvPr>
        </p:nvSpPr>
        <p:spPr>
          <a:xfrm>
            <a:off x="1282262" y="473245"/>
            <a:ext cx="9764110" cy="1217447"/>
          </a:xfrm>
        </p:spPr>
        <p:txBody>
          <a:bodyPr/>
          <a:lstStyle/>
          <a:p>
            <a:r>
              <a:rPr lang="en-US" dirty="0">
                <a:latin typeface="+mn-lt"/>
              </a:rPr>
              <a:t>Limitations of Purchasing-Power Parity (1 of 2)</a:t>
            </a:r>
          </a:p>
        </p:txBody>
      </p:sp>
      <p:sp>
        <p:nvSpPr>
          <p:cNvPr id="3" name="Content Placeholder 2">
            <a:extLst>
              <a:ext uri="{FF2B5EF4-FFF2-40B4-BE49-F238E27FC236}">
                <a16:creationId xmlns:a16="http://schemas.microsoft.com/office/drawing/2014/main" id="{63F0CFE6-8F41-DD47-43EE-9AD764636C60}"/>
              </a:ext>
            </a:extLst>
          </p:cNvPr>
          <p:cNvSpPr>
            <a:spLocks noGrp="1"/>
          </p:cNvSpPr>
          <p:nvPr>
            <p:ph idx="1"/>
          </p:nvPr>
        </p:nvSpPr>
        <p:spPr/>
        <p:txBody>
          <a:bodyPr/>
          <a:lstStyle/>
          <a:p>
            <a:r>
              <a:rPr lang="en-US" altLang="en-US" dirty="0">
                <a:latin typeface="+mn-lt"/>
              </a:rPr>
              <a:t>Theory of purchasing-power parity does not always hold in practice</a:t>
            </a:r>
          </a:p>
          <a:p>
            <a:pPr marL="971550" lvl="1" indent="-514350">
              <a:buFont typeface="Arial" charset="0"/>
              <a:buAutoNum type="arabicPeriod"/>
            </a:pPr>
            <a:r>
              <a:rPr lang="en-US" altLang="en-US" dirty="0">
                <a:latin typeface="+mn-lt"/>
              </a:rPr>
              <a:t>Many goods are not easily traded</a:t>
            </a:r>
          </a:p>
          <a:p>
            <a:pPr lvl="2">
              <a:buSzPct val="100000"/>
              <a:buFont typeface="Arial" panose="020B0604020202020204" pitchFamily="34" charset="0"/>
              <a:buChar char="•"/>
            </a:pPr>
            <a:r>
              <a:rPr lang="en-US" altLang="en-US" dirty="0">
                <a:latin typeface="+mn-lt"/>
              </a:rPr>
              <a:t>Price differences on such goods cannot be arbitraged</a:t>
            </a:r>
          </a:p>
          <a:p>
            <a:pPr marL="914400" lvl="1" indent="-457200">
              <a:buFont typeface="+mj-lt"/>
              <a:buAutoNum type="arabicPeriod"/>
            </a:pPr>
            <a:r>
              <a:rPr lang="en-US" altLang="en-US" dirty="0">
                <a:latin typeface="+mn-lt"/>
              </a:rPr>
              <a:t>Even tradable goods are not always perfect substitutes when they are produced in different countries</a:t>
            </a:r>
          </a:p>
          <a:p>
            <a:pPr lvl="2">
              <a:buSzPct val="100000"/>
              <a:buFont typeface="Arial" panose="020B0604020202020204" pitchFamily="34" charset="0"/>
              <a:buChar char="•"/>
            </a:pPr>
            <a:r>
              <a:rPr lang="en-US" altLang="en-US" dirty="0">
                <a:latin typeface="+mn-lt"/>
              </a:rPr>
              <a:t>No opportunity for profitable arbitrage</a:t>
            </a:r>
          </a:p>
        </p:txBody>
      </p:sp>
    </p:spTree>
    <p:extLst>
      <p:ext uri="{BB962C8B-B14F-4D97-AF65-F5344CB8AC3E}">
        <p14:creationId xmlns:p14="http://schemas.microsoft.com/office/powerpoint/2010/main" val="9105030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4C2EE-6255-0378-F946-EF94A8ED5761}"/>
              </a:ext>
            </a:extLst>
          </p:cNvPr>
          <p:cNvSpPr>
            <a:spLocks noGrp="1"/>
          </p:cNvSpPr>
          <p:nvPr>
            <p:ph type="title"/>
          </p:nvPr>
        </p:nvSpPr>
        <p:spPr>
          <a:xfrm>
            <a:off x="1250730" y="473245"/>
            <a:ext cx="9816663" cy="1217447"/>
          </a:xfrm>
        </p:spPr>
        <p:txBody>
          <a:bodyPr/>
          <a:lstStyle/>
          <a:p>
            <a:r>
              <a:rPr lang="en-US" dirty="0">
                <a:latin typeface="+mn-lt"/>
              </a:rPr>
              <a:t>Limitations of Purchasing-Power Parity (2 of 2)</a:t>
            </a:r>
          </a:p>
        </p:txBody>
      </p:sp>
      <p:sp>
        <p:nvSpPr>
          <p:cNvPr id="3" name="Content Placeholder 2">
            <a:extLst>
              <a:ext uri="{FF2B5EF4-FFF2-40B4-BE49-F238E27FC236}">
                <a16:creationId xmlns:a16="http://schemas.microsoft.com/office/drawing/2014/main" id="{37564557-12A2-2210-339B-24171D969D7B}"/>
              </a:ext>
            </a:extLst>
          </p:cNvPr>
          <p:cNvSpPr>
            <a:spLocks noGrp="1"/>
          </p:cNvSpPr>
          <p:nvPr>
            <p:ph idx="1"/>
          </p:nvPr>
        </p:nvSpPr>
        <p:spPr/>
        <p:txBody>
          <a:bodyPr/>
          <a:lstStyle/>
          <a:p>
            <a:r>
              <a:rPr lang="en-US" altLang="en-US" dirty="0">
                <a:latin typeface="+mn-lt"/>
              </a:rPr>
              <a:t>Purchasing-power parity</a:t>
            </a:r>
          </a:p>
          <a:p>
            <a:pPr lvl="1">
              <a:buFont typeface="Arial" panose="020B0604020202020204" pitchFamily="34" charset="0"/>
              <a:buChar char="•"/>
            </a:pPr>
            <a:r>
              <a:rPr lang="en-US" altLang="en-US" dirty="0">
                <a:latin typeface="+mn-lt"/>
              </a:rPr>
              <a:t>Not a perfect theory of exchange-rate determination</a:t>
            </a:r>
          </a:p>
          <a:p>
            <a:pPr lvl="1">
              <a:buFont typeface="Arial" panose="020B0604020202020204" pitchFamily="34" charset="0"/>
              <a:buChar char="•"/>
            </a:pPr>
            <a:r>
              <a:rPr lang="en-US" altLang="en-US" dirty="0">
                <a:latin typeface="+mn-lt"/>
              </a:rPr>
              <a:t>Real exchange rates fluctuate over time</a:t>
            </a:r>
          </a:p>
          <a:p>
            <a:r>
              <a:rPr lang="en-US" altLang="en-US" dirty="0">
                <a:latin typeface="+mn-lt"/>
              </a:rPr>
              <a:t>Large and persistent movements in nominal exchange rates</a:t>
            </a:r>
          </a:p>
          <a:p>
            <a:pPr lvl="1">
              <a:buFont typeface="Arial" panose="020B0604020202020204" pitchFamily="34" charset="0"/>
              <a:buChar char="•"/>
            </a:pPr>
            <a:r>
              <a:rPr lang="en-US" altLang="en-US" dirty="0">
                <a:latin typeface="+mn-lt"/>
              </a:rPr>
              <a:t>Typically reflect changes in price levels at home and abroad</a:t>
            </a:r>
          </a:p>
        </p:txBody>
      </p:sp>
    </p:spTree>
    <p:extLst>
      <p:ext uri="{BB962C8B-B14F-4D97-AF65-F5344CB8AC3E}">
        <p14:creationId xmlns:p14="http://schemas.microsoft.com/office/powerpoint/2010/main" val="15554335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32-4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3A3C6-E8CE-B093-0DA8-3217562A0154}"/>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09A56886-B437-8A0C-DCDA-CED0E78B5DD4}"/>
              </a:ext>
            </a:extLst>
          </p:cNvPr>
          <p:cNvSpPr>
            <a:spLocks noGrp="1"/>
          </p:cNvSpPr>
          <p:nvPr>
            <p:ph idx="1"/>
          </p:nvPr>
        </p:nvSpPr>
        <p:spPr/>
        <p:txBody>
          <a:bodyPr/>
          <a:lstStyle/>
          <a:p>
            <a:pPr>
              <a:spcBef>
                <a:spcPts val="300"/>
              </a:spcBef>
              <a:spcAft>
                <a:spcPts val="600"/>
              </a:spcAft>
            </a:pPr>
            <a:r>
              <a:rPr lang="en-US" sz="2200" dirty="0">
                <a:latin typeface="+mn-lt"/>
              </a:rPr>
              <a:t>The macroeconomic variables introduced here provide a starting point for analyzing an open economy’s interactions with the rest of the world</a:t>
            </a:r>
          </a:p>
          <a:p>
            <a:pPr>
              <a:spcBef>
                <a:spcPts val="300"/>
              </a:spcBef>
              <a:spcAft>
                <a:spcPts val="600"/>
              </a:spcAft>
            </a:pPr>
            <a:r>
              <a:rPr lang="en-US" sz="2200" dirty="0">
                <a:latin typeface="+mn-lt"/>
              </a:rPr>
              <a:t>You should now understand</a:t>
            </a:r>
          </a:p>
          <a:p>
            <a:pPr lvl="1">
              <a:spcBef>
                <a:spcPts val="300"/>
              </a:spcBef>
              <a:spcAft>
                <a:spcPts val="600"/>
              </a:spcAft>
              <a:buFont typeface="Arial" panose="020B0604020202020204" pitchFamily="34" charset="0"/>
              <a:buChar char="•"/>
            </a:pPr>
            <a:r>
              <a:rPr lang="en-US" sz="2200" dirty="0">
                <a:latin typeface="+mn-lt"/>
              </a:rPr>
              <a:t>What a nation’s trade balance represents </a:t>
            </a:r>
          </a:p>
          <a:p>
            <a:pPr lvl="1">
              <a:spcBef>
                <a:spcPts val="300"/>
              </a:spcBef>
              <a:spcAft>
                <a:spcPts val="600"/>
              </a:spcAft>
              <a:buFont typeface="Arial" panose="020B0604020202020204" pitchFamily="34" charset="0"/>
              <a:buChar char="•"/>
            </a:pPr>
            <a:r>
              <a:rPr lang="en-US" sz="2200" dirty="0">
                <a:latin typeface="+mn-lt"/>
              </a:rPr>
              <a:t>In an open economy, domestic investment can differ from national saving</a:t>
            </a:r>
          </a:p>
          <a:p>
            <a:pPr lvl="1">
              <a:spcBef>
                <a:spcPts val="300"/>
              </a:spcBef>
              <a:spcAft>
                <a:spcPts val="600"/>
              </a:spcAft>
              <a:buFont typeface="Arial" panose="020B0604020202020204" pitchFamily="34" charset="0"/>
              <a:buChar char="•"/>
            </a:pPr>
            <a:r>
              <a:rPr lang="en-US" sz="2200" dirty="0">
                <a:latin typeface="+mn-lt"/>
              </a:rPr>
              <a:t>A nation with a trade surplus must be sending capital abroad </a:t>
            </a:r>
          </a:p>
          <a:p>
            <a:pPr lvl="1">
              <a:spcBef>
                <a:spcPts val="300"/>
              </a:spcBef>
              <a:spcAft>
                <a:spcPts val="600"/>
              </a:spcAft>
              <a:buFont typeface="Arial" panose="020B0604020202020204" pitchFamily="34" charset="0"/>
              <a:buChar char="•"/>
            </a:pPr>
            <a:r>
              <a:rPr lang="en-US" sz="2200" dirty="0">
                <a:latin typeface="+mn-lt"/>
              </a:rPr>
              <a:t>A nation with a trade deficit must be experiencing a capital inflow</a:t>
            </a:r>
          </a:p>
          <a:p>
            <a:pPr lvl="1">
              <a:spcBef>
                <a:spcPts val="300"/>
              </a:spcBef>
              <a:spcAft>
                <a:spcPts val="600"/>
              </a:spcAft>
              <a:buFont typeface="Arial" panose="020B0604020202020204" pitchFamily="34" charset="0"/>
              <a:buChar char="•"/>
            </a:pPr>
            <a:r>
              <a:rPr lang="en-US" sz="2200" dirty="0">
                <a:latin typeface="+mn-lt"/>
              </a:rPr>
              <a:t>Nominal and real exchange rates</a:t>
            </a:r>
          </a:p>
          <a:p>
            <a:pPr lvl="1">
              <a:spcBef>
                <a:spcPts val="300"/>
              </a:spcBef>
              <a:spcAft>
                <a:spcPts val="600"/>
              </a:spcAft>
              <a:buFont typeface="Arial" panose="020B0604020202020204" pitchFamily="34" charset="0"/>
              <a:buChar char="•"/>
            </a:pPr>
            <a:r>
              <a:rPr lang="en-US" sz="2200" dirty="0">
                <a:latin typeface="+mn-lt"/>
              </a:rPr>
              <a:t>Implications and limitations of purchasing-power parity as a theory of exchange rates</a:t>
            </a:r>
          </a:p>
        </p:txBody>
      </p:sp>
    </p:spTree>
    <p:extLst>
      <p:ext uri="{BB962C8B-B14F-4D97-AF65-F5344CB8AC3E}">
        <p14:creationId xmlns:p14="http://schemas.microsoft.com/office/powerpoint/2010/main" val="1772992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500"/>
              </a:spcBef>
              <a:spcAft>
                <a:spcPts val="500"/>
              </a:spcAft>
              <a:buNone/>
            </a:pPr>
            <a:r>
              <a:rPr lang="en-US" sz="1800" dirty="0">
                <a:latin typeface="+mn-lt"/>
                <a:ea typeface="+mn-lt"/>
                <a:cs typeface="+mn-lt"/>
              </a:rPr>
              <a:t>You are watching a national news broadcast with your parents. The news anchor explains that the exchange rate for the dollar just hit its lowest value in a decade. The report shifts to </a:t>
            </a:r>
            <a:r>
              <a:rPr lang="en-US" sz="1800">
                <a:latin typeface="+mn-lt"/>
                <a:ea typeface="+mn-lt"/>
                <a:cs typeface="+mn-lt"/>
              </a:rPr>
              <a:t>a spokesperson </a:t>
            </a:r>
            <a:r>
              <a:rPr lang="en-US" sz="1800" dirty="0">
                <a:latin typeface="+mn-lt"/>
                <a:ea typeface="+mn-lt"/>
                <a:cs typeface="+mn-lt"/>
              </a:rPr>
              <a:t>for Caterpillar, a heavy equipment manufacturer. The spokesperson reports that sales of its equipment have hit an all-time high and so has the value of its stock. Your parents are shocked by the report’s positive view of the low value of the dollar. They just cancelled their European vacation because of the dollar’s low value.</a:t>
            </a:r>
          </a:p>
          <a:p>
            <a:pPr marL="457200" indent="-457200">
              <a:spcBef>
                <a:spcPts val="500"/>
              </a:spcBef>
              <a:spcAft>
                <a:spcPts val="500"/>
              </a:spcAft>
              <a:buFont typeface="+mj-lt"/>
              <a:buAutoNum type="alphaUcPeriod"/>
            </a:pPr>
            <a:r>
              <a:rPr lang="en-US" sz="1800" dirty="0">
                <a:latin typeface="+mn-lt"/>
                <a:ea typeface="+mn-lt"/>
                <a:cs typeface="+mn-lt"/>
              </a:rPr>
              <a:t>Why do Caterpillar and your parents have different opinions about the value of the dollar?</a:t>
            </a:r>
          </a:p>
          <a:p>
            <a:pPr marL="457200" indent="-457200">
              <a:spcBef>
                <a:spcPts val="500"/>
              </a:spcBef>
              <a:spcAft>
                <a:spcPts val="500"/>
              </a:spcAft>
              <a:buFont typeface="+mj-lt"/>
              <a:buAutoNum type="alphaUcPeriod"/>
            </a:pPr>
            <a:r>
              <a:rPr lang="en-US" sz="1800" dirty="0">
                <a:latin typeface="+mn-lt"/>
                <a:ea typeface="+mn-lt"/>
                <a:cs typeface="+mn-lt"/>
              </a:rPr>
              <a:t>Caterpillar imports many parts and raw materials for their manufacturing processes, and they sell many finished products abroad. Since they are happy about a low dollar, what must be true about the proportions of their imports and exports? </a:t>
            </a:r>
          </a:p>
          <a:p>
            <a:pPr marL="457200" indent="-457200">
              <a:spcBef>
                <a:spcPts val="500"/>
              </a:spcBef>
              <a:spcAft>
                <a:spcPts val="500"/>
              </a:spcAft>
              <a:buFont typeface="+mj-lt"/>
              <a:buAutoNum type="alphaUcPeriod"/>
            </a:pPr>
            <a:r>
              <a:rPr lang="en-US" sz="1800" dirty="0">
                <a:latin typeface="+mn-lt"/>
                <a:ea typeface="+mn-lt"/>
                <a:cs typeface="+mn-lt"/>
              </a:rPr>
              <a:t>If someone argues that a strong dollar is “good for America” because Americans are able to exchange some of their GDP for a greater amount of foreign GDP, is it true that a strong dollar is good for every American? Why or why not?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If the Fed started printing large quantities of U.S. dollars, what would happen to the number of Japanese yen a dollar could buy? Why?</a:t>
            </a:r>
          </a:p>
        </p:txBody>
      </p:sp>
    </p:spTree>
    <p:extLst>
      <p:ext uri="{BB962C8B-B14F-4D97-AF65-F5344CB8AC3E}">
        <p14:creationId xmlns:p14="http://schemas.microsoft.com/office/powerpoint/2010/main" val="38271167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CAF1-4665-DC06-4CAD-D3C7006AB2B8}"/>
              </a:ext>
            </a:extLst>
          </p:cNvPr>
          <p:cNvSpPr>
            <a:spLocks noGrp="1"/>
          </p:cNvSpPr>
          <p:nvPr>
            <p:ph type="title"/>
          </p:nvPr>
        </p:nvSpPr>
        <p:spPr/>
        <p:txBody>
          <a:bodyPr/>
          <a:lstStyle/>
          <a:p>
            <a:r>
              <a:rPr lang="en-US" dirty="0">
                <a:latin typeface="+mn-lt"/>
              </a:rPr>
              <a:t>Introduction</a:t>
            </a:r>
          </a:p>
        </p:txBody>
      </p:sp>
      <p:sp>
        <p:nvSpPr>
          <p:cNvPr id="3" name="Content Placeholder 2">
            <a:extLst>
              <a:ext uri="{FF2B5EF4-FFF2-40B4-BE49-F238E27FC236}">
                <a16:creationId xmlns:a16="http://schemas.microsoft.com/office/drawing/2014/main" id="{CE62F4CD-0DBD-C5D2-6C4A-57F3A166995E}"/>
              </a:ext>
            </a:extLst>
          </p:cNvPr>
          <p:cNvSpPr>
            <a:spLocks noGrp="1"/>
          </p:cNvSpPr>
          <p:nvPr>
            <p:ph idx="1"/>
          </p:nvPr>
        </p:nvSpPr>
        <p:spPr/>
        <p:txBody>
          <a:bodyPr/>
          <a:lstStyle/>
          <a:p>
            <a:r>
              <a:rPr lang="en-US" dirty="0">
                <a:latin typeface="+mn-lt"/>
              </a:rPr>
              <a:t>Trade can make everyone better off</a:t>
            </a:r>
          </a:p>
          <a:p>
            <a:r>
              <a:rPr lang="en-US" dirty="0">
                <a:latin typeface="+mn-lt"/>
              </a:rPr>
              <a:t>International trade yields clear benefits</a:t>
            </a:r>
          </a:p>
          <a:p>
            <a:pPr lvl="1">
              <a:buFont typeface="Arial" panose="020B0604020202020204" pitchFamily="34" charset="0"/>
              <a:buChar char="•"/>
            </a:pPr>
            <a:r>
              <a:rPr lang="en-US" dirty="0">
                <a:latin typeface="+mn-lt"/>
              </a:rPr>
              <a:t>Trade allows people to focus on what they do best and to consume goods and services from around the world</a:t>
            </a:r>
          </a:p>
          <a:p>
            <a:pPr lvl="1">
              <a:buFont typeface="Arial" panose="020B0604020202020204" pitchFamily="34" charset="0"/>
              <a:buChar char="•"/>
            </a:pPr>
            <a:r>
              <a:rPr lang="en-US" dirty="0">
                <a:latin typeface="+mn-lt"/>
              </a:rPr>
              <a:t>Can raise living standards in all countries by allowing each country to specialize in producing the goods and services for which it has a comparative advantage</a:t>
            </a:r>
          </a:p>
        </p:txBody>
      </p:sp>
    </p:spTree>
    <p:extLst>
      <p:ext uri="{BB962C8B-B14F-4D97-AF65-F5344CB8AC3E}">
        <p14:creationId xmlns:p14="http://schemas.microsoft.com/office/powerpoint/2010/main" val="855209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Trade Balances and Trade Negotiations A</a:t>
            </a:r>
          </a:p>
        </p:txBody>
      </p:sp>
      <p:sp>
        <p:nvSpPr>
          <p:cNvPr id="3" name="Content Placeholder 2"/>
          <p:cNvSpPr>
            <a:spLocks noGrp="1"/>
          </p:cNvSpPr>
          <p:nvPr>
            <p:ph sz="half" idx="1"/>
          </p:nvPr>
        </p:nvSpPr>
        <p:spPr/>
        <p:txBody>
          <a:bodyPr/>
          <a:lstStyle/>
          <a:p>
            <a:r>
              <a:rPr lang="en-US" sz="2000" b="0" dirty="0">
                <a:latin typeface="+mn-lt"/>
              </a:rPr>
              <a:t>“A typical country can increase its citizens’ welfare by enacting policies that would increase its trade surplus (or decrease its trade deficit).”</a:t>
            </a:r>
          </a:p>
        </p:txBody>
      </p:sp>
      <p:pic>
        <p:nvPicPr>
          <p:cNvPr id="9" name="Picture 3" descr="A pie chart titled &quot;What do economists say?&quot; plots three values. They are 6% agree, 66% disagree, and 28% uncertain.">
            <a:extLst>
              <a:ext uri="{FF2B5EF4-FFF2-40B4-BE49-F238E27FC236}">
                <a16:creationId xmlns:a16="http://schemas.microsoft.com/office/drawing/2014/main" id="{FEB432A3-5F34-A624-A86F-2DE8BCE01405}"/>
              </a:ext>
            </a:extLst>
          </p:cNvPr>
          <p:cNvPicPr>
            <a:picLocks noGrp="1" noChangeAspect="1"/>
          </p:cNvPicPr>
          <p:nvPr>
            <p:ph sz="half" idx="2"/>
          </p:nvPr>
        </p:nvPicPr>
        <p:blipFill>
          <a:blip r:embed="rId3"/>
          <a:stretch>
            <a:fillRect/>
          </a:stretch>
        </p:blipFill>
        <p:spPr>
          <a:xfrm>
            <a:off x="4155062" y="2711550"/>
            <a:ext cx="3881876" cy="2926080"/>
          </a:xfrm>
        </p:spPr>
      </p:pic>
      <p:sp>
        <p:nvSpPr>
          <p:cNvPr id="5" name="Content Placeholder 4"/>
          <p:cNvSpPr>
            <a:spLocks noGrp="1"/>
          </p:cNvSpPr>
          <p:nvPr>
            <p:ph type="body" sz="quarter" idx="13"/>
          </p:nvPr>
        </p:nvSpPr>
        <p:spPr>
          <a:xfrm>
            <a:off x="2072640" y="5734537"/>
            <a:ext cx="8046720" cy="320040"/>
          </a:xfrm>
        </p:spPr>
        <p:txBody>
          <a:bodyPr/>
          <a:lstStyle/>
          <a:p>
            <a:pPr>
              <a:buNone/>
            </a:pPr>
            <a:r>
              <a:rPr lang="en-US" sz="1600" dirty="0">
                <a:latin typeface="+mn-lt"/>
              </a:rPr>
              <a:t>Source: IGM Economic Experts Panel, December 9, 2014 and March 22, 2016.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18BED-C18E-2709-3152-7D5A882DF878}"/>
              </a:ext>
            </a:extLst>
          </p:cNvPr>
          <p:cNvSpPr>
            <a:spLocks noGrp="1"/>
          </p:cNvSpPr>
          <p:nvPr>
            <p:ph type="title"/>
          </p:nvPr>
        </p:nvSpPr>
        <p:spPr/>
        <p:txBody>
          <a:bodyPr/>
          <a:lstStyle/>
          <a:p>
            <a:r>
              <a:rPr lang="en-US" dirty="0">
                <a:latin typeface="+mn-lt"/>
              </a:rPr>
              <a:t>International Flows </a:t>
            </a:r>
          </a:p>
        </p:txBody>
      </p:sp>
      <p:sp>
        <p:nvSpPr>
          <p:cNvPr id="3" name="Content Placeholder 2">
            <a:extLst>
              <a:ext uri="{FF2B5EF4-FFF2-40B4-BE49-F238E27FC236}">
                <a16:creationId xmlns:a16="http://schemas.microsoft.com/office/drawing/2014/main" id="{16C6135D-39A8-FE35-9E25-BB43946D2F4D}"/>
              </a:ext>
            </a:extLst>
          </p:cNvPr>
          <p:cNvSpPr>
            <a:spLocks noGrp="1"/>
          </p:cNvSpPr>
          <p:nvPr>
            <p:ph idx="1"/>
          </p:nvPr>
        </p:nvSpPr>
        <p:spPr/>
        <p:txBody>
          <a:bodyPr/>
          <a:lstStyle/>
          <a:p>
            <a:r>
              <a:rPr lang="en-US" altLang="en-US" b="1" dirty="0">
                <a:solidFill>
                  <a:srgbClr val="C00000"/>
                </a:solidFill>
                <a:latin typeface="+mn-lt"/>
              </a:rPr>
              <a:t>Closed economy*</a:t>
            </a:r>
          </a:p>
          <a:p>
            <a:pPr lvl="1">
              <a:buFont typeface="Arial" panose="020B0604020202020204" pitchFamily="34" charset="0"/>
              <a:buChar char="•"/>
            </a:pPr>
            <a:r>
              <a:rPr lang="en-US" altLang="en-US" dirty="0">
                <a:latin typeface="+mn-lt"/>
              </a:rPr>
              <a:t>Economy that does not interact with other economies in the world</a:t>
            </a:r>
          </a:p>
          <a:p>
            <a:r>
              <a:rPr lang="en-US" altLang="en-US" b="1" dirty="0">
                <a:solidFill>
                  <a:srgbClr val="C00000"/>
                </a:solidFill>
                <a:latin typeface="+mn-lt"/>
              </a:rPr>
              <a:t>Open economy*</a:t>
            </a:r>
          </a:p>
          <a:p>
            <a:pPr lvl="1">
              <a:buFont typeface="Arial" panose="020B0604020202020204" pitchFamily="34" charset="0"/>
              <a:buChar char="•"/>
            </a:pPr>
            <a:r>
              <a:rPr lang="en-US" altLang="en-US" dirty="0">
                <a:latin typeface="+mn-lt"/>
              </a:rPr>
              <a:t>Economy that interacts freely with other economies around the world</a:t>
            </a:r>
          </a:p>
          <a:p>
            <a:pPr lvl="2">
              <a:buSzPct val="100000"/>
              <a:buFont typeface="Arial" panose="020B0604020202020204" pitchFamily="34" charset="0"/>
              <a:buChar char="•"/>
            </a:pPr>
            <a:r>
              <a:rPr lang="en-US" altLang="en-US" dirty="0">
                <a:latin typeface="+mn-lt"/>
              </a:rPr>
              <a:t>Buys and sells goods and services in world product markets</a:t>
            </a:r>
          </a:p>
          <a:p>
            <a:pPr lvl="2">
              <a:buSzPct val="100000"/>
              <a:buFont typeface="Arial" panose="020B0604020202020204" pitchFamily="34" charset="0"/>
              <a:buChar char="•"/>
            </a:pPr>
            <a:r>
              <a:rPr lang="en-US" altLang="en-US" dirty="0">
                <a:latin typeface="+mn-lt"/>
              </a:rPr>
              <a:t>Buys and sells capital assets such as stocks and bonds in world financial markets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049706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222F6-EE4F-F719-F50B-18155399CCE6}"/>
              </a:ext>
            </a:extLst>
          </p:cNvPr>
          <p:cNvSpPr>
            <a:spLocks noGrp="1"/>
          </p:cNvSpPr>
          <p:nvPr>
            <p:ph type="title"/>
          </p:nvPr>
        </p:nvSpPr>
        <p:spPr/>
        <p:txBody>
          <a:bodyPr/>
          <a:lstStyle/>
          <a:p>
            <a:r>
              <a:rPr lang="en-US" dirty="0">
                <a:latin typeface="+mn-lt"/>
              </a:rPr>
              <a:t>The Flow of Goods: Exports, Imports, and Net Exports (1 of 4)</a:t>
            </a:r>
          </a:p>
        </p:txBody>
      </p:sp>
      <p:sp>
        <p:nvSpPr>
          <p:cNvPr id="3" name="Content Placeholder 2">
            <a:extLst>
              <a:ext uri="{FF2B5EF4-FFF2-40B4-BE49-F238E27FC236}">
                <a16:creationId xmlns:a16="http://schemas.microsoft.com/office/drawing/2014/main" id="{F9E52D78-80A7-5FFF-6003-CD56FADBE4CB}"/>
              </a:ext>
            </a:extLst>
          </p:cNvPr>
          <p:cNvSpPr>
            <a:spLocks noGrp="1"/>
          </p:cNvSpPr>
          <p:nvPr>
            <p:ph idx="1"/>
          </p:nvPr>
        </p:nvSpPr>
        <p:spPr/>
        <p:txBody>
          <a:bodyPr/>
          <a:lstStyle/>
          <a:p>
            <a:pPr>
              <a:spcBef>
                <a:spcPts val="300"/>
              </a:spcBef>
              <a:spcAft>
                <a:spcPts val="500"/>
              </a:spcAft>
            </a:pPr>
            <a:r>
              <a:rPr lang="en-US" altLang="en-US" sz="2200" b="1" dirty="0">
                <a:solidFill>
                  <a:srgbClr val="C00000"/>
                </a:solidFill>
                <a:latin typeface="+mn-lt"/>
              </a:rPr>
              <a:t>Exports*</a:t>
            </a:r>
          </a:p>
          <a:p>
            <a:pPr lvl="1">
              <a:spcBef>
                <a:spcPts val="300"/>
              </a:spcBef>
              <a:spcAft>
                <a:spcPts val="500"/>
              </a:spcAft>
              <a:buFont typeface="Arial" panose="020B0604020202020204" pitchFamily="34" charset="0"/>
              <a:buChar char="•"/>
            </a:pPr>
            <a:r>
              <a:rPr lang="en-US" altLang="en-US" sz="2200" dirty="0">
                <a:latin typeface="+mn-lt"/>
              </a:rPr>
              <a:t>Goods and services that are produced domestically and sold abroad</a:t>
            </a:r>
          </a:p>
          <a:p>
            <a:pPr>
              <a:spcBef>
                <a:spcPts val="300"/>
              </a:spcBef>
              <a:spcAft>
                <a:spcPts val="500"/>
              </a:spcAft>
            </a:pPr>
            <a:r>
              <a:rPr lang="en-US" altLang="en-US" sz="2200" b="1" dirty="0">
                <a:solidFill>
                  <a:srgbClr val="C00000"/>
                </a:solidFill>
                <a:latin typeface="+mn-lt"/>
              </a:rPr>
              <a:t>Imports*</a:t>
            </a:r>
          </a:p>
          <a:p>
            <a:pPr lvl="1">
              <a:spcBef>
                <a:spcPts val="300"/>
              </a:spcBef>
              <a:spcAft>
                <a:spcPts val="500"/>
              </a:spcAft>
              <a:buFont typeface="Arial" panose="020B0604020202020204" pitchFamily="34" charset="0"/>
              <a:buChar char="•"/>
            </a:pPr>
            <a:r>
              <a:rPr lang="en-US" altLang="en-US" sz="2200" dirty="0">
                <a:latin typeface="+mn-lt"/>
              </a:rPr>
              <a:t>Goods and services that are produced abroad and sold domestically</a:t>
            </a:r>
          </a:p>
          <a:p>
            <a:pPr>
              <a:spcBef>
                <a:spcPts val="300"/>
              </a:spcBef>
              <a:spcAft>
                <a:spcPts val="500"/>
              </a:spcAft>
            </a:pPr>
            <a:r>
              <a:rPr lang="en-US" altLang="en-US" sz="2200" b="1" dirty="0">
                <a:solidFill>
                  <a:srgbClr val="C00000"/>
                </a:solidFill>
                <a:latin typeface="+mn-lt"/>
              </a:rPr>
              <a:t>Net exports* </a:t>
            </a:r>
            <a:r>
              <a:rPr lang="en-US" altLang="en-US" sz="2200" i="1" dirty="0">
                <a:solidFill>
                  <a:srgbClr val="292F7C"/>
                </a:solidFill>
                <a:latin typeface="+mn-lt"/>
              </a:rPr>
              <a:t>(NX)</a:t>
            </a:r>
          </a:p>
          <a:p>
            <a:pPr lvl="1">
              <a:spcBef>
                <a:spcPts val="300"/>
              </a:spcBef>
              <a:spcAft>
                <a:spcPts val="500"/>
              </a:spcAft>
              <a:buFont typeface="Arial" panose="020B0604020202020204" pitchFamily="34" charset="0"/>
              <a:buChar char="•"/>
            </a:pPr>
            <a:r>
              <a:rPr lang="en-US" altLang="en-US" sz="2200" dirty="0">
                <a:latin typeface="+mn-lt"/>
              </a:rPr>
              <a:t>Value of a nation’s exports minus the value of its imports</a:t>
            </a:r>
          </a:p>
          <a:p>
            <a:pPr>
              <a:spcBef>
                <a:spcPts val="300"/>
              </a:spcBef>
              <a:spcAft>
                <a:spcPts val="500"/>
              </a:spcAft>
            </a:pPr>
            <a:r>
              <a:rPr lang="en-US" altLang="en-US" sz="2200" b="1" dirty="0">
                <a:solidFill>
                  <a:srgbClr val="C00000"/>
                </a:solidFill>
                <a:latin typeface="+mn-lt"/>
              </a:rPr>
              <a:t>Trade balance*</a:t>
            </a:r>
          </a:p>
          <a:p>
            <a:pPr lvl="1">
              <a:spcBef>
                <a:spcPts val="300"/>
              </a:spcBef>
              <a:spcAft>
                <a:spcPts val="500"/>
              </a:spcAft>
              <a:buFont typeface="Arial" panose="020B0604020202020204" pitchFamily="34" charset="0"/>
              <a:buChar char="•"/>
            </a:pPr>
            <a:r>
              <a:rPr lang="en-US" altLang="en-US" sz="2200" dirty="0">
                <a:latin typeface="+mn-lt"/>
              </a:rPr>
              <a:t>Value of a nation’s exports minus the value of its imports; also called net exports</a:t>
            </a:r>
            <a:endParaRPr lang="en-US" altLang="en-US" sz="2200" dirty="0">
              <a:solidFill>
                <a:srgbClr val="282F7C"/>
              </a:solidFill>
              <a:latin typeface="+mn-lt"/>
            </a:endParaRPr>
          </a:p>
          <a:p>
            <a:pPr marL="228600" marR="0" lvl="0" indent="-228600" algn="l" defTabSz="914400" rtl="0" eaLnBrk="1" fontAlgn="auto" latinLnBrk="0" hangingPunct="1">
              <a:lnSpc>
                <a:spcPct val="100000"/>
              </a:lnSpc>
              <a:spcBef>
                <a:spcPts val="12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9267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8CC8D-1FD2-E1A6-DF69-9523420EE3CB}"/>
              </a:ext>
            </a:extLst>
          </p:cNvPr>
          <p:cNvSpPr>
            <a:spLocks noGrp="1"/>
          </p:cNvSpPr>
          <p:nvPr>
            <p:ph type="title"/>
          </p:nvPr>
        </p:nvSpPr>
        <p:spPr/>
        <p:txBody>
          <a:bodyPr/>
          <a:lstStyle/>
          <a:p>
            <a:r>
              <a:rPr lang="en-US" dirty="0">
                <a:latin typeface="+mn-lt"/>
              </a:rPr>
              <a:t>The Flow of Goods: Exports, Imports, and Net Exports (2 of 4)</a:t>
            </a:r>
          </a:p>
        </p:txBody>
      </p:sp>
      <p:sp>
        <p:nvSpPr>
          <p:cNvPr id="3" name="Content Placeholder 2">
            <a:extLst>
              <a:ext uri="{FF2B5EF4-FFF2-40B4-BE49-F238E27FC236}">
                <a16:creationId xmlns:a16="http://schemas.microsoft.com/office/drawing/2014/main" id="{84CD3E9C-E552-8D06-324B-1217D659CBC0}"/>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Trade surplus*</a:t>
            </a:r>
            <a:r>
              <a:rPr lang="en-US" altLang="en-US" dirty="0">
                <a:solidFill>
                  <a:srgbClr val="C00000"/>
                </a:solidFill>
                <a:latin typeface="+mn-lt"/>
              </a:rPr>
              <a:t> </a:t>
            </a:r>
          </a:p>
          <a:p>
            <a:pPr lvl="1">
              <a:spcAft>
                <a:spcPts val="500"/>
              </a:spcAft>
              <a:buFont typeface="Arial" panose="020B0604020202020204" pitchFamily="34" charset="0"/>
              <a:buChar char="•"/>
            </a:pPr>
            <a:r>
              <a:rPr lang="en-US" altLang="en-US" dirty="0">
                <a:latin typeface="+mn-lt"/>
              </a:rPr>
              <a:t>Exports are greater than imports</a:t>
            </a:r>
          </a:p>
          <a:p>
            <a:pPr lvl="2">
              <a:spcAft>
                <a:spcPts val="500"/>
              </a:spcAft>
              <a:buSzPct val="100000"/>
              <a:buFont typeface="Arial" panose="020B0604020202020204" pitchFamily="34" charset="0"/>
              <a:buChar char="•"/>
            </a:pPr>
            <a:r>
              <a:rPr lang="en-US" altLang="en-US" dirty="0">
                <a:latin typeface="+mn-lt"/>
              </a:rPr>
              <a:t>The country sells more goods and services abroad than it buys from other countries</a:t>
            </a:r>
          </a:p>
          <a:p>
            <a:pPr>
              <a:spcBef>
                <a:spcPts val="500"/>
              </a:spcBef>
              <a:spcAft>
                <a:spcPts val="500"/>
              </a:spcAft>
            </a:pPr>
            <a:r>
              <a:rPr lang="en-US" altLang="en-US" b="1" dirty="0">
                <a:solidFill>
                  <a:srgbClr val="C00000"/>
                </a:solidFill>
                <a:latin typeface="+mn-lt"/>
              </a:rPr>
              <a:t>Trade deficit* </a:t>
            </a:r>
          </a:p>
          <a:p>
            <a:pPr lvl="1">
              <a:spcAft>
                <a:spcPts val="500"/>
              </a:spcAft>
              <a:buFont typeface="Arial" panose="020B0604020202020204" pitchFamily="34" charset="0"/>
              <a:buChar char="•"/>
            </a:pPr>
            <a:r>
              <a:rPr lang="en-US" altLang="en-US" dirty="0">
                <a:latin typeface="+mn-lt"/>
              </a:rPr>
              <a:t>Imports are greater than exports</a:t>
            </a:r>
          </a:p>
          <a:p>
            <a:pPr lvl="2">
              <a:spcAft>
                <a:spcPts val="500"/>
              </a:spcAft>
              <a:buSzPct val="100000"/>
              <a:buFont typeface="Arial" panose="020B0604020202020204" pitchFamily="34" charset="0"/>
              <a:buChar char="•"/>
            </a:pPr>
            <a:r>
              <a:rPr lang="en-US" altLang="en-US" dirty="0">
                <a:latin typeface="+mn-lt"/>
              </a:rPr>
              <a:t>The country sells fewer goods and services abroad than it buys from other countries </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7586626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3308</Words>
  <Application>Microsoft Office PowerPoint</Application>
  <PresentationFormat>Widescreen</PresentationFormat>
  <Paragraphs>297</Paragraphs>
  <Slides>46</Slides>
  <Notes>13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4" baseType="lpstr">
      <vt:lpstr>Arial</vt:lpstr>
      <vt:lpstr>Calibri</vt:lpstr>
      <vt:lpstr>Courier New</vt:lpstr>
      <vt:lpstr>Wingdings</vt:lpstr>
      <vt:lpstr>Work Sans</vt:lpstr>
      <vt:lpstr>Work Sans </vt:lpstr>
      <vt:lpstr>Optimized Template Master</vt:lpstr>
      <vt:lpstr>Equation</vt:lpstr>
      <vt:lpstr>Principles of Economics, 10e</vt:lpstr>
      <vt:lpstr>Chapter Objectives (1 of 2)</vt:lpstr>
      <vt:lpstr>Chapter Objectives (2 of 2)</vt:lpstr>
      <vt:lpstr>32-1</vt:lpstr>
      <vt:lpstr>Introduction</vt:lpstr>
      <vt:lpstr>Ask the Experts: Trade Balances and Trade Negotiations A</vt:lpstr>
      <vt:lpstr>International Flows </vt:lpstr>
      <vt:lpstr>The Flow of Goods: Exports, Imports, and Net Exports (1 of 4)</vt:lpstr>
      <vt:lpstr>The Flow of Goods: Exports, Imports, and Net Exports (2 of 4)</vt:lpstr>
      <vt:lpstr>The Flow of Goods: Exports, Imports, and Net Exports (3 of 4)</vt:lpstr>
      <vt:lpstr>The Flow of Goods: Exports, Imports, and Net Exports (4 of 4)</vt:lpstr>
      <vt:lpstr>Active Learning 1: Variables That Affect NX</vt:lpstr>
      <vt:lpstr>Active Learning 1: Answers </vt:lpstr>
      <vt:lpstr>Figure 1 The Internationalization of the U.S. Economy</vt:lpstr>
      <vt:lpstr>The Flow of Financial Resources: Net Capital Outflow (1 of 2)</vt:lpstr>
      <vt:lpstr>The Flow of Financial Resources: Net Capital Outflow (2 of 2)</vt:lpstr>
      <vt:lpstr>The Equality of Net Exports and Net Capital Outflow (1 of 3)</vt:lpstr>
      <vt:lpstr>The Equality of Net Exports and Net Capital Outflow (2 of 3)</vt:lpstr>
      <vt:lpstr>The Equality of Net Exports and Net Capital Outflow (3 of 3)</vt:lpstr>
      <vt:lpstr>Saving, Investment, and Their Relationship to International Flows</vt:lpstr>
      <vt:lpstr>Table 1 International Flows of Goods and Capital: Summary</vt:lpstr>
      <vt:lpstr>Figure 2 National Saving, Domestic Investment, and Net Capital Outflow</vt:lpstr>
      <vt:lpstr>Ask the Experts: Trade Balances and Trade Negotiations B</vt:lpstr>
      <vt:lpstr>32-2</vt:lpstr>
      <vt:lpstr>Nominal Exchange Rates</vt:lpstr>
      <vt:lpstr>Appreciation</vt:lpstr>
      <vt:lpstr>Depreciation</vt:lpstr>
      <vt:lpstr>Real Exchange Rates (1 of 4)</vt:lpstr>
      <vt:lpstr>Real Exchange Rates (2 of 4)</vt:lpstr>
      <vt:lpstr>Real Exchange Rates (3 of 4)</vt:lpstr>
      <vt:lpstr>Real Exchange Rates (4 of 4)</vt:lpstr>
      <vt:lpstr>Active Learning 2: Compute a Real Exchange Rate</vt:lpstr>
      <vt:lpstr>Active Learning 2: Answers</vt:lpstr>
      <vt:lpstr>32-3</vt:lpstr>
      <vt:lpstr>The Basic Logic of Purchasing-Power Parity (1 of 2)</vt:lpstr>
      <vt:lpstr>The Basic Logic of Purchasing-Power Parity (2 of 2)</vt:lpstr>
      <vt:lpstr>Implications of Purchasing-Power Parity (1 of 2)</vt:lpstr>
      <vt:lpstr>Implications of Purchasing-Power Parity (2 of 2)</vt:lpstr>
      <vt:lpstr>Figure 3 Money, Prices, and the Nominal Exchange Rate during the German Hyperinflation</vt:lpstr>
      <vt:lpstr>Limitations of Purchasing-Power Parity (1 of 2)</vt:lpstr>
      <vt:lpstr>Limitations of Purchasing-Power Parity (2 of 2)</vt:lpstr>
      <vt:lpstr>32-4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32: Open-Economy Macroeconomics: Basic Concepts</dc:subject>
  <dc:creator/>
  <cp:lastModifiedBy/>
  <cp:revision>29</cp:revision>
  <dcterms:created xsi:type="dcterms:W3CDTF">2022-07-21T17:39:44Z</dcterms:created>
  <dcterms:modified xsi:type="dcterms:W3CDTF">2023-02-27T18:59:37Z</dcterms:modified>
  <cp:category>Accessible PPT</cp:category>
</cp:coreProperties>
</file>