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2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9.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30.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32.xml" ContentType="application/vnd.openxmlformats-officedocument.presentationml.tags+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 id="2147483769" r:id="rId2"/>
  </p:sldMasterIdLst>
  <p:notesMasterIdLst>
    <p:notesMasterId r:id="rId39"/>
  </p:notesMasterIdLst>
  <p:handoutMasterIdLst>
    <p:handoutMasterId r:id="rId40"/>
  </p:handoutMasterIdLst>
  <p:sldIdLst>
    <p:sldId id="1610" r:id="rId3"/>
    <p:sldId id="370" r:id="rId4"/>
    <p:sldId id="417" r:id="rId5"/>
    <p:sldId id="373" r:id="rId6"/>
    <p:sldId id="654" r:id="rId7"/>
    <p:sldId id="655" r:id="rId8"/>
    <p:sldId id="657" r:id="rId9"/>
    <p:sldId id="658" r:id="rId10"/>
    <p:sldId id="659" r:id="rId11"/>
    <p:sldId id="660" r:id="rId12"/>
    <p:sldId id="1605" r:id="rId13"/>
    <p:sldId id="1606" r:id="rId14"/>
    <p:sldId id="661" r:id="rId15"/>
    <p:sldId id="1607" r:id="rId16"/>
    <p:sldId id="1608" r:id="rId17"/>
    <p:sldId id="662" r:id="rId18"/>
    <p:sldId id="663" r:id="rId19"/>
    <p:sldId id="664" r:id="rId20"/>
    <p:sldId id="666" r:id="rId21"/>
    <p:sldId id="398" r:id="rId22"/>
    <p:sldId id="1595" r:id="rId23"/>
    <p:sldId id="1596" r:id="rId24"/>
    <p:sldId id="1597" r:id="rId25"/>
    <p:sldId id="1609" r:id="rId26"/>
    <p:sldId id="1599" r:id="rId27"/>
    <p:sldId id="1600" r:id="rId28"/>
    <p:sldId id="1601" r:id="rId29"/>
    <p:sldId id="1598" r:id="rId30"/>
    <p:sldId id="1602" r:id="rId31"/>
    <p:sldId id="399" r:id="rId32"/>
    <p:sldId id="1603" r:id="rId33"/>
    <p:sldId id="1604" r:id="rId34"/>
    <p:sldId id="523" r:id="rId35"/>
    <p:sldId id="641" r:id="rId36"/>
    <p:sldId id="652" r:id="rId37"/>
    <p:sldId id="368" r:id="rId38"/>
  </p:sldIdLst>
  <p:sldSz cx="12192000" cy="6858000"/>
  <p:notesSz cx="6858000" cy="9144000"/>
  <p:custDataLst>
    <p:tags r:id="rId41"/>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F2F2F2"/>
    <a:srgbClr val="0098D4"/>
    <a:srgbClr val="003865"/>
    <a:srgbClr val="000000"/>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6BDFB62-5BE2-B9E4-AB2E-596DF1BEF3AD}" v="18" dt="2023-01-28T14:58:10.25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39" autoAdjust="0"/>
    <p:restoredTop sz="91948" autoAdjust="0"/>
  </p:normalViewPr>
  <p:slideViewPr>
    <p:cSldViewPr snapToGrid="0" snapToObjects="1">
      <p:cViewPr varScale="1">
        <p:scale>
          <a:sx n="81" d="100"/>
          <a:sy n="81" d="100"/>
        </p:scale>
        <p:origin x="114" y="474"/>
      </p:cViewPr>
      <p:guideLst>
        <p:guide orient="horz" pos="2160"/>
        <p:guide pos="3840"/>
      </p:guideLst>
    </p:cSldViewPr>
  </p:slideViewPr>
  <p:outlineViewPr>
    <p:cViewPr>
      <p:scale>
        <a:sx n="33" d="100"/>
        <a:sy n="33" d="100"/>
      </p:scale>
      <p:origin x="0" y="-33444"/>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commentAuthors" Target="commentAuthors.xml"/><Relationship Id="rId47" Type="http://schemas.microsoft.com/office/2015/10/relationships/revisionInfo" Target="revisionInfo.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handoutMaster" Target="handoutMasters/handoutMaster1.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48" Type="http://schemas.microsoft.com/office/2018/10/relationships/authors" Target="NUL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ags" Target="../tags/tag28.xml"/><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dirty="0"/>
              <a:t>This “Ask the Experts” feature is a good introduction discussion to the next slide. </a:t>
            </a:r>
          </a:p>
          <a:p>
            <a:r>
              <a:rPr lang="en-US" dirty="0"/>
              <a:t> </a:t>
            </a:r>
          </a:p>
          <a:p>
            <a:r>
              <a:rPr lang="en-US"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dirty="0"/>
              <a:t>Ask the students to share with the class their reasons. Their answers will vary. </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24</a:t>
            </a:fld>
            <a:endParaRPr lang="en-US" dirty="0"/>
          </a:p>
        </p:txBody>
      </p:sp>
    </p:spTree>
    <p:extLst>
      <p:ext uri="{BB962C8B-B14F-4D97-AF65-F5344CB8AC3E}">
        <p14:creationId xmlns:p14="http://schemas.microsoft.com/office/powerpoint/2010/main" val="30777989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30</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dirty="0"/>
              <a:t>This “Ask the Experts” feature provides the opportunity for class discussion.   </a:t>
            </a:r>
          </a:p>
          <a:p>
            <a:endParaRPr lang="en-US" dirty="0"/>
          </a:p>
          <a:p>
            <a:r>
              <a:rPr lang="en-US" dirty="0"/>
              <a:t>The Affordable Care Act tried to remedy the problem of the preferential tax treatment of health insurance that leads to expensive employer health insurance: </a:t>
            </a:r>
          </a:p>
          <a:p>
            <a:pPr marL="171450" indent="-171450">
              <a:buFontTx/>
              <a:buChar char="-"/>
            </a:pPr>
            <a:r>
              <a:rPr lang="en-US" dirty="0"/>
              <a:t>Levying a so-called “Cadillac tax” on especially expensive employer-provided health plans. </a:t>
            </a:r>
          </a:p>
          <a:p>
            <a:pPr marL="171450" indent="-171450">
              <a:buFontTx/>
              <a:buChar char="-"/>
            </a:pPr>
            <a:r>
              <a:rPr lang="en-US" dirty="0"/>
              <a:t>To level the playing field between paying workers in the form of cash compensation and paying them in the</a:t>
            </a:r>
          </a:p>
          <a:p>
            <a:r>
              <a:rPr lang="en-US" dirty="0"/>
              <a:t>form of generous health insurance. (The tax code would have no longer given an incentive for excessive insurance.)</a:t>
            </a:r>
          </a:p>
          <a:p>
            <a:endParaRPr lang="en-US" dirty="0"/>
          </a:p>
          <a:p>
            <a:r>
              <a:rPr lang="en-US" dirty="0"/>
              <a:t>The Cadillac tax </a:t>
            </a:r>
          </a:p>
          <a:p>
            <a:pPr marL="171450" indent="-171450">
              <a:buFontTx/>
              <a:buChar char="-"/>
            </a:pPr>
            <a:r>
              <a:rPr lang="en-US" dirty="0"/>
              <a:t>Originally scheduled to go into effect in 2018</a:t>
            </a:r>
          </a:p>
          <a:p>
            <a:pPr marL="171450" indent="-171450">
              <a:buFontTx/>
              <a:buChar char="-"/>
            </a:pPr>
            <a:r>
              <a:rPr lang="en-US" dirty="0"/>
              <a:t>Delayed</a:t>
            </a:r>
          </a:p>
          <a:p>
            <a:pPr marL="171450" indent="-171450">
              <a:buFontTx/>
              <a:buChar char="-"/>
            </a:pPr>
            <a:r>
              <a:rPr lang="en-US" dirty="0"/>
              <a:t>Repealed in 2019.</a:t>
            </a:r>
          </a:p>
          <a:p>
            <a:r>
              <a:rPr lang="en-US" dirty="0"/>
              <a:t> </a:t>
            </a:r>
          </a:p>
          <a:p>
            <a:r>
              <a:rPr lang="en-US"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dirty="0"/>
              <a:t>Ask the students to share with the class their reasons. Their answers will vary. </a:t>
            </a:r>
          </a:p>
          <a:p>
            <a:endParaRPr lang="en-US"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33</a:t>
            </a:fld>
            <a:endParaRPr lang="en-US" dirty="0"/>
          </a:p>
        </p:txBody>
      </p:sp>
    </p:spTree>
    <p:extLst>
      <p:ext uri="{BB962C8B-B14F-4D97-AF65-F5344CB8AC3E}">
        <p14:creationId xmlns:p14="http://schemas.microsoft.com/office/powerpoint/2010/main" val="25853294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eaLnBrk="1" hangingPunct="1"/>
            <a:r>
              <a:rPr lang="en-US" dirty="0"/>
              <a:t>Encourage</a:t>
            </a:r>
            <a:r>
              <a:rPr lang="en-US" baseline="0" dirty="0"/>
              <a:t> a class discussion among students. </a:t>
            </a:r>
          </a:p>
          <a:p>
            <a:pPr eaLnBrk="1" hangingPunct="1"/>
            <a:endParaRPr lang="en-US" baseline="0" dirty="0"/>
          </a:p>
          <a:p>
            <a:pPr eaLnBrk="1" hangingPunct="1"/>
            <a:r>
              <a:rPr lang="en-US" baseline="0" dirty="0"/>
              <a:t>Discussion points: </a:t>
            </a:r>
          </a:p>
          <a:p>
            <a:pPr marL="228600" indent="-228600" eaLnBrk="1" hangingPunct="1">
              <a:buAutoNum type="alphaUcPeriod"/>
            </a:pPr>
            <a:r>
              <a:rPr lang="en-US" baseline="0" dirty="0"/>
              <a:t> If people are given a choice, then the pool of people buying health insurance are sick, have higher risks of getting sick, or are risk adverse. Young, healthy people will not buy health insurance.</a:t>
            </a:r>
          </a:p>
          <a:p>
            <a:pPr marL="228600" indent="-228600" eaLnBrk="1" hangingPunct="1">
              <a:buAutoNum type="alphaUcPeriod"/>
            </a:pPr>
            <a:r>
              <a:rPr lang="en-US" baseline="0" dirty="0"/>
              <a:t>Without the mandate, young, healthy people drop out of the insured pool, the treatment cost per person increases, so the premium paid will increase.  </a:t>
            </a:r>
          </a:p>
          <a:p>
            <a:pPr marL="228600" indent="-228600" eaLnBrk="1" hangingPunct="1">
              <a:buAutoNum type="alphaUcPeriod"/>
            </a:pPr>
            <a:endParaRPr lang="en-US" baseline="0" dirty="0"/>
          </a:p>
          <a:p>
            <a:pPr marL="0" indent="0" eaLnBrk="1" hangingPunct="1">
              <a:buNone/>
            </a:pPr>
            <a:r>
              <a:rPr lang="en-US" baseline="0" dirty="0"/>
              <a:t>While the individual mandate is still in effect (July 2022), the penalty for not having health insurance  was removed (staring with the 2019 tax year).</a:t>
            </a:r>
          </a:p>
          <a:p>
            <a:pPr marL="228600" indent="-228600" eaLnBrk="1" hangingPunct="1">
              <a:buAutoNum type="alphaUcPeriod"/>
            </a:pPr>
            <a:endParaRPr lang="en-US" u="none" baseline="0" dirty="0"/>
          </a:p>
          <a:p>
            <a:pPr marL="0" indent="0" eaLnBrk="1" hangingPunct="1">
              <a:buNone/>
            </a:pPr>
            <a:endParaRPr lang="en-US" baseline="0" dirty="0"/>
          </a:p>
          <a:p>
            <a:pPr marL="0" indent="0" eaLnBrk="1" hangingPunct="1">
              <a:buNone/>
            </a:pPr>
            <a:endParaRPr lang="en-US" dirty="0"/>
          </a:p>
          <a:p>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34</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36</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Give your students a few minutes to come up with the answers, and to check their answers with their neighbors. Then have them explain the process.  </a:t>
            </a:r>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11</a:t>
            </a:fld>
            <a:endParaRPr lang="en-US" dirty="0"/>
          </a:p>
        </p:txBody>
      </p:sp>
    </p:spTree>
    <p:extLst>
      <p:ext uri="{BB962C8B-B14F-4D97-AF65-F5344CB8AC3E}">
        <p14:creationId xmlns:p14="http://schemas.microsoft.com/office/powerpoint/2010/main" val="12118931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12</a:t>
            </a:fld>
            <a:endParaRPr lang="en-US" dirty="0"/>
          </a:p>
        </p:txBody>
      </p:sp>
    </p:spTree>
    <p:extLst>
      <p:ext uri="{BB962C8B-B14F-4D97-AF65-F5344CB8AC3E}">
        <p14:creationId xmlns:p14="http://schemas.microsoft.com/office/powerpoint/2010/main" val="20211834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13</a:t>
            </a:fld>
            <a:endParaRPr lang="en-US" dirty="0"/>
          </a:p>
        </p:txBody>
      </p:sp>
    </p:spTree>
    <p:extLst>
      <p:ext uri="{BB962C8B-B14F-4D97-AF65-F5344CB8AC3E}">
        <p14:creationId xmlns:p14="http://schemas.microsoft.com/office/powerpoint/2010/main" val="4799248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CA" dirty="0"/>
              <a:t>Instead of going over the theory of the Death Spiral, we’ll use this Active learning to have your students realize that only the high risk people will stay in the pool and as the less risk people drop out of the pool, the premium increases. </a:t>
            </a:r>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14</a:t>
            </a:fld>
            <a:endParaRPr lang="en-US" dirty="0"/>
          </a:p>
        </p:txBody>
      </p:sp>
    </p:spTree>
    <p:extLst>
      <p:ext uri="{BB962C8B-B14F-4D97-AF65-F5344CB8AC3E}">
        <p14:creationId xmlns:p14="http://schemas.microsoft.com/office/powerpoint/2010/main" val="27561135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A. The $1,500 per person is the expected healthcare cost per person for the people in the low-risk group; and the $6,000 per person is the expected healthcare cost per person for the people in the high-risk group.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Could have used the method used in Example 2A: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Calculate total number of injuries in 1 year and total cost by high/low risk groups: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-----‘Probability of a foot fracture = 10%’  means that in a (any) year, 10 out of 100 players will get injured. For our team of 3 players with the 10% probability, we get 0.3 out of 3 players get injured in 1 year (10% * 3 players = 0.3 players injured).  Cost of treatment is 0.3 injuries *15,000 = $4,500 (overall, per year) for the 3 players with the lower risk.</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-----Probability of a foot fracture = 40%’  means that in a (any) year, 40 out of 100 players will get injured. For our team of 2 players with the 40% probability, we get 0.8 injuries out of 2 players get injured in 1 year (40% * 2 players = 0.8 players injured).  Cost of treatment is 0.8 injuries *15,000 = $12,000 (overall, per year)  for the 2 players with the high risk.</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B. We got the numbers for low-risk and high-risk from the answers for A.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C. If you used the method in the notes to answer A, you have to use the method in the </a:t>
            </a:r>
            <a:r>
              <a:rPr lang="en-US" dirty="0" err="1"/>
              <a:t>powerpoint</a:t>
            </a:r>
            <a:r>
              <a:rPr lang="en-US" dirty="0"/>
              <a:t> to derive these: Low risk people have a $1,500 expected cost per year; high risk people have a $6,000 expected cost per year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low-risk group (Ryan, Eli, Hassan) pay a premium of $3,300, but their expected benefit from the coverage is only $1,500 each. Definitely some will want to drop out! Insurance is too expensive!!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high-risk group (Anthony, Jaylen) pay a premium of $3,300 but their expected benefit from the coverage is $6,000 each. Worth it to have insurance!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low-risk group (Eli, Hassan) pay a premium of $3,750, but their expected benefit from the coverage is only $1,500 each. Definitely some will want to drop out! Insurance is too expensive!!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high-risk group (Anthony, Jaylen) pay a premium of $3,750 but their expected benefit from the coverage is $6,000 each. Worth it to have insurance!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With only 4 people in the group, the per person premium they each have to pay has increased from $3,300 to $3,750. Can you guess what happens when Eli also drops out?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15</a:t>
            </a:fld>
            <a:endParaRPr lang="en-US" dirty="0"/>
          </a:p>
        </p:txBody>
      </p:sp>
    </p:spTree>
    <p:extLst>
      <p:ext uri="{BB962C8B-B14F-4D97-AF65-F5344CB8AC3E}">
        <p14:creationId xmlns:p14="http://schemas.microsoft.com/office/powerpoint/2010/main" val="24745034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20</a:t>
            </a:fld>
            <a:endParaRPr lang="en-US" dirty="0"/>
          </a:p>
        </p:txBody>
      </p:sp>
    </p:spTree>
    <p:extLst>
      <p:ext uri="{BB962C8B-B14F-4D97-AF65-F5344CB8AC3E}">
        <p14:creationId xmlns:p14="http://schemas.microsoft.com/office/powerpoint/2010/main" val="18085600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2.xml"/><Relationship Id="rId1" Type="http://schemas.openxmlformats.org/officeDocument/2006/relationships/tags" Target="../tags/tag16.xml"/><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2.xml"/><Relationship Id="rId1" Type="http://schemas.openxmlformats.org/officeDocument/2006/relationships/tags" Target="../tags/tag17.xml"/><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8.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9.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0.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1.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3.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4.xml"/></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5.xml"/></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6.xml"/></Relationships>
</file>

<file path=ppt/slideLayouts/_rels/slideLayout2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7.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40378098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21050151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CF6F1C87-14E1-4769-826B-3F10569747BB}"/>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kern="1200" dirty="0">
                <a:solidFill>
                  <a:schemeClr val="bg1"/>
                </a:solidFill>
                <a:latin typeface="+mn-lt"/>
                <a:ea typeface="+mn-ea"/>
                <a:cs typeface="+mn-cs"/>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41919252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a:xfrm>
            <a:off x="476843" y="1825626"/>
            <a:ext cx="11241915" cy="4140608"/>
          </a:xfrm>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74887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139746"/>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val="1"/>
              </a:ext>
            </a:extLst>
          </p:cNvPr>
          <p:cNvSpPr>
            <a:spLocks noGrp="1"/>
          </p:cNvSpPr>
          <p:nvPr>
            <p:ph sz="half" idx="2" hasCustomPrompt="1"/>
          </p:nvPr>
        </p:nvSpPr>
        <p:spPr>
          <a:xfrm>
            <a:off x="6172200" y="1825625"/>
            <a:ext cx="5542956" cy="4139746"/>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7220866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122502"/>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8"/>
            <a:ext cx="3344530" cy="4119090"/>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4228" y="1829038"/>
            <a:ext cx="3344530" cy="4119090"/>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7751472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5946990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8553880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75A32067-8A49-46A1-BD6A-3E1C70A6DFA0}"/>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33394412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6883725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16429762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38973860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3862743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1.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ags" Target="../tags/tag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val="1"/>
              </a:ext>
            </a:extLst>
          </p:cNvPr>
          <p:cNvSpPr/>
          <p:nvPr userDrawn="1"/>
        </p:nvSpPr>
        <p:spPr>
          <a:xfrm>
            <a:off x="0" y="6176964"/>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7BEADC9E-035D-466D-9D1F-D198179F15E4}"/>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68"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val="1"/>
              </a:ext>
            </a:extLst>
          </p:cNvPr>
          <p:cNvSpPr/>
          <p:nvPr userDrawn="1"/>
        </p:nvSpPr>
        <p:spPr>
          <a:xfrm>
            <a:off x="0" y="6176963"/>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087495"/>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84708A63-8F26-4489-96E7-0FE994A2AF47}"/>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4055437566"/>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781"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32.xml"/><Relationship Id="rId4" Type="http://schemas.openxmlformats.org/officeDocument/2006/relationships/slide" Target="slide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dirty="0">
                <a:latin typeface="+mn-lt"/>
              </a:rPr>
              <a:t>Principles of Economics, 10e</a:t>
            </a:r>
            <a:endParaRPr lang="en-US" sz="360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p:txBody>
          <a:bodyPr/>
          <a:lstStyle/>
          <a:p>
            <a:r>
              <a:rPr lang="en-US" b="1" dirty="0">
                <a:latin typeface="+mn-lt"/>
              </a:rPr>
              <a:t>Chapter 12: </a:t>
            </a:r>
            <a:r>
              <a:rPr lang="en-US" dirty="0">
                <a:latin typeface="+mn-lt"/>
              </a:rPr>
              <a:t>The Economics of Healthcare</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11988108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6B9DD-CAEB-6B7F-A80B-BD8EEB0B7CDD}"/>
              </a:ext>
            </a:extLst>
          </p:cNvPr>
          <p:cNvSpPr>
            <a:spLocks noGrp="1"/>
          </p:cNvSpPr>
          <p:nvPr>
            <p:ph type="title"/>
          </p:nvPr>
        </p:nvSpPr>
        <p:spPr/>
        <p:txBody>
          <a:bodyPr/>
          <a:lstStyle/>
          <a:p>
            <a:r>
              <a:rPr lang="en-US" dirty="0">
                <a:latin typeface="+mn-lt"/>
              </a:rPr>
              <a:t>The Insurance Market and Its Imperfections: Moral Hazard</a:t>
            </a:r>
          </a:p>
        </p:txBody>
      </p:sp>
      <p:sp>
        <p:nvSpPr>
          <p:cNvPr id="3" name="Content Placeholder 2">
            <a:extLst>
              <a:ext uri="{FF2B5EF4-FFF2-40B4-BE49-F238E27FC236}">
                <a16:creationId xmlns:a16="http://schemas.microsoft.com/office/drawing/2014/main" id="{8986B087-1AA2-2AD9-5A45-1CFD1D50777F}"/>
              </a:ext>
            </a:extLst>
          </p:cNvPr>
          <p:cNvSpPr>
            <a:spLocks noGrp="1"/>
          </p:cNvSpPr>
          <p:nvPr>
            <p:ph idx="1"/>
          </p:nvPr>
        </p:nvSpPr>
        <p:spPr/>
        <p:txBody>
          <a:bodyPr/>
          <a:lstStyle/>
          <a:p>
            <a:r>
              <a:rPr lang="en-US" b="1" dirty="0">
                <a:solidFill>
                  <a:srgbClr val="C00000"/>
                </a:solidFill>
                <a:latin typeface="+mn-lt"/>
              </a:rPr>
              <a:t>Moral hazard*</a:t>
            </a:r>
          </a:p>
          <a:p>
            <a:pPr lvl="1">
              <a:spcAft>
                <a:spcPts val="500"/>
              </a:spcAft>
              <a:buFont typeface="Arial" panose="020B0604020202020204" pitchFamily="34" charset="0"/>
              <a:buChar char="•"/>
            </a:pPr>
            <a:r>
              <a:rPr lang="en-US" dirty="0">
                <a:latin typeface="+mn-lt"/>
              </a:rPr>
              <a:t>Tendency of a person who is imperfectly monitored to engage in dishonest or otherwise undesirable behavior</a:t>
            </a:r>
          </a:p>
          <a:p>
            <a:pPr lvl="1">
              <a:spcAft>
                <a:spcPts val="500"/>
              </a:spcAft>
              <a:buFont typeface="Arial" panose="020B0604020202020204" pitchFamily="34" charset="0"/>
              <a:buChar char="•"/>
            </a:pPr>
            <a:r>
              <a:rPr lang="en-US" dirty="0">
                <a:latin typeface="+mn-lt"/>
              </a:rPr>
              <a:t>Leads to an inefficient allocation of resources</a:t>
            </a:r>
          </a:p>
          <a:p>
            <a:pPr>
              <a:spcBef>
                <a:spcPts val="500"/>
              </a:spcBef>
              <a:spcAft>
                <a:spcPts val="500"/>
              </a:spcAft>
            </a:pPr>
            <a:r>
              <a:rPr lang="en-US" dirty="0">
                <a:latin typeface="+mn-lt"/>
              </a:rPr>
              <a:t>Solutions from health insurance companies:</a:t>
            </a:r>
          </a:p>
          <a:p>
            <a:pPr lvl="1">
              <a:spcAft>
                <a:spcPts val="500"/>
              </a:spcAft>
              <a:buFont typeface="Arial" panose="020B0604020202020204" pitchFamily="34" charset="0"/>
              <a:buChar char="•"/>
            </a:pPr>
            <a:r>
              <a:rPr lang="en-US" dirty="0">
                <a:latin typeface="+mn-lt"/>
              </a:rPr>
              <a:t>Require patients to pay a co-pay (for example, $30 per visit)</a:t>
            </a:r>
          </a:p>
          <a:p>
            <a:pPr lvl="1">
              <a:spcAft>
                <a:spcPts val="500"/>
              </a:spcAft>
              <a:buFont typeface="Arial" panose="020B0604020202020204" pitchFamily="34" charset="0"/>
              <a:buChar char="•"/>
            </a:pPr>
            <a:r>
              <a:rPr lang="en-US" dirty="0">
                <a:latin typeface="+mn-lt"/>
              </a:rPr>
              <a:t>Strict rules about covering certain tests</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0" marR="0" lvl="0" indent="0" algn="l" defTabSz="914400" rtl="0" eaLnBrk="1" fontAlgn="auto" latinLnBrk="0" hangingPunct="1">
              <a:lnSpc>
                <a:spcPct val="100000"/>
              </a:lnSpc>
              <a:spcBef>
                <a:spcPts val="48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3631589495"/>
      </p:ext>
    </p:extLst>
  </p:cSld>
  <p:clrMapOvr>
    <a:masterClrMapping/>
  </p:clrMapOvr>
  <p:extLst mod="1"/>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070378-8F55-B327-E694-53FB2463129C}"/>
              </a:ext>
            </a:extLst>
          </p:cNvPr>
          <p:cNvSpPr>
            <a:spLocks noGrp="1"/>
          </p:cNvSpPr>
          <p:nvPr>
            <p:ph type="title"/>
          </p:nvPr>
        </p:nvSpPr>
        <p:spPr/>
        <p:txBody>
          <a:bodyPr/>
          <a:lstStyle/>
          <a:p>
            <a:r>
              <a:rPr lang="en-US" dirty="0">
                <a:latin typeface="+mn-lt"/>
              </a:rPr>
              <a:t>Active Learning 1: Swimming and Insurance</a:t>
            </a:r>
          </a:p>
        </p:txBody>
      </p:sp>
      <p:sp>
        <p:nvSpPr>
          <p:cNvPr id="3" name="Content Placeholder 2">
            <a:extLst>
              <a:ext uri="{FF2B5EF4-FFF2-40B4-BE49-F238E27FC236}">
                <a16:creationId xmlns:a16="http://schemas.microsoft.com/office/drawing/2014/main" id="{8DC2BB36-8233-CE49-36EF-A396D1BA70D4}"/>
              </a:ext>
            </a:extLst>
          </p:cNvPr>
          <p:cNvSpPr>
            <a:spLocks noGrp="1"/>
          </p:cNvSpPr>
          <p:nvPr>
            <p:ph idx="1"/>
          </p:nvPr>
        </p:nvSpPr>
        <p:spPr/>
        <p:txBody>
          <a:bodyPr/>
          <a:lstStyle/>
          <a:p>
            <a:r>
              <a:rPr lang="en-US" dirty="0">
                <a:latin typeface="+mn-lt"/>
              </a:rPr>
              <a:t>Ryan, Eli, Hassan, Anthony, and Jaylen are on the swimming team. Assume a probability of injury of 20%; and assume the treatment cost of any injury is $15,000.</a:t>
            </a:r>
          </a:p>
          <a:p>
            <a:pPr marL="457200" indent="-457200">
              <a:buFont typeface="+mj-lt"/>
              <a:buAutoNum type="alphaUcPeriod"/>
            </a:pPr>
            <a:r>
              <a:rPr lang="en-US" dirty="0">
                <a:latin typeface="+mn-lt"/>
              </a:rPr>
              <a:t>What’s the total healthcare bill for this group in one year?  </a:t>
            </a:r>
          </a:p>
          <a:p>
            <a:pPr marL="457200" indent="-457200">
              <a:buFont typeface="+mj-lt"/>
              <a:buAutoNum type="alphaUcPeriod"/>
            </a:pPr>
            <a:r>
              <a:rPr lang="en-US" dirty="0">
                <a:latin typeface="+mn-lt"/>
              </a:rPr>
              <a:t>How much should each contribute to the common account? (average cost of healthcare) </a:t>
            </a:r>
          </a:p>
        </p:txBody>
      </p:sp>
    </p:spTree>
    <p:extLst>
      <p:ext uri="{BB962C8B-B14F-4D97-AF65-F5344CB8AC3E}">
        <p14:creationId xmlns:p14="http://schemas.microsoft.com/office/powerpoint/2010/main" val="12237683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070378-8F55-B327-E694-53FB2463129C}"/>
              </a:ext>
            </a:extLst>
          </p:cNvPr>
          <p:cNvSpPr>
            <a:spLocks noGrp="1"/>
          </p:cNvSpPr>
          <p:nvPr>
            <p:ph type="title"/>
          </p:nvPr>
        </p:nvSpPr>
        <p:spPr/>
        <p:txBody>
          <a:bodyPr/>
          <a:lstStyle/>
          <a:p>
            <a:r>
              <a:rPr lang="en-US" dirty="0">
                <a:latin typeface="+mn-lt"/>
              </a:rPr>
              <a:t>Active Learning 1: Answers</a:t>
            </a:r>
          </a:p>
        </p:txBody>
      </p:sp>
      <p:sp>
        <p:nvSpPr>
          <p:cNvPr id="3" name="Content Placeholder 2">
            <a:extLst>
              <a:ext uri="{FF2B5EF4-FFF2-40B4-BE49-F238E27FC236}">
                <a16:creationId xmlns:a16="http://schemas.microsoft.com/office/drawing/2014/main" id="{8DC2BB36-8233-CE49-36EF-A396D1BA70D4}"/>
              </a:ext>
            </a:extLst>
          </p:cNvPr>
          <p:cNvSpPr>
            <a:spLocks noGrp="1"/>
          </p:cNvSpPr>
          <p:nvPr>
            <p:ph idx="1"/>
          </p:nvPr>
        </p:nvSpPr>
        <p:spPr/>
        <p:txBody>
          <a:bodyPr/>
          <a:lstStyle/>
          <a:p>
            <a:pPr marL="457200" indent="-457200">
              <a:spcBef>
                <a:spcPts val="600"/>
              </a:spcBef>
              <a:spcAft>
                <a:spcPts val="1200"/>
              </a:spcAft>
              <a:buFont typeface="+mj-lt"/>
              <a:buAutoNum type="alphaUcPeriod"/>
            </a:pPr>
            <a:r>
              <a:rPr lang="en-US" dirty="0">
                <a:latin typeface="+mn-lt"/>
              </a:rPr>
              <a:t>Probability of injury of 20% is 1-in-5, so only 1 swimmer will get injured in one year (out of this group of 5)</a:t>
            </a:r>
          </a:p>
          <a:p>
            <a:pPr lvl="1">
              <a:spcBef>
                <a:spcPts val="600"/>
              </a:spcBef>
              <a:spcAft>
                <a:spcPts val="1200"/>
              </a:spcAft>
              <a:buFont typeface="Arial" panose="020B0604020202020204" pitchFamily="34" charset="0"/>
              <a:buChar char="•"/>
            </a:pPr>
            <a:r>
              <a:rPr lang="en-US" dirty="0">
                <a:latin typeface="+mn-lt"/>
              </a:rPr>
              <a:t>Total cost of treatment = 1 injury * cost of $15,000 = $15,000</a:t>
            </a:r>
          </a:p>
          <a:p>
            <a:pPr marL="457200" indent="-457200">
              <a:spcBef>
                <a:spcPts val="600"/>
              </a:spcBef>
              <a:spcAft>
                <a:spcPts val="1200"/>
              </a:spcAft>
              <a:buFont typeface="+mj-lt"/>
              <a:buAutoNum type="alphaUcPeriod"/>
            </a:pPr>
            <a:r>
              <a:rPr lang="en-US" dirty="0">
                <a:latin typeface="+mn-lt"/>
              </a:rPr>
              <a:t>Probability × cost = 0.2 * $15,000 = $3,000 per person</a:t>
            </a:r>
          </a:p>
        </p:txBody>
      </p:sp>
    </p:spTree>
    <p:extLst>
      <p:ext uri="{BB962C8B-B14F-4D97-AF65-F5344CB8AC3E}">
        <p14:creationId xmlns:p14="http://schemas.microsoft.com/office/powerpoint/2010/main" val="41829455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6B9DD-CAEB-6B7F-A80B-BD8EEB0B7CDD}"/>
              </a:ext>
            </a:extLst>
          </p:cNvPr>
          <p:cNvSpPr>
            <a:spLocks noGrp="1"/>
          </p:cNvSpPr>
          <p:nvPr>
            <p:ph type="title"/>
          </p:nvPr>
        </p:nvSpPr>
        <p:spPr/>
        <p:txBody>
          <a:bodyPr/>
          <a:lstStyle/>
          <a:p>
            <a:r>
              <a:rPr lang="en-US" dirty="0">
                <a:latin typeface="+mn-lt"/>
              </a:rPr>
              <a:t>The Insurance Market and Its Imperfections: Adverse Selection</a:t>
            </a:r>
          </a:p>
        </p:txBody>
      </p:sp>
      <p:sp>
        <p:nvSpPr>
          <p:cNvPr id="3" name="Content Placeholder 2">
            <a:extLst>
              <a:ext uri="{FF2B5EF4-FFF2-40B4-BE49-F238E27FC236}">
                <a16:creationId xmlns:a16="http://schemas.microsoft.com/office/drawing/2014/main" id="{8986B087-1AA2-2AD9-5A45-1CFD1D50777F}"/>
              </a:ext>
            </a:extLst>
          </p:cNvPr>
          <p:cNvSpPr>
            <a:spLocks noGrp="1"/>
          </p:cNvSpPr>
          <p:nvPr>
            <p:ph idx="1"/>
          </p:nvPr>
        </p:nvSpPr>
        <p:spPr/>
        <p:txBody>
          <a:bodyPr/>
          <a:lstStyle/>
          <a:p>
            <a:pPr>
              <a:spcBef>
                <a:spcPts val="500"/>
              </a:spcBef>
              <a:spcAft>
                <a:spcPts val="500"/>
              </a:spcAft>
            </a:pPr>
            <a:r>
              <a:rPr lang="en-US" b="1" dirty="0">
                <a:solidFill>
                  <a:srgbClr val="C00000"/>
                </a:solidFill>
                <a:latin typeface="+mn-lt"/>
              </a:rPr>
              <a:t>Adverse selection*</a:t>
            </a:r>
          </a:p>
          <a:p>
            <a:pPr lvl="1">
              <a:spcAft>
                <a:spcPts val="500"/>
              </a:spcAft>
              <a:buFont typeface="Arial" panose="020B0604020202020204" pitchFamily="34" charset="0"/>
              <a:buChar char="•"/>
            </a:pPr>
            <a:r>
              <a:rPr lang="en-US" dirty="0">
                <a:latin typeface="+mn-lt"/>
              </a:rPr>
              <a:t>Tendency for the mix of unobserved attributes to become undesirable from the standpoint of an uninformed party</a:t>
            </a:r>
          </a:p>
          <a:p>
            <a:pPr>
              <a:spcBef>
                <a:spcPts val="500"/>
              </a:spcBef>
              <a:spcAft>
                <a:spcPts val="500"/>
              </a:spcAft>
            </a:pPr>
            <a:r>
              <a:rPr lang="en-US" dirty="0">
                <a:latin typeface="+mn-lt"/>
              </a:rPr>
              <a:t>Adverse selection in medical insurance:</a:t>
            </a:r>
          </a:p>
          <a:p>
            <a:pPr lvl="1">
              <a:spcAft>
                <a:spcPts val="500"/>
              </a:spcAft>
              <a:buFont typeface="Arial" panose="020B0604020202020204" pitchFamily="34" charset="0"/>
              <a:buChar char="•"/>
            </a:pPr>
            <a:r>
              <a:rPr lang="en-US" dirty="0">
                <a:latin typeface="+mn-lt"/>
              </a:rPr>
              <a:t>If customers differ in relevant attributes (some need more medical care than others)</a:t>
            </a:r>
          </a:p>
          <a:p>
            <a:pPr lvl="1">
              <a:spcAft>
                <a:spcPts val="500"/>
              </a:spcAft>
              <a:buFont typeface="Arial" panose="020B0604020202020204" pitchFamily="34" charset="0"/>
              <a:buChar char="•"/>
            </a:pPr>
            <a:r>
              <a:rPr lang="en-US" dirty="0">
                <a:latin typeface="+mn-lt"/>
              </a:rPr>
              <a:t>Differences are known to them but not to insurers</a:t>
            </a:r>
          </a:p>
          <a:p>
            <a:pPr lvl="1">
              <a:spcAft>
                <a:spcPts val="500"/>
              </a:spcAft>
              <a:buFont typeface="Arial" panose="020B0604020202020204" pitchFamily="34" charset="0"/>
              <a:buChar char="•"/>
            </a:pPr>
            <a:r>
              <a:rPr lang="en-US" dirty="0">
                <a:latin typeface="+mn-lt"/>
              </a:rPr>
              <a:t>Mix of people who buy insurance may be especially expensive to insure</a:t>
            </a:r>
          </a:p>
          <a:p>
            <a:pPr marL="0" marR="0" lvl="0" indent="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dirty="0">
              <a:latin typeface="+mn-lt"/>
            </a:endParaRPr>
          </a:p>
        </p:txBody>
      </p:sp>
    </p:spTree>
    <p:extLst>
      <p:ext uri="{BB962C8B-B14F-4D97-AF65-F5344CB8AC3E}">
        <p14:creationId xmlns:p14="http://schemas.microsoft.com/office/powerpoint/2010/main" val="944364741"/>
      </p:ext>
    </p:extLst>
  </p:cSld>
  <p:clrMapOvr>
    <a:masterClrMapping/>
  </p:clrMapOvr>
  <p:extLst mod="1"/>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9A8E0-3758-0F58-E7C0-0A7BC8E17599}"/>
              </a:ext>
            </a:extLst>
          </p:cNvPr>
          <p:cNvSpPr>
            <a:spLocks noGrp="1"/>
          </p:cNvSpPr>
          <p:nvPr>
            <p:ph type="title"/>
          </p:nvPr>
        </p:nvSpPr>
        <p:spPr/>
        <p:txBody>
          <a:bodyPr/>
          <a:lstStyle/>
          <a:p>
            <a:r>
              <a:rPr lang="en-US" dirty="0">
                <a:latin typeface="+mn-lt"/>
              </a:rPr>
              <a:t>Active Learning 2: Swimming and the Death Spiral</a:t>
            </a:r>
          </a:p>
        </p:txBody>
      </p:sp>
      <p:sp>
        <p:nvSpPr>
          <p:cNvPr id="3" name="Content Placeholder 2">
            <a:extLst>
              <a:ext uri="{FF2B5EF4-FFF2-40B4-BE49-F238E27FC236}">
                <a16:creationId xmlns:a16="http://schemas.microsoft.com/office/drawing/2014/main" id="{7F79C72E-AA2C-9FAB-7C66-6F6BDC74EAA8}"/>
              </a:ext>
            </a:extLst>
          </p:cNvPr>
          <p:cNvSpPr>
            <a:spLocks noGrp="1"/>
          </p:cNvSpPr>
          <p:nvPr>
            <p:ph idx="1"/>
          </p:nvPr>
        </p:nvSpPr>
        <p:spPr/>
        <p:txBody>
          <a:bodyPr/>
          <a:lstStyle/>
          <a:p>
            <a:r>
              <a:rPr lang="en-US" dirty="0">
                <a:latin typeface="+mn-lt"/>
              </a:rPr>
              <a:t>Ryan, Eli, Hassan, Anthony, and Jaylen want to be protected against risk of injury and are willing to contribute to a common pool. The treatment of one injury costs $15,000. </a:t>
            </a:r>
          </a:p>
          <a:p>
            <a:pPr lvl="1">
              <a:buFont typeface="Arial" panose="020B0604020202020204" pitchFamily="34" charset="0"/>
              <a:buChar char="•"/>
            </a:pPr>
            <a:r>
              <a:rPr lang="en-US" dirty="0">
                <a:latin typeface="+mn-lt"/>
              </a:rPr>
              <a:t>Ryan, Eli, Hassan have a 10% probability of injury</a:t>
            </a:r>
          </a:p>
          <a:p>
            <a:pPr lvl="1">
              <a:buFont typeface="Arial" panose="020B0604020202020204" pitchFamily="34" charset="0"/>
              <a:buChar char="•"/>
            </a:pPr>
            <a:r>
              <a:rPr lang="en-US" dirty="0">
                <a:latin typeface="+mn-lt"/>
              </a:rPr>
              <a:t>Anthony and Jaylen have a 40% probability of injury</a:t>
            </a:r>
          </a:p>
          <a:p>
            <a:pPr marL="914400" lvl="1" indent="-457200">
              <a:buFont typeface="+mj-lt"/>
              <a:buAutoNum type="alphaUcPeriod"/>
            </a:pPr>
            <a:r>
              <a:rPr lang="en-US" dirty="0">
                <a:latin typeface="+mn-lt"/>
              </a:rPr>
              <a:t>What’s the total healthcare bill for this group in one year?  </a:t>
            </a:r>
          </a:p>
          <a:p>
            <a:pPr marL="914400" lvl="1" indent="-457200">
              <a:buFont typeface="+mj-lt"/>
              <a:buAutoNum type="alphaUcPeriod"/>
            </a:pPr>
            <a:r>
              <a:rPr lang="en-US" dirty="0">
                <a:latin typeface="+mn-lt"/>
              </a:rPr>
              <a:t>How much should each contribute to the common account?   </a:t>
            </a:r>
          </a:p>
          <a:p>
            <a:pPr marL="914400" lvl="1" indent="-457200">
              <a:buFont typeface="+mj-lt"/>
              <a:buAutoNum type="alphaUcPeriod"/>
            </a:pPr>
            <a:r>
              <a:rPr lang="en-US" dirty="0">
                <a:latin typeface="+mn-lt"/>
              </a:rPr>
              <a:t>If Ryan drops out of the insurance, what happens to A and B? And what if Eli drops out after Ryan?</a:t>
            </a:r>
          </a:p>
        </p:txBody>
      </p:sp>
    </p:spTree>
    <p:extLst>
      <p:ext uri="{BB962C8B-B14F-4D97-AF65-F5344CB8AC3E}">
        <p14:creationId xmlns:p14="http://schemas.microsoft.com/office/powerpoint/2010/main" val="37075863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9A8E0-3758-0F58-E7C0-0A7BC8E17599}"/>
              </a:ext>
            </a:extLst>
          </p:cNvPr>
          <p:cNvSpPr>
            <a:spLocks noGrp="1"/>
          </p:cNvSpPr>
          <p:nvPr>
            <p:ph type="title"/>
          </p:nvPr>
        </p:nvSpPr>
        <p:spPr/>
        <p:txBody>
          <a:bodyPr/>
          <a:lstStyle/>
          <a:p>
            <a:r>
              <a:rPr lang="en-US" dirty="0">
                <a:latin typeface="+mn-lt"/>
              </a:rPr>
              <a:t>Active Learning 2: Answers</a:t>
            </a:r>
          </a:p>
        </p:txBody>
      </p:sp>
      <p:sp>
        <p:nvSpPr>
          <p:cNvPr id="3" name="Content Placeholder 2">
            <a:extLst>
              <a:ext uri="{FF2B5EF4-FFF2-40B4-BE49-F238E27FC236}">
                <a16:creationId xmlns:a16="http://schemas.microsoft.com/office/drawing/2014/main" id="{7F79C72E-AA2C-9FAB-7C66-6F6BDC74EAA8}"/>
              </a:ext>
            </a:extLst>
          </p:cNvPr>
          <p:cNvSpPr>
            <a:spLocks noGrp="1"/>
          </p:cNvSpPr>
          <p:nvPr>
            <p:ph idx="1"/>
          </p:nvPr>
        </p:nvSpPr>
        <p:spPr/>
        <p:txBody>
          <a:bodyPr/>
          <a:lstStyle/>
          <a:p>
            <a:pPr marL="457200" indent="-457200">
              <a:spcBef>
                <a:spcPts val="800"/>
              </a:spcBef>
              <a:spcAft>
                <a:spcPts val="600"/>
              </a:spcAft>
              <a:buFont typeface="+mj-lt"/>
              <a:buAutoNum type="alphaUcPeriod"/>
            </a:pPr>
            <a:r>
              <a:rPr lang="en-US" dirty="0">
                <a:latin typeface="+mn-lt"/>
              </a:rPr>
              <a:t>Ryan, Eli, Hassan: 0.1 × $15,000 = $1,500 per person; Anthony, Jaylen: 0.4 × $15,000 = $6,000 per person</a:t>
            </a:r>
          </a:p>
          <a:p>
            <a:pPr lvl="1">
              <a:spcBef>
                <a:spcPts val="800"/>
              </a:spcBef>
              <a:spcAft>
                <a:spcPts val="600"/>
              </a:spcAft>
              <a:buFont typeface="Arial" panose="020B0604020202020204" pitchFamily="34" charset="0"/>
              <a:buChar char="•"/>
            </a:pPr>
            <a:r>
              <a:rPr lang="en-US" dirty="0">
                <a:latin typeface="+mn-lt"/>
              </a:rPr>
              <a:t>Total healthcare bill: ($1,500 × 3 people) + ($6,000 × 2 people) = $16,500</a:t>
            </a:r>
          </a:p>
          <a:p>
            <a:pPr marL="457200" indent="-457200">
              <a:spcBef>
                <a:spcPts val="800"/>
              </a:spcBef>
              <a:spcAft>
                <a:spcPts val="600"/>
              </a:spcAft>
              <a:buFont typeface="+mj-lt"/>
              <a:buAutoNum type="alphaUcPeriod"/>
            </a:pPr>
            <a:r>
              <a:rPr lang="en-US" dirty="0">
                <a:latin typeface="+mn-lt"/>
              </a:rPr>
              <a:t>Total cost / 5 players = $16,500 / 5 = $3,300 per person</a:t>
            </a:r>
          </a:p>
          <a:p>
            <a:pPr marL="457200" indent="-457200">
              <a:spcBef>
                <a:spcPts val="800"/>
              </a:spcBef>
              <a:spcAft>
                <a:spcPts val="600"/>
              </a:spcAft>
              <a:buFont typeface="+mj-lt"/>
              <a:buAutoNum type="alphaUcPeriod"/>
            </a:pPr>
            <a:r>
              <a:rPr lang="en-US" dirty="0">
                <a:latin typeface="+mn-lt"/>
              </a:rPr>
              <a:t>Eli, Hassan: $1,500 per person; Anthony, Jaylen: $6,000 per person</a:t>
            </a:r>
          </a:p>
          <a:p>
            <a:pPr lvl="1">
              <a:spcBef>
                <a:spcPts val="800"/>
              </a:spcBef>
              <a:spcAft>
                <a:spcPts val="600"/>
              </a:spcAft>
              <a:buFont typeface="Arial" panose="020B0604020202020204" pitchFamily="34" charset="0"/>
              <a:buChar char="•"/>
            </a:pPr>
            <a:r>
              <a:rPr lang="en-US" dirty="0">
                <a:latin typeface="+mn-lt"/>
              </a:rPr>
              <a:t>Total healthcare bill: ($1,500 × 2 people) + ($6,000 × 2 people) = $15,000</a:t>
            </a:r>
          </a:p>
          <a:p>
            <a:pPr lvl="1">
              <a:spcBef>
                <a:spcPts val="800"/>
              </a:spcBef>
              <a:spcAft>
                <a:spcPts val="600"/>
              </a:spcAft>
              <a:buFont typeface="Arial" panose="020B0604020202020204" pitchFamily="34" charset="0"/>
              <a:buChar char="•"/>
            </a:pPr>
            <a:r>
              <a:rPr lang="en-US" dirty="0">
                <a:latin typeface="+mn-lt"/>
              </a:rPr>
              <a:t>Cost per person: $15,000 / 4 = $3,750</a:t>
            </a:r>
          </a:p>
        </p:txBody>
      </p:sp>
    </p:spTree>
    <p:extLst>
      <p:ext uri="{BB962C8B-B14F-4D97-AF65-F5344CB8AC3E}">
        <p14:creationId xmlns:p14="http://schemas.microsoft.com/office/powerpoint/2010/main" val="13206621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25E0B-9502-0505-A053-A3DFCC420500}"/>
              </a:ext>
            </a:extLst>
          </p:cNvPr>
          <p:cNvSpPr>
            <a:spLocks noGrp="1"/>
          </p:cNvSpPr>
          <p:nvPr>
            <p:ph type="title"/>
          </p:nvPr>
        </p:nvSpPr>
        <p:spPr/>
        <p:txBody>
          <a:bodyPr/>
          <a:lstStyle/>
          <a:p>
            <a:r>
              <a:rPr lang="en-US" dirty="0">
                <a:latin typeface="+mn-lt"/>
              </a:rPr>
              <a:t>Healthcare as a Right</a:t>
            </a:r>
          </a:p>
        </p:txBody>
      </p:sp>
      <p:sp>
        <p:nvSpPr>
          <p:cNvPr id="3" name="Content Placeholder 2">
            <a:extLst>
              <a:ext uri="{FF2B5EF4-FFF2-40B4-BE49-F238E27FC236}">
                <a16:creationId xmlns:a16="http://schemas.microsoft.com/office/drawing/2014/main" id="{2F64ECAE-28D3-3F0C-9236-A08633F19CA6}"/>
              </a:ext>
            </a:extLst>
          </p:cNvPr>
          <p:cNvSpPr>
            <a:spLocks noGrp="1"/>
          </p:cNvSpPr>
          <p:nvPr>
            <p:ph idx="1"/>
          </p:nvPr>
        </p:nvSpPr>
        <p:spPr/>
        <p:txBody>
          <a:bodyPr/>
          <a:lstStyle/>
          <a:p>
            <a:r>
              <a:rPr lang="en-US" dirty="0">
                <a:latin typeface="+mn-lt"/>
              </a:rPr>
              <a:t>Healthcare is widely viewed as a human right</a:t>
            </a:r>
          </a:p>
          <a:p>
            <a:pPr lvl="1">
              <a:buFont typeface="Arial" panose="020B0604020202020204" pitchFamily="34" charset="0"/>
              <a:buChar char="•"/>
            </a:pPr>
            <a:r>
              <a:rPr lang="en-US" dirty="0">
                <a:latin typeface="+mn-lt"/>
              </a:rPr>
              <a:t>Essential to survive</a:t>
            </a:r>
          </a:p>
          <a:p>
            <a:pPr lvl="1">
              <a:buFont typeface="Arial" panose="020B0604020202020204" pitchFamily="34" charset="0"/>
              <a:buChar char="•"/>
            </a:pPr>
            <a:r>
              <a:rPr lang="en-US" dirty="0">
                <a:latin typeface="+mn-lt"/>
              </a:rPr>
              <a:t>Has increasing costs</a:t>
            </a:r>
          </a:p>
          <a:p>
            <a:pPr lvl="1">
              <a:buFont typeface="Arial" panose="020B0604020202020204" pitchFamily="34" charset="0"/>
              <a:buChar char="•"/>
            </a:pPr>
            <a:r>
              <a:rPr lang="en-US" dirty="0">
                <a:latin typeface="+mn-lt"/>
              </a:rPr>
              <a:t>Large role for the government needed</a:t>
            </a:r>
          </a:p>
          <a:p>
            <a:r>
              <a:rPr lang="en-US" dirty="0">
                <a:latin typeface="+mn-lt"/>
              </a:rPr>
              <a:t>Single-payer systems (the government pays all the bills)</a:t>
            </a:r>
          </a:p>
          <a:p>
            <a:pPr lvl="1">
              <a:buFont typeface="Arial" panose="020B0604020202020204" pitchFamily="34" charset="0"/>
              <a:buChar char="•"/>
            </a:pPr>
            <a:r>
              <a:rPr lang="en-US" dirty="0">
                <a:latin typeface="+mn-lt"/>
              </a:rPr>
              <a:t>Canada and England</a:t>
            </a:r>
          </a:p>
          <a:p>
            <a:pPr lvl="1">
              <a:buFont typeface="Arial" panose="020B0604020202020204" pitchFamily="34" charset="0"/>
              <a:buChar char="•"/>
            </a:pPr>
            <a:r>
              <a:rPr lang="en-US" dirty="0">
                <a:latin typeface="+mn-lt"/>
              </a:rPr>
              <a:t>Government runs the healthcare systems, financed mostly by taxes</a:t>
            </a:r>
          </a:p>
        </p:txBody>
      </p:sp>
    </p:spTree>
    <p:extLst>
      <p:ext uri="{BB962C8B-B14F-4D97-AF65-F5344CB8AC3E}">
        <p14:creationId xmlns:p14="http://schemas.microsoft.com/office/powerpoint/2010/main" val="41044222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E1A96E-ACC7-8163-5841-CE4188E3CADA}"/>
              </a:ext>
            </a:extLst>
          </p:cNvPr>
          <p:cNvSpPr>
            <a:spLocks noGrp="1"/>
          </p:cNvSpPr>
          <p:nvPr>
            <p:ph type="title"/>
          </p:nvPr>
        </p:nvSpPr>
        <p:spPr/>
        <p:txBody>
          <a:bodyPr/>
          <a:lstStyle/>
          <a:p>
            <a:r>
              <a:rPr lang="en-US" dirty="0">
                <a:latin typeface="+mn-lt"/>
              </a:rPr>
              <a:t>Health Insurance in the U.S.</a:t>
            </a:r>
          </a:p>
        </p:txBody>
      </p:sp>
      <p:sp>
        <p:nvSpPr>
          <p:cNvPr id="3" name="Content Placeholder 2">
            <a:extLst>
              <a:ext uri="{FF2B5EF4-FFF2-40B4-BE49-F238E27FC236}">
                <a16:creationId xmlns:a16="http://schemas.microsoft.com/office/drawing/2014/main" id="{BE1453B9-14CD-0B8D-4194-D86B78C87F4A}"/>
              </a:ext>
            </a:extLst>
          </p:cNvPr>
          <p:cNvSpPr>
            <a:spLocks noGrp="1"/>
          </p:cNvSpPr>
          <p:nvPr>
            <p:ph idx="1"/>
          </p:nvPr>
        </p:nvSpPr>
        <p:spPr/>
        <p:txBody>
          <a:bodyPr/>
          <a:lstStyle/>
          <a:p>
            <a:r>
              <a:rPr lang="en-US" dirty="0">
                <a:latin typeface="+mn-lt"/>
              </a:rPr>
              <a:t>Private health insurance (through employer)</a:t>
            </a:r>
          </a:p>
          <a:p>
            <a:r>
              <a:rPr lang="en-US" dirty="0">
                <a:latin typeface="+mn-lt"/>
              </a:rPr>
              <a:t>Government: Medicare (health insurance for those 65 and older)</a:t>
            </a:r>
          </a:p>
          <a:p>
            <a:r>
              <a:rPr lang="en-US" dirty="0">
                <a:latin typeface="+mn-lt"/>
              </a:rPr>
              <a:t>Government: Medicaid (health insurance for those with low incomes)</a:t>
            </a:r>
          </a:p>
          <a:p>
            <a:r>
              <a:rPr lang="en-US" dirty="0">
                <a:latin typeface="+mn-lt"/>
              </a:rPr>
              <a:t>Government: Veterans Health Administration (healthcare to former members of the military)</a:t>
            </a:r>
          </a:p>
          <a:p>
            <a:r>
              <a:rPr lang="en-US" dirty="0">
                <a:latin typeface="+mn-lt"/>
              </a:rPr>
              <a:t>Affordable Care Act: Regulates the market for private health insurance; insurance subsidies to lower income households</a:t>
            </a:r>
          </a:p>
        </p:txBody>
      </p:sp>
    </p:spTree>
    <p:extLst>
      <p:ext uri="{BB962C8B-B14F-4D97-AF65-F5344CB8AC3E}">
        <p14:creationId xmlns:p14="http://schemas.microsoft.com/office/powerpoint/2010/main" val="11946303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6E7B1A-B948-B3D0-DDFC-E8E8E04CC9BA}"/>
              </a:ext>
            </a:extLst>
          </p:cNvPr>
          <p:cNvSpPr>
            <a:spLocks noGrp="1"/>
          </p:cNvSpPr>
          <p:nvPr>
            <p:ph type="title"/>
          </p:nvPr>
        </p:nvSpPr>
        <p:spPr/>
        <p:txBody>
          <a:bodyPr/>
          <a:lstStyle/>
          <a:p>
            <a:r>
              <a:rPr lang="en-US" dirty="0">
                <a:latin typeface="+mn-lt"/>
              </a:rPr>
              <a:t>The Rules Governing the Healthcare Marketplace </a:t>
            </a:r>
          </a:p>
        </p:txBody>
      </p:sp>
      <p:sp>
        <p:nvSpPr>
          <p:cNvPr id="3" name="Content Placeholder 2">
            <a:extLst>
              <a:ext uri="{FF2B5EF4-FFF2-40B4-BE49-F238E27FC236}">
                <a16:creationId xmlns:a16="http://schemas.microsoft.com/office/drawing/2014/main" id="{D2155118-9606-70A9-FAC8-FE88413F14F7}"/>
              </a:ext>
            </a:extLst>
          </p:cNvPr>
          <p:cNvSpPr>
            <a:spLocks noGrp="1"/>
          </p:cNvSpPr>
          <p:nvPr>
            <p:ph idx="1"/>
          </p:nvPr>
        </p:nvSpPr>
        <p:spPr/>
        <p:txBody>
          <a:bodyPr/>
          <a:lstStyle/>
          <a:p>
            <a:pPr marL="457200" indent="-457200">
              <a:spcAft>
                <a:spcPts val="600"/>
              </a:spcAft>
              <a:buFont typeface="+mj-lt"/>
              <a:buAutoNum type="arabicPeriod"/>
            </a:pPr>
            <a:r>
              <a:rPr lang="en-US" dirty="0">
                <a:latin typeface="+mn-lt"/>
              </a:rPr>
              <a:t>Financing: Who pays for the insurance and how much they pay</a:t>
            </a:r>
          </a:p>
          <a:p>
            <a:pPr lvl="1">
              <a:spcAft>
                <a:spcPts val="600"/>
              </a:spcAft>
              <a:buFont typeface="Arial" panose="020B0604020202020204" pitchFamily="34" charset="0"/>
              <a:buChar char="•"/>
            </a:pPr>
            <a:r>
              <a:rPr lang="en-US" dirty="0">
                <a:latin typeface="+mn-lt"/>
              </a:rPr>
              <a:t>Government, payment for healthcare is part of the tax system </a:t>
            </a:r>
          </a:p>
          <a:p>
            <a:pPr lvl="1">
              <a:spcAft>
                <a:spcPts val="600"/>
              </a:spcAft>
              <a:buFont typeface="Arial" panose="020B0604020202020204" pitchFamily="34" charset="0"/>
              <a:buChar char="•"/>
            </a:pPr>
            <a:r>
              <a:rPr lang="en-US" dirty="0">
                <a:latin typeface="+mn-lt"/>
              </a:rPr>
              <a:t>Private company, healthcare is financed by premiums paid for coverage</a:t>
            </a:r>
          </a:p>
          <a:p>
            <a:pPr marL="457200" indent="-457200">
              <a:spcAft>
                <a:spcPts val="600"/>
              </a:spcAft>
              <a:buFont typeface="+mj-lt"/>
              <a:buAutoNum type="arabicPeriod"/>
            </a:pPr>
            <a:r>
              <a:rPr lang="en-US" dirty="0">
                <a:latin typeface="+mn-lt"/>
              </a:rPr>
              <a:t>Patients’ access to healthcare: Patients not paying the entire cost of a doctor’s visit</a:t>
            </a:r>
          </a:p>
          <a:p>
            <a:pPr lvl="1">
              <a:spcAft>
                <a:spcPts val="600"/>
              </a:spcAft>
              <a:buFont typeface="Arial" panose="020B0604020202020204" pitchFamily="34" charset="0"/>
              <a:buChar char="•"/>
            </a:pPr>
            <a:r>
              <a:rPr lang="en-US" dirty="0">
                <a:latin typeface="+mn-lt"/>
              </a:rPr>
              <a:t>Insurer tries to limit access, ration use of medical services</a:t>
            </a:r>
          </a:p>
          <a:p>
            <a:pPr marL="457200" indent="-457200">
              <a:spcAft>
                <a:spcPts val="600"/>
              </a:spcAft>
              <a:buFont typeface="+mj-lt"/>
              <a:buAutoNum type="arabicPeriod"/>
            </a:pPr>
            <a:r>
              <a:rPr lang="en-US" dirty="0">
                <a:latin typeface="+mn-lt"/>
              </a:rPr>
              <a:t>Payments from insurers to providers: What treatment and care an insurer will pay for and how much it will pay</a:t>
            </a:r>
          </a:p>
        </p:txBody>
      </p:sp>
    </p:spTree>
    <p:extLst>
      <p:ext uri="{BB962C8B-B14F-4D97-AF65-F5344CB8AC3E}">
        <p14:creationId xmlns:p14="http://schemas.microsoft.com/office/powerpoint/2010/main" val="29123562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E52E8-C0AE-E215-B8DD-C3351EAF1D3F}"/>
              </a:ext>
            </a:extLst>
          </p:cNvPr>
          <p:cNvSpPr>
            <a:spLocks noGrp="1"/>
          </p:cNvSpPr>
          <p:nvPr>
            <p:ph type="title"/>
          </p:nvPr>
        </p:nvSpPr>
        <p:spPr/>
        <p:txBody>
          <a:bodyPr/>
          <a:lstStyle/>
          <a:p>
            <a:r>
              <a:rPr lang="en-US" dirty="0">
                <a:latin typeface="+mn-lt"/>
              </a:rPr>
              <a:t>Figure 1 How an Insurer Changes a Market</a:t>
            </a:r>
          </a:p>
        </p:txBody>
      </p:sp>
      <p:sp>
        <p:nvSpPr>
          <p:cNvPr id="3" name="Content Placeholder 2">
            <a:extLst>
              <a:ext uri="{FF2B5EF4-FFF2-40B4-BE49-F238E27FC236}">
                <a16:creationId xmlns:a16="http://schemas.microsoft.com/office/drawing/2014/main" id="{F8235817-674A-39A6-6453-CDEFED380FFC}"/>
              </a:ext>
            </a:extLst>
          </p:cNvPr>
          <p:cNvSpPr>
            <a:spLocks noGrp="1"/>
          </p:cNvSpPr>
          <p:nvPr>
            <p:ph sz="half" idx="1"/>
          </p:nvPr>
        </p:nvSpPr>
        <p:spPr>
          <a:xfrm>
            <a:off x="476843" y="1825625"/>
            <a:ext cx="5923957" cy="4351338"/>
          </a:xfrm>
        </p:spPr>
        <p:txBody>
          <a:bodyPr/>
          <a:lstStyle/>
          <a:p>
            <a:pPr>
              <a:spcAft>
                <a:spcPts val="600"/>
              </a:spcAft>
            </a:pPr>
            <a:r>
              <a:rPr lang="en-US" sz="2200" dirty="0">
                <a:latin typeface="+mn-lt"/>
              </a:rPr>
              <a:t>In a typical market, shown in panel (a), sellers deliver a good or service to buyers, who pay sellers a market-determined price.</a:t>
            </a:r>
          </a:p>
          <a:p>
            <a:pPr>
              <a:spcAft>
                <a:spcPts val="600"/>
              </a:spcAft>
            </a:pPr>
            <a:r>
              <a:rPr lang="en-US" sz="2200" dirty="0">
                <a:latin typeface="+mn-lt"/>
              </a:rPr>
              <a:t>In the healthcare market, shown in panel (b), providers deliver healthcare to patients, but providers are paid by insurers (either the government or private companies). </a:t>
            </a:r>
          </a:p>
          <a:p>
            <a:pPr>
              <a:spcAft>
                <a:spcPts val="600"/>
              </a:spcAft>
            </a:pPr>
            <a:r>
              <a:rPr lang="en-US" sz="2200" dirty="0">
                <a:latin typeface="+mn-lt"/>
              </a:rPr>
              <a:t>This arrangement requires rules for financing, access, and payment.</a:t>
            </a:r>
          </a:p>
        </p:txBody>
      </p:sp>
      <p:pic>
        <p:nvPicPr>
          <p:cNvPr id="6" name="Picture 3" descr="The figure is a symbolic representation of two markets:  one for a typical market, and the second is the healthcare market when there is an insurer.  Panel (a) is a model of a typical market.  There are two participants in the market, each represented in the figure as ovals.  One oval is buyers, on the left; the second oval is sellers, on the right.  There are two arrows between the two ovals, pointing in opposite directions.  From left to right is one arrow, from buyers to sellers, labeled “Money.”  The second arrow from right to left, from sellers to buyers, which is labeled “Good or Service.” Panel (b) is a model of a healthcare market that includes an insurer. In this case, there are three participants in the market, represented in the figure as ovals.  These ovals take a triangular shape.  On the left corner of the triangle is the oval for a Patient; at the top corner is the oval for an Insurer and on the right corner is the oval for a Healthcare provider.  There are three arrows between the three participants.  Between the patient and insurer is an arrow, pointing toward the insurer, labeled “Financing rules.” Between the insurer and the healthcare provider is an arrow, pointing from insurer to healthcare provider, labeled “Payment rules.”  The third arrow is between the healthcare provider and patient, pointing from the provider to the patient, labeled “Access rules.”">
            <a:extLst>
              <a:ext uri="{FF2B5EF4-FFF2-40B4-BE49-F238E27FC236}">
                <a16:creationId xmlns:a16="http://schemas.microsoft.com/office/drawing/2014/main" id="{B97435F1-B2F0-0F7A-9F1B-841C3069C8A2}"/>
              </a:ext>
            </a:extLst>
          </p:cNvPr>
          <p:cNvPicPr>
            <a:picLocks noGrp="1" noChangeAspect="1"/>
          </p:cNvPicPr>
          <p:nvPr>
            <p:ph sz="half" idx="2"/>
          </p:nvPr>
        </p:nvPicPr>
        <p:blipFill>
          <a:blip r:embed="rId2"/>
          <a:stretch>
            <a:fillRect/>
          </a:stretch>
        </p:blipFill>
        <p:spPr>
          <a:xfrm>
            <a:off x="7178608" y="1616952"/>
            <a:ext cx="4379964" cy="4351337"/>
          </a:xfrm>
        </p:spPr>
      </p:pic>
    </p:spTree>
    <p:extLst>
      <p:ext uri="{BB962C8B-B14F-4D97-AF65-F5344CB8AC3E}">
        <p14:creationId xmlns:p14="http://schemas.microsoft.com/office/powerpoint/2010/main" val="24467393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(1 of 2) </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buNone/>
            </a:pPr>
            <a:r>
              <a:rPr lang="en-US" dirty="0">
                <a:latin typeface="+mn-lt"/>
              </a:rPr>
              <a:t>By the end of this chapter, you should be able to:</a:t>
            </a:r>
          </a:p>
          <a:p>
            <a:pPr>
              <a:spcBef>
                <a:spcPts val="800"/>
              </a:spcBef>
            </a:pPr>
            <a:r>
              <a:rPr lang="en-US" dirty="0">
                <a:latin typeface="+mn-lt"/>
              </a:rPr>
              <a:t>Explain why the healthcare market generates so many externalities and provide some examples.</a:t>
            </a:r>
          </a:p>
          <a:p>
            <a:pPr>
              <a:spcBef>
                <a:spcPts val="800"/>
              </a:spcBef>
            </a:pPr>
            <a:r>
              <a:rPr lang="en-US" dirty="0">
                <a:latin typeface="+mn-lt"/>
              </a:rPr>
              <a:t>Describe why risk aversion creates a market for health insurance.</a:t>
            </a:r>
          </a:p>
          <a:p>
            <a:pPr>
              <a:spcBef>
                <a:spcPts val="800"/>
              </a:spcBef>
            </a:pPr>
            <a:r>
              <a:rPr lang="en-US" dirty="0">
                <a:latin typeface="+mn-lt"/>
              </a:rPr>
              <a:t>Explain why the problems of moral hazard and adverse selection may cause a death spiral in the market for health insurance.</a:t>
            </a:r>
          </a:p>
          <a:p>
            <a:pPr>
              <a:spcBef>
                <a:spcPts val="800"/>
              </a:spcBef>
            </a:pPr>
            <a:r>
              <a:rPr lang="en-US" dirty="0">
                <a:latin typeface="+mn-lt"/>
              </a:rPr>
              <a:t>Identify the rules that are necessary for a successful healthcare market with payments made by an insurer.</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 12-2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Key Facts about the U.S. Healthcare System</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06C5B-0373-15FC-3E5F-2FC314CD69E3}"/>
              </a:ext>
            </a:extLst>
          </p:cNvPr>
          <p:cNvSpPr>
            <a:spLocks noGrp="1"/>
          </p:cNvSpPr>
          <p:nvPr>
            <p:ph type="title"/>
          </p:nvPr>
        </p:nvSpPr>
        <p:spPr/>
        <p:txBody>
          <a:bodyPr/>
          <a:lstStyle/>
          <a:p>
            <a:r>
              <a:rPr lang="en-US" dirty="0">
                <a:latin typeface="+mn-lt"/>
              </a:rPr>
              <a:t>People Are Living Longer</a:t>
            </a:r>
          </a:p>
        </p:txBody>
      </p:sp>
      <p:sp>
        <p:nvSpPr>
          <p:cNvPr id="3" name="Content Placeholder 2">
            <a:extLst>
              <a:ext uri="{FF2B5EF4-FFF2-40B4-BE49-F238E27FC236}">
                <a16:creationId xmlns:a16="http://schemas.microsoft.com/office/drawing/2014/main" id="{3D355E1C-4096-0456-82FB-B1B1B495517F}"/>
              </a:ext>
            </a:extLst>
          </p:cNvPr>
          <p:cNvSpPr>
            <a:spLocks noGrp="1"/>
          </p:cNvSpPr>
          <p:nvPr>
            <p:ph idx="1"/>
          </p:nvPr>
        </p:nvSpPr>
        <p:spPr/>
        <p:txBody>
          <a:bodyPr/>
          <a:lstStyle/>
          <a:p>
            <a:r>
              <a:rPr lang="en-US" dirty="0">
                <a:latin typeface="+mn-lt"/>
              </a:rPr>
              <a:t>Life expectancy has increased substantially over time</a:t>
            </a:r>
          </a:p>
          <a:p>
            <a:pPr lvl="1">
              <a:buFont typeface="Arial" panose="020B0604020202020204" pitchFamily="34" charset="0"/>
              <a:buChar char="•"/>
            </a:pPr>
            <a:r>
              <a:rPr lang="en-US" dirty="0">
                <a:latin typeface="+mn-lt"/>
              </a:rPr>
              <a:t>Decline in infant mortality</a:t>
            </a:r>
          </a:p>
          <a:p>
            <a:pPr lvl="1">
              <a:buFont typeface="Arial" panose="020B0604020202020204" pitchFamily="34" charset="0"/>
              <a:buChar char="•"/>
            </a:pPr>
            <a:r>
              <a:rPr lang="en-US" dirty="0">
                <a:latin typeface="+mn-lt"/>
              </a:rPr>
              <a:t>Advances in medical technology</a:t>
            </a:r>
          </a:p>
          <a:p>
            <a:pPr lvl="1">
              <a:buFont typeface="Arial" panose="020B0604020202020204" pitchFamily="34" charset="0"/>
              <a:buChar char="•"/>
            </a:pPr>
            <a:r>
              <a:rPr lang="en-US" dirty="0">
                <a:latin typeface="+mn-lt"/>
              </a:rPr>
              <a:t>Improved sanitation</a:t>
            </a:r>
          </a:p>
          <a:p>
            <a:pPr lvl="1">
              <a:buFont typeface="Arial" panose="020B0604020202020204" pitchFamily="34" charset="0"/>
              <a:buChar char="•"/>
            </a:pPr>
            <a:r>
              <a:rPr lang="en-US" dirty="0">
                <a:latin typeface="+mn-lt"/>
              </a:rPr>
              <a:t>Decline in smoking </a:t>
            </a:r>
          </a:p>
          <a:p>
            <a:pPr lvl="1">
              <a:buFont typeface="Arial" panose="020B0604020202020204" pitchFamily="34" charset="0"/>
              <a:buChar char="•"/>
            </a:pPr>
            <a:r>
              <a:rPr lang="en-US" dirty="0">
                <a:latin typeface="+mn-lt"/>
              </a:rPr>
              <a:t>Advances in automotive safety</a:t>
            </a:r>
          </a:p>
        </p:txBody>
      </p:sp>
    </p:spTree>
    <p:extLst>
      <p:ext uri="{BB962C8B-B14F-4D97-AF65-F5344CB8AC3E}">
        <p14:creationId xmlns:p14="http://schemas.microsoft.com/office/powerpoint/2010/main" val="23418669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DEBF00-5DAA-E193-A6BD-C4992D3C82AD}"/>
              </a:ext>
            </a:extLst>
          </p:cNvPr>
          <p:cNvSpPr>
            <a:spLocks noGrp="1"/>
          </p:cNvSpPr>
          <p:nvPr>
            <p:ph type="title"/>
          </p:nvPr>
        </p:nvSpPr>
        <p:spPr/>
        <p:txBody>
          <a:bodyPr/>
          <a:lstStyle/>
          <a:p>
            <a:r>
              <a:rPr lang="en-US" dirty="0">
                <a:latin typeface="+mn-lt"/>
              </a:rPr>
              <a:t>Figure 2 U.S. Life Expectancy</a:t>
            </a:r>
          </a:p>
        </p:txBody>
      </p:sp>
      <p:sp>
        <p:nvSpPr>
          <p:cNvPr id="3" name="Content Placeholder 2">
            <a:extLst>
              <a:ext uri="{FF2B5EF4-FFF2-40B4-BE49-F238E27FC236}">
                <a16:creationId xmlns:a16="http://schemas.microsoft.com/office/drawing/2014/main" id="{F72EB084-4BE7-C89A-3515-6EA031F1A5ED}"/>
              </a:ext>
            </a:extLst>
          </p:cNvPr>
          <p:cNvSpPr>
            <a:spLocks noGrp="1"/>
          </p:cNvSpPr>
          <p:nvPr>
            <p:ph sz="half" idx="1"/>
          </p:nvPr>
        </p:nvSpPr>
        <p:spPr>
          <a:xfrm>
            <a:off x="476843" y="1887673"/>
            <a:ext cx="11241915" cy="822960"/>
          </a:xfrm>
        </p:spPr>
        <p:txBody>
          <a:bodyPr/>
          <a:lstStyle/>
          <a:p>
            <a:r>
              <a:rPr lang="en-US" sz="2400" b="0" dirty="0">
                <a:latin typeface="+mn-lt"/>
              </a:rPr>
              <a:t>The number of years a person can expect to live has increased substantially over long periods of time.</a:t>
            </a:r>
          </a:p>
        </p:txBody>
      </p:sp>
      <p:pic>
        <p:nvPicPr>
          <p:cNvPr id="7" name="Picture 3" descr="The figure is a line graph displaying how life expectancy has changed over time in the US.  The horizontal axis is the calendar year, from 1900 through 2020, in 10-year increments. The vertical axis is US life expectancy at birth, in years, from 0, then from 40 to 80 years.  In 1900 average life expectancy was just above 47 years and by 2019 this had risen to almost 79 years. In 2020 the average dropped slightly, by approximately 1.5 years, because of the COVID-19 pandemic.  Average life expectancy shows steady increases over time, with greater fluctuations up and down from 1900 up through the 1940s.  From there up to 2020 the line displays only small movements up and down from year to year.  One exception to this is a sharp decline in life expectancy in the late 1910s, which is attributed to the 1918 Flu Pandemic.">
            <a:extLst>
              <a:ext uri="{FF2B5EF4-FFF2-40B4-BE49-F238E27FC236}">
                <a16:creationId xmlns:a16="http://schemas.microsoft.com/office/drawing/2014/main" id="{AA403BA2-9310-CE72-340A-B1DFAD012504}"/>
              </a:ext>
            </a:extLst>
          </p:cNvPr>
          <p:cNvPicPr>
            <a:picLocks noGrp="1" noChangeAspect="1"/>
          </p:cNvPicPr>
          <p:nvPr>
            <p:ph sz="half" idx="2"/>
          </p:nvPr>
        </p:nvPicPr>
        <p:blipFill>
          <a:blip r:embed="rId2"/>
          <a:stretch>
            <a:fillRect/>
          </a:stretch>
        </p:blipFill>
        <p:spPr>
          <a:xfrm>
            <a:off x="3470501" y="2792694"/>
            <a:ext cx="5250999" cy="2945682"/>
          </a:xfrm>
        </p:spPr>
      </p:pic>
      <p:sp>
        <p:nvSpPr>
          <p:cNvPr id="5" name="Text Placeholder 4">
            <a:extLst>
              <a:ext uri="{FF2B5EF4-FFF2-40B4-BE49-F238E27FC236}">
                <a16:creationId xmlns:a16="http://schemas.microsoft.com/office/drawing/2014/main" id="{3559DA97-BCB3-7652-E9E1-67C15896C6D3}"/>
              </a:ext>
            </a:extLst>
          </p:cNvPr>
          <p:cNvSpPr>
            <a:spLocks noGrp="1"/>
          </p:cNvSpPr>
          <p:nvPr>
            <p:ph type="body" sz="quarter" idx="13"/>
          </p:nvPr>
        </p:nvSpPr>
        <p:spPr>
          <a:xfrm>
            <a:off x="3032760" y="5781372"/>
            <a:ext cx="6126480" cy="274320"/>
          </a:xfrm>
        </p:spPr>
        <p:txBody>
          <a:bodyPr/>
          <a:lstStyle/>
          <a:p>
            <a:pPr marL="0" indent="0" algn="ctr">
              <a:buNone/>
            </a:pPr>
            <a:r>
              <a:rPr lang="en-US" sz="1400" dirty="0">
                <a:latin typeface="+mn-lt"/>
              </a:rPr>
              <a:t>Source: Centers for Disease Control and Prevention.</a:t>
            </a:r>
          </a:p>
        </p:txBody>
      </p:sp>
    </p:spTree>
    <p:extLst>
      <p:ext uri="{BB962C8B-B14F-4D97-AF65-F5344CB8AC3E}">
        <p14:creationId xmlns:p14="http://schemas.microsoft.com/office/powerpoint/2010/main" val="9729744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04892F-8866-C8CE-734B-0DD05E4B4D81}"/>
              </a:ext>
            </a:extLst>
          </p:cNvPr>
          <p:cNvSpPr>
            <a:spLocks noGrp="1"/>
          </p:cNvSpPr>
          <p:nvPr>
            <p:ph type="title"/>
          </p:nvPr>
        </p:nvSpPr>
        <p:spPr/>
        <p:txBody>
          <a:bodyPr/>
          <a:lstStyle/>
          <a:p>
            <a:r>
              <a:rPr lang="en-US" dirty="0">
                <a:latin typeface="+mn-lt"/>
              </a:rPr>
              <a:t>Healthcare Spending Is a Growing Share of the Economy</a:t>
            </a:r>
          </a:p>
        </p:txBody>
      </p:sp>
      <p:sp>
        <p:nvSpPr>
          <p:cNvPr id="3" name="Content Placeholder 2">
            <a:extLst>
              <a:ext uri="{FF2B5EF4-FFF2-40B4-BE49-F238E27FC236}">
                <a16:creationId xmlns:a16="http://schemas.microsoft.com/office/drawing/2014/main" id="{E2EA2B4E-4DE2-E593-58F2-CFAA48FDAB74}"/>
              </a:ext>
            </a:extLst>
          </p:cNvPr>
          <p:cNvSpPr>
            <a:spLocks noGrp="1"/>
          </p:cNvSpPr>
          <p:nvPr>
            <p:ph idx="1"/>
          </p:nvPr>
        </p:nvSpPr>
        <p:spPr/>
        <p:txBody>
          <a:bodyPr/>
          <a:lstStyle/>
          <a:p>
            <a:r>
              <a:rPr lang="en-US" dirty="0">
                <a:latin typeface="+mn-lt"/>
              </a:rPr>
              <a:t>Baumol’s cost disease: increase in prices of personal services (and wages of providers)</a:t>
            </a:r>
          </a:p>
          <a:p>
            <a:pPr lvl="1">
              <a:buFont typeface="Arial" panose="020B0604020202020204" pitchFamily="34" charset="0"/>
              <a:buChar char="•"/>
            </a:pPr>
            <a:r>
              <a:rPr lang="en-US" dirty="0">
                <a:latin typeface="+mn-lt"/>
              </a:rPr>
              <a:t>Not much increase in productivity</a:t>
            </a:r>
          </a:p>
          <a:p>
            <a:pPr lvl="1">
              <a:buFont typeface="Arial" panose="020B0604020202020204" pitchFamily="34" charset="0"/>
              <a:buChar char="•"/>
            </a:pPr>
            <a:r>
              <a:rPr lang="en-US" dirty="0">
                <a:latin typeface="+mn-lt"/>
              </a:rPr>
              <a:t>Increasing wages in other sectors (productivity driven)</a:t>
            </a:r>
          </a:p>
          <a:p>
            <a:r>
              <a:rPr lang="en-US" dirty="0">
                <a:latin typeface="+mn-lt"/>
              </a:rPr>
              <a:t>Advances in medical technology, new treatments</a:t>
            </a:r>
          </a:p>
          <a:p>
            <a:r>
              <a:rPr lang="en-US" dirty="0">
                <a:latin typeface="+mn-lt"/>
              </a:rPr>
              <a:t>Increased demand for healthcare due to changes in population (aging of the population) </a:t>
            </a:r>
          </a:p>
          <a:p>
            <a:r>
              <a:rPr lang="en-US" dirty="0">
                <a:latin typeface="+mn-lt"/>
              </a:rPr>
              <a:t>Society has become richer over time</a:t>
            </a:r>
          </a:p>
        </p:txBody>
      </p:sp>
    </p:spTree>
    <p:extLst>
      <p:ext uri="{BB962C8B-B14F-4D97-AF65-F5344CB8AC3E}">
        <p14:creationId xmlns:p14="http://schemas.microsoft.com/office/powerpoint/2010/main" val="34584348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Ask the Experts: Baumol’s Cost Disease</a:t>
            </a:r>
          </a:p>
        </p:txBody>
      </p:sp>
      <p:sp>
        <p:nvSpPr>
          <p:cNvPr id="3" name="Content Placeholder 2"/>
          <p:cNvSpPr>
            <a:spLocks noGrp="1"/>
          </p:cNvSpPr>
          <p:nvPr>
            <p:ph sz="half" idx="1"/>
          </p:nvPr>
        </p:nvSpPr>
        <p:spPr>
          <a:xfrm>
            <a:off x="476843" y="1887674"/>
            <a:ext cx="11241915" cy="1217447"/>
          </a:xfrm>
        </p:spPr>
        <p:txBody>
          <a:bodyPr/>
          <a:lstStyle/>
          <a:p>
            <a:r>
              <a:rPr lang="en-US" sz="2400" b="0" dirty="0">
                <a:latin typeface="+mn-lt"/>
              </a:rPr>
              <a:t>“Because labor markets across different sectors are connected, rising productivity in manufacturing leads the cost of labor-intensive services—such as education and health care—to rise.”</a:t>
            </a:r>
          </a:p>
        </p:txBody>
      </p:sp>
      <p:pic>
        <p:nvPicPr>
          <p:cNvPr id="9" name="Picture 3" descr="A pie chart titled &quot;What do economists say?&quot; Plots three values. They are 88% agree; 4% disagree; 8% uncertain.">
            <a:extLst>
              <a:ext uri="{FF2B5EF4-FFF2-40B4-BE49-F238E27FC236}">
                <a16:creationId xmlns:a16="http://schemas.microsoft.com/office/drawing/2014/main" id="{BB7A9F1D-0092-EDBB-7C85-2360D791EE1C}"/>
              </a:ext>
            </a:extLst>
          </p:cNvPr>
          <p:cNvPicPr>
            <a:picLocks noGrp="1" noChangeAspect="1"/>
          </p:cNvPicPr>
          <p:nvPr>
            <p:ph sz="half" idx="2"/>
          </p:nvPr>
        </p:nvPicPr>
        <p:blipFill>
          <a:blip r:embed="rId3"/>
          <a:stretch>
            <a:fillRect/>
          </a:stretch>
        </p:blipFill>
        <p:spPr>
          <a:xfrm>
            <a:off x="3642361" y="3149365"/>
            <a:ext cx="4907279" cy="2560320"/>
          </a:xfrm>
        </p:spPr>
      </p:pic>
      <p:sp>
        <p:nvSpPr>
          <p:cNvPr id="5" name="Text Placeholder 4"/>
          <p:cNvSpPr>
            <a:spLocks noGrp="1"/>
          </p:cNvSpPr>
          <p:nvPr>
            <p:ph type="body" sz="quarter" idx="13"/>
          </p:nvPr>
        </p:nvSpPr>
        <p:spPr>
          <a:xfrm>
            <a:off x="3731332" y="5774581"/>
            <a:ext cx="4729337" cy="297550"/>
          </a:xfrm>
        </p:spPr>
        <p:txBody>
          <a:bodyPr/>
          <a:lstStyle/>
          <a:p>
            <a:pPr>
              <a:buNone/>
            </a:pPr>
            <a:r>
              <a:rPr lang="en-US" sz="1400" dirty="0">
                <a:latin typeface="+mn-lt"/>
              </a:rPr>
              <a:t>Source: IGM Economic Experts Panel, May 16, 2017.</a:t>
            </a:r>
          </a:p>
        </p:txBody>
      </p:sp>
    </p:spTree>
    <p:extLst>
      <p:ext uri="{BB962C8B-B14F-4D97-AF65-F5344CB8AC3E}">
        <p14:creationId xmlns:p14="http://schemas.microsoft.com/office/powerpoint/2010/main" val="996046877"/>
      </p:ext>
    </p:extLst>
  </p:cSld>
  <p:clrMapOvr>
    <a:masterClrMapping/>
  </p:clrMapOvr>
  <p:extLst mod="1"/>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DEBF00-5DAA-E193-A6BD-C4992D3C82AD}"/>
              </a:ext>
            </a:extLst>
          </p:cNvPr>
          <p:cNvSpPr>
            <a:spLocks noGrp="1"/>
          </p:cNvSpPr>
          <p:nvPr>
            <p:ph type="title"/>
          </p:nvPr>
        </p:nvSpPr>
        <p:spPr/>
        <p:txBody>
          <a:bodyPr/>
          <a:lstStyle/>
          <a:p>
            <a:r>
              <a:rPr lang="en-US" dirty="0">
                <a:latin typeface="+mn-lt"/>
              </a:rPr>
              <a:t>Figure 3 Health Spending as a Share of GDP: Changes over Time</a:t>
            </a:r>
          </a:p>
        </p:txBody>
      </p:sp>
      <p:sp>
        <p:nvSpPr>
          <p:cNvPr id="3" name="Content Placeholder 2">
            <a:extLst>
              <a:ext uri="{FF2B5EF4-FFF2-40B4-BE49-F238E27FC236}">
                <a16:creationId xmlns:a16="http://schemas.microsoft.com/office/drawing/2014/main" id="{F72EB084-4BE7-C89A-3515-6EA031F1A5ED}"/>
              </a:ext>
            </a:extLst>
          </p:cNvPr>
          <p:cNvSpPr>
            <a:spLocks noGrp="1"/>
          </p:cNvSpPr>
          <p:nvPr>
            <p:ph sz="half" idx="1"/>
          </p:nvPr>
        </p:nvSpPr>
        <p:spPr>
          <a:xfrm>
            <a:off x="476843" y="1887673"/>
            <a:ext cx="11241915" cy="822960"/>
          </a:xfrm>
        </p:spPr>
        <p:txBody>
          <a:bodyPr/>
          <a:lstStyle/>
          <a:p>
            <a:pPr algn="l"/>
            <a:r>
              <a:rPr lang="en-US" sz="2400" b="0" dirty="0">
                <a:latin typeface="+mn-lt"/>
              </a:rPr>
              <a:t>The percentage of the U.S. national income devoted to healthcare has increased over time.</a:t>
            </a:r>
          </a:p>
        </p:txBody>
      </p:sp>
      <p:pic>
        <p:nvPicPr>
          <p:cNvPr id="9" name="Picture 3" descr=" The figure is a line graph that displays how healthcare spending in the US has changed over time, as a percentage of GDP.  The horizontal axis is the calendar year, from 1960 through 2020, in 5-year increments.  The vertical axis is healthcare spending, expressed as a percentage of US GDP, or national income.  Healthcare spending has increased consistently and steadily over time.  In 1960, health spending was 5% of GDP and by 2019 it had increased to 18% of national income.  This trend does not show any signs of changing.">
            <a:extLst>
              <a:ext uri="{FF2B5EF4-FFF2-40B4-BE49-F238E27FC236}">
                <a16:creationId xmlns:a16="http://schemas.microsoft.com/office/drawing/2014/main" id="{497149B1-3457-3720-9765-B7CD87B06772}"/>
              </a:ext>
            </a:extLst>
          </p:cNvPr>
          <p:cNvPicPr>
            <a:picLocks noGrp="1" noChangeAspect="1"/>
          </p:cNvPicPr>
          <p:nvPr>
            <p:ph sz="half" idx="2"/>
          </p:nvPr>
        </p:nvPicPr>
        <p:blipFill>
          <a:blip r:embed="rId2"/>
          <a:stretch>
            <a:fillRect/>
          </a:stretch>
        </p:blipFill>
        <p:spPr>
          <a:xfrm>
            <a:off x="4340448" y="2433482"/>
            <a:ext cx="5900258" cy="3288891"/>
          </a:xfrm>
        </p:spPr>
      </p:pic>
      <p:sp>
        <p:nvSpPr>
          <p:cNvPr id="5" name="Text Placeholder 4">
            <a:extLst>
              <a:ext uri="{FF2B5EF4-FFF2-40B4-BE49-F238E27FC236}">
                <a16:creationId xmlns:a16="http://schemas.microsoft.com/office/drawing/2014/main" id="{3559DA97-BCB3-7652-E9E1-67C15896C6D3}"/>
              </a:ext>
            </a:extLst>
          </p:cNvPr>
          <p:cNvSpPr>
            <a:spLocks noGrp="1"/>
          </p:cNvSpPr>
          <p:nvPr>
            <p:ph type="body" sz="quarter" idx="13"/>
          </p:nvPr>
        </p:nvSpPr>
        <p:spPr>
          <a:xfrm>
            <a:off x="4815296" y="5778784"/>
            <a:ext cx="4950562" cy="282802"/>
          </a:xfrm>
        </p:spPr>
        <p:txBody>
          <a:bodyPr/>
          <a:lstStyle/>
          <a:p>
            <a:pPr marL="0" indent="0">
              <a:buNone/>
            </a:pPr>
            <a:r>
              <a:rPr lang="en-US" sz="1400" dirty="0">
                <a:latin typeface="+mn-lt"/>
              </a:rPr>
              <a:t>Source: Centers for Medicare &amp; Medicaid Services.</a:t>
            </a:r>
          </a:p>
        </p:txBody>
      </p:sp>
    </p:spTree>
    <p:extLst>
      <p:ext uri="{BB962C8B-B14F-4D97-AF65-F5344CB8AC3E}">
        <p14:creationId xmlns:p14="http://schemas.microsoft.com/office/powerpoint/2010/main" val="1811824803"/>
      </p:ext>
    </p:extLst>
  </p:cSld>
  <p:clrMapOvr>
    <a:masterClrMapping/>
  </p:clrMapOvr>
  <p:extLst mod="1"/>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8DF28-37E6-DAF1-4FA4-85CCFF01DE74}"/>
              </a:ext>
            </a:extLst>
          </p:cNvPr>
          <p:cNvSpPr>
            <a:spLocks noGrp="1"/>
          </p:cNvSpPr>
          <p:nvPr>
            <p:ph type="title"/>
          </p:nvPr>
        </p:nvSpPr>
        <p:spPr/>
        <p:txBody>
          <a:bodyPr/>
          <a:lstStyle/>
          <a:p>
            <a:r>
              <a:rPr lang="en-US" dirty="0">
                <a:latin typeface="+mn-lt"/>
              </a:rPr>
              <a:t>Healthcare Spending Is Especially High in the United States</a:t>
            </a:r>
          </a:p>
        </p:txBody>
      </p:sp>
      <p:sp>
        <p:nvSpPr>
          <p:cNvPr id="3" name="Content Placeholder 2">
            <a:extLst>
              <a:ext uri="{FF2B5EF4-FFF2-40B4-BE49-F238E27FC236}">
                <a16:creationId xmlns:a16="http://schemas.microsoft.com/office/drawing/2014/main" id="{FC77D49D-E203-0397-21B9-778E0E6F6119}"/>
              </a:ext>
            </a:extLst>
          </p:cNvPr>
          <p:cNvSpPr>
            <a:spLocks noGrp="1"/>
          </p:cNvSpPr>
          <p:nvPr>
            <p:ph idx="1"/>
          </p:nvPr>
        </p:nvSpPr>
        <p:spPr>
          <a:xfrm>
            <a:off x="476843" y="1825625"/>
            <a:ext cx="11410357" cy="4351338"/>
          </a:xfrm>
        </p:spPr>
        <p:txBody>
          <a:bodyPr/>
          <a:lstStyle/>
          <a:p>
            <a:pPr>
              <a:spcAft>
                <a:spcPts val="600"/>
              </a:spcAft>
            </a:pPr>
            <a:r>
              <a:rPr lang="en-US" dirty="0">
                <a:latin typeface="+mn-lt"/>
              </a:rPr>
              <a:t>Most developed nations spend 9 – 12% of GDP on healthcare; the U.S spends 17% of GDP</a:t>
            </a:r>
          </a:p>
          <a:p>
            <a:pPr lvl="1">
              <a:spcAft>
                <a:spcPts val="600"/>
              </a:spcAft>
              <a:buFont typeface="Arial" panose="020B0604020202020204" pitchFamily="34" charset="0"/>
              <a:buChar char="•"/>
            </a:pPr>
            <a:r>
              <a:rPr lang="en-US" dirty="0">
                <a:latin typeface="+mn-lt"/>
              </a:rPr>
              <a:t>Critics of the U.S. healthcare system: Inefficient</a:t>
            </a:r>
          </a:p>
          <a:p>
            <a:pPr lvl="1">
              <a:spcAft>
                <a:spcPts val="600"/>
              </a:spcAft>
              <a:buFont typeface="Arial" panose="020B0604020202020204" pitchFamily="34" charset="0"/>
              <a:buChar char="•"/>
            </a:pPr>
            <a:r>
              <a:rPr lang="en-US" dirty="0">
                <a:latin typeface="+mn-lt"/>
              </a:rPr>
              <a:t>Lower life expectancy than in countries spending less; administrative costs; insurance markups</a:t>
            </a:r>
          </a:p>
          <a:p>
            <a:pPr>
              <a:spcAft>
                <a:spcPts val="600"/>
              </a:spcAft>
            </a:pPr>
            <a:r>
              <a:rPr lang="en-US" dirty="0">
                <a:latin typeface="+mn-lt"/>
              </a:rPr>
              <a:t>Defenders of the U.S. healthcare system</a:t>
            </a:r>
          </a:p>
          <a:p>
            <a:pPr lvl="1">
              <a:spcAft>
                <a:spcPts val="600"/>
              </a:spcAft>
              <a:buFont typeface="Arial" panose="020B0604020202020204" pitchFamily="34" charset="0"/>
              <a:buChar char="•"/>
            </a:pPr>
            <a:r>
              <a:rPr lang="en-US" dirty="0">
                <a:latin typeface="+mn-lt"/>
              </a:rPr>
              <a:t>Higher obesity rate in U.S: reduce life expectancy, increase healthcare costs</a:t>
            </a:r>
          </a:p>
          <a:p>
            <a:pPr>
              <a:spcAft>
                <a:spcPts val="600"/>
              </a:spcAft>
            </a:pPr>
            <a:r>
              <a:rPr lang="en-US" dirty="0">
                <a:latin typeface="+mn-lt"/>
              </a:rPr>
              <a:t>Pharmaceutical pricing: more expensive in U.S.</a:t>
            </a:r>
          </a:p>
        </p:txBody>
      </p:sp>
    </p:spTree>
    <p:extLst>
      <p:ext uri="{BB962C8B-B14F-4D97-AF65-F5344CB8AC3E}">
        <p14:creationId xmlns:p14="http://schemas.microsoft.com/office/powerpoint/2010/main" val="31344601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DC79C0-CC37-87E3-2A1C-9FD4FEA68927}"/>
              </a:ext>
            </a:extLst>
          </p:cNvPr>
          <p:cNvSpPr>
            <a:spLocks noGrp="1"/>
          </p:cNvSpPr>
          <p:nvPr>
            <p:ph type="title"/>
          </p:nvPr>
        </p:nvSpPr>
        <p:spPr/>
        <p:txBody>
          <a:bodyPr/>
          <a:lstStyle/>
          <a:p>
            <a:r>
              <a:rPr lang="en-US" dirty="0">
                <a:latin typeface="+mn-lt"/>
              </a:rPr>
              <a:t>Figure 4 Health Spending as a Share of GDP: International Comparison</a:t>
            </a:r>
          </a:p>
        </p:txBody>
      </p:sp>
      <p:sp>
        <p:nvSpPr>
          <p:cNvPr id="3" name="Content Placeholder 2">
            <a:extLst>
              <a:ext uri="{FF2B5EF4-FFF2-40B4-BE49-F238E27FC236}">
                <a16:creationId xmlns:a16="http://schemas.microsoft.com/office/drawing/2014/main" id="{520E3AE9-F6E4-1D89-6B08-05071E05B141}"/>
              </a:ext>
            </a:extLst>
          </p:cNvPr>
          <p:cNvSpPr>
            <a:spLocks noGrp="1"/>
          </p:cNvSpPr>
          <p:nvPr>
            <p:ph sz="half" idx="1"/>
          </p:nvPr>
        </p:nvSpPr>
        <p:spPr>
          <a:xfrm>
            <a:off x="476844" y="1825626"/>
            <a:ext cx="11238312" cy="784840"/>
          </a:xfrm>
        </p:spPr>
        <p:txBody>
          <a:bodyPr/>
          <a:lstStyle/>
          <a:p>
            <a:r>
              <a:rPr lang="en-US" dirty="0">
                <a:latin typeface="+mn-lt"/>
              </a:rPr>
              <a:t>The United States spends a much larger share of its income on healthcare than do other nations.</a:t>
            </a:r>
          </a:p>
        </p:txBody>
      </p:sp>
      <p:pic>
        <p:nvPicPr>
          <p:cNvPr id="8" name="Picture 3" descr=" The figure is a bar chart that displays healthcare spending as a share of GDP in the US, as compared to other nations.  Six nations are compared to the US, which are represented on the horizontal axis.  The vertical axis is spending on healthcare in a nation, expressed as a percentage of GDP, and goes from 0 up to 20%, in 5% increments.  The country and spending percentage is as follows:  Italy, 8.7%; the United Kingdom, 10.1%; Japan, 10.7%; Canada, 10.8%; Germany, 11.1%; France, 11.7%; and the US, 16.8%.">
            <a:extLst>
              <a:ext uri="{FF2B5EF4-FFF2-40B4-BE49-F238E27FC236}">
                <a16:creationId xmlns:a16="http://schemas.microsoft.com/office/drawing/2014/main" id="{B0AC118A-308D-4B0B-9E4F-C39B6024989B}"/>
              </a:ext>
            </a:extLst>
          </p:cNvPr>
          <p:cNvPicPr>
            <a:picLocks noGrp="1" noChangeAspect="1"/>
          </p:cNvPicPr>
          <p:nvPr>
            <p:ph sz="half" idx="10"/>
          </p:nvPr>
        </p:nvPicPr>
        <p:blipFill>
          <a:blip r:embed="rId2"/>
          <a:stretch>
            <a:fillRect/>
          </a:stretch>
        </p:blipFill>
        <p:spPr>
          <a:xfrm>
            <a:off x="3801948" y="2686407"/>
            <a:ext cx="4588105" cy="3035967"/>
          </a:xfrm>
        </p:spPr>
      </p:pic>
      <p:sp>
        <p:nvSpPr>
          <p:cNvPr id="10" name="Content Placeholder 4">
            <a:extLst>
              <a:ext uri="{FF2B5EF4-FFF2-40B4-BE49-F238E27FC236}">
                <a16:creationId xmlns:a16="http://schemas.microsoft.com/office/drawing/2014/main" id="{B3ABFB8B-691C-4866-8D31-25852CA3380B}"/>
              </a:ext>
            </a:extLst>
          </p:cNvPr>
          <p:cNvSpPr>
            <a:spLocks noGrp="1"/>
          </p:cNvSpPr>
          <p:nvPr>
            <p:ph sz="half" idx="2"/>
          </p:nvPr>
        </p:nvSpPr>
        <p:spPr>
          <a:xfrm>
            <a:off x="4075471" y="5781367"/>
            <a:ext cx="4041058" cy="274320"/>
          </a:xfrm>
        </p:spPr>
        <p:txBody>
          <a:bodyPr/>
          <a:lstStyle/>
          <a:p>
            <a:pPr marL="0" indent="0">
              <a:buNone/>
            </a:pPr>
            <a:r>
              <a:rPr lang="en-US" sz="1400" dirty="0">
                <a:solidFill>
                  <a:srgbClr val="282F7C"/>
                </a:solidFill>
                <a:latin typeface="+mn-lt"/>
              </a:rPr>
              <a:t>Source: The World Bank. Data are for 2019.</a:t>
            </a:r>
          </a:p>
        </p:txBody>
      </p:sp>
    </p:spTree>
    <p:extLst>
      <p:ext uri="{BB962C8B-B14F-4D97-AF65-F5344CB8AC3E}">
        <p14:creationId xmlns:p14="http://schemas.microsoft.com/office/powerpoint/2010/main" val="26357980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BDA703-B23A-C5B6-75DA-E97D9431838E}"/>
              </a:ext>
            </a:extLst>
          </p:cNvPr>
          <p:cNvSpPr>
            <a:spLocks noGrp="1"/>
          </p:cNvSpPr>
          <p:nvPr>
            <p:ph type="title"/>
          </p:nvPr>
        </p:nvSpPr>
        <p:spPr/>
        <p:txBody>
          <a:bodyPr/>
          <a:lstStyle/>
          <a:p>
            <a:r>
              <a:rPr lang="en-US" dirty="0">
                <a:latin typeface="+mn-lt"/>
              </a:rPr>
              <a:t>Out-of-Pocket Spending Is a Declining Share of Health Expenditure</a:t>
            </a:r>
          </a:p>
        </p:txBody>
      </p:sp>
      <p:sp>
        <p:nvSpPr>
          <p:cNvPr id="3" name="Content Placeholder 2">
            <a:extLst>
              <a:ext uri="{FF2B5EF4-FFF2-40B4-BE49-F238E27FC236}">
                <a16:creationId xmlns:a16="http://schemas.microsoft.com/office/drawing/2014/main" id="{399B9843-7BB5-893E-F11E-C130274EB319}"/>
              </a:ext>
            </a:extLst>
          </p:cNvPr>
          <p:cNvSpPr>
            <a:spLocks noGrp="1"/>
          </p:cNvSpPr>
          <p:nvPr>
            <p:ph idx="1"/>
          </p:nvPr>
        </p:nvSpPr>
        <p:spPr/>
        <p:txBody>
          <a:bodyPr/>
          <a:lstStyle/>
          <a:p>
            <a:pPr>
              <a:spcBef>
                <a:spcPts val="500"/>
              </a:spcBef>
              <a:spcAft>
                <a:spcPts val="400"/>
              </a:spcAft>
            </a:pPr>
            <a:r>
              <a:rPr lang="en-US" dirty="0">
                <a:latin typeface="+mn-lt"/>
              </a:rPr>
              <a:t>Paying for medical services</a:t>
            </a:r>
          </a:p>
          <a:p>
            <a:pPr lvl="1">
              <a:spcAft>
                <a:spcPts val="400"/>
              </a:spcAft>
              <a:buFont typeface="Arial" panose="020B0604020202020204" pitchFamily="34" charset="0"/>
              <a:buChar char="•"/>
            </a:pPr>
            <a:r>
              <a:rPr lang="en-US" dirty="0">
                <a:latin typeface="+mn-lt"/>
              </a:rPr>
              <a:t>Share paid by the patient out of pocket: declining</a:t>
            </a:r>
          </a:p>
          <a:p>
            <a:pPr lvl="1">
              <a:spcAft>
                <a:spcPts val="400"/>
              </a:spcAft>
              <a:buFont typeface="Arial" panose="020B0604020202020204" pitchFamily="34" charset="0"/>
              <a:buChar char="•"/>
            </a:pPr>
            <a:r>
              <a:rPr lang="en-US" dirty="0">
                <a:latin typeface="+mn-lt"/>
              </a:rPr>
              <a:t>Share paid by a third party (increasing): the government Medicare, Medicaid) or insurance company  </a:t>
            </a:r>
          </a:p>
          <a:p>
            <a:pPr>
              <a:spcBef>
                <a:spcPts val="500"/>
              </a:spcBef>
              <a:spcAft>
                <a:spcPts val="400"/>
              </a:spcAft>
            </a:pPr>
            <a:r>
              <a:rPr lang="en-US" dirty="0">
                <a:latin typeface="+mn-lt"/>
              </a:rPr>
              <a:t>The U.S. income tax system: Preferential treatment to employer-provided health insurance. </a:t>
            </a:r>
          </a:p>
          <a:p>
            <a:pPr lvl="1">
              <a:spcAft>
                <a:spcPts val="400"/>
              </a:spcAft>
              <a:buFont typeface="Arial" panose="020B0604020202020204" pitchFamily="34" charset="0"/>
              <a:buChar char="•"/>
            </a:pPr>
            <a:r>
              <a:rPr lang="en-US" dirty="0">
                <a:latin typeface="+mn-lt"/>
              </a:rPr>
              <a:t>Compensation in the form of health insurance is tax-exempt</a:t>
            </a:r>
          </a:p>
          <a:p>
            <a:pPr lvl="1">
              <a:spcAft>
                <a:spcPts val="400"/>
              </a:spcAft>
              <a:buFont typeface="Arial" panose="020B0604020202020204" pitchFamily="34" charset="0"/>
              <a:buChar char="•"/>
            </a:pPr>
            <a:r>
              <a:rPr lang="en-US" dirty="0">
                <a:latin typeface="+mn-lt"/>
              </a:rPr>
              <a:t>Employees: incentive to bargain for more generous (and expensive) health insurance, reducing the amount of healthcare they pay out of pocket</a:t>
            </a:r>
          </a:p>
        </p:txBody>
      </p:sp>
    </p:spTree>
    <p:extLst>
      <p:ext uri="{BB962C8B-B14F-4D97-AF65-F5344CB8AC3E}">
        <p14:creationId xmlns:p14="http://schemas.microsoft.com/office/powerpoint/2010/main" val="22218735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DEBF00-5DAA-E193-A6BD-C4992D3C82AD}"/>
              </a:ext>
            </a:extLst>
          </p:cNvPr>
          <p:cNvSpPr>
            <a:spLocks noGrp="1"/>
          </p:cNvSpPr>
          <p:nvPr>
            <p:ph type="title"/>
          </p:nvPr>
        </p:nvSpPr>
        <p:spPr/>
        <p:txBody>
          <a:bodyPr/>
          <a:lstStyle/>
          <a:p>
            <a:r>
              <a:rPr lang="en-US" dirty="0">
                <a:latin typeface="+mn-lt"/>
              </a:rPr>
              <a:t>Figure 5 Out-of-Pocket Spending as a Share of Total Personal Health Spending</a:t>
            </a:r>
          </a:p>
        </p:txBody>
      </p:sp>
      <p:sp>
        <p:nvSpPr>
          <p:cNvPr id="3" name="Content Placeholder 2">
            <a:extLst>
              <a:ext uri="{FF2B5EF4-FFF2-40B4-BE49-F238E27FC236}">
                <a16:creationId xmlns:a16="http://schemas.microsoft.com/office/drawing/2014/main" id="{F72EB084-4BE7-C89A-3515-6EA031F1A5ED}"/>
              </a:ext>
            </a:extLst>
          </p:cNvPr>
          <p:cNvSpPr>
            <a:spLocks noGrp="1"/>
          </p:cNvSpPr>
          <p:nvPr>
            <p:ph sz="half" idx="1"/>
          </p:nvPr>
        </p:nvSpPr>
        <p:spPr>
          <a:xfrm>
            <a:off x="476843" y="1887674"/>
            <a:ext cx="11241915" cy="1097280"/>
          </a:xfrm>
        </p:spPr>
        <p:txBody>
          <a:bodyPr/>
          <a:lstStyle/>
          <a:p>
            <a:pPr algn="l"/>
            <a:r>
              <a:rPr lang="en-US" sz="2200" b="0" i="0" u="none" strike="noStrike" baseline="0" dirty="0">
                <a:latin typeface="+mn-lt"/>
              </a:rPr>
              <a:t>The share of U.S. personal healthcare that households pay for themselves has declined over time. The share paid by third parties—government programs and private health insurers—has increased.</a:t>
            </a:r>
            <a:endParaRPr lang="en-US" sz="2200" b="0" dirty="0">
              <a:latin typeface="+mn-lt"/>
            </a:endParaRPr>
          </a:p>
        </p:txBody>
      </p:sp>
      <p:pic>
        <p:nvPicPr>
          <p:cNvPr id="8" name="Picture 3" descr=" The figure is a line graph that displays the share of US personal healthcare expenditures paid by households themselves, usually referred to as “out-of-pocket” spending, and how this has changed over time.  Third parties, specifically private health insurers and government health programs, represent the remainder of healthcare spending.  The horizontal axis is the calendar year, from 1960 to 2020, in 5 year increments.  The vertical axis measures the percentage of out-of-pocket spending as a percentage of total personal healthcare spending; this is show from 0 up to 60%, in 10%-age point increments. The graph shows that this share has steadily declined over time from the 1960s up through the 2010s.  In 1960, out-of-pocket spending was 55% of total health expenditures and by 2019 this had fallen 13%.  Both expenditures by private insurers and by government insurance programs has increased significantly over this period.">
            <a:extLst>
              <a:ext uri="{FF2B5EF4-FFF2-40B4-BE49-F238E27FC236}">
                <a16:creationId xmlns:a16="http://schemas.microsoft.com/office/drawing/2014/main" id="{620D8B0F-698D-F8F6-301A-9C8AC998E272}"/>
              </a:ext>
            </a:extLst>
          </p:cNvPr>
          <p:cNvPicPr>
            <a:picLocks noGrp="1" noChangeAspect="1"/>
          </p:cNvPicPr>
          <p:nvPr>
            <p:ph sz="half" idx="2"/>
          </p:nvPr>
        </p:nvPicPr>
        <p:blipFill>
          <a:blip r:embed="rId2"/>
          <a:stretch>
            <a:fillRect/>
          </a:stretch>
        </p:blipFill>
        <p:spPr>
          <a:xfrm>
            <a:off x="3406683" y="2984426"/>
            <a:ext cx="5378635" cy="2858326"/>
          </a:xfrm>
        </p:spPr>
      </p:pic>
      <p:sp>
        <p:nvSpPr>
          <p:cNvPr id="5" name="Text Placeholder 4">
            <a:extLst>
              <a:ext uri="{FF2B5EF4-FFF2-40B4-BE49-F238E27FC236}">
                <a16:creationId xmlns:a16="http://schemas.microsoft.com/office/drawing/2014/main" id="{3559DA97-BCB3-7652-E9E1-67C15896C6D3}"/>
              </a:ext>
            </a:extLst>
          </p:cNvPr>
          <p:cNvSpPr>
            <a:spLocks noGrp="1"/>
          </p:cNvSpPr>
          <p:nvPr>
            <p:ph type="body" sz="quarter" idx="13"/>
          </p:nvPr>
        </p:nvSpPr>
        <p:spPr>
          <a:xfrm>
            <a:off x="3284622" y="5810863"/>
            <a:ext cx="5622757" cy="274320"/>
          </a:xfrm>
        </p:spPr>
        <p:txBody>
          <a:bodyPr/>
          <a:lstStyle/>
          <a:p>
            <a:pPr marL="0" indent="0">
              <a:buNone/>
            </a:pPr>
            <a:r>
              <a:rPr lang="en-US" sz="1400" dirty="0">
                <a:latin typeface="+mn-lt"/>
              </a:rPr>
              <a:t>Source: Centers for Medicare &amp; Medicaid Services.</a:t>
            </a:r>
          </a:p>
        </p:txBody>
      </p:sp>
    </p:spTree>
    <p:extLst>
      <p:ext uri="{BB962C8B-B14F-4D97-AF65-F5344CB8AC3E}">
        <p14:creationId xmlns:p14="http://schemas.microsoft.com/office/powerpoint/2010/main" val="252586713"/>
      </p:ext>
    </p:extLst>
  </p:cSld>
  <p:clrMapOvr>
    <a:masterClrMapping/>
  </p:clrMapOvr>
  <p:extLst mod="1"/>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(2 of 2) </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pPr>
            <a:r>
              <a:rPr lang="en-US" dirty="0">
                <a:latin typeface="+mn-lt"/>
              </a:rPr>
              <a:t>Explain why life expectancy has been rising in the United States.</a:t>
            </a:r>
          </a:p>
          <a:p>
            <a:pPr>
              <a:spcBef>
                <a:spcPts val="800"/>
              </a:spcBef>
            </a:pPr>
            <a:r>
              <a:rPr lang="en-US" dirty="0">
                <a:latin typeface="+mn-lt"/>
              </a:rPr>
              <a:t>Provide reasons why healthcare spending as a percent of GDP has been rising in the United States.</a:t>
            </a:r>
          </a:p>
          <a:p>
            <a:pPr>
              <a:spcBef>
                <a:spcPts val="800"/>
              </a:spcBef>
            </a:pPr>
            <a:r>
              <a:rPr lang="en-US" dirty="0">
                <a:latin typeface="+mn-lt"/>
              </a:rPr>
              <a:t>Explain why healthcare spending in the United States is higher than in other developed nations. </a:t>
            </a:r>
          </a:p>
        </p:txBody>
      </p:sp>
    </p:spTree>
    <p:extLst>
      <p:ext uri="{BB962C8B-B14F-4D97-AF65-F5344CB8AC3E}">
        <p14:creationId xmlns:p14="http://schemas.microsoft.com/office/powerpoint/2010/main" val="32531702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12-3</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Conclusion: The Policy Debate over Healthcare</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6CC71-4F52-B2D2-FC28-23BF33EF3E23}"/>
              </a:ext>
            </a:extLst>
          </p:cNvPr>
          <p:cNvSpPr>
            <a:spLocks noGrp="1"/>
          </p:cNvSpPr>
          <p:nvPr>
            <p:ph type="title"/>
          </p:nvPr>
        </p:nvSpPr>
        <p:spPr/>
        <p:txBody>
          <a:bodyPr/>
          <a:lstStyle/>
          <a:p>
            <a:r>
              <a:rPr lang="en-US" dirty="0">
                <a:latin typeface="+mn-lt"/>
              </a:rPr>
              <a:t>Conclusion: The Political Left</a:t>
            </a:r>
          </a:p>
        </p:txBody>
      </p:sp>
      <p:sp>
        <p:nvSpPr>
          <p:cNvPr id="3" name="Content Placeholder 2">
            <a:extLst>
              <a:ext uri="{FF2B5EF4-FFF2-40B4-BE49-F238E27FC236}">
                <a16:creationId xmlns:a16="http://schemas.microsoft.com/office/drawing/2014/main" id="{FA3160F9-ACC3-C016-9727-8C77DA05399B}"/>
              </a:ext>
            </a:extLst>
          </p:cNvPr>
          <p:cNvSpPr>
            <a:spLocks noGrp="1"/>
          </p:cNvSpPr>
          <p:nvPr>
            <p:ph idx="1"/>
          </p:nvPr>
        </p:nvSpPr>
        <p:spPr/>
        <p:txBody>
          <a:bodyPr/>
          <a:lstStyle/>
          <a:p>
            <a:r>
              <a:rPr lang="en-US" dirty="0">
                <a:latin typeface="+mn-lt"/>
              </a:rPr>
              <a:t>Private insurance companies are inefficient; tend to put profit ahead of people</a:t>
            </a:r>
          </a:p>
          <a:p>
            <a:r>
              <a:rPr lang="en-US" dirty="0">
                <a:latin typeface="+mn-lt"/>
              </a:rPr>
              <a:t>Need for public option: government-run insurance program for anybody</a:t>
            </a:r>
          </a:p>
          <a:p>
            <a:r>
              <a:rPr lang="en-US" dirty="0">
                <a:latin typeface="+mn-lt"/>
              </a:rPr>
              <a:t>Move toward a single-payer system: the government pays for healthcare for everyone out of tax revenue</a:t>
            </a:r>
          </a:p>
          <a:p>
            <a:r>
              <a:rPr lang="en-US" dirty="0">
                <a:latin typeface="+mn-lt"/>
              </a:rPr>
              <a:t>Paid by increasing taxes</a:t>
            </a:r>
          </a:p>
        </p:txBody>
      </p:sp>
    </p:spTree>
    <p:extLst>
      <p:ext uri="{BB962C8B-B14F-4D97-AF65-F5344CB8AC3E}">
        <p14:creationId xmlns:p14="http://schemas.microsoft.com/office/powerpoint/2010/main" val="21082135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6CC71-4F52-B2D2-FC28-23BF33EF3E23}"/>
              </a:ext>
            </a:extLst>
          </p:cNvPr>
          <p:cNvSpPr>
            <a:spLocks noGrp="1"/>
          </p:cNvSpPr>
          <p:nvPr>
            <p:ph type="title"/>
          </p:nvPr>
        </p:nvSpPr>
        <p:spPr/>
        <p:txBody>
          <a:bodyPr/>
          <a:lstStyle/>
          <a:p>
            <a:r>
              <a:rPr lang="en-US" dirty="0">
                <a:latin typeface="+mn-lt"/>
              </a:rPr>
              <a:t>Conclusion: The Political Right</a:t>
            </a:r>
          </a:p>
        </p:txBody>
      </p:sp>
      <p:sp>
        <p:nvSpPr>
          <p:cNvPr id="3" name="Content Placeholder 2">
            <a:extLst>
              <a:ext uri="{FF2B5EF4-FFF2-40B4-BE49-F238E27FC236}">
                <a16:creationId xmlns:a16="http://schemas.microsoft.com/office/drawing/2014/main" id="{FA3160F9-ACC3-C016-9727-8C77DA05399B}"/>
              </a:ext>
            </a:extLst>
          </p:cNvPr>
          <p:cNvSpPr>
            <a:spLocks noGrp="1"/>
          </p:cNvSpPr>
          <p:nvPr>
            <p:ph idx="1"/>
          </p:nvPr>
        </p:nvSpPr>
        <p:spPr/>
        <p:txBody>
          <a:bodyPr/>
          <a:lstStyle/>
          <a:p>
            <a:r>
              <a:rPr lang="en-US" dirty="0">
                <a:latin typeface="+mn-lt"/>
              </a:rPr>
              <a:t>Reduce the government’s role in the healthcare system</a:t>
            </a:r>
          </a:p>
          <a:p>
            <a:r>
              <a:rPr lang="en-US" dirty="0">
                <a:latin typeface="+mn-lt"/>
              </a:rPr>
              <a:t>Less regulation in the market for health insurance</a:t>
            </a:r>
          </a:p>
          <a:p>
            <a:r>
              <a:rPr lang="en-US" dirty="0">
                <a:latin typeface="+mn-lt"/>
              </a:rPr>
              <a:t>Need private insurers and providers to openly compete for consumers</a:t>
            </a:r>
          </a:p>
          <a:p>
            <a:r>
              <a:rPr lang="en-US" dirty="0">
                <a:latin typeface="+mn-lt"/>
              </a:rPr>
              <a:t>Advocate more limited government and lower taxes</a:t>
            </a:r>
          </a:p>
        </p:txBody>
      </p:sp>
    </p:spTree>
    <p:extLst>
      <p:ext uri="{BB962C8B-B14F-4D97-AF65-F5344CB8AC3E}">
        <p14:creationId xmlns:p14="http://schemas.microsoft.com/office/powerpoint/2010/main" val="4247959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Ask the Experts: Competition in Labor Markets</a:t>
            </a:r>
          </a:p>
        </p:txBody>
      </p:sp>
      <p:sp>
        <p:nvSpPr>
          <p:cNvPr id="3" name="Content Placeholder 2"/>
          <p:cNvSpPr>
            <a:spLocks noGrp="1"/>
          </p:cNvSpPr>
          <p:nvPr>
            <p:ph sz="half" idx="1"/>
          </p:nvPr>
        </p:nvSpPr>
        <p:spPr>
          <a:xfrm>
            <a:off x="476843" y="1887674"/>
            <a:ext cx="11410357" cy="691143"/>
          </a:xfrm>
        </p:spPr>
        <p:txBody>
          <a:bodyPr/>
          <a:lstStyle/>
          <a:p>
            <a:r>
              <a:rPr lang="en-US" sz="2000" b="0" dirty="0">
                <a:latin typeface="+mn-lt"/>
              </a:rPr>
              <a:t>“The ‘Cadillac tax’ on expensive employer-provided health insurance plans will reduce costly distortions in U.S. health care if it is allowed to take effect as scheduled in 2018.”</a:t>
            </a:r>
          </a:p>
        </p:txBody>
      </p:sp>
      <p:pic>
        <p:nvPicPr>
          <p:cNvPr id="8" name="Picture 3" descr="A pie chart titled &quot;What do economists say?&quot; Plots three values.The are 84% agree; 0% disagree; 16% are uncertain.">
            <a:extLst>
              <a:ext uri="{FF2B5EF4-FFF2-40B4-BE49-F238E27FC236}">
                <a16:creationId xmlns:a16="http://schemas.microsoft.com/office/drawing/2014/main" id="{F7A7077B-FB98-22F6-4DE3-224DA93DBB72}"/>
              </a:ext>
            </a:extLst>
          </p:cNvPr>
          <p:cNvPicPr>
            <a:picLocks noGrp="1" noChangeAspect="1"/>
          </p:cNvPicPr>
          <p:nvPr>
            <p:ph sz="half" idx="2"/>
          </p:nvPr>
        </p:nvPicPr>
        <p:blipFill>
          <a:blip r:embed="rId3"/>
          <a:stretch>
            <a:fillRect/>
          </a:stretch>
        </p:blipFill>
        <p:spPr>
          <a:xfrm>
            <a:off x="3222838" y="2686129"/>
            <a:ext cx="5746325" cy="3017520"/>
          </a:xfrm>
        </p:spPr>
      </p:pic>
      <p:sp>
        <p:nvSpPr>
          <p:cNvPr id="5" name="Text Placeholder 4"/>
          <p:cNvSpPr>
            <a:spLocks noGrp="1"/>
          </p:cNvSpPr>
          <p:nvPr>
            <p:ph type="body" sz="quarter" idx="13"/>
          </p:nvPr>
        </p:nvSpPr>
        <p:spPr>
          <a:xfrm>
            <a:off x="3746080" y="5808278"/>
            <a:ext cx="4699840" cy="274320"/>
          </a:xfrm>
        </p:spPr>
        <p:txBody>
          <a:bodyPr/>
          <a:lstStyle/>
          <a:p>
            <a:pPr>
              <a:buNone/>
            </a:pPr>
            <a:r>
              <a:rPr lang="en-US" sz="1400" dirty="0">
                <a:latin typeface="+mn-lt"/>
              </a:rPr>
              <a:t>Source: IGM Economic Experts Panel, May 17, 2016.</a:t>
            </a:r>
          </a:p>
        </p:txBody>
      </p:sp>
    </p:spTree>
    <p:extLst>
      <p:ext uri="{BB962C8B-B14F-4D97-AF65-F5344CB8AC3E}">
        <p14:creationId xmlns:p14="http://schemas.microsoft.com/office/powerpoint/2010/main" val="3255851186"/>
      </p:ext>
    </p:extLst>
  </p:cSld>
  <p:clrMapOvr>
    <a:masterClrMapping/>
  </p:clrMapOvr>
  <p:extLst mod="1"/>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Think-Pair-Share Activity</a:t>
            </a:r>
          </a:p>
        </p:txBody>
      </p:sp>
      <p:sp>
        <p:nvSpPr>
          <p:cNvPr id="3" name="Content Placeholder 2"/>
          <p:cNvSpPr>
            <a:spLocks noGrp="1"/>
          </p:cNvSpPr>
          <p:nvPr>
            <p:ph idx="1"/>
          </p:nvPr>
        </p:nvSpPr>
        <p:spPr/>
        <p:txBody>
          <a:bodyPr vert="horz" lIns="91440" tIns="45720" rIns="91440" bIns="45720" rtlCol="0" anchor="t">
            <a:noAutofit/>
          </a:bodyPr>
          <a:lstStyle/>
          <a:p>
            <a:pPr marL="0" indent="0">
              <a:buNone/>
            </a:pPr>
            <a:r>
              <a:rPr lang="en-US" sz="2200" dirty="0">
                <a:latin typeface="+mn-lt"/>
                <a:ea typeface="+mn-lt"/>
                <a:cs typeface="+mn-lt"/>
              </a:rPr>
              <a:t>You are watching the presidential debate. A presidential candidate says, “We need to repeal the health insurance mandate from the ACA that forces everyone to buy health insurance and pay a fine if they don’t! People are happier if they are given choices and pay lower premiums!”</a:t>
            </a:r>
          </a:p>
          <a:p>
            <a:pPr marL="457200" indent="-457200">
              <a:buFont typeface="+mj-lt"/>
              <a:buAutoNum type="alphaUcPeriod"/>
            </a:pPr>
            <a:r>
              <a:rPr lang="en-US" sz="2200" dirty="0">
                <a:latin typeface="+mn-lt"/>
                <a:ea typeface="+mn-lt"/>
                <a:cs typeface="+mn-lt"/>
              </a:rPr>
              <a:t>Given the choice, which people are more likely to buy health insurance?</a:t>
            </a:r>
          </a:p>
          <a:p>
            <a:pPr marL="457200" indent="-457200">
              <a:buFont typeface="+mj-lt"/>
              <a:buAutoNum type="alphaUcPeriod"/>
            </a:pPr>
            <a:r>
              <a:rPr lang="en-US" sz="2200" dirty="0">
                <a:latin typeface="+mn-lt"/>
                <a:ea typeface="+mn-lt"/>
                <a:cs typeface="+mn-lt"/>
              </a:rPr>
              <a:t>Without the individual mandate, will people pay higher or lower premiums?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dirty="0">
                <a:latin typeface="+mn-lt"/>
              </a:rPr>
              <a:t>Self-Assessment </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r>
              <a:rPr lang="en-US" dirty="0">
                <a:latin typeface="+mn-lt"/>
              </a:rPr>
              <a:t>Do you agree with the rationale for a “Cadillac tax” on expensive health insurance plans? Why?</a:t>
            </a:r>
          </a:p>
        </p:txBody>
      </p:sp>
    </p:spTree>
    <p:extLst>
      <p:ext uri="{BB962C8B-B14F-4D97-AF65-F5344CB8AC3E}">
        <p14:creationId xmlns:p14="http://schemas.microsoft.com/office/powerpoint/2010/main" val="5961775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dirty="0">
                <a:latin typeface="+mn-lt"/>
              </a:rPr>
              <a:t>Summary</a:t>
            </a:r>
          </a:p>
        </p:txBody>
      </p:sp>
      <p:sp>
        <p:nvSpPr>
          <p:cNvPr id="10" name="Content Placeholder 2">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marL="0" indent="0">
              <a:buNone/>
            </a:pPr>
            <a:r>
              <a:rPr lang="en-US" dirty="0">
                <a:latin typeface="+mn-lt"/>
              </a:rPr>
              <a:t>Click the link to review the objectives for this presentation.</a:t>
            </a:r>
          </a:p>
          <a:p>
            <a:pPr marL="0" indent="0">
              <a:buNone/>
            </a:pPr>
            <a:r>
              <a:rPr lang="en-US" dirty="0">
                <a:latin typeface="+mn-lt"/>
                <a:hlinkClick r:id="rId4" action="ppaction://hlinksldjump"/>
              </a:rPr>
              <a:t>Link to Objectives</a:t>
            </a:r>
            <a:endParaRPr lang="en-US" dirty="0">
              <a:latin typeface="+mn-lt"/>
            </a:endParaRPr>
          </a:p>
        </p:txBody>
      </p:sp>
    </p:spTree>
    <p:custDataLst>
      <p:tags r:id="rId1"/>
    </p:custDataLst>
    <p:extLst>
      <p:ext uri="{BB962C8B-B14F-4D97-AF65-F5344CB8AC3E}">
        <p14:creationId xmlns:p14="http://schemas.microsoft.com/office/powerpoint/2010/main" val="4978359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 12-1</a:t>
            </a:r>
          </a:p>
        </p:txBody>
      </p:sp>
      <p:sp>
        <p:nvSpPr>
          <p:cNvPr id="4" name="Subtitle 3">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Special Characteristics of the Market for Healthcare</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ABC3C1-B102-9CE2-808B-D49F1DF6C0DE}"/>
              </a:ext>
            </a:extLst>
          </p:cNvPr>
          <p:cNvSpPr>
            <a:spLocks noGrp="1"/>
          </p:cNvSpPr>
          <p:nvPr>
            <p:ph type="title"/>
          </p:nvPr>
        </p:nvSpPr>
        <p:spPr/>
        <p:txBody>
          <a:bodyPr/>
          <a:lstStyle/>
          <a:p>
            <a:r>
              <a:rPr lang="en-US" dirty="0">
                <a:latin typeface="+mn-lt"/>
              </a:rPr>
              <a:t>Model of Supply and Demand</a:t>
            </a:r>
          </a:p>
        </p:txBody>
      </p:sp>
      <p:sp>
        <p:nvSpPr>
          <p:cNvPr id="3" name="Content Placeholder 2">
            <a:extLst>
              <a:ext uri="{FF2B5EF4-FFF2-40B4-BE49-F238E27FC236}">
                <a16:creationId xmlns:a16="http://schemas.microsoft.com/office/drawing/2014/main" id="{D23C4D82-10C7-B10E-62DF-2211CB8BF9F4}"/>
              </a:ext>
            </a:extLst>
          </p:cNvPr>
          <p:cNvSpPr>
            <a:spLocks noGrp="1"/>
          </p:cNvSpPr>
          <p:nvPr>
            <p:ph idx="1"/>
          </p:nvPr>
        </p:nvSpPr>
        <p:spPr>
          <a:xfrm>
            <a:off x="476843" y="1825625"/>
            <a:ext cx="11366112" cy="4351338"/>
          </a:xfrm>
        </p:spPr>
        <p:txBody>
          <a:bodyPr/>
          <a:lstStyle/>
          <a:p>
            <a:pPr marL="457200" indent="-457200">
              <a:buFont typeface="+mj-lt"/>
              <a:buAutoNum type="arabicPeriod"/>
            </a:pPr>
            <a:r>
              <a:rPr lang="en-US" dirty="0">
                <a:latin typeface="+mn-lt"/>
              </a:rPr>
              <a:t>Main interested parties are buyers and sellers in the market</a:t>
            </a:r>
          </a:p>
          <a:p>
            <a:pPr marL="457200" indent="-457200">
              <a:buFont typeface="+mj-lt"/>
              <a:buAutoNum type="arabicPeriod"/>
            </a:pPr>
            <a:r>
              <a:rPr lang="en-US" dirty="0">
                <a:latin typeface="+mn-lt"/>
              </a:rPr>
              <a:t>Buyers are good judges of what they get from sellers</a:t>
            </a:r>
          </a:p>
          <a:p>
            <a:pPr marL="457200" indent="-457200">
              <a:buFont typeface="+mj-lt"/>
              <a:buAutoNum type="arabicPeriod"/>
            </a:pPr>
            <a:r>
              <a:rPr lang="en-US" dirty="0">
                <a:latin typeface="+mn-lt"/>
              </a:rPr>
              <a:t>Buyers pay sellers directly for the goods and services being exchanged</a:t>
            </a:r>
          </a:p>
          <a:p>
            <a:pPr marL="457200" indent="-457200">
              <a:buFont typeface="+mj-lt"/>
              <a:buAutoNum type="arabicPeriod"/>
            </a:pPr>
            <a:r>
              <a:rPr lang="en-US" dirty="0">
                <a:latin typeface="+mn-lt"/>
              </a:rPr>
              <a:t>Market prices are the primary mechanism for coordinating the decisions of market participants</a:t>
            </a:r>
          </a:p>
          <a:p>
            <a:pPr marL="457200" indent="-457200">
              <a:buFont typeface="+mj-lt"/>
              <a:buAutoNum type="arabicPeriod"/>
            </a:pPr>
            <a:r>
              <a:rPr lang="en-US" dirty="0">
                <a:latin typeface="+mn-lt"/>
              </a:rPr>
              <a:t>The invisible hand on its own leads to an efficient allocation of resources</a:t>
            </a:r>
          </a:p>
        </p:txBody>
      </p:sp>
    </p:spTree>
    <p:extLst>
      <p:ext uri="{BB962C8B-B14F-4D97-AF65-F5344CB8AC3E}">
        <p14:creationId xmlns:p14="http://schemas.microsoft.com/office/powerpoint/2010/main" val="6214101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5A0FD1-1B87-AC58-674C-339BC524969A}"/>
              </a:ext>
            </a:extLst>
          </p:cNvPr>
          <p:cNvSpPr>
            <a:spLocks noGrp="1"/>
          </p:cNvSpPr>
          <p:nvPr>
            <p:ph type="title"/>
          </p:nvPr>
        </p:nvSpPr>
        <p:spPr/>
        <p:txBody>
          <a:bodyPr/>
          <a:lstStyle/>
          <a:p>
            <a:r>
              <a:rPr lang="en-US" dirty="0">
                <a:latin typeface="+mn-lt"/>
              </a:rPr>
              <a:t>Special Characteristics of the Market for Healthcare</a:t>
            </a:r>
          </a:p>
        </p:txBody>
      </p:sp>
      <p:sp>
        <p:nvSpPr>
          <p:cNvPr id="3" name="Content Placeholder 2">
            <a:extLst>
              <a:ext uri="{FF2B5EF4-FFF2-40B4-BE49-F238E27FC236}">
                <a16:creationId xmlns:a16="http://schemas.microsoft.com/office/drawing/2014/main" id="{6AE003F6-6AB4-CE72-2506-5A7B42706368}"/>
              </a:ext>
            </a:extLst>
          </p:cNvPr>
          <p:cNvSpPr>
            <a:spLocks noGrp="1"/>
          </p:cNvSpPr>
          <p:nvPr>
            <p:ph idx="1"/>
          </p:nvPr>
        </p:nvSpPr>
        <p:spPr/>
        <p:txBody>
          <a:bodyPr/>
          <a:lstStyle/>
          <a:p>
            <a:pPr marL="457200" indent="-457200">
              <a:spcBef>
                <a:spcPts val="600"/>
              </a:spcBef>
              <a:spcAft>
                <a:spcPts val="600"/>
              </a:spcAft>
              <a:buFont typeface="+mj-lt"/>
              <a:buAutoNum type="arabicPeriod"/>
            </a:pPr>
            <a:r>
              <a:rPr lang="en-US" dirty="0">
                <a:latin typeface="+mn-lt"/>
              </a:rPr>
              <a:t>Third parties—insurers, governments, and unwitting bystanders—often have an interest in healthcare outcomes</a:t>
            </a:r>
          </a:p>
          <a:p>
            <a:pPr marL="457200" indent="-457200">
              <a:spcBef>
                <a:spcPts val="600"/>
              </a:spcBef>
              <a:spcAft>
                <a:spcPts val="600"/>
              </a:spcAft>
              <a:buFont typeface="+mj-lt"/>
              <a:buAutoNum type="arabicPeriod"/>
            </a:pPr>
            <a:r>
              <a:rPr lang="en-US" dirty="0">
                <a:latin typeface="+mn-lt"/>
              </a:rPr>
              <a:t>Patients often don’t know what they need and cannot evaluate the treatment they are getting</a:t>
            </a:r>
          </a:p>
          <a:p>
            <a:pPr marL="457200" indent="-457200">
              <a:spcBef>
                <a:spcPts val="600"/>
              </a:spcBef>
              <a:spcAft>
                <a:spcPts val="600"/>
              </a:spcAft>
              <a:buFont typeface="+mj-lt"/>
              <a:buAutoNum type="arabicPeriod"/>
            </a:pPr>
            <a:r>
              <a:rPr lang="en-US" dirty="0">
                <a:latin typeface="+mn-lt"/>
              </a:rPr>
              <a:t>Healthcare providers are often paid not by the patients but by private or government health insurance</a:t>
            </a:r>
          </a:p>
          <a:p>
            <a:pPr marL="457200" indent="-457200">
              <a:spcBef>
                <a:spcPts val="600"/>
              </a:spcBef>
              <a:spcAft>
                <a:spcPts val="600"/>
              </a:spcAft>
              <a:buFont typeface="+mj-lt"/>
              <a:buAutoNum type="arabicPeriod" startAt="4"/>
            </a:pPr>
            <a:r>
              <a:rPr lang="en-US" dirty="0">
                <a:latin typeface="+mn-lt"/>
              </a:rPr>
              <a:t>Rules established by these insurers, more than market prices, determine the allocation of resources</a:t>
            </a:r>
          </a:p>
          <a:p>
            <a:pPr marL="457200" indent="-457200">
              <a:spcBef>
                <a:spcPts val="600"/>
              </a:spcBef>
              <a:spcAft>
                <a:spcPts val="600"/>
              </a:spcAft>
              <a:buFont typeface="+mj-lt"/>
              <a:buAutoNum type="arabicPeriod" startAt="4"/>
            </a:pPr>
            <a:r>
              <a:rPr lang="en-US" dirty="0">
                <a:latin typeface="+mn-lt"/>
              </a:rPr>
              <a:t>The invisible hand can’t work its magic, so the allocation of resources can be highly inefficient</a:t>
            </a:r>
          </a:p>
        </p:txBody>
      </p:sp>
    </p:spTree>
    <p:extLst>
      <p:ext uri="{BB962C8B-B14F-4D97-AF65-F5344CB8AC3E}">
        <p14:creationId xmlns:p14="http://schemas.microsoft.com/office/powerpoint/2010/main" val="14348254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0CCBC1-C83D-8350-D68E-041042FBDA0F}"/>
              </a:ext>
            </a:extLst>
          </p:cNvPr>
          <p:cNvSpPr>
            <a:spLocks noGrp="1"/>
          </p:cNvSpPr>
          <p:nvPr>
            <p:ph type="title"/>
          </p:nvPr>
        </p:nvSpPr>
        <p:spPr/>
        <p:txBody>
          <a:bodyPr/>
          <a:lstStyle/>
          <a:p>
            <a:r>
              <a:rPr lang="en-US" dirty="0">
                <a:latin typeface="+mn-lt"/>
              </a:rPr>
              <a:t>Externalities Galore</a:t>
            </a:r>
          </a:p>
        </p:txBody>
      </p:sp>
      <p:sp>
        <p:nvSpPr>
          <p:cNvPr id="3" name="Content Placeholder 2">
            <a:extLst>
              <a:ext uri="{FF2B5EF4-FFF2-40B4-BE49-F238E27FC236}">
                <a16:creationId xmlns:a16="http://schemas.microsoft.com/office/drawing/2014/main" id="{88AC1C55-25DA-1A24-7E0E-43A0764DF34D}"/>
              </a:ext>
            </a:extLst>
          </p:cNvPr>
          <p:cNvSpPr>
            <a:spLocks noGrp="1"/>
          </p:cNvSpPr>
          <p:nvPr>
            <p:ph idx="1"/>
          </p:nvPr>
        </p:nvSpPr>
        <p:spPr/>
        <p:txBody>
          <a:bodyPr/>
          <a:lstStyle/>
          <a:p>
            <a:r>
              <a:rPr lang="en-US" dirty="0">
                <a:latin typeface="+mn-lt"/>
              </a:rPr>
              <a:t>Externality </a:t>
            </a:r>
          </a:p>
          <a:p>
            <a:pPr lvl="1">
              <a:buFont typeface="Arial" panose="020B0604020202020204" pitchFamily="34" charset="0"/>
              <a:buChar char="•"/>
            </a:pPr>
            <a:r>
              <a:rPr lang="en-US" dirty="0">
                <a:latin typeface="+mn-lt"/>
              </a:rPr>
              <a:t>Arises when someone engages in an action that influences a bystander’s well-being and when no compensation is paid for that effect</a:t>
            </a:r>
          </a:p>
          <a:p>
            <a:r>
              <a:rPr lang="en-US" dirty="0">
                <a:latin typeface="+mn-lt"/>
              </a:rPr>
              <a:t>Negative externality</a:t>
            </a:r>
          </a:p>
          <a:p>
            <a:pPr lvl="1">
              <a:buFont typeface="Arial" panose="020B0604020202020204" pitchFamily="34" charset="0"/>
              <a:buChar char="•"/>
            </a:pPr>
            <a:r>
              <a:rPr lang="en-US" dirty="0">
                <a:latin typeface="+mn-lt"/>
              </a:rPr>
              <a:t>Impact on the bystander is adverse</a:t>
            </a:r>
          </a:p>
          <a:p>
            <a:r>
              <a:rPr lang="en-US" dirty="0">
                <a:latin typeface="+mn-lt"/>
              </a:rPr>
              <a:t>Positive externality</a:t>
            </a:r>
          </a:p>
          <a:p>
            <a:pPr lvl="1">
              <a:buFont typeface="Arial" panose="020B0604020202020204" pitchFamily="34" charset="0"/>
              <a:buChar char="•"/>
            </a:pPr>
            <a:r>
              <a:rPr lang="en-US" dirty="0">
                <a:latin typeface="+mn-lt"/>
              </a:rPr>
              <a:t>Impact on the bystander is beneficial</a:t>
            </a:r>
          </a:p>
        </p:txBody>
      </p:sp>
    </p:spTree>
    <p:extLst>
      <p:ext uri="{BB962C8B-B14F-4D97-AF65-F5344CB8AC3E}">
        <p14:creationId xmlns:p14="http://schemas.microsoft.com/office/powerpoint/2010/main" val="20482413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9A1D77-A36F-07E6-902D-82D54B300A83}"/>
              </a:ext>
            </a:extLst>
          </p:cNvPr>
          <p:cNvSpPr>
            <a:spLocks noGrp="1"/>
          </p:cNvSpPr>
          <p:nvPr>
            <p:ph type="title"/>
          </p:nvPr>
        </p:nvSpPr>
        <p:spPr/>
        <p:txBody>
          <a:bodyPr/>
          <a:lstStyle/>
          <a:p>
            <a:r>
              <a:rPr lang="en-US" dirty="0">
                <a:latin typeface="+mn-lt"/>
              </a:rPr>
              <a:t>The Difficulty of Monitoring Quality</a:t>
            </a:r>
          </a:p>
        </p:txBody>
      </p:sp>
      <p:sp>
        <p:nvSpPr>
          <p:cNvPr id="3" name="Content Placeholder 2">
            <a:extLst>
              <a:ext uri="{FF2B5EF4-FFF2-40B4-BE49-F238E27FC236}">
                <a16:creationId xmlns:a16="http://schemas.microsoft.com/office/drawing/2014/main" id="{7F1617C3-CA2C-50EF-87B1-57B68314CF0F}"/>
              </a:ext>
            </a:extLst>
          </p:cNvPr>
          <p:cNvSpPr>
            <a:spLocks noGrp="1"/>
          </p:cNvSpPr>
          <p:nvPr>
            <p:ph idx="1"/>
          </p:nvPr>
        </p:nvSpPr>
        <p:spPr/>
        <p:txBody>
          <a:bodyPr/>
          <a:lstStyle/>
          <a:p>
            <a:pPr>
              <a:spcBef>
                <a:spcPts val="500"/>
              </a:spcBef>
              <a:spcAft>
                <a:spcPts val="500"/>
              </a:spcAft>
            </a:pPr>
            <a:r>
              <a:rPr lang="en-US" dirty="0">
                <a:latin typeface="+mn-lt"/>
              </a:rPr>
              <a:t>Government regulations</a:t>
            </a:r>
          </a:p>
          <a:p>
            <a:pPr lvl="1">
              <a:spcAft>
                <a:spcPts val="500"/>
              </a:spcAft>
              <a:buFont typeface="Arial" panose="020B0604020202020204" pitchFamily="34" charset="0"/>
              <a:buChar char="•"/>
            </a:pPr>
            <a:r>
              <a:rPr lang="en-US" dirty="0">
                <a:latin typeface="+mn-lt"/>
              </a:rPr>
              <a:t>Licenses for all practicing health professionals </a:t>
            </a:r>
          </a:p>
          <a:p>
            <a:pPr lvl="1">
              <a:spcAft>
                <a:spcPts val="500"/>
              </a:spcAft>
              <a:buFont typeface="Arial" panose="020B0604020202020204" pitchFamily="34" charset="0"/>
              <a:buChar char="•"/>
            </a:pPr>
            <a:r>
              <a:rPr lang="en-US" dirty="0">
                <a:latin typeface="+mn-lt"/>
              </a:rPr>
              <a:t>Granted after rigorous tests</a:t>
            </a:r>
          </a:p>
          <a:p>
            <a:pPr lvl="1">
              <a:spcAft>
                <a:spcPts val="500"/>
              </a:spcAft>
              <a:buFont typeface="Arial" panose="020B0604020202020204" pitchFamily="34" charset="0"/>
              <a:buChar char="•"/>
            </a:pPr>
            <a:r>
              <a:rPr lang="en-US" dirty="0">
                <a:latin typeface="+mn-lt"/>
              </a:rPr>
              <a:t>FDA (Food and Drug Administration) oversees testing and release of new pharmaceutical drugs</a:t>
            </a:r>
          </a:p>
          <a:p>
            <a:pPr>
              <a:spcBef>
                <a:spcPts val="500"/>
              </a:spcBef>
              <a:spcAft>
                <a:spcPts val="500"/>
              </a:spcAft>
            </a:pPr>
            <a:r>
              <a:rPr lang="en-US" dirty="0">
                <a:latin typeface="+mn-lt"/>
              </a:rPr>
              <a:t>Medical profession monitors itself</a:t>
            </a:r>
          </a:p>
          <a:p>
            <a:pPr lvl="1">
              <a:spcAft>
                <a:spcPts val="500"/>
              </a:spcAft>
              <a:buFont typeface="Arial" panose="020B0604020202020204" pitchFamily="34" charset="0"/>
              <a:buChar char="•"/>
            </a:pPr>
            <a:r>
              <a:rPr lang="en-US" dirty="0">
                <a:latin typeface="+mn-lt"/>
              </a:rPr>
              <a:t>Accreditation for medical schools</a:t>
            </a:r>
          </a:p>
          <a:p>
            <a:pPr lvl="1">
              <a:spcAft>
                <a:spcPts val="500"/>
              </a:spcAft>
              <a:buFont typeface="Arial" panose="020B0604020202020204" pitchFamily="34" charset="0"/>
              <a:buChar char="•"/>
            </a:pPr>
            <a:r>
              <a:rPr lang="en-US" dirty="0">
                <a:latin typeface="+mn-lt"/>
              </a:rPr>
              <a:t>Promote best practices</a:t>
            </a:r>
          </a:p>
          <a:p>
            <a:pPr lvl="1">
              <a:spcAft>
                <a:spcPts val="500"/>
              </a:spcAft>
              <a:buFont typeface="Arial" panose="020B0604020202020204" pitchFamily="34" charset="0"/>
              <a:buChar char="•"/>
            </a:pPr>
            <a:r>
              <a:rPr lang="en-US" dirty="0">
                <a:latin typeface="+mn-lt"/>
              </a:rPr>
              <a:t>Establish norms of professional behavior</a:t>
            </a:r>
          </a:p>
        </p:txBody>
      </p:sp>
    </p:spTree>
    <p:extLst>
      <p:ext uri="{BB962C8B-B14F-4D97-AF65-F5344CB8AC3E}">
        <p14:creationId xmlns:p14="http://schemas.microsoft.com/office/powerpoint/2010/main" val="26670639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BF242E-71D4-84F2-FC6A-54F20F3E924A}"/>
              </a:ext>
            </a:extLst>
          </p:cNvPr>
          <p:cNvSpPr>
            <a:spLocks noGrp="1"/>
          </p:cNvSpPr>
          <p:nvPr>
            <p:ph type="title"/>
          </p:nvPr>
        </p:nvSpPr>
        <p:spPr>
          <a:xfrm>
            <a:off x="476843" y="473245"/>
            <a:ext cx="11241915" cy="1230147"/>
          </a:xfrm>
        </p:spPr>
        <p:txBody>
          <a:bodyPr/>
          <a:lstStyle/>
          <a:p>
            <a:r>
              <a:rPr lang="en-US" dirty="0">
                <a:latin typeface="+mn-lt"/>
              </a:rPr>
              <a:t>The Insurance Market and Its Imperfections: Risk Aversion</a:t>
            </a:r>
          </a:p>
        </p:txBody>
      </p:sp>
      <p:sp>
        <p:nvSpPr>
          <p:cNvPr id="3" name="Content Placeholder 2">
            <a:extLst>
              <a:ext uri="{FF2B5EF4-FFF2-40B4-BE49-F238E27FC236}">
                <a16:creationId xmlns:a16="http://schemas.microsoft.com/office/drawing/2014/main" id="{A481672E-6C28-DB07-EB0F-363CB2DCFBCF}"/>
              </a:ext>
            </a:extLst>
          </p:cNvPr>
          <p:cNvSpPr>
            <a:spLocks noGrp="1"/>
          </p:cNvSpPr>
          <p:nvPr>
            <p:ph idx="1"/>
          </p:nvPr>
        </p:nvSpPr>
        <p:spPr/>
        <p:txBody>
          <a:bodyPr/>
          <a:lstStyle/>
          <a:p>
            <a:r>
              <a:rPr lang="en-US" b="1" dirty="0">
                <a:solidFill>
                  <a:srgbClr val="C00000"/>
                </a:solidFill>
                <a:latin typeface="+mn-lt"/>
              </a:rPr>
              <a:t>Risk aversion*</a:t>
            </a:r>
          </a:p>
          <a:p>
            <a:pPr lvl="1">
              <a:buFont typeface="Arial" panose="020B0604020202020204" pitchFamily="34" charset="0"/>
              <a:buChar char="•"/>
            </a:pPr>
            <a:r>
              <a:rPr lang="en-US" dirty="0">
                <a:latin typeface="+mn-lt"/>
              </a:rPr>
              <a:t>A dislike of uncertainty</a:t>
            </a:r>
          </a:p>
          <a:p>
            <a:r>
              <a:rPr lang="en-US" dirty="0">
                <a:latin typeface="+mn-lt"/>
              </a:rPr>
              <a:t>How insurance works</a:t>
            </a:r>
          </a:p>
          <a:p>
            <a:pPr lvl="1">
              <a:buFont typeface="Arial" panose="020B0604020202020204" pitchFamily="34" charset="0"/>
              <a:buChar char="•"/>
            </a:pPr>
            <a:r>
              <a:rPr lang="en-US" dirty="0">
                <a:latin typeface="+mn-lt"/>
              </a:rPr>
              <a:t>A person facing a risk pays a fee (the premium) to an insurance company</a:t>
            </a:r>
          </a:p>
          <a:p>
            <a:pPr lvl="1">
              <a:spcAft>
                <a:spcPts val="1800"/>
              </a:spcAft>
              <a:buFont typeface="Arial" panose="020B0604020202020204" pitchFamily="34" charset="0"/>
              <a:buChar char="•"/>
            </a:pPr>
            <a:r>
              <a:rPr lang="en-US" dirty="0">
                <a:latin typeface="+mn-lt"/>
              </a:rPr>
              <a:t>The insurance company agrees to accept all or part of the risk</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0" marR="0" lvl="0" indent="0" algn="l" defTabSz="914400" rtl="0" eaLnBrk="1" fontAlgn="auto" latinLnBrk="0" hangingPunct="1">
              <a:lnSpc>
                <a:spcPct val="100000"/>
              </a:lnSpc>
              <a:spcBef>
                <a:spcPts val="60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1156784304"/>
      </p:ext>
    </p:extLst>
  </p:cSld>
  <p:clrMapOvr>
    <a:masterClrMapping/>
  </p:clrMapOvr>
  <p:extLst mod="1"/>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1_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3077</Words>
  <Application>Microsoft Office PowerPoint</Application>
  <PresentationFormat>Widescreen</PresentationFormat>
  <Paragraphs>241</Paragraphs>
  <Slides>36</Slides>
  <Notes>14</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36</vt:i4>
      </vt:variant>
    </vt:vector>
  </HeadingPairs>
  <TitlesOfParts>
    <vt:vector size="44" baseType="lpstr">
      <vt:lpstr>Arial</vt:lpstr>
      <vt:lpstr>Calibri</vt:lpstr>
      <vt:lpstr>Courier New</vt:lpstr>
      <vt:lpstr>Wingdings</vt:lpstr>
      <vt:lpstr>Work Sans</vt:lpstr>
      <vt:lpstr>Work Sans </vt:lpstr>
      <vt:lpstr>Optimized Template Master</vt:lpstr>
      <vt:lpstr>1_Optimized Template Master</vt:lpstr>
      <vt:lpstr>Principles of Economics, 10e</vt:lpstr>
      <vt:lpstr>Chapter Objectives (1 of 2) </vt:lpstr>
      <vt:lpstr>Chapter Objectives (2 of 2) </vt:lpstr>
      <vt:lpstr> 12-1</vt:lpstr>
      <vt:lpstr>Model of Supply and Demand</vt:lpstr>
      <vt:lpstr>Special Characteristics of the Market for Healthcare</vt:lpstr>
      <vt:lpstr>Externalities Galore</vt:lpstr>
      <vt:lpstr>The Difficulty of Monitoring Quality</vt:lpstr>
      <vt:lpstr>The Insurance Market and Its Imperfections: Risk Aversion</vt:lpstr>
      <vt:lpstr>The Insurance Market and Its Imperfections: Moral Hazard</vt:lpstr>
      <vt:lpstr>Active Learning 1: Swimming and Insurance</vt:lpstr>
      <vt:lpstr>Active Learning 1: Answers</vt:lpstr>
      <vt:lpstr>The Insurance Market and Its Imperfections: Adverse Selection</vt:lpstr>
      <vt:lpstr>Active Learning 2: Swimming and the Death Spiral</vt:lpstr>
      <vt:lpstr>Active Learning 2: Answers</vt:lpstr>
      <vt:lpstr>Healthcare as a Right</vt:lpstr>
      <vt:lpstr>Health Insurance in the U.S.</vt:lpstr>
      <vt:lpstr>The Rules Governing the Healthcare Marketplace </vt:lpstr>
      <vt:lpstr>Figure 1 How an Insurer Changes a Market</vt:lpstr>
      <vt:lpstr> 12-2</vt:lpstr>
      <vt:lpstr>People Are Living Longer</vt:lpstr>
      <vt:lpstr>Figure 2 U.S. Life Expectancy</vt:lpstr>
      <vt:lpstr>Healthcare Spending Is a Growing Share of the Economy</vt:lpstr>
      <vt:lpstr>Ask the Experts: Baumol’s Cost Disease</vt:lpstr>
      <vt:lpstr>Figure 3 Health Spending as a Share of GDP: Changes over Time</vt:lpstr>
      <vt:lpstr>Healthcare Spending Is Especially High in the United States</vt:lpstr>
      <vt:lpstr>Figure 4 Health Spending as a Share of GDP: International Comparison</vt:lpstr>
      <vt:lpstr>Out-of-Pocket Spending Is a Declining Share of Health Expenditure</vt:lpstr>
      <vt:lpstr>Figure 5 Out-of-Pocket Spending as a Share of Total Personal Health Spending</vt:lpstr>
      <vt:lpstr>12-3</vt:lpstr>
      <vt:lpstr>Conclusion: The Political Left</vt:lpstr>
      <vt:lpstr>Conclusion: The Political Right</vt:lpstr>
      <vt:lpstr>Ask the Experts: Competition in Labor Markets</vt:lpstr>
      <vt:lpstr>Think-Pair-Share Activity</vt:lpstr>
      <vt:lpstr>Self-Assessment </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12: The Economics of Healthcare</dc:subject>
  <dc:creator/>
  <cp:lastModifiedBy/>
  <cp:revision>16</cp:revision>
  <dcterms:created xsi:type="dcterms:W3CDTF">2022-07-21T17:39:44Z</dcterms:created>
  <dcterms:modified xsi:type="dcterms:W3CDTF">2023-02-14T12:15:30Z</dcterms:modified>
  <cp:category> Accessible PPT</cp:category>
</cp:coreProperties>
</file>