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7.xml" ContentType="application/vnd.openxmlformats-officedocument.presentationml.tags+xml"/>
  <Override PartName="/ppt/notesSlides/notesSlide8.xml" ContentType="application/vnd.openxmlformats-officedocument.presentationml.notesSlide+xml"/>
  <Override PartName="/ppt/tags/tag18.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9.xml" ContentType="application/vnd.openxmlformats-officedocument.presentationml.tags+xml"/>
  <Override PartName="/ppt/notesSlides/notesSlide1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725" r:id="rId1"/>
  </p:sldMasterIdLst>
  <p:notesMasterIdLst>
    <p:notesMasterId r:id="rId33"/>
  </p:notesMasterIdLst>
  <p:handoutMasterIdLst>
    <p:handoutMasterId r:id="rId34"/>
  </p:handoutMasterIdLst>
  <p:sldIdLst>
    <p:sldId id="268" r:id="rId2"/>
    <p:sldId id="370" r:id="rId3"/>
    <p:sldId id="677" r:id="rId4"/>
    <p:sldId id="373" r:id="rId5"/>
    <p:sldId id="656" r:id="rId6"/>
    <p:sldId id="657" r:id="rId7"/>
    <p:sldId id="659" r:id="rId8"/>
    <p:sldId id="658" r:id="rId9"/>
    <p:sldId id="660" r:id="rId10"/>
    <p:sldId id="674" r:id="rId11"/>
    <p:sldId id="661" r:id="rId12"/>
    <p:sldId id="662" r:id="rId13"/>
    <p:sldId id="663" r:id="rId14"/>
    <p:sldId id="523" r:id="rId15"/>
    <p:sldId id="664" r:id="rId16"/>
    <p:sldId id="665" r:id="rId17"/>
    <p:sldId id="675" r:id="rId18"/>
    <p:sldId id="676" r:id="rId19"/>
    <p:sldId id="398" r:id="rId20"/>
    <p:sldId id="666" r:id="rId21"/>
    <p:sldId id="673" r:id="rId22"/>
    <p:sldId id="669" r:id="rId23"/>
    <p:sldId id="670" r:id="rId24"/>
    <p:sldId id="668" r:id="rId25"/>
    <p:sldId id="672" r:id="rId26"/>
    <p:sldId id="399" r:id="rId27"/>
    <p:sldId id="671" r:id="rId28"/>
    <p:sldId id="641" r:id="rId29"/>
    <p:sldId id="678" r:id="rId30"/>
    <p:sldId id="652" r:id="rId31"/>
    <p:sldId id="368" r:id="rId32"/>
  </p:sldIdLst>
  <p:sldSz cx="12192000" cy="6858000"/>
  <p:notesSz cx="6858000" cy="9144000"/>
  <p:custDataLst>
    <p:tags r:id="rId35"/>
  </p:custDataLst>
  <p:defaultTextStyle>
    <a:defPPr>
      <a:defRPr lang="en-US"/>
    </a:defPPr>
    <a:lvl1pPr algn="l" rtl="0" eaLnBrk="0" fontAlgn="base" hangingPunct="0">
      <a:spcBef>
        <a:spcPct val="0"/>
      </a:spcBef>
      <a:spcAft>
        <a:spcPct val="0"/>
      </a:spcAft>
      <a:defRPr kern="1200">
        <a:solidFill>
          <a:schemeClr val="tx1"/>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9"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F7C"/>
    <a:srgbClr val="F2F2F2"/>
    <a:srgbClr val="0098D4"/>
    <a:srgbClr val="003865"/>
    <a:srgbClr val="000000"/>
    <a:srgbClr val="004A78"/>
    <a:srgbClr val="006298"/>
    <a:srgbClr val="FF6300"/>
    <a:srgbClr val="E9255F"/>
    <a:srgbClr val="00B8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8F5151F-5C82-30B4-5E0C-AD3AD860F49C}" v="54" dt="2023-01-28T17:42:48.26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00" autoAdjust="0"/>
    <p:restoredTop sz="88052" autoAdjust="0"/>
  </p:normalViewPr>
  <p:slideViewPr>
    <p:cSldViewPr snapToGrid="0" snapToObjects="1">
      <p:cViewPr varScale="1">
        <p:scale>
          <a:sx n="79" d="100"/>
          <a:sy n="79" d="100"/>
        </p:scale>
        <p:origin x="384" y="96"/>
      </p:cViewPr>
      <p:guideLst>
        <p:guide orient="horz" pos="2160"/>
        <p:guide pos="3840"/>
      </p:guideLst>
    </p:cSldViewPr>
  </p:slideViewPr>
  <p:outlineViewPr>
    <p:cViewPr>
      <p:scale>
        <a:sx n="33" d="100"/>
        <a:sy n="33" d="100"/>
      </p:scale>
      <p:origin x="0" y="-27144"/>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52" d="100"/>
          <a:sy n="52" d="100"/>
        </p:scale>
        <p:origin x="2862"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handoutMaster" Target="handoutMasters/handoutMaster1.xml"/><Relationship Id="rId42" Type="http://schemas.microsoft.com/office/2018/10/relationships/authors" Targe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ags" Target="../tags/tag15.xml"/><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6075504" y="8685213"/>
            <a:ext cx="646682" cy="458787"/>
          </a:xfrm>
          <a:prstGeom prst="rect">
            <a:avLst/>
          </a:prstGeom>
        </p:spPr>
        <p:txBody>
          <a:bodyPr vert="horz" lIns="91440" tIns="45720" rIns="91440" bIns="45720" rtlCol="0" anchor="b"/>
          <a:lstStyle>
            <a:lvl1pPr algn="r">
              <a:defRPr sz="1200"/>
            </a:lvl1pPr>
          </a:lstStyle>
          <a:p>
            <a:fld id="{6767803E-66EE-42CE-8DFB-98553954E472}" type="slidenum">
              <a:rPr lang="en-US" sz="1000" smtClean="0">
                <a:solidFill>
                  <a:schemeClr val="bg1">
                    <a:lumMod val="50000"/>
                  </a:schemeClr>
                </a:solidFill>
                <a:latin typeface="Arial" panose="020B0604020202020204" pitchFamily="34" charset="0"/>
                <a:cs typeface="Arial" panose="020B0604020202020204" pitchFamily="34" charset="0"/>
              </a:rPr>
              <a:pPr/>
              <a:t>‹#›</a:t>
            </a:fld>
            <a:endParaRPr lang="en-US" sz="1000" dirty="0">
              <a:solidFill>
                <a:schemeClr val="bg1">
                  <a:lumMod val="50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55392BA-16D5-4BCB-8BB3-D7B53B67DB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947FD3A-2300-48D5-81E3-9406328116EE}"/>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custDataLst>
      <p:tags r:id="rId2"/>
    </p:custDataLst>
    <p:extLst>
      <p:ext uri="{BB962C8B-B14F-4D97-AF65-F5344CB8AC3E}">
        <p14:creationId xmlns:p14="http://schemas.microsoft.com/office/powerpoint/2010/main" val="21762102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630237"/>
            <a:ext cx="3778647" cy="2125489"/>
          </a:xfrm>
          <a:prstGeom prst="rect">
            <a:avLst/>
          </a:prstGeom>
          <a:noFill/>
          <a:ln w="12700">
            <a:solidFill>
              <a:schemeClr val="bg1">
                <a:lumMod val="65000"/>
              </a:schemeClr>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2993721"/>
            <a:ext cx="5486400" cy="5520042"/>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6063017" y="8685213"/>
            <a:ext cx="684212" cy="458787"/>
          </a:xfrm>
          <a:prstGeom prst="rect">
            <a:avLst/>
          </a:prstGeom>
        </p:spPr>
        <p:txBody>
          <a:bodyPr vert="horz" lIns="91440" tIns="45720" rIns="91440" bIns="45720" rtlCol="0" anchor="b"/>
          <a:lstStyle>
            <a:lvl1pPr algn="r" eaLnBrk="1" fontAlgn="auto" hangingPunct="1">
              <a:spcBef>
                <a:spcPts val="0"/>
              </a:spcBef>
              <a:spcAft>
                <a:spcPts val="0"/>
              </a:spcAft>
              <a:defRPr sz="1000">
                <a:solidFill>
                  <a:schemeClr val="bg1">
                    <a:lumMod val="50000"/>
                  </a:schemeClr>
                </a:solidFill>
                <a:latin typeface="Arial" panose="020B0604020202020204" pitchFamily="34" charset="0"/>
                <a:cs typeface="Arial" panose="020B0604020202020204" pitchFamily="34" charset="0"/>
              </a:defRPr>
            </a:lvl1pPr>
          </a:lstStyle>
          <a:p>
            <a:pPr>
              <a:defRPr/>
            </a:pPr>
            <a:fld id="{91CAE60C-72A0-D14D-8733-C13212F694AD}" type="slidenum">
              <a:rPr lang="en-US" smtClean="0"/>
              <a:pPr>
                <a:defRPr/>
              </a:pPr>
              <a:t>‹#›</a:t>
            </a:fld>
            <a:endParaRPr lang="en-US" dirty="0"/>
          </a:p>
        </p:txBody>
      </p:sp>
      <p:pic>
        <p:nvPicPr>
          <p:cNvPr id="8" name="Picture 7">
            <a:extLst>
              <a:ext uri="{FF2B5EF4-FFF2-40B4-BE49-F238E27FC236}">
                <a16:creationId xmlns:a16="http://schemas.microsoft.com/office/drawing/2014/main" id="{A75DDB2F-32A5-4136-BC2E-0D7E0518B4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037E5B37-4A58-4B32-B9B0-D824A69A3D97}"/>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22542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2pPr>
    <a:lvl3pPr marL="68897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139825" indent="-225425" algn="l" rtl="0" eaLnBrk="0" fontAlgn="base" hangingPunct="0">
      <a:spcBef>
        <a:spcPct val="30000"/>
      </a:spcBef>
      <a:spcAft>
        <a:spcPct val="0"/>
      </a:spcAft>
      <a:buFont typeface="Wingdings" panose="05000000000000000000" pitchFamily="2" charset="2"/>
      <a:buChar char="§"/>
      <a:defRPr sz="1200" kern="1200">
        <a:solidFill>
          <a:schemeClr val="tx1"/>
        </a:solidFill>
        <a:latin typeface="Arial" panose="020B0604020202020204" pitchFamily="34" charset="0"/>
        <a:ea typeface="+mn-ea"/>
        <a:cs typeface="Arial" panose="020B0604020202020204" pitchFamily="34" charset="0"/>
      </a:defRPr>
    </a:lvl4pPr>
    <a:lvl5pPr marL="1603375" indent="-225425" algn="l" rtl="0" eaLnBrk="0" fontAlgn="base" hangingPunct="0">
      <a:spcBef>
        <a:spcPct val="30000"/>
      </a:spcBef>
      <a:spcAft>
        <a:spcPct val="0"/>
      </a:spcAft>
      <a:buFont typeface="Courier New" panose="02070309020205020404" pitchFamily="49" charset="0"/>
      <a:buChar char="o"/>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27</a:t>
            </a:fld>
            <a:endParaRPr lang="en-US" dirty="0"/>
          </a:p>
        </p:txBody>
      </p:sp>
    </p:spTree>
    <p:extLst>
      <p:ext uri="{BB962C8B-B14F-4D97-AF65-F5344CB8AC3E}">
        <p14:creationId xmlns:p14="http://schemas.microsoft.com/office/powerpoint/2010/main" val="10770086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pPr defTabSz="948507"/>
            <a:r>
              <a:rPr lang="en-US" dirty="0"/>
              <a:t>Suggestion:</a:t>
            </a:r>
            <a:r>
              <a:rPr lang="en-US" baseline="0" dirty="0"/>
              <a:t> For the Think-Pair-Share activities, if time allows, allow students to work in small groups for 5-10 minutes. Then allow student groups to share with other groups or with the entire class</a:t>
            </a:r>
            <a:r>
              <a:rPr lang="en-US" dirty="0"/>
              <a:t>.  Or, you can treat the Think-Pair-Share activity</a:t>
            </a:r>
            <a:r>
              <a:rPr lang="en-US" baseline="0" dirty="0"/>
              <a:t> as an open-to-all in–class discussion.</a:t>
            </a:r>
          </a:p>
          <a:p>
            <a:pPr defTabSz="948507"/>
            <a:endParaRPr lang="en-US" sz="1200" kern="1200" baseline="0" dirty="0">
              <a:solidFill>
                <a:schemeClr val="tx1"/>
              </a:solidFill>
              <a:effectLst/>
              <a:latin typeface="+mn-lt"/>
              <a:ea typeface="+mn-ea"/>
              <a:cs typeface="+mn-cs"/>
            </a:endParaRPr>
          </a:p>
          <a:p>
            <a:r>
              <a:rPr lang="en-US" dirty="0">
                <a:solidFill>
                  <a:srgbClr val="002060"/>
                </a:solidFill>
              </a:rPr>
              <a:t>Discussion points:  </a:t>
            </a:r>
          </a:p>
          <a:p>
            <a:pPr marL="228600" indent="-228600">
              <a:buAutoNum type="alphaUcPeriod"/>
            </a:pPr>
            <a:r>
              <a:rPr lang="en-US" sz="1200" kern="1200" dirty="0">
                <a:solidFill>
                  <a:schemeClr val="tx1"/>
                </a:solidFill>
                <a:effectLst/>
                <a:latin typeface="+mn-lt"/>
                <a:ea typeface="+mn-ea"/>
                <a:cs typeface="+mn-cs"/>
              </a:rPr>
              <a:t>There will be a surplus of administrative assistants and a shortage of truck drivers. That is, it will in­crease the quantity supplied of administrative assistants and decrease the quantity demanded while it will decrease the quantity supplied of truck drivers and increase the quantity demanded. </a:t>
            </a:r>
          </a:p>
          <a:p>
            <a:pPr marL="228600" indent="-228600">
              <a:buFont typeface="+mj-lt"/>
              <a:buAutoNum type="alphaUcPeriod" startAt="2"/>
            </a:pPr>
            <a:r>
              <a:rPr lang="en-US" sz="1200" kern="1200" dirty="0">
                <a:solidFill>
                  <a:schemeClr val="tx1"/>
                </a:solidFill>
                <a:effectLst/>
                <a:latin typeface="+mn-lt"/>
                <a:ea typeface="+mn-ea"/>
                <a:cs typeface="+mn-cs"/>
              </a:rPr>
              <a:t>Hardworking, high-ability workers would avoid the truck-driving market and the quality of truck driving would be reduced. Hardwork­ing, high-ability workers would be attracted to the administrative assistant market and the quality of administrative assistant services would be increased.</a:t>
            </a:r>
          </a:p>
          <a:p>
            <a:endParaRPr lang="en-US" dirty="0">
              <a:solidFill>
                <a:srgbClr val="002060"/>
              </a:solidFill>
            </a:endParaRP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28</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pPr defTabSz="948507"/>
            <a:endParaRPr lang="en-US" sz="1200" kern="1200" baseline="0" dirty="0">
              <a:solidFill>
                <a:schemeClr val="tx1"/>
              </a:solidFill>
              <a:effectLst/>
              <a:latin typeface="+mn-lt"/>
              <a:ea typeface="+mn-ea"/>
              <a:cs typeface="+mn-cs"/>
            </a:endParaRPr>
          </a:p>
          <a:p>
            <a:r>
              <a:rPr lang="en-US" dirty="0">
                <a:solidFill>
                  <a:srgbClr val="002060"/>
                </a:solidFill>
              </a:rPr>
              <a:t>Discussion point:  </a:t>
            </a:r>
          </a:p>
          <a:p>
            <a:pPr marL="228600" indent="-228600">
              <a:buFont typeface="+mj-lt"/>
              <a:buAutoNum type="alphaUcPeriod" startAt="3"/>
            </a:pPr>
            <a:r>
              <a:rPr lang="en-US" sz="1200" kern="1200" dirty="0">
                <a:solidFill>
                  <a:schemeClr val="tx1"/>
                </a:solidFill>
                <a:effectLst/>
                <a:latin typeface="+mn-lt"/>
                <a:ea typeface="+mn-ea"/>
                <a:cs typeface="+mn-cs"/>
              </a:rPr>
              <a:t>An economist would argue that $10,000 is the compensating differential necessary to get someone to undertake the disagreeable nature of truck driving—working alone, overnight travel away from family, less clean and less safe work environment, etc.</a:t>
            </a:r>
          </a:p>
          <a:p>
            <a:endParaRPr lang="en-US" dirty="0">
              <a:solidFill>
                <a:srgbClr val="002060"/>
              </a:solidFill>
            </a:endParaRP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29</a:t>
            </a:fld>
            <a:endParaRPr lang="en-US" dirty="0"/>
          </a:p>
        </p:txBody>
      </p:sp>
    </p:spTree>
    <p:extLst>
      <p:ext uri="{BB962C8B-B14F-4D97-AF65-F5344CB8AC3E}">
        <p14:creationId xmlns:p14="http://schemas.microsoft.com/office/powerpoint/2010/main" val="6239761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a:t>
            </a:fld>
            <a:endParaRPr lang="en-US" dirty="0"/>
          </a:p>
        </p:txBody>
      </p:sp>
    </p:spTree>
    <p:extLst>
      <p:ext uri="{BB962C8B-B14F-4D97-AF65-F5344CB8AC3E}">
        <p14:creationId xmlns:p14="http://schemas.microsoft.com/office/powerpoint/2010/main" val="19848770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defTabSz="966612">
              <a:defRPr/>
            </a:pPr>
            <a:r>
              <a:rPr lang="en-US" sz="1200" dirty="0"/>
              <a:t>This discussion question anticipates the signaling theory of education, discussed on the following slide. </a:t>
            </a: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10</a:t>
            </a:fld>
            <a:endParaRPr lang="en-US" dirty="0"/>
          </a:p>
        </p:txBody>
      </p:sp>
    </p:spTree>
    <p:extLst>
      <p:ext uri="{BB962C8B-B14F-4D97-AF65-F5344CB8AC3E}">
        <p14:creationId xmlns:p14="http://schemas.microsoft.com/office/powerpoint/2010/main" val="20333279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r>
              <a:rPr lang="en-US" dirty="0"/>
              <a:t>This “Ask the Experts” feature provides the opportunity for class discussion.   </a:t>
            </a:r>
          </a:p>
          <a:p>
            <a:r>
              <a:rPr lang="en-US" dirty="0"/>
              <a:t> </a:t>
            </a:r>
          </a:p>
          <a:p>
            <a:r>
              <a:rPr lang="en-US" dirty="0"/>
              <a:t>After showing the statement, you can ask your students to choose one of the options: agree, disagree, or uncertain. You can collect their answers in a variety of ways: show of hands, ballot, clicker system, etc. If time permits, you can allow students to group and discuss some of the reasons they chose their answer. </a:t>
            </a:r>
          </a:p>
          <a:p>
            <a:r>
              <a:rPr lang="en-US" dirty="0"/>
              <a:t>Ask the students to share with the class their reasons. Their answers will vary. </a:t>
            </a:r>
          </a:p>
          <a:p>
            <a:endParaRPr lang="en-US"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14</a:t>
            </a:fld>
            <a:endParaRPr lang="en-US" dirty="0"/>
          </a:p>
        </p:txBody>
      </p:sp>
    </p:spTree>
    <p:extLst>
      <p:ext uri="{BB962C8B-B14F-4D97-AF65-F5344CB8AC3E}">
        <p14:creationId xmlns:p14="http://schemas.microsoft.com/office/powerpoint/2010/main" val="25853294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defTabSz="966612">
              <a:defRPr/>
            </a:pPr>
            <a:r>
              <a:rPr lang="en-US" sz="1200" dirty="0"/>
              <a:t>Let’s break up the lecture for a few minutes and see if students can apply the material from the first part of this chapter. Give your students a few minutes to formulate their answers.  </a:t>
            </a:r>
          </a:p>
          <a:p>
            <a:pPr defTabSz="966612">
              <a:defRPr/>
            </a:pPr>
            <a:r>
              <a:rPr lang="en-US" sz="1200" dirty="0"/>
              <a:t>The answers are on the next slide.</a:t>
            </a:r>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17</a:t>
            </a:fld>
            <a:endParaRPr lang="en-US" dirty="0"/>
          </a:p>
        </p:txBody>
      </p:sp>
    </p:spTree>
    <p:extLst>
      <p:ext uri="{BB962C8B-B14F-4D97-AF65-F5344CB8AC3E}">
        <p14:creationId xmlns:p14="http://schemas.microsoft.com/office/powerpoint/2010/main" val="17374870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defTabSz="966612">
              <a:defRPr/>
            </a:pPr>
            <a:endParaRPr lang="en-US" sz="1200"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18</a:t>
            </a:fld>
            <a:endParaRPr lang="en-US" dirty="0"/>
          </a:p>
        </p:txBody>
      </p:sp>
    </p:spTree>
    <p:extLst>
      <p:ext uri="{BB962C8B-B14F-4D97-AF65-F5344CB8AC3E}">
        <p14:creationId xmlns:p14="http://schemas.microsoft.com/office/powerpoint/2010/main" val="1598783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19</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26</a:t>
            </a:fld>
            <a:endParaRPr lang="en-US" dirty="0"/>
          </a:p>
        </p:txBody>
      </p:sp>
    </p:spTree>
    <p:extLst>
      <p:ext uri="{BB962C8B-B14F-4D97-AF65-F5344CB8AC3E}">
        <p14:creationId xmlns:p14="http://schemas.microsoft.com/office/powerpoint/2010/main" val="18085600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Title, #e</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 Chapter Title</a:t>
            </a:r>
          </a:p>
        </p:txBody>
      </p:sp>
      <p:sp>
        <p:nvSpPr>
          <p:cNvPr id="12" name="Picture Placeholder 11">
            <a:extLst>
              <a:ext uri="{FF2B5EF4-FFF2-40B4-BE49-F238E27FC236}">
                <a16:creationId xmlns:a16="http://schemas.microsoft.com/office/drawing/2014/main" id="{7BF6BBBC-452C-48FA-A1E1-E851567E5383}"/>
              </a:ext>
            </a:extLst>
          </p:cNvPr>
          <p:cNvSpPr>
            <a:spLocks noGrp="1"/>
          </p:cNvSpPr>
          <p:nvPr>
            <p:ph type="pic" sz="quarter" idx="11" hasCustomPrompt="1"/>
          </p:nvPr>
        </p:nvSpPr>
        <p:spPr>
          <a:xfrm>
            <a:off x="475250" y="808037"/>
            <a:ext cx="4713288" cy="5241925"/>
          </a:xfrm>
        </p:spPr>
        <p:txBody>
          <a:bodyPr/>
          <a:lstStyle>
            <a:lvl1pPr marL="0" indent="0">
              <a:buNone/>
              <a:defRPr b="0">
                <a:solidFill>
                  <a:schemeClr val="bg1"/>
                </a:solidFill>
              </a:defRPr>
            </a:lvl1pPr>
          </a:lstStyle>
          <a:p>
            <a:r>
              <a:rPr lang="en-US" dirty="0"/>
              <a:t>Add Image Here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8" name="Text Placeholder 4">
            <a:extLst>
              <a:ext uri="{FF2B5EF4-FFF2-40B4-BE49-F238E27FC236}">
                <a16:creationId xmlns:a16="http://schemas.microsoft.com/office/drawing/2014/main" id="{003D5908-6DEE-491A-B7D6-1BADE7111ED1}"/>
              </a:ext>
            </a:extLst>
          </p:cNvPr>
          <p:cNvSpPr>
            <a:spLocks noGrp="1"/>
          </p:cNvSpPr>
          <p:nvPr>
            <p:ph type="body" sz="quarter" idx="12" hasCustomPrompt="1"/>
          </p:nvPr>
        </p:nvSpPr>
        <p:spPr>
          <a:xfrm>
            <a:off x="2103120" y="6314136"/>
            <a:ext cx="8961120" cy="457200"/>
          </a:xfrm>
        </p:spPr>
        <p:txBody>
          <a:bodyPr/>
          <a:lstStyle>
            <a:lvl1pPr marL="0" indent="0">
              <a:buNone/>
              <a:defRPr sz="1100">
                <a:solidFill>
                  <a:schemeClr val="bg1"/>
                </a:solidFill>
              </a:defRPr>
            </a:lvl1pPr>
          </a:lstStyle>
          <a:p>
            <a:pPr lvl="0"/>
            <a:r>
              <a:rPr lang="en-US" dirty="0"/>
              <a:t>[Author Name], [Book Title], [#] Edition. © [Insert Year]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13702115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Imag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Bottom">
            <a:extLst>
              <a:ext uri="{FF2B5EF4-FFF2-40B4-BE49-F238E27FC236}">
                <a16:creationId xmlns:a16="http://schemas.microsoft.com/office/drawing/2014/main" id="{4003AB72-C071-4875-8D31-00FB47092143}"/>
              </a:ext>
            </a:extLst>
          </p:cNvPr>
          <p:cNvSpPr>
            <a:spLocks noGrp="1"/>
          </p:cNvSpPr>
          <p:nvPr>
            <p:ph sz="half" idx="15" hasCustomPrompt="1"/>
          </p:nvPr>
        </p:nvSpPr>
        <p:spPr>
          <a:xfrm>
            <a:off x="3624199" y="4136860"/>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728650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4" name="Image Placeholder 2">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3207219"/>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5" name="Content Placeholder Middle">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3">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7" name="Content Placeholder Bottom">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950828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1"/>
          <p:cNvSpPr>
            <a:spLocks noGrp="1"/>
          </p:cNvSpPr>
          <p:nvPr>
            <p:ph sz="half" idx="2" hasCustomPrompt="1"/>
          </p:nvPr>
        </p:nvSpPr>
        <p:spPr>
          <a:xfrm>
            <a:off x="3624200" y="182562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0" name="Image Placeholder 2">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2941438"/>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1" name="Content Placeholder 2">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3">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4065961"/>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3" name="Content Placeholder 3">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4">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5181771"/>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5" name="Content Placeholder 4">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2645674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8" name="Copyright">
            <a:extLst>
              <a:ext uri="{FF2B5EF4-FFF2-40B4-BE49-F238E27FC236}">
                <a16:creationId xmlns:a16="http://schemas.microsoft.com/office/drawing/2014/main" id="{7A51D237-E736-4DF3-8574-6163408A3E45}"/>
              </a:ext>
              <a:ext uri="{C183D7F6-B498-43B3-948B-1728B52AA6E4}">
                <adec:decorative xmlns:adec="http://schemas.microsoft.com/office/drawing/2017/decorative"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803553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p:txBody>
          <a:bodyPr/>
          <a:lstStyle>
            <a:lvl1pPr>
              <a:spcAft>
                <a:spcPts val="800"/>
              </a:spcAft>
              <a:defRPr sz="240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3066196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3" y="1825625"/>
            <a:ext cx="5542957"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a:extLst>
              <a:ext uri="{C183D7F6-B498-43B3-948B-1728B52AA6E4}">
                <adec:decorative xmlns:adec="http://schemas.microsoft.com/office/drawing/2017/decorative" val="1"/>
              </a:ext>
            </a:extLst>
          </p:cNvPr>
          <p:cNvSpPr>
            <a:spLocks noGrp="1"/>
          </p:cNvSpPr>
          <p:nvPr>
            <p:ph sz="half" idx="2" hasCustomPrompt="1"/>
          </p:nvPr>
        </p:nvSpPr>
        <p:spPr>
          <a:xfrm>
            <a:off x="6172200" y="1825625"/>
            <a:ext cx="5542956"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834274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4"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5" name="Content Placeholder Middle">
            <a:extLst>
              <a:ext uri="{FF2B5EF4-FFF2-40B4-BE49-F238E27FC236}">
                <a16:creationId xmlns:a16="http://schemas.microsoft.com/office/drawing/2014/main" id="{1D13BCCE-AB68-426C-9401-BABA201385F3}"/>
              </a:ext>
            </a:extLst>
          </p:cNvPr>
          <p:cNvSpPr>
            <a:spLocks noGrp="1"/>
          </p:cNvSpPr>
          <p:nvPr>
            <p:ph sz="half" idx="10" hasCustomPrompt="1"/>
          </p:nvPr>
        </p:nvSpPr>
        <p:spPr>
          <a:xfrm>
            <a:off x="4423735" y="1829037"/>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p:cNvSpPr>
            <a:spLocks noGrp="1"/>
          </p:cNvSpPr>
          <p:nvPr>
            <p:ph sz="half" idx="2" hasCustomPrompt="1"/>
          </p:nvPr>
        </p:nvSpPr>
        <p:spPr>
          <a:xfrm>
            <a:off x="8370626"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a:p>
            <a:pPr lvl="2"/>
            <a:endParaRPr lang="en-US" dirty="0"/>
          </a:p>
        </p:txBody>
      </p:sp>
    </p:spTree>
    <p:custDataLst>
      <p:tags r:id="rId1"/>
    </p:custDataLst>
    <p:extLst>
      <p:ext uri="{BB962C8B-B14F-4D97-AF65-F5344CB8AC3E}">
        <p14:creationId xmlns:p14="http://schemas.microsoft.com/office/powerpoint/2010/main" val="1489189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951787"/>
          </a:xfrm>
        </p:spPr>
        <p:txBody>
          <a:bodyPr/>
          <a:lstStyle>
            <a:lvl1pPr marL="112713" indent="-112713">
              <a:defRPr sz="900" b="0"/>
            </a:lvl1pPr>
            <a:lvl2pPr marL="336550" indent="-112713">
              <a:defRPr sz="900" b="0"/>
            </a:lvl2pPr>
            <a:lvl3pPr marL="685800" indent="-168275">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2380733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202448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202448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202448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202448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388826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5" name="Content Placeholder 2">
            <a:extLst>
              <a:ext uri="{FF2B5EF4-FFF2-40B4-BE49-F238E27FC236}">
                <a16:creationId xmlns:a16="http://schemas.microsoft.com/office/drawing/2014/main" id="{A951D41C-52EA-4F3C-BC8E-A9309F4EB627}"/>
              </a:ext>
            </a:extLst>
          </p:cNvPr>
          <p:cNvSpPr>
            <a:spLocks noGrp="1"/>
          </p:cNvSpPr>
          <p:nvPr>
            <p:ph idx="11" hasCustomPrompt="1"/>
          </p:nvPr>
        </p:nvSpPr>
        <p:spPr>
          <a:xfrm>
            <a:off x="3382488" y="1944375"/>
            <a:ext cx="2563240" cy="2024480"/>
          </a:xfrm>
        </p:spPr>
        <p:txBody>
          <a:bodyPr/>
          <a:lstStyle>
            <a:lvl1pPr marL="0" indent="0" algn="ctr">
              <a:buNone/>
              <a:defRPr/>
            </a:lvl1pPr>
          </a:lstStyle>
          <a:p>
            <a:pPr lvl="0"/>
            <a:r>
              <a:rPr lang="en-US" dirty="0"/>
              <a:t>Insert here 2</a:t>
            </a:r>
          </a:p>
        </p:txBody>
      </p:sp>
      <p:sp>
        <p:nvSpPr>
          <p:cNvPr id="17" name="Content Placeholder 3">
            <a:extLst>
              <a:ext uri="{FF2B5EF4-FFF2-40B4-BE49-F238E27FC236}">
                <a16:creationId xmlns:a16="http://schemas.microsoft.com/office/drawing/2014/main" id="{1CD2ACDE-E8DF-4B19-9DBB-017510EECF31}"/>
              </a:ext>
            </a:extLst>
          </p:cNvPr>
          <p:cNvSpPr>
            <a:spLocks noGrp="1"/>
          </p:cNvSpPr>
          <p:nvPr>
            <p:ph idx="13" hasCustomPrompt="1"/>
          </p:nvPr>
        </p:nvSpPr>
        <p:spPr>
          <a:xfrm>
            <a:off x="6281896" y="1953281"/>
            <a:ext cx="2563240" cy="2024480"/>
          </a:xfrm>
        </p:spPr>
        <p:txBody>
          <a:bodyPr/>
          <a:lstStyle>
            <a:lvl1pPr marL="0" indent="0" algn="ctr">
              <a:buNone/>
              <a:defRPr/>
            </a:lvl1pPr>
          </a:lstStyle>
          <a:p>
            <a:pPr lvl="0"/>
            <a:r>
              <a:rPr lang="en-US" dirty="0"/>
              <a:t>Insert here 3</a:t>
            </a:r>
          </a:p>
        </p:txBody>
      </p:sp>
      <p:sp>
        <p:nvSpPr>
          <p:cNvPr id="19" name="Content Placeholder 4">
            <a:extLst>
              <a:ext uri="{FF2B5EF4-FFF2-40B4-BE49-F238E27FC236}">
                <a16:creationId xmlns:a16="http://schemas.microsoft.com/office/drawing/2014/main" id="{F18F8C24-8F67-4A0C-8E2F-54E8026EAD00}"/>
              </a:ext>
            </a:extLst>
          </p:cNvPr>
          <p:cNvSpPr>
            <a:spLocks noGrp="1"/>
          </p:cNvSpPr>
          <p:nvPr>
            <p:ph idx="15" hasCustomPrompt="1"/>
          </p:nvPr>
        </p:nvSpPr>
        <p:spPr>
          <a:xfrm>
            <a:off x="9151916" y="1953281"/>
            <a:ext cx="2563240" cy="2024480"/>
          </a:xfrm>
        </p:spPr>
        <p:txBody>
          <a:bodyPr/>
          <a:lstStyle>
            <a:lvl1pPr marL="0" indent="0" algn="ctr">
              <a:buNone/>
              <a:defRPr/>
            </a:lvl1pPr>
          </a:lstStyle>
          <a:p>
            <a:pPr lvl="0"/>
            <a:r>
              <a:rPr lang="en-US" dirty="0"/>
              <a:t>Insert here 4</a:t>
            </a:r>
          </a:p>
        </p:txBody>
      </p:sp>
      <p:sp>
        <p:nvSpPr>
          <p:cNvPr id="9" name="Content Placeholder 5">
            <a:extLst>
              <a:ext uri="{FF2B5EF4-FFF2-40B4-BE49-F238E27FC236}">
                <a16:creationId xmlns:a16="http://schemas.microsoft.com/office/drawing/2014/main" id="{1950DDEC-E898-4F6D-A7F2-930A23B3C11F}"/>
              </a:ext>
            </a:extLst>
          </p:cNvPr>
          <p:cNvSpPr>
            <a:spLocks noGrp="1"/>
          </p:cNvSpPr>
          <p:nvPr>
            <p:ph idx="10" hasCustomPrompt="1"/>
          </p:nvPr>
        </p:nvSpPr>
        <p:spPr>
          <a:xfrm>
            <a:off x="476843" y="4128059"/>
            <a:ext cx="2563241" cy="2024480"/>
          </a:xfrm>
        </p:spPr>
        <p:txBody>
          <a:bodyPr/>
          <a:lstStyle>
            <a:lvl1pPr marL="0" indent="0" algn="ctr">
              <a:buNone/>
              <a:defRPr/>
            </a:lvl1pPr>
          </a:lstStyle>
          <a:p>
            <a:pPr lvl="0"/>
            <a:r>
              <a:rPr lang="en-US" dirty="0"/>
              <a:t>Insert here 5</a:t>
            </a:r>
          </a:p>
        </p:txBody>
      </p:sp>
      <p:sp>
        <p:nvSpPr>
          <p:cNvPr id="16" name="Content Placeholder 6">
            <a:extLst>
              <a:ext uri="{FF2B5EF4-FFF2-40B4-BE49-F238E27FC236}">
                <a16:creationId xmlns:a16="http://schemas.microsoft.com/office/drawing/2014/main" id="{B7548D5A-3DFF-4FF5-A587-74246B76C1A7}"/>
              </a:ext>
            </a:extLst>
          </p:cNvPr>
          <p:cNvSpPr>
            <a:spLocks noGrp="1"/>
          </p:cNvSpPr>
          <p:nvPr>
            <p:ph idx="12" hasCustomPrompt="1"/>
          </p:nvPr>
        </p:nvSpPr>
        <p:spPr>
          <a:xfrm>
            <a:off x="3382487" y="4128059"/>
            <a:ext cx="2563241" cy="2024480"/>
          </a:xfrm>
        </p:spPr>
        <p:txBody>
          <a:bodyPr/>
          <a:lstStyle>
            <a:lvl1pPr marL="0" indent="0" algn="ctr">
              <a:buNone/>
              <a:defRPr/>
            </a:lvl1pPr>
          </a:lstStyle>
          <a:p>
            <a:pPr lvl="0"/>
            <a:r>
              <a:rPr lang="en-US" dirty="0"/>
              <a:t>Insert here 6</a:t>
            </a:r>
          </a:p>
        </p:txBody>
      </p:sp>
      <p:sp>
        <p:nvSpPr>
          <p:cNvPr id="18" name="Content Placeholder 7">
            <a:extLst>
              <a:ext uri="{FF2B5EF4-FFF2-40B4-BE49-F238E27FC236}">
                <a16:creationId xmlns:a16="http://schemas.microsoft.com/office/drawing/2014/main" id="{A24E382A-7ED1-49CB-8053-85276CAEB9B2}"/>
              </a:ext>
            </a:extLst>
          </p:cNvPr>
          <p:cNvSpPr>
            <a:spLocks noGrp="1"/>
          </p:cNvSpPr>
          <p:nvPr>
            <p:ph idx="14" hasCustomPrompt="1"/>
          </p:nvPr>
        </p:nvSpPr>
        <p:spPr>
          <a:xfrm>
            <a:off x="6281895" y="4136965"/>
            <a:ext cx="2563241" cy="2024480"/>
          </a:xfrm>
        </p:spPr>
        <p:txBody>
          <a:bodyPr/>
          <a:lstStyle>
            <a:lvl1pPr marL="0" indent="0" algn="ctr">
              <a:buNone/>
              <a:defRPr/>
            </a:lvl1pPr>
          </a:lstStyle>
          <a:p>
            <a:pPr lvl="0"/>
            <a:r>
              <a:rPr lang="en-US" dirty="0"/>
              <a:t>Insert here 7</a:t>
            </a:r>
          </a:p>
        </p:txBody>
      </p:sp>
      <p:sp>
        <p:nvSpPr>
          <p:cNvPr id="20" name="Content Placeholder 8">
            <a:extLst>
              <a:ext uri="{FF2B5EF4-FFF2-40B4-BE49-F238E27FC236}">
                <a16:creationId xmlns:a16="http://schemas.microsoft.com/office/drawing/2014/main" id="{AC6187B3-59CD-4356-83E5-962B5ACC4AEB}"/>
              </a:ext>
            </a:extLst>
          </p:cNvPr>
          <p:cNvSpPr>
            <a:spLocks noGrp="1"/>
          </p:cNvSpPr>
          <p:nvPr>
            <p:ph idx="16" hasCustomPrompt="1"/>
          </p:nvPr>
        </p:nvSpPr>
        <p:spPr>
          <a:xfrm>
            <a:off x="9151915" y="4136965"/>
            <a:ext cx="2563241"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295870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9" name="Content Placeholder"/>
          <p:cNvSpPr>
            <a:spLocks noGrp="1"/>
          </p:cNvSpPr>
          <p:nvPr>
            <p:ph sz="half" idx="2" hasCustomPrompt="1"/>
          </p:nvPr>
        </p:nvSpPr>
        <p:spPr>
          <a:xfrm>
            <a:off x="3624200" y="1825625"/>
            <a:ext cx="8090957" cy="435133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288072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adec="http://schemas.microsoft.com/office/drawing/2017/decorative" val="1"/>
              </a:ext>
            </a:extLst>
          </p:cNvPr>
          <p:cNvSpPr/>
          <p:nvPr userDrawn="1"/>
        </p:nvSpPr>
        <p:spPr>
          <a:xfrm>
            <a:off x="0" y="6176963"/>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351338"/>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pic>
        <p:nvPicPr>
          <p:cNvPr id="14" name="Picture 13">
            <a:extLst>
              <a:ext uri="{FF2B5EF4-FFF2-40B4-BE49-F238E27FC236}">
                <a16:creationId xmlns:a16="http://schemas.microsoft.com/office/drawing/2014/main" id="{E7C5765A-7DA4-4F63-BBF6-FDB000C6FC14}"/>
              </a:ext>
              <a:ext uri="{C183D7F6-B498-43B3-948B-1728B52AA6E4}">
                <adec:decorative xmlns:adec="http://schemas.microsoft.com/office/drawing/2017/decorative" val="1"/>
              </a:ext>
            </a:extLst>
          </p:cNvPr>
          <p:cNvPicPr>
            <a:picLocks noChangeAspect="1"/>
          </p:cNvPicPr>
          <p:nvPr userDrawn="1"/>
        </p:nvPicPr>
        <p:blipFill>
          <a:blip r:embed="rId15"/>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9" name="Copyright">
            <a:extLst>
              <a:ext uri="{FF2B5EF4-FFF2-40B4-BE49-F238E27FC236}">
                <a16:creationId xmlns:a16="http://schemas.microsoft.com/office/drawing/2014/main" id="{BD93033A-0C23-4A89-B36E-7DE99A43049A}"/>
              </a:ext>
              <a:ext uri="{C183D7F6-B498-43B3-948B-1728B52AA6E4}">
                <adec:decorative xmlns:adec="http://schemas.microsoft.com/office/drawing/2017/decorative"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4"/>
    </p:custDataLst>
    <p:extLst>
      <p:ext uri="{BB962C8B-B14F-4D97-AF65-F5344CB8AC3E}">
        <p14:creationId xmlns:p14="http://schemas.microsoft.com/office/powerpoint/2010/main" val="682046013"/>
      </p:ext>
    </p:extLst>
  </p:cSld>
  <p:clrMap bg1="lt1" tx1="dk1" bg2="lt2" tx2="dk2" accent1="accent1" accent2="accent2" accent3="accent3" accent4="accent4" accent5="accent5" accent6="accent6" hlink="hlink" folHlink="folHlink"/>
  <p:sldLayoutIdLst>
    <p:sldLayoutId id="2147483768" r:id="rId1"/>
    <p:sldLayoutId id="2147483763" r:id="rId2"/>
    <p:sldLayoutId id="2147483753" r:id="rId3"/>
    <p:sldLayoutId id="2147483728" r:id="rId4"/>
    <p:sldLayoutId id="2147483736" r:id="rId5"/>
    <p:sldLayoutId id="2147483729" r:id="rId6"/>
    <p:sldLayoutId id="2147483760" r:id="rId7"/>
    <p:sldLayoutId id="2147483730" r:id="rId8"/>
    <p:sldLayoutId id="2147483732" r:id="rId9"/>
    <p:sldLayoutId id="2147483761" r:id="rId10"/>
    <p:sldLayoutId id="2147483737" r:id="rId11"/>
    <p:sldLayoutId id="2147483762" r:id="rId12"/>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80000"/>
        <a:buFont typeface="Wingdings" panose="05000000000000000000" pitchFamily="2" charset="2"/>
        <a:buChar char="§"/>
        <a:defRPr sz="2400" b="0" kern="1200">
          <a:solidFill>
            <a:schemeClr val="tx1"/>
          </a:solidFill>
          <a:latin typeface="+mn-lt"/>
          <a:ea typeface="+mn-ea"/>
          <a:cs typeface="+mn-cs"/>
        </a:defRPr>
      </a:lvl3pPr>
      <a:lvl4pPr marL="1714500" indent="-342900" algn="l" defTabSz="914400" rtl="0" eaLnBrk="1" latinLnBrk="0" hangingPunct="1">
        <a:lnSpc>
          <a:spcPct val="90000"/>
        </a:lnSpc>
        <a:spcBef>
          <a:spcPts val="500"/>
        </a:spcBef>
        <a:buClr>
          <a:schemeClr val="tx1"/>
        </a:buClr>
        <a:buSzPct val="100000"/>
        <a:buFont typeface="Arial" panose="020B0604020202020204" pitchFamily="34" charset="0"/>
        <a:buChar char="•"/>
        <a:defRPr sz="24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19.xml"/><Relationship Id="rId4" Type="http://schemas.openxmlformats.org/officeDocument/2006/relationships/slide" Target="slide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3E149-A920-418D-BFB8-EC7E1D8232CA}"/>
              </a:ext>
            </a:extLst>
          </p:cNvPr>
          <p:cNvSpPr>
            <a:spLocks noGrp="1"/>
          </p:cNvSpPr>
          <p:nvPr>
            <p:ph type="ctrTitle"/>
          </p:nvPr>
        </p:nvSpPr>
        <p:spPr/>
        <p:txBody>
          <a:bodyPr/>
          <a:lstStyle/>
          <a:p>
            <a:r>
              <a:rPr lang="en-US" dirty="0">
                <a:latin typeface="+mn-lt"/>
              </a:rPr>
              <a:t>Principles of Economics, 10e</a:t>
            </a:r>
            <a:endParaRPr lang="en-US" sz="3600" dirty="0">
              <a:latin typeface="+mn-lt"/>
            </a:endParaRPr>
          </a:p>
        </p:txBody>
      </p:sp>
      <p:sp>
        <p:nvSpPr>
          <p:cNvPr id="3" name="Subtitle 2">
            <a:extLst>
              <a:ext uri="{FF2B5EF4-FFF2-40B4-BE49-F238E27FC236}">
                <a16:creationId xmlns:a16="http://schemas.microsoft.com/office/drawing/2014/main" id="{7DAFF3B2-14DE-4829-903E-CD928D07B323}"/>
              </a:ext>
            </a:extLst>
          </p:cNvPr>
          <p:cNvSpPr>
            <a:spLocks noGrp="1"/>
          </p:cNvSpPr>
          <p:nvPr>
            <p:ph type="subTitle" idx="1"/>
          </p:nvPr>
        </p:nvSpPr>
        <p:spPr/>
        <p:txBody>
          <a:bodyPr/>
          <a:lstStyle/>
          <a:p>
            <a:r>
              <a:rPr lang="en-US" b="1" dirty="0">
                <a:latin typeface="+mn-lt"/>
              </a:rPr>
              <a:t>Chapter 20: </a:t>
            </a:r>
            <a:r>
              <a:rPr lang="en-US" dirty="0">
                <a:latin typeface="+mn-lt"/>
              </a:rPr>
              <a:t>Earnings and Discrimination</a:t>
            </a:r>
          </a:p>
        </p:txBody>
      </p:sp>
      <p:pic>
        <p:nvPicPr>
          <p:cNvPr id="7" name="Picture Placeholder 3">
            <a:extLst>
              <a:ext uri="{FF2B5EF4-FFF2-40B4-BE49-F238E27FC236}">
                <a16:creationId xmlns:a16="http://schemas.microsoft.com/office/drawing/2014/main" id="{38DE40AE-0D77-4AA5-ACC6-EB415A6F4328}"/>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622139" y="619425"/>
            <a:ext cx="4221501" cy="5401865"/>
          </a:xfrm>
          <a:prstGeom prst="rect">
            <a:avLst/>
          </a:prstGeom>
        </p:spPr>
      </p:pic>
      <p:sp>
        <p:nvSpPr>
          <p:cNvPr id="5" name="Text Placeholder 4">
            <a:extLst>
              <a:ext uri="{FF2B5EF4-FFF2-40B4-BE49-F238E27FC236}">
                <a16:creationId xmlns:a16="http://schemas.microsoft.com/office/drawing/2014/main" id="{68691F3B-50A6-4E7C-8572-7E4C405A59FB}"/>
              </a:ext>
            </a:extLst>
          </p:cNvPr>
          <p:cNvSpPr>
            <a:spLocks noGrp="1"/>
          </p:cNvSpPr>
          <p:nvPr>
            <p:ph type="body" sz="quarter" idx="12"/>
          </p:nvPr>
        </p:nvSpPr>
        <p:spPr/>
        <p:txBody>
          <a:bodyPr/>
          <a:lstStyle/>
          <a:p>
            <a:r>
              <a:rPr lang="en-US" sz="1200" dirty="0">
                <a:latin typeface="+mn-lt"/>
              </a:rPr>
              <a:t>Mankiw, Principles of Economics, Tenth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822610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F208C0-9EA0-2BF8-D200-DCE03B8E4581}"/>
              </a:ext>
            </a:extLst>
          </p:cNvPr>
          <p:cNvSpPr>
            <a:spLocks noGrp="1"/>
          </p:cNvSpPr>
          <p:nvPr>
            <p:ph type="title"/>
          </p:nvPr>
        </p:nvSpPr>
        <p:spPr/>
        <p:txBody>
          <a:bodyPr/>
          <a:lstStyle/>
          <a:p>
            <a:r>
              <a:rPr lang="en-US" dirty="0">
                <a:latin typeface="+mn-lt"/>
              </a:rPr>
              <a:t>Active Learning 1: Education</a:t>
            </a:r>
          </a:p>
        </p:txBody>
      </p:sp>
      <p:sp>
        <p:nvSpPr>
          <p:cNvPr id="3" name="Content Placeholder 2">
            <a:extLst>
              <a:ext uri="{FF2B5EF4-FFF2-40B4-BE49-F238E27FC236}">
                <a16:creationId xmlns:a16="http://schemas.microsoft.com/office/drawing/2014/main" id="{403B89F5-D433-BAD9-5625-AF3963D0B955}"/>
              </a:ext>
            </a:extLst>
          </p:cNvPr>
          <p:cNvSpPr>
            <a:spLocks noGrp="1"/>
          </p:cNvSpPr>
          <p:nvPr>
            <p:ph idx="1"/>
          </p:nvPr>
        </p:nvSpPr>
        <p:spPr/>
        <p:txBody>
          <a:bodyPr/>
          <a:lstStyle/>
          <a:p>
            <a:r>
              <a:rPr lang="en-US" dirty="0">
                <a:latin typeface="+mn-lt"/>
              </a:rPr>
              <a:t>Suppose you were offered this choice:</a:t>
            </a:r>
          </a:p>
          <a:p>
            <a:pPr marL="914400" lvl="1" indent="-457200">
              <a:buFont typeface="+mj-lt"/>
              <a:buAutoNum type="alphaUcPeriod"/>
            </a:pPr>
            <a:r>
              <a:rPr lang="en-US" dirty="0">
                <a:latin typeface="+mn-lt"/>
              </a:rPr>
              <a:t>Spend 4 years studying at the world’s best university but must keep your attendance there a secret.</a:t>
            </a:r>
          </a:p>
          <a:p>
            <a:pPr marL="914400" lvl="1" indent="-457200">
              <a:buFont typeface="+mj-lt"/>
              <a:buAutoNum type="alphaUcPeriod"/>
            </a:pPr>
            <a:r>
              <a:rPr lang="en-US" dirty="0">
                <a:latin typeface="+mn-lt"/>
              </a:rPr>
              <a:t>Get an official degree from the world’s best university but cannot actually study there.  </a:t>
            </a:r>
          </a:p>
          <a:p>
            <a:r>
              <a:rPr lang="en-US" dirty="0">
                <a:latin typeface="+mn-lt"/>
              </a:rPr>
              <a:t>Which do you think would enhance your future earnings more?</a:t>
            </a:r>
          </a:p>
        </p:txBody>
      </p:sp>
    </p:spTree>
    <p:extLst>
      <p:ext uri="{BB962C8B-B14F-4D97-AF65-F5344CB8AC3E}">
        <p14:creationId xmlns:p14="http://schemas.microsoft.com/office/powerpoint/2010/main" val="27636896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5DCE3-CF31-D13D-35DC-5841781FA9AE}"/>
              </a:ext>
            </a:extLst>
          </p:cNvPr>
          <p:cNvSpPr>
            <a:spLocks noGrp="1"/>
          </p:cNvSpPr>
          <p:nvPr>
            <p:ph type="title"/>
          </p:nvPr>
        </p:nvSpPr>
        <p:spPr/>
        <p:txBody>
          <a:bodyPr/>
          <a:lstStyle/>
          <a:p>
            <a:r>
              <a:rPr lang="en-US" dirty="0">
                <a:latin typeface="+mn-lt"/>
              </a:rPr>
              <a:t>An Alternative View of Education: Signaling</a:t>
            </a:r>
          </a:p>
        </p:txBody>
      </p:sp>
      <p:sp>
        <p:nvSpPr>
          <p:cNvPr id="3" name="Content Placeholder 2">
            <a:extLst>
              <a:ext uri="{FF2B5EF4-FFF2-40B4-BE49-F238E27FC236}">
                <a16:creationId xmlns:a16="http://schemas.microsoft.com/office/drawing/2014/main" id="{CAE0F11C-45B7-BD57-6484-084FCAE124C5}"/>
              </a:ext>
            </a:extLst>
          </p:cNvPr>
          <p:cNvSpPr>
            <a:spLocks noGrp="1"/>
          </p:cNvSpPr>
          <p:nvPr>
            <p:ph idx="1"/>
          </p:nvPr>
        </p:nvSpPr>
        <p:spPr/>
        <p:txBody>
          <a:bodyPr/>
          <a:lstStyle/>
          <a:p>
            <a:pPr algn="l"/>
            <a:r>
              <a:rPr lang="en-US" dirty="0">
                <a:latin typeface="+mn-lt"/>
              </a:rPr>
              <a:t>In the signaling theory of education, schooling has no real productivity benefit, but workers signal their innate productivity to employers by their willingness to spend years at school</a:t>
            </a:r>
          </a:p>
          <a:p>
            <a:pPr lvl="1">
              <a:buFont typeface="Arial" panose="020B0604020202020204" pitchFamily="34" charset="0"/>
              <a:buChar char="•"/>
            </a:pPr>
            <a:r>
              <a:rPr lang="en-US" dirty="0">
                <a:latin typeface="+mn-lt"/>
              </a:rPr>
              <a:t>An action is being taken not for its intrinsic benefit but because the willingness to take that action conveys private information to someone observing it</a:t>
            </a:r>
          </a:p>
          <a:p>
            <a:pPr algn="l"/>
            <a:r>
              <a:rPr lang="en-US" dirty="0">
                <a:latin typeface="+mn-lt"/>
              </a:rPr>
              <a:t>Benefits of education are probably a combination of</a:t>
            </a:r>
          </a:p>
          <a:p>
            <a:pPr lvl="1">
              <a:buFont typeface="Arial" panose="020B0604020202020204" pitchFamily="34" charset="0"/>
              <a:buChar char="•"/>
            </a:pPr>
            <a:r>
              <a:rPr lang="en-US" dirty="0">
                <a:latin typeface="+mn-lt"/>
              </a:rPr>
              <a:t>Productivity-enhancing effects of human capital </a:t>
            </a:r>
          </a:p>
          <a:p>
            <a:pPr lvl="1">
              <a:buFont typeface="Arial" panose="020B0604020202020204" pitchFamily="34" charset="0"/>
              <a:buChar char="•"/>
            </a:pPr>
            <a:r>
              <a:rPr lang="en-US" dirty="0">
                <a:latin typeface="+mn-lt"/>
              </a:rPr>
              <a:t>Productivity-revealing effects of signaling</a:t>
            </a:r>
          </a:p>
        </p:txBody>
      </p:sp>
    </p:spTree>
    <p:extLst>
      <p:ext uri="{BB962C8B-B14F-4D97-AF65-F5344CB8AC3E}">
        <p14:creationId xmlns:p14="http://schemas.microsoft.com/office/powerpoint/2010/main" val="18013880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095112-CBE7-0396-71A8-140F922DA247}"/>
              </a:ext>
            </a:extLst>
          </p:cNvPr>
          <p:cNvSpPr>
            <a:spLocks noGrp="1"/>
          </p:cNvSpPr>
          <p:nvPr>
            <p:ph type="title"/>
          </p:nvPr>
        </p:nvSpPr>
        <p:spPr/>
        <p:txBody>
          <a:bodyPr/>
          <a:lstStyle/>
          <a:p>
            <a:r>
              <a:rPr lang="en-US" dirty="0">
                <a:latin typeface="+mn-lt"/>
              </a:rPr>
              <a:t>The Superstar Phenomenon</a:t>
            </a:r>
          </a:p>
        </p:txBody>
      </p:sp>
      <p:sp>
        <p:nvSpPr>
          <p:cNvPr id="3" name="Content Placeholder 2">
            <a:extLst>
              <a:ext uri="{FF2B5EF4-FFF2-40B4-BE49-F238E27FC236}">
                <a16:creationId xmlns:a16="http://schemas.microsoft.com/office/drawing/2014/main" id="{C1786F8D-AC86-9561-CBC5-54CA6C4EBFE7}"/>
              </a:ext>
            </a:extLst>
          </p:cNvPr>
          <p:cNvSpPr>
            <a:spLocks noGrp="1"/>
          </p:cNvSpPr>
          <p:nvPr>
            <p:ph idx="1"/>
          </p:nvPr>
        </p:nvSpPr>
        <p:spPr/>
        <p:txBody>
          <a:bodyPr/>
          <a:lstStyle/>
          <a:p>
            <a:r>
              <a:rPr lang="en-US" dirty="0">
                <a:latin typeface="+mn-lt"/>
              </a:rPr>
              <a:t>Superstars in the field</a:t>
            </a:r>
          </a:p>
          <a:p>
            <a:pPr lvl="1">
              <a:buFont typeface="Arial" panose="020B0604020202020204" pitchFamily="34" charset="0"/>
              <a:buChar char="•"/>
            </a:pPr>
            <a:r>
              <a:rPr lang="en-US" dirty="0">
                <a:latin typeface="+mn-lt"/>
              </a:rPr>
              <a:t>Great public appeal and astronomical incomes</a:t>
            </a:r>
          </a:p>
          <a:p>
            <a:r>
              <a:rPr lang="en-US" dirty="0">
                <a:latin typeface="+mn-lt"/>
              </a:rPr>
              <a:t>Superstars arise in markets with two characteristics</a:t>
            </a:r>
          </a:p>
          <a:p>
            <a:pPr lvl="1">
              <a:buFont typeface="Arial" panose="020B0604020202020204" pitchFamily="34" charset="0"/>
              <a:buChar char="•"/>
            </a:pPr>
            <a:r>
              <a:rPr lang="en-US" dirty="0">
                <a:latin typeface="+mn-lt"/>
              </a:rPr>
              <a:t>Every customer in the market wants to enjoy the services supplied by the best producers</a:t>
            </a:r>
          </a:p>
          <a:p>
            <a:pPr lvl="1">
              <a:buFont typeface="Arial" panose="020B0604020202020204" pitchFamily="34" charset="0"/>
              <a:buChar char="•"/>
            </a:pPr>
            <a:r>
              <a:rPr lang="en-US" dirty="0">
                <a:latin typeface="+mn-lt"/>
              </a:rPr>
              <a:t>Services are produced with a technology that makes it possible for the best producers to supply every customer at low cost</a:t>
            </a:r>
          </a:p>
        </p:txBody>
      </p:sp>
    </p:spTree>
    <p:extLst>
      <p:ext uri="{BB962C8B-B14F-4D97-AF65-F5344CB8AC3E}">
        <p14:creationId xmlns:p14="http://schemas.microsoft.com/office/powerpoint/2010/main" val="1072834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187C56-524D-3780-A25A-6AD0D93AD6A9}"/>
              </a:ext>
            </a:extLst>
          </p:cNvPr>
          <p:cNvSpPr>
            <a:spLocks noGrp="1"/>
          </p:cNvSpPr>
          <p:nvPr>
            <p:ph type="title"/>
          </p:nvPr>
        </p:nvSpPr>
        <p:spPr/>
        <p:txBody>
          <a:bodyPr/>
          <a:lstStyle/>
          <a:p>
            <a:r>
              <a:rPr lang="en-US" dirty="0">
                <a:latin typeface="+mn-lt"/>
              </a:rPr>
              <a:t>Below-Equilibrium Wages: Monopsony</a:t>
            </a:r>
          </a:p>
        </p:txBody>
      </p:sp>
      <p:sp>
        <p:nvSpPr>
          <p:cNvPr id="3" name="Content Placeholder 2">
            <a:extLst>
              <a:ext uri="{FF2B5EF4-FFF2-40B4-BE49-F238E27FC236}">
                <a16:creationId xmlns:a16="http://schemas.microsoft.com/office/drawing/2014/main" id="{8A21CC8F-CBD6-AD29-4AE9-B3C9CE0501A9}"/>
              </a:ext>
            </a:extLst>
          </p:cNvPr>
          <p:cNvSpPr>
            <a:spLocks noGrp="1"/>
          </p:cNvSpPr>
          <p:nvPr>
            <p:ph idx="1"/>
          </p:nvPr>
        </p:nvSpPr>
        <p:spPr/>
        <p:txBody>
          <a:bodyPr/>
          <a:lstStyle/>
          <a:p>
            <a:r>
              <a:rPr lang="en-US" b="1" dirty="0">
                <a:solidFill>
                  <a:srgbClr val="C00000"/>
                </a:solidFill>
                <a:latin typeface="+mn-lt"/>
              </a:rPr>
              <a:t>Monopsony*</a:t>
            </a:r>
          </a:p>
          <a:p>
            <a:pPr lvl="1">
              <a:buFont typeface="Arial" panose="020B0604020202020204" pitchFamily="34" charset="0"/>
              <a:buChar char="•"/>
            </a:pPr>
            <a:r>
              <a:rPr lang="en-US" dirty="0">
                <a:latin typeface="+mn-lt"/>
              </a:rPr>
              <a:t>A market that has only one buyer</a:t>
            </a:r>
          </a:p>
          <a:p>
            <a:r>
              <a:rPr lang="en-US" dirty="0">
                <a:latin typeface="+mn-lt"/>
              </a:rPr>
              <a:t>A monopsony in a labor market</a:t>
            </a:r>
          </a:p>
          <a:p>
            <a:pPr lvl="1">
              <a:buFont typeface="Arial" panose="020B0604020202020204" pitchFamily="34" charset="0"/>
              <a:buChar char="•"/>
            </a:pPr>
            <a:r>
              <a:rPr lang="en-US" dirty="0">
                <a:latin typeface="+mn-lt"/>
              </a:rPr>
              <a:t>Reduces the number of jobs available</a:t>
            </a:r>
          </a:p>
          <a:p>
            <a:pPr lvl="1">
              <a:buFont typeface="Arial" panose="020B0604020202020204" pitchFamily="34" charset="0"/>
              <a:buChar char="•"/>
            </a:pPr>
            <a:r>
              <a:rPr lang="en-US" dirty="0">
                <a:latin typeface="+mn-lt"/>
              </a:rPr>
              <a:t>Moves along the labor supply curve</a:t>
            </a:r>
          </a:p>
          <a:p>
            <a:pPr lvl="1">
              <a:buFont typeface="Arial" panose="020B0604020202020204" pitchFamily="34" charset="0"/>
              <a:buChar char="•"/>
            </a:pPr>
            <a:r>
              <a:rPr lang="en-US" dirty="0">
                <a:latin typeface="+mn-lt"/>
              </a:rPr>
              <a:t>Reduces the wage it pays</a:t>
            </a:r>
          </a:p>
          <a:p>
            <a:pPr lvl="1">
              <a:buFont typeface="Arial" panose="020B0604020202020204" pitchFamily="34" charset="0"/>
              <a:buChar char="•"/>
            </a:pPr>
            <a:r>
              <a:rPr lang="en-US" dirty="0">
                <a:latin typeface="+mn-lt"/>
              </a:rPr>
              <a:t>Increases its profit</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0" marR="0" lvl="0" indent="0" algn="l" defTabSz="914400" rtl="0" eaLnBrk="1" fontAlgn="auto" latinLnBrk="0" hangingPunct="1">
              <a:lnSpc>
                <a:spcPct val="100000"/>
              </a:lnSpc>
              <a:spcBef>
                <a:spcPts val="200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16072385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Ask the Experts: Competition in Labor Markets</a:t>
            </a:r>
          </a:p>
        </p:txBody>
      </p:sp>
      <p:sp>
        <p:nvSpPr>
          <p:cNvPr id="3" name="Content Placeholder 2"/>
          <p:cNvSpPr>
            <a:spLocks noGrp="1"/>
          </p:cNvSpPr>
          <p:nvPr>
            <p:ph sz="half" idx="1"/>
          </p:nvPr>
        </p:nvSpPr>
        <p:spPr>
          <a:xfrm>
            <a:off x="476843" y="1887674"/>
            <a:ext cx="11241915" cy="1188720"/>
          </a:xfrm>
        </p:spPr>
        <p:txBody>
          <a:bodyPr/>
          <a:lstStyle/>
          <a:p>
            <a:r>
              <a:rPr lang="en-US" sz="2400" b="0" dirty="0">
                <a:latin typeface="+mn-lt"/>
              </a:rPr>
              <a:t>“The use of non-compete clauses in U.S. employment contracts reduces workers’ mobility and wages by more than is justified by the protection of employers’ intellectual property and trade secrets.”</a:t>
            </a:r>
          </a:p>
        </p:txBody>
      </p:sp>
      <p:pic>
        <p:nvPicPr>
          <p:cNvPr id="9" name="Picture 3" descr="A pie chart titled “What do economists say?” plots three values. They are 86% agree, 3% disagree, and 11% uncertain.">
            <a:extLst>
              <a:ext uri="{FF2B5EF4-FFF2-40B4-BE49-F238E27FC236}">
                <a16:creationId xmlns:a16="http://schemas.microsoft.com/office/drawing/2014/main" id="{A5A47CBE-A505-9134-9E6C-E889AD76F080}"/>
              </a:ext>
            </a:extLst>
          </p:cNvPr>
          <p:cNvPicPr>
            <a:picLocks noGrp="1" noChangeAspect="1"/>
          </p:cNvPicPr>
          <p:nvPr>
            <p:ph sz="half" idx="2"/>
          </p:nvPr>
        </p:nvPicPr>
        <p:blipFill>
          <a:blip r:embed="rId3"/>
          <a:stretch>
            <a:fillRect/>
          </a:stretch>
        </p:blipFill>
        <p:spPr>
          <a:xfrm>
            <a:off x="4113430" y="3159927"/>
            <a:ext cx="3965140" cy="2486025"/>
          </a:xfrm>
        </p:spPr>
      </p:pic>
      <p:sp>
        <p:nvSpPr>
          <p:cNvPr id="5" name="Text Placeholder 4"/>
          <p:cNvSpPr>
            <a:spLocks noGrp="1"/>
          </p:cNvSpPr>
          <p:nvPr>
            <p:ph type="body" sz="quarter" idx="13"/>
          </p:nvPr>
        </p:nvSpPr>
        <p:spPr>
          <a:xfrm>
            <a:off x="3958515" y="5781097"/>
            <a:ext cx="4274970" cy="276811"/>
          </a:xfrm>
        </p:spPr>
        <p:txBody>
          <a:bodyPr/>
          <a:lstStyle/>
          <a:p>
            <a:pPr>
              <a:buNone/>
            </a:pPr>
            <a:r>
              <a:rPr lang="en-US" sz="1200" dirty="0">
                <a:latin typeface="+mn-lt"/>
              </a:rPr>
              <a:t>Source: IGM Economic Experts Panel, August 3, 2021.</a:t>
            </a:r>
          </a:p>
        </p:txBody>
      </p:sp>
    </p:spTree>
    <p:extLst>
      <p:ext uri="{BB962C8B-B14F-4D97-AF65-F5344CB8AC3E}">
        <p14:creationId xmlns:p14="http://schemas.microsoft.com/office/powerpoint/2010/main" val="3255851186"/>
      </p:ext>
    </p:extLst>
  </p:cSld>
  <p:clrMapOvr>
    <a:masterClrMapping/>
  </p:clrMapOvr>
  <p:extLst mod="1"/>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8DDF15-D5A7-FB5B-7AFB-0931C242A480}"/>
              </a:ext>
            </a:extLst>
          </p:cNvPr>
          <p:cNvSpPr>
            <a:spLocks noGrp="1"/>
          </p:cNvSpPr>
          <p:nvPr>
            <p:ph type="title"/>
          </p:nvPr>
        </p:nvSpPr>
        <p:spPr/>
        <p:txBody>
          <a:bodyPr/>
          <a:lstStyle/>
          <a:p>
            <a:r>
              <a:rPr lang="en-US" dirty="0">
                <a:latin typeface="+mn-lt"/>
              </a:rPr>
              <a:t>Above-Equilibrium Wages: Minimum-Wage Laws, Unions, and Efficiency Wages (1 of 2)</a:t>
            </a:r>
          </a:p>
        </p:txBody>
      </p:sp>
      <p:sp>
        <p:nvSpPr>
          <p:cNvPr id="3" name="Content Placeholder 2">
            <a:extLst>
              <a:ext uri="{FF2B5EF4-FFF2-40B4-BE49-F238E27FC236}">
                <a16:creationId xmlns:a16="http://schemas.microsoft.com/office/drawing/2014/main" id="{51D13D2E-96B7-3150-A238-A8C9C0C889BF}"/>
              </a:ext>
            </a:extLst>
          </p:cNvPr>
          <p:cNvSpPr>
            <a:spLocks noGrp="1"/>
          </p:cNvSpPr>
          <p:nvPr>
            <p:ph idx="1"/>
          </p:nvPr>
        </p:nvSpPr>
        <p:spPr/>
        <p:txBody>
          <a:bodyPr/>
          <a:lstStyle/>
          <a:p>
            <a:r>
              <a:rPr lang="en-US" dirty="0">
                <a:latin typeface="+mn-lt"/>
              </a:rPr>
              <a:t>Reasons for above-equilibrium wages</a:t>
            </a:r>
          </a:p>
          <a:p>
            <a:pPr lvl="1">
              <a:buFont typeface="Arial" panose="020B0604020202020204" pitchFamily="34" charset="0"/>
              <a:buChar char="•"/>
            </a:pPr>
            <a:r>
              <a:rPr lang="en-US" dirty="0">
                <a:latin typeface="+mn-lt"/>
              </a:rPr>
              <a:t>Minimum-wage laws</a:t>
            </a:r>
          </a:p>
          <a:p>
            <a:pPr lvl="1">
              <a:buFont typeface="Arial" panose="020B0604020202020204" pitchFamily="34" charset="0"/>
              <a:buChar char="•"/>
            </a:pPr>
            <a:r>
              <a:rPr lang="en-US" dirty="0">
                <a:latin typeface="+mn-lt"/>
              </a:rPr>
              <a:t>Market power of labor unions</a:t>
            </a:r>
          </a:p>
          <a:p>
            <a:pPr lvl="1">
              <a:buFont typeface="Arial" panose="020B0604020202020204" pitchFamily="34" charset="0"/>
              <a:buChar char="•"/>
            </a:pPr>
            <a:r>
              <a:rPr lang="en-US" dirty="0">
                <a:latin typeface="+mn-lt"/>
              </a:rPr>
              <a:t>Theory of efficiency wages</a:t>
            </a:r>
          </a:p>
          <a:p>
            <a:r>
              <a:rPr lang="en-US" dirty="0">
                <a:latin typeface="+mn-lt"/>
              </a:rPr>
              <a:t>Effects of above-equilibrium wages</a:t>
            </a:r>
          </a:p>
          <a:p>
            <a:pPr lvl="1">
              <a:buFont typeface="Arial" panose="020B0604020202020204" pitchFamily="34" charset="0"/>
              <a:buChar char="•"/>
            </a:pPr>
            <a:r>
              <a:rPr lang="en-US" dirty="0">
                <a:latin typeface="+mn-lt"/>
              </a:rPr>
              <a:t>Surplus of labor</a:t>
            </a:r>
          </a:p>
          <a:p>
            <a:pPr lvl="1">
              <a:buFont typeface="Arial" panose="020B0604020202020204" pitchFamily="34" charset="0"/>
              <a:buChar char="•"/>
            </a:pPr>
            <a:r>
              <a:rPr lang="en-US" dirty="0">
                <a:latin typeface="+mn-lt"/>
              </a:rPr>
              <a:t>Unemployment</a:t>
            </a:r>
          </a:p>
        </p:txBody>
      </p:sp>
    </p:spTree>
    <p:extLst>
      <p:ext uri="{BB962C8B-B14F-4D97-AF65-F5344CB8AC3E}">
        <p14:creationId xmlns:p14="http://schemas.microsoft.com/office/powerpoint/2010/main" val="8634317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8DDF15-D5A7-FB5B-7AFB-0931C242A480}"/>
              </a:ext>
            </a:extLst>
          </p:cNvPr>
          <p:cNvSpPr>
            <a:spLocks noGrp="1"/>
          </p:cNvSpPr>
          <p:nvPr>
            <p:ph type="title"/>
          </p:nvPr>
        </p:nvSpPr>
        <p:spPr/>
        <p:txBody>
          <a:bodyPr/>
          <a:lstStyle/>
          <a:p>
            <a:r>
              <a:rPr lang="en-US" dirty="0">
                <a:latin typeface="+mn-lt"/>
              </a:rPr>
              <a:t>Above-Equilibrium Wages: Minimum-Wage Laws, Unions, and Efficiency Wages (2 of 2)</a:t>
            </a:r>
          </a:p>
        </p:txBody>
      </p:sp>
      <p:sp>
        <p:nvSpPr>
          <p:cNvPr id="3" name="Content Placeholder 2">
            <a:extLst>
              <a:ext uri="{FF2B5EF4-FFF2-40B4-BE49-F238E27FC236}">
                <a16:creationId xmlns:a16="http://schemas.microsoft.com/office/drawing/2014/main" id="{51D13D2E-96B7-3150-A238-A8C9C0C889BF}"/>
              </a:ext>
            </a:extLst>
          </p:cNvPr>
          <p:cNvSpPr>
            <a:spLocks noGrp="1"/>
          </p:cNvSpPr>
          <p:nvPr>
            <p:ph idx="1"/>
          </p:nvPr>
        </p:nvSpPr>
        <p:spPr/>
        <p:txBody>
          <a:bodyPr vert="horz" lIns="91440" tIns="45720" rIns="91440" bIns="45720" rtlCol="0" anchor="t">
            <a:noAutofit/>
          </a:bodyPr>
          <a:lstStyle/>
          <a:p>
            <a:pPr>
              <a:spcBef>
                <a:spcPts val="600"/>
              </a:spcBef>
              <a:spcAft>
                <a:spcPts val="600"/>
              </a:spcAft>
            </a:pPr>
            <a:r>
              <a:rPr lang="en-US" b="1" dirty="0">
                <a:solidFill>
                  <a:srgbClr val="C00000"/>
                </a:solidFill>
                <a:latin typeface="+mn-lt"/>
              </a:rPr>
              <a:t>Union*</a:t>
            </a:r>
          </a:p>
          <a:p>
            <a:pPr lvl="1">
              <a:spcBef>
                <a:spcPts val="600"/>
              </a:spcBef>
              <a:spcAft>
                <a:spcPts val="600"/>
              </a:spcAft>
              <a:buFont typeface="Arial" panose="020B0604020202020204" pitchFamily="34" charset="0"/>
              <a:buChar char="•"/>
            </a:pPr>
            <a:r>
              <a:rPr lang="en-US" dirty="0">
                <a:latin typeface="+mn-lt"/>
              </a:rPr>
              <a:t>A worker association that bargains with employers over wages and working conditions</a:t>
            </a:r>
          </a:p>
          <a:p>
            <a:pPr>
              <a:spcBef>
                <a:spcPts val="600"/>
              </a:spcBef>
              <a:spcAft>
                <a:spcPts val="600"/>
              </a:spcAft>
            </a:pPr>
            <a:r>
              <a:rPr lang="en-US" b="1" dirty="0">
                <a:solidFill>
                  <a:srgbClr val="C00000"/>
                </a:solidFill>
                <a:latin typeface="+mn-lt"/>
              </a:rPr>
              <a:t>Strike*</a:t>
            </a:r>
          </a:p>
          <a:p>
            <a:pPr lvl="1">
              <a:spcBef>
                <a:spcPts val="600"/>
              </a:spcBef>
              <a:spcAft>
                <a:spcPts val="600"/>
              </a:spcAft>
              <a:buFont typeface="Arial" panose="020B0604020202020204" pitchFamily="34" charset="0"/>
              <a:buChar char="•"/>
            </a:pPr>
            <a:r>
              <a:rPr lang="en-US" dirty="0">
                <a:latin typeface="+mn-lt"/>
              </a:rPr>
              <a:t>a collective refusal to work organized as a form of protest</a:t>
            </a:r>
          </a:p>
          <a:p>
            <a:pPr>
              <a:spcBef>
                <a:spcPts val="600"/>
              </a:spcBef>
              <a:spcAft>
                <a:spcPts val="600"/>
              </a:spcAft>
            </a:pPr>
            <a:r>
              <a:rPr lang="en-US" b="1" dirty="0">
                <a:solidFill>
                  <a:srgbClr val="C00000"/>
                </a:solidFill>
                <a:latin typeface="+mn-lt"/>
              </a:rPr>
              <a:t>Efficiency wages*</a:t>
            </a:r>
          </a:p>
          <a:p>
            <a:pPr lvl="1">
              <a:spcBef>
                <a:spcPts val="600"/>
              </a:spcBef>
              <a:spcAft>
                <a:spcPts val="600"/>
              </a:spcAft>
              <a:buFont typeface="Arial" panose="020B0604020202020204" pitchFamily="34" charset="0"/>
              <a:buChar char="•"/>
            </a:pPr>
            <a:r>
              <a:rPr lang="en-US" dirty="0">
                <a:latin typeface="+mn-lt"/>
              </a:rPr>
              <a:t>Above-equilibrium wages paid by firms to increase worker productivity</a:t>
            </a:r>
          </a:p>
          <a:p>
            <a:pPr marL="0" marR="0" lvl="0" indent="0" algn="l" defTabSz="914400" rtl="0" eaLnBrk="1" fontAlgn="auto" latinLnBrk="0" hangingPunct="1">
              <a:lnSpc>
                <a:spcPct val="100000"/>
              </a:lnSpc>
              <a:spcBef>
                <a:spcPts val="1800"/>
              </a:spcBef>
              <a:spcAft>
                <a:spcPts val="60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altLang="en-US" sz="1400" b="0" i="0" u="none" strike="noStrike" kern="1200" cap="none" spc="0" normalizeH="0" baseline="0" noProof="0" dirty="0">
              <a:ln>
                <a:noFill/>
              </a:ln>
              <a:solidFill>
                <a:srgbClr val="282F7C"/>
              </a:solidFill>
              <a:effectLst/>
              <a:uLnTx/>
              <a:uFillTx/>
              <a:latin typeface="+mn-lt"/>
            </a:endParaRPr>
          </a:p>
        </p:txBody>
      </p:sp>
    </p:spTree>
    <p:extLst>
      <p:ext uri="{BB962C8B-B14F-4D97-AF65-F5344CB8AC3E}">
        <p14:creationId xmlns:p14="http://schemas.microsoft.com/office/powerpoint/2010/main" val="7515844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B90FEF-9E55-7EE3-7234-5CCA71C1BA27}"/>
              </a:ext>
            </a:extLst>
          </p:cNvPr>
          <p:cNvSpPr>
            <a:spLocks noGrp="1"/>
          </p:cNvSpPr>
          <p:nvPr>
            <p:ph type="title"/>
          </p:nvPr>
        </p:nvSpPr>
        <p:spPr/>
        <p:txBody>
          <a:bodyPr/>
          <a:lstStyle/>
          <a:p>
            <a:r>
              <a:rPr lang="en-US" dirty="0">
                <a:latin typeface="+mn-lt"/>
              </a:rPr>
              <a:t>Active Learning 2: Which Job Earns More?</a:t>
            </a:r>
          </a:p>
        </p:txBody>
      </p:sp>
      <p:sp>
        <p:nvSpPr>
          <p:cNvPr id="3" name="Content Placeholder 2">
            <a:extLst>
              <a:ext uri="{FF2B5EF4-FFF2-40B4-BE49-F238E27FC236}">
                <a16:creationId xmlns:a16="http://schemas.microsoft.com/office/drawing/2014/main" id="{41C2A793-7105-44BC-5169-043C3C1F0939}"/>
              </a:ext>
            </a:extLst>
          </p:cNvPr>
          <p:cNvSpPr>
            <a:spLocks noGrp="1"/>
          </p:cNvSpPr>
          <p:nvPr>
            <p:ph idx="1"/>
          </p:nvPr>
        </p:nvSpPr>
        <p:spPr/>
        <p:txBody>
          <a:bodyPr/>
          <a:lstStyle/>
          <a:p>
            <a:pPr>
              <a:spcAft>
                <a:spcPts val="600"/>
              </a:spcAft>
            </a:pPr>
            <a:r>
              <a:rPr lang="en-US" dirty="0">
                <a:latin typeface="+mn-lt"/>
              </a:rPr>
              <a:t>In each case, identify which worker would earn more and use the concepts in this chapter to explain why. </a:t>
            </a:r>
          </a:p>
          <a:p>
            <a:pPr marL="914400" lvl="1" indent="-457200">
              <a:spcAft>
                <a:spcPts val="600"/>
              </a:spcAft>
              <a:buFont typeface="+mj-lt"/>
              <a:buAutoNum type="alphaUcPeriod"/>
            </a:pPr>
            <a:r>
              <a:rPr lang="en-US" dirty="0">
                <a:latin typeface="+mn-lt"/>
              </a:rPr>
              <a:t>The best doctor on the planet or one of the best actors on the planet.</a:t>
            </a:r>
          </a:p>
          <a:p>
            <a:pPr marL="914400" lvl="1" indent="-457200">
              <a:spcAft>
                <a:spcPts val="600"/>
              </a:spcAft>
              <a:buFont typeface="+mj-lt"/>
              <a:buAutoNum type="alphaUcPeriod"/>
            </a:pPr>
            <a:r>
              <a:rPr lang="en-US" dirty="0">
                <a:latin typeface="+mn-lt"/>
              </a:rPr>
              <a:t>A trucker who hauls produce or a trucker who hauls hazardous waste.</a:t>
            </a:r>
          </a:p>
          <a:p>
            <a:pPr marL="914400" lvl="1" indent="-457200">
              <a:spcAft>
                <a:spcPts val="600"/>
              </a:spcAft>
              <a:buFont typeface="+mj-lt"/>
              <a:buAutoNum type="alphaUcPeriod"/>
            </a:pPr>
            <a:r>
              <a:rPr lang="en-US" dirty="0">
                <a:latin typeface="+mn-lt"/>
              </a:rPr>
              <a:t>A college graduate or an equally intelligent and capable high-school graduate.</a:t>
            </a:r>
          </a:p>
          <a:p>
            <a:pPr marL="914400" lvl="1" indent="-457200">
              <a:spcAft>
                <a:spcPts val="600"/>
              </a:spcAft>
              <a:buFont typeface="+mj-lt"/>
              <a:buAutoNum type="alphaUcPeriod"/>
            </a:pPr>
            <a:r>
              <a:rPr lang="en-US" dirty="0">
                <a:latin typeface="+mn-lt"/>
              </a:rPr>
              <a:t>Someone who graduated from a university with a 3.7 GPA or someone who graduated from the same university with a 2.4 GPA.</a:t>
            </a:r>
          </a:p>
        </p:txBody>
      </p:sp>
    </p:spTree>
    <p:extLst>
      <p:ext uri="{BB962C8B-B14F-4D97-AF65-F5344CB8AC3E}">
        <p14:creationId xmlns:p14="http://schemas.microsoft.com/office/powerpoint/2010/main" val="22152571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B90FEF-9E55-7EE3-7234-5CCA71C1BA27}"/>
              </a:ext>
            </a:extLst>
          </p:cNvPr>
          <p:cNvSpPr>
            <a:spLocks noGrp="1"/>
          </p:cNvSpPr>
          <p:nvPr>
            <p:ph type="title"/>
          </p:nvPr>
        </p:nvSpPr>
        <p:spPr/>
        <p:txBody>
          <a:bodyPr/>
          <a:lstStyle/>
          <a:p>
            <a:r>
              <a:rPr lang="en-US" dirty="0">
                <a:latin typeface="+mn-lt"/>
              </a:rPr>
              <a:t>Active Learning 2: Answers</a:t>
            </a:r>
          </a:p>
        </p:txBody>
      </p:sp>
      <p:sp>
        <p:nvSpPr>
          <p:cNvPr id="3" name="Content Placeholder 2">
            <a:extLst>
              <a:ext uri="{FF2B5EF4-FFF2-40B4-BE49-F238E27FC236}">
                <a16:creationId xmlns:a16="http://schemas.microsoft.com/office/drawing/2014/main" id="{41C2A793-7105-44BC-5169-043C3C1F0939}"/>
              </a:ext>
            </a:extLst>
          </p:cNvPr>
          <p:cNvSpPr>
            <a:spLocks noGrp="1"/>
          </p:cNvSpPr>
          <p:nvPr>
            <p:ph idx="1"/>
          </p:nvPr>
        </p:nvSpPr>
        <p:spPr/>
        <p:txBody>
          <a:bodyPr/>
          <a:lstStyle/>
          <a:p>
            <a:pPr marL="457200" indent="-457200">
              <a:spcAft>
                <a:spcPts val="500"/>
              </a:spcAft>
              <a:buFont typeface="+mj-lt"/>
              <a:buAutoNum type="alphaUcPeriod"/>
            </a:pPr>
            <a:r>
              <a:rPr lang="en-US" dirty="0">
                <a:latin typeface="+mn-lt"/>
              </a:rPr>
              <a:t>The superstar phenomenon: The best actor can service many more customers than the best doctor can.  </a:t>
            </a:r>
          </a:p>
          <a:p>
            <a:pPr marL="457200" indent="-457200">
              <a:spcAft>
                <a:spcPts val="500"/>
              </a:spcAft>
              <a:buFont typeface="+mj-lt"/>
              <a:buAutoNum type="alphaUcPeriod"/>
            </a:pPr>
            <a:r>
              <a:rPr lang="en-US" dirty="0">
                <a:latin typeface="+mn-lt"/>
              </a:rPr>
              <a:t>Compensating differentials: The hazardous waste hauler earns more to compensate for the higher risks.</a:t>
            </a:r>
          </a:p>
          <a:p>
            <a:pPr marL="457200" indent="-457200">
              <a:spcAft>
                <a:spcPts val="500"/>
              </a:spcAft>
              <a:buFont typeface="+mj-lt"/>
              <a:buAutoNum type="alphaUcPeriod"/>
            </a:pPr>
            <a:r>
              <a:rPr lang="en-US" dirty="0">
                <a:latin typeface="+mn-lt"/>
              </a:rPr>
              <a:t>The signaling theory of education: Employers assume the college grad has more ability than the high-school grad. </a:t>
            </a:r>
          </a:p>
          <a:p>
            <a:pPr marL="457200" indent="-457200">
              <a:spcAft>
                <a:spcPts val="500"/>
              </a:spcAft>
              <a:buFont typeface="+mj-lt"/>
              <a:buAutoNum type="alphaUcPeriod"/>
            </a:pPr>
            <a:r>
              <a:rPr lang="en-US" dirty="0">
                <a:latin typeface="+mn-lt"/>
              </a:rPr>
              <a:t>The human capital theory of education: A higher GPA reflects greater learning, which leads to higher productivity and wages. </a:t>
            </a:r>
          </a:p>
        </p:txBody>
      </p:sp>
    </p:spTree>
    <p:extLst>
      <p:ext uri="{BB962C8B-B14F-4D97-AF65-F5344CB8AC3E}">
        <p14:creationId xmlns:p14="http://schemas.microsoft.com/office/powerpoint/2010/main" val="4545535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20-2</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The Economics of Discrimination</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(1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buNone/>
            </a:pPr>
            <a:r>
              <a:rPr lang="en-US" dirty="0">
                <a:latin typeface="+mn-lt"/>
              </a:rPr>
              <a:t>By the end of this chapter, you should be able to:</a:t>
            </a:r>
          </a:p>
          <a:p>
            <a:pPr>
              <a:spcBef>
                <a:spcPts val="800"/>
              </a:spcBef>
            </a:pPr>
            <a:r>
              <a:rPr lang="en-US" dirty="0">
                <a:latin typeface="+mn-lt"/>
              </a:rPr>
              <a:t>Given a scenario describing workers' wages, identify the economic justification for this differential.</a:t>
            </a:r>
          </a:p>
          <a:p>
            <a:pPr>
              <a:spcBef>
                <a:spcPts val="800"/>
              </a:spcBef>
            </a:pPr>
            <a:r>
              <a:rPr lang="en-US" dirty="0">
                <a:latin typeface="+mn-lt"/>
              </a:rPr>
              <a:t>Compare the signaling and human-capital theory of education.</a:t>
            </a:r>
          </a:p>
          <a:p>
            <a:pPr>
              <a:spcBef>
                <a:spcPts val="800"/>
              </a:spcBef>
            </a:pPr>
            <a:r>
              <a:rPr lang="en-US" dirty="0">
                <a:latin typeface="+mn-lt"/>
              </a:rPr>
              <a:t>Explain how discrimination by employers, customers, and governments affects market outcomes.</a:t>
            </a:r>
          </a:p>
          <a:p>
            <a:pPr>
              <a:spcBef>
                <a:spcPts val="800"/>
              </a:spcBef>
            </a:pPr>
            <a:r>
              <a:rPr lang="en-US" dirty="0">
                <a:latin typeface="+mn-lt"/>
              </a:rPr>
              <a:t>Analyze the impact of efficiency wages on the labor market.</a:t>
            </a:r>
          </a:p>
        </p:txBody>
      </p:sp>
    </p:spTree>
    <p:extLst>
      <p:ext uri="{BB962C8B-B14F-4D97-AF65-F5344CB8AC3E}">
        <p14:creationId xmlns:p14="http://schemas.microsoft.com/office/powerpoint/2010/main" val="3253170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286A8B-B2B6-5D1F-C1F6-A52E08EAAF55}"/>
              </a:ext>
            </a:extLst>
          </p:cNvPr>
          <p:cNvSpPr>
            <a:spLocks noGrp="1"/>
          </p:cNvSpPr>
          <p:nvPr>
            <p:ph type="title"/>
          </p:nvPr>
        </p:nvSpPr>
        <p:spPr/>
        <p:txBody>
          <a:bodyPr/>
          <a:lstStyle/>
          <a:p>
            <a:r>
              <a:rPr lang="en-US" dirty="0">
                <a:latin typeface="+mn-lt"/>
              </a:rPr>
              <a:t>Discrimination</a:t>
            </a:r>
          </a:p>
        </p:txBody>
      </p:sp>
      <p:sp>
        <p:nvSpPr>
          <p:cNvPr id="3" name="Content Placeholder 2">
            <a:extLst>
              <a:ext uri="{FF2B5EF4-FFF2-40B4-BE49-F238E27FC236}">
                <a16:creationId xmlns:a16="http://schemas.microsoft.com/office/drawing/2014/main" id="{8D95DF0E-3F25-EB12-CCB7-7995DA99500E}"/>
              </a:ext>
            </a:extLst>
          </p:cNvPr>
          <p:cNvSpPr>
            <a:spLocks noGrp="1"/>
          </p:cNvSpPr>
          <p:nvPr>
            <p:ph idx="1"/>
          </p:nvPr>
        </p:nvSpPr>
        <p:spPr/>
        <p:txBody>
          <a:bodyPr vert="horz" lIns="91440" tIns="45720" rIns="91440" bIns="45720" rtlCol="0" anchor="t">
            <a:noAutofit/>
          </a:bodyPr>
          <a:lstStyle/>
          <a:p>
            <a:r>
              <a:rPr lang="en-US" b="1" dirty="0">
                <a:solidFill>
                  <a:srgbClr val="C00000"/>
                </a:solidFill>
                <a:latin typeface="+mn-lt"/>
              </a:rPr>
              <a:t>Discrimination*</a:t>
            </a:r>
          </a:p>
          <a:p>
            <a:pPr lvl="1">
              <a:spcAft>
                <a:spcPts val="5400"/>
              </a:spcAft>
              <a:buFont typeface="Arial" panose="020B0604020202020204" pitchFamily="34" charset="0"/>
              <a:buChar char="•"/>
            </a:pPr>
            <a:r>
              <a:rPr lang="en-US" dirty="0">
                <a:latin typeface="+mn-lt"/>
              </a:rPr>
              <a:t>The offering of different opportunities to similar individuals who differ only by race, ethnicity, gender, age, religion, sexual orientation, or other personal characteristics</a:t>
            </a:r>
            <a:endParaRPr lang="en-US" altLang="en-US" sz="1400" dirty="0">
              <a:solidFill>
                <a:srgbClr val="282F7C"/>
              </a:solidFill>
              <a:latin typeface="+mn-lt"/>
            </a:endParaRPr>
          </a:p>
          <a:p>
            <a:pPr marL="0" marR="0" lvl="0" indent="0" algn="l" defTabSz="914400" rtl="0" eaLnBrk="1" fontAlgn="auto" latinLnBrk="0" hangingPunct="1">
              <a:lnSpc>
                <a:spcPct val="100000"/>
              </a:lnSpc>
              <a:spcBef>
                <a:spcPts val="840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21886862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03D1DD-3700-965E-57C2-4A0B9CF0868B}"/>
              </a:ext>
            </a:extLst>
          </p:cNvPr>
          <p:cNvSpPr>
            <a:spLocks noGrp="1"/>
          </p:cNvSpPr>
          <p:nvPr>
            <p:ph type="title"/>
          </p:nvPr>
        </p:nvSpPr>
        <p:spPr/>
        <p:txBody>
          <a:bodyPr/>
          <a:lstStyle/>
          <a:p>
            <a:r>
              <a:rPr lang="en-US" dirty="0">
                <a:latin typeface="+mn-lt"/>
              </a:rPr>
              <a:t>Table 2 Median Annual Earnings by Race and Sex</a:t>
            </a:r>
          </a:p>
        </p:txBody>
      </p:sp>
      <p:graphicFrame>
        <p:nvGraphicFramePr>
          <p:cNvPr id="4" name="Table 2">
            <a:extLst>
              <a:ext uri="{FF2B5EF4-FFF2-40B4-BE49-F238E27FC236}">
                <a16:creationId xmlns:a16="http://schemas.microsoft.com/office/drawing/2014/main" id="{28C3140C-5D3F-2546-4A19-DBA093773D68}"/>
              </a:ext>
            </a:extLst>
          </p:cNvPr>
          <p:cNvGraphicFramePr>
            <a:graphicFrameLocks noGrp="1"/>
          </p:cNvGraphicFramePr>
          <p:nvPr>
            <p:ph sz="half" idx="1"/>
            <p:extLst>
              <p:ext uri="{D42A27DB-BD31-4B8C-83A1-F6EECF244321}">
                <p14:modId xmlns:p14="http://schemas.microsoft.com/office/powerpoint/2010/main" val="714040110"/>
              </p:ext>
            </p:extLst>
          </p:nvPr>
        </p:nvGraphicFramePr>
        <p:xfrm>
          <a:off x="474903" y="2030418"/>
          <a:ext cx="11242195" cy="2804160"/>
        </p:xfrm>
        <a:graphic>
          <a:graphicData uri="http://schemas.openxmlformats.org/drawingml/2006/table">
            <a:tbl>
              <a:tblPr firstRow="1" bandRow="1">
                <a:tableStyleId>{5C22544A-7EE6-4342-B048-85BDC9FD1C3A}</a:tableStyleId>
              </a:tblPr>
              <a:tblGrid>
                <a:gridCol w="3988403">
                  <a:extLst>
                    <a:ext uri="{9D8B030D-6E8A-4147-A177-3AD203B41FA5}">
                      <a16:colId xmlns:a16="http://schemas.microsoft.com/office/drawing/2014/main" val="1685638462"/>
                    </a:ext>
                  </a:extLst>
                </a:gridCol>
                <a:gridCol w="1836781">
                  <a:extLst>
                    <a:ext uri="{9D8B030D-6E8A-4147-A177-3AD203B41FA5}">
                      <a16:colId xmlns:a16="http://schemas.microsoft.com/office/drawing/2014/main" val="257615307"/>
                    </a:ext>
                  </a:extLst>
                </a:gridCol>
                <a:gridCol w="2048269">
                  <a:extLst>
                    <a:ext uri="{9D8B030D-6E8A-4147-A177-3AD203B41FA5}">
                      <a16:colId xmlns:a16="http://schemas.microsoft.com/office/drawing/2014/main" val="3737747227"/>
                    </a:ext>
                  </a:extLst>
                </a:gridCol>
                <a:gridCol w="3368742">
                  <a:extLst>
                    <a:ext uri="{9D8B030D-6E8A-4147-A177-3AD203B41FA5}">
                      <a16:colId xmlns:a16="http://schemas.microsoft.com/office/drawing/2014/main" val="723015026"/>
                    </a:ext>
                  </a:extLst>
                </a:gridCol>
              </a:tblGrid>
              <a:tr h="370840">
                <a:tc>
                  <a:txBody>
                    <a:bodyPr/>
                    <a:lstStyle/>
                    <a:p>
                      <a:endParaRPr lang="en-US" sz="2000" b="1" dirty="0"/>
                    </a:p>
                  </a:txBody>
                  <a:tcPr marL="103118" marR="103118"/>
                </a:tc>
                <a:tc>
                  <a:txBody>
                    <a:bodyPr/>
                    <a:lstStyle/>
                    <a:p>
                      <a:pPr algn="ctr"/>
                      <a:r>
                        <a:rPr lang="en-CA" sz="2000" dirty="0"/>
                        <a:t>White</a:t>
                      </a:r>
                    </a:p>
                  </a:txBody>
                  <a:tcPr marL="103118" marR="103118"/>
                </a:tc>
                <a:tc>
                  <a:txBody>
                    <a:bodyPr/>
                    <a:lstStyle/>
                    <a:p>
                      <a:pPr algn="ctr"/>
                      <a:r>
                        <a:rPr lang="en-US" sz="2000" dirty="0"/>
                        <a:t>Black</a:t>
                      </a:r>
                    </a:p>
                  </a:txBody>
                  <a:tcPr marL="103118" marR="103118"/>
                </a:tc>
                <a:tc>
                  <a:txBody>
                    <a:bodyPr/>
                    <a:lstStyle/>
                    <a:p>
                      <a:pPr algn="ctr"/>
                      <a:r>
                        <a:rPr lang="en-CA" sz="2000" dirty="0"/>
                        <a:t>Percent by Which Earnings Are Lower for Black Workers</a:t>
                      </a:r>
                    </a:p>
                  </a:txBody>
                  <a:tcPr marL="103118" marR="103118"/>
                </a:tc>
                <a:extLst>
                  <a:ext uri="{0D108BD9-81ED-4DB2-BD59-A6C34878D82A}">
                    <a16:rowId xmlns:a16="http://schemas.microsoft.com/office/drawing/2014/main" val="431897470"/>
                  </a:ext>
                </a:extLst>
              </a:tr>
              <a:tr h="370840">
                <a:tc>
                  <a:txBody>
                    <a:bodyPr/>
                    <a:lstStyle/>
                    <a:p>
                      <a:r>
                        <a:rPr lang="en-US" sz="2000" b="1" dirty="0"/>
                        <a:t>Men</a:t>
                      </a:r>
                    </a:p>
                  </a:txBody>
                  <a:tcPr marL="103118" marR="103118"/>
                </a:tc>
                <a:tc>
                  <a:txBody>
                    <a:bodyPr/>
                    <a:lstStyle/>
                    <a:p>
                      <a:pPr algn="r"/>
                      <a:r>
                        <a:rPr lang="en-US" sz="2000" dirty="0"/>
                        <a:t>$60,017</a:t>
                      </a:r>
                    </a:p>
                  </a:txBody>
                  <a:tcPr marL="103118" marR="515588"/>
                </a:tc>
                <a:tc>
                  <a:txBody>
                    <a:bodyPr/>
                    <a:lstStyle/>
                    <a:p>
                      <a:pPr algn="r"/>
                      <a:r>
                        <a:rPr lang="en-US" sz="2000" dirty="0"/>
                        <a:t>$45,644 </a:t>
                      </a:r>
                    </a:p>
                  </a:txBody>
                  <a:tcPr marL="103118" marR="515588"/>
                </a:tc>
                <a:tc>
                  <a:txBody>
                    <a:bodyPr/>
                    <a:lstStyle/>
                    <a:p>
                      <a:pPr algn="ctr"/>
                      <a:r>
                        <a:rPr lang="en-CA" sz="2000" dirty="0"/>
                        <a:t>24%</a:t>
                      </a:r>
                      <a:endParaRPr lang="en-US" sz="2000" dirty="0"/>
                    </a:p>
                  </a:txBody>
                  <a:tcPr marL="103118" marR="103118"/>
                </a:tc>
                <a:extLst>
                  <a:ext uri="{0D108BD9-81ED-4DB2-BD59-A6C34878D82A}">
                    <a16:rowId xmlns:a16="http://schemas.microsoft.com/office/drawing/2014/main" val="482683182"/>
                  </a:ext>
                </a:extLst>
              </a:tr>
              <a:tr h="370840">
                <a:tc>
                  <a:txBody>
                    <a:bodyPr/>
                    <a:lstStyle/>
                    <a:p>
                      <a:r>
                        <a:rPr lang="en-US" sz="2000" b="1" dirty="0"/>
                        <a:t>Women</a:t>
                      </a:r>
                    </a:p>
                  </a:txBody>
                  <a:tcPr marL="103118" marR="103118"/>
                </a:tc>
                <a:tc>
                  <a:txBody>
                    <a:bodyPr/>
                    <a:lstStyle/>
                    <a:p>
                      <a:pPr algn="r"/>
                      <a:r>
                        <a:rPr lang="en-US" sz="2000" dirty="0"/>
                        <a:t>$48,845</a:t>
                      </a:r>
                    </a:p>
                  </a:txBody>
                  <a:tcPr marL="103118" marR="515588"/>
                </a:tc>
                <a:tc>
                  <a:txBody>
                    <a:bodyPr/>
                    <a:lstStyle/>
                    <a:p>
                      <a:pPr algn="r"/>
                      <a:r>
                        <a:rPr lang="en-US" sz="2000" dirty="0"/>
                        <a:t>$41,098 </a:t>
                      </a:r>
                    </a:p>
                  </a:txBody>
                  <a:tcPr marL="103118" marR="515588"/>
                </a:tc>
                <a:tc>
                  <a:txBody>
                    <a:bodyPr/>
                    <a:lstStyle/>
                    <a:p>
                      <a:pPr algn="ctr"/>
                      <a:r>
                        <a:rPr lang="en-CA" sz="2000" dirty="0"/>
                        <a:t>16%</a:t>
                      </a:r>
                      <a:endParaRPr lang="en-US" sz="2000" dirty="0"/>
                    </a:p>
                  </a:txBody>
                  <a:tcPr marL="103118" marR="103118"/>
                </a:tc>
                <a:extLst>
                  <a:ext uri="{0D108BD9-81ED-4DB2-BD59-A6C34878D82A}">
                    <a16:rowId xmlns:a16="http://schemas.microsoft.com/office/drawing/2014/main" val="1948428874"/>
                  </a:ext>
                </a:extLst>
              </a:tr>
              <a:tr h="370840">
                <a:tc>
                  <a:txBody>
                    <a:bodyPr/>
                    <a:lstStyle/>
                    <a:p>
                      <a:r>
                        <a:rPr lang="en-CA" sz="2000" b="1" dirty="0"/>
                        <a:t>Percent by Which Earnings Are Lower for Women Workers</a:t>
                      </a:r>
                      <a:endParaRPr lang="en-US" sz="2000" b="1" dirty="0"/>
                    </a:p>
                  </a:txBody>
                  <a:tcPr marL="103118" marR="103118"/>
                </a:tc>
                <a:tc>
                  <a:txBody>
                    <a:bodyPr/>
                    <a:lstStyle/>
                    <a:p>
                      <a:pPr algn="r"/>
                      <a:r>
                        <a:rPr lang="en-US" sz="2000" dirty="0"/>
                        <a:t>19%</a:t>
                      </a:r>
                    </a:p>
                  </a:txBody>
                  <a:tcPr marL="103118" marR="515588"/>
                </a:tc>
                <a:tc>
                  <a:txBody>
                    <a:bodyPr/>
                    <a:lstStyle/>
                    <a:p>
                      <a:pPr algn="r"/>
                      <a:r>
                        <a:rPr lang="en-US" sz="2000" dirty="0"/>
                        <a:t>10%</a:t>
                      </a:r>
                    </a:p>
                  </a:txBody>
                  <a:tcPr marL="103118" marR="515588"/>
                </a:tc>
                <a:tc>
                  <a:txBody>
                    <a:bodyPr/>
                    <a:lstStyle/>
                    <a:p>
                      <a:pPr algn="ctr"/>
                      <a:endParaRPr lang="en-US" sz="2000" dirty="0"/>
                    </a:p>
                  </a:txBody>
                  <a:tcPr marL="103118" marR="103118"/>
                </a:tc>
                <a:extLst>
                  <a:ext uri="{0D108BD9-81ED-4DB2-BD59-A6C34878D82A}">
                    <a16:rowId xmlns:a16="http://schemas.microsoft.com/office/drawing/2014/main" val="1777366185"/>
                  </a:ext>
                </a:extLst>
              </a:tr>
            </a:tbl>
          </a:graphicData>
        </a:graphic>
      </p:graphicFrame>
      <p:sp>
        <p:nvSpPr>
          <p:cNvPr id="5" name="Text Placeholder 3">
            <a:extLst>
              <a:ext uri="{FF2B5EF4-FFF2-40B4-BE49-F238E27FC236}">
                <a16:creationId xmlns:a16="http://schemas.microsoft.com/office/drawing/2014/main" id="{CC2812B7-C0DF-403C-9F94-1A0E982902F5}"/>
              </a:ext>
            </a:extLst>
          </p:cNvPr>
          <p:cNvSpPr>
            <a:spLocks noGrp="1"/>
          </p:cNvSpPr>
          <p:nvPr>
            <p:ph type="body" sz="quarter" idx="13"/>
          </p:nvPr>
        </p:nvSpPr>
        <p:spPr>
          <a:xfrm>
            <a:off x="476844" y="4943471"/>
            <a:ext cx="11241914" cy="914400"/>
          </a:xfrm>
        </p:spPr>
        <p:txBody>
          <a:bodyPr/>
          <a:lstStyle/>
          <a:p>
            <a:pPr marL="0" indent="0">
              <a:spcBef>
                <a:spcPts val="600"/>
              </a:spcBef>
              <a:spcAft>
                <a:spcPts val="600"/>
              </a:spcAft>
              <a:buNone/>
            </a:pPr>
            <a:r>
              <a:rPr lang="en-US" sz="1200" dirty="0">
                <a:latin typeface="+mn-lt"/>
              </a:rPr>
              <a:t>Note: Earnings data are for the year 2019 and apply to full-time, year-round workers aged 14 and over. Individuals who report more than one race are excluded from these data.</a:t>
            </a:r>
          </a:p>
          <a:p>
            <a:pPr marL="0" indent="0">
              <a:spcBef>
                <a:spcPts val="600"/>
              </a:spcBef>
              <a:spcAft>
                <a:spcPts val="600"/>
              </a:spcAft>
              <a:buNone/>
            </a:pPr>
            <a:r>
              <a:rPr lang="en-US" sz="1200" dirty="0">
                <a:latin typeface="+mn-lt"/>
              </a:rPr>
              <a:t>Source: U.S. Census Bureau, Table P-38, and author’s calculations.</a:t>
            </a:r>
          </a:p>
        </p:txBody>
      </p:sp>
    </p:spTree>
    <p:extLst>
      <p:ext uri="{BB962C8B-B14F-4D97-AF65-F5344CB8AC3E}">
        <p14:creationId xmlns:p14="http://schemas.microsoft.com/office/powerpoint/2010/main" val="40497458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B47465-99FB-D9C1-876A-9B547E15DCFC}"/>
              </a:ext>
            </a:extLst>
          </p:cNvPr>
          <p:cNvSpPr>
            <a:spLocks noGrp="1"/>
          </p:cNvSpPr>
          <p:nvPr>
            <p:ph type="title"/>
          </p:nvPr>
        </p:nvSpPr>
        <p:spPr/>
        <p:txBody>
          <a:bodyPr/>
          <a:lstStyle/>
          <a:p>
            <a:r>
              <a:rPr lang="en-US" dirty="0">
                <a:latin typeface="+mn-lt"/>
              </a:rPr>
              <a:t>Discrimination by Employers</a:t>
            </a:r>
          </a:p>
        </p:txBody>
      </p:sp>
      <p:sp>
        <p:nvSpPr>
          <p:cNvPr id="3" name="Content Placeholder 2">
            <a:extLst>
              <a:ext uri="{FF2B5EF4-FFF2-40B4-BE49-F238E27FC236}">
                <a16:creationId xmlns:a16="http://schemas.microsoft.com/office/drawing/2014/main" id="{D3489182-ED53-FC1B-29CF-1CF901CE5F0B}"/>
              </a:ext>
            </a:extLst>
          </p:cNvPr>
          <p:cNvSpPr>
            <a:spLocks noGrp="1"/>
          </p:cNvSpPr>
          <p:nvPr>
            <p:ph idx="1"/>
          </p:nvPr>
        </p:nvSpPr>
        <p:spPr/>
        <p:txBody>
          <a:bodyPr/>
          <a:lstStyle/>
          <a:p>
            <a:r>
              <a:rPr lang="en-US" dirty="0">
                <a:latin typeface="+mn-lt"/>
              </a:rPr>
              <a:t>If one group in society receives a lower wage than another group even after controlling for human capital and job characteristics, who is to blame?</a:t>
            </a:r>
          </a:p>
          <a:p>
            <a:pPr lvl="1">
              <a:buFont typeface="Arial" panose="020B0604020202020204" pitchFamily="34" charset="0"/>
              <a:buChar char="•"/>
            </a:pPr>
            <a:r>
              <a:rPr lang="en-US" dirty="0">
                <a:latin typeface="+mn-lt"/>
              </a:rPr>
              <a:t>Employers — discriminatory wage differences?</a:t>
            </a:r>
          </a:p>
          <a:p>
            <a:r>
              <a:rPr lang="en-US" dirty="0">
                <a:latin typeface="+mn-lt"/>
              </a:rPr>
              <a:t>Competitive market economies</a:t>
            </a:r>
          </a:p>
          <a:p>
            <a:pPr lvl="1">
              <a:buFont typeface="Arial" panose="020B0604020202020204" pitchFamily="34" charset="0"/>
              <a:buChar char="•"/>
            </a:pPr>
            <a:r>
              <a:rPr lang="en-US" dirty="0">
                <a:latin typeface="+mn-lt"/>
              </a:rPr>
              <a:t>Natural antidote to employer discrimination: Profit motive </a:t>
            </a:r>
          </a:p>
        </p:txBody>
      </p:sp>
    </p:spTree>
    <p:extLst>
      <p:ext uri="{BB962C8B-B14F-4D97-AF65-F5344CB8AC3E}">
        <p14:creationId xmlns:p14="http://schemas.microsoft.com/office/powerpoint/2010/main" val="26177594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F5CD1B-7B21-6787-7354-4A03EDCE1DA1}"/>
              </a:ext>
            </a:extLst>
          </p:cNvPr>
          <p:cNvSpPr>
            <a:spLocks noGrp="1"/>
          </p:cNvSpPr>
          <p:nvPr>
            <p:ph type="title"/>
          </p:nvPr>
        </p:nvSpPr>
        <p:spPr/>
        <p:txBody>
          <a:bodyPr/>
          <a:lstStyle/>
          <a:p>
            <a:r>
              <a:rPr lang="en-US" dirty="0">
                <a:latin typeface="+mn-lt"/>
              </a:rPr>
              <a:t>Discrimination by Customers and Governments</a:t>
            </a:r>
          </a:p>
        </p:txBody>
      </p:sp>
      <p:sp>
        <p:nvSpPr>
          <p:cNvPr id="3" name="Content Placeholder 2">
            <a:extLst>
              <a:ext uri="{FF2B5EF4-FFF2-40B4-BE49-F238E27FC236}">
                <a16:creationId xmlns:a16="http://schemas.microsoft.com/office/drawing/2014/main" id="{6A6AD0A2-7319-D827-8BB4-AD3428BC54A9}"/>
              </a:ext>
            </a:extLst>
          </p:cNvPr>
          <p:cNvSpPr>
            <a:spLocks noGrp="1"/>
          </p:cNvSpPr>
          <p:nvPr>
            <p:ph idx="1"/>
          </p:nvPr>
        </p:nvSpPr>
        <p:spPr/>
        <p:txBody>
          <a:bodyPr/>
          <a:lstStyle/>
          <a:p>
            <a:r>
              <a:rPr lang="en-US" dirty="0">
                <a:latin typeface="+mn-lt"/>
              </a:rPr>
              <a:t>Limits to the profit motive corrective abilities</a:t>
            </a:r>
          </a:p>
          <a:p>
            <a:r>
              <a:rPr lang="en-US" dirty="0">
                <a:latin typeface="+mn-lt"/>
              </a:rPr>
              <a:t>Customer preferences (discriminatory)</a:t>
            </a:r>
          </a:p>
          <a:p>
            <a:pPr lvl="1">
              <a:buFont typeface="Arial" panose="020B0604020202020204" pitchFamily="34" charset="0"/>
              <a:buChar char="•"/>
            </a:pPr>
            <a:r>
              <a:rPr lang="en-US" dirty="0">
                <a:latin typeface="+mn-lt"/>
              </a:rPr>
              <a:t>Willing to pay more to maintain the discriminatory practice</a:t>
            </a:r>
          </a:p>
          <a:p>
            <a:r>
              <a:rPr lang="en-US" dirty="0">
                <a:latin typeface="+mn-lt"/>
              </a:rPr>
              <a:t>Government policies</a:t>
            </a:r>
          </a:p>
          <a:p>
            <a:pPr lvl="1">
              <a:buFont typeface="Arial" panose="020B0604020202020204" pitchFamily="34" charset="0"/>
              <a:buChar char="•"/>
            </a:pPr>
            <a:r>
              <a:rPr lang="en-US" dirty="0">
                <a:latin typeface="+mn-lt"/>
              </a:rPr>
              <a:t>Mandate discriminatory practices</a:t>
            </a:r>
          </a:p>
        </p:txBody>
      </p:sp>
    </p:spTree>
    <p:extLst>
      <p:ext uri="{BB962C8B-B14F-4D97-AF65-F5344CB8AC3E}">
        <p14:creationId xmlns:p14="http://schemas.microsoft.com/office/powerpoint/2010/main" val="41789833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1C9010-0A0B-4543-E26E-CCBE235E1577}"/>
              </a:ext>
            </a:extLst>
          </p:cNvPr>
          <p:cNvSpPr>
            <a:spLocks noGrp="1"/>
          </p:cNvSpPr>
          <p:nvPr>
            <p:ph type="title"/>
          </p:nvPr>
        </p:nvSpPr>
        <p:spPr/>
        <p:txBody>
          <a:bodyPr/>
          <a:lstStyle/>
          <a:p>
            <a:r>
              <a:rPr lang="en-US" dirty="0">
                <a:latin typeface="+mn-lt"/>
              </a:rPr>
              <a:t>Competitive Markets and Discrimination</a:t>
            </a:r>
          </a:p>
        </p:txBody>
      </p:sp>
      <p:sp>
        <p:nvSpPr>
          <p:cNvPr id="3" name="Content Placeholder 2">
            <a:extLst>
              <a:ext uri="{FF2B5EF4-FFF2-40B4-BE49-F238E27FC236}">
                <a16:creationId xmlns:a16="http://schemas.microsoft.com/office/drawing/2014/main" id="{3AED1F8E-A574-AD53-C107-D59EEC517D00}"/>
              </a:ext>
            </a:extLst>
          </p:cNvPr>
          <p:cNvSpPr>
            <a:spLocks noGrp="1"/>
          </p:cNvSpPr>
          <p:nvPr>
            <p:ph idx="1"/>
          </p:nvPr>
        </p:nvSpPr>
        <p:spPr/>
        <p:txBody>
          <a:bodyPr/>
          <a:lstStyle/>
          <a:p>
            <a:r>
              <a:rPr lang="en-US" dirty="0">
                <a:latin typeface="+mn-lt"/>
              </a:rPr>
              <a:t>Competitive markets contain a natural remedy for employer discrimination</a:t>
            </a:r>
          </a:p>
          <a:p>
            <a:pPr lvl="1">
              <a:buFont typeface="Arial" panose="020B0604020202020204" pitchFamily="34" charset="0"/>
              <a:buChar char="•"/>
            </a:pPr>
            <a:r>
              <a:rPr lang="en-US" dirty="0">
                <a:latin typeface="+mn-lt"/>
              </a:rPr>
              <a:t>The entry of firms that care only about profit tends to eliminate discriminatory wage differentials</a:t>
            </a:r>
          </a:p>
          <a:p>
            <a:pPr lvl="1">
              <a:buFont typeface="Arial" panose="020B0604020202020204" pitchFamily="34" charset="0"/>
              <a:buChar char="•"/>
            </a:pPr>
            <a:r>
              <a:rPr lang="en-US" dirty="0">
                <a:latin typeface="+mn-lt"/>
              </a:rPr>
              <a:t>These differentials persist in competitive markets when customers are willing to pay to maintain the discriminatory practice or when the government mandates it</a:t>
            </a:r>
          </a:p>
        </p:txBody>
      </p:sp>
    </p:spTree>
    <p:extLst>
      <p:ext uri="{BB962C8B-B14F-4D97-AF65-F5344CB8AC3E}">
        <p14:creationId xmlns:p14="http://schemas.microsoft.com/office/powerpoint/2010/main" val="38317269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54BCD0-EA85-BB85-7BD0-D9E20557897A}"/>
              </a:ext>
            </a:extLst>
          </p:cNvPr>
          <p:cNvSpPr>
            <a:spLocks noGrp="1"/>
          </p:cNvSpPr>
          <p:nvPr>
            <p:ph type="title"/>
          </p:nvPr>
        </p:nvSpPr>
        <p:spPr/>
        <p:txBody>
          <a:bodyPr/>
          <a:lstStyle/>
          <a:p>
            <a:r>
              <a:rPr lang="en-US" dirty="0">
                <a:latin typeface="+mn-lt"/>
              </a:rPr>
              <a:t>Statistical Discrimination</a:t>
            </a:r>
          </a:p>
        </p:txBody>
      </p:sp>
      <p:sp>
        <p:nvSpPr>
          <p:cNvPr id="3" name="Content Placeholder 2">
            <a:extLst>
              <a:ext uri="{FF2B5EF4-FFF2-40B4-BE49-F238E27FC236}">
                <a16:creationId xmlns:a16="http://schemas.microsoft.com/office/drawing/2014/main" id="{5BA59B01-8200-5241-3CC3-ED2BF2B36CAD}"/>
              </a:ext>
            </a:extLst>
          </p:cNvPr>
          <p:cNvSpPr>
            <a:spLocks noGrp="1"/>
          </p:cNvSpPr>
          <p:nvPr>
            <p:ph idx="1"/>
          </p:nvPr>
        </p:nvSpPr>
        <p:spPr/>
        <p:txBody>
          <a:bodyPr vert="horz" lIns="91440" tIns="45720" rIns="91440" bIns="45720" rtlCol="0" anchor="t">
            <a:noAutofit/>
          </a:bodyPr>
          <a:lstStyle/>
          <a:p>
            <a:r>
              <a:rPr lang="en-US" b="1" dirty="0">
                <a:solidFill>
                  <a:srgbClr val="C00000"/>
                </a:solidFill>
                <a:latin typeface="+mn-lt"/>
              </a:rPr>
              <a:t>Statistical discrimination*</a:t>
            </a:r>
          </a:p>
          <a:p>
            <a:pPr lvl="1">
              <a:buFont typeface="Arial" panose="020B0604020202020204" pitchFamily="34" charset="0"/>
              <a:buChar char="•"/>
            </a:pPr>
            <a:r>
              <a:rPr lang="en-US" dirty="0">
                <a:latin typeface="+mn-lt"/>
              </a:rPr>
              <a:t>Discrimination that arises because an irrelevant but observable personal characteristic is correlated with a relevant but unobservable attribute</a:t>
            </a:r>
          </a:p>
          <a:p>
            <a:pPr algn="l"/>
            <a:r>
              <a:rPr lang="en-US" dirty="0">
                <a:latin typeface="+mn-lt"/>
              </a:rPr>
              <a:t>Employers have imperfect information about employees, they may discriminate against all members of a group whose average characteristics the employers find undesirable</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0" marR="0" lvl="0" indent="0" algn="l" defTabSz="914400" rtl="0" eaLnBrk="1" fontAlgn="auto" latinLnBrk="0" hangingPunct="1">
              <a:lnSpc>
                <a:spcPct val="100000"/>
              </a:lnSpc>
              <a:spcBef>
                <a:spcPts val="600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altLang="en-US" sz="1400" b="0" i="0" u="none" strike="noStrike" kern="1200" cap="none" spc="0" normalizeH="0" baseline="0" noProof="0" dirty="0">
              <a:ln>
                <a:noFill/>
              </a:ln>
              <a:solidFill>
                <a:srgbClr val="282F7C"/>
              </a:solidFill>
              <a:effectLst/>
              <a:uLnTx/>
              <a:uFillTx/>
              <a:latin typeface="+mn-lt"/>
            </a:endParaRPr>
          </a:p>
        </p:txBody>
      </p:sp>
    </p:spTree>
    <p:extLst>
      <p:ext uri="{BB962C8B-B14F-4D97-AF65-F5344CB8AC3E}">
        <p14:creationId xmlns:p14="http://schemas.microsoft.com/office/powerpoint/2010/main" val="5188814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20-3</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Conclusion</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B2CFE-473F-19BB-7057-D505366F90F9}"/>
              </a:ext>
            </a:extLst>
          </p:cNvPr>
          <p:cNvSpPr>
            <a:spLocks noGrp="1"/>
          </p:cNvSpPr>
          <p:nvPr>
            <p:ph type="title"/>
          </p:nvPr>
        </p:nvSpPr>
        <p:spPr/>
        <p:txBody>
          <a:bodyPr/>
          <a:lstStyle/>
          <a:p>
            <a:r>
              <a:rPr lang="en-US" dirty="0">
                <a:latin typeface="+mn-lt"/>
              </a:rPr>
              <a:t>Conclusion</a:t>
            </a:r>
          </a:p>
        </p:txBody>
      </p:sp>
      <p:sp>
        <p:nvSpPr>
          <p:cNvPr id="3" name="Content Placeholder 2">
            <a:extLst>
              <a:ext uri="{FF2B5EF4-FFF2-40B4-BE49-F238E27FC236}">
                <a16:creationId xmlns:a16="http://schemas.microsoft.com/office/drawing/2014/main" id="{27A158EE-11E0-E4E1-F838-D584C9972A76}"/>
              </a:ext>
            </a:extLst>
          </p:cNvPr>
          <p:cNvSpPr>
            <a:spLocks noGrp="1"/>
          </p:cNvSpPr>
          <p:nvPr>
            <p:ph idx="1"/>
          </p:nvPr>
        </p:nvSpPr>
        <p:spPr/>
        <p:txBody>
          <a:bodyPr/>
          <a:lstStyle/>
          <a:p>
            <a:r>
              <a:rPr lang="en-US" dirty="0">
                <a:latin typeface="+mn-lt"/>
              </a:rPr>
              <a:t>The theory of the labor market developed in the last two chapters explains why some workers earn higher wages than other workers</a:t>
            </a:r>
          </a:p>
          <a:p>
            <a:pPr lvl="1">
              <a:buFont typeface="Arial" panose="020B0604020202020204" pitchFamily="34" charset="0"/>
              <a:buChar char="•"/>
            </a:pPr>
            <a:r>
              <a:rPr lang="en-US" dirty="0">
                <a:latin typeface="+mn-lt"/>
              </a:rPr>
              <a:t>In competitive markets, workers earn a wage equal to the value of their marginal contribution to the production of goods and services</a:t>
            </a:r>
          </a:p>
          <a:p>
            <a:pPr lvl="1">
              <a:buFont typeface="Arial" panose="020B0604020202020204" pitchFamily="34" charset="0"/>
              <a:buChar char="•"/>
            </a:pPr>
            <a:r>
              <a:rPr lang="en-US" dirty="0">
                <a:latin typeface="+mn-lt"/>
              </a:rPr>
              <a:t>Firms tend to pay more for workers who are talented, diligent, experienced, and educated because these workers are more productive</a:t>
            </a:r>
          </a:p>
          <a:p>
            <a:pPr lvl="1">
              <a:buFont typeface="Arial" panose="020B0604020202020204" pitchFamily="34" charset="0"/>
              <a:buChar char="•"/>
            </a:pPr>
            <a:r>
              <a:rPr lang="en-US" dirty="0">
                <a:latin typeface="+mn-lt"/>
              </a:rPr>
              <a:t>Firms are likely to pay less to those workers against whom customers discriminate because these workers contribute less to revenue</a:t>
            </a:r>
          </a:p>
        </p:txBody>
      </p:sp>
    </p:spTree>
    <p:extLst>
      <p:ext uri="{BB962C8B-B14F-4D97-AF65-F5344CB8AC3E}">
        <p14:creationId xmlns:p14="http://schemas.microsoft.com/office/powerpoint/2010/main" val="9356195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n-lt"/>
              </a:rPr>
              <a:t>Think-Pair-Share Activity (1 of 2)</a:t>
            </a:r>
          </a:p>
        </p:txBody>
      </p:sp>
      <p:sp>
        <p:nvSpPr>
          <p:cNvPr id="3" name="Content Placeholder 2"/>
          <p:cNvSpPr>
            <a:spLocks noGrp="1"/>
          </p:cNvSpPr>
          <p:nvPr>
            <p:ph idx="1"/>
          </p:nvPr>
        </p:nvSpPr>
        <p:spPr/>
        <p:txBody>
          <a:bodyPr vert="horz" lIns="91440" tIns="45720" rIns="91440" bIns="45720" rtlCol="0" anchor="t">
            <a:noAutofit/>
          </a:bodyPr>
          <a:lstStyle/>
          <a:p>
            <a:pPr marL="0" indent="0">
              <a:spcBef>
                <a:spcPts val="500"/>
              </a:spcBef>
              <a:spcAft>
                <a:spcPts val="500"/>
              </a:spcAft>
              <a:buNone/>
            </a:pPr>
            <a:r>
              <a:rPr lang="en-US" sz="2200" dirty="0">
                <a:latin typeface="+mn-lt"/>
                <a:ea typeface="+mn-lt"/>
                <a:cs typeface="+mn-lt"/>
              </a:rPr>
              <a:t>To eliminate wage differentials due to discrimination, the government creates a panel to decide what jobs should pay so that people of similar skills and education earn the same amount.</a:t>
            </a:r>
          </a:p>
          <a:p>
            <a:pPr marL="457200" indent="-457200">
              <a:spcBef>
                <a:spcPts val="500"/>
              </a:spcBef>
              <a:spcAft>
                <a:spcPts val="500"/>
              </a:spcAft>
              <a:buFont typeface="+mj-lt"/>
              <a:buAutoNum type="alphaUcPeriod"/>
            </a:pPr>
            <a:r>
              <a:rPr lang="en-US" sz="2200" dirty="0">
                <a:latin typeface="+mn-lt"/>
                <a:ea typeface="+mn-lt"/>
                <a:cs typeface="+mn-lt"/>
              </a:rPr>
              <a:t>Suppose an administrative assistant and a truck driver are judged to require the same level of education and skills, yet an administrative assistant earns $30,000 while a truck driver earns $40,000. What would happen to the quantities supplied and demanded in the market for administrative assistants and truck drivers if the wage for these professions were set by law at $35,000?</a:t>
            </a:r>
          </a:p>
          <a:p>
            <a:pPr marL="457200" indent="-457200">
              <a:spcBef>
                <a:spcPts val="500"/>
              </a:spcBef>
              <a:spcAft>
                <a:spcPts val="500"/>
              </a:spcAft>
              <a:buFont typeface="+mj-lt"/>
              <a:buAutoNum type="alphaUcPeriod"/>
            </a:pPr>
            <a:r>
              <a:rPr lang="en-US" sz="2200" dirty="0">
                <a:latin typeface="+mn-lt"/>
                <a:ea typeface="+mn-lt"/>
                <a:cs typeface="+mn-lt"/>
              </a:rPr>
              <a:t>What would happen to the level of effort and natural ability of the workers available in each market in question A? What would happen to the quality of work generated in each market?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n-lt"/>
              </a:rPr>
              <a:t>Think-Pair-Share Activity (2 of 2)</a:t>
            </a:r>
          </a:p>
        </p:txBody>
      </p:sp>
      <p:sp>
        <p:nvSpPr>
          <p:cNvPr id="3" name="Content Placeholder 2"/>
          <p:cNvSpPr>
            <a:spLocks noGrp="1"/>
          </p:cNvSpPr>
          <p:nvPr>
            <p:ph idx="1"/>
          </p:nvPr>
        </p:nvSpPr>
        <p:spPr/>
        <p:txBody>
          <a:bodyPr vert="horz" lIns="91440" tIns="45720" rIns="91440" bIns="45720" rtlCol="0" anchor="t">
            <a:noAutofit/>
          </a:bodyPr>
          <a:lstStyle/>
          <a:p>
            <a:pPr marL="457200" indent="-457200">
              <a:spcBef>
                <a:spcPts val="500"/>
              </a:spcBef>
              <a:spcAft>
                <a:spcPts val="500"/>
              </a:spcAft>
              <a:buFont typeface="+mj-lt"/>
              <a:buAutoNum type="alphaUcPeriod" startAt="3"/>
            </a:pPr>
            <a:r>
              <a:rPr lang="en-US" sz="2200" dirty="0">
                <a:latin typeface="+mn-lt"/>
                <a:ea typeface="+mn-lt"/>
                <a:cs typeface="+mn-lt"/>
              </a:rPr>
              <a:t>Suppose it is true that the skills and education required to do each job in question A are, in fact, nearly identical. What explanation would an economist likely propose to explain why the equilibrium wage differs by $10,000 across these markets?</a:t>
            </a:r>
          </a:p>
        </p:txBody>
      </p:sp>
    </p:spTree>
    <p:extLst>
      <p:ext uri="{BB962C8B-B14F-4D97-AF65-F5344CB8AC3E}">
        <p14:creationId xmlns:p14="http://schemas.microsoft.com/office/powerpoint/2010/main" val="31293233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(2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pPr>
            <a:r>
              <a:rPr lang="en-US" dirty="0">
                <a:latin typeface="+mn-lt"/>
              </a:rPr>
              <a:t>Analyze the effect of unions and collective bargaining on the labor market.</a:t>
            </a:r>
          </a:p>
          <a:p>
            <a:pPr>
              <a:spcBef>
                <a:spcPts val="800"/>
              </a:spcBef>
            </a:pPr>
            <a:r>
              <a:rPr lang="en-US" dirty="0">
                <a:latin typeface="+mn-lt"/>
              </a:rPr>
              <a:t>Recognize various wage determinants. </a:t>
            </a:r>
          </a:p>
        </p:txBody>
      </p:sp>
    </p:spTree>
    <p:extLst>
      <p:ext uri="{BB962C8B-B14F-4D97-AF65-F5344CB8AC3E}">
        <p14:creationId xmlns:p14="http://schemas.microsoft.com/office/powerpoint/2010/main" val="16143595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34B8F-029E-FD90-2EAB-C246A6AD005A}"/>
              </a:ext>
            </a:extLst>
          </p:cNvPr>
          <p:cNvSpPr>
            <a:spLocks noGrp="1"/>
          </p:cNvSpPr>
          <p:nvPr>
            <p:ph type="title"/>
          </p:nvPr>
        </p:nvSpPr>
        <p:spPr/>
        <p:txBody>
          <a:bodyPr/>
          <a:lstStyle/>
          <a:p>
            <a:r>
              <a:rPr lang="en-US" dirty="0">
                <a:latin typeface="+mn-lt"/>
              </a:rPr>
              <a:t>Self-Assessment </a:t>
            </a:r>
          </a:p>
        </p:txBody>
      </p:sp>
      <p:sp>
        <p:nvSpPr>
          <p:cNvPr id="3" name="Content Placeholder 2">
            <a:extLst>
              <a:ext uri="{FF2B5EF4-FFF2-40B4-BE49-F238E27FC236}">
                <a16:creationId xmlns:a16="http://schemas.microsoft.com/office/drawing/2014/main" id="{88CFABB7-D6F8-BFDB-32F8-EC003A190BFB}"/>
              </a:ext>
            </a:extLst>
          </p:cNvPr>
          <p:cNvSpPr>
            <a:spLocks noGrp="1"/>
          </p:cNvSpPr>
          <p:nvPr>
            <p:ph idx="1"/>
          </p:nvPr>
        </p:nvSpPr>
        <p:spPr/>
        <p:txBody>
          <a:bodyPr/>
          <a:lstStyle/>
          <a:p>
            <a:r>
              <a:rPr lang="en-US" dirty="0">
                <a:latin typeface="+mn-lt"/>
              </a:rPr>
              <a:t>Would you work as a summer intern for a private firm or the government for free? Why?</a:t>
            </a:r>
          </a:p>
        </p:txBody>
      </p:sp>
    </p:spTree>
    <p:extLst>
      <p:ext uri="{BB962C8B-B14F-4D97-AF65-F5344CB8AC3E}">
        <p14:creationId xmlns:p14="http://schemas.microsoft.com/office/powerpoint/2010/main" val="5961775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217DBF9-742E-4F7F-85EB-9E45A7F45B37}"/>
              </a:ext>
            </a:extLst>
          </p:cNvPr>
          <p:cNvSpPr>
            <a:spLocks noGrp="1"/>
          </p:cNvSpPr>
          <p:nvPr>
            <p:ph type="title"/>
          </p:nvPr>
        </p:nvSpPr>
        <p:spPr/>
        <p:txBody>
          <a:bodyPr/>
          <a:lstStyle/>
          <a:p>
            <a:r>
              <a:rPr lang="en-US" dirty="0">
                <a:latin typeface="+mn-lt"/>
              </a:rPr>
              <a:t>Summary</a:t>
            </a:r>
          </a:p>
        </p:txBody>
      </p:sp>
      <p:sp>
        <p:nvSpPr>
          <p:cNvPr id="10" name="Content Placeholder 2">
            <a:extLst>
              <a:ext uri="{FF2B5EF4-FFF2-40B4-BE49-F238E27FC236}">
                <a16:creationId xmlns:a16="http://schemas.microsoft.com/office/drawing/2014/main" id="{DDAE1AFE-9B48-43B4-983D-10FCC8293ABC}"/>
              </a:ext>
            </a:extLst>
          </p:cNvPr>
          <p:cNvSpPr>
            <a:spLocks noGrp="1"/>
          </p:cNvSpPr>
          <p:nvPr>
            <p:ph idx="1"/>
          </p:nvPr>
        </p:nvSpPr>
        <p:spPr/>
        <p:txBody>
          <a:bodyPr vert="horz" lIns="91440" tIns="45720" rIns="91440" bIns="45720" rtlCol="0" anchor="t">
            <a:noAutofit/>
          </a:bodyPr>
          <a:lstStyle/>
          <a:p>
            <a:pPr marL="0" indent="0">
              <a:buNone/>
            </a:pPr>
            <a:r>
              <a:rPr lang="en-US" dirty="0">
                <a:latin typeface="+mn-lt"/>
              </a:rPr>
              <a:t>Click the link to review the objectives for this presentation.</a:t>
            </a:r>
          </a:p>
          <a:p>
            <a:pPr marL="0" indent="0">
              <a:buNone/>
            </a:pPr>
            <a:r>
              <a:rPr lang="en-US" dirty="0">
                <a:latin typeface="+mn-lt"/>
                <a:hlinkClick r:id="rId4" action="ppaction://hlinksldjump"/>
              </a:rPr>
              <a:t>Link to Objectives</a:t>
            </a:r>
            <a:endParaRPr lang="en-US" dirty="0">
              <a:latin typeface="+mn-lt"/>
            </a:endParaRPr>
          </a:p>
        </p:txBody>
      </p:sp>
    </p:spTree>
    <p:custDataLst>
      <p:tags r:id="rId1"/>
    </p:custDataLst>
    <p:extLst>
      <p:ext uri="{BB962C8B-B14F-4D97-AF65-F5344CB8AC3E}">
        <p14:creationId xmlns:p14="http://schemas.microsoft.com/office/powerpoint/2010/main" val="4978359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20-1</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What Determines Wages?</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4317B-ADB5-40B2-1F59-7932BD57DFEA}"/>
              </a:ext>
            </a:extLst>
          </p:cNvPr>
          <p:cNvSpPr>
            <a:spLocks noGrp="1"/>
          </p:cNvSpPr>
          <p:nvPr>
            <p:ph type="title"/>
          </p:nvPr>
        </p:nvSpPr>
        <p:spPr/>
        <p:txBody>
          <a:bodyPr/>
          <a:lstStyle/>
          <a:p>
            <a:r>
              <a:rPr lang="en-US" dirty="0">
                <a:latin typeface="+mn-lt"/>
              </a:rPr>
              <a:t>Compensating Differentials</a:t>
            </a:r>
          </a:p>
        </p:txBody>
      </p:sp>
      <p:sp>
        <p:nvSpPr>
          <p:cNvPr id="3" name="Content Placeholder 2">
            <a:extLst>
              <a:ext uri="{FF2B5EF4-FFF2-40B4-BE49-F238E27FC236}">
                <a16:creationId xmlns:a16="http://schemas.microsoft.com/office/drawing/2014/main" id="{BC43F27A-8826-9198-ED3A-1B81523220C8}"/>
              </a:ext>
            </a:extLst>
          </p:cNvPr>
          <p:cNvSpPr>
            <a:spLocks noGrp="1"/>
          </p:cNvSpPr>
          <p:nvPr>
            <p:ph idx="1"/>
          </p:nvPr>
        </p:nvSpPr>
        <p:spPr/>
        <p:txBody>
          <a:bodyPr/>
          <a:lstStyle/>
          <a:p>
            <a:r>
              <a:rPr lang="en-US" b="1" dirty="0">
                <a:solidFill>
                  <a:srgbClr val="C00000"/>
                </a:solidFill>
                <a:latin typeface="+mn-lt"/>
              </a:rPr>
              <a:t>Compensating differentials*</a:t>
            </a:r>
          </a:p>
          <a:p>
            <a:pPr lvl="1">
              <a:buFont typeface="Arial" panose="020B0604020202020204" pitchFamily="34" charset="0"/>
              <a:buChar char="•"/>
            </a:pPr>
            <a:r>
              <a:rPr lang="en-US" dirty="0">
                <a:latin typeface="+mn-lt"/>
              </a:rPr>
              <a:t>Difference in wages that arises to offset the nonmonetary characteristics of different jobs</a:t>
            </a:r>
          </a:p>
          <a:p>
            <a:r>
              <a:rPr lang="en-US" dirty="0">
                <a:latin typeface="+mn-lt"/>
              </a:rPr>
              <a:t>Higher supply of labor for “good” jobs</a:t>
            </a:r>
          </a:p>
          <a:p>
            <a:pPr lvl="1">
              <a:buFont typeface="Arial" panose="020B0604020202020204" pitchFamily="34" charset="0"/>
              <a:buChar char="•"/>
            </a:pPr>
            <a:r>
              <a:rPr lang="en-US" dirty="0">
                <a:latin typeface="+mn-lt"/>
              </a:rPr>
              <a:t>Lower equilibrium wage</a:t>
            </a:r>
          </a:p>
          <a:p>
            <a:r>
              <a:rPr lang="en-US" dirty="0">
                <a:latin typeface="+mn-lt"/>
              </a:rPr>
              <a:t>Lower supply of labor for “bad” jobs</a:t>
            </a:r>
          </a:p>
          <a:p>
            <a:pPr lvl="1">
              <a:buFont typeface="Arial" panose="020B0604020202020204" pitchFamily="34" charset="0"/>
              <a:buChar char="•"/>
            </a:pPr>
            <a:r>
              <a:rPr lang="en-US" dirty="0">
                <a:latin typeface="+mn-lt"/>
              </a:rPr>
              <a:t>Higher equilibrium wage</a:t>
            </a:r>
            <a:endParaRPr lang="en-US" altLang="en-US" sz="1400" dirty="0">
              <a:solidFill>
                <a:srgbClr val="282F7C"/>
              </a:solidFill>
              <a:latin typeface="+mn-lt"/>
            </a:endParaRPr>
          </a:p>
          <a:p>
            <a:pPr marL="0" marR="0" lvl="0" indent="0" algn="l" defTabSz="914400" rtl="0" eaLnBrk="1" fontAlgn="auto" latinLnBrk="0" hangingPunct="1">
              <a:lnSpc>
                <a:spcPct val="100000"/>
              </a:lnSpc>
              <a:spcBef>
                <a:spcPts val="240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16571307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F0123C-E39F-2E0D-BF03-32949203E550}"/>
              </a:ext>
            </a:extLst>
          </p:cNvPr>
          <p:cNvSpPr>
            <a:spLocks noGrp="1"/>
          </p:cNvSpPr>
          <p:nvPr>
            <p:ph type="title"/>
          </p:nvPr>
        </p:nvSpPr>
        <p:spPr/>
        <p:txBody>
          <a:bodyPr/>
          <a:lstStyle/>
          <a:p>
            <a:r>
              <a:rPr lang="en-US" dirty="0">
                <a:latin typeface="+mn-lt"/>
              </a:rPr>
              <a:t>Human Capital (1 of 2)</a:t>
            </a:r>
          </a:p>
        </p:txBody>
      </p:sp>
      <p:sp>
        <p:nvSpPr>
          <p:cNvPr id="3" name="Content Placeholder 2">
            <a:extLst>
              <a:ext uri="{FF2B5EF4-FFF2-40B4-BE49-F238E27FC236}">
                <a16:creationId xmlns:a16="http://schemas.microsoft.com/office/drawing/2014/main" id="{A0E0261F-306F-C4E5-15C1-A6E78873D9B5}"/>
              </a:ext>
            </a:extLst>
          </p:cNvPr>
          <p:cNvSpPr>
            <a:spLocks noGrp="1"/>
          </p:cNvSpPr>
          <p:nvPr>
            <p:ph idx="1"/>
          </p:nvPr>
        </p:nvSpPr>
        <p:spPr/>
        <p:txBody>
          <a:bodyPr vert="horz" lIns="91440" tIns="45720" rIns="91440" bIns="45720" rtlCol="0" anchor="t">
            <a:noAutofit/>
          </a:bodyPr>
          <a:lstStyle/>
          <a:p>
            <a:r>
              <a:rPr lang="en-US" b="1" dirty="0">
                <a:solidFill>
                  <a:srgbClr val="C00000"/>
                </a:solidFill>
                <a:latin typeface="+mn-lt"/>
              </a:rPr>
              <a:t>Human capital*</a:t>
            </a:r>
          </a:p>
          <a:p>
            <a:pPr lvl="1">
              <a:buFont typeface="Arial" panose="020B0604020202020204" pitchFamily="34" charset="0"/>
              <a:buChar char="•"/>
            </a:pPr>
            <a:r>
              <a:rPr lang="en-US" dirty="0">
                <a:latin typeface="+mn-lt"/>
              </a:rPr>
              <a:t>Accumulation of investments in people, such as education and on-the-job training</a:t>
            </a:r>
          </a:p>
          <a:p>
            <a:r>
              <a:rPr lang="en-US" dirty="0">
                <a:latin typeface="+mn-lt"/>
              </a:rPr>
              <a:t>Education represents an expenditure of resources to raise future productivity</a:t>
            </a:r>
          </a:p>
          <a:p>
            <a:pPr lvl="1">
              <a:buFont typeface="Arial" panose="020B0604020202020204" pitchFamily="34" charset="0"/>
              <a:buChar char="•"/>
            </a:pPr>
            <a:r>
              <a:rPr lang="en-US" dirty="0">
                <a:latin typeface="+mn-lt"/>
              </a:rPr>
              <a:t>Workers with more human capital earn more, on average, than those with less</a:t>
            </a:r>
            <a:endParaRPr lang="en-US" altLang="en-US" sz="1400" dirty="0">
              <a:solidFill>
                <a:srgbClr val="282F7C"/>
              </a:solidFill>
              <a:latin typeface="+mn-lt"/>
            </a:endParaRPr>
          </a:p>
          <a:p>
            <a:pPr marL="0" marR="0" lvl="0" indent="0" algn="l" defTabSz="914400" rtl="0" eaLnBrk="1" fontAlgn="auto" latinLnBrk="0" hangingPunct="1">
              <a:lnSpc>
                <a:spcPct val="100000"/>
              </a:lnSpc>
              <a:spcBef>
                <a:spcPts val="5400"/>
              </a:spcBef>
              <a:spcAft>
                <a:spcPts val="0"/>
              </a:spcAft>
              <a:buClr>
                <a:srgbClr val="282F7C"/>
              </a:buClr>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altLang="en-US" sz="1400" b="0" i="0" u="none" strike="noStrike" kern="1200" cap="none" spc="0" normalizeH="0" baseline="0" noProof="0" dirty="0">
              <a:ln>
                <a:noFill/>
              </a:ln>
              <a:solidFill>
                <a:srgbClr val="282F7C"/>
              </a:solidFill>
              <a:effectLst/>
              <a:uLnTx/>
              <a:uFillTx/>
              <a:latin typeface="+mn-lt"/>
            </a:endParaRPr>
          </a:p>
        </p:txBody>
      </p:sp>
    </p:spTree>
    <p:extLst>
      <p:ext uri="{BB962C8B-B14F-4D97-AF65-F5344CB8AC3E}">
        <p14:creationId xmlns:p14="http://schemas.microsoft.com/office/powerpoint/2010/main" val="41288494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424B1D-80D6-FE42-59B4-72E9A25B716A}"/>
              </a:ext>
            </a:extLst>
          </p:cNvPr>
          <p:cNvSpPr>
            <a:spLocks noGrp="1"/>
          </p:cNvSpPr>
          <p:nvPr>
            <p:ph type="title"/>
          </p:nvPr>
        </p:nvSpPr>
        <p:spPr/>
        <p:txBody>
          <a:bodyPr/>
          <a:lstStyle/>
          <a:p>
            <a:r>
              <a:rPr lang="en-US" dirty="0">
                <a:latin typeface="+mn-lt"/>
              </a:rPr>
              <a:t>Human Capital (2 of 2)</a:t>
            </a:r>
          </a:p>
        </p:txBody>
      </p:sp>
      <p:sp>
        <p:nvSpPr>
          <p:cNvPr id="3" name="Content Placeholder 2">
            <a:extLst>
              <a:ext uri="{FF2B5EF4-FFF2-40B4-BE49-F238E27FC236}">
                <a16:creationId xmlns:a16="http://schemas.microsoft.com/office/drawing/2014/main" id="{F05E472F-81EB-6B53-3129-DB8AA3E40B44}"/>
              </a:ext>
            </a:extLst>
          </p:cNvPr>
          <p:cNvSpPr>
            <a:spLocks noGrp="1"/>
          </p:cNvSpPr>
          <p:nvPr>
            <p:ph idx="1"/>
          </p:nvPr>
        </p:nvSpPr>
        <p:spPr/>
        <p:txBody>
          <a:bodyPr/>
          <a:lstStyle/>
          <a:p>
            <a:r>
              <a:rPr lang="en-US" dirty="0">
                <a:latin typeface="+mn-lt"/>
              </a:rPr>
              <a:t>The difference in wages may be considered a compensating differential for the cost of acquiring human capital</a:t>
            </a:r>
          </a:p>
          <a:p>
            <a:pPr lvl="1">
              <a:buFont typeface="Arial" panose="020B0604020202020204" pitchFamily="34" charset="0"/>
              <a:buChar char="•"/>
            </a:pPr>
            <a:r>
              <a:rPr lang="en-US" dirty="0">
                <a:latin typeface="+mn-lt"/>
              </a:rPr>
              <a:t>Firms—the demanders of labor—pay more for highly educated workers because these workers have higher marginal products</a:t>
            </a:r>
          </a:p>
          <a:p>
            <a:pPr lvl="1">
              <a:buFont typeface="Arial" panose="020B0604020202020204" pitchFamily="34" charset="0"/>
              <a:buChar char="•"/>
            </a:pPr>
            <a:r>
              <a:rPr lang="en-US" dirty="0">
                <a:latin typeface="+mn-lt"/>
              </a:rPr>
              <a:t>Workers—the suppliers of labor—bear the cost of education because they expect a reward for doing so</a:t>
            </a:r>
          </a:p>
        </p:txBody>
      </p:sp>
    </p:spTree>
    <p:extLst>
      <p:ext uri="{BB962C8B-B14F-4D97-AF65-F5344CB8AC3E}">
        <p14:creationId xmlns:p14="http://schemas.microsoft.com/office/powerpoint/2010/main" val="31337697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2CB22-F53B-5C66-94AA-1E43658D4830}"/>
              </a:ext>
            </a:extLst>
          </p:cNvPr>
          <p:cNvSpPr>
            <a:spLocks noGrp="1"/>
          </p:cNvSpPr>
          <p:nvPr>
            <p:ph type="title"/>
          </p:nvPr>
        </p:nvSpPr>
        <p:spPr/>
        <p:txBody>
          <a:bodyPr/>
          <a:lstStyle/>
          <a:p>
            <a:r>
              <a:rPr lang="en-US" dirty="0">
                <a:latin typeface="+mn-lt"/>
              </a:rPr>
              <a:t>Table 1 Average Annual Earnings by Educational Attainment</a:t>
            </a:r>
          </a:p>
        </p:txBody>
      </p:sp>
      <p:sp>
        <p:nvSpPr>
          <p:cNvPr id="3" name="Content Placeholder 2">
            <a:extLst>
              <a:ext uri="{FF2B5EF4-FFF2-40B4-BE49-F238E27FC236}">
                <a16:creationId xmlns:a16="http://schemas.microsoft.com/office/drawing/2014/main" id="{A5471CFC-D55E-A725-ABE9-DA2186EC9178}"/>
              </a:ext>
            </a:extLst>
          </p:cNvPr>
          <p:cNvSpPr>
            <a:spLocks noGrp="1"/>
          </p:cNvSpPr>
          <p:nvPr>
            <p:ph sz="half" idx="1"/>
          </p:nvPr>
        </p:nvSpPr>
        <p:spPr>
          <a:xfrm>
            <a:off x="476843" y="1825625"/>
            <a:ext cx="5033941" cy="4209415"/>
          </a:xfrm>
        </p:spPr>
        <p:txBody>
          <a:bodyPr vert="horz" lIns="91440" tIns="45720" rIns="91440" bIns="45720" rtlCol="0" anchor="t">
            <a:noAutofit/>
          </a:bodyPr>
          <a:lstStyle/>
          <a:p>
            <a:r>
              <a:rPr lang="en-US" dirty="0">
                <a:latin typeface="+mn-lt"/>
              </a:rPr>
              <a:t>College graduates have always earned more than workers who did not attend college, but the gap has grown larger over the past few decades.</a:t>
            </a:r>
            <a:endParaRPr lang="en-US" b="0" i="0" u="none" strike="noStrike" baseline="0" dirty="0">
              <a:latin typeface="+mn-lt"/>
            </a:endParaRPr>
          </a:p>
          <a:p>
            <a:pPr marL="0" indent="0">
              <a:spcBef>
                <a:spcPts val="5400"/>
              </a:spcBef>
              <a:spcAft>
                <a:spcPts val="0"/>
              </a:spcAft>
              <a:buNone/>
            </a:pPr>
            <a:r>
              <a:rPr lang="en-US" sz="1400" b="0" i="0" u="none" strike="noStrike" baseline="0" dirty="0">
                <a:latin typeface="+mn-lt"/>
              </a:rPr>
              <a:t>Note: Earnings data are adjusted for inflation and are expressed in 2019 dollars. Data apply to full-time, year-round workers age 18 and over. Data </a:t>
            </a:r>
            <a:r>
              <a:rPr lang="en-US" sz="1400" dirty="0">
                <a:latin typeface="+mn-lt"/>
              </a:rPr>
              <a:t>for college</a:t>
            </a:r>
            <a:r>
              <a:rPr lang="en-US" sz="1400" b="0" i="0" u="none" strike="noStrike" baseline="0" dirty="0">
                <a:latin typeface="+mn-lt"/>
              </a:rPr>
              <a:t> graduates exclude workers with additional schooling beyond college, such as a master’s degree or Ph.D.</a:t>
            </a:r>
          </a:p>
          <a:p>
            <a:pPr marL="0" indent="0" algn="l">
              <a:spcBef>
                <a:spcPts val="0"/>
              </a:spcBef>
              <a:spcAft>
                <a:spcPts val="0"/>
              </a:spcAft>
              <a:buNone/>
            </a:pPr>
            <a:r>
              <a:rPr lang="en-US" sz="1400" b="0" i="0" u="none" strike="noStrike" baseline="0" dirty="0">
                <a:latin typeface="+mn-lt"/>
              </a:rPr>
              <a:t>Source: U.S. Census Bureau, Tables P-32 and P-35, and author’s calculations.</a:t>
            </a:r>
            <a:endParaRPr lang="en-US" sz="1400" dirty="0">
              <a:latin typeface="+mn-lt"/>
            </a:endParaRPr>
          </a:p>
        </p:txBody>
      </p:sp>
      <p:graphicFrame>
        <p:nvGraphicFramePr>
          <p:cNvPr id="7" name="Table 3">
            <a:extLst>
              <a:ext uri="{FF2B5EF4-FFF2-40B4-BE49-F238E27FC236}">
                <a16:creationId xmlns:a16="http://schemas.microsoft.com/office/drawing/2014/main" id="{97AEF0D2-2359-5249-5724-6706939CC3BA}"/>
              </a:ext>
            </a:extLst>
          </p:cNvPr>
          <p:cNvGraphicFramePr>
            <a:graphicFrameLocks noGrp="1"/>
          </p:cNvGraphicFramePr>
          <p:nvPr>
            <p:ph sz="half" idx="2"/>
            <p:extLst>
              <p:ext uri="{D42A27DB-BD31-4B8C-83A1-F6EECF244321}">
                <p14:modId xmlns:p14="http://schemas.microsoft.com/office/powerpoint/2010/main" val="2552978209"/>
              </p:ext>
            </p:extLst>
          </p:nvPr>
        </p:nvGraphicFramePr>
        <p:xfrm>
          <a:off x="5672328" y="2132905"/>
          <a:ext cx="6217920" cy="3291840"/>
        </p:xfrm>
        <a:graphic>
          <a:graphicData uri="http://schemas.openxmlformats.org/drawingml/2006/table">
            <a:tbl>
              <a:tblPr firstRow="1" bandRow="1">
                <a:tableStyleId>{5C22544A-7EE6-4342-B048-85BDC9FD1C3A}</a:tableStyleId>
              </a:tblPr>
              <a:tblGrid>
                <a:gridCol w="3840480">
                  <a:extLst>
                    <a:ext uri="{9D8B030D-6E8A-4147-A177-3AD203B41FA5}">
                      <a16:colId xmlns:a16="http://schemas.microsoft.com/office/drawing/2014/main" val="2238574350"/>
                    </a:ext>
                  </a:extLst>
                </a:gridCol>
                <a:gridCol w="1188720">
                  <a:extLst>
                    <a:ext uri="{9D8B030D-6E8A-4147-A177-3AD203B41FA5}">
                      <a16:colId xmlns:a16="http://schemas.microsoft.com/office/drawing/2014/main" val="3862015554"/>
                    </a:ext>
                  </a:extLst>
                </a:gridCol>
                <a:gridCol w="1188720">
                  <a:extLst>
                    <a:ext uri="{9D8B030D-6E8A-4147-A177-3AD203B41FA5}">
                      <a16:colId xmlns:a16="http://schemas.microsoft.com/office/drawing/2014/main" val="1343015448"/>
                    </a:ext>
                  </a:extLst>
                </a:gridCol>
              </a:tblGrid>
              <a:tr h="0">
                <a:tc>
                  <a:txBody>
                    <a:bodyPr/>
                    <a:lstStyle/>
                    <a:p>
                      <a:endParaRPr lang="en-US" sz="1800" dirty="0"/>
                    </a:p>
                  </a:txBody>
                  <a:tcPr/>
                </a:tc>
                <a:tc>
                  <a:txBody>
                    <a:bodyPr/>
                    <a:lstStyle/>
                    <a:p>
                      <a:pPr algn="ctr"/>
                      <a:r>
                        <a:rPr lang="en-CA" sz="1800" dirty="0"/>
                        <a:t>1974</a:t>
                      </a:r>
                      <a:endParaRPr lang="en-US" sz="1800" dirty="0"/>
                    </a:p>
                  </a:txBody>
                  <a:tcPr/>
                </a:tc>
                <a:tc>
                  <a:txBody>
                    <a:bodyPr/>
                    <a:lstStyle/>
                    <a:p>
                      <a:pPr algn="ctr"/>
                      <a:r>
                        <a:rPr lang="en-CA" sz="1800" dirty="0"/>
                        <a:t>2019</a:t>
                      </a:r>
                      <a:endParaRPr lang="en-US" sz="1800" dirty="0"/>
                    </a:p>
                  </a:txBody>
                  <a:tcPr/>
                </a:tc>
                <a:extLst>
                  <a:ext uri="{0D108BD9-81ED-4DB2-BD59-A6C34878D82A}">
                    <a16:rowId xmlns:a16="http://schemas.microsoft.com/office/drawing/2014/main" val="956304211"/>
                  </a:ext>
                </a:extLst>
              </a:tr>
              <a:tr h="0">
                <a:tc>
                  <a:txBody>
                    <a:bodyPr/>
                    <a:lstStyle/>
                    <a:p>
                      <a:r>
                        <a:rPr lang="en-CA" sz="1800" b="1" dirty="0"/>
                        <a:t>Men</a:t>
                      </a:r>
                    </a:p>
                  </a:txBody>
                  <a:tcPr/>
                </a:tc>
                <a:tc>
                  <a:txBody>
                    <a:bodyPr/>
                    <a:lstStyle/>
                    <a:p>
                      <a:pPr algn="ctr"/>
                      <a:endParaRPr lang="en-US" sz="1800" dirty="0"/>
                    </a:p>
                  </a:txBody>
                  <a:tcPr/>
                </a:tc>
                <a:tc>
                  <a:txBody>
                    <a:bodyPr/>
                    <a:lstStyle/>
                    <a:p>
                      <a:endParaRPr lang="en-US" sz="1800" dirty="0"/>
                    </a:p>
                  </a:txBody>
                  <a:tcPr/>
                </a:tc>
                <a:extLst>
                  <a:ext uri="{0D108BD9-81ED-4DB2-BD59-A6C34878D82A}">
                    <a16:rowId xmlns:a16="http://schemas.microsoft.com/office/drawing/2014/main" val="3678740060"/>
                  </a:ext>
                </a:extLst>
              </a:tr>
              <a:tr h="0">
                <a:tc>
                  <a:txBody>
                    <a:bodyPr/>
                    <a:lstStyle/>
                    <a:p>
                      <a:r>
                        <a:rPr lang="en-US" sz="1800" b="1" dirty="0"/>
                        <a:t>High school, no college</a:t>
                      </a:r>
                    </a:p>
                  </a:txBody>
                  <a:tcPr/>
                </a:tc>
                <a:tc>
                  <a:txBody>
                    <a:bodyPr/>
                    <a:lstStyle/>
                    <a:p>
                      <a:pPr algn="ctr"/>
                      <a:r>
                        <a:rPr lang="en-US" sz="1800" dirty="0"/>
                        <a:t>$56,855</a:t>
                      </a:r>
                    </a:p>
                  </a:txBody>
                  <a:tcPr/>
                </a:tc>
                <a:tc>
                  <a:txBody>
                    <a:bodyPr/>
                    <a:lstStyle/>
                    <a:p>
                      <a:pPr algn="ctr"/>
                      <a:r>
                        <a:rPr lang="en-US" sz="1800" dirty="0"/>
                        <a:t>$52,677</a:t>
                      </a:r>
                    </a:p>
                  </a:txBody>
                  <a:tcPr/>
                </a:tc>
                <a:extLst>
                  <a:ext uri="{0D108BD9-81ED-4DB2-BD59-A6C34878D82A}">
                    <a16:rowId xmlns:a16="http://schemas.microsoft.com/office/drawing/2014/main" val="1987728647"/>
                  </a:ext>
                </a:extLst>
              </a:tr>
              <a:tr h="0">
                <a:tc>
                  <a:txBody>
                    <a:bodyPr/>
                    <a:lstStyle/>
                    <a:p>
                      <a:r>
                        <a:rPr lang="en-US" sz="1800" b="1" dirty="0"/>
                        <a:t>College graduates</a:t>
                      </a:r>
                    </a:p>
                  </a:txBody>
                  <a:tcPr/>
                </a:tc>
                <a:tc>
                  <a:txBody>
                    <a:bodyPr/>
                    <a:lstStyle/>
                    <a:p>
                      <a:pPr algn="ctr"/>
                      <a:r>
                        <a:rPr lang="en-CA" sz="1800" dirty="0"/>
                        <a:t>$80,973</a:t>
                      </a:r>
                      <a:endParaRPr lang="en-US" sz="1800" dirty="0"/>
                    </a:p>
                  </a:txBody>
                  <a:tcPr/>
                </a:tc>
                <a:tc>
                  <a:txBody>
                    <a:bodyPr/>
                    <a:lstStyle/>
                    <a:p>
                      <a:pPr algn="ctr"/>
                      <a:r>
                        <a:rPr lang="en-US" sz="1800" dirty="0"/>
                        <a:t>$97,554</a:t>
                      </a:r>
                    </a:p>
                  </a:txBody>
                  <a:tcPr/>
                </a:tc>
                <a:extLst>
                  <a:ext uri="{0D108BD9-81ED-4DB2-BD59-A6C34878D82A}">
                    <a16:rowId xmlns:a16="http://schemas.microsoft.com/office/drawing/2014/main" val="2229275099"/>
                  </a:ext>
                </a:extLst>
              </a:tr>
              <a:tr h="0">
                <a:tc>
                  <a:txBody>
                    <a:bodyPr/>
                    <a:lstStyle/>
                    <a:p>
                      <a:r>
                        <a:rPr lang="en-CA" sz="1800" b="1" dirty="0"/>
                        <a:t>Percent extra for college grads</a:t>
                      </a:r>
                      <a:endParaRPr lang="en-US" sz="1800" b="1" dirty="0"/>
                    </a:p>
                  </a:txBody>
                  <a:tcPr/>
                </a:tc>
                <a:tc>
                  <a:txBody>
                    <a:bodyPr/>
                    <a:lstStyle/>
                    <a:p>
                      <a:pPr algn="ctr"/>
                      <a:r>
                        <a:rPr lang="en-CA" sz="1800" dirty="0"/>
                        <a:t>+42%</a:t>
                      </a:r>
                      <a:endParaRPr lang="en-US" sz="1800" dirty="0"/>
                    </a:p>
                  </a:txBody>
                  <a:tcPr/>
                </a:tc>
                <a:tc>
                  <a:txBody>
                    <a:bodyPr/>
                    <a:lstStyle/>
                    <a:p>
                      <a:pPr algn="ctr"/>
                      <a:r>
                        <a:rPr lang="en-US" sz="1800" dirty="0"/>
                        <a:t>+85%</a:t>
                      </a:r>
                    </a:p>
                  </a:txBody>
                  <a:tcPr/>
                </a:tc>
                <a:extLst>
                  <a:ext uri="{0D108BD9-81ED-4DB2-BD59-A6C34878D82A}">
                    <a16:rowId xmlns:a16="http://schemas.microsoft.com/office/drawing/2014/main" val="1198226347"/>
                  </a:ext>
                </a:extLst>
              </a:tr>
              <a:tr h="0">
                <a:tc>
                  <a:txBody>
                    <a:bodyPr/>
                    <a:lstStyle/>
                    <a:p>
                      <a:r>
                        <a:rPr lang="en-US" sz="1800" b="1" dirty="0"/>
                        <a:t>Women</a:t>
                      </a:r>
                    </a:p>
                  </a:txBody>
                  <a:tcPr/>
                </a:tc>
                <a:tc>
                  <a:txBody>
                    <a:bodyPr/>
                    <a:lstStyle/>
                    <a:p>
                      <a:pPr algn="ctr"/>
                      <a:endParaRPr lang="en-US" sz="1800" dirty="0"/>
                    </a:p>
                  </a:txBody>
                  <a:tcPr/>
                </a:tc>
                <a:tc>
                  <a:txBody>
                    <a:bodyPr/>
                    <a:lstStyle/>
                    <a:p>
                      <a:pPr algn="ctr"/>
                      <a:endParaRPr lang="en-US" sz="1800" dirty="0"/>
                    </a:p>
                  </a:txBody>
                  <a:tcPr/>
                </a:tc>
                <a:extLst>
                  <a:ext uri="{0D108BD9-81ED-4DB2-BD59-A6C34878D82A}">
                    <a16:rowId xmlns:a16="http://schemas.microsoft.com/office/drawing/2014/main" val="365882362"/>
                  </a:ext>
                </a:extLst>
              </a:tr>
              <a:tr h="0">
                <a:tc>
                  <a:txBody>
                    <a:bodyPr/>
                    <a:lstStyle/>
                    <a:p>
                      <a:r>
                        <a:rPr lang="en-US" sz="1800" b="1" dirty="0"/>
                        <a:t>High school, no college</a:t>
                      </a:r>
                    </a:p>
                  </a:txBody>
                  <a:tcPr/>
                </a:tc>
                <a:tc>
                  <a:txBody>
                    <a:bodyPr/>
                    <a:lstStyle/>
                    <a:p>
                      <a:pPr algn="ctr"/>
                      <a:r>
                        <a:rPr lang="en-CA" sz="1800" dirty="0"/>
                        <a:t>$32,675</a:t>
                      </a:r>
                      <a:endParaRPr lang="en-US" sz="1800" dirty="0"/>
                    </a:p>
                  </a:txBody>
                  <a:tcPr/>
                </a:tc>
                <a:tc>
                  <a:txBody>
                    <a:bodyPr/>
                    <a:lstStyle/>
                    <a:p>
                      <a:pPr algn="ctr"/>
                      <a:r>
                        <a:rPr lang="en-US" sz="1800" dirty="0"/>
                        <a:t>$39,669</a:t>
                      </a:r>
                    </a:p>
                  </a:txBody>
                  <a:tcPr/>
                </a:tc>
                <a:extLst>
                  <a:ext uri="{0D108BD9-81ED-4DB2-BD59-A6C34878D82A}">
                    <a16:rowId xmlns:a16="http://schemas.microsoft.com/office/drawing/2014/main" val="1710661135"/>
                  </a:ext>
                </a:extLst>
              </a:tr>
              <a:tr h="0">
                <a:tc>
                  <a:txBody>
                    <a:bodyPr/>
                    <a:lstStyle/>
                    <a:p>
                      <a:r>
                        <a:rPr lang="en-US" sz="1800" b="1" dirty="0"/>
                        <a:t>College graduates</a:t>
                      </a:r>
                    </a:p>
                  </a:txBody>
                  <a:tcPr/>
                </a:tc>
                <a:tc>
                  <a:txBody>
                    <a:bodyPr/>
                    <a:lstStyle/>
                    <a:p>
                      <a:pPr algn="ctr"/>
                      <a:r>
                        <a:rPr lang="en-CA" sz="1800" dirty="0"/>
                        <a:t>$44,200</a:t>
                      </a:r>
                      <a:endParaRPr lang="en-US" sz="1800" dirty="0"/>
                    </a:p>
                  </a:txBody>
                  <a:tcPr/>
                </a:tc>
                <a:tc>
                  <a:txBody>
                    <a:bodyPr/>
                    <a:lstStyle/>
                    <a:p>
                      <a:pPr algn="ctr"/>
                      <a:r>
                        <a:rPr lang="en-US" sz="1800" dirty="0"/>
                        <a:t>$70,657</a:t>
                      </a:r>
                    </a:p>
                  </a:txBody>
                  <a:tcPr/>
                </a:tc>
                <a:extLst>
                  <a:ext uri="{0D108BD9-81ED-4DB2-BD59-A6C34878D82A}">
                    <a16:rowId xmlns:a16="http://schemas.microsoft.com/office/drawing/2014/main" val="1682142412"/>
                  </a:ext>
                </a:extLst>
              </a:tr>
              <a:tr h="0">
                <a:tc>
                  <a:txBody>
                    <a:bodyPr/>
                    <a:lstStyle/>
                    <a:p>
                      <a:r>
                        <a:rPr lang="en-CA" sz="1800" b="1" dirty="0"/>
                        <a:t>Percent extra for college grads</a:t>
                      </a:r>
                      <a:endParaRPr lang="en-US" sz="1800" b="1" dirty="0"/>
                    </a:p>
                  </a:txBody>
                  <a:tcPr/>
                </a:tc>
                <a:tc>
                  <a:txBody>
                    <a:bodyPr/>
                    <a:lstStyle/>
                    <a:p>
                      <a:pPr algn="ctr"/>
                      <a:r>
                        <a:rPr lang="en-CA" sz="1800" dirty="0"/>
                        <a:t>+35%</a:t>
                      </a:r>
                      <a:endParaRPr lang="en-US" sz="1800" dirty="0"/>
                    </a:p>
                  </a:txBody>
                  <a:tcPr/>
                </a:tc>
                <a:tc>
                  <a:txBody>
                    <a:bodyPr/>
                    <a:lstStyle/>
                    <a:p>
                      <a:pPr algn="ctr"/>
                      <a:r>
                        <a:rPr lang="en-US" sz="1800" dirty="0"/>
                        <a:t>+78%</a:t>
                      </a:r>
                    </a:p>
                  </a:txBody>
                  <a:tcPr/>
                </a:tc>
                <a:extLst>
                  <a:ext uri="{0D108BD9-81ED-4DB2-BD59-A6C34878D82A}">
                    <a16:rowId xmlns:a16="http://schemas.microsoft.com/office/drawing/2014/main" val="40975926"/>
                  </a:ext>
                </a:extLst>
              </a:tr>
            </a:tbl>
          </a:graphicData>
        </a:graphic>
      </p:graphicFrame>
    </p:spTree>
    <p:extLst>
      <p:ext uri="{BB962C8B-B14F-4D97-AF65-F5344CB8AC3E}">
        <p14:creationId xmlns:p14="http://schemas.microsoft.com/office/powerpoint/2010/main" val="1773839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9E7A93-6F48-399C-A637-EC24B53BAF4D}"/>
              </a:ext>
            </a:extLst>
          </p:cNvPr>
          <p:cNvSpPr>
            <a:spLocks noGrp="1"/>
          </p:cNvSpPr>
          <p:nvPr>
            <p:ph type="title"/>
          </p:nvPr>
        </p:nvSpPr>
        <p:spPr/>
        <p:txBody>
          <a:bodyPr/>
          <a:lstStyle/>
          <a:p>
            <a:r>
              <a:rPr lang="en-US" dirty="0">
                <a:latin typeface="+mn-lt"/>
              </a:rPr>
              <a:t>Ability, Effort, and Chance</a:t>
            </a:r>
          </a:p>
        </p:txBody>
      </p:sp>
      <p:sp>
        <p:nvSpPr>
          <p:cNvPr id="3" name="Content Placeholder 2">
            <a:extLst>
              <a:ext uri="{FF2B5EF4-FFF2-40B4-BE49-F238E27FC236}">
                <a16:creationId xmlns:a16="http://schemas.microsoft.com/office/drawing/2014/main" id="{14F810D9-6B3F-F880-6965-B0BD76A67B62}"/>
              </a:ext>
            </a:extLst>
          </p:cNvPr>
          <p:cNvSpPr>
            <a:spLocks noGrp="1"/>
          </p:cNvSpPr>
          <p:nvPr>
            <p:ph idx="1"/>
          </p:nvPr>
        </p:nvSpPr>
        <p:spPr/>
        <p:txBody>
          <a:bodyPr/>
          <a:lstStyle/>
          <a:p>
            <a:r>
              <a:rPr lang="en-US" dirty="0">
                <a:latin typeface="+mn-lt"/>
              </a:rPr>
              <a:t>Natural ability</a:t>
            </a:r>
          </a:p>
          <a:p>
            <a:pPr lvl="1">
              <a:buFont typeface="Arial" panose="020B0604020202020204" pitchFamily="34" charset="0"/>
              <a:buChar char="•"/>
            </a:pPr>
            <a:r>
              <a:rPr lang="en-US" dirty="0">
                <a:latin typeface="+mn-lt"/>
              </a:rPr>
              <a:t>Workers with greater natural ability earn more</a:t>
            </a:r>
          </a:p>
          <a:p>
            <a:r>
              <a:rPr lang="en-US" dirty="0">
                <a:latin typeface="+mn-lt"/>
              </a:rPr>
              <a:t>Effort</a:t>
            </a:r>
          </a:p>
          <a:p>
            <a:pPr lvl="1">
              <a:buFont typeface="Arial" panose="020B0604020202020204" pitchFamily="34" charset="0"/>
              <a:buChar char="•"/>
            </a:pPr>
            <a:r>
              <a:rPr lang="en-US" dirty="0">
                <a:latin typeface="+mn-lt"/>
              </a:rPr>
              <a:t>People who work hard are more productive and earn more</a:t>
            </a:r>
          </a:p>
          <a:p>
            <a:r>
              <a:rPr lang="en-US" dirty="0">
                <a:latin typeface="+mn-lt"/>
              </a:rPr>
              <a:t>Chance</a:t>
            </a:r>
          </a:p>
          <a:p>
            <a:pPr lvl="1">
              <a:buFont typeface="Arial" panose="020B0604020202020204" pitchFamily="34" charset="0"/>
              <a:buChar char="•"/>
            </a:pPr>
            <a:r>
              <a:rPr lang="en-US" dirty="0">
                <a:latin typeface="+mn-lt"/>
              </a:rPr>
              <a:t>Can influence wage</a:t>
            </a:r>
          </a:p>
        </p:txBody>
      </p:sp>
    </p:spTree>
    <p:extLst>
      <p:ext uri="{BB962C8B-B14F-4D97-AF65-F5344CB8AC3E}">
        <p14:creationId xmlns:p14="http://schemas.microsoft.com/office/powerpoint/2010/main" val="309216897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DESIGN_ID_FULL TEXT TEMPLATE MASTER" val="7pb33sBP"/>
  <p:tag name="ARTICULATE_DESIGN_ID_FULL TEXT TEMPLATE MASTER (CONT.)" val="V3Eg5WUK"/>
  <p:tag name="ARTICULATE_DESIGN_ID_OPTIMIZED TEMPLATE MASTER" val="rzwWCka7"/>
  <p:tag name="ARTICULATE_DESIGN_ID_OPTIMIZED TEMPLATE MASTER (CONT.)" val="klKJ3eZ5"/>
  <p:tag name="ARTICULATE_SLIDE_COUNT" val="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2121</Words>
  <Application>Microsoft Office PowerPoint</Application>
  <PresentationFormat>Widescreen</PresentationFormat>
  <Paragraphs>210</Paragraphs>
  <Slides>31</Slides>
  <Notes>13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31</vt:i4>
      </vt:variant>
    </vt:vector>
  </HeadingPairs>
  <TitlesOfParts>
    <vt:vector size="38" baseType="lpstr">
      <vt:lpstr>Arial</vt:lpstr>
      <vt:lpstr>Calibri</vt:lpstr>
      <vt:lpstr>Courier New</vt:lpstr>
      <vt:lpstr>Wingdings</vt:lpstr>
      <vt:lpstr>Work Sans</vt:lpstr>
      <vt:lpstr>Work Sans </vt:lpstr>
      <vt:lpstr>Optimized Template Master</vt:lpstr>
      <vt:lpstr>Principles of Economics, 10e</vt:lpstr>
      <vt:lpstr>Chapter Objectives  (1 of 2)</vt:lpstr>
      <vt:lpstr>Chapter Objectives  (2 of 2)</vt:lpstr>
      <vt:lpstr>20-1</vt:lpstr>
      <vt:lpstr>Compensating Differentials</vt:lpstr>
      <vt:lpstr>Human Capital (1 of 2)</vt:lpstr>
      <vt:lpstr>Human Capital (2 of 2)</vt:lpstr>
      <vt:lpstr>Table 1 Average Annual Earnings by Educational Attainment</vt:lpstr>
      <vt:lpstr>Ability, Effort, and Chance</vt:lpstr>
      <vt:lpstr>Active Learning 1: Education</vt:lpstr>
      <vt:lpstr>An Alternative View of Education: Signaling</vt:lpstr>
      <vt:lpstr>The Superstar Phenomenon</vt:lpstr>
      <vt:lpstr>Below-Equilibrium Wages: Monopsony</vt:lpstr>
      <vt:lpstr>Ask the Experts: Competition in Labor Markets</vt:lpstr>
      <vt:lpstr>Above-Equilibrium Wages: Minimum-Wage Laws, Unions, and Efficiency Wages (1 of 2)</vt:lpstr>
      <vt:lpstr>Above-Equilibrium Wages: Minimum-Wage Laws, Unions, and Efficiency Wages (2 of 2)</vt:lpstr>
      <vt:lpstr>Active Learning 2: Which Job Earns More?</vt:lpstr>
      <vt:lpstr>Active Learning 2: Answers</vt:lpstr>
      <vt:lpstr>20-2</vt:lpstr>
      <vt:lpstr>Discrimination</vt:lpstr>
      <vt:lpstr>Table 2 Median Annual Earnings by Race and Sex</vt:lpstr>
      <vt:lpstr>Discrimination by Employers</vt:lpstr>
      <vt:lpstr>Discrimination by Customers and Governments</vt:lpstr>
      <vt:lpstr>Competitive Markets and Discrimination</vt:lpstr>
      <vt:lpstr>Statistical Discrimination</vt:lpstr>
      <vt:lpstr>20-3</vt:lpstr>
      <vt:lpstr>Conclusion</vt:lpstr>
      <vt:lpstr>Think-Pair-Share Activity (1 of 2)</vt:lpstr>
      <vt:lpstr>Think-Pair-Share Activity (2 of 2)</vt:lpstr>
      <vt:lpstr>Self-Assessment </vt:lpstr>
      <vt:lpstr>Summary</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Tenth Edition</dc:title>
  <dc:subject>Chapter 20: Earnings and Discrimination</dc:subject>
  <dc:creator/>
  <cp:lastModifiedBy/>
  <cp:revision>33</cp:revision>
  <dcterms:created xsi:type="dcterms:W3CDTF">2022-07-21T17:39:44Z</dcterms:created>
  <dcterms:modified xsi:type="dcterms:W3CDTF">2023-02-17T14:15:19Z</dcterms:modified>
  <cp:category>Accessible PPT</cp:category>
</cp:coreProperties>
</file>