
<file path=[Content_Types].xml><?xml version="1.0" encoding="utf-8"?>
<Types xmlns="http://schemas.openxmlformats.org/package/2006/content-types">
  <Default Extension="png" ContentType="image/png"/>
  <Default Extension="emf" ContentType="image/x-emf"/>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ags/tag15.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tags/tag16.xml" ContentType="application/vnd.openxmlformats-officedocument.presentationml.tags+xml"/>
  <Override PartName="/ppt/notesSlides/notesSlide4.xml" ContentType="application/vnd.openxmlformats-officedocument.presentationml.notesSlide+xml"/>
  <Override PartName="/ppt/notesSlides/notesSlide5.xml" ContentType="application/vnd.openxmlformats-officedocument.presentationml.notesSlide+xml"/>
  <Override PartName="/ppt/tags/tag17.xml" ContentType="application/vnd.openxmlformats-officedocument.presentationml.tags+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tags/tag18.xml" ContentType="application/vnd.openxmlformats-officedocument.presentationml.tags+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tags/tag19.xml" ContentType="application/vnd.openxmlformats-officedocument.presentationml.tags+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tags/tag20.xml" ContentType="application/vnd.openxmlformats-officedocument.presentationml.tags+xml"/>
  <Override PartName="/ppt/notesSlides/notesSlide1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Override PartName="/ppt/authors.xml" ContentType="application/vnd.ms-powerpoint.author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autoCompressPictures="0">
  <p:sldMasterIdLst>
    <p:sldMasterId id="2147483725" r:id="rId1"/>
    <p:sldMasterId id="2147483769" r:id="rId2"/>
    <p:sldMasterId id="2147483775" r:id="rId3"/>
  </p:sldMasterIdLst>
  <p:notesMasterIdLst>
    <p:notesMasterId r:id="rId53"/>
  </p:notesMasterIdLst>
  <p:handoutMasterIdLst>
    <p:handoutMasterId r:id="rId54"/>
  </p:handoutMasterIdLst>
  <p:sldIdLst>
    <p:sldId id="268" r:id="rId4"/>
    <p:sldId id="370" r:id="rId5"/>
    <p:sldId id="417" r:id="rId6"/>
    <p:sldId id="418" r:id="rId7"/>
    <p:sldId id="373" r:id="rId8"/>
    <p:sldId id="678" r:id="rId9"/>
    <p:sldId id="677" r:id="rId10"/>
    <p:sldId id="680" r:id="rId11"/>
    <p:sldId id="679" r:id="rId12"/>
    <p:sldId id="681" r:id="rId13"/>
    <p:sldId id="682" r:id="rId14"/>
    <p:sldId id="671" r:id="rId15"/>
    <p:sldId id="683" r:id="rId16"/>
    <p:sldId id="709" r:id="rId17"/>
    <p:sldId id="710" r:id="rId18"/>
    <p:sldId id="687" r:id="rId19"/>
    <p:sldId id="670" r:id="rId20"/>
    <p:sldId id="398" r:id="rId21"/>
    <p:sldId id="688" r:id="rId22"/>
    <p:sldId id="672" r:id="rId23"/>
    <p:sldId id="711" r:id="rId24"/>
    <p:sldId id="690" r:id="rId25"/>
    <p:sldId id="692" r:id="rId26"/>
    <p:sldId id="673" r:id="rId27"/>
    <p:sldId id="707" r:id="rId28"/>
    <p:sldId id="708" r:id="rId29"/>
    <p:sldId id="399" r:id="rId30"/>
    <p:sldId id="693" r:id="rId31"/>
    <p:sldId id="694" r:id="rId32"/>
    <p:sldId id="674" r:id="rId33"/>
    <p:sldId id="704" r:id="rId34"/>
    <p:sldId id="705" r:id="rId35"/>
    <p:sldId id="575" r:id="rId36"/>
    <p:sldId id="695" r:id="rId37"/>
    <p:sldId id="696" r:id="rId38"/>
    <p:sldId id="697" r:id="rId39"/>
    <p:sldId id="698" r:id="rId40"/>
    <p:sldId id="713" r:id="rId41"/>
    <p:sldId id="699" r:id="rId42"/>
    <p:sldId id="700" r:id="rId43"/>
    <p:sldId id="712" r:id="rId44"/>
    <p:sldId id="701" r:id="rId45"/>
    <p:sldId id="714" r:id="rId46"/>
    <p:sldId id="706" r:id="rId47"/>
    <p:sldId id="400" r:id="rId48"/>
    <p:sldId id="703" r:id="rId49"/>
    <p:sldId id="653" r:id="rId50"/>
    <p:sldId id="654" r:id="rId51"/>
    <p:sldId id="368" r:id="rId52"/>
  </p:sldIdLst>
  <p:sldSz cx="12192000" cy="6858000"/>
  <p:notesSz cx="6858000" cy="9144000"/>
  <p:custDataLst>
    <p:tags r:id="rId55"/>
  </p:custDataLst>
  <p:defaultTextStyle>
    <a:defPPr>
      <a:defRPr lang="en-US"/>
    </a:defPPr>
    <a:lvl1pPr algn="l" rtl="0" eaLnBrk="0" fontAlgn="base" hangingPunct="0">
      <a:spcBef>
        <a:spcPct val="0"/>
      </a:spcBef>
      <a:spcAft>
        <a:spcPct val="0"/>
      </a:spcAft>
      <a:defRPr kern="1200">
        <a:solidFill>
          <a:schemeClr val="tx1"/>
        </a:solidFill>
        <a:latin typeface="Calibri" charset="0"/>
        <a:ea typeface="+mn-ea"/>
        <a:cs typeface="+mn-cs"/>
      </a:defRPr>
    </a:lvl1pPr>
    <a:lvl2pPr marL="457200" algn="l" rtl="0" eaLnBrk="0" fontAlgn="base" hangingPunct="0">
      <a:spcBef>
        <a:spcPct val="0"/>
      </a:spcBef>
      <a:spcAft>
        <a:spcPct val="0"/>
      </a:spcAft>
      <a:defRPr kern="1200">
        <a:solidFill>
          <a:schemeClr val="tx1"/>
        </a:solidFill>
        <a:latin typeface="Calibri" charset="0"/>
        <a:ea typeface="+mn-ea"/>
        <a:cs typeface="+mn-cs"/>
      </a:defRPr>
    </a:lvl2pPr>
    <a:lvl3pPr marL="914400" algn="l" rtl="0" eaLnBrk="0" fontAlgn="base" hangingPunct="0">
      <a:spcBef>
        <a:spcPct val="0"/>
      </a:spcBef>
      <a:spcAft>
        <a:spcPct val="0"/>
      </a:spcAft>
      <a:defRPr kern="1200">
        <a:solidFill>
          <a:schemeClr val="tx1"/>
        </a:solidFill>
        <a:latin typeface="Calibri" charset="0"/>
        <a:ea typeface="+mn-ea"/>
        <a:cs typeface="+mn-cs"/>
      </a:defRPr>
    </a:lvl3pPr>
    <a:lvl4pPr marL="1371600" algn="l" rtl="0" eaLnBrk="0" fontAlgn="base" hangingPunct="0">
      <a:spcBef>
        <a:spcPct val="0"/>
      </a:spcBef>
      <a:spcAft>
        <a:spcPct val="0"/>
      </a:spcAft>
      <a:defRPr kern="1200">
        <a:solidFill>
          <a:schemeClr val="tx1"/>
        </a:solidFill>
        <a:latin typeface="Calibri" charset="0"/>
        <a:ea typeface="+mn-ea"/>
        <a:cs typeface="+mn-cs"/>
      </a:defRPr>
    </a:lvl4pPr>
    <a:lvl5pPr marL="1828800" algn="l" rtl="0" eaLnBrk="0" fontAlgn="base" hangingPunct="0">
      <a:spcBef>
        <a:spcPct val="0"/>
      </a:spcBef>
      <a:spcAft>
        <a:spcPct val="0"/>
      </a:spcAft>
      <a:defRPr kern="1200">
        <a:solidFill>
          <a:schemeClr val="tx1"/>
        </a:solidFill>
        <a:latin typeface="Calibri" charset="0"/>
        <a:ea typeface="+mn-ea"/>
        <a:cs typeface="+mn-cs"/>
      </a:defRPr>
    </a:lvl5pPr>
    <a:lvl6pPr marL="2286000" algn="l" defTabSz="914400" rtl="0" eaLnBrk="1" latinLnBrk="0" hangingPunct="1">
      <a:defRPr kern="1200">
        <a:solidFill>
          <a:schemeClr val="tx1"/>
        </a:solidFill>
        <a:latin typeface="Calibri" charset="0"/>
        <a:ea typeface="+mn-ea"/>
        <a:cs typeface="+mn-cs"/>
      </a:defRPr>
    </a:lvl6pPr>
    <a:lvl7pPr marL="2743200" algn="l" defTabSz="914400" rtl="0" eaLnBrk="1" latinLnBrk="0" hangingPunct="1">
      <a:defRPr kern="1200">
        <a:solidFill>
          <a:schemeClr val="tx1"/>
        </a:solidFill>
        <a:latin typeface="Calibri" charset="0"/>
        <a:ea typeface="+mn-ea"/>
        <a:cs typeface="+mn-cs"/>
      </a:defRPr>
    </a:lvl7pPr>
    <a:lvl8pPr marL="3200400" algn="l" defTabSz="914400" rtl="0" eaLnBrk="1" latinLnBrk="0" hangingPunct="1">
      <a:defRPr kern="1200">
        <a:solidFill>
          <a:schemeClr val="tx1"/>
        </a:solidFill>
        <a:latin typeface="Calibri" charset="0"/>
        <a:ea typeface="+mn-ea"/>
        <a:cs typeface="+mn-cs"/>
      </a:defRPr>
    </a:lvl8pPr>
    <a:lvl9pPr marL="3657600" algn="l" defTabSz="914400" rtl="0" eaLnBrk="1" latinLnBrk="0" hangingPunct="1">
      <a:defRPr kern="1200">
        <a:solidFill>
          <a:schemeClr val="tx1"/>
        </a:solidFill>
        <a:latin typeface="Calibri"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0000000-0000-0000-0000-000000000000}" name="Author" initials="A" userId="Author"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3" name="Author" initials="A" lastIdx="9" clrIdx="2"/>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92F7C"/>
    <a:srgbClr val="F2F2F2"/>
    <a:srgbClr val="0098D4"/>
    <a:srgbClr val="003865"/>
    <a:srgbClr val="000000"/>
    <a:srgbClr val="004A78"/>
    <a:srgbClr val="006298"/>
    <a:srgbClr val="FF6300"/>
    <a:srgbClr val="E9255F"/>
    <a:srgbClr val="00B8E7"/>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E0BF61C-9147-58B9-CD4E-E24A9BEDEFD1}" v="59" dt="2023-01-29T10:23:32.204"/>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505E3EF-67EA-436B-97B2-0124C06EBD24}" styleName="Medium Style 4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25400" cmpd="sng">
              <a:solidFill>
                <a:schemeClr val="accent3"/>
              </a:solidFill>
            </a:ln>
          </a:top>
        </a:tcBdr>
        <a:fill>
          <a:solidFill>
            <a:schemeClr val="accent3">
              <a:tint val="20000"/>
            </a:schemeClr>
          </a:solidFill>
        </a:fill>
      </a:tcStyle>
    </a:lastRow>
    <a:firstRow>
      <a:tcTxStyle b="on"/>
      <a:tcStyle>
        <a:tcBdr/>
        <a:fill>
          <a:solidFill>
            <a:schemeClr val="accent3">
              <a:tint val="20000"/>
            </a:schemeClr>
          </a:solidFill>
        </a:fill>
      </a:tcStyle>
    </a:firstRow>
  </a:tblStyle>
  <a:tblStyle styleId="{0660B408-B3CF-4A94-85FC-2B1E0A45F4A2}" styleName="Dark Style 2 - Accent 1/Accent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1">
              <a:tint val="20000"/>
            </a:schemeClr>
          </a:solidFill>
        </a:fill>
      </a:tcStyle>
    </a:lastRow>
    <a:firstRow>
      <a:tcTxStyle b="on">
        <a:fontRef idx="minor">
          <a:scrgbClr r="0" g="0" b="0"/>
        </a:fontRef>
        <a:schemeClr val="lt1"/>
      </a:tcTxStyle>
      <a:tcStyle>
        <a:tcBdr/>
        <a:fill>
          <a:solidFill>
            <a:schemeClr val="accent2"/>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1FECB4D8-DB02-4DC6-A0A2-4F2EBAE1DC90}" styleName="Medium Style 1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039" autoAdjust="0"/>
    <p:restoredTop sz="92115" autoAdjust="0"/>
  </p:normalViewPr>
  <p:slideViewPr>
    <p:cSldViewPr snapToGrid="0" snapToObjects="1">
      <p:cViewPr varScale="1">
        <p:scale>
          <a:sx n="62" d="100"/>
          <a:sy n="62" d="100"/>
        </p:scale>
        <p:origin x="828" y="52"/>
      </p:cViewPr>
      <p:guideLst>
        <p:guide orient="horz" pos="2160"/>
        <p:guide pos="3840"/>
      </p:guideLst>
    </p:cSldViewPr>
  </p:slideViewPr>
  <p:outlineViewPr>
    <p:cViewPr>
      <p:scale>
        <a:sx n="33" d="100"/>
        <a:sy n="33" d="100"/>
      </p:scale>
      <p:origin x="0" y="-50166"/>
    </p:cViewPr>
  </p:outlineViewPr>
  <p:notesTextViewPr>
    <p:cViewPr>
      <p:scale>
        <a:sx n="100" d="100"/>
        <a:sy n="100" d="100"/>
      </p:scale>
      <p:origin x="0" y="0"/>
    </p:cViewPr>
  </p:notesTextViewPr>
  <p:sorterViewPr>
    <p:cViewPr>
      <p:scale>
        <a:sx n="100" d="100"/>
        <a:sy n="100" d="100"/>
      </p:scale>
      <p:origin x="0" y="0"/>
    </p:cViewPr>
  </p:sorterViewPr>
  <p:notesViewPr>
    <p:cSldViewPr snapToGrid="0" snapToObjects="1">
      <p:cViewPr varScale="1">
        <p:scale>
          <a:sx n="52" d="100"/>
          <a:sy n="52" d="100"/>
        </p:scale>
        <p:origin x="2862" y="84"/>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slide" Target="slides/slide36.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slide" Target="slides/slide39.xml"/><Relationship Id="rId47" Type="http://schemas.openxmlformats.org/officeDocument/2006/relationships/slide" Target="slides/slide44.xml"/><Relationship Id="rId50" Type="http://schemas.openxmlformats.org/officeDocument/2006/relationships/slide" Target="slides/slide47.xml"/><Relationship Id="rId55" Type="http://schemas.openxmlformats.org/officeDocument/2006/relationships/tags" Target="tags/tag1.xml"/><Relationship Id="rId7" Type="http://schemas.openxmlformats.org/officeDocument/2006/relationships/slide" Target="slides/slide4.xml"/><Relationship Id="rId2" Type="http://schemas.openxmlformats.org/officeDocument/2006/relationships/slideMaster" Target="slideMasters/slideMaster2.xml"/><Relationship Id="rId16" Type="http://schemas.openxmlformats.org/officeDocument/2006/relationships/slide" Target="slides/slide13.xml"/><Relationship Id="rId29" Type="http://schemas.openxmlformats.org/officeDocument/2006/relationships/slide" Target="slides/slide26.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slide" Target="slides/slide37.xml"/><Relationship Id="rId45" Type="http://schemas.openxmlformats.org/officeDocument/2006/relationships/slide" Target="slides/slide42.xml"/><Relationship Id="rId53" Type="http://schemas.openxmlformats.org/officeDocument/2006/relationships/notesMaster" Target="notesMasters/notesMaster1.xml"/><Relationship Id="rId58" Type="http://schemas.openxmlformats.org/officeDocument/2006/relationships/viewProps" Target="viewProps.xml"/><Relationship Id="rId5" Type="http://schemas.openxmlformats.org/officeDocument/2006/relationships/slide" Target="slides/slide2.xml"/><Relationship Id="rId61" Type="http://schemas.microsoft.com/office/2015/10/relationships/revisionInfo" Target="revisionInfo.xml"/><Relationship Id="rId19" Type="http://schemas.openxmlformats.org/officeDocument/2006/relationships/slide" Target="slides/slide1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slide" Target="slides/slide40.xml"/><Relationship Id="rId48" Type="http://schemas.openxmlformats.org/officeDocument/2006/relationships/slide" Target="slides/slide45.xml"/><Relationship Id="rId56" Type="http://schemas.openxmlformats.org/officeDocument/2006/relationships/commentAuthors" Target="commentAuthors.xml"/><Relationship Id="rId8" Type="http://schemas.openxmlformats.org/officeDocument/2006/relationships/slide" Target="slides/slide5.xml"/><Relationship Id="rId51" Type="http://schemas.openxmlformats.org/officeDocument/2006/relationships/slide" Target="slides/slide48.xml"/><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slide" Target="slides/slide43.xml"/><Relationship Id="rId59" Type="http://schemas.openxmlformats.org/officeDocument/2006/relationships/theme" Target="theme/theme1.xml"/><Relationship Id="rId20" Type="http://schemas.openxmlformats.org/officeDocument/2006/relationships/slide" Target="slides/slide17.xml"/><Relationship Id="rId41" Type="http://schemas.openxmlformats.org/officeDocument/2006/relationships/slide" Target="slides/slide38.xml"/><Relationship Id="rId54" Type="http://schemas.openxmlformats.org/officeDocument/2006/relationships/handoutMaster" Target="handoutMasters/handoutMaster1.xml"/><Relationship Id="rId62" Type="http://schemas.microsoft.com/office/2018/10/relationships/authors" Target="authors.xml"/><Relationship Id="rId1" Type="http://schemas.openxmlformats.org/officeDocument/2006/relationships/slideMaster" Target="slideMasters/slideMaster1.xml"/><Relationship Id="rId6" Type="http://schemas.openxmlformats.org/officeDocument/2006/relationships/slide" Target="slides/slide3.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49" Type="http://schemas.openxmlformats.org/officeDocument/2006/relationships/slide" Target="slides/slide46.xml"/><Relationship Id="rId57" Type="http://schemas.openxmlformats.org/officeDocument/2006/relationships/presProps" Target="presProps.xml"/><Relationship Id="rId10" Type="http://schemas.openxmlformats.org/officeDocument/2006/relationships/slide" Target="slides/slide7.xml"/><Relationship Id="rId31" Type="http://schemas.openxmlformats.org/officeDocument/2006/relationships/slide" Target="slides/slide28.xml"/><Relationship Id="rId44" Type="http://schemas.openxmlformats.org/officeDocument/2006/relationships/slide" Target="slides/slide41.xml"/><Relationship Id="rId52" Type="http://schemas.openxmlformats.org/officeDocument/2006/relationships/slide" Target="slides/slide49.xml"/><Relationship Id="rId60" Type="http://schemas.openxmlformats.org/officeDocument/2006/relationships/tableStyles" Target="tableStyles.xml"/><Relationship Id="rId4" Type="http://schemas.openxmlformats.org/officeDocument/2006/relationships/slide" Target="slides/slide1.xml"/><Relationship Id="rId9" Type="http://schemas.openxmlformats.org/officeDocument/2006/relationships/slide" Target="slides/slide6.xml"/></Relationships>
</file>

<file path=ppt/handoutMasters/_rels/handoutMaster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tags" Target="../tags/tag15.xml"/><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5" name="Slide Number Placeholder 4"/>
          <p:cNvSpPr>
            <a:spLocks noGrp="1"/>
          </p:cNvSpPr>
          <p:nvPr>
            <p:ph type="sldNum" sz="quarter" idx="3"/>
          </p:nvPr>
        </p:nvSpPr>
        <p:spPr>
          <a:xfrm>
            <a:off x="6075504" y="8685213"/>
            <a:ext cx="646682" cy="458787"/>
          </a:xfrm>
          <a:prstGeom prst="rect">
            <a:avLst/>
          </a:prstGeom>
        </p:spPr>
        <p:txBody>
          <a:bodyPr vert="horz" lIns="91440" tIns="45720" rIns="91440" bIns="45720" rtlCol="0" anchor="b"/>
          <a:lstStyle>
            <a:lvl1pPr algn="r">
              <a:defRPr sz="1200"/>
            </a:lvl1pPr>
          </a:lstStyle>
          <a:p>
            <a:fld id="{6767803E-66EE-42CE-8DFB-98553954E472}" type="slidenum">
              <a:rPr lang="en-US" sz="1000" smtClean="0">
                <a:solidFill>
                  <a:schemeClr val="bg1">
                    <a:lumMod val="50000"/>
                  </a:schemeClr>
                </a:solidFill>
                <a:latin typeface="Arial" panose="020B0604020202020204" pitchFamily="34" charset="0"/>
                <a:cs typeface="Arial" panose="020B0604020202020204" pitchFamily="34" charset="0"/>
              </a:rPr>
              <a:pPr/>
              <a:t>‹#›</a:t>
            </a:fld>
            <a:endParaRPr lang="en-US" sz="1000" dirty="0">
              <a:solidFill>
                <a:schemeClr val="bg1">
                  <a:lumMod val="50000"/>
                </a:schemeClr>
              </a:solidFill>
              <a:latin typeface="Arial" panose="020B0604020202020204" pitchFamily="34" charset="0"/>
              <a:cs typeface="Arial" panose="020B0604020202020204" pitchFamily="34" charset="0"/>
            </a:endParaRPr>
          </a:p>
        </p:txBody>
      </p:sp>
      <p:pic>
        <p:nvPicPr>
          <p:cNvPr id="6" name="Picture 5">
            <a:extLst>
              <a:ext uri="{FF2B5EF4-FFF2-40B4-BE49-F238E27FC236}">
                <a16:creationId xmlns:a16="http://schemas.microsoft.com/office/drawing/2014/main" id="{455392BA-16D5-4BCB-8BB3-D7B53B67DB8D}"/>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274311" y="155512"/>
            <a:ext cx="1262321" cy="282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Box 6">
            <a:extLst>
              <a:ext uri="{FF2B5EF4-FFF2-40B4-BE49-F238E27FC236}">
                <a16:creationId xmlns:a16="http://schemas.microsoft.com/office/drawing/2014/main" id="{D947FD3A-2300-48D5-81E3-9406328116EE}"/>
              </a:ext>
            </a:extLst>
          </p:cNvPr>
          <p:cNvSpPr txBox="1"/>
          <p:nvPr/>
        </p:nvSpPr>
        <p:spPr>
          <a:xfrm>
            <a:off x="135896" y="8922557"/>
            <a:ext cx="6262949" cy="200055"/>
          </a:xfrm>
          <a:prstGeom prst="rect">
            <a:avLst/>
          </a:prstGeom>
          <a:noFill/>
        </p:spPr>
        <p:txBody>
          <a:bodyPr wrap="square" rtlCol="0">
            <a:spAutoFit/>
          </a:bodyPr>
          <a:lstStyle/>
          <a:p>
            <a:pPr algn="ctr"/>
            <a:r>
              <a:rPr lang="en-US" sz="700" dirty="0">
                <a:solidFill>
                  <a:schemeClr val="bg1">
                    <a:lumMod val="50000"/>
                  </a:schemeClr>
                </a:solidFill>
                <a:latin typeface="Arial" panose="020B0604020202020204" pitchFamily="34" charset="0"/>
                <a:cs typeface="Arial" panose="020B0604020202020204" pitchFamily="34" charset="0"/>
              </a:rPr>
              <a:t>©2019</a:t>
            </a:r>
            <a:r>
              <a:rPr lang="en-US" sz="700" baseline="0" dirty="0">
                <a:solidFill>
                  <a:schemeClr val="bg1">
                    <a:lumMod val="50000"/>
                  </a:schemeClr>
                </a:solidFill>
                <a:latin typeface="Arial" panose="020B0604020202020204" pitchFamily="34" charset="0"/>
                <a:cs typeface="Arial" panose="020B0604020202020204" pitchFamily="34" charset="0"/>
              </a:rPr>
              <a:t> </a:t>
            </a:r>
            <a:r>
              <a:rPr lang="en-US" sz="700" dirty="0">
                <a:solidFill>
                  <a:schemeClr val="bg1">
                    <a:lumMod val="50000"/>
                  </a:schemeClr>
                </a:solidFill>
                <a:latin typeface="Arial" panose="020B0604020202020204" pitchFamily="34" charset="0"/>
                <a:cs typeface="Arial" panose="020B0604020202020204" pitchFamily="34" charset="0"/>
              </a:rPr>
              <a:t>Cengage Learning. All Rights Reserved. May not be scanned, copied or duplicated, or posted to a publicly accessible website, in whole or in part.</a:t>
            </a:r>
          </a:p>
        </p:txBody>
      </p:sp>
    </p:spTree>
    <p:custDataLst>
      <p:tags r:id="rId2"/>
    </p:custDataLst>
    <p:extLst>
      <p:ext uri="{BB962C8B-B14F-4D97-AF65-F5344CB8AC3E}">
        <p14:creationId xmlns:p14="http://schemas.microsoft.com/office/powerpoint/2010/main" val="2176210284"/>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685800" y="630237"/>
            <a:ext cx="3778647" cy="2125489"/>
          </a:xfrm>
          <a:prstGeom prst="rect">
            <a:avLst/>
          </a:prstGeom>
          <a:noFill/>
          <a:ln w="12700">
            <a:solidFill>
              <a:schemeClr val="bg1">
                <a:lumMod val="65000"/>
              </a:schemeClr>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85800" y="2993721"/>
            <a:ext cx="5486400" cy="5520042"/>
          </a:xfrm>
          <a:prstGeom prst="rect">
            <a:avLst/>
          </a:prstGeom>
        </p:spPr>
        <p:txBody>
          <a:bodyPr vert="horz" lIns="91440" tIns="45720" rIns="91440" bIns="45720" rtlCol="0"/>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7" name="Slide Number Placeholder 6"/>
          <p:cNvSpPr>
            <a:spLocks noGrp="1"/>
          </p:cNvSpPr>
          <p:nvPr>
            <p:ph type="sldNum" sz="quarter" idx="5"/>
          </p:nvPr>
        </p:nvSpPr>
        <p:spPr>
          <a:xfrm>
            <a:off x="6063017" y="8685213"/>
            <a:ext cx="684212" cy="458787"/>
          </a:xfrm>
          <a:prstGeom prst="rect">
            <a:avLst/>
          </a:prstGeom>
        </p:spPr>
        <p:txBody>
          <a:bodyPr vert="horz" lIns="91440" tIns="45720" rIns="91440" bIns="45720" rtlCol="0" anchor="b"/>
          <a:lstStyle>
            <a:lvl1pPr algn="r" eaLnBrk="1" fontAlgn="auto" hangingPunct="1">
              <a:spcBef>
                <a:spcPts val="0"/>
              </a:spcBef>
              <a:spcAft>
                <a:spcPts val="0"/>
              </a:spcAft>
              <a:defRPr sz="1000">
                <a:solidFill>
                  <a:schemeClr val="bg1">
                    <a:lumMod val="50000"/>
                  </a:schemeClr>
                </a:solidFill>
                <a:latin typeface="Arial" panose="020B0604020202020204" pitchFamily="34" charset="0"/>
                <a:cs typeface="Arial" panose="020B0604020202020204" pitchFamily="34" charset="0"/>
              </a:defRPr>
            </a:lvl1pPr>
          </a:lstStyle>
          <a:p>
            <a:pPr>
              <a:defRPr/>
            </a:pPr>
            <a:fld id="{91CAE60C-72A0-D14D-8733-C13212F694AD}" type="slidenum">
              <a:rPr lang="en-US" smtClean="0"/>
              <a:pPr>
                <a:defRPr/>
              </a:pPr>
              <a:t>‹#›</a:t>
            </a:fld>
            <a:endParaRPr lang="en-US" dirty="0"/>
          </a:p>
        </p:txBody>
      </p:sp>
      <p:pic>
        <p:nvPicPr>
          <p:cNvPr id="8" name="Picture 7">
            <a:extLst>
              <a:ext uri="{FF2B5EF4-FFF2-40B4-BE49-F238E27FC236}">
                <a16:creationId xmlns:a16="http://schemas.microsoft.com/office/drawing/2014/main" id="{A75DDB2F-32A5-4136-BC2E-0D7E0518B468}"/>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5274311" y="155512"/>
            <a:ext cx="1262321" cy="282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extBox 8">
            <a:extLst>
              <a:ext uri="{FF2B5EF4-FFF2-40B4-BE49-F238E27FC236}">
                <a16:creationId xmlns:a16="http://schemas.microsoft.com/office/drawing/2014/main" id="{037E5B37-4A58-4B32-B9B0-D824A69A3D97}"/>
              </a:ext>
            </a:extLst>
          </p:cNvPr>
          <p:cNvSpPr txBox="1"/>
          <p:nvPr/>
        </p:nvSpPr>
        <p:spPr>
          <a:xfrm>
            <a:off x="135896" y="8922557"/>
            <a:ext cx="6262949" cy="200055"/>
          </a:xfrm>
          <a:prstGeom prst="rect">
            <a:avLst/>
          </a:prstGeom>
          <a:noFill/>
        </p:spPr>
        <p:txBody>
          <a:bodyPr wrap="square" rtlCol="0">
            <a:spAutoFit/>
          </a:bodyPr>
          <a:lstStyle/>
          <a:p>
            <a:pPr algn="ctr"/>
            <a:r>
              <a:rPr lang="en-US" sz="700" dirty="0">
                <a:solidFill>
                  <a:schemeClr val="bg1">
                    <a:lumMod val="50000"/>
                  </a:schemeClr>
                </a:solidFill>
                <a:latin typeface="Arial" panose="020B0604020202020204" pitchFamily="34" charset="0"/>
                <a:cs typeface="Arial" panose="020B0604020202020204" pitchFamily="34" charset="0"/>
              </a:rPr>
              <a:t>©2019</a:t>
            </a:r>
            <a:r>
              <a:rPr lang="en-US" sz="700" baseline="0" dirty="0">
                <a:solidFill>
                  <a:schemeClr val="bg1">
                    <a:lumMod val="50000"/>
                  </a:schemeClr>
                </a:solidFill>
                <a:latin typeface="Arial" panose="020B0604020202020204" pitchFamily="34" charset="0"/>
                <a:cs typeface="Arial" panose="020B0604020202020204" pitchFamily="34" charset="0"/>
              </a:rPr>
              <a:t> </a:t>
            </a:r>
            <a:r>
              <a:rPr lang="en-US" sz="700" dirty="0">
                <a:solidFill>
                  <a:schemeClr val="bg1">
                    <a:lumMod val="50000"/>
                  </a:schemeClr>
                </a:solidFill>
                <a:latin typeface="Arial" panose="020B0604020202020204" pitchFamily="34" charset="0"/>
                <a:cs typeface="Arial" panose="020B0604020202020204" pitchFamily="34" charset="0"/>
              </a:rPr>
              <a:t>Cengage Learning. All Rights Reserved. May not be scanned, copied or duplicated, or posted to a publicly accessible website, in whole or in part.</a:t>
            </a:r>
          </a:p>
        </p:txBody>
      </p:sp>
    </p:spTree>
    <p:extLst>
      <p:ext uri="{BB962C8B-B14F-4D97-AF65-F5344CB8AC3E}">
        <p14:creationId xmlns:p14="http://schemas.microsoft.com/office/powerpoint/2010/main" val="1233805520"/>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panose="020B0604020202020204" pitchFamily="34" charset="0"/>
        <a:ea typeface="+mn-ea"/>
        <a:cs typeface="Arial" panose="020B0604020202020204" pitchFamily="34" charset="0"/>
      </a:defRPr>
    </a:lvl1pPr>
    <a:lvl2pPr marL="225425" indent="-225425" algn="l" rtl="0" eaLnBrk="0" fontAlgn="base" hangingPunct="0">
      <a:spcBef>
        <a:spcPct val="30000"/>
      </a:spcBef>
      <a:spcAft>
        <a:spcPct val="0"/>
      </a:spcAft>
      <a:buFont typeface="Arial" panose="020B0604020202020204" pitchFamily="34" charset="0"/>
      <a:buChar char="•"/>
      <a:defRPr sz="1200" kern="1200">
        <a:solidFill>
          <a:schemeClr val="tx1"/>
        </a:solidFill>
        <a:latin typeface="Arial" panose="020B0604020202020204" pitchFamily="34" charset="0"/>
        <a:ea typeface="+mn-ea"/>
        <a:cs typeface="Arial" panose="020B0604020202020204" pitchFamily="34" charset="0"/>
      </a:defRPr>
    </a:lvl2pPr>
    <a:lvl3pPr marL="688975" indent="-225425" algn="l" rtl="0" eaLnBrk="0" fontAlgn="base" hangingPunct="0">
      <a:spcBef>
        <a:spcPct val="30000"/>
      </a:spcBef>
      <a:spcAft>
        <a:spcPct val="0"/>
      </a:spcAft>
      <a:buFont typeface="Arial" panose="020B0604020202020204" pitchFamily="34" charset="0"/>
      <a:buChar char="–"/>
      <a:defRPr sz="1200" kern="1200">
        <a:solidFill>
          <a:schemeClr val="tx1"/>
        </a:solidFill>
        <a:latin typeface="Arial" panose="020B0604020202020204" pitchFamily="34" charset="0"/>
        <a:ea typeface="+mn-ea"/>
        <a:cs typeface="Arial" panose="020B0604020202020204" pitchFamily="34" charset="0"/>
      </a:defRPr>
    </a:lvl3pPr>
    <a:lvl4pPr marL="1139825" indent="-225425" algn="l" rtl="0" eaLnBrk="0" fontAlgn="base" hangingPunct="0">
      <a:spcBef>
        <a:spcPct val="30000"/>
      </a:spcBef>
      <a:spcAft>
        <a:spcPct val="0"/>
      </a:spcAft>
      <a:buFont typeface="Wingdings" panose="05000000000000000000" pitchFamily="2" charset="2"/>
      <a:buChar char="§"/>
      <a:defRPr sz="1200" kern="1200">
        <a:solidFill>
          <a:schemeClr val="tx1"/>
        </a:solidFill>
        <a:latin typeface="Arial" panose="020B0604020202020204" pitchFamily="34" charset="0"/>
        <a:ea typeface="+mn-ea"/>
        <a:cs typeface="Arial" panose="020B0604020202020204" pitchFamily="34" charset="0"/>
      </a:defRPr>
    </a:lvl4pPr>
    <a:lvl5pPr marL="1603375" indent="-225425" algn="l" rtl="0" eaLnBrk="0" fontAlgn="base" hangingPunct="0">
      <a:spcBef>
        <a:spcPct val="30000"/>
      </a:spcBef>
      <a:spcAft>
        <a:spcPct val="0"/>
      </a:spcAft>
      <a:buFont typeface="Courier New" panose="02070309020205020404" pitchFamily="49" charset="0"/>
      <a:buChar char="o"/>
      <a:defRPr sz="12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normAutofit/>
          </a:bodyPr>
          <a:lstStyle/>
          <a:p>
            <a:endParaRPr lang="en-CA"/>
          </a:p>
        </p:txBody>
      </p:sp>
      <p:sp>
        <p:nvSpPr>
          <p:cNvPr id="4" name="Slide Number Placeholder 3"/>
          <p:cNvSpPr>
            <a:spLocks noGrp="1"/>
          </p:cNvSpPr>
          <p:nvPr>
            <p:ph type="sldNum" sz="quarter" idx="10"/>
          </p:nvPr>
        </p:nvSpPr>
        <p:spPr/>
        <p:txBody>
          <a:bodyPr/>
          <a:lstStyle/>
          <a:p>
            <a:pPr>
              <a:defRPr/>
            </a:pPr>
            <a:fld id="{91CAE60C-72A0-D14D-8733-C13212F694AD}" type="slidenum">
              <a:rPr lang="en-US" smtClean="0"/>
              <a:pPr>
                <a:defRPr/>
              </a:pPr>
              <a:t>2</a:t>
            </a:fld>
            <a:endParaRPr 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91CAE60C-72A0-D14D-8733-C13212F694AD}" type="slidenum">
              <a:rPr lang="en-US" smtClean="0"/>
              <a:pPr>
                <a:defRPr/>
              </a:pPr>
              <a:t>27</a:t>
            </a:fld>
            <a:endParaRPr lang="en-US" dirty="0"/>
          </a:p>
        </p:txBody>
      </p:sp>
    </p:spTree>
    <p:extLst>
      <p:ext uri="{BB962C8B-B14F-4D97-AF65-F5344CB8AC3E}">
        <p14:creationId xmlns:p14="http://schemas.microsoft.com/office/powerpoint/2010/main" val="180856001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lstStyle/>
          <a:p>
            <a:r>
              <a:rPr lang="en-CA" dirty="0"/>
              <a:t>We’ve seen what is the impact of a budget deficit on the loanable funds market (increase in r) and NCO (decrease). </a:t>
            </a:r>
          </a:p>
          <a:p>
            <a:r>
              <a:rPr lang="en-CA" dirty="0"/>
              <a:t>This exercise lets students work with one piece of the larger model before putting all the pieces together.</a:t>
            </a:r>
          </a:p>
          <a:p>
            <a:r>
              <a:rPr lang="en-CA" dirty="0"/>
              <a:t>Give your students a few minutes to work before showing the answer on the next slide.</a:t>
            </a:r>
          </a:p>
          <a:p>
            <a:endParaRPr lang="en-CA" dirty="0"/>
          </a:p>
          <a:p>
            <a:r>
              <a:rPr lang="en-CA" dirty="0"/>
              <a:t>If time permits, remind them of the three steps in analyzing changes in equilibria:</a:t>
            </a:r>
          </a:p>
          <a:p>
            <a:r>
              <a:rPr lang="en-CA" dirty="0"/>
              <a:t>Which of the supply and demand curves are affected by the event?</a:t>
            </a:r>
          </a:p>
          <a:p>
            <a:r>
              <a:rPr lang="en-CA" dirty="0"/>
              <a:t>In which direction do the curves shift?</a:t>
            </a:r>
          </a:p>
          <a:p>
            <a:r>
              <a:rPr lang="en-CA" dirty="0"/>
              <a:t>Analyze the new equilibria. </a:t>
            </a:r>
          </a:p>
          <a:p>
            <a:endParaRPr lang="en-US" dirty="0"/>
          </a:p>
        </p:txBody>
      </p:sp>
      <p:sp>
        <p:nvSpPr>
          <p:cNvPr id="4" name="Slide Number Placeholder 3"/>
          <p:cNvSpPr>
            <a:spLocks noGrp="1"/>
          </p:cNvSpPr>
          <p:nvPr>
            <p:ph type="sldNum" sz="quarter" idx="5"/>
          </p:nvPr>
        </p:nvSpPr>
        <p:spPr/>
        <p:txBody>
          <a:bodyPr/>
          <a:lstStyle/>
          <a:p>
            <a:pPr>
              <a:defRPr/>
            </a:pPr>
            <a:fld id="{91CAE60C-72A0-D14D-8733-C13212F694AD}" type="slidenum">
              <a:rPr lang="en-US" smtClean="0"/>
              <a:pPr>
                <a:defRPr/>
              </a:pPr>
              <a:t>31</a:t>
            </a:fld>
            <a:endParaRPr lang="en-US" dirty="0"/>
          </a:p>
        </p:txBody>
      </p:sp>
    </p:spTree>
    <p:extLst>
      <p:ext uri="{BB962C8B-B14F-4D97-AF65-F5344CB8AC3E}">
        <p14:creationId xmlns:p14="http://schemas.microsoft.com/office/powerpoint/2010/main" val="255213650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lstStyle/>
          <a:p>
            <a:r>
              <a:rPr lang="en-CA" dirty="0"/>
              <a:t>These are known as the “Twin deficits.”</a:t>
            </a:r>
            <a:endParaRPr lang="en-US" dirty="0"/>
          </a:p>
        </p:txBody>
      </p:sp>
      <p:sp>
        <p:nvSpPr>
          <p:cNvPr id="4" name="Slide Number Placeholder 3"/>
          <p:cNvSpPr>
            <a:spLocks noGrp="1"/>
          </p:cNvSpPr>
          <p:nvPr>
            <p:ph type="sldNum" sz="quarter" idx="5"/>
          </p:nvPr>
        </p:nvSpPr>
        <p:spPr/>
        <p:txBody>
          <a:bodyPr/>
          <a:lstStyle/>
          <a:p>
            <a:pPr>
              <a:defRPr/>
            </a:pPr>
            <a:fld id="{91CAE60C-72A0-D14D-8733-C13212F694AD}" type="slidenum">
              <a:rPr lang="en-US" smtClean="0"/>
              <a:pPr>
                <a:defRPr/>
              </a:pPr>
              <a:t>32</a:t>
            </a:fld>
            <a:endParaRPr lang="en-US" dirty="0"/>
          </a:p>
        </p:txBody>
      </p:sp>
    </p:spTree>
    <p:extLst>
      <p:ext uri="{BB962C8B-B14F-4D97-AF65-F5344CB8AC3E}">
        <p14:creationId xmlns:p14="http://schemas.microsoft.com/office/powerpoint/2010/main" val="76812454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normAutofit/>
          </a:bodyPr>
          <a:lstStyle/>
          <a:p>
            <a:r>
              <a:rPr lang="en-US" sz="1200" dirty="0"/>
              <a:t>The “Ask the Experts” feature provides the opportunity for class discussion. </a:t>
            </a:r>
          </a:p>
          <a:p>
            <a:r>
              <a:rPr lang="en-US" sz="1200" dirty="0"/>
              <a:t>After showing the statement, you can ask your students to choose one of the options: agree, disagree, or uncertain. You can collect their answers in a variety of ways: show of hands, ballot, clicker system, etc. If time permits, you can allow students to group and discuss some of the reasons they chose their answer. </a:t>
            </a:r>
          </a:p>
          <a:p>
            <a:r>
              <a:rPr lang="en-US" sz="1200" dirty="0"/>
              <a:t>Ask the students to share with the class their reasons. Their answers will vary.</a:t>
            </a:r>
          </a:p>
        </p:txBody>
      </p:sp>
      <p:sp>
        <p:nvSpPr>
          <p:cNvPr id="4" name="Slide Number Placeholder 3"/>
          <p:cNvSpPr>
            <a:spLocks noGrp="1"/>
          </p:cNvSpPr>
          <p:nvPr>
            <p:ph type="sldNum" sz="quarter" idx="10"/>
          </p:nvPr>
        </p:nvSpPr>
        <p:spPr/>
        <p:txBody>
          <a:bodyPr/>
          <a:lstStyle/>
          <a:p>
            <a:pPr>
              <a:defRPr/>
            </a:pPr>
            <a:fld id="{91CAE60C-72A0-D14D-8733-C13212F694AD}" type="slidenum">
              <a:rPr lang="en-US" smtClean="0"/>
              <a:pPr>
                <a:defRPr/>
              </a:pPr>
              <a:t>33</a:t>
            </a:fld>
            <a:endParaRPr lang="en-US" dirty="0"/>
          </a:p>
        </p:txBody>
      </p:sp>
    </p:spTree>
    <p:extLst>
      <p:ext uri="{BB962C8B-B14F-4D97-AF65-F5344CB8AC3E}">
        <p14:creationId xmlns:p14="http://schemas.microsoft.com/office/powerpoint/2010/main" val="333797645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normAutofit/>
          </a:bodyPr>
          <a:lstStyle/>
          <a:p>
            <a:r>
              <a:rPr lang="en-US" sz="1200" dirty="0"/>
              <a:t>The “Ask the Experts” feature provides the opportunity for class discussion. </a:t>
            </a:r>
          </a:p>
          <a:p>
            <a:r>
              <a:rPr lang="en-US" sz="1200" dirty="0"/>
              <a:t>After showing the statement, you can ask your students to choose one of the options: agree, disagree, or uncertain. You can collect their answers in a variety of ways: show of hands, ballot, clicker system, etc. If time permits, you can allow students to group and discuss some of the reasons they chose their answer. </a:t>
            </a:r>
          </a:p>
          <a:p>
            <a:r>
              <a:rPr lang="en-US" sz="1200" dirty="0"/>
              <a:t>Ask the students to share with the class their reasons. Their answers will vary.</a:t>
            </a:r>
          </a:p>
        </p:txBody>
      </p:sp>
      <p:sp>
        <p:nvSpPr>
          <p:cNvPr id="4" name="Slide Number Placeholder 3"/>
          <p:cNvSpPr>
            <a:spLocks noGrp="1"/>
          </p:cNvSpPr>
          <p:nvPr>
            <p:ph type="sldNum" sz="quarter" idx="10"/>
          </p:nvPr>
        </p:nvSpPr>
        <p:spPr/>
        <p:txBody>
          <a:bodyPr/>
          <a:lstStyle/>
          <a:p>
            <a:pPr>
              <a:defRPr/>
            </a:pPr>
            <a:fld id="{91CAE60C-72A0-D14D-8733-C13212F694AD}" type="slidenum">
              <a:rPr lang="en-US" smtClean="0"/>
              <a:pPr>
                <a:defRPr/>
              </a:pPr>
              <a:t>44</a:t>
            </a:fld>
            <a:endParaRPr lang="en-US" dirty="0"/>
          </a:p>
        </p:txBody>
      </p:sp>
    </p:spTree>
    <p:extLst>
      <p:ext uri="{BB962C8B-B14F-4D97-AF65-F5344CB8AC3E}">
        <p14:creationId xmlns:p14="http://schemas.microsoft.com/office/powerpoint/2010/main" val="331855065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91CAE60C-72A0-D14D-8733-C13212F694AD}" type="slidenum">
              <a:rPr lang="en-US" smtClean="0"/>
              <a:pPr>
                <a:defRPr/>
              </a:pPr>
              <a:t>45</a:t>
            </a:fld>
            <a:endParaRPr lang="en-US" dirty="0"/>
          </a:p>
        </p:txBody>
      </p:sp>
    </p:spTree>
    <p:extLst>
      <p:ext uri="{BB962C8B-B14F-4D97-AF65-F5344CB8AC3E}">
        <p14:creationId xmlns:p14="http://schemas.microsoft.com/office/powerpoint/2010/main" val="180856001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normAutofit/>
          </a:bodyPr>
          <a:lstStyle/>
          <a:p>
            <a:pPr defTabSz="948507"/>
            <a:r>
              <a:rPr lang="en-US" dirty="0"/>
              <a:t>Suggestion:</a:t>
            </a:r>
            <a:r>
              <a:rPr lang="en-US" baseline="0" dirty="0"/>
              <a:t> For the Think-Pair-Share activities, if time allows, allow students to work in small groups for 5-10 minutes. Then allow student groups to share with other groups or with the entire class</a:t>
            </a:r>
            <a:r>
              <a:rPr lang="en-US" dirty="0"/>
              <a:t>.  Or, you can treat the Think-Pair-Share activity</a:t>
            </a:r>
            <a:r>
              <a:rPr lang="en-US" baseline="0" dirty="0"/>
              <a:t> as an open-to-all in–class discussion.</a:t>
            </a:r>
          </a:p>
          <a:p>
            <a:endParaRPr lang="en-US" dirty="0">
              <a:solidFill>
                <a:srgbClr val="002060"/>
              </a:solidFill>
            </a:endParaRPr>
          </a:p>
          <a:p>
            <a:r>
              <a:rPr lang="en-US" dirty="0">
                <a:solidFill>
                  <a:srgbClr val="002060"/>
                </a:solidFill>
              </a:rPr>
              <a:t>More questions and discussion points on the next slide. </a:t>
            </a:r>
          </a:p>
          <a:p>
            <a:endParaRPr lang="en-US" dirty="0">
              <a:solidFill>
                <a:srgbClr val="002060"/>
              </a:solidFill>
            </a:endParaRPr>
          </a:p>
          <a:p>
            <a:r>
              <a:rPr lang="en-US" dirty="0">
                <a:solidFill>
                  <a:srgbClr val="002060"/>
                </a:solidFill>
              </a:rPr>
              <a:t>Discussion points:</a:t>
            </a:r>
          </a:p>
          <a:p>
            <a:pPr marL="237127" indent="-237127">
              <a:buFont typeface="+mj-lt"/>
              <a:buAutoNum type="alphaUcPeriod"/>
            </a:pPr>
            <a:r>
              <a:rPr lang="en-US" dirty="0">
                <a:solidFill>
                  <a:srgbClr val="002060"/>
                </a:solidFill>
              </a:rPr>
              <a:t>It increased the </a:t>
            </a:r>
            <a:r>
              <a:rPr lang="en-US" b="1" i="1" dirty="0">
                <a:solidFill>
                  <a:srgbClr val="002060"/>
                </a:solidFill>
              </a:rPr>
              <a:t>NCO</a:t>
            </a:r>
            <a:r>
              <a:rPr lang="en-US" dirty="0">
                <a:solidFill>
                  <a:srgbClr val="002060"/>
                </a:solidFill>
              </a:rPr>
              <a:t> of Hong Kong because foreigners did not buy assets in Hong Kong and Hong Kong residents bought assets abroad—capital flight. Investors feared that China would nationalize much of Hong Kong’s industry.</a:t>
            </a:r>
          </a:p>
          <a:p>
            <a:pPr marL="237127" indent="-237127">
              <a:buFont typeface="+mj-lt"/>
              <a:buAutoNum type="alphaUcPeriod" startAt="2"/>
            </a:pPr>
            <a:r>
              <a:rPr lang="en-US" dirty="0">
                <a:solidFill>
                  <a:srgbClr val="002060"/>
                </a:solidFill>
              </a:rPr>
              <a:t>This decreased Canada’s </a:t>
            </a:r>
            <a:r>
              <a:rPr lang="en-US" b="1" i="1" dirty="0">
                <a:solidFill>
                  <a:srgbClr val="002060"/>
                </a:solidFill>
              </a:rPr>
              <a:t>NCO</a:t>
            </a:r>
            <a:r>
              <a:rPr lang="en-US" dirty="0">
                <a:solidFill>
                  <a:srgbClr val="002060"/>
                </a:solidFill>
              </a:rPr>
              <a:t>, shifted the demand for loanable funds left, and lowered the real interest rate. The reduced </a:t>
            </a:r>
            <a:r>
              <a:rPr lang="en-US" b="1" i="1" dirty="0">
                <a:solidFill>
                  <a:srgbClr val="002060"/>
                </a:solidFill>
              </a:rPr>
              <a:t>NCO</a:t>
            </a:r>
            <a:r>
              <a:rPr lang="en-US" dirty="0">
                <a:solidFill>
                  <a:srgbClr val="002060"/>
                </a:solidFill>
              </a:rPr>
              <a:t> reduced the supply of Canadian dollars in the foreign-currency exchange market, raised the exchange rate, and moved </a:t>
            </a:r>
            <a:r>
              <a:rPr lang="en-US" b="1" i="1" dirty="0">
                <a:solidFill>
                  <a:srgbClr val="002060"/>
                </a:solidFill>
              </a:rPr>
              <a:t>NX</a:t>
            </a:r>
            <a:r>
              <a:rPr lang="en-US" dirty="0">
                <a:solidFill>
                  <a:srgbClr val="002060"/>
                </a:solidFill>
              </a:rPr>
              <a:t> toward deficit.</a:t>
            </a:r>
          </a:p>
          <a:p>
            <a:pPr marL="237127" indent="-237127">
              <a:buFont typeface="+mj-lt"/>
              <a:buAutoNum type="alphaUcPeriod" startAt="2"/>
            </a:pPr>
            <a:r>
              <a:rPr lang="en-US" dirty="0">
                <a:solidFill>
                  <a:srgbClr val="002060"/>
                </a:solidFill>
              </a:rPr>
              <a:t>The increase in the value of the Canadian dollar made Canadian producers less competitive abroad but made imports cheaper.</a:t>
            </a:r>
          </a:p>
          <a:p>
            <a:pPr marL="237127" indent="-237127">
              <a:buFont typeface="+mj-lt"/>
              <a:buAutoNum type="alphaUcPeriod" startAt="2"/>
            </a:pPr>
            <a:r>
              <a:rPr lang="en-US" dirty="0">
                <a:solidFill>
                  <a:srgbClr val="002060"/>
                </a:solidFill>
              </a:rPr>
              <a:t>The reduction in Canada’s </a:t>
            </a:r>
            <a:r>
              <a:rPr lang="en-US" b="1" i="1" dirty="0">
                <a:solidFill>
                  <a:srgbClr val="002060"/>
                </a:solidFill>
              </a:rPr>
              <a:t>NCO</a:t>
            </a:r>
            <a:r>
              <a:rPr lang="en-US" dirty="0">
                <a:solidFill>
                  <a:srgbClr val="002060"/>
                </a:solidFill>
              </a:rPr>
              <a:t> (due to Hong Kong’s increased </a:t>
            </a:r>
            <a:r>
              <a:rPr lang="en-US" b="1" i="1" dirty="0">
                <a:solidFill>
                  <a:srgbClr val="002060"/>
                </a:solidFill>
              </a:rPr>
              <a:t>NCO</a:t>
            </a:r>
            <a:r>
              <a:rPr lang="en-US" dirty="0">
                <a:solidFill>
                  <a:srgbClr val="002060"/>
                </a:solidFill>
              </a:rPr>
              <a:t>) increased the capital stock of Canada, causing it to grow.</a:t>
            </a:r>
          </a:p>
          <a:p>
            <a:endParaRPr lang="en-US" dirty="0">
              <a:solidFill>
                <a:srgbClr val="002060"/>
              </a:solidFill>
            </a:endParaRPr>
          </a:p>
        </p:txBody>
      </p:sp>
      <p:sp>
        <p:nvSpPr>
          <p:cNvPr id="4" name="Slide Number Placeholder 3"/>
          <p:cNvSpPr>
            <a:spLocks noGrp="1"/>
          </p:cNvSpPr>
          <p:nvPr>
            <p:ph type="sldNum" sz="quarter" idx="10"/>
          </p:nvPr>
        </p:nvSpPr>
        <p:spPr/>
        <p:txBody>
          <a:bodyPr/>
          <a:lstStyle/>
          <a:p>
            <a:pPr>
              <a:defRPr/>
            </a:pPr>
            <a:fld id="{91CAE60C-72A0-D14D-8733-C13212F694AD}" type="slidenum">
              <a:rPr lang="en-US" smtClean="0"/>
              <a:pPr>
                <a:defRPr/>
              </a:pPr>
              <a:t>47</a:t>
            </a:fld>
            <a:endParaRPr lang="en-US"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normAutofit/>
          </a:bodyPr>
          <a:lstStyle/>
          <a:p>
            <a:endParaRPr lang="en-CA" dirty="0"/>
          </a:p>
        </p:txBody>
      </p:sp>
      <p:sp>
        <p:nvSpPr>
          <p:cNvPr id="4" name="Slide Number Placeholder 3"/>
          <p:cNvSpPr>
            <a:spLocks noGrp="1"/>
          </p:cNvSpPr>
          <p:nvPr>
            <p:ph type="sldNum" sz="quarter" idx="10"/>
          </p:nvPr>
        </p:nvSpPr>
        <p:spPr/>
        <p:txBody>
          <a:bodyPr/>
          <a:lstStyle/>
          <a:p>
            <a:pPr>
              <a:defRPr/>
            </a:pPr>
            <a:fld id="{91CAE60C-72A0-D14D-8733-C13212F694AD}" type="slidenum">
              <a:rPr lang="en-US" smtClean="0"/>
              <a:pPr>
                <a:defRPr/>
              </a:pPr>
              <a:t>49</a:t>
            </a:fld>
            <a:endParaRPr 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normAutofit/>
          </a:bodyPr>
          <a:lstStyle/>
          <a:p>
            <a:endParaRPr lang="en-CA"/>
          </a:p>
        </p:txBody>
      </p:sp>
      <p:sp>
        <p:nvSpPr>
          <p:cNvPr id="4" name="Slide Number Placeholder 3"/>
          <p:cNvSpPr>
            <a:spLocks noGrp="1"/>
          </p:cNvSpPr>
          <p:nvPr>
            <p:ph type="sldNum" sz="quarter" idx="10"/>
          </p:nvPr>
        </p:nvSpPr>
        <p:spPr/>
        <p:txBody>
          <a:bodyPr/>
          <a:lstStyle/>
          <a:p>
            <a:pPr>
              <a:defRPr/>
            </a:pPr>
            <a:fld id="{91CAE60C-72A0-D14D-8733-C13212F694AD}" type="slidenum">
              <a:rPr lang="en-US" smtClean="0"/>
              <a:pPr>
                <a:defRPr/>
              </a:pPr>
              <a:t>3</a:t>
            </a:fld>
            <a:endParaRPr 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normAutofit/>
          </a:bodyPr>
          <a:lstStyle/>
          <a:p>
            <a:endParaRPr lang="en-CA"/>
          </a:p>
        </p:txBody>
      </p:sp>
      <p:sp>
        <p:nvSpPr>
          <p:cNvPr id="4" name="Slide Number Placeholder 3"/>
          <p:cNvSpPr>
            <a:spLocks noGrp="1"/>
          </p:cNvSpPr>
          <p:nvPr>
            <p:ph type="sldNum" sz="quarter" idx="10"/>
          </p:nvPr>
        </p:nvSpPr>
        <p:spPr/>
        <p:txBody>
          <a:bodyPr/>
          <a:lstStyle/>
          <a:p>
            <a:pPr>
              <a:defRPr/>
            </a:pPr>
            <a:fld id="{91CAE60C-72A0-D14D-8733-C13212F694AD}" type="slidenum">
              <a:rPr lang="en-US" smtClean="0"/>
              <a:pPr>
                <a:defRPr/>
              </a:pPr>
              <a:t>4</a:t>
            </a:fld>
            <a:endParaRPr 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91CAE60C-72A0-D14D-8733-C13212F694AD}" type="slidenum">
              <a:rPr lang="en-US" smtClean="0"/>
              <a:pPr>
                <a:defRPr/>
              </a:pPr>
              <a:t>5</a:t>
            </a:fld>
            <a:endParaRPr lang="en-US" dirty="0"/>
          </a:p>
        </p:txBody>
      </p:sp>
    </p:spTree>
    <p:extLst>
      <p:ext uri="{BB962C8B-B14F-4D97-AF65-F5344CB8AC3E}">
        <p14:creationId xmlns:p14="http://schemas.microsoft.com/office/powerpoint/2010/main" val="180856001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5"/>
          </p:nvPr>
        </p:nvSpPr>
        <p:spPr/>
        <p:txBody>
          <a:bodyPr/>
          <a:lstStyle/>
          <a:p>
            <a:pPr>
              <a:defRPr/>
            </a:pPr>
            <a:fld id="{91CAE60C-72A0-D14D-8733-C13212F694AD}" type="slidenum">
              <a:rPr lang="en-US" smtClean="0"/>
              <a:pPr>
                <a:defRPr/>
              </a:pPr>
              <a:t>14</a:t>
            </a:fld>
            <a:endParaRPr lang="en-US" dirty="0"/>
          </a:p>
        </p:txBody>
      </p:sp>
    </p:spTree>
    <p:extLst>
      <p:ext uri="{BB962C8B-B14F-4D97-AF65-F5344CB8AC3E}">
        <p14:creationId xmlns:p14="http://schemas.microsoft.com/office/powerpoint/2010/main" val="410075899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91CAE60C-72A0-D14D-8733-C13212F694AD}" type="slidenum">
              <a:rPr lang="en-US" smtClean="0"/>
              <a:pPr>
                <a:defRPr/>
              </a:pPr>
              <a:t>18</a:t>
            </a:fld>
            <a:endParaRPr lang="en-US" dirty="0"/>
          </a:p>
        </p:txBody>
      </p:sp>
    </p:spTree>
    <p:extLst>
      <p:ext uri="{BB962C8B-B14F-4D97-AF65-F5344CB8AC3E}">
        <p14:creationId xmlns:p14="http://schemas.microsoft.com/office/powerpoint/2010/main" val="180856001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5"/>
          </p:nvPr>
        </p:nvSpPr>
        <p:spPr/>
        <p:txBody>
          <a:bodyPr/>
          <a:lstStyle/>
          <a:p>
            <a:pPr>
              <a:defRPr/>
            </a:pPr>
            <a:fld id="{91CAE60C-72A0-D14D-8733-C13212F694AD}" type="slidenum">
              <a:rPr lang="en-US" smtClean="0"/>
              <a:pPr>
                <a:defRPr/>
              </a:pPr>
              <a:t>21</a:t>
            </a:fld>
            <a:endParaRPr lang="en-US" dirty="0"/>
          </a:p>
        </p:txBody>
      </p:sp>
    </p:spTree>
    <p:extLst>
      <p:ext uri="{BB962C8B-B14F-4D97-AF65-F5344CB8AC3E}">
        <p14:creationId xmlns:p14="http://schemas.microsoft.com/office/powerpoint/2010/main" val="406085042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lstStyle/>
          <a:p>
            <a:pPr defTabSz="966612">
              <a:defRPr/>
            </a:pPr>
            <a:r>
              <a:rPr lang="en-US" sz="1200" dirty="0"/>
              <a:t>Students should find this policy experiment familiar; it was covered in the closed-economy loanable funds model from the chapter “Saving, Investment, and the Financial System.”</a:t>
            </a:r>
          </a:p>
          <a:p>
            <a:pPr defTabSz="966612">
              <a:defRPr/>
            </a:pPr>
            <a:endParaRPr lang="en-US" sz="1200" dirty="0"/>
          </a:p>
          <a:p>
            <a:pPr defTabSz="966612">
              <a:defRPr/>
            </a:pPr>
            <a:r>
              <a:rPr lang="en-US" sz="1200" dirty="0"/>
              <a:t>Students have to analyze</a:t>
            </a:r>
            <a:r>
              <a:rPr lang="en-US" sz="1200" baseline="0" dirty="0"/>
              <a:t> the effect of the tax incentive using the three diagrams they just learned.  If you want, you can remind your students that the tax incentive stimulates investment and that will affect the demand for loanable funds. </a:t>
            </a:r>
          </a:p>
          <a:p>
            <a:pPr defTabSz="966612">
              <a:defRPr/>
            </a:pPr>
            <a:endParaRPr lang="en-US" sz="1200" baseline="0" dirty="0"/>
          </a:p>
          <a:p>
            <a:pPr defTabSz="966612">
              <a:defRPr/>
            </a:pPr>
            <a:r>
              <a:rPr lang="en-US" sz="1200" baseline="0" dirty="0"/>
              <a:t>Give your students a few minutes to think how to respond. This is a good opportunity for group work for a few minutes (if possible in your class size), then students can share their results with the class. </a:t>
            </a:r>
            <a:endParaRPr lang="en-US" dirty="0"/>
          </a:p>
          <a:p>
            <a:endParaRPr lang="en-US" dirty="0"/>
          </a:p>
        </p:txBody>
      </p:sp>
      <p:sp>
        <p:nvSpPr>
          <p:cNvPr id="4" name="Slide Number Placeholder 3"/>
          <p:cNvSpPr>
            <a:spLocks noGrp="1"/>
          </p:cNvSpPr>
          <p:nvPr>
            <p:ph type="sldNum" sz="quarter" idx="5"/>
          </p:nvPr>
        </p:nvSpPr>
        <p:spPr/>
        <p:txBody>
          <a:bodyPr/>
          <a:lstStyle/>
          <a:p>
            <a:pPr>
              <a:defRPr/>
            </a:pPr>
            <a:fld id="{91CAE60C-72A0-D14D-8733-C13212F694AD}" type="slidenum">
              <a:rPr lang="en-US" smtClean="0"/>
              <a:pPr>
                <a:defRPr/>
              </a:pPr>
              <a:t>25</a:t>
            </a:fld>
            <a:endParaRPr lang="en-US" dirty="0"/>
          </a:p>
        </p:txBody>
      </p:sp>
    </p:spTree>
    <p:extLst>
      <p:ext uri="{BB962C8B-B14F-4D97-AF65-F5344CB8AC3E}">
        <p14:creationId xmlns:p14="http://schemas.microsoft.com/office/powerpoint/2010/main" val="186192464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lstStyle/>
          <a:p>
            <a:r>
              <a:rPr lang="en-CA" dirty="0"/>
              <a:t> These two graphs and the next are all interconnected: the market for loanable funds determines equilibrium r, the NCO market shows changes in NCO due to changes in r.</a:t>
            </a:r>
            <a:endParaRPr lang="en-US" dirty="0"/>
          </a:p>
        </p:txBody>
      </p:sp>
      <p:sp>
        <p:nvSpPr>
          <p:cNvPr id="4" name="Slide Number Placeholder 3"/>
          <p:cNvSpPr>
            <a:spLocks noGrp="1"/>
          </p:cNvSpPr>
          <p:nvPr>
            <p:ph type="sldNum" sz="quarter" idx="5"/>
          </p:nvPr>
        </p:nvSpPr>
        <p:spPr/>
        <p:txBody>
          <a:bodyPr/>
          <a:lstStyle/>
          <a:p>
            <a:pPr>
              <a:defRPr/>
            </a:pPr>
            <a:fld id="{91CAE60C-72A0-D14D-8733-C13212F694AD}" type="slidenum">
              <a:rPr lang="en-US" smtClean="0"/>
              <a:pPr>
                <a:defRPr/>
              </a:pPr>
              <a:t>26</a:t>
            </a:fld>
            <a:endParaRPr lang="en-US" dirty="0"/>
          </a:p>
        </p:txBody>
      </p:sp>
    </p:spTree>
    <p:extLst>
      <p:ext uri="{BB962C8B-B14F-4D97-AF65-F5344CB8AC3E}">
        <p14:creationId xmlns:p14="http://schemas.microsoft.com/office/powerpoint/2010/main" val="2700262758"/>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Master" Target="../slideMasters/slideMaster1.xml"/><Relationship Id="rId1" Type="http://schemas.openxmlformats.org/officeDocument/2006/relationships/tags" Target="../tags/tag3.xml"/><Relationship Id="rId4" Type="http://schemas.openxmlformats.org/officeDocument/2006/relationships/image" Target="../media/image1.png"/></Relationships>
</file>

<file path=ppt/slideLayouts/_rels/slideLayout10.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2.xml"/></Relationships>
</file>

<file path=ppt/slideLayouts/_rels/slideLayout11.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3.xml"/></Relationships>
</file>

<file path=ppt/slideLayouts/_rels/slideLayout12.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4.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Master" Target="../slideMasters/slideMaster1.xml"/><Relationship Id="rId1" Type="http://schemas.openxmlformats.org/officeDocument/2006/relationships/tags" Target="../tags/tag4.xml"/><Relationship Id="rId4" Type="http://schemas.openxmlformats.org/officeDocument/2006/relationships/image" Target="../media/image1.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5.xml"/></Relationships>
</file>

<file path=ppt/slideLayouts/_rels/slideLayout4.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6.xml"/></Relationships>
</file>

<file path=ppt/slideLayouts/_rels/slideLayout5.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7.xml"/></Relationships>
</file>

<file path=ppt/slideLayouts/_rels/slideLayout6.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8.xml"/></Relationships>
</file>

<file path=ppt/slideLayouts/_rels/slideLayout7.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9.xml"/></Relationships>
</file>

<file path=ppt/slideLayouts/_rels/slideLayout8.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0.xml"/></Relationships>
</file>

<file path=ppt/slideLayouts/_rels/slideLayout9.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First Slide)">
    <p:spTree>
      <p:nvGrpSpPr>
        <p:cNvPr id="1" name=""/>
        <p:cNvGrpSpPr/>
        <p:nvPr/>
      </p:nvGrpSpPr>
      <p:grpSpPr>
        <a:xfrm>
          <a:off x="0" y="0"/>
          <a:ext cx="0" cy="0"/>
          <a:chOff x="0" y="0"/>
          <a:chExt cx="0" cy="0"/>
        </a:xfrm>
      </p:grpSpPr>
      <p:pic>
        <p:nvPicPr>
          <p:cNvPr id="17" name="Picture 16">
            <a:extLst>
              <a:ext uri="{FF2B5EF4-FFF2-40B4-BE49-F238E27FC236}">
                <a16:creationId xmlns:a16="http://schemas.microsoft.com/office/drawing/2014/main" id="{5D23111E-2710-4C1A-A7DB-CE3FE7C03336}"/>
              </a:ext>
              <a:ext uri="{C183D7F6-B498-43B3-948B-1728B52AA6E4}">
                <adec:decorative xmlns:adec="http://schemas.microsoft.com/office/drawing/2017/decorative" xmlns="" val="1"/>
              </a:ext>
            </a:extLst>
          </p:cNvPr>
          <p:cNvPicPr>
            <a:picLocks noChangeAspect="1"/>
          </p:cNvPicPr>
          <p:nvPr userDrawn="1"/>
        </p:nvPicPr>
        <p:blipFill>
          <a:blip r:embed="rId3"/>
          <a:srcRect/>
          <a:stretch/>
        </p:blipFill>
        <p:spPr>
          <a:xfrm>
            <a:off x="0" y="0"/>
            <a:ext cx="12192000" cy="6858000"/>
          </a:xfrm>
          <a:prstGeom prst="rect">
            <a:avLst/>
          </a:prstGeom>
        </p:spPr>
      </p:pic>
      <p:sp>
        <p:nvSpPr>
          <p:cNvPr id="2" name="Title"/>
          <p:cNvSpPr>
            <a:spLocks noGrp="1"/>
          </p:cNvSpPr>
          <p:nvPr>
            <p:ph type="ctrTitle" hasCustomPrompt="1"/>
          </p:nvPr>
        </p:nvSpPr>
        <p:spPr>
          <a:xfrm>
            <a:off x="5646420" y="1168663"/>
            <a:ext cx="6104302" cy="2387600"/>
          </a:xfrm>
        </p:spPr>
        <p:txBody>
          <a:bodyPr anchor="b"/>
          <a:lstStyle>
            <a:lvl1pPr algn="l">
              <a:defRPr sz="4800" baseline="0">
                <a:solidFill>
                  <a:schemeClr val="bg1"/>
                </a:solidFill>
              </a:defRPr>
            </a:lvl1pPr>
          </a:lstStyle>
          <a:p>
            <a:r>
              <a:rPr lang="en-US" dirty="0"/>
              <a:t>Title, #e</a:t>
            </a:r>
          </a:p>
        </p:txBody>
      </p:sp>
      <p:sp>
        <p:nvSpPr>
          <p:cNvPr id="3" name="Subtitle 2"/>
          <p:cNvSpPr>
            <a:spLocks noGrp="1"/>
          </p:cNvSpPr>
          <p:nvPr>
            <p:ph type="subTitle" idx="1" hasCustomPrompt="1"/>
          </p:nvPr>
        </p:nvSpPr>
        <p:spPr>
          <a:xfrm>
            <a:off x="5646420" y="3809720"/>
            <a:ext cx="6104302" cy="1424930"/>
          </a:xfrm>
          <a:noFill/>
        </p:spPr>
        <p:txBody>
          <a:bodyPr anchor="t"/>
          <a:lstStyle>
            <a:lvl1pPr marL="0" indent="0" algn="l">
              <a:lnSpc>
                <a:spcPct val="100000"/>
              </a:lnSpc>
              <a:buNone/>
              <a:defRPr sz="32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Chapter #: Chapter Title</a:t>
            </a:r>
          </a:p>
        </p:txBody>
      </p:sp>
      <p:sp>
        <p:nvSpPr>
          <p:cNvPr id="12" name="Picture Placeholder 11">
            <a:extLst>
              <a:ext uri="{FF2B5EF4-FFF2-40B4-BE49-F238E27FC236}">
                <a16:creationId xmlns:a16="http://schemas.microsoft.com/office/drawing/2014/main" id="{7BF6BBBC-452C-48FA-A1E1-E851567E5383}"/>
              </a:ext>
            </a:extLst>
          </p:cNvPr>
          <p:cNvSpPr>
            <a:spLocks noGrp="1"/>
          </p:cNvSpPr>
          <p:nvPr>
            <p:ph type="pic" sz="quarter" idx="11" hasCustomPrompt="1"/>
          </p:nvPr>
        </p:nvSpPr>
        <p:spPr>
          <a:xfrm>
            <a:off x="475250" y="808037"/>
            <a:ext cx="4713288" cy="5241925"/>
          </a:xfrm>
        </p:spPr>
        <p:txBody>
          <a:bodyPr/>
          <a:lstStyle>
            <a:lvl1pPr marL="0" indent="0">
              <a:buNone/>
              <a:defRPr b="0">
                <a:solidFill>
                  <a:schemeClr val="bg1"/>
                </a:solidFill>
              </a:defRPr>
            </a:lvl1pPr>
          </a:lstStyle>
          <a:p>
            <a:r>
              <a:rPr lang="en-US" dirty="0"/>
              <a:t>Add Image Here</a:t>
            </a:r>
          </a:p>
        </p:txBody>
      </p:sp>
      <p:sp>
        <p:nvSpPr>
          <p:cNvPr id="9" name="Slide Number Placeholder 5">
            <a:extLst>
              <a:ext uri="{FF2B5EF4-FFF2-40B4-BE49-F238E27FC236}">
                <a16:creationId xmlns:a16="http://schemas.microsoft.com/office/drawing/2014/main" id="{6B326DFF-C872-4426-8563-39BC58624663}"/>
              </a:ext>
            </a:extLst>
          </p:cNvPr>
          <p:cNvSpPr txBox="1">
            <a:spLocks/>
          </p:cNvSpPr>
          <p:nvPr userDrawn="1"/>
        </p:nvSpPr>
        <p:spPr>
          <a:xfrm>
            <a:off x="11082189" y="6449054"/>
            <a:ext cx="734291" cy="365760"/>
          </a:xfrm>
          <a:prstGeom prst="rect">
            <a:avLst/>
          </a:prstGeom>
        </p:spPr>
        <p:txBody>
          <a:bodyPr vert="horz" lIns="91440" tIns="45720" rIns="91440" bIns="45720" rtlCol="0" anchor="ctr"/>
          <a:lstStyle>
            <a:defPPr>
              <a:defRPr lang="en-US"/>
            </a:defPPr>
            <a:lvl1pPr algn="r" rtl="0" eaLnBrk="0" fontAlgn="base" hangingPunct="0">
              <a:spcBef>
                <a:spcPct val="0"/>
              </a:spcBef>
              <a:spcAft>
                <a:spcPct val="0"/>
              </a:spcAft>
              <a:defRPr sz="1200" kern="1200">
                <a:solidFill>
                  <a:schemeClr val="tx1">
                    <a:tint val="75000"/>
                  </a:schemeClr>
                </a:solidFill>
                <a:latin typeface="Calibri" charset="0"/>
                <a:ea typeface="+mn-ea"/>
                <a:cs typeface="+mn-cs"/>
              </a:defRPr>
            </a:lvl1pPr>
            <a:lvl2pPr marL="457200" algn="l" rtl="0" eaLnBrk="0" fontAlgn="base" hangingPunct="0">
              <a:spcBef>
                <a:spcPct val="0"/>
              </a:spcBef>
              <a:spcAft>
                <a:spcPct val="0"/>
              </a:spcAft>
              <a:defRPr kern="1200">
                <a:solidFill>
                  <a:schemeClr val="tx1"/>
                </a:solidFill>
                <a:latin typeface="Calibri" charset="0"/>
                <a:ea typeface="+mn-ea"/>
                <a:cs typeface="+mn-cs"/>
              </a:defRPr>
            </a:lvl2pPr>
            <a:lvl3pPr marL="914400" algn="l" rtl="0" eaLnBrk="0" fontAlgn="base" hangingPunct="0">
              <a:spcBef>
                <a:spcPct val="0"/>
              </a:spcBef>
              <a:spcAft>
                <a:spcPct val="0"/>
              </a:spcAft>
              <a:defRPr kern="1200">
                <a:solidFill>
                  <a:schemeClr val="tx1"/>
                </a:solidFill>
                <a:latin typeface="Calibri" charset="0"/>
                <a:ea typeface="+mn-ea"/>
                <a:cs typeface="+mn-cs"/>
              </a:defRPr>
            </a:lvl3pPr>
            <a:lvl4pPr marL="1371600" algn="l" rtl="0" eaLnBrk="0" fontAlgn="base" hangingPunct="0">
              <a:spcBef>
                <a:spcPct val="0"/>
              </a:spcBef>
              <a:spcAft>
                <a:spcPct val="0"/>
              </a:spcAft>
              <a:defRPr kern="1200">
                <a:solidFill>
                  <a:schemeClr val="tx1"/>
                </a:solidFill>
                <a:latin typeface="Calibri" charset="0"/>
                <a:ea typeface="+mn-ea"/>
                <a:cs typeface="+mn-cs"/>
              </a:defRPr>
            </a:lvl4pPr>
            <a:lvl5pPr marL="1828800" algn="l" rtl="0" eaLnBrk="0" fontAlgn="base" hangingPunct="0">
              <a:spcBef>
                <a:spcPct val="0"/>
              </a:spcBef>
              <a:spcAft>
                <a:spcPct val="0"/>
              </a:spcAft>
              <a:defRPr kern="1200">
                <a:solidFill>
                  <a:schemeClr val="tx1"/>
                </a:solidFill>
                <a:latin typeface="Calibri" charset="0"/>
                <a:ea typeface="+mn-ea"/>
                <a:cs typeface="+mn-cs"/>
              </a:defRPr>
            </a:lvl5pPr>
            <a:lvl6pPr marL="2286000" algn="l" defTabSz="914400" rtl="0" eaLnBrk="1" latinLnBrk="0" hangingPunct="1">
              <a:defRPr kern="1200">
                <a:solidFill>
                  <a:schemeClr val="tx1"/>
                </a:solidFill>
                <a:latin typeface="Calibri" charset="0"/>
                <a:ea typeface="+mn-ea"/>
                <a:cs typeface="+mn-cs"/>
              </a:defRPr>
            </a:lvl6pPr>
            <a:lvl7pPr marL="2743200" algn="l" defTabSz="914400" rtl="0" eaLnBrk="1" latinLnBrk="0" hangingPunct="1">
              <a:defRPr kern="1200">
                <a:solidFill>
                  <a:schemeClr val="tx1"/>
                </a:solidFill>
                <a:latin typeface="Calibri" charset="0"/>
                <a:ea typeface="+mn-ea"/>
                <a:cs typeface="+mn-cs"/>
              </a:defRPr>
            </a:lvl7pPr>
            <a:lvl8pPr marL="3200400" algn="l" defTabSz="914400" rtl="0" eaLnBrk="1" latinLnBrk="0" hangingPunct="1">
              <a:defRPr kern="1200">
                <a:solidFill>
                  <a:schemeClr val="tx1"/>
                </a:solidFill>
                <a:latin typeface="Calibri" charset="0"/>
                <a:ea typeface="+mn-ea"/>
                <a:cs typeface="+mn-cs"/>
              </a:defRPr>
            </a:lvl8pPr>
            <a:lvl9pPr marL="3657600" algn="l" defTabSz="914400" rtl="0" eaLnBrk="1" latinLnBrk="0" hangingPunct="1">
              <a:defRPr kern="1200">
                <a:solidFill>
                  <a:schemeClr val="tx1"/>
                </a:solidFill>
                <a:latin typeface="Calibri" charset="0"/>
                <a:ea typeface="+mn-ea"/>
                <a:cs typeface="+mn-cs"/>
              </a:defRPr>
            </a:lvl9pPr>
          </a:lstStyle>
          <a:p>
            <a:fld id="{963FCBED-9BC8-44C8-B578-C394BC67F972}" type="slidenum">
              <a:rPr lang="en-US" sz="1100" smtClean="0">
                <a:solidFill>
                  <a:schemeClr val="bg1"/>
                </a:solidFill>
                <a:latin typeface="+mn-lt"/>
              </a:rPr>
              <a:pPr/>
              <a:t>‹#›</a:t>
            </a:fld>
            <a:endParaRPr lang="en-US" sz="1100" dirty="0">
              <a:solidFill>
                <a:schemeClr val="bg1"/>
              </a:solidFill>
              <a:latin typeface="+mn-lt"/>
            </a:endParaRPr>
          </a:p>
        </p:txBody>
      </p:sp>
      <p:pic>
        <p:nvPicPr>
          <p:cNvPr id="21" name="Picture 20">
            <a:extLst>
              <a:ext uri="{FF2B5EF4-FFF2-40B4-BE49-F238E27FC236}">
                <a16:creationId xmlns:a16="http://schemas.microsoft.com/office/drawing/2014/main" id="{FDE6C580-026E-426D-A0EE-BDE15B891A0A}"/>
              </a:ext>
              <a:ext uri="{C183D7F6-B498-43B3-948B-1728B52AA6E4}">
                <adec:decorative xmlns:adec="http://schemas.microsoft.com/office/drawing/2017/decorative" xmlns="" val="1"/>
              </a:ext>
            </a:extLst>
          </p:cNvPr>
          <p:cNvPicPr>
            <a:picLocks noChangeAspect="1"/>
          </p:cNvPicPr>
          <p:nvPr userDrawn="1"/>
        </p:nvPicPr>
        <p:blipFill>
          <a:blip r:embed="rId4"/>
          <a:stretch>
            <a:fillRect/>
          </a:stretch>
        </p:blipFill>
        <p:spPr>
          <a:xfrm>
            <a:off x="183087" y="6223885"/>
            <a:ext cx="1820281" cy="610675"/>
          </a:xfrm>
          <a:prstGeom prst="rect">
            <a:avLst/>
          </a:prstGeom>
        </p:spPr>
      </p:pic>
      <p:sp>
        <p:nvSpPr>
          <p:cNvPr id="8" name="Text Placeholder 4">
            <a:extLst>
              <a:ext uri="{FF2B5EF4-FFF2-40B4-BE49-F238E27FC236}">
                <a16:creationId xmlns:a16="http://schemas.microsoft.com/office/drawing/2014/main" id="{003D5908-6DEE-491A-B7D6-1BADE7111ED1}"/>
              </a:ext>
            </a:extLst>
          </p:cNvPr>
          <p:cNvSpPr>
            <a:spLocks noGrp="1"/>
          </p:cNvSpPr>
          <p:nvPr>
            <p:ph type="body" sz="quarter" idx="12" hasCustomPrompt="1"/>
          </p:nvPr>
        </p:nvSpPr>
        <p:spPr>
          <a:xfrm>
            <a:off x="2103120" y="6314136"/>
            <a:ext cx="8961120" cy="457200"/>
          </a:xfrm>
        </p:spPr>
        <p:txBody>
          <a:bodyPr/>
          <a:lstStyle>
            <a:lvl1pPr marL="0" indent="0">
              <a:buNone/>
              <a:defRPr sz="1100">
                <a:solidFill>
                  <a:schemeClr val="bg1"/>
                </a:solidFill>
              </a:defRPr>
            </a:lvl1pPr>
          </a:lstStyle>
          <a:p>
            <a:pPr lvl="0"/>
            <a:r>
              <a:rPr lang="en-US" dirty="0"/>
              <a:t>[Author Name], [Book Title], [#] Edition. © [Insert Year] Cengage. All Rights Reserved. May not be scanned, copied or duplicated, or posted to a publicly accessible website, in whole or in part.</a:t>
            </a:r>
          </a:p>
        </p:txBody>
      </p:sp>
    </p:spTree>
    <p:custDataLst>
      <p:tags r:id="rId1"/>
    </p:custDataLst>
    <p:extLst>
      <p:ext uri="{BB962C8B-B14F-4D97-AF65-F5344CB8AC3E}">
        <p14:creationId xmlns:p14="http://schemas.microsoft.com/office/powerpoint/2010/main" val="260175445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wo Image/Two Content">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lvl1pPr>
              <a:defRPr/>
            </a:lvl1pPr>
          </a:lstStyle>
          <a:p>
            <a:r>
              <a:rPr lang="en-US" dirty="0"/>
              <a:t>Slide Title</a:t>
            </a:r>
          </a:p>
        </p:txBody>
      </p:sp>
      <p:sp>
        <p:nvSpPr>
          <p:cNvPr id="8" name="Image Placeholder 1"/>
          <p:cNvSpPr>
            <a:spLocks noGrp="1"/>
          </p:cNvSpPr>
          <p:nvPr>
            <p:ph sz="half" idx="13" hasCustomPrompt="1"/>
          </p:nvPr>
        </p:nvSpPr>
        <p:spPr>
          <a:xfrm>
            <a:off x="476843" y="1825628"/>
            <a:ext cx="2875957" cy="2045728"/>
          </a:xfrm>
        </p:spPr>
        <p:txBody>
          <a:bodyPr/>
          <a:lstStyle>
            <a:lvl1pPr marL="0" indent="0" algn="l">
              <a:buNone/>
              <a:defRPr/>
            </a:lvl1pPr>
            <a:lvl2pPr marL="457200" indent="0">
              <a:buNone/>
              <a:defRPr/>
            </a:lvl2pPr>
            <a:lvl3pPr marL="914400" indent="0">
              <a:buNone/>
              <a:defRPr/>
            </a:lvl3pPr>
          </a:lstStyle>
          <a:p>
            <a:pPr lvl="0"/>
            <a:r>
              <a:rPr lang="en-US" dirty="0"/>
              <a:t>Image 1</a:t>
            </a:r>
          </a:p>
        </p:txBody>
      </p:sp>
      <p:sp>
        <p:nvSpPr>
          <p:cNvPr id="9" name="Content Placeholder Top"/>
          <p:cNvSpPr>
            <a:spLocks noGrp="1"/>
          </p:cNvSpPr>
          <p:nvPr>
            <p:ph sz="half" idx="2" hasCustomPrompt="1"/>
          </p:nvPr>
        </p:nvSpPr>
        <p:spPr>
          <a:xfrm>
            <a:off x="3624200" y="1825625"/>
            <a:ext cx="8090957" cy="2045728"/>
          </a:xfrm>
        </p:spPr>
        <p:txBody>
          <a:bodyPr/>
          <a:lstStyle>
            <a:lvl1pPr>
              <a:spcAft>
                <a:spcPts val="800"/>
              </a:spcAft>
              <a:defRPr sz="2400" b="0"/>
            </a:lvl1pPr>
            <a:lvl2pPr>
              <a:spcAft>
                <a:spcPts val="800"/>
              </a:spcAft>
              <a:defRPr sz="2400" b="0"/>
            </a:lvl2pPr>
            <a:lvl3pPr>
              <a:spcAft>
                <a:spcPts val="800"/>
              </a:spcAft>
              <a:defRPr sz="2400" b="0"/>
            </a:lvl3pPr>
            <a:lvl4pPr marL="1371600" marR="0" indent="0" algn="l" defTabSz="914400" rtl="0" eaLnBrk="1" fontAlgn="auto" latinLnBrk="0" hangingPunct="1">
              <a:lnSpc>
                <a:spcPct val="90000"/>
              </a:lnSpc>
              <a:spcBef>
                <a:spcPts val="500"/>
              </a:spcBef>
              <a:spcAft>
                <a:spcPts val="0"/>
              </a:spcAft>
              <a:buClrTx/>
              <a:buSzPct val="100000"/>
              <a:buFont typeface="Arial" panose="020B0604020202020204" pitchFamily="34" charset="0"/>
              <a:buNone/>
              <a:tabLst/>
              <a:defRPr/>
            </a:lvl4pPr>
          </a:lstStyle>
          <a:p>
            <a:pPr lvl="0"/>
            <a:r>
              <a:rPr lang="en-US" dirty="0"/>
              <a:t>First Level</a:t>
            </a:r>
          </a:p>
          <a:p>
            <a:pPr lvl="1"/>
            <a:r>
              <a:rPr lang="en-US" dirty="0"/>
              <a:t>Second level</a:t>
            </a:r>
          </a:p>
          <a:p>
            <a:pPr lvl="2"/>
            <a:r>
              <a:rPr lang="en-US" dirty="0"/>
              <a:t>Third level</a:t>
            </a:r>
          </a:p>
          <a:p>
            <a:pPr marL="1714500" marR="0" lvl="3"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pPr>
            <a:r>
              <a:rPr lang="en-US" dirty="0"/>
              <a:t>Fourth Level</a:t>
            </a:r>
          </a:p>
          <a:p>
            <a:pPr lvl="3"/>
            <a:endParaRPr lang="en-US" dirty="0"/>
          </a:p>
        </p:txBody>
      </p:sp>
      <p:sp>
        <p:nvSpPr>
          <p:cNvPr id="7" name="Image Placeholder 2">
            <a:extLst>
              <a:ext uri="{FF2B5EF4-FFF2-40B4-BE49-F238E27FC236}">
                <a16:creationId xmlns:a16="http://schemas.microsoft.com/office/drawing/2014/main" id="{9100EECD-9921-43E0-9472-84C089BD629F}"/>
              </a:ext>
            </a:extLst>
          </p:cNvPr>
          <p:cNvSpPr>
            <a:spLocks noGrp="1"/>
          </p:cNvSpPr>
          <p:nvPr>
            <p:ph sz="half" idx="14" hasCustomPrompt="1"/>
          </p:nvPr>
        </p:nvSpPr>
        <p:spPr>
          <a:xfrm>
            <a:off x="476843" y="4132558"/>
            <a:ext cx="2875957" cy="2045727"/>
          </a:xfrm>
        </p:spPr>
        <p:txBody>
          <a:bodyPr/>
          <a:lstStyle>
            <a:lvl1pPr marL="0" indent="0" algn="l">
              <a:buNone/>
              <a:defRPr/>
            </a:lvl1pPr>
            <a:lvl2pPr marL="457200" indent="0">
              <a:buNone/>
              <a:defRPr/>
            </a:lvl2pPr>
            <a:lvl3pPr marL="914400" indent="0">
              <a:buNone/>
              <a:defRPr/>
            </a:lvl3pPr>
          </a:lstStyle>
          <a:p>
            <a:pPr lvl="0"/>
            <a:r>
              <a:rPr lang="en-US" dirty="0"/>
              <a:t>Image 2</a:t>
            </a:r>
          </a:p>
        </p:txBody>
      </p:sp>
      <p:sp>
        <p:nvSpPr>
          <p:cNvPr id="6" name="Content Placeholder Bottom">
            <a:extLst>
              <a:ext uri="{FF2B5EF4-FFF2-40B4-BE49-F238E27FC236}">
                <a16:creationId xmlns:a16="http://schemas.microsoft.com/office/drawing/2014/main" id="{4003AB72-C071-4875-8D31-00FB47092143}"/>
              </a:ext>
            </a:extLst>
          </p:cNvPr>
          <p:cNvSpPr>
            <a:spLocks noGrp="1"/>
          </p:cNvSpPr>
          <p:nvPr>
            <p:ph sz="half" idx="15" hasCustomPrompt="1"/>
          </p:nvPr>
        </p:nvSpPr>
        <p:spPr>
          <a:xfrm>
            <a:off x="3624199" y="4136860"/>
            <a:ext cx="8090957" cy="2045728"/>
          </a:xfrm>
        </p:spPr>
        <p:txBody>
          <a:bodyPr/>
          <a:lstStyle>
            <a:lvl1pPr>
              <a:spcAft>
                <a:spcPts val="800"/>
              </a:spcAft>
              <a:defRPr sz="2400" b="0"/>
            </a:lvl1pPr>
            <a:lvl2pPr>
              <a:spcAft>
                <a:spcPts val="800"/>
              </a:spcAft>
              <a:defRPr sz="2400" b="0"/>
            </a:lvl2pPr>
            <a:lvl3pPr>
              <a:spcAft>
                <a:spcPts val="800"/>
              </a:spcAft>
              <a:defRPr sz="2400" b="0"/>
            </a:lvl3pPr>
            <a:lvl4pPr marL="1371600" marR="0" indent="0" algn="l" defTabSz="914400" rtl="0" eaLnBrk="1" fontAlgn="auto" latinLnBrk="0" hangingPunct="1">
              <a:lnSpc>
                <a:spcPct val="90000"/>
              </a:lnSpc>
              <a:spcBef>
                <a:spcPts val="500"/>
              </a:spcBef>
              <a:spcAft>
                <a:spcPts val="0"/>
              </a:spcAft>
              <a:buClrTx/>
              <a:buSzPct val="100000"/>
              <a:buFont typeface="Arial" panose="020B0604020202020204" pitchFamily="34" charset="0"/>
              <a:buNone/>
              <a:tabLst/>
              <a:defRPr/>
            </a:lvl4pPr>
          </a:lstStyle>
          <a:p>
            <a:pPr lvl="0"/>
            <a:r>
              <a:rPr lang="en-US" dirty="0"/>
              <a:t>First Level</a:t>
            </a:r>
          </a:p>
          <a:p>
            <a:pPr lvl="1"/>
            <a:r>
              <a:rPr lang="en-US" dirty="0"/>
              <a:t>Second level</a:t>
            </a:r>
          </a:p>
          <a:p>
            <a:pPr lvl="2"/>
            <a:r>
              <a:rPr lang="en-US" dirty="0"/>
              <a:t>Third level</a:t>
            </a:r>
          </a:p>
          <a:p>
            <a:pPr marL="1714500" marR="0" lvl="3"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pPr>
            <a:r>
              <a:rPr lang="en-US" dirty="0"/>
              <a:t>Fourth Level</a:t>
            </a:r>
          </a:p>
          <a:p>
            <a:pPr lvl="3"/>
            <a:endParaRPr lang="en-US" dirty="0"/>
          </a:p>
        </p:txBody>
      </p:sp>
    </p:spTree>
    <p:custDataLst>
      <p:tags r:id="rId1"/>
    </p:custDataLst>
    <p:extLst>
      <p:ext uri="{BB962C8B-B14F-4D97-AF65-F5344CB8AC3E}">
        <p14:creationId xmlns:p14="http://schemas.microsoft.com/office/powerpoint/2010/main" val="272865032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hree Image/Three Content">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lvl1pPr>
              <a:defRPr/>
            </a:lvl1pPr>
          </a:lstStyle>
          <a:p>
            <a:r>
              <a:rPr lang="en-US" dirty="0"/>
              <a:t>Slide Title</a:t>
            </a:r>
          </a:p>
        </p:txBody>
      </p:sp>
      <p:sp>
        <p:nvSpPr>
          <p:cNvPr id="8" name="Image Placeholder 1"/>
          <p:cNvSpPr>
            <a:spLocks noGrp="1"/>
          </p:cNvSpPr>
          <p:nvPr>
            <p:ph sz="half" idx="13" hasCustomPrompt="1"/>
          </p:nvPr>
        </p:nvSpPr>
        <p:spPr>
          <a:xfrm>
            <a:off x="476843" y="1825628"/>
            <a:ext cx="2875957" cy="1217447"/>
          </a:xfrm>
        </p:spPr>
        <p:txBody>
          <a:bodyPr/>
          <a:lstStyle>
            <a:lvl1pPr marL="0" indent="0" algn="l">
              <a:buNone/>
              <a:defRPr/>
            </a:lvl1pPr>
            <a:lvl2pPr marL="457200" indent="0">
              <a:buNone/>
              <a:defRPr/>
            </a:lvl2pPr>
            <a:lvl3pPr marL="914400" indent="0">
              <a:buNone/>
              <a:defRPr/>
            </a:lvl3pPr>
          </a:lstStyle>
          <a:p>
            <a:pPr lvl="0"/>
            <a:r>
              <a:rPr lang="en-US" dirty="0"/>
              <a:t>Image 1</a:t>
            </a:r>
          </a:p>
        </p:txBody>
      </p:sp>
      <p:sp>
        <p:nvSpPr>
          <p:cNvPr id="9" name="Content Placeholder Top"/>
          <p:cNvSpPr>
            <a:spLocks noGrp="1"/>
          </p:cNvSpPr>
          <p:nvPr>
            <p:ph sz="half" idx="2" hasCustomPrompt="1"/>
          </p:nvPr>
        </p:nvSpPr>
        <p:spPr>
          <a:xfrm>
            <a:off x="3624200" y="1825625"/>
            <a:ext cx="8090957" cy="1217450"/>
          </a:xfrm>
        </p:spPr>
        <p:txBody>
          <a:bodyPr/>
          <a:lstStyle>
            <a:lvl1pPr>
              <a:spcAft>
                <a:spcPts val="800"/>
              </a:spcAft>
              <a:defRPr sz="1800" b="0"/>
            </a:lvl1pPr>
            <a:lvl2pPr>
              <a:spcAft>
                <a:spcPts val="800"/>
              </a:spcAft>
              <a:defRPr sz="1800" b="0"/>
            </a:lvl2pPr>
            <a:lvl3pPr>
              <a:spcAft>
                <a:spcPts val="800"/>
              </a:spcAft>
              <a:defRPr sz="1800" b="0"/>
            </a:lvl3pPr>
          </a:lstStyle>
          <a:p>
            <a:pPr lvl="0"/>
            <a:r>
              <a:rPr lang="en-US" dirty="0"/>
              <a:t>First Level</a:t>
            </a:r>
          </a:p>
          <a:p>
            <a:pPr lvl="1"/>
            <a:r>
              <a:rPr lang="en-US" dirty="0"/>
              <a:t>Second level</a:t>
            </a:r>
          </a:p>
          <a:p>
            <a:pPr lvl="2"/>
            <a:r>
              <a:rPr lang="en-US" dirty="0"/>
              <a:t>Third level</a:t>
            </a:r>
          </a:p>
        </p:txBody>
      </p:sp>
      <p:sp>
        <p:nvSpPr>
          <p:cNvPr id="14" name="Image Placeholder 2">
            <a:extLst>
              <a:ext uri="{FF2B5EF4-FFF2-40B4-BE49-F238E27FC236}">
                <a16:creationId xmlns:a16="http://schemas.microsoft.com/office/drawing/2014/main" id="{329BB347-70F5-49B3-A1D7-9C05C8ED5028}"/>
              </a:ext>
            </a:extLst>
          </p:cNvPr>
          <p:cNvSpPr>
            <a:spLocks noGrp="1"/>
          </p:cNvSpPr>
          <p:nvPr>
            <p:ph sz="half" idx="14" hasCustomPrompt="1"/>
          </p:nvPr>
        </p:nvSpPr>
        <p:spPr>
          <a:xfrm>
            <a:off x="479343" y="3207219"/>
            <a:ext cx="2875957" cy="1217447"/>
          </a:xfrm>
        </p:spPr>
        <p:txBody>
          <a:bodyPr/>
          <a:lstStyle>
            <a:lvl1pPr marL="0" indent="0" algn="l">
              <a:buNone/>
              <a:defRPr/>
            </a:lvl1pPr>
            <a:lvl2pPr marL="457200" indent="0">
              <a:buNone/>
              <a:defRPr/>
            </a:lvl2pPr>
            <a:lvl3pPr marL="914400" indent="0">
              <a:buNone/>
              <a:defRPr/>
            </a:lvl3pPr>
          </a:lstStyle>
          <a:p>
            <a:pPr lvl="0"/>
            <a:r>
              <a:rPr lang="en-US" dirty="0"/>
              <a:t>Image 2</a:t>
            </a:r>
          </a:p>
        </p:txBody>
      </p:sp>
      <p:sp>
        <p:nvSpPr>
          <p:cNvPr id="15" name="Content Placeholder Middle">
            <a:extLst>
              <a:ext uri="{FF2B5EF4-FFF2-40B4-BE49-F238E27FC236}">
                <a16:creationId xmlns:a16="http://schemas.microsoft.com/office/drawing/2014/main" id="{E344C337-1A6E-4BE6-8E9E-7076FBBEEFAC}"/>
              </a:ext>
            </a:extLst>
          </p:cNvPr>
          <p:cNvSpPr>
            <a:spLocks noGrp="1"/>
          </p:cNvSpPr>
          <p:nvPr>
            <p:ph sz="half" idx="15" hasCustomPrompt="1"/>
          </p:nvPr>
        </p:nvSpPr>
        <p:spPr>
          <a:xfrm>
            <a:off x="3626700" y="3207216"/>
            <a:ext cx="8090957" cy="1217450"/>
          </a:xfrm>
        </p:spPr>
        <p:txBody>
          <a:bodyPr/>
          <a:lstStyle>
            <a:lvl1pPr>
              <a:spcAft>
                <a:spcPts val="800"/>
              </a:spcAft>
              <a:defRPr sz="1800" b="0"/>
            </a:lvl1pPr>
            <a:lvl2pPr>
              <a:spcAft>
                <a:spcPts val="800"/>
              </a:spcAft>
              <a:defRPr sz="1800" b="0"/>
            </a:lvl2pPr>
            <a:lvl3pPr>
              <a:spcAft>
                <a:spcPts val="800"/>
              </a:spcAft>
              <a:defRPr sz="1800" b="0"/>
            </a:lvl3pPr>
          </a:lstStyle>
          <a:p>
            <a:pPr lvl="0"/>
            <a:r>
              <a:rPr lang="en-US" dirty="0"/>
              <a:t>First Level</a:t>
            </a:r>
          </a:p>
          <a:p>
            <a:pPr lvl="1"/>
            <a:r>
              <a:rPr lang="en-US" dirty="0"/>
              <a:t>Second level</a:t>
            </a:r>
          </a:p>
          <a:p>
            <a:pPr lvl="2"/>
            <a:r>
              <a:rPr lang="en-US" dirty="0"/>
              <a:t>Third level</a:t>
            </a:r>
          </a:p>
        </p:txBody>
      </p:sp>
      <p:sp>
        <p:nvSpPr>
          <p:cNvPr id="16" name="Image Placeholder 3">
            <a:extLst>
              <a:ext uri="{FF2B5EF4-FFF2-40B4-BE49-F238E27FC236}">
                <a16:creationId xmlns:a16="http://schemas.microsoft.com/office/drawing/2014/main" id="{A70ED764-0931-4273-A125-CE2D6E0F8A8D}"/>
              </a:ext>
            </a:extLst>
          </p:cNvPr>
          <p:cNvSpPr>
            <a:spLocks noGrp="1"/>
          </p:cNvSpPr>
          <p:nvPr>
            <p:ph sz="half" idx="16" hasCustomPrompt="1"/>
          </p:nvPr>
        </p:nvSpPr>
        <p:spPr>
          <a:xfrm>
            <a:off x="479343" y="4631282"/>
            <a:ext cx="2875957" cy="1217447"/>
          </a:xfrm>
        </p:spPr>
        <p:txBody>
          <a:bodyPr/>
          <a:lstStyle>
            <a:lvl1pPr marL="0" indent="0" algn="l">
              <a:buNone/>
              <a:defRPr/>
            </a:lvl1pPr>
            <a:lvl2pPr marL="457200" indent="0">
              <a:buNone/>
              <a:defRPr/>
            </a:lvl2pPr>
            <a:lvl3pPr marL="914400" indent="0">
              <a:buNone/>
              <a:defRPr/>
            </a:lvl3pPr>
          </a:lstStyle>
          <a:p>
            <a:pPr lvl="0"/>
            <a:r>
              <a:rPr lang="en-US" dirty="0"/>
              <a:t>Image 3</a:t>
            </a:r>
          </a:p>
        </p:txBody>
      </p:sp>
      <p:sp>
        <p:nvSpPr>
          <p:cNvPr id="17" name="Content Placeholder Bottom">
            <a:extLst>
              <a:ext uri="{FF2B5EF4-FFF2-40B4-BE49-F238E27FC236}">
                <a16:creationId xmlns:a16="http://schemas.microsoft.com/office/drawing/2014/main" id="{1A924411-097F-4689-AC4D-9173B40A69F2}"/>
              </a:ext>
            </a:extLst>
          </p:cNvPr>
          <p:cNvSpPr>
            <a:spLocks noGrp="1"/>
          </p:cNvSpPr>
          <p:nvPr>
            <p:ph sz="half" idx="17" hasCustomPrompt="1"/>
          </p:nvPr>
        </p:nvSpPr>
        <p:spPr>
          <a:xfrm>
            <a:off x="3626700" y="4631279"/>
            <a:ext cx="8090957" cy="1217450"/>
          </a:xfrm>
        </p:spPr>
        <p:txBody>
          <a:bodyPr/>
          <a:lstStyle>
            <a:lvl1pPr>
              <a:spcAft>
                <a:spcPts val="800"/>
              </a:spcAft>
              <a:defRPr sz="1800" b="0"/>
            </a:lvl1pPr>
            <a:lvl2pPr>
              <a:spcAft>
                <a:spcPts val="800"/>
              </a:spcAft>
              <a:defRPr sz="1800" b="0"/>
            </a:lvl2pPr>
            <a:lvl3pPr>
              <a:spcAft>
                <a:spcPts val="800"/>
              </a:spcAft>
              <a:defRPr sz="1800" b="0"/>
            </a:lvl3pPr>
          </a:lstStyle>
          <a:p>
            <a:pPr lvl="0"/>
            <a:r>
              <a:rPr lang="en-US" dirty="0"/>
              <a:t>First Level</a:t>
            </a:r>
          </a:p>
          <a:p>
            <a:pPr lvl="1"/>
            <a:r>
              <a:rPr lang="en-US" dirty="0"/>
              <a:t>Second level</a:t>
            </a:r>
          </a:p>
          <a:p>
            <a:pPr lvl="2"/>
            <a:r>
              <a:rPr lang="en-US" dirty="0"/>
              <a:t>Third level</a:t>
            </a:r>
          </a:p>
        </p:txBody>
      </p:sp>
    </p:spTree>
    <p:custDataLst>
      <p:tags r:id="rId1"/>
    </p:custDataLst>
    <p:extLst>
      <p:ext uri="{BB962C8B-B14F-4D97-AF65-F5344CB8AC3E}">
        <p14:creationId xmlns:p14="http://schemas.microsoft.com/office/powerpoint/2010/main" val="95082887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Four Image/Four Content">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lvl1pPr>
              <a:defRPr/>
            </a:lvl1pPr>
          </a:lstStyle>
          <a:p>
            <a:r>
              <a:rPr lang="en-US" dirty="0"/>
              <a:t>Slide Title</a:t>
            </a:r>
          </a:p>
        </p:txBody>
      </p:sp>
      <p:sp>
        <p:nvSpPr>
          <p:cNvPr id="8" name="Image Placeholder 1"/>
          <p:cNvSpPr>
            <a:spLocks noGrp="1"/>
          </p:cNvSpPr>
          <p:nvPr>
            <p:ph sz="half" idx="13" hasCustomPrompt="1"/>
          </p:nvPr>
        </p:nvSpPr>
        <p:spPr>
          <a:xfrm>
            <a:off x="476843" y="1825628"/>
            <a:ext cx="2875957" cy="899814"/>
          </a:xfrm>
        </p:spPr>
        <p:txBody>
          <a:bodyPr/>
          <a:lstStyle>
            <a:lvl1pPr marL="0" indent="0" algn="l">
              <a:buNone/>
              <a:defRPr/>
            </a:lvl1pPr>
            <a:lvl2pPr marL="457200" indent="0">
              <a:buNone/>
              <a:defRPr/>
            </a:lvl2pPr>
            <a:lvl3pPr marL="914400" indent="0">
              <a:buNone/>
              <a:defRPr/>
            </a:lvl3pPr>
          </a:lstStyle>
          <a:p>
            <a:pPr lvl="0"/>
            <a:r>
              <a:rPr lang="en-US" dirty="0"/>
              <a:t>Image 1</a:t>
            </a:r>
          </a:p>
        </p:txBody>
      </p:sp>
      <p:sp>
        <p:nvSpPr>
          <p:cNvPr id="9" name="Content Placeholder 1"/>
          <p:cNvSpPr>
            <a:spLocks noGrp="1"/>
          </p:cNvSpPr>
          <p:nvPr>
            <p:ph sz="half" idx="2" hasCustomPrompt="1"/>
          </p:nvPr>
        </p:nvSpPr>
        <p:spPr>
          <a:xfrm>
            <a:off x="3624200" y="1825625"/>
            <a:ext cx="8090957" cy="895515"/>
          </a:xfrm>
        </p:spPr>
        <p:txBody>
          <a:bodyPr/>
          <a:lstStyle>
            <a:lvl1pPr>
              <a:spcAft>
                <a:spcPts val="800"/>
              </a:spcAft>
              <a:defRPr sz="1800" b="0"/>
            </a:lvl1pPr>
            <a:lvl2pPr>
              <a:spcAft>
                <a:spcPts val="800"/>
              </a:spcAft>
              <a:defRPr sz="1800" b="0"/>
            </a:lvl2pPr>
            <a:lvl3pPr>
              <a:spcAft>
                <a:spcPts val="800"/>
              </a:spcAft>
              <a:defRPr sz="1800" b="0"/>
            </a:lvl3pPr>
          </a:lstStyle>
          <a:p>
            <a:pPr lvl="0"/>
            <a:r>
              <a:rPr lang="en-US" dirty="0"/>
              <a:t>First Level</a:t>
            </a:r>
          </a:p>
          <a:p>
            <a:pPr lvl="1"/>
            <a:r>
              <a:rPr lang="en-US" dirty="0"/>
              <a:t>Second level</a:t>
            </a:r>
          </a:p>
        </p:txBody>
      </p:sp>
      <p:sp>
        <p:nvSpPr>
          <p:cNvPr id="10" name="Image Placeholder 2">
            <a:extLst>
              <a:ext uri="{FF2B5EF4-FFF2-40B4-BE49-F238E27FC236}">
                <a16:creationId xmlns:a16="http://schemas.microsoft.com/office/drawing/2014/main" id="{02C25FD2-E251-4DC4-8F30-3EDA9A61D7DC}"/>
              </a:ext>
            </a:extLst>
          </p:cNvPr>
          <p:cNvSpPr>
            <a:spLocks noGrp="1"/>
          </p:cNvSpPr>
          <p:nvPr>
            <p:ph sz="half" idx="14" hasCustomPrompt="1"/>
          </p:nvPr>
        </p:nvSpPr>
        <p:spPr>
          <a:xfrm>
            <a:off x="476843" y="2941438"/>
            <a:ext cx="2875957" cy="899814"/>
          </a:xfrm>
        </p:spPr>
        <p:txBody>
          <a:bodyPr/>
          <a:lstStyle>
            <a:lvl1pPr marL="0" indent="0" algn="l">
              <a:buNone/>
              <a:defRPr/>
            </a:lvl1pPr>
            <a:lvl2pPr marL="457200" indent="0">
              <a:buNone/>
              <a:defRPr/>
            </a:lvl2pPr>
            <a:lvl3pPr marL="914400" indent="0">
              <a:buNone/>
              <a:defRPr/>
            </a:lvl3pPr>
          </a:lstStyle>
          <a:p>
            <a:pPr lvl="0"/>
            <a:r>
              <a:rPr lang="en-US" dirty="0"/>
              <a:t>Image 2</a:t>
            </a:r>
          </a:p>
        </p:txBody>
      </p:sp>
      <p:sp>
        <p:nvSpPr>
          <p:cNvPr id="11" name="Content Placeholder 2">
            <a:extLst>
              <a:ext uri="{FF2B5EF4-FFF2-40B4-BE49-F238E27FC236}">
                <a16:creationId xmlns:a16="http://schemas.microsoft.com/office/drawing/2014/main" id="{6FFE322F-E595-4582-997C-0A06F238C8D3}"/>
              </a:ext>
            </a:extLst>
          </p:cNvPr>
          <p:cNvSpPr>
            <a:spLocks noGrp="1"/>
          </p:cNvSpPr>
          <p:nvPr>
            <p:ph sz="half" idx="15" hasCustomPrompt="1"/>
          </p:nvPr>
        </p:nvSpPr>
        <p:spPr>
          <a:xfrm>
            <a:off x="3624200" y="2941435"/>
            <a:ext cx="8090957" cy="895515"/>
          </a:xfrm>
        </p:spPr>
        <p:txBody>
          <a:bodyPr/>
          <a:lstStyle>
            <a:lvl1pPr>
              <a:spcAft>
                <a:spcPts val="800"/>
              </a:spcAft>
              <a:defRPr sz="1800" b="0"/>
            </a:lvl1pPr>
            <a:lvl2pPr>
              <a:spcAft>
                <a:spcPts val="800"/>
              </a:spcAft>
              <a:defRPr sz="1800" b="0"/>
            </a:lvl2pPr>
            <a:lvl3pPr>
              <a:spcAft>
                <a:spcPts val="800"/>
              </a:spcAft>
              <a:defRPr sz="1800" b="0"/>
            </a:lvl3pPr>
          </a:lstStyle>
          <a:p>
            <a:pPr lvl="0"/>
            <a:r>
              <a:rPr lang="en-US" dirty="0"/>
              <a:t>First Level</a:t>
            </a:r>
          </a:p>
          <a:p>
            <a:pPr lvl="1"/>
            <a:r>
              <a:rPr lang="en-US" dirty="0"/>
              <a:t>Second level</a:t>
            </a:r>
          </a:p>
        </p:txBody>
      </p:sp>
      <p:sp>
        <p:nvSpPr>
          <p:cNvPr id="12" name="Image Placeholder 3">
            <a:extLst>
              <a:ext uri="{FF2B5EF4-FFF2-40B4-BE49-F238E27FC236}">
                <a16:creationId xmlns:a16="http://schemas.microsoft.com/office/drawing/2014/main" id="{647E63CA-E745-4DE2-B25A-D398F113EFA6}"/>
              </a:ext>
            </a:extLst>
          </p:cNvPr>
          <p:cNvSpPr>
            <a:spLocks noGrp="1"/>
          </p:cNvSpPr>
          <p:nvPr>
            <p:ph sz="half" idx="16" hasCustomPrompt="1"/>
          </p:nvPr>
        </p:nvSpPr>
        <p:spPr>
          <a:xfrm>
            <a:off x="480444" y="4065961"/>
            <a:ext cx="2875957" cy="899814"/>
          </a:xfrm>
        </p:spPr>
        <p:txBody>
          <a:bodyPr/>
          <a:lstStyle>
            <a:lvl1pPr marL="0" indent="0" algn="l">
              <a:buNone/>
              <a:defRPr/>
            </a:lvl1pPr>
            <a:lvl2pPr marL="457200" indent="0">
              <a:buNone/>
              <a:defRPr/>
            </a:lvl2pPr>
            <a:lvl3pPr marL="914400" indent="0">
              <a:buNone/>
              <a:defRPr/>
            </a:lvl3pPr>
          </a:lstStyle>
          <a:p>
            <a:pPr lvl="0"/>
            <a:r>
              <a:rPr lang="en-US" dirty="0"/>
              <a:t>Image 3</a:t>
            </a:r>
          </a:p>
        </p:txBody>
      </p:sp>
      <p:sp>
        <p:nvSpPr>
          <p:cNvPr id="13" name="Content Placeholder 3">
            <a:extLst>
              <a:ext uri="{FF2B5EF4-FFF2-40B4-BE49-F238E27FC236}">
                <a16:creationId xmlns:a16="http://schemas.microsoft.com/office/drawing/2014/main" id="{EFE66096-5B65-4DD6-9AD6-9E55675E34CD}"/>
              </a:ext>
            </a:extLst>
          </p:cNvPr>
          <p:cNvSpPr>
            <a:spLocks noGrp="1"/>
          </p:cNvSpPr>
          <p:nvPr>
            <p:ph sz="half" idx="17" hasCustomPrompt="1"/>
          </p:nvPr>
        </p:nvSpPr>
        <p:spPr>
          <a:xfrm>
            <a:off x="3627801" y="4065958"/>
            <a:ext cx="8090957" cy="895515"/>
          </a:xfrm>
        </p:spPr>
        <p:txBody>
          <a:bodyPr/>
          <a:lstStyle>
            <a:lvl1pPr>
              <a:spcAft>
                <a:spcPts val="800"/>
              </a:spcAft>
              <a:defRPr sz="1800" b="0"/>
            </a:lvl1pPr>
            <a:lvl2pPr>
              <a:spcAft>
                <a:spcPts val="800"/>
              </a:spcAft>
              <a:defRPr sz="1800" b="0"/>
            </a:lvl2pPr>
            <a:lvl3pPr>
              <a:spcAft>
                <a:spcPts val="800"/>
              </a:spcAft>
              <a:defRPr sz="1800" b="0"/>
            </a:lvl3pPr>
          </a:lstStyle>
          <a:p>
            <a:pPr lvl="0"/>
            <a:r>
              <a:rPr lang="en-US" dirty="0"/>
              <a:t>First Level</a:t>
            </a:r>
          </a:p>
          <a:p>
            <a:pPr lvl="1"/>
            <a:r>
              <a:rPr lang="en-US" dirty="0"/>
              <a:t>Second level</a:t>
            </a:r>
          </a:p>
        </p:txBody>
      </p:sp>
      <p:sp>
        <p:nvSpPr>
          <p:cNvPr id="14" name="Image Placeholder 4">
            <a:extLst>
              <a:ext uri="{FF2B5EF4-FFF2-40B4-BE49-F238E27FC236}">
                <a16:creationId xmlns:a16="http://schemas.microsoft.com/office/drawing/2014/main" id="{765390A9-B975-43C8-86E6-45E636A649C5}"/>
              </a:ext>
            </a:extLst>
          </p:cNvPr>
          <p:cNvSpPr>
            <a:spLocks noGrp="1"/>
          </p:cNvSpPr>
          <p:nvPr>
            <p:ph sz="half" idx="18" hasCustomPrompt="1"/>
          </p:nvPr>
        </p:nvSpPr>
        <p:spPr>
          <a:xfrm>
            <a:off x="480444" y="5181771"/>
            <a:ext cx="2875957" cy="899814"/>
          </a:xfrm>
        </p:spPr>
        <p:txBody>
          <a:bodyPr/>
          <a:lstStyle>
            <a:lvl1pPr marL="0" indent="0" algn="l">
              <a:buNone/>
              <a:defRPr/>
            </a:lvl1pPr>
            <a:lvl2pPr marL="457200" indent="0">
              <a:buNone/>
              <a:defRPr/>
            </a:lvl2pPr>
            <a:lvl3pPr marL="914400" indent="0">
              <a:buNone/>
              <a:defRPr/>
            </a:lvl3pPr>
          </a:lstStyle>
          <a:p>
            <a:pPr lvl="0"/>
            <a:r>
              <a:rPr lang="en-US" dirty="0"/>
              <a:t>Image 4</a:t>
            </a:r>
          </a:p>
        </p:txBody>
      </p:sp>
      <p:sp>
        <p:nvSpPr>
          <p:cNvPr id="15" name="Content Placeholder 4">
            <a:extLst>
              <a:ext uri="{FF2B5EF4-FFF2-40B4-BE49-F238E27FC236}">
                <a16:creationId xmlns:a16="http://schemas.microsoft.com/office/drawing/2014/main" id="{04B6F74B-2775-4949-A70C-BCBBFE20C3A2}"/>
              </a:ext>
            </a:extLst>
          </p:cNvPr>
          <p:cNvSpPr>
            <a:spLocks noGrp="1"/>
          </p:cNvSpPr>
          <p:nvPr>
            <p:ph sz="half" idx="19" hasCustomPrompt="1"/>
          </p:nvPr>
        </p:nvSpPr>
        <p:spPr>
          <a:xfrm>
            <a:off x="3627801" y="5181768"/>
            <a:ext cx="8090957" cy="895515"/>
          </a:xfrm>
        </p:spPr>
        <p:txBody>
          <a:bodyPr/>
          <a:lstStyle>
            <a:lvl1pPr>
              <a:spcAft>
                <a:spcPts val="800"/>
              </a:spcAft>
              <a:defRPr sz="1800" b="0"/>
            </a:lvl1pPr>
            <a:lvl2pPr>
              <a:spcAft>
                <a:spcPts val="800"/>
              </a:spcAft>
              <a:defRPr sz="1800" b="0"/>
            </a:lvl2pPr>
            <a:lvl3pPr>
              <a:spcAft>
                <a:spcPts val="800"/>
              </a:spcAft>
              <a:defRPr sz="1800" b="0"/>
            </a:lvl3pPr>
          </a:lstStyle>
          <a:p>
            <a:pPr lvl="0"/>
            <a:r>
              <a:rPr lang="en-US" dirty="0"/>
              <a:t>First Level</a:t>
            </a:r>
          </a:p>
          <a:p>
            <a:pPr lvl="1"/>
            <a:r>
              <a:rPr lang="en-US" dirty="0"/>
              <a:t>Second level</a:t>
            </a:r>
          </a:p>
        </p:txBody>
      </p:sp>
    </p:spTree>
    <p:custDataLst>
      <p:tags r:id="rId1"/>
    </p:custDataLst>
    <p:extLst>
      <p:ext uri="{BB962C8B-B14F-4D97-AF65-F5344CB8AC3E}">
        <p14:creationId xmlns:p14="http://schemas.microsoft.com/office/powerpoint/2010/main" val="264567416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Active Learning1">
    <p:spTree>
      <p:nvGrpSpPr>
        <p:cNvPr id="1" name=""/>
        <p:cNvGrpSpPr/>
        <p:nvPr/>
      </p:nvGrpSpPr>
      <p:grpSpPr>
        <a:xfrm>
          <a:off x="0" y="0"/>
          <a:ext cx="0" cy="0"/>
          <a:chOff x="0" y="0"/>
          <a:chExt cx="0" cy="0"/>
        </a:xfrm>
      </p:grpSpPr>
      <p:sp>
        <p:nvSpPr>
          <p:cNvPr id="2" name="Title 1"/>
          <p:cNvSpPr>
            <a:spLocks noGrp="1"/>
          </p:cNvSpPr>
          <p:nvPr>
            <p:ph type="title"/>
          </p:nvPr>
        </p:nvSpPr>
        <p:spPr>
          <a:xfrm>
            <a:off x="101600" y="100940"/>
            <a:ext cx="11887200" cy="661061"/>
          </a:xfrm>
        </p:spPr>
        <p:txBody>
          <a:bodyPr/>
          <a:lstStyle>
            <a:lvl1pPr>
              <a:defRPr sz="3200">
                <a:solidFill>
                  <a:srgbClr val="AE1221"/>
                </a:solidFill>
              </a:defRPr>
            </a:lvl1pPr>
          </a:lstStyle>
          <a:p>
            <a:r>
              <a:rPr lang="en-US" dirty="0"/>
              <a:t>Click to edit Master title style</a:t>
            </a:r>
          </a:p>
        </p:txBody>
      </p:sp>
      <p:sp>
        <p:nvSpPr>
          <p:cNvPr id="3" name="Content Placeholder 2"/>
          <p:cNvSpPr>
            <a:spLocks noGrp="1"/>
          </p:cNvSpPr>
          <p:nvPr>
            <p:ph idx="1"/>
          </p:nvPr>
        </p:nvSpPr>
        <p:spPr>
          <a:xfrm>
            <a:off x="462989" y="914401"/>
            <a:ext cx="11358596" cy="5534025"/>
          </a:xfrm>
          <a:prstGeom prst="rect">
            <a:avLst/>
          </a:prstGeom>
        </p:spPr>
        <p:txBody>
          <a:bodyPr/>
          <a:lstStyle>
            <a:lvl1pPr>
              <a:defRPr sz="3200">
                <a:solidFill>
                  <a:schemeClr val="tx2"/>
                </a:solidFill>
              </a:defRPr>
            </a:lvl1pPr>
            <a:lvl2pPr>
              <a:defRPr sz="2800">
                <a:solidFill>
                  <a:schemeClr val="tx2"/>
                </a:solidFill>
              </a:defRPr>
            </a:lvl2pPr>
            <a:lvl3pPr>
              <a:defRPr sz="2400">
                <a:solidFill>
                  <a:schemeClr val="tx2"/>
                </a:solidFill>
              </a:defRPr>
            </a:lvl3pPr>
            <a:lvl4pPr>
              <a:defRPr sz="2000">
                <a:solidFill>
                  <a:schemeClr val="tx2"/>
                </a:solidFill>
              </a:defRPr>
            </a:lvl4pPr>
            <a:lvl5pPr>
              <a:defRPr sz="1800">
                <a:solidFill>
                  <a:schemeClr val="tx2"/>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Rectangle 3"/>
          <p:cNvSpPr>
            <a:spLocks noGrp="1" noChangeArrowheads="1"/>
          </p:cNvSpPr>
          <p:nvPr>
            <p:ph type="sldNum" sz="quarter" idx="10"/>
          </p:nvPr>
        </p:nvSpPr>
        <p:spPr/>
        <p:txBody>
          <a:bodyPr/>
          <a:lstStyle>
            <a:lvl1pPr>
              <a:defRPr/>
            </a:lvl1pPr>
          </a:lstStyle>
          <a:p>
            <a:pPr>
              <a:defRPr/>
            </a:pPr>
            <a:fld id="{073C29DC-2178-4274-9150-45F8EBD31C2D}" type="slidenum">
              <a:rPr lang="en-US"/>
              <a:pPr>
                <a:defRPr/>
              </a:pPr>
              <a:t>‹#›</a:t>
            </a:fld>
            <a:endParaRPr lang="en-US"/>
          </a:p>
        </p:txBody>
      </p:sp>
      <p:sp>
        <p:nvSpPr>
          <p:cNvPr id="5" name="Footer Placeholder 4">
            <a:extLst>
              <a:ext uri="{FF2B5EF4-FFF2-40B4-BE49-F238E27FC236}">
                <a16:creationId xmlns:a16="http://schemas.microsoft.com/office/drawing/2014/main" id="{17B77F17-B778-0463-4050-5A3EDA879F7A}"/>
              </a:ext>
            </a:extLst>
          </p:cNvPr>
          <p:cNvSpPr>
            <a:spLocks noGrp="1"/>
          </p:cNvSpPr>
          <p:nvPr>
            <p:ph type="ftr" sz="quarter" idx="11"/>
          </p:nvPr>
        </p:nvSpPr>
        <p:spPr/>
        <p:txBody>
          <a:bodyPr/>
          <a:lstStyle/>
          <a:p>
            <a:pPr fontAlgn="base">
              <a:spcBef>
                <a:spcPct val="20000"/>
              </a:spcBef>
              <a:spcAft>
                <a:spcPct val="0"/>
              </a:spcAft>
              <a:defRPr/>
            </a:pPr>
            <a:r>
              <a:rPr lang="en-US" dirty="0">
                <a:solidFill>
                  <a:srgbClr val="000000"/>
                </a:solidFill>
              </a:rPr>
              <a:t>Mankiw, </a:t>
            </a:r>
            <a:r>
              <a:rPr lang="en-US" i="1" dirty="0">
                <a:solidFill>
                  <a:srgbClr val="000000"/>
                </a:solidFill>
              </a:rPr>
              <a:t>Principles of Economics</a:t>
            </a:r>
            <a:r>
              <a:rPr lang="en-US" dirty="0">
                <a:solidFill>
                  <a:srgbClr val="000000"/>
                </a:solidFill>
              </a:rPr>
              <a:t>, 10th Edition. © 2024 Cengage. All Rights Reserved. May not be scanned, copied or duplicated, or posted to a publicly accessible website, in whole or in part.</a:t>
            </a:r>
          </a:p>
        </p:txBody>
      </p:sp>
    </p:spTree>
    <p:extLst>
      <p:ext uri="{BB962C8B-B14F-4D97-AF65-F5344CB8AC3E}">
        <p14:creationId xmlns:p14="http://schemas.microsoft.com/office/powerpoint/2010/main" val="707096120"/>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left)">
                                      <p:cBhvr>
                                        <p:cTn id="7" dur="500"/>
                                        <p:tgtEl>
                                          <p:spTgt spid="3">
                                            <p:txEl>
                                              <p:pRg st="0" end="0"/>
                                            </p:txEl>
                                          </p:spTgt>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wipe(left)">
                                      <p:cBhvr>
                                        <p:cTn id="11" dur="500"/>
                                        <p:tgtEl>
                                          <p:spTgt spid="3">
                                            <p:txEl>
                                              <p:pRg st="1" end="1"/>
                                            </p:txEl>
                                          </p:spTgt>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wipe(left)">
                                      <p:cBhvr>
                                        <p:cTn id="15" dur="500"/>
                                        <p:tgtEl>
                                          <p:spTgt spid="3">
                                            <p:txEl>
                                              <p:pRg st="2" end="2"/>
                                            </p:txEl>
                                          </p:spTgt>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Effect transition="in" filter="wipe(left)">
                                      <p:cBhvr>
                                        <p:cTn id="19" dur="500"/>
                                        <p:tgtEl>
                                          <p:spTgt spid="3">
                                            <p:txEl>
                                              <p:pRg st="3" end="3"/>
                                            </p:txEl>
                                          </p:spTgt>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Effect transition="in" filter="wipe(left)">
                                      <p:cBhvr>
                                        <p:cTn id="23"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tmplLst>
          <p:tmpl lvl="1">
            <p:tnLst>
              <p:par>
                <p:cTn presetID="22" presetClass="entr" presetSubtype="8" fill="hold" nodeType="after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wipe(left)">
                      <p:cBhvr>
                        <p:cTn dur="500"/>
                        <p:tgtEl>
                          <p:spTgt spid="3"/>
                        </p:tgtEl>
                      </p:cBhvr>
                    </p:animEffect>
                  </p:childTnLst>
                </p:cTn>
              </p:par>
            </p:tnLst>
          </p:tmpl>
          <p:tmpl lvl="2">
            <p:tnLst>
              <p:par>
                <p:cTn presetID="22" presetClass="entr" presetSubtype="8" fill="hold" nodeType="after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wipe(left)">
                      <p:cBhvr>
                        <p:cTn dur="500"/>
                        <p:tgtEl>
                          <p:spTgt spid="3"/>
                        </p:tgtEl>
                      </p:cBhvr>
                    </p:animEffect>
                  </p:childTnLst>
                </p:cTn>
              </p:par>
            </p:tnLst>
          </p:tmpl>
          <p:tmpl lvl="3">
            <p:tnLst>
              <p:par>
                <p:cTn presetID="22" presetClass="entr" presetSubtype="8" fill="hold" nodeType="after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wipe(left)">
                      <p:cBhvr>
                        <p:cTn dur="500"/>
                        <p:tgtEl>
                          <p:spTgt spid="3"/>
                        </p:tgtEl>
                      </p:cBhvr>
                    </p:animEffect>
                  </p:childTnLst>
                </p:cTn>
              </p:par>
            </p:tnLst>
          </p:tmpl>
          <p:tmpl lvl="4">
            <p:tnLst>
              <p:par>
                <p:cTn presetID="22" presetClass="entr" presetSubtype="8" fill="hold" nodeType="after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wipe(left)">
                      <p:cBhvr>
                        <p:cTn dur="500"/>
                        <p:tgtEl>
                          <p:spTgt spid="3"/>
                        </p:tgtEl>
                      </p:cBhvr>
                    </p:animEffect>
                  </p:childTnLst>
                </p:cTn>
              </p:par>
            </p:tnLst>
          </p:tmpl>
          <p:tmpl lvl="5">
            <p:tnLst>
              <p:par>
                <p:cTn presetID="22" presetClass="entr" presetSubtype="8" fill="hold" nodeType="after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wipe(left)">
                      <p:cBhvr>
                        <p:cTn dur="500"/>
                        <p:tgtEl>
                          <p:spTgt spid="3"/>
                        </p:tgtEl>
                      </p:cBhvr>
                    </p:animEffect>
                  </p:childTnLst>
                </p:cTn>
              </p:par>
            </p:tnLst>
          </p:tmpl>
        </p:tmplLst>
      </p:bldP>
    </p:bld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AL and ANS">
    <p:spTree>
      <p:nvGrpSpPr>
        <p:cNvPr id="1" name=""/>
        <p:cNvGrpSpPr/>
        <p:nvPr/>
      </p:nvGrpSpPr>
      <p:grpSpPr>
        <a:xfrm>
          <a:off x="0" y="0"/>
          <a:ext cx="0" cy="0"/>
          <a:chOff x="0" y="0"/>
          <a:chExt cx="0" cy="0"/>
        </a:xfrm>
      </p:grpSpPr>
      <p:sp>
        <p:nvSpPr>
          <p:cNvPr id="2" name="Title 1"/>
          <p:cNvSpPr>
            <a:spLocks noGrp="1"/>
          </p:cNvSpPr>
          <p:nvPr>
            <p:ph type="title"/>
          </p:nvPr>
        </p:nvSpPr>
        <p:spPr>
          <a:xfrm>
            <a:off x="101600" y="100940"/>
            <a:ext cx="11887200" cy="661061"/>
          </a:xfrm>
        </p:spPr>
        <p:txBody>
          <a:bodyPr/>
          <a:lstStyle>
            <a:lvl1pPr>
              <a:defRPr sz="3200">
                <a:solidFill>
                  <a:srgbClr val="AE1221"/>
                </a:solidFill>
              </a:defRPr>
            </a:lvl1pPr>
          </a:lstStyle>
          <a:p>
            <a:r>
              <a:rPr lang="en-US" dirty="0"/>
              <a:t>Click to edit Master title style</a:t>
            </a:r>
          </a:p>
        </p:txBody>
      </p:sp>
      <p:sp>
        <p:nvSpPr>
          <p:cNvPr id="3" name="Content Placeholder 2"/>
          <p:cNvSpPr>
            <a:spLocks noGrp="1"/>
          </p:cNvSpPr>
          <p:nvPr>
            <p:ph idx="1"/>
          </p:nvPr>
        </p:nvSpPr>
        <p:spPr>
          <a:xfrm>
            <a:off x="462989" y="914401"/>
            <a:ext cx="11358596" cy="2362200"/>
          </a:xfrm>
          <a:prstGeom prst="rect">
            <a:avLst/>
          </a:prstGeom>
        </p:spPr>
        <p:txBody>
          <a:bodyPr/>
          <a:lstStyle>
            <a:lvl1pPr>
              <a:defRPr sz="3200">
                <a:solidFill>
                  <a:schemeClr val="tx2"/>
                </a:solidFill>
              </a:defRPr>
            </a:lvl1pPr>
            <a:lvl2pPr>
              <a:defRPr sz="3000">
                <a:solidFill>
                  <a:schemeClr val="tx2"/>
                </a:solidFill>
              </a:defRPr>
            </a:lvl2pPr>
            <a:lvl3pPr>
              <a:defRPr sz="2400">
                <a:solidFill>
                  <a:schemeClr val="tx2"/>
                </a:solidFill>
              </a:defRPr>
            </a:lvl3pPr>
            <a:lvl4pPr>
              <a:defRPr sz="2000">
                <a:solidFill>
                  <a:schemeClr val="tx2"/>
                </a:solidFill>
              </a:defRPr>
            </a:lvl4pPr>
            <a:lvl5pPr>
              <a:defRPr sz="1800">
                <a:solidFill>
                  <a:schemeClr val="tx2"/>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Rectangle 3"/>
          <p:cNvSpPr>
            <a:spLocks noGrp="1" noChangeArrowheads="1"/>
          </p:cNvSpPr>
          <p:nvPr>
            <p:ph type="sldNum" sz="quarter" idx="10"/>
          </p:nvPr>
        </p:nvSpPr>
        <p:spPr/>
        <p:txBody>
          <a:bodyPr/>
          <a:lstStyle>
            <a:lvl1pPr>
              <a:defRPr/>
            </a:lvl1pPr>
          </a:lstStyle>
          <a:p>
            <a:pPr>
              <a:defRPr/>
            </a:pPr>
            <a:fld id="{073C29DC-2178-4274-9150-45F8EBD31C2D}" type="slidenum">
              <a:rPr lang="en-US"/>
              <a:pPr>
                <a:defRPr/>
              </a:pPr>
              <a:t>‹#›</a:t>
            </a:fld>
            <a:endParaRPr lang="en-US"/>
          </a:p>
        </p:txBody>
      </p:sp>
      <p:sp>
        <p:nvSpPr>
          <p:cNvPr id="6" name="Content Placeholder 2"/>
          <p:cNvSpPr>
            <a:spLocks noGrp="1"/>
          </p:cNvSpPr>
          <p:nvPr>
            <p:ph idx="12"/>
          </p:nvPr>
        </p:nvSpPr>
        <p:spPr>
          <a:xfrm>
            <a:off x="508001" y="3200400"/>
            <a:ext cx="11358596" cy="2971800"/>
          </a:xfrm>
          <a:prstGeom prst="rect">
            <a:avLst/>
          </a:prstGeom>
        </p:spPr>
        <p:txBody>
          <a:bodyPr/>
          <a:lstStyle>
            <a:lvl1pPr>
              <a:defRPr sz="3000">
                <a:solidFill>
                  <a:srgbClr val="4E519E"/>
                </a:solidFill>
              </a:defRPr>
            </a:lvl1pPr>
            <a:lvl2pPr>
              <a:defRPr sz="3000">
                <a:solidFill>
                  <a:srgbClr val="4E519E"/>
                </a:solidFill>
              </a:defRPr>
            </a:lvl2pPr>
            <a:lvl3pPr>
              <a:defRPr sz="2400">
                <a:solidFill>
                  <a:srgbClr val="4E519E"/>
                </a:solidFill>
              </a:defRPr>
            </a:lvl3pPr>
            <a:lvl4pPr>
              <a:defRPr sz="2000">
                <a:solidFill>
                  <a:srgbClr val="4E519E"/>
                </a:solidFill>
              </a:defRPr>
            </a:lvl4pPr>
            <a:lvl5pPr>
              <a:defRPr sz="1800">
                <a:solidFill>
                  <a:srgbClr val="4E519E"/>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Footer Placeholder 6">
            <a:extLst>
              <a:ext uri="{FF2B5EF4-FFF2-40B4-BE49-F238E27FC236}">
                <a16:creationId xmlns:a16="http://schemas.microsoft.com/office/drawing/2014/main" id="{9B7DD5BC-6889-55B8-E161-048CBF284B93}"/>
              </a:ext>
            </a:extLst>
          </p:cNvPr>
          <p:cNvSpPr>
            <a:spLocks noGrp="1"/>
          </p:cNvSpPr>
          <p:nvPr>
            <p:ph type="ftr" sz="quarter" idx="13"/>
          </p:nvPr>
        </p:nvSpPr>
        <p:spPr/>
        <p:txBody>
          <a:bodyPr/>
          <a:lstStyle/>
          <a:p>
            <a:pPr fontAlgn="base">
              <a:spcBef>
                <a:spcPct val="20000"/>
              </a:spcBef>
              <a:spcAft>
                <a:spcPct val="0"/>
              </a:spcAft>
              <a:defRPr/>
            </a:pPr>
            <a:r>
              <a:rPr lang="en-US">
                <a:solidFill>
                  <a:srgbClr val="000000"/>
                </a:solidFill>
              </a:rPr>
              <a:t>Mankiw, </a:t>
            </a:r>
            <a:r>
              <a:rPr lang="en-US" i="1">
                <a:solidFill>
                  <a:srgbClr val="000000"/>
                </a:solidFill>
              </a:rPr>
              <a:t>Principles of Economics</a:t>
            </a:r>
            <a:r>
              <a:rPr lang="en-US">
                <a:solidFill>
                  <a:srgbClr val="000000"/>
                </a:solidFill>
              </a:rPr>
              <a:t>, 10th Edition. © 2024 Cengage. All Rights Reserved. May not be scanned, copied or duplicated, or posted to a publicly accessible website, in whole or in part.</a:t>
            </a:r>
            <a:endParaRPr lang="en-US" dirty="0">
              <a:solidFill>
                <a:srgbClr val="000000"/>
              </a:solidFill>
            </a:endParaRPr>
          </a:p>
        </p:txBody>
      </p:sp>
    </p:spTree>
    <p:extLst>
      <p:ext uri="{BB962C8B-B14F-4D97-AF65-F5344CB8AC3E}">
        <p14:creationId xmlns:p14="http://schemas.microsoft.com/office/powerpoint/2010/main" val="138808463"/>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2000"/>
                            </p:stCondLst>
                            <p:childTnLst>
                              <p:par>
                                <p:cTn id="5" presetID="22" presetClass="entr" presetSubtype="8" fill="hold" grpId="0"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left)">
                                      <p:cBhvr>
                                        <p:cTn id="7" dur="500"/>
                                        <p:tgtEl>
                                          <p:spTgt spid="3">
                                            <p:txEl>
                                              <p:pRg st="0" end="0"/>
                                            </p:txEl>
                                          </p:spTgt>
                                        </p:tgtEl>
                                      </p:cBhvr>
                                    </p:animEffect>
                                  </p:childTnLst>
                                </p:cTn>
                              </p:par>
                            </p:childTnLst>
                          </p:cTn>
                        </p:par>
                        <p:par>
                          <p:cTn id="8" fill="hold">
                            <p:stCondLst>
                              <p:cond delay="2500"/>
                            </p:stCondLst>
                            <p:childTnLst>
                              <p:par>
                                <p:cTn id="9" presetID="22" presetClass="entr" presetSubtype="8" fill="hold" grpId="0" nodeType="after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wipe(left)">
                                      <p:cBhvr>
                                        <p:cTn id="11" dur="500"/>
                                        <p:tgtEl>
                                          <p:spTgt spid="3">
                                            <p:txEl>
                                              <p:pRg st="1" end="1"/>
                                            </p:txEl>
                                          </p:spTgt>
                                        </p:tgtEl>
                                      </p:cBhvr>
                                    </p:animEffect>
                                  </p:childTnLst>
                                </p:cTn>
                              </p:par>
                            </p:childTnLst>
                          </p:cTn>
                        </p:par>
                        <p:par>
                          <p:cTn id="12" fill="hold">
                            <p:stCondLst>
                              <p:cond delay="3000"/>
                            </p:stCondLst>
                            <p:childTnLst>
                              <p:par>
                                <p:cTn id="13" presetID="22" presetClass="entr" presetSubtype="8" fill="hold" grpId="0" nodeType="after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wipe(left)">
                                      <p:cBhvr>
                                        <p:cTn id="15" dur="500"/>
                                        <p:tgtEl>
                                          <p:spTgt spid="3">
                                            <p:txEl>
                                              <p:pRg st="2" end="2"/>
                                            </p:txEl>
                                          </p:spTgt>
                                        </p:tgtEl>
                                      </p:cBhvr>
                                    </p:animEffect>
                                  </p:childTnLst>
                                </p:cTn>
                              </p:par>
                            </p:childTnLst>
                          </p:cTn>
                        </p:par>
                        <p:par>
                          <p:cTn id="16" fill="hold">
                            <p:stCondLst>
                              <p:cond delay="3500"/>
                            </p:stCondLst>
                            <p:childTnLst>
                              <p:par>
                                <p:cTn id="17" presetID="22" presetClass="entr" presetSubtype="8" fill="hold" grpId="0" nodeType="after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Effect transition="in" filter="wipe(left)">
                                      <p:cBhvr>
                                        <p:cTn id="19" dur="500"/>
                                        <p:tgtEl>
                                          <p:spTgt spid="3">
                                            <p:txEl>
                                              <p:pRg st="3" end="3"/>
                                            </p:txEl>
                                          </p:spTgt>
                                        </p:tgtEl>
                                      </p:cBhvr>
                                    </p:animEffect>
                                  </p:childTnLst>
                                </p:cTn>
                              </p:par>
                            </p:childTnLst>
                          </p:cTn>
                        </p:par>
                        <p:par>
                          <p:cTn id="20" fill="hold">
                            <p:stCondLst>
                              <p:cond delay="4000"/>
                            </p:stCondLst>
                            <p:childTnLst>
                              <p:par>
                                <p:cTn id="21" presetID="22" presetClass="entr" presetSubtype="8" fill="hold" grpId="0" nodeType="after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Effect transition="in" filter="wipe(left)">
                                      <p:cBhvr>
                                        <p:cTn id="23" dur="500"/>
                                        <p:tgtEl>
                                          <p:spTgt spid="3">
                                            <p:txEl>
                                              <p:pRg st="4" end="4"/>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grpId="0" nodeType="clickEffect">
                                  <p:stCondLst>
                                    <p:cond delay="0"/>
                                  </p:stCondLst>
                                  <p:childTnLst>
                                    <p:set>
                                      <p:cBhvr>
                                        <p:cTn id="27" dur="1" fill="hold">
                                          <p:stCondLst>
                                            <p:cond delay="0"/>
                                          </p:stCondLst>
                                        </p:cTn>
                                        <p:tgtEl>
                                          <p:spTgt spid="6">
                                            <p:txEl>
                                              <p:pRg st="0" end="0"/>
                                            </p:txEl>
                                          </p:spTgt>
                                        </p:tgtEl>
                                        <p:attrNameLst>
                                          <p:attrName>style.visibility</p:attrName>
                                        </p:attrNameLst>
                                      </p:cBhvr>
                                      <p:to>
                                        <p:strVal val="visible"/>
                                      </p:to>
                                    </p:set>
                                    <p:animEffect transition="in" filter="wipe(left)">
                                      <p:cBhvr>
                                        <p:cTn id="28" dur="500"/>
                                        <p:tgtEl>
                                          <p:spTgt spid="6">
                                            <p:txEl>
                                              <p:pRg st="0" end="0"/>
                                            </p:txEl>
                                          </p:spTgt>
                                        </p:tgtEl>
                                      </p:cBhvr>
                                    </p:animEffect>
                                  </p:childTnLst>
                                </p:cTn>
                              </p:par>
                            </p:childTnLst>
                          </p:cTn>
                        </p:par>
                        <p:par>
                          <p:cTn id="29" fill="hold">
                            <p:stCondLst>
                              <p:cond delay="500"/>
                            </p:stCondLst>
                            <p:childTnLst>
                              <p:par>
                                <p:cTn id="30" presetID="22" presetClass="entr" presetSubtype="8" fill="hold" grpId="0" nodeType="afterEffect">
                                  <p:stCondLst>
                                    <p:cond delay="0"/>
                                  </p:stCondLst>
                                  <p:childTnLst>
                                    <p:set>
                                      <p:cBhvr>
                                        <p:cTn id="31" dur="1" fill="hold">
                                          <p:stCondLst>
                                            <p:cond delay="0"/>
                                          </p:stCondLst>
                                        </p:cTn>
                                        <p:tgtEl>
                                          <p:spTgt spid="6">
                                            <p:txEl>
                                              <p:pRg st="1" end="1"/>
                                            </p:txEl>
                                          </p:spTgt>
                                        </p:tgtEl>
                                        <p:attrNameLst>
                                          <p:attrName>style.visibility</p:attrName>
                                        </p:attrNameLst>
                                      </p:cBhvr>
                                      <p:to>
                                        <p:strVal val="visible"/>
                                      </p:to>
                                    </p:set>
                                    <p:animEffect transition="in" filter="wipe(left)">
                                      <p:cBhvr>
                                        <p:cTn id="32" dur="500"/>
                                        <p:tgtEl>
                                          <p:spTgt spid="6">
                                            <p:txEl>
                                              <p:pRg st="1" end="1"/>
                                            </p:txEl>
                                          </p:spTgt>
                                        </p:tgtEl>
                                      </p:cBhvr>
                                    </p:animEffect>
                                  </p:childTnLst>
                                </p:cTn>
                              </p:par>
                            </p:childTnLst>
                          </p:cTn>
                        </p:par>
                        <p:par>
                          <p:cTn id="33" fill="hold">
                            <p:stCondLst>
                              <p:cond delay="1000"/>
                            </p:stCondLst>
                            <p:childTnLst>
                              <p:par>
                                <p:cTn id="34" presetID="22" presetClass="entr" presetSubtype="8" fill="hold" grpId="0" nodeType="afterEffect">
                                  <p:stCondLst>
                                    <p:cond delay="0"/>
                                  </p:stCondLst>
                                  <p:childTnLst>
                                    <p:set>
                                      <p:cBhvr>
                                        <p:cTn id="35" dur="1" fill="hold">
                                          <p:stCondLst>
                                            <p:cond delay="0"/>
                                          </p:stCondLst>
                                        </p:cTn>
                                        <p:tgtEl>
                                          <p:spTgt spid="6">
                                            <p:txEl>
                                              <p:pRg st="2" end="2"/>
                                            </p:txEl>
                                          </p:spTgt>
                                        </p:tgtEl>
                                        <p:attrNameLst>
                                          <p:attrName>style.visibility</p:attrName>
                                        </p:attrNameLst>
                                      </p:cBhvr>
                                      <p:to>
                                        <p:strVal val="visible"/>
                                      </p:to>
                                    </p:set>
                                    <p:animEffect transition="in" filter="wipe(left)">
                                      <p:cBhvr>
                                        <p:cTn id="36" dur="500"/>
                                        <p:tgtEl>
                                          <p:spTgt spid="6">
                                            <p:txEl>
                                              <p:pRg st="2" end="2"/>
                                            </p:txEl>
                                          </p:spTgt>
                                        </p:tgtEl>
                                      </p:cBhvr>
                                    </p:animEffect>
                                  </p:childTnLst>
                                </p:cTn>
                              </p:par>
                            </p:childTnLst>
                          </p:cTn>
                        </p:par>
                        <p:par>
                          <p:cTn id="37" fill="hold">
                            <p:stCondLst>
                              <p:cond delay="1500"/>
                            </p:stCondLst>
                            <p:childTnLst>
                              <p:par>
                                <p:cTn id="38" presetID="22" presetClass="entr" presetSubtype="8" fill="hold" grpId="0" nodeType="afterEffect">
                                  <p:stCondLst>
                                    <p:cond delay="0"/>
                                  </p:stCondLst>
                                  <p:childTnLst>
                                    <p:set>
                                      <p:cBhvr>
                                        <p:cTn id="39" dur="1" fill="hold">
                                          <p:stCondLst>
                                            <p:cond delay="0"/>
                                          </p:stCondLst>
                                        </p:cTn>
                                        <p:tgtEl>
                                          <p:spTgt spid="6">
                                            <p:txEl>
                                              <p:pRg st="3" end="3"/>
                                            </p:txEl>
                                          </p:spTgt>
                                        </p:tgtEl>
                                        <p:attrNameLst>
                                          <p:attrName>style.visibility</p:attrName>
                                        </p:attrNameLst>
                                      </p:cBhvr>
                                      <p:to>
                                        <p:strVal val="visible"/>
                                      </p:to>
                                    </p:set>
                                    <p:animEffect transition="in" filter="wipe(left)">
                                      <p:cBhvr>
                                        <p:cTn id="40" dur="500"/>
                                        <p:tgtEl>
                                          <p:spTgt spid="6">
                                            <p:txEl>
                                              <p:pRg st="3" end="3"/>
                                            </p:txEl>
                                          </p:spTgt>
                                        </p:tgtEl>
                                      </p:cBhvr>
                                    </p:animEffect>
                                  </p:childTnLst>
                                </p:cTn>
                              </p:par>
                            </p:childTnLst>
                          </p:cTn>
                        </p:par>
                        <p:par>
                          <p:cTn id="41" fill="hold">
                            <p:stCondLst>
                              <p:cond delay="2000"/>
                            </p:stCondLst>
                            <p:childTnLst>
                              <p:par>
                                <p:cTn id="42" presetID="22" presetClass="entr" presetSubtype="8" fill="hold" grpId="0" nodeType="afterEffect">
                                  <p:stCondLst>
                                    <p:cond delay="0"/>
                                  </p:stCondLst>
                                  <p:childTnLst>
                                    <p:set>
                                      <p:cBhvr>
                                        <p:cTn id="43" dur="1" fill="hold">
                                          <p:stCondLst>
                                            <p:cond delay="0"/>
                                          </p:stCondLst>
                                        </p:cTn>
                                        <p:tgtEl>
                                          <p:spTgt spid="6">
                                            <p:txEl>
                                              <p:pRg st="4" end="4"/>
                                            </p:txEl>
                                          </p:spTgt>
                                        </p:tgtEl>
                                        <p:attrNameLst>
                                          <p:attrName>style.visibility</p:attrName>
                                        </p:attrNameLst>
                                      </p:cBhvr>
                                      <p:to>
                                        <p:strVal val="visible"/>
                                      </p:to>
                                    </p:set>
                                    <p:animEffect transition="in" filter="wipe(left)">
                                      <p:cBhvr>
                                        <p:cTn id="44" dur="500"/>
                                        <p:tgtEl>
                                          <p:spTgt spid="6">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tmplLst>
          <p:tmpl lvl="1">
            <p:tnLst>
              <p:par>
                <p:cTn presetID="22" presetClass="entr" presetSubtype="8" fill="hold" nodeType="after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wipe(left)">
                      <p:cBhvr>
                        <p:cTn dur="500"/>
                        <p:tgtEl>
                          <p:spTgt spid="3"/>
                        </p:tgtEl>
                      </p:cBhvr>
                    </p:animEffect>
                  </p:childTnLst>
                </p:cTn>
              </p:par>
            </p:tnLst>
          </p:tmpl>
          <p:tmpl lvl="2">
            <p:tnLst>
              <p:par>
                <p:cTn presetID="22" presetClass="entr" presetSubtype="8" fill="hold" nodeType="after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wipe(left)">
                      <p:cBhvr>
                        <p:cTn dur="500"/>
                        <p:tgtEl>
                          <p:spTgt spid="3"/>
                        </p:tgtEl>
                      </p:cBhvr>
                    </p:animEffect>
                  </p:childTnLst>
                </p:cTn>
              </p:par>
            </p:tnLst>
          </p:tmpl>
          <p:tmpl lvl="3">
            <p:tnLst>
              <p:par>
                <p:cTn presetID="22" presetClass="entr" presetSubtype="8" fill="hold" nodeType="after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wipe(left)">
                      <p:cBhvr>
                        <p:cTn dur="500"/>
                        <p:tgtEl>
                          <p:spTgt spid="3"/>
                        </p:tgtEl>
                      </p:cBhvr>
                    </p:animEffect>
                  </p:childTnLst>
                </p:cTn>
              </p:par>
            </p:tnLst>
          </p:tmpl>
          <p:tmpl lvl="4">
            <p:tnLst>
              <p:par>
                <p:cTn presetID="22" presetClass="entr" presetSubtype="8" fill="hold" nodeType="after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wipe(left)">
                      <p:cBhvr>
                        <p:cTn dur="500"/>
                        <p:tgtEl>
                          <p:spTgt spid="3"/>
                        </p:tgtEl>
                      </p:cBhvr>
                    </p:animEffect>
                  </p:childTnLst>
                </p:cTn>
              </p:par>
            </p:tnLst>
          </p:tmpl>
          <p:tmpl lvl="5">
            <p:tnLst>
              <p:par>
                <p:cTn presetID="22" presetClass="entr" presetSubtype="8" fill="hold" nodeType="after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wipe(left)">
                      <p:cBhvr>
                        <p:cTn dur="500"/>
                        <p:tgtEl>
                          <p:spTgt spid="3"/>
                        </p:tgtEl>
                      </p:cBhvr>
                    </p:animEffect>
                  </p:childTnLst>
                </p:cTn>
              </p:par>
            </p:tnLst>
          </p:tmpl>
        </p:tmplLst>
      </p:bldP>
      <p:bldP spid="6" grpId="0" uiExpand="1" build="p">
        <p:tmplLst>
          <p:tmpl lvl="1">
            <p:tnLst>
              <p:par>
                <p:cTn presetID="22" presetClass="entr" presetSubtype="8" fill="hold" nodeType="clickEffect">
                  <p:stCondLst>
                    <p:cond delay="0"/>
                  </p:stCondLst>
                  <p:childTnLst>
                    <p:set>
                      <p:cBhvr>
                        <p:cTn dur="1" fill="hold">
                          <p:stCondLst>
                            <p:cond delay="0"/>
                          </p:stCondLst>
                        </p:cTn>
                        <p:tgtEl>
                          <p:spTgt spid="6"/>
                        </p:tgtEl>
                        <p:attrNameLst>
                          <p:attrName>style.visibility</p:attrName>
                        </p:attrNameLst>
                      </p:cBhvr>
                      <p:to>
                        <p:strVal val="visible"/>
                      </p:to>
                    </p:set>
                    <p:animEffect transition="in" filter="wipe(left)">
                      <p:cBhvr>
                        <p:cTn dur="500"/>
                        <p:tgtEl>
                          <p:spTgt spid="6"/>
                        </p:tgtEl>
                      </p:cBhvr>
                    </p:animEffect>
                  </p:childTnLst>
                </p:cTn>
              </p:par>
            </p:tnLst>
          </p:tmpl>
          <p:tmpl lvl="2">
            <p:tnLst>
              <p:par>
                <p:cTn presetID="22" presetClass="entr" presetSubtype="8" fill="hold" nodeType="afterEffect">
                  <p:stCondLst>
                    <p:cond delay="0"/>
                  </p:stCondLst>
                  <p:childTnLst>
                    <p:set>
                      <p:cBhvr>
                        <p:cTn dur="1" fill="hold">
                          <p:stCondLst>
                            <p:cond delay="0"/>
                          </p:stCondLst>
                        </p:cTn>
                        <p:tgtEl>
                          <p:spTgt spid="6"/>
                        </p:tgtEl>
                        <p:attrNameLst>
                          <p:attrName>style.visibility</p:attrName>
                        </p:attrNameLst>
                      </p:cBhvr>
                      <p:to>
                        <p:strVal val="visible"/>
                      </p:to>
                    </p:set>
                    <p:animEffect transition="in" filter="wipe(left)">
                      <p:cBhvr>
                        <p:cTn dur="500"/>
                        <p:tgtEl>
                          <p:spTgt spid="6"/>
                        </p:tgtEl>
                      </p:cBhvr>
                    </p:animEffect>
                  </p:childTnLst>
                </p:cTn>
              </p:par>
            </p:tnLst>
          </p:tmpl>
          <p:tmpl lvl="3">
            <p:tnLst>
              <p:par>
                <p:cTn presetID="22" presetClass="entr" presetSubtype="8" fill="hold" nodeType="afterEffect">
                  <p:stCondLst>
                    <p:cond delay="0"/>
                  </p:stCondLst>
                  <p:childTnLst>
                    <p:set>
                      <p:cBhvr>
                        <p:cTn dur="1" fill="hold">
                          <p:stCondLst>
                            <p:cond delay="0"/>
                          </p:stCondLst>
                        </p:cTn>
                        <p:tgtEl>
                          <p:spTgt spid="6"/>
                        </p:tgtEl>
                        <p:attrNameLst>
                          <p:attrName>style.visibility</p:attrName>
                        </p:attrNameLst>
                      </p:cBhvr>
                      <p:to>
                        <p:strVal val="visible"/>
                      </p:to>
                    </p:set>
                    <p:animEffect transition="in" filter="wipe(left)">
                      <p:cBhvr>
                        <p:cTn dur="500"/>
                        <p:tgtEl>
                          <p:spTgt spid="6"/>
                        </p:tgtEl>
                      </p:cBhvr>
                    </p:animEffect>
                  </p:childTnLst>
                </p:cTn>
              </p:par>
            </p:tnLst>
          </p:tmpl>
          <p:tmpl lvl="4">
            <p:tnLst>
              <p:par>
                <p:cTn presetID="22" presetClass="entr" presetSubtype="8" fill="hold" nodeType="afterEffect">
                  <p:stCondLst>
                    <p:cond delay="0"/>
                  </p:stCondLst>
                  <p:childTnLst>
                    <p:set>
                      <p:cBhvr>
                        <p:cTn dur="1" fill="hold">
                          <p:stCondLst>
                            <p:cond delay="0"/>
                          </p:stCondLst>
                        </p:cTn>
                        <p:tgtEl>
                          <p:spTgt spid="6"/>
                        </p:tgtEl>
                        <p:attrNameLst>
                          <p:attrName>style.visibility</p:attrName>
                        </p:attrNameLst>
                      </p:cBhvr>
                      <p:to>
                        <p:strVal val="visible"/>
                      </p:to>
                    </p:set>
                    <p:animEffect transition="in" filter="wipe(left)">
                      <p:cBhvr>
                        <p:cTn dur="500"/>
                        <p:tgtEl>
                          <p:spTgt spid="6"/>
                        </p:tgtEl>
                      </p:cBhvr>
                    </p:animEffect>
                  </p:childTnLst>
                </p:cTn>
              </p:par>
            </p:tnLst>
          </p:tmpl>
          <p:tmpl lvl="5">
            <p:tnLst>
              <p:par>
                <p:cTn presetID="22" presetClass="entr" presetSubtype="8" fill="hold" nodeType="afterEffect">
                  <p:stCondLst>
                    <p:cond delay="0"/>
                  </p:stCondLst>
                  <p:childTnLst>
                    <p:set>
                      <p:cBhvr>
                        <p:cTn dur="1" fill="hold">
                          <p:stCondLst>
                            <p:cond delay="0"/>
                          </p:stCondLst>
                        </p:cTn>
                        <p:tgtEl>
                          <p:spTgt spid="6"/>
                        </p:tgtEl>
                        <p:attrNameLst>
                          <p:attrName>style.visibility</p:attrName>
                        </p:attrNameLst>
                      </p:cBhvr>
                      <p:to>
                        <p:strVal val="visible"/>
                      </p:to>
                    </p:set>
                    <p:animEffect transition="in" filter="wipe(left)">
                      <p:cBhvr>
                        <p:cTn dur="500"/>
                        <p:tgtEl>
                          <p:spTgt spid="6"/>
                        </p:tgtEl>
                      </p:cBhvr>
                    </p:animEffect>
                  </p:childTnLst>
                </p:cTn>
              </p:par>
            </p:tnLst>
          </p:tmpl>
        </p:tmplLst>
      </p:bldP>
    </p:bld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AL and ANS">
    <p:spTree>
      <p:nvGrpSpPr>
        <p:cNvPr id="1" name=""/>
        <p:cNvGrpSpPr/>
        <p:nvPr/>
      </p:nvGrpSpPr>
      <p:grpSpPr>
        <a:xfrm>
          <a:off x="0" y="0"/>
          <a:ext cx="0" cy="0"/>
          <a:chOff x="0" y="0"/>
          <a:chExt cx="0" cy="0"/>
        </a:xfrm>
      </p:grpSpPr>
      <p:sp>
        <p:nvSpPr>
          <p:cNvPr id="2" name="Title 1"/>
          <p:cNvSpPr>
            <a:spLocks noGrp="1"/>
          </p:cNvSpPr>
          <p:nvPr>
            <p:ph type="title"/>
          </p:nvPr>
        </p:nvSpPr>
        <p:spPr>
          <a:xfrm>
            <a:off x="101600" y="100940"/>
            <a:ext cx="11887200" cy="661061"/>
          </a:xfrm>
        </p:spPr>
        <p:txBody>
          <a:bodyPr/>
          <a:lstStyle>
            <a:lvl1pPr>
              <a:defRPr sz="3200">
                <a:solidFill>
                  <a:srgbClr val="AE1221"/>
                </a:solidFill>
              </a:defRPr>
            </a:lvl1pPr>
          </a:lstStyle>
          <a:p>
            <a:r>
              <a:rPr lang="en-US" dirty="0"/>
              <a:t>Click to edit Master title style</a:t>
            </a:r>
          </a:p>
        </p:txBody>
      </p:sp>
      <p:sp>
        <p:nvSpPr>
          <p:cNvPr id="4" name="Rectangle 3"/>
          <p:cNvSpPr>
            <a:spLocks noGrp="1" noChangeArrowheads="1"/>
          </p:cNvSpPr>
          <p:nvPr>
            <p:ph type="sldNum" sz="quarter" idx="10"/>
          </p:nvPr>
        </p:nvSpPr>
        <p:spPr/>
        <p:txBody>
          <a:bodyPr/>
          <a:lstStyle>
            <a:lvl1pPr>
              <a:defRPr/>
            </a:lvl1pPr>
          </a:lstStyle>
          <a:p>
            <a:pPr>
              <a:defRPr/>
            </a:pPr>
            <a:fld id="{073C29DC-2178-4274-9150-45F8EBD31C2D}" type="slidenum">
              <a:rPr lang="en-US"/>
              <a:pPr>
                <a:defRPr/>
              </a:pPr>
              <a:t>‹#›</a:t>
            </a:fld>
            <a:endParaRPr lang="en-US"/>
          </a:p>
        </p:txBody>
      </p:sp>
      <p:sp>
        <p:nvSpPr>
          <p:cNvPr id="6" name="Content Placeholder 2"/>
          <p:cNvSpPr>
            <a:spLocks noGrp="1"/>
          </p:cNvSpPr>
          <p:nvPr>
            <p:ph idx="12"/>
          </p:nvPr>
        </p:nvSpPr>
        <p:spPr>
          <a:xfrm>
            <a:off x="508001" y="3200400"/>
            <a:ext cx="11358596" cy="2971800"/>
          </a:xfrm>
          <a:prstGeom prst="rect">
            <a:avLst/>
          </a:prstGeom>
        </p:spPr>
        <p:txBody>
          <a:bodyPr/>
          <a:lstStyle>
            <a:lvl1pPr>
              <a:defRPr sz="3000">
                <a:solidFill>
                  <a:schemeClr val="tx1"/>
                </a:solidFill>
              </a:defRPr>
            </a:lvl1pPr>
            <a:lvl2pPr>
              <a:defRPr sz="3000">
                <a:solidFill>
                  <a:schemeClr val="tx1"/>
                </a:solidFill>
              </a:defRPr>
            </a:lvl2pPr>
            <a:lvl3pPr>
              <a:defRPr sz="2400">
                <a:solidFill>
                  <a:schemeClr val="tx1"/>
                </a:solidFill>
              </a:defRPr>
            </a:lvl3pPr>
            <a:lvl4pPr>
              <a:defRPr sz="2000">
                <a:solidFill>
                  <a:schemeClr val="tx1"/>
                </a:solidFill>
              </a:defRPr>
            </a:lvl4pPr>
            <a:lvl5pPr>
              <a:defRPr sz="18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Footer Placeholder 4">
            <a:extLst>
              <a:ext uri="{FF2B5EF4-FFF2-40B4-BE49-F238E27FC236}">
                <a16:creationId xmlns:a16="http://schemas.microsoft.com/office/drawing/2014/main" id="{28C9FCF9-4C2A-8540-818D-BA23E2ACC0B6}"/>
              </a:ext>
            </a:extLst>
          </p:cNvPr>
          <p:cNvSpPr>
            <a:spLocks noGrp="1"/>
          </p:cNvSpPr>
          <p:nvPr>
            <p:ph type="ftr" sz="quarter" idx="13"/>
          </p:nvPr>
        </p:nvSpPr>
        <p:spPr/>
        <p:txBody>
          <a:bodyPr/>
          <a:lstStyle/>
          <a:p>
            <a:pPr fontAlgn="base">
              <a:spcBef>
                <a:spcPct val="20000"/>
              </a:spcBef>
              <a:spcAft>
                <a:spcPct val="0"/>
              </a:spcAft>
              <a:defRPr/>
            </a:pPr>
            <a:r>
              <a:rPr lang="en-US">
                <a:solidFill>
                  <a:srgbClr val="000000"/>
                </a:solidFill>
              </a:rPr>
              <a:t>Mankiw, </a:t>
            </a:r>
            <a:r>
              <a:rPr lang="en-US" i="1">
                <a:solidFill>
                  <a:srgbClr val="000000"/>
                </a:solidFill>
              </a:rPr>
              <a:t>Principles of Economics</a:t>
            </a:r>
            <a:r>
              <a:rPr lang="en-US">
                <a:solidFill>
                  <a:srgbClr val="000000"/>
                </a:solidFill>
              </a:rPr>
              <a:t>, 10th Edition. © 2024 Cengage. All Rights Reserved. May not be scanned, copied or duplicated, or posted to a publicly accessible website, in whole or in part.</a:t>
            </a:r>
            <a:endParaRPr lang="en-US" dirty="0">
              <a:solidFill>
                <a:srgbClr val="000000"/>
              </a:solidFill>
            </a:endParaRPr>
          </a:p>
        </p:txBody>
      </p:sp>
    </p:spTree>
    <p:extLst>
      <p:ext uri="{BB962C8B-B14F-4D97-AF65-F5344CB8AC3E}">
        <p14:creationId xmlns:p14="http://schemas.microsoft.com/office/powerpoint/2010/main" val="3591973741"/>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wipe(left)">
                                      <p:cBhvr>
                                        <p:cTn id="7" dur="500"/>
                                        <p:tgtEl>
                                          <p:spTgt spid="6">
                                            <p:txEl>
                                              <p:pRg st="0" end="0"/>
                                            </p:txEl>
                                          </p:spTgt>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6">
                                            <p:txEl>
                                              <p:pRg st="1" end="1"/>
                                            </p:txEl>
                                          </p:spTgt>
                                        </p:tgtEl>
                                        <p:attrNameLst>
                                          <p:attrName>style.visibility</p:attrName>
                                        </p:attrNameLst>
                                      </p:cBhvr>
                                      <p:to>
                                        <p:strVal val="visible"/>
                                      </p:to>
                                    </p:set>
                                    <p:animEffect transition="in" filter="wipe(left)">
                                      <p:cBhvr>
                                        <p:cTn id="11" dur="500"/>
                                        <p:tgtEl>
                                          <p:spTgt spid="6">
                                            <p:txEl>
                                              <p:pRg st="1" end="1"/>
                                            </p:txEl>
                                          </p:spTgt>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6">
                                            <p:txEl>
                                              <p:pRg st="2" end="2"/>
                                            </p:txEl>
                                          </p:spTgt>
                                        </p:tgtEl>
                                        <p:attrNameLst>
                                          <p:attrName>style.visibility</p:attrName>
                                        </p:attrNameLst>
                                      </p:cBhvr>
                                      <p:to>
                                        <p:strVal val="visible"/>
                                      </p:to>
                                    </p:set>
                                    <p:animEffect transition="in" filter="wipe(left)">
                                      <p:cBhvr>
                                        <p:cTn id="15" dur="500"/>
                                        <p:tgtEl>
                                          <p:spTgt spid="6">
                                            <p:txEl>
                                              <p:pRg st="2" end="2"/>
                                            </p:txEl>
                                          </p:spTgt>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6">
                                            <p:txEl>
                                              <p:pRg st="3" end="3"/>
                                            </p:txEl>
                                          </p:spTgt>
                                        </p:tgtEl>
                                        <p:attrNameLst>
                                          <p:attrName>style.visibility</p:attrName>
                                        </p:attrNameLst>
                                      </p:cBhvr>
                                      <p:to>
                                        <p:strVal val="visible"/>
                                      </p:to>
                                    </p:set>
                                    <p:animEffect transition="in" filter="wipe(left)">
                                      <p:cBhvr>
                                        <p:cTn id="19" dur="500"/>
                                        <p:tgtEl>
                                          <p:spTgt spid="6">
                                            <p:txEl>
                                              <p:pRg st="3" end="3"/>
                                            </p:txEl>
                                          </p:spTgt>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6">
                                            <p:txEl>
                                              <p:pRg st="4" end="4"/>
                                            </p:txEl>
                                          </p:spTgt>
                                        </p:tgtEl>
                                        <p:attrNameLst>
                                          <p:attrName>style.visibility</p:attrName>
                                        </p:attrNameLst>
                                      </p:cBhvr>
                                      <p:to>
                                        <p:strVal val="visible"/>
                                      </p:to>
                                    </p:set>
                                    <p:animEffect transition="in" filter="wipe(left)">
                                      <p:cBhvr>
                                        <p:cTn id="23" dur="500"/>
                                        <p:tgtEl>
                                          <p:spTgt spid="6">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tmplLst>
          <p:tmpl lvl="1">
            <p:tnLst>
              <p:par>
                <p:cTn presetID="22" presetClass="entr" presetSubtype="8" fill="hold" nodeType="clickEffect">
                  <p:stCondLst>
                    <p:cond delay="0"/>
                  </p:stCondLst>
                  <p:childTnLst>
                    <p:set>
                      <p:cBhvr>
                        <p:cTn dur="1" fill="hold">
                          <p:stCondLst>
                            <p:cond delay="0"/>
                          </p:stCondLst>
                        </p:cTn>
                        <p:tgtEl>
                          <p:spTgt spid="6"/>
                        </p:tgtEl>
                        <p:attrNameLst>
                          <p:attrName>style.visibility</p:attrName>
                        </p:attrNameLst>
                      </p:cBhvr>
                      <p:to>
                        <p:strVal val="visible"/>
                      </p:to>
                    </p:set>
                    <p:animEffect transition="in" filter="wipe(left)">
                      <p:cBhvr>
                        <p:cTn dur="500"/>
                        <p:tgtEl>
                          <p:spTgt spid="6"/>
                        </p:tgtEl>
                      </p:cBhvr>
                    </p:animEffect>
                  </p:childTnLst>
                </p:cTn>
              </p:par>
            </p:tnLst>
          </p:tmpl>
          <p:tmpl lvl="2">
            <p:tnLst>
              <p:par>
                <p:cTn presetID="22" presetClass="entr" presetSubtype="8" fill="hold" nodeType="afterEffect">
                  <p:stCondLst>
                    <p:cond delay="0"/>
                  </p:stCondLst>
                  <p:childTnLst>
                    <p:set>
                      <p:cBhvr>
                        <p:cTn dur="1" fill="hold">
                          <p:stCondLst>
                            <p:cond delay="0"/>
                          </p:stCondLst>
                        </p:cTn>
                        <p:tgtEl>
                          <p:spTgt spid="6"/>
                        </p:tgtEl>
                        <p:attrNameLst>
                          <p:attrName>style.visibility</p:attrName>
                        </p:attrNameLst>
                      </p:cBhvr>
                      <p:to>
                        <p:strVal val="visible"/>
                      </p:to>
                    </p:set>
                    <p:animEffect transition="in" filter="wipe(left)">
                      <p:cBhvr>
                        <p:cTn dur="500"/>
                        <p:tgtEl>
                          <p:spTgt spid="6"/>
                        </p:tgtEl>
                      </p:cBhvr>
                    </p:animEffect>
                  </p:childTnLst>
                </p:cTn>
              </p:par>
            </p:tnLst>
          </p:tmpl>
          <p:tmpl lvl="3">
            <p:tnLst>
              <p:par>
                <p:cTn presetID="22" presetClass="entr" presetSubtype="8" fill="hold" nodeType="afterEffect">
                  <p:stCondLst>
                    <p:cond delay="0"/>
                  </p:stCondLst>
                  <p:childTnLst>
                    <p:set>
                      <p:cBhvr>
                        <p:cTn dur="1" fill="hold">
                          <p:stCondLst>
                            <p:cond delay="0"/>
                          </p:stCondLst>
                        </p:cTn>
                        <p:tgtEl>
                          <p:spTgt spid="6"/>
                        </p:tgtEl>
                        <p:attrNameLst>
                          <p:attrName>style.visibility</p:attrName>
                        </p:attrNameLst>
                      </p:cBhvr>
                      <p:to>
                        <p:strVal val="visible"/>
                      </p:to>
                    </p:set>
                    <p:animEffect transition="in" filter="wipe(left)">
                      <p:cBhvr>
                        <p:cTn dur="500"/>
                        <p:tgtEl>
                          <p:spTgt spid="6"/>
                        </p:tgtEl>
                      </p:cBhvr>
                    </p:animEffect>
                  </p:childTnLst>
                </p:cTn>
              </p:par>
            </p:tnLst>
          </p:tmpl>
          <p:tmpl lvl="4">
            <p:tnLst>
              <p:par>
                <p:cTn presetID="22" presetClass="entr" presetSubtype="8" fill="hold" nodeType="afterEffect">
                  <p:stCondLst>
                    <p:cond delay="0"/>
                  </p:stCondLst>
                  <p:childTnLst>
                    <p:set>
                      <p:cBhvr>
                        <p:cTn dur="1" fill="hold">
                          <p:stCondLst>
                            <p:cond delay="0"/>
                          </p:stCondLst>
                        </p:cTn>
                        <p:tgtEl>
                          <p:spTgt spid="6"/>
                        </p:tgtEl>
                        <p:attrNameLst>
                          <p:attrName>style.visibility</p:attrName>
                        </p:attrNameLst>
                      </p:cBhvr>
                      <p:to>
                        <p:strVal val="visible"/>
                      </p:to>
                    </p:set>
                    <p:animEffect transition="in" filter="wipe(left)">
                      <p:cBhvr>
                        <p:cTn dur="500"/>
                        <p:tgtEl>
                          <p:spTgt spid="6"/>
                        </p:tgtEl>
                      </p:cBhvr>
                    </p:animEffect>
                  </p:childTnLst>
                </p:cTn>
              </p:par>
            </p:tnLst>
          </p:tmpl>
          <p:tmpl lvl="5">
            <p:tnLst>
              <p:par>
                <p:cTn presetID="22" presetClass="entr" presetSubtype="8" fill="hold" nodeType="afterEffect">
                  <p:stCondLst>
                    <p:cond delay="0"/>
                  </p:stCondLst>
                  <p:childTnLst>
                    <p:set>
                      <p:cBhvr>
                        <p:cTn dur="1" fill="hold">
                          <p:stCondLst>
                            <p:cond delay="0"/>
                          </p:stCondLst>
                        </p:cTn>
                        <p:tgtEl>
                          <p:spTgt spid="6"/>
                        </p:tgtEl>
                        <p:attrNameLst>
                          <p:attrName>style.visibility</p:attrName>
                        </p:attrNameLst>
                      </p:cBhvr>
                      <p:to>
                        <p:strVal val="visible"/>
                      </p:to>
                    </p:set>
                    <p:animEffect transition="in" filter="wipe(left)">
                      <p:cBhvr>
                        <p:cTn dur="500"/>
                        <p:tgtEl>
                          <p:spTgt spid="6"/>
                        </p:tgtEl>
                      </p:cBhvr>
                    </p:animEffect>
                  </p:childTnLst>
                </p:cTn>
              </p:par>
            </p:tnLst>
          </p:tmpl>
        </p:tmplLst>
      </p:bldP>
    </p:bld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AL or Ex and ANSW">
    <p:spTree>
      <p:nvGrpSpPr>
        <p:cNvPr id="1" name=""/>
        <p:cNvGrpSpPr/>
        <p:nvPr/>
      </p:nvGrpSpPr>
      <p:grpSpPr>
        <a:xfrm>
          <a:off x="0" y="0"/>
          <a:ext cx="0" cy="0"/>
          <a:chOff x="0" y="0"/>
          <a:chExt cx="0" cy="0"/>
        </a:xfrm>
      </p:grpSpPr>
      <p:sp>
        <p:nvSpPr>
          <p:cNvPr id="2" name="Title 1"/>
          <p:cNvSpPr>
            <a:spLocks noGrp="1"/>
          </p:cNvSpPr>
          <p:nvPr>
            <p:ph type="title"/>
          </p:nvPr>
        </p:nvSpPr>
        <p:spPr>
          <a:xfrm>
            <a:off x="101600" y="100940"/>
            <a:ext cx="11887200" cy="661061"/>
          </a:xfrm>
        </p:spPr>
        <p:txBody>
          <a:bodyPr/>
          <a:lstStyle>
            <a:lvl1pPr>
              <a:defRPr sz="3200">
                <a:solidFill>
                  <a:srgbClr val="002060"/>
                </a:solidFill>
              </a:defRPr>
            </a:lvl1pPr>
          </a:lstStyle>
          <a:p>
            <a:r>
              <a:rPr lang="en-US" dirty="0"/>
              <a:t>Click to edit Master title style</a:t>
            </a:r>
          </a:p>
        </p:txBody>
      </p:sp>
      <p:sp>
        <p:nvSpPr>
          <p:cNvPr id="3" name="Content Placeholder 2"/>
          <p:cNvSpPr>
            <a:spLocks noGrp="1"/>
          </p:cNvSpPr>
          <p:nvPr>
            <p:ph idx="1"/>
          </p:nvPr>
        </p:nvSpPr>
        <p:spPr>
          <a:xfrm>
            <a:off x="462989" y="914401"/>
            <a:ext cx="11358596" cy="2362200"/>
          </a:xfrm>
          <a:prstGeom prst="rect">
            <a:avLst/>
          </a:prstGeom>
        </p:spPr>
        <p:txBody>
          <a:bodyPr/>
          <a:lstStyle>
            <a:lvl1pPr>
              <a:defRPr sz="3200">
                <a:solidFill>
                  <a:schemeClr val="tx2"/>
                </a:solidFill>
              </a:defRPr>
            </a:lvl1pPr>
            <a:lvl2pPr>
              <a:defRPr sz="3000">
                <a:solidFill>
                  <a:schemeClr val="tx2"/>
                </a:solidFill>
              </a:defRPr>
            </a:lvl2pPr>
            <a:lvl3pPr>
              <a:defRPr sz="2400">
                <a:solidFill>
                  <a:schemeClr val="tx2"/>
                </a:solidFill>
              </a:defRPr>
            </a:lvl3pPr>
            <a:lvl4pPr>
              <a:defRPr sz="2000">
                <a:solidFill>
                  <a:schemeClr val="tx2"/>
                </a:solidFill>
              </a:defRPr>
            </a:lvl4pPr>
            <a:lvl5pPr>
              <a:defRPr sz="1800">
                <a:solidFill>
                  <a:schemeClr val="tx2"/>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Rectangle 3"/>
          <p:cNvSpPr>
            <a:spLocks noGrp="1" noChangeArrowheads="1"/>
          </p:cNvSpPr>
          <p:nvPr>
            <p:ph type="sldNum" sz="quarter" idx="10"/>
          </p:nvPr>
        </p:nvSpPr>
        <p:spPr/>
        <p:txBody>
          <a:bodyPr/>
          <a:lstStyle>
            <a:lvl1pPr>
              <a:defRPr/>
            </a:lvl1pPr>
          </a:lstStyle>
          <a:p>
            <a:pPr>
              <a:defRPr/>
            </a:pPr>
            <a:fld id="{073C29DC-2178-4274-9150-45F8EBD31C2D}" type="slidenum">
              <a:rPr lang="en-US"/>
              <a:pPr>
                <a:defRPr/>
              </a:pPr>
              <a:t>‹#›</a:t>
            </a:fld>
            <a:endParaRPr lang="en-US"/>
          </a:p>
        </p:txBody>
      </p:sp>
      <p:sp>
        <p:nvSpPr>
          <p:cNvPr id="5" name="Footer Placeholder 4"/>
          <p:cNvSpPr>
            <a:spLocks noGrp="1"/>
          </p:cNvSpPr>
          <p:nvPr>
            <p:ph type="ftr" sz="quarter" idx="11"/>
          </p:nvPr>
        </p:nvSpPr>
        <p:spPr/>
        <p:txBody>
          <a:bodyPr/>
          <a:lstStyle>
            <a:lvl1pPr>
              <a:defRPr/>
            </a:lvl1pPr>
          </a:lstStyle>
          <a:p>
            <a:pPr>
              <a:defRPr/>
            </a:pPr>
            <a:r>
              <a:rPr lang="en-US">
                <a:solidFill>
                  <a:srgbClr val="000000"/>
                </a:solidFill>
              </a:rPr>
              <a:t>Mankiw, Principles of Economics, 10th Edition. © 2024 Cengage. All Rights Reserved. May not be scanned, copied or duplicated, or posted to a publicly accessible website, in whole or in part.</a:t>
            </a:r>
            <a:endParaRPr lang="en-US" dirty="0">
              <a:solidFill>
                <a:srgbClr val="000000"/>
              </a:solidFill>
            </a:endParaRPr>
          </a:p>
        </p:txBody>
      </p:sp>
      <p:sp>
        <p:nvSpPr>
          <p:cNvPr id="6" name="Content Placeholder 2"/>
          <p:cNvSpPr>
            <a:spLocks noGrp="1"/>
          </p:cNvSpPr>
          <p:nvPr>
            <p:ph idx="12"/>
          </p:nvPr>
        </p:nvSpPr>
        <p:spPr>
          <a:xfrm>
            <a:off x="508001" y="3200400"/>
            <a:ext cx="11358596" cy="2971800"/>
          </a:xfrm>
          <a:prstGeom prst="rect">
            <a:avLst/>
          </a:prstGeom>
        </p:spPr>
        <p:txBody>
          <a:bodyPr/>
          <a:lstStyle>
            <a:lvl1pPr>
              <a:defRPr sz="3000">
                <a:solidFill>
                  <a:srgbClr val="002060"/>
                </a:solidFill>
              </a:defRPr>
            </a:lvl1pPr>
            <a:lvl2pPr>
              <a:defRPr sz="3000">
                <a:solidFill>
                  <a:srgbClr val="002060"/>
                </a:solidFill>
              </a:defRPr>
            </a:lvl2pPr>
            <a:lvl3pPr>
              <a:defRPr sz="2400">
                <a:solidFill>
                  <a:srgbClr val="002060"/>
                </a:solidFill>
              </a:defRPr>
            </a:lvl3pPr>
            <a:lvl4pPr>
              <a:defRPr sz="2000">
                <a:solidFill>
                  <a:srgbClr val="002060"/>
                </a:solidFill>
              </a:defRPr>
            </a:lvl4pPr>
            <a:lvl5pPr>
              <a:defRPr sz="1800">
                <a:solidFill>
                  <a:srgbClr val="002060"/>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224146726"/>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2000"/>
                            </p:stCondLst>
                            <p:childTnLst>
                              <p:par>
                                <p:cTn id="5" presetID="22" presetClass="entr" presetSubtype="8" fill="hold" grpId="0"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left)">
                                      <p:cBhvr>
                                        <p:cTn id="7" dur="500"/>
                                        <p:tgtEl>
                                          <p:spTgt spid="3">
                                            <p:txEl>
                                              <p:pRg st="0" end="0"/>
                                            </p:txEl>
                                          </p:spTgt>
                                        </p:tgtEl>
                                      </p:cBhvr>
                                    </p:animEffect>
                                  </p:childTnLst>
                                </p:cTn>
                              </p:par>
                            </p:childTnLst>
                          </p:cTn>
                        </p:par>
                        <p:par>
                          <p:cTn id="8" fill="hold">
                            <p:stCondLst>
                              <p:cond delay="2500"/>
                            </p:stCondLst>
                            <p:childTnLst>
                              <p:par>
                                <p:cTn id="9" presetID="22" presetClass="entr" presetSubtype="8" fill="hold" grpId="0" nodeType="after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wipe(left)">
                                      <p:cBhvr>
                                        <p:cTn id="11" dur="500"/>
                                        <p:tgtEl>
                                          <p:spTgt spid="3">
                                            <p:txEl>
                                              <p:pRg st="1" end="1"/>
                                            </p:txEl>
                                          </p:spTgt>
                                        </p:tgtEl>
                                      </p:cBhvr>
                                    </p:animEffect>
                                  </p:childTnLst>
                                </p:cTn>
                              </p:par>
                            </p:childTnLst>
                          </p:cTn>
                        </p:par>
                        <p:par>
                          <p:cTn id="12" fill="hold">
                            <p:stCondLst>
                              <p:cond delay="3000"/>
                            </p:stCondLst>
                            <p:childTnLst>
                              <p:par>
                                <p:cTn id="13" presetID="22" presetClass="entr" presetSubtype="8" fill="hold" grpId="0" nodeType="after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wipe(left)">
                                      <p:cBhvr>
                                        <p:cTn id="15" dur="500"/>
                                        <p:tgtEl>
                                          <p:spTgt spid="3">
                                            <p:txEl>
                                              <p:pRg st="2" end="2"/>
                                            </p:txEl>
                                          </p:spTgt>
                                        </p:tgtEl>
                                      </p:cBhvr>
                                    </p:animEffect>
                                  </p:childTnLst>
                                </p:cTn>
                              </p:par>
                            </p:childTnLst>
                          </p:cTn>
                        </p:par>
                        <p:par>
                          <p:cTn id="16" fill="hold">
                            <p:stCondLst>
                              <p:cond delay="3500"/>
                            </p:stCondLst>
                            <p:childTnLst>
                              <p:par>
                                <p:cTn id="17" presetID="22" presetClass="entr" presetSubtype="8" fill="hold" grpId="0" nodeType="after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Effect transition="in" filter="wipe(left)">
                                      <p:cBhvr>
                                        <p:cTn id="19" dur="500"/>
                                        <p:tgtEl>
                                          <p:spTgt spid="3">
                                            <p:txEl>
                                              <p:pRg st="3" end="3"/>
                                            </p:txEl>
                                          </p:spTgt>
                                        </p:tgtEl>
                                      </p:cBhvr>
                                    </p:animEffect>
                                  </p:childTnLst>
                                </p:cTn>
                              </p:par>
                            </p:childTnLst>
                          </p:cTn>
                        </p:par>
                        <p:par>
                          <p:cTn id="20" fill="hold">
                            <p:stCondLst>
                              <p:cond delay="4000"/>
                            </p:stCondLst>
                            <p:childTnLst>
                              <p:par>
                                <p:cTn id="21" presetID="22" presetClass="entr" presetSubtype="8" fill="hold" grpId="0" nodeType="after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Effect transition="in" filter="wipe(left)">
                                      <p:cBhvr>
                                        <p:cTn id="23" dur="500"/>
                                        <p:tgtEl>
                                          <p:spTgt spid="3">
                                            <p:txEl>
                                              <p:pRg st="4" end="4"/>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grpId="0" nodeType="clickEffect">
                                  <p:stCondLst>
                                    <p:cond delay="0"/>
                                  </p:stCondLst>
                                  <p:childTnLst>
                                    <p:set>
                                      <p:cBhvr>
                                        <p:cTn id="27" dur="1" fill="hold">
                                          <p:stCondLst>
                                            <p:cond delay="0"/>
                                          </p:stCondLst>
                                        </p:cTn>
                                        <p:tgtEl>
                                          <p:spTgt spid="6">
                                            <p:txEl>
                                              <p:pRg st="0" end="0"/>
                                            </p:txEl>
                                          </p:spTgt>
                                        </p:tgtEl>
                                        <p:attrNameLst>
                                          <p:attrName>style.visibility</p:attrName>
                                        </p:attrNameLst>
                                      </p:cBhvr>
                                      <p:to>
                                        <p:strVal val="visible"/>
                                      </p:to>
                                    </p:set>
                                    <p:animEffect transition="in" filter="wipe(left)">
                                      <p:cBhvr>
                                        <p:cTn id="28" dur="500"/>
                                        <p:tgtEl>
                                          <p:spTgt spid="6">
                                            <p:txEl>
                                              <p:pRg st="0" end="0"/>
                                            </p:txEl>
                                          </p:spTgt>
                                        </p:tgtEl>
                                      </p:cBhvr>
                                    </p:animEffect>
                                  </p:childTnLst>
                                </p:cTn>
                              </p:par>
                            </p:childTnLst>
                          </p:cTn>
                        </p:par>
                        <p:par>
                          <p:cTn id="29" fill="hold">
                            <p:stCondLst>
                              <p:cond delay="500"/>
                            </p:stCondLst>
                            <p:childTnLst>
                              <p:par>
                                <p:cTn id="30" presetID="22" presetClass="entr" presetSubtype="8" fill="hold" grpId="0" nodeType="afterEffect">
                                  <p:stCondLst>
                                    <p:cond delay="0"/>
                                  </p:stCondLst>
                                  <p:childTnLst>
                                    <p:set>
                                      <p:cBhvr>
                                        <p:cTn id="31" dur="1" fill="hold">
                                          <p:stCondLst>
                                            <p:cond delay="0"/>
                                          </p:stCondLst>
                                        </p:cTn>
                                        <p:tgtEl>
                                          <p:spTgt spid="6">
                                            <p:txEl>
                                              <p:pRg st="1" end="1"/>
                                            </p:txEl>
                                          </p:spTgt>
                                        </p:tgtEl>
                                        <p:attrNameLst>
                                          <p:attrName>style.visibility</p:attrName>
                                        </p:attrNameLst>
                                      </p:cBhvr>
                                      <p:to>
                                        <p:strVal val="visible"/>
                                      </p:to>
                                    </p:set>
                                    <p:animEffect transition="in" filter="wipe(left)">
                                      <p:cBhvr>
                                        <p:cTn id="32" dur="500"/>
                                        <p:tgtEl>
                                          <p:spTgt spid="6">
                                            <p:txEl>
                                              <p:pRg st="1" end="1"/>
                                            </p:txEl>
                                          </p:spTgt>
                                        </p:tgtEl>
                                      </p:cBhvr>
                                    </p:animEffect>
                                  </p:childTnLst>
                                </p:cTn>
                              </p:par>
                            </p:childTnLst>
                          </p:cTn>
                        </p:par>
                        <p:par>
                          <p:cTn id="33" fill="hold">
                            <p:stCondLst>
                              <p:cond delay="1000"/>
                            </p:stCondLst>
                            <p:childTnLst>
                              <p:par>
                                <p:cTn id="34" presetID="22" presetClass="entr" presetSubtype="8" fill="hold" grpId="0" nodeType="afterEffect">
                                  <p:stCondLst>
                                    <p:cond delay="0"/>
                                  </p:stCondLst>
                                  <p:childTnLst>
                                    <p:set>
                                      <p:cBhvr>
                                        <p:cTn id="35" dur="1" fill="hold">
                                          <p:stCondLst>
                                            <p:cond delay="0"/>
                                          </p:stCondLst>
                                        </p:cTn>
                                        <p:tgtEl>
                                          <p:spTgt spid="6">
                                            <p:txEl>
                                              <p:pRg st="2" end="2"/>
                                            </p:txEl>
                                          </p:spTgt>
                                        </p:tgtEl>
                                        <p:attrNameLst>
                                          <p:attrName>style.visibility</p:attrName>
                                        </p:attrNameLst>
                                      </p:cBhvr>
                                      <p:to>
                                        <p:strVal val="visible"/>
                                      </p:to>
                                    </p:set>
                                    <p:animEffect transition="in" filter="wipe(left)">
                                      <p:cBhvr>
                                        <p:cTn id="36" dur="500"/>
                                        <p:tgtEl>
                                          <p:spTgt spid="6">
                                            <p:txEl>
                                              <p:pRg st="2" end="2"/>
                                            </p:txEl>
                                          </p:spTgt>
                                        </p:tgtEl>
                                      </p:cBhvr>
                                    </p:animEffect>
                                  </p:childTnLst>
                                </p:cTn>
                              </p:par>
                            </p:childTnLst>
                          </p:cTn>
                        </p:par>
                        <p:par>
                          <p:cTn id="37" fill="hold">
                            <p:stCondLst>
                              <p:cond delay="1500"/>
                            </p:stCondLst>
                            <p:childTnLst>
                              <p:par>
                                <p:cTn id="38" presetID="22" presetClass="entr" presetSubtype="8" fill="hold" grpId="0" nodeType="afterEffect">
                                  <p:stCondLst>
                                    <p:cond delay="0"/>
                                  </p:stCondLst>
                                  <p:childTnLst>
                                    <p:set>
                                      <p:cBhvr>
                                        <p:cTn id="39" dur="1" fill="hold">
                                          <p:stCondLst>
                                            <p:cond delay="0"/>
                                          </p:stCondLst>
                                        </p:cTn>
                                        <p:tgtEl>
                                          <p:spTgt spid="6">
                                            <p:txEl>
                                              <p:pRg st="3" end="3"/>
                                            </p:txEl>
                                          </p:spTgt>
                                        </p:tgtEl>
                                        <p:attrNameLst>
                                          <p:attrName>style.visibility</p:attrName>
                                        </p:attrNameLst>
                                      </p:cBhvr>
                                      <p:to>
                                        <p:strVal val="visible"/>
                                      </p:to>
                                    </p:set>
                                    <p:animEffect transition="in" filter="wipe(left)">
                                      <p:cBhvr>
                                        <p:cTn id="40" dur="500"/>
                                        <p:tgtEl>
                                          <p:spTgt spid="6">
                                            <p:txEl>
                                              <p:pRg st="3" end="3"/>
                                            </p:txEl>
                                          </p:spTgt>
                                        </p:tgtEl>
                                      </p:cBhvr>
                                    </p:animEffect>
                                  </p:childTnLst>
                                </p:cTn>
                              </p:par>
                            </p:childTnLst>
                          </p:cTn>
                        </p:par>
                        <p:par>
                          <p:cTn id="41" fill="hold">
                            <p:stCondLst>
                              <p:cond delay="2000"/>
                            </p:stCondLst>
                            <p:childTnLst>
                              <p:par>
                                <p:cTn id="42" presetID="22" presetClass="entr" presetSubtype="8" fill="hold" grpId="0" nodeType="afterEffect">
                                  <p:stCondLst>
                                    <p:cond delay="0"/>
                                  </p:stCondLst>
                                  <p:childTnLst>
                                    <p:set>
                                      <p:cBhvr>
                                        <p:cTn id="43" dur="1" fill="hold">
                                          <p:stCondLst>
                                            <p:cond delay="0"/>
                                          </p:stCondLst>
                                        </p:cTn>
                                        <p:tgtEl>
                                          <p:spTgt spid="6">
                                            <p:txEl>
                                              <p:pRg st="4" end="4"/>
                                            </p:txEl>
                                          </p:spTgt>
                                        </p:tgtEl>
                                        <p:attrNameLst>
                                          <p:attrName>style.visibility</p:attrName>
                                        </p:attrNameLst>
                                      </p:cBhvr>
                                      <p:to>
                                        <p:strVal val="visible"/>
                                      </p:to>
                                    </p:set>
                                    <p:animEffect transition="in" filter="wipe(left)">
                                      <p:cBhvr>
                                        <p:cTn id="44" dur="500"/>
                                        <p:tgtEl>
                                          <p:spTgt spid="6">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tmplLst>
          <p:tmpl lvl="1">
            <p:tnLst>
              <p:par>
                <p:cTn presetID="22" presetClass="entr" presetSubtype="8" fill="hold" nodeType="after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wipe(left)">
                      <p:cBhvr>
                        <p:cTn dur="500"/>
                        <p:tgtEl>
                          <p:spTgt spid="3"/>
                        </p:tgtEl>
                      </p:cBhvr>
                    </p:animEffect>
                  </p:childTnLst>
                </p:cTn>
              </p:par>
            </p:tnLst>
          </p:tmpl>
          <p:tmpl lvl="2">
            <p:tnLst>
              <p:par>
                <p:cTn presetID="22" presetClass="entr" presetSubtype="8" fill="hold" nodeType="after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wipe(left)">
                      <p:cBhvr>
                        <p:cTn dur="500"/>
                        <p:tgtEl>
                          <p:spTgt spid="3"/>
                        </p:tgtEl>
                      </p:cBhvr>
                    </p:animEffect>
                  </p:childTnLst>
                </p:cTn>
              </p:par>
            </p:tnLst>
          </p:tmpl>
          <p:tmpl lvl="3">
            <p:tnLst>
              <p:par>
                <p:cTn presetID="22" presetClass="entr" presetSubtype="8" fill="hold" nodeType="after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wipe(left)">
                      <p:cBhvr>
                        <p:cTn dur="500"/>
                        <p:tgtEl>
                          <p:spTgt spid="3"/>
                        </p:tgtEl>
                      </p:cBhvr>
                    </p:animEffect>
                  </p:childTnLst>
                </p:cTn>
              </p:par>
            </p:tnLst>
          </p:tmpl>
          <p:tmpl lvl="4">
            <p:tnLst>
              <p:par>
                <p:cTn presetID="22" presetClass="entr" presetSubtype="8" fill="hold" nodeType="after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wipe(left)">
                      <p:cBhvr>
                        <p:cTn dur="500"/>
                        <p:tgtEl>
                          <p:spTgt spid="3"/>
                        </p:tgtEl>
                      </p:cBhvr>
                    </p:animEffect>
                  </p:childTnLst>
                </p:cTn>
              </p:par>
            </p:tnLst>
          </p:tmpl>
          <p:tmpl lvl="5">
            <p:tnLst>
              <p:par>
                <p:cTn presetID="22" presetClass="entr" presetSubtype="8" fill="hold" nodeType="after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wipe(left)">
                      <p:cBhvr>
                        <p:cTn dur="500"/>
                        <p:tgtEl>
                          <p:spTgt spid="3"/>
                        </p:tgtEl>
                      </p:cBhvr>
                    </p:animEffect>
                  </p:childTnLst>
                </p:cTn>
              </p:par>
            </p:tnLst>
          </p:tmpl>
        </p:tmplLst>
      </p:bldP>
      <p:bldP spid="6" grpId="0" uiExpand="1" build="p">
        <p:tmplLst>
          <p:tmpl lvl="1">
            <p:tnLst>
              <p:par>
                <p:cTn presetID="22" presetClass="entr" presetSubtype="8" fill="hold" nodeType="clickEffect">
                  <p:stCondLst>
                    <p:cond delay="0"/>
                  </p:stCondLst>
                  <p:childTnLst>
                    <p:set>
                      <p:cBhvr>
                        <p:cTn dur="1" fill="hold">
                          <p:stCondLst>
                            <p:cond delay="0"/>
                          </p:stCondLst>
                        </p:cTn>
                        <p:tgtEl>
                          <p:spTgt spid="6"/>
                        </p:tgtEl>
                        <p:attrNameLst>
                          <p:attrName>style.visibility</p:attrName>
                        </p:attrNameLst>
                      </p:cBhvr>
                      <p:to>
                        <p:strVal val="visible"/>
                      </p:to>
                    </p:set>
                    <p:animEffect transition="in" filter="wipe(left)">
                      <p:cBhvr>
                        <p:cTn dur="500"/>
                        <p:tgtEl>
                          <p:spTgt spid="6"/>
                        </p:tgtEl>
                      </p:cBhvr>
                    </p:animEffect>
                  </p:childTnLst>
                </p:cTn>
              </p:par>
            </p:tnLst>
          </p:tmpl>
          <p:tmpl lvl="2">
            <p:tnLst>
              <p:par>
                <p:cTn presetID="22" presetClass="entr" presetSubtype="8" fill="hold" nodeType="afterEffect">
                  <p:stCondLst>
                    <p:cond delay="0"/>
                  </p:stCondLst>
                  <p:childTnLst>
                    <p:set>
                      <p:cBhvr>
                        <p:cTn dur="1" fill="hold">
                          <p:stCondLst>
                            <p:cond delay="0"/>
                          </p:stCondLst>
                        </p:cTn>
                        <p:tgtEl>
                          <p:spTgt spid="6"/>
                        </p:tgtEl>
                        <p:attrNameLst>
                          <p:attrName>style.visibility</p:attrName>
                        </p:attrNameLst>
                      </p:cBhvr>
                      <p:to>
                        <p:strVal val="visible"/>
                      </p:to>
                    </p:set>
                    <p:animEffect transition="in" filter="wipe(left)">
                      <p:cBhvr>
                        <p:cTn dur="500"/>
                        <p:tgtEl>
                          <p:spTgt spid="6"/>
                        </p:tgtEl>
                      </p:cBhvr>
                    </p:animEffect>
                  </p:childTnLst>
                </p:cTn>
              </p:par>
            </p:tnLst>
          </p:tmpl>
          <p:tmpl lvl="3">
            <p:tnLst>
              <p:par>
                <p:cTn presetID="22" presetClass="entr" presetSubtype="8" fill="hold" nodeType="afterEffect">
                  <p:stCondLst>
                    <p:cond delay="0"/>
                  </p:stCondLst>
                  <p:childTnLst>
                    <p:set>
                      <p:cBhvr>
                        <p:cTn dur="1" fill="hold">
                          <p:stCondLst>
                            <p:cond delay="0"/>
                          </p:stCondLst>
                        </p:cTn>
                        <p:tgtEl>
                          <p:spTgt spid="6"/>
                        </p:tgtEl>
                        <p:attrNameLst>
                          <p:attrName>style.visibility</p:attrName>
                        </p:attrNameLst>
                      </p:cBhvr>
                      <p:to>
                        <p:strVal val="visible"/>
                      </p:to>
                    </p:set>
                    <p:animEffect transition="in" filter="wipe(left)">
                      <p:cBhvr>
                        <p:cTn dur="500"/>
                        <p:tgtEl>
                          <p:spTgt spid="6"/>
                        </p:tgtEl>
                      </p:cBhvr>
                    </p:animEffect>
                  </p:childTnLst>
                </p:cTn>
              </p:par>
            </p:tnLst>
          </p:tmpl>
          <p:tmpl lvl="4">
            <p:tnLst>
              <p:par>
                <p:cTn presetID="22" presetClass="entr" presetSubtype="8" fill="hold" nodeType="afterEffect">
                  <p:stCondLst>
                    <p:cond delay="0"/>
                  </p:stCondLst>
                  <p:childTnLst>
                    <p:set>
                      <p:cBhvr>
                        <p:cTn dur="1" fill="hold">
                          <p:stCondLst>
                            <p:cond delay="0"/>
                          </p:stCondLst>
                        </p:cTn>
                        <p:tgtEl>
                          <p:spTgt spid="6"/>
                        </p:tgtEl>
                        <p:attrNameLst>
                          <p:attrName>style.visibility</p:attrName>
                        </p:attrNameLst>
                      </p:cBhvr>
                      <p:to>
                        <p:strVal val="visible"/>
                      </p:to>
                    </p:set>
                    <p:animEffect transition="in" filter="wipe(left)">
                      <p:cBhvr>
                        <p:cTn dur="500"/>
                        <p:tgtEl>
                          <p:spTgt spid="6"/>
                        </p:tgtEl>
                      </p:cBhvr>
                    </p:animEffect>
                  </p:childTnLst>
                </p:cTn>
              </p:par>
            </p:tnLst>
          </p:tmpl>
          <p:tmpl lvl="5">
            <p:tnLst>
              <p:par>
                <p:cTn presetID="22" presetClass="entr" presetSubtype="8" fill="hold" nodeType="afterEffect">
                  <p:stCondLst>
                    <p:cond delay="0"/>
                  </p:stCondLst>
                  <p:childTnLst>
                    <p:set>
                      <p:cBhvr>
                        <p:cTn dur="1" fill="hold">
                          <p:stCondLst>
                            <p:cond delay="0"/>
                          </p:stCondLst>
                        </p:cTn>
                        <p:tgtEl>
                          <p:spTgt spid="6"/>
                        </p:tgtEl>
                        <p:attrNameLst>
                          <p:attrName>style.visibility</p:attrName>
                        </p:attrNameLst>
                      </p:cBhvr>
                      <p:to>
                        <p:strVal val="visible"/>
                      </p:to>
                    </p:set>
                    <p:animEffect transition="in" filter="wipe(left)">
                      <p:cBhvr>
                        <p:cTn dur="500"/>
                        <p:tgtEl>
                          <p:spTgt spid="6"/>
                        </p:tgtEl>
                      </p:cBhvr>
                    </p:animEffect>
                  </p:childTnLst>
                </p:cTn>
              </p:par>
            </p:tnLst>
          </p:tmpl>
        </p:tmplLst>
      </p:bldP>
    </p:bld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type="obj" preserve="1">
  <p:cSld name="Active Learning1">
    <p:spTree>
      <p:nvGrpSpPr>
        <p:cNvPr id="1" name=""/>
        <p:cNvGrpSpPr/>
        <p:nvPr/>
      </p:nvGrpSpPr>
      <p:grpSpPr>
        <a:xfrm>
          <a:off x="0" y="0"/>
          <a:ext cx="0" cy="0"/>
          <a:chOff x="0" y="0"/>
          <a:chExt cx="0" cy="0"/>
        </a:xfrm>
      </p:grpSpPr>
      <p:sp>
        <p:nvSpPr>
          <p:cNvPr id="2" name="Title 1"/>
          <p:cNvSpPr>
            <a:spLocks noGrp="1"/>
          </p:cNvSpPr>
          <p:nvPr>
            <p:ph type="title"/>
          </p:nvPr>
        </p:nvSpPr>
        <p:spPr>
          <a:xfrm>
            <a:off x="101600" y="100940"/>
            <a:ext cx="11887200" cy="661061"/>
          </a:xfrm>
        </p:spPr>
        <p:txBody>
          <a:bodyPr/>
          <a:lstStyle>
            <a:lvl1pPr>
              <a:defRPr sz="3200">
                <a:solidFill>
                  <a:srgbClr val="AE1221"/>
                </a:solidFill>
              </a:defRPr>
            </a:lvl1pPr>
          </a:lstStyle>
          <a:p>
            <a:r>
              <a:rPr lang="en-US" dirty="0"/>
              <a:t>Click to edit Master title style</a:t>
            </a:r>
          </a:p>
        </p:txBody>
      </p:sp>
      <p:sp>
        <p:nvSpPr>
          <p:cNvPr id="3" name="Content Placeholder 2"/>
          <p:cNvSpPr>
            <a:spLocks noGrp="1"/>
          </p:cNvSpPr>
          <p:nvPr>
            <p:ph idx="1"/>
          </p:nvPr>
        </p:nvSpPr>
        <p:spPr>
          <a:xfrm>
            <a:off x="462989" y="914401"/>
            <a:ext cx="11358596" cy="5534025"/>
          </a:xfrm>
          <a:prstGeom prst="rect">
            <a:avLst/>
          </a:prstGeom>
        </p:spPr>
        <p:txBody>
          <a:bodyPr/>
          <a:lstStyle>
            <a:lvl1pPr>
              <a:defRPr sz="3200">
                <a:solidFill>
                  <a:schemeClr val="tx2"/>
                </a:solidFill>
              </a:defRPr>
            </a:lvl1pPr>
            <a:lvl2pPr>
              <a:defRPr sz="2800">
                <a:solidFill>
                  <a:schemeClr val="tx2"/>
                </a:solidFill>
              </a:defRPr>
            </a:lvl2pPr>
            <a:lvl3pPr>
              <a:defRPr sz="2400">
                <a:solidFill>
                  <a:schemeClr val="tx2"/>
                </a:solidFill>
              </a:defRPr>
            </a:lvl3pPr>
            <a:lvl4pPr>
              <a:defRPr sz="2000">
                <a:solidFill>
                  <a:schemeClr val="tx2"/>
                </a:solidFill>
              </a:defRPr>
            </a:lvl4pPr>
            <a:lvl5pPr>
              <a:defRPr sz="1800">
                <a:solidFill>
                  <a:schemeClr val="tx2"/>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Rectangle 3"/>
          <p:cNvSpPr>
            <a:spLocks noGrp="1" noChangeArrowheads="1"/>
          </p:cNvSpPr>
          <p:nvPr>
            <p:ph type="sldNum" sz="quarter" idx="10"/>
          </p:nvPr>
        </p:nvSpPr>
        <p:spPr/>
        <p:txBody>
          <a:bodyPr/>
          <a:lstStyle>
            <a:lvl1pPr>
              <a:defRPr/>
            </a:lvl1pPr>
          </a:lstStyle>
          <a:p>
            <a:pPr>
              <a:defRPr/>
            </a:pPr>
            <a:fld id="{073C29DC-2178-4274-9150-45F8EBD31C2D}" type="slidenum">
              <a:rPr lang="en-US"/>
              <a:pPr>
                <a:defRPr/>
              </a:pPr>
              <a:t>‹#›</a:t>
            </a:fld>
            <a:endParaRPr lang="en-US"/>
          </a:p>
        </p:txBody>
      </p:sp>
      <p:sp>
        <p:nvSpPr>
          <p:cNvPr id="5" name="Footer Placeholder 4">
            <a:extLst>
              <a:ext uri="{FF2B5EF4-FFF2-40B4-BE49-F238E27FC236}">
                <a16:creationId xmlns:a16="http://schemas.microsoft.com/office/drawing/2014/main" id="{17B77F17-B778-0463-4050-5A3EDA879F7A}"/>
              </a:ext>
            </a:extLst>
          </p:cNvPr>
          <p:cNvSpPr>
            <a:spLocks noGrp="1"/>
          </p:cNvSpPr>
          <p:nvPr>
            <p:ph type="ftr" sz="quarter" idx="11"/>
          </p:nvPr>
        </p:nvSpPr>
        <p:spPr/>
        <p:txBody>
          <a:bodyPr/>
          <a:lstStyle/>
          <a:p>
            <a:pPr fontAlgn="base">
              <a:spcBef>
                <a:spcPct val="20000"/>
              </a:spcBef>
              <a:spcAft>
                <a:spcPct val="0"/>
              </a:spcAft>
              <a:defRPr/>
            </a:pPr>
            <a:r>
              <a:rPr lang="en-US" dirty="0">
                <a:solidFill>
                  <a:srgbClr val="000000"/>
                </a:solidFill>
              </a:rPr>
              <a:t>Mankiw, </a:t>
            </a:r>
            <a:r>
              <a:rPr lang="en-US" i="1" dirty="0">
                <a:solidFill>
                  <a:srgbClr val="000000"/>
                </a:solidFill>
              </a:rPr>
              <a:t>Principles of Economics</a:t>
            </a:r>
            <a:r>
              <a:rPr lang="en-US" dirty="0">
                <a:solidFill>
                  <a:srgbClr val="000000"/>
                </a:solidFill>
              </a:rPr>
              <a:t>, 10th Edition. © 2024 Cengage. All Rights Reserved. May not be scanned, copied or duplicated, or posted to a publicly accessible website, in whole or in part.</a:t>
            </a:r>
          </a:p>
        </p:txBody>
      </p:sp>
    </p:spTree>
    <p:extLst>
      <p:ext uri="{BB962C8B-B14F-4D97-AF65-F5344CB8AC3E}">
        <p14:creationId xmlns:p14="http://schemas.microsoft.com/office/powerpoint/2010/main" val="1088097777"/>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left)">
                                      <p:cBhvr>
                                        <p:cTn id="7" dur="500"/>
                                        <p:tgtEl>
                                          <p:spTgt spid="3">
                                            <p:txEl>
                                              <p:pRg st="0" end="0"/>
                                            </p:txEl>
                                          </p:spTgt>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wipe(left)">
                                      <p:cBhvr>
                                        <p:cTn id="11" dur="500"/>
                                        <p:tgtEl>
                                          <p:spTgt spid="3">
                                            <p:txEl>
                                              <p:pRg st="1" end="1"/>
                                            </p:txEl>
                                          </p:spTgt>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wipe(left)">
                                      <p:cBhvr>
                                        <p:cTn id="15" dur="500"/>
                                        <p:tgtEl>
                                          <p:spTgt spid="3">
                                            <p:txEl>
                                              <p:pRg st="2" end="2"/>
                                            </p:txEl>
                                          </p:spTgt>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Effect transition="in" filter="wipe(left)">
                                      <p:cBhvr>
                                        <p:cTn id="19" dur="500"/>
                                        <p:tgtEl>
                                          <p:spTgt spid="3">
                                            <p:txEl>
                                              <p:pRg st="3" end="3"/>
                                            </p:txEl>
                                          </p:spTgt>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Effect transition="in" filter="wipe(left)">
                                      <p:cBhvr>
                                        <p:cTn id="23"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tmplLst>
          <p:tmpl lvl="1">
            <p:tnLst>
              <p:par>
                <p:cTn presetID="22" presetClass="entr" presetSubtype="8" fill="hold" nodeType="after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wipe(left)">
                      <p:cBhvr>
                        <p:cTn dur="500"/>
                        <p:tgtEl>
                          <p:spTgt spid="3"/>
                        </p:tgtEl>
                      </p:cBhvr>
                    </p:animEffect>
                  </p:childTnLst>
                </p:cTn>
              </p:par>
            </p:tnLst>
          </p:tmpl>
          <p:tmpl lvl="2">
            <p:tnLst>
              <p:par>
                <p:cTn presetID="22" presetClass="entr" presetSubtype="8" fill="hold" nodeType="after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wipe(left)">
                      <p:cBhvr>
                        <p:cTn dur="500"/>
                        <p:tgtEl>
                          <p:spTgt spid="3"/>
                        </p:tgtEl>
                      </p:cBhvr>
                    </p:animEffect>
                  </p:childTnLst>
                </p:cTn>
              </p:par>
            </p:tnLst>
          </p:tmpl>
          <p:tmpl lvl="3">
            <p:tnLst>
              <p:par>
                <p:cTn presetID="22" presetClass="entr" presetSubtype="8" fill="hold" nodeType="after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wipe(left)">
                      <p:cBhvr>
                        <p:cTn dur="500"/>
                        <p:tgtEl>
                          <p:spTgt spid="3"/>
                        </p:tgtEl>
                      </p:cBhvr>
                    </p:animEffect>
                  </p:childTnLst>
                </p:cTn>
              </p:par>
            </p:tnLst>
          </p:tmpl>
          <p:tmpl lvl="4">
            <p:tnLst>
              <p:par>
                <p:cTn presetID="22" presetClass="entr" presetSubtype="8" fill="hold" nodeType="after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wipe(left)">
                      <p:cBhvr>
                        <p:cTn dur="500"/>
                        <p:tgtEl>
                          <p:spTgt spid="3"/>
                        </p:tgtEl>
                      </p:cBhvr>
                    </p:animEffect>
                  </p:childTnLst>
                </p:cTn>
              </p:par>
            </p:tnLst>
          </p:tmpl>
          <p:tmpl lvl="5">
            <p:tnLst>
              <p:par>
                <p:cTn presetID="22" presetClass="entr" presetSubtype="8" fill="hold" nodeType="after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wipe(left)">
                      <p:cBhvr>
                        <p:cTn dur="500"/>
                        <p:tgtEl>
                          <p:spTgt spid="3"/>
                        </p:tgtEl>
                      </p:cBhvr>
                    </p:animEffect>
                  </p:childTnLst>
                </p:cTn>
              </p:par>
            </p:tnLst>
          </p:tmpl>
        </p:tmplLst>
      </p:bldP>
    </p:bld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AL and ANS">
    <p:spTree>
      <p:nvGrpSpPr>
        <p:cNvPr id="1" name=""/>
        <p:cNvGrpSpPr/>
        <p:nvPr/>
      </p:nvGrpSpPr>
      <p:grpSpPr>
        <a:xfrm>
          <a:off x="0" y="0"/>
          <a:ext cx="0" cy="0"/>
          <a:chOff x="0" y="0"/>
          <a:chExt cx="0" cy="0"/>
        </a:xfrm>
      </p:grpSpPr>
      <p:sp>
        <p:nvSpPr>
          <p:cNvPr id="2" name="Title 1"/>
          <p:cNvSpPr>
            <a:spLocks noGrp="1"/>
          </p:cNvSpPr>
          <p:nvPr>
            <p:ph type="title"/>
          </p:nvPr>
        </p:nvSpPr>
        <p:spPr>
          <a:xfrm>
            <a:off x="101600" y="100940"/>
            <a:ext cx="11887200" cy="661061"/>
          </a:xfrm>
        </p:spPr>
        <p:txBody>
          <a:bodyPr/>
          <a:lstStyle>
            <a:lvl1pPr>
              <a:defRPr sz="3200">
                <a:solidFill>
                  <a:srgbClr val="AE1221"/>
                </a:solidFill>
              </a:defRPr>
            </a:lvl1pPr>
          </a:lstStyle>
          <a:p>
            <a:r>
              <a:rPr lang="en-US" dirty="0"/>
              <a:t>Click to edit Master title style</a:t>
            </a:r>
          </a:p>
        </p:txBody>
      </p:sp>
      <p:sp>
        <p:nvSpPr>
          <p:cNvPr id="3" name="Content Placeholder 2"/>
          <p:cNvSpPr>
            <a:spLocks noGrp="1"/>
          </p:cNvSpPr>
          <p:nvPr>
            <p:ph idx="1"/>
          </p:nvPr>
        </p:nvSpPr>
        <p:spPr>
          <a:xfrm>
            <a:off x="462989" y="914401"/>
            <a:ext cx="11358596" cy="2362200"/>
          </a:xfrm>
          <a:prstGeom prst="rect">
            <a:avLst/>
          </a:prstGeom>
        </p:spPr>
        <p:txBody>
          <a:bodyPr/>
          <a:lstStyle>
            <a:lvl1pPr>
              <a:defRPr sz="3200">
                <a:solidFill>
                  <a:schemeClr val="tx2"/>
                </a:solidFill>
              </a:defRPr>
            </a:lvl1pPr>
            <a:lvl2pPr>
              <a:defRPr sz="3000">
                <a:solidFill>
                  <a:schemeClr val="tx2"/>
                </a:solidFill>
              </a:defRPr>
            </a:lvl2pPr>
            <a:lvl3pPr>
              <a:defRPr sz="2400">
                <a:solidFill>
                  <a:schemeClr val="tx2"/>
                </a:solidFill>
              </a:defRPr>
            </a:lvl3pPr>
            <a:lvl4pPr>
              <a:defRPr sz="2000">
                <a:solidFill>
                  <a:schemeClr val="tx2"/>
                </a:solidFill>
              </a:defRPr>
            </a:lvl4pPr>
            <a:lvl5pPr>
              <a:defRPr sz="1800">
                <a:solidFill>
                  <a:schemeClr val="tx2"/>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Rectangle 3"/>
          <p:cNvSpPr>
            <a:spLocks noGrp="1" noChangeArrowheads="1"/>
          </p:cNvSpPr>
          <p:nvPr>
            <p:ph type="sldNum" sz="quarter" idx="10"/>
          </p:nvPr>
        </p:nvSpPr>
        <p:spPr/>
        <p:txBody>
          <a:bodyPr/>
          <a:lstStyle>
            <a:lvl1pPr>
              <a:defRPr/>
            </a:lvl1pPr>
          </a:lstStyle>
          <a:p>
            <a:pPr>
              <a:defRPr/>
            </a:pPr>
            <a:fld id="{073C29DC-2178-4274-9150-45F8EBD31C2D}" type="slidenum">
              <a:rPr lang="en-US"/>
              <a:pPr>
                <a:defRPr/>
              </a:pPr>
              <a:t>‹#›</a:t>
            </a:fld>
            <a:endParaRPr lang="en-US"/>
          </a:p>
        </p:txBody>
      </p:sp>
      <p:sp>
        <p:nvSpPr>
          <p:cNvPr id="6" name="Content Placeholder 2"/>
          <p:cNvSpPr>
            <a:spLocks noGrp="1"/>
          </p:cNvSpPr>
          <p:nvPr>
            <p:ph idx="12"/>
          </p:nvPr>
        </p:nvSpPr>
        <p:spPr>
          <a:xfrm>
            <a:off x="508001" y="3200400"/>
            <a:ext cx="11358596" cy="2971800"/>
          </a:xfrm>
          <a:prstGeom prst="rect">
            <a:avLst/>
          </a:prstGeom>
        </p:spPr>
        <p:txBody>
          <a:bodyPr/>
          <a:lstStyle>
            <a:lvl1pPr>
              <a:defRPr sz="3000">
                <a:solidFill>
                  <a:srgbClr val="4E519E"/>
                </a:solidFill>
              </a:defRPr>
            </a:lvl1pPr>
            <a:lvl2pPr>
              <a:defRPr sz="3000">
                <a:solidFill>
                  <a:srgbClr val="4E519E"/>
                </a:solidFill>
              </a:defRPr>
            </a:lvl2pPr>
            <a:lvl3pPr>
              <a:defRPr sz="2400">
                <a:solidFill>
                  <a:srgbClr val="4E519E"/>
                </a:solidFill>
              </a:defRPr>
            </a:lvl3pPr>
            <a:lvl4pPr>
              <a:defRPr sz="2000">
                <a:solidFill>
                  <a:srgbClr val="4E519E"/>
                </a:solidFill>
              </a:defRPr>
            </a:lvl4pPr>
            <a:lvl5pPr>
              <a:defRPr sz="1800">
                <a:solidFill>
                  <a:srgbClr val="4E519E"/>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Footer Placeholder 6">
            <a:extLst>
              <a:ext uri="{FF2B5EF4-FFF2-40B4-BE49-F238E27FC236}">
                <a16:creationId xmlns:a16="http://schemas.microsoft.com/office/drawing/2014/main" id="{9B7DD5BC-6889-55B8-E161-048CBF284B93}"/>
              </a:ext>
            </a:extLst>
          </p:cNvPr>
          <p:cNvSpPr>
            <a:spLocks noGrp="1"/>
          </p:cNvSpPr>
          <p:nvPr>
            <p:ph type="ftr" sz="quarter" idx="13"/>
          </p:nvPr>
        </p:nvSpPr>
        <p:spPr/>
        <p:txBody>
          <a:bodyPr/>
          <a:lstStyle/>
          <a:p>
            <a:pPr fontAlgn="base">
              <a:spcBef>
                <a:spcPct val="20000"/>
              </a:spcBef>
              <a:spcAft>
                <a:spcPct val="0"/>
              </a:spcAft>
              <a:defRPr/>
            </a:pPr>
            <a:r>
              <a:rPr lang="en-US">
                <a:solidFill>
                  <a:srgbClr val="000000"/>
                </a:solidFill>
              </a:rPr>
              <a:t>Mankiw, </a:t>
            </a:r>
            <a:r>
              <a:rPr lang="en-US" i="1">
                <a:solidFill>
                  <a:srgbClr val="000000"/>
                </a:solidFill>
              </a:rPr>
              <a:t>Principles of Economics</a:t>
            </a:r>
            <a:r>
              <a:rPr lang="en-US">
                <a:solidFill>
                  <a:srgbClr val="000000"/>
                </a:solidFill>
              </a:rPr>
              <a:t>, 10th Edition. © 2024 Cengage. All Rights Reserved. May not be scanned, copied or duplicated, or posted to a publicly accessible website, in whole or in part.</a:t>
            </a:r>
            <a:endParaRPr lang="en-US" dirty="0">
              <a:solidFill>
                <a:srgbClr val="000000"/>
              </a:solidFill>
            </a:endParaRPr>
          </a:p>
        </p:txBody>
      </p:sp>
    </p:spTree>
    <p:extLst>
      <p:ext uri="{BB962C8B-B14F-4D97-AF65-F5344CB8AC3E}">
        <p14:creationId xmlns:p14="http://schemas.microsoft.com/office/powerpoint/2010/main" val="2019364286"/>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2000"/>
                            </p:stCondLst>
                            <p:childTnLst>
                              <p:par>
                                <p:cTn id="5" presetID="22" presetClass="entr" presetSubtype="8" fill="hold" grpId="0"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left)">
                                      <p:cBhvr>
                                        <p:cTn id="7" dur="500"/>
                                        <p:tgtEl>
                                          <p:spTgt spid="3">
                                            <p:txEl>
                                              <p:pRg st="0" end="0"/>
                                            </p:txEl>
                                          </p:spTgt>
                                        </p:tgtEl>
                                      </p:cBhvr>
                                    </p:animEffect>
                                  </p:childTnLst>
                                </p:cTn>
                              </p:par>
                            </p:childTnLst>
                          </p:cTn>
                        </p:par>
                        <p:par>
                          <p:cTn id="8" fill="hold">
                            <p:stCondLst>
                              <p:cond delay="2500"/>
                            </p:stCondLst>
                            <p:childTnLst>
                              <p:par>
                                <p:cTn id="9" presetID="22" presetClass="entr" presetSubtype="8" fill="hold" grpId="0" nodeType="after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wipe(left)">
                                      <p:cBhvr>
                                        <p:cTn id="11" dur="500"/>
                                        <p:tgtEl>
                                          <p:spTgt spid="3">
                                            <p:txEl>
                                              <p:pRg st="1" end="1"/>
                                            </p:txEl>
                                          </p:spTgt>
                                        </p:tgtEl>
                                      </p:cBhvr>
                                    </p:animEffect>
                                  </p:childTnLst>
                                </p:cTn>
                              </p:par>
                            </p:childTnLst>
                          </p:cTn>
                        </p:par>
                        <p:par>
                          <p:cTn id="12" fill="hold">
                            <p:stCondLst>
                              <p:cond delay="3000"/>
                            </p:stCondLst>
                            <p:childTnLst>
                              <p:par>
                                <p:cTn id="13" presetID="22" presetClass="entr" presetSubtype="8" fill="hold" grpId="0" nodeType="after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wipe(left)">
                                      <p:cBhvr>
                                        <p:cTn id="15" dur="500"/>
                                        <p:tgtEl>
                                          <p:spTgt spid="3">
                                            <p:txEl>
                                              <p:pRg st="2" end="2"/>
                                            </p:txEl>
                                          </p:spTgt>
                                        </p:tgtEl>
                                      </p:cBhvr>
                                    </p:animEffect>
                                  </p:childTnLst>
                                </p:cTn>
                              </p:par>
                            </p:childTnLst>
                          </p:cTn>
                        </p:par>
                        <p:par>
                          <p:cTn id="16" fill="hold">
                            <p:stCondLst>
                              <p:cond delay="3500"/>
                            </p:stCondLst>
                            <p:childTnLst>
                              <p:par>
                                <p:cTn id="17" presetID="22" presetClass="entr" presetSubtype="8" fill="hold" grpId="0" nodeType="after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Effect transition="in" filter="wipe(left)">
                                      <p:cBhvr>
                                        <p:cTn id="19" dur="500"/>
                                        <p:tgtEl>
                                          <p:spTgt spid="3">
                                            <p:txEl>
                                              <p:pRg st="3" end="3"/>
                                            </p:txEl>
                                          </p:spTgt>
                                        </p:tgtEl>
                                      </p:cBhvr>
                                    </p:animEffect>
                                  </p:childTnLst>
                                </p:cTn>
                              </p:par>
                            </p:childTnLst>
                          </p:cTn>
                        </p:par>
                        <p:par>
                          <p:cTn id="20" fill="hold">
                            <p:stCondLst>
                              <p:cond delay="4000"/>
                            </p:stCondLst>
                            <p:childTnLst>
                              <p:par>
                                <p:cTn id="21" presetID="22" presetClass="entr" presetSubtype="8" fill="hold" grpId="0" nodeType="after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Effect transition="in" filter="wipe(left)">
                                      <p:cBhvr>
                                        <p:cTn id="23" dur="500"/>
                                        <p:tgtEl>
                                          <p:spTgt spid="3">
                                            <p:txEl>
                                              <p:pRg st="4" end="4"/>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grpId="0" nodeType="clickEffect">
                                  <p:stCondLst>
                                    <p:cond delay="0"/>
                                  </p:stCondLst>
                                  <p:childTnLst>
                                    <p:set>
                                      <p:cBhvr>
                                        <p:cTn id="27" dur="1" fill="hold">
                                          <p:stCondLst>
                                            <p:cond delay="0"/>
                                          </p:stCondLst>
                                        </p:cTn>
                                        <p:tgtEl>
                                          <p:spTgt spid="6">
                                            <p:txEl>
                                              <p:pRg st="0" end="0"/>
                                            </p:txEl>
                                          </p:spTgt>
                                        </p:tgtEl>
                                        <p:attrNameLst>
                                          <p:attrName>style.visibility</p:attrName>
                                        </p:attrNameLst>
                                      </p:cBhvr>
                                      <p:to>
                                        <p:strVal val="visible"/>
                                      </p:to>
                                    </p:set>
                                    <p:animEffect transition="in" filter="wipe(left)">
                                      <p:cBhvr>
                                        <p:cTn id="28" dur="500"/>
                                        <p:tgtEl>
                                          <p:spTgt spid="6">
                                            <p:txEl>
                                              <p:pRg st="0" end="0"/>
                                            </p:txEl>
                                          </p:spTgt>
                                        </p:tgtEl>
                                      </p:cBhvr>
                                    </p:animEffect>
                                  </p:childTnLst>
                                </p:cTn>
                              </p:par>
                            </p:childTnLst>
                          </p:cTn>
                        </p:par>
                        <p:par>
                          <p:cTn id="29" fill="hold">
                            <p:stCondLst>
                              <p:cond delay="500"/>
                            </p:stCondLst>
                            <p:childTnLst>
                              <p:par>
                                <p:cTn id="30" presetID="22" presetClass="entr" presetSubtype="8" fill="hold" grpId="0" nodeType="afterEffect">
                                  <p:stCondLst>
                                    <p:cond delay="0"/>
                                  </p:stCondLst>
                                  <p:childTnLst>
                                    <p:set>
                                      <p:cBhvr>
                                        <p:cTn id="31" dur="1" fill="hold">
                                          <p:stCondLst>
                                            <p:cond delay="0"/>
                                          </p:stCondLst>
                                        </p:cTn>
                                        <p:tgtEl>
                                          <p:spTgt spid="6">
                                            <p:txEl>
                                              <p:pRg st="1" end="1"/>
                                            </p:txEl>
                                          </p:spTgt>
                                        </p:tgtEl>
                                        <p:attrNameLst>
                                          <p:attrName>style.visibility</p:attrName>
                                        </p:attrNameLst>
                                      </p:cBhvr>
                                      <p:to>
                                        <p:strVal val="visible"/>
                                      </p:to>
                                    </p:set>
                                    <p:animEffect transition="in" filter="wipe(left)">
                                      <p:cBhvr>
                                        <p:cTn id="32" dur="500"/>
                                        <p:tgtEl>
                                          <p:spTgt spid="6">
                                            <p:txEl>
                                              <p:pRg st="1" end="1"/>
                                            </p:txEl>
                                          </p:spTgt>
                                        </p:tgtEl>
                                      </p:cBhvr>
                                    </p:animEffect>
                                  </p:childTnLst>
                                </p:cTn>
                              </p:par>
                            </p:childTnLst>
                          </p:cTn>
                        </p:par>
                        <p:par>
                          <p:cTn id="33" fill="hold">
                            <p:stCondLst>
                              <p:cond delay="1000"/>
                            </p:stCondLst>
                            <p:childTnLst>
                              <p:par>
                                <p:cTn id="34" presetID="22" presetClass="entr" presetSubtype="8" fill="hold" grpId="0" nodeType="afterEffect">
                                  <p:stCondLst>
                                    <p:cond delay="0"/>
                                  </p:stCondLst>
                                  <p:childTnLst>
                                    <p:set>
                                      <p:cBhvr>
                                        <p:cTn id="35" dur="1" fill="hold">
                                          <p:stCondLst>
                                            <p:cond delay="0"/>
                                          </p:stCondLst>
                                        </p:cTn>
                                        <p:tgtEl>
                                          <p:spTgt spid="6">
                                            <p:txEl>
                                              <p:pRg st="2" end="2"/>
                                            </p:txEl>
                                          </p:spTgt>
                                        </p:tgtEl>
                                        <p:attrNameLst>
                                          <p:attrName>style.visibility</p:attrName>
                                        </p:attrNameLst>
                                      </p:cBhvr>
                                      <p:to>
                                        <p:strVal val="visible"/>
                                      </p:to>
                                    </p:set>
                                    <p:animEffect transition="in" filter="wipe(left)">
                                      <p:cBhvr>
                                        <p:cTn id="36" dur="500"/>
                                        <p:tgtEl>
                                          <p:spTgt spid="6">
                                            <p:txEl>
                                              <p:pRg st="2" end="2"/>
                                            </p:txEl>
                                          </p:spTgt>
                                        </p:tgtEl>
                                      </p:cBhvr>
                                    </p:animEffect>
                                  </p:childTnLst>
                                </p:cTn>
                              </p:par>
                            </p:childTnLst>
                          </p:cTn>
                        </p:par>
                        <p:par>
                          <p:cTn id="37" fill="hold">
                            <p:stCondLst>
                              <p:cond delay="1500"/>
                            </p:stCondLst>
                            <p:childTnLst>
                              <p:par>
                                <p:cTn id="38" presetID="22" presetClass="entr" presetSubtype="8" fill="hold" grpId="0" nodeType="afterEffect">
                                  <p:stCondLst>
                                    <p:cond delay="0"/>
                                  </p:stCondLst>
                                  <p:childTnLst>
                                    <p:set>
                                      <p:cBhvr>
                                        <p:cTn id="39" dur="1" fill="hold">
                                          <p:stCondLst>
                                            <p:cond delay="0"/>
                                          </p:stCondLst>
                                        </p:cTn>
                                        <p:tgtEl>
                                          <p:spTgt spid="6">
                                            <p:txEl>
                                              <p:pRg st="3" end="3"/>
                                            </p:txEl>
                                          </p:spTgt>
                                        </p:tgtEl>
                                        <p:attrNameLst>
                                          <p:attrName>style.visibility</p:attrName>
                                        </p:attrNameLst>
                                      </p:cBhvr>
                                      <p:to>
                                        <p:strVal val="visible"/>
                                      </p:to>
                                    </p:set>
                                    <p:animEffect transition="in" filter="wipe(left)">
                                      <p:cBhvr>
                                        <p:cTn id="40" dur="500"/>
                                        <p:tgtEl>
                                          <p:spTgt spid="6">
                                            <p:txEl>
                                              <p:pRg st="3" end="3"/>
                                            </p:txEl>
                                          </p:spTgt>
                                        </p:tgtEl>
                                      </p:cBhvr>
                                    </p:animEffect>
                                  </p:childTnLst>
                                </p:cTn>
                              </p:par>
                            </p:childTnLst>
                          </p:cTn>
                        </p:par>
                        <p:par>
                          <p:cTn id="41" fill="hold">
                            <p:stCondLst>
                              <p:cond delay="2000"/>
                            </p:stCondLst>
                            <p:childTnLst>
                              <p:par>
                                <p:cTn id="42" presetID="22" presetClass="entr" presetSubtype="8" fill="hold" grpId="0" nodeType="afterEffect">
                                  <p:stCondLst>
                                    <p:cond delay="0"/>
                                  </p:stCondLst>
                                  <p:childTnLst>
                                    <p:set>
                                      <p:cBhvr>
                                        <p:cTn id="43" dur="1" fill="hold">
                                          <p:stCondLst>
                                            <p:cond delay="0"/>
                                          </p:stCondLst>
                                        </p:cTn>
                                        <p:tgtEl>
                                          <p:spTgt spid="6">
                                            <p:txEl>
                                              <p:pRg st="4" end="4"/>
                                            </p:txEl>
                                          </p:spTgt>
                                        </p:tgtEl>
                                        <p:attrNameLst>
                                          <p:attrName>style.visibility</p:attrName>
                                        </p:attrNameLst>
                                      </p:cBhvr>
                                      <p:to>
                                        <p:strVal val="visible"/>
                                      </p:to>
                                    </p:set>
                                    <p:animEffect transition="in" filter="wipe(left)">
                                      <p:cBhvr>
                                        <p:cTn id="44" dur="500"/>
                                        <p:tgtEl>
                                          <p:spTgt spid="6">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tmplLst>
          <p:tmpl lvl="1">
            <p:tnLst>
              <p:par>
                <p:cTn presetID="22" presetClass="entr" presetSubtype="8" fill="hold" nodeType="after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wipe(left)">
                      <p:cBhvr>
                        <p:cTn dur="500"/>
                        <p:tgtEl>
                          <p:spTgt spid="3"/>
                        </p:tgtEl>
                      </p:cBhvr>
                    </p:animEffect>
                  </p:childTnLst>
                </p:cTn>
              </p:par>
            </p:tnLst>
          </p:tmpl>
          <p:tmpl lvl="2">
            <p:tnLst>
              <p:par>
                <p:cTn presetID="22" presetClass="entr" presetSubtype="8" fill="hold" nodeType="after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wipe(left)">
                      <p:cBhvr>
                        <p:cTn dur="500"/>
                        <p:tgtEl>
                          <p:spTgt spid="3"/>
                        </p:tgtEl>
                      </p:cBhvr>
                    </p:animEffect>
                  </p:childTnLst>
                </p:cTn>
              </p:par>
            </p:tnLst>
          </p:tmpl>
          <p:tmpl lvl="3">
            <p:tnLst>
              <p:par>
                <p:cTn presetID="22" presetClass="entr" presetSubtype="8" fill="hold" nodeType="after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wipe(left)">
                      <p:cBhvr>
                        <p:cTn dur="500"/>
                        <p:tgtEl>
                          <p:spTgt spid="3"/>
                        </p:tgtEl>
                      </p:cBhvr>
                    </p:animEffect>
                  </p:childTnLst>
                </p:cTn>
              </p:par>
            </p:tnLst>
          </p:tmpl>
          <p:tmpl lvl="4">
            <p:tnLst>
              <p:par>
                <p:cTn presetID="22" presetClass="entr" presetSubtype="8" fill="hold" nodeType="after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wipe(left)">
                      <p:cBhvr>
                        <p:cTn dur="500"/>
                        <p:tgtEl>
                          <p:spTgt spid="3"/>
                        </p:tgtEl>
                      </p:cBhvr>
                    </p:animEffect>
                  </p:childTnLst>
                </p:cTn>
              </p:par>
            </p:tnLst>
          </p:tmpl>
          <p:tmpl lvl="5">
            <p:tnLst>
              <p:par>
                <p:cTn presetID="22" presetClass="entr" presetSubtype="8" fill="hold" nodeType="after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wipe(left)">
                      <p:cBhvr>
                        <p:cTn dur="500"/>
                        <p:tgtEl>
                          <p:spTgt spid="3"/>
                        </p:tgtEl>
                      </p:cBhvr>
                    </p:animEffect>
                  </p:childTnLst>
                </p:cTn>
              </p:par>
            </p:tnLst>
          </p:tmpl>
        </p:tmplLst>
      </p:bldP>
      <p:bldP spid="6" grpId="0" uiExpand="1" build="p">
        <p:tmplLst>
          <p:tmpl lvl="1">
            <p:tnLst>
              <p:par>
                <p:cTn presetID="22" presetClass="entr" presetSubtype="8" fill="hold" nodeType="clickEffect">
                  <p:stCondLst>
                    <p:cond delay="0"/>
                  </p:stCondLst>
                  <p:childTnLst>
                    <p:set>
                      <p:cBhvr>
                        <p:cTn dur="1" fill="hold">
                          <p:stCondLst>
                            <p:cond delay="0"/>
                          </p:stCondLst>
                        </p:cTn>
                        <p:tgtEl>
                          <p:spTgt spid="6"/>
                        </p:tgtEl>
                        <p:attrNameLst>
                          <p:attrName>style.visibility</p:attrName>
                        </p:attrNameLst>
                      </p:cBhvr>
                      <p:to>
                        <p:strVal val="visible"/>
                      </p:to>
                    </p:set>
                    <p:animEffect transition="in" filter="wipe(left)">
                      <p:cBhvr>
                        <p:cTn dur="500"/>
                        <p:tgtEl>
                          <p:spTgt spid="6"/>
                        </p:tgtEl>
                      </p:cBhvr>
                    </p:animEffect>
                  </p:childTnLst>
                </p:cTn>
              </p:par>
            </p:tnLst>
          </p:tmpl>
          <p:tmpl lvl="2">
            <p:tnLst>
              <p:par>
                <p:cTn presetID="22" presetClass="entr" presetSubtype="8" fill="hold" nodeType="afterEffect">
                  <p:stCondLst>
                    <p:cond delay="0"/>
                  </p:stCondLst>
                  <p:childTnLst>
                    <p:set>
                      <p:cBhvr>
                        <p:cTn dur="1" fill="hold">
                          <p:stCondLst>
                            <p:cond delay="0"/>
                          </p:stCondLst>
                        </p:cTn>
                        <p:tgtEl>
                          <p:spTgt spid="6"/>
                        </p:tgtEl>
                        <p:attrNameLst>
                          <p:attrName>style.visibility</p:attrName>
                        </p:attrNameLst>
                      </p:cBhvr>
                      <p:to>
                        <p:strVal val="visible"/>
                      </p:to>
                    </p:set>
                    <p:animEffect transition="in" filter="wipe(left)">
                      <p:cBhvr>
                        <p:cTn dur="500"/>
                        <p:tgtEl>
                          <p:spTgt spid="6"/>
                        </p:tgtEl>
                      </p:cBhvr>
                    </p:animEffect>
                  </p:childTnLst>
                </p:cTn>
              </p:par>
            </p:tnLst>
          </p:tmpl>
          <p:tmpl lvl="3">
            <p:tnLst>
              <p:par>
                <p:cTn presetID="22" presetClass="entr" presetSubtype="8" fill="hold" nodeType="afterEffect">
                  <p:stCondLst>
                    <p:cond delay="0"/>
                  </p:stCondLst>
                  <p:childTnLst>
                    <p:set>
                      <p:cBhvr>
                        <p:cTn dur="1" fill="hold">
                          <p:stCondLst>
                            <p:cond delay="0"/>
                          </p:stCondLst>
                        </p:cTn>
                        <p:tgtEl>
                          <p:spTgt spid="6"/>
                        </p:tgtEl>
                        <p:attrNameLst>
                          <p:attrName>style.visibility</p:attrName>
                        </p:attrNameLst>
                      </p:cBhvr>
                      <p:to>
                        <p:strVal val="visible"/>
                      </p:to>
                    </p:set>
                    <p:animEffect transition="in" filter="wipe(left)">
                      <p:cBhvr>
                        <p:cTn dur="500"/>
                        <p:tgtEl>
                          <p:spTgt spid="6"/>
                        </p:tgtEl>
                      </p:cBhvr>
                    </p:animEffect>
                  </p:childTnLst>
                </p:cTn>
              </p:par>
            </p:tnLst>
          </p:tmpl>
          <p:tmpl lvl="4">
            <p:tnLst>
              <p:par>
                <p:cTn presetID="22" presetClass="entr" presetSubtype="8" fill="hold" nodeType="afterEffect">
                  <p:stCondLst>
                    <p:cond delay="0"/>
                  </p:stCondLst>
                  <p:childTnLst>
                    <p:set>
                      <p:cBhvr>
                        <p:cTn dur="1" fill="hold">
                          <p:stCondLst>
                            <p:cond delay="0"/>
                          </p:stCondLst>
                        </p:cTn>
                        <p:tgtEl>
                          <p:spTgt spid="6"/>
                        </p:tgtEl>
                        <p:attrNameLst>
                          <p:attrName>style.visibility</p:attrName>
                        </p:attrNameLst>
                      </p:cBhvr>
                      <p:to>
                        <p:strVal val="visible"/>
                      </p:to>
                    </p:set>
                    <p:animEffect transition="in" filter="wipe(left)">
                      <p:cBhvr>
                        <p:cTn dur="500"/>
                        <p:tgtEl>
                          <p:spTgt spid="6"/>
                        </p:tgtEl>
                      </p:cBhvr>
                    </p:animEffect>
                  </p:childTnLst>
                </p:cTn>
              </p:par>
            </p:tnLst>
          </p:tmpl>
          <p:tmpl lvl="5">
            <p:tnLst>
              <p:par>
                <p:cTn presetID="22" presetClass="entr" presetSubtype="8" fill="hold" nodeType="afterEffect">
                  <p:stCondLst>
                    <p:cond delay="0"/>
                  </p:stCondLst>
                  <p:childTnLst>
                    <p:set>
                      <p:cBhvr>
                        <p:cTn dur="1" fill="hold">
                          <p:stCondLst>
                            <p:cond delay="0"/>
                          </p:stCondLst>
                        </p:cTn>
                        <p:tgtEl>
                          <p:spTgt spid="6"/>
                        </p:tgtEl>
                        <p:attrNameLst>
                          <p:attrName>style.visibility</p:attrName>
                        </p:attrNameLst>
                      </p:cBhvr>
                      <p:to>
                        <p:strVal val="visible"/>
                      </p:to>
                    </p:set>
                    <p:animEffect transition="in" filter="wipe(left)">
                      <p:cBhvr>
                        <p:cTn dur="500"/>
                        <p:tgtEl>
                          <p:spTgt spid="6"/>
                        </p:tgtEl>
                      </p:cBhvr>
                    </p:animEffect>
                  </p:childTnLst>
                </p:cTn>
              </p:par>
            </p:tnLst>
          </p:tmpl>
        </p:tmplLst>
      </p:bldP>
    </p:bld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_AL and ANS">
    <p:spTree>
      <p:nvGrpSpPr>
        <p:cNvPr id="1" name=""/>
        <p:cNvGrpSpPr/>
        <p:nvPr/>
      </p:nvGrpSpPr>
      <p:grpSpPr>
        <a:xfrm>
          <a:off x="0" y="0"/>
          <a:ext cx="0" cy="0"/>
          <a:chOff x="0" y="0"/>
          <a:chExt cx="0" cy="0"/>
        </a:xfrm>
      </p:grpSpPr>
      <p:sp>
        <p:nvSpPr>
          <p:cNvPr id="2" name="Title 1"/>
          <p:cNvSpPr>
            <a:spLocks noGrp="1"/>
          </p:cNvSpPr>
          <p:nvPr>
            <p:ph type="title"/>
          </p:nvPr>
        </p:nvSpPr>
        <p:spPr>
          <a:xfrm>
            <a:off x="101600" y="100940"/>
            <a:ext cx="11887200" cy="661061"/>
          </a:xfrm>
        </p:spPr>
        <p:txBody>
          <a:bodyPr/>
          <a:lstStyle>
            <a:lvl1pPr>
              <a:defRPr sz="3200">
                <a:solidFill>
                  <a:srgbClr val="AE1221"/>
                </a:solidFill>
              </a:defRPr>
            </a:lvl1pPr>
          </a:lstStyle>
          <a:p>
            <a:r>
              <a:rPr lang="en-US" dirty="0"/>
              <a:t>Click to edit Master title style</a:t>
            </a:r>
          </a:p>
        </p:txBody>
      </p:sp>
      <p:sp>
        <p:nvSpPr>
          <p:cNvPr id="4" name="Rectangle 3"/>
          <p:cNvSpPr>
            <a:spLocks noGrp="1" noChangeArrowheads="1"/>
          </p:cNvSpPr>
          <p:nvPr>
            <p:ph type="sldNum" sz="quarter" idx="10"/>
          </p:nvPr>
        </p:nvSpPr>
        <p:spPr/>
        <p:txBody>
          <a:bodyPr/>
          <a:lstStyle>
            <a:lvl1pPr>
              <a:defRPr/>
            </a:lvl1pPr>
          </a:lstStyle>
          <a:p>
            <a:pPr>
              <a:defRPr/>
            </a:pPr>
            <a:fld id="{073C29DC-2178-4274-9150-45F8EBD31C2D}" type="slidenum">
              <a:rPr lang="en-US"/>
              <a:pPr>
                <a:defRPr/>
              </a:pPr>
              <a:t>‹#›</a:t>
            </a:fld>
            <a:endParaRPr lang="en-US"/>
          </a:p>
        </p:txBody>
      </p:sp>
      <p:sp>
        <p:nvSpPr>
          <p:cNvPr id="6" name="Content Placeholder 2"/>
          <p:cNvSpPr>
            <a:spLocks noGrp="1"/>
          </p:cNvSpPr>
          <p:nvPr>
            <p:ph idx="12"/>
          </p:nvPr>
        </p:nvSpPr>
        <p:spPr>
          <a:xfrm>
            <a:off x="508001" y="3200400"/>
            <a:ext cx="11358596" cy="2971800"/>
          </a:xfrm>
          <a:prstGeom prst="rect">
            <a:avLst/>
          </a:prstGeom>
        </p:spPr>
        <p:txBody>
          <a:bodyPr/>
          <a:lstStyle>
            <a:lvl1pPr>
              <a:defRPr sz="3000">
                <a:solidFill>
                  <a:schemeClr val="tx1"/>
                </a:solidFill>
              </a:defRPr>
            </a:lvl1pPr>
            <a:lvl2pPr>
              <a:defRPr sz="3000">
                <a:solidFill>
                  <a:schemeClr val="tx1"/>
                </a:solidFill>
              </a:defRPr>
            </a:lvl2pPr>
            <a:lvl3pPr>
              <a:defRPr sz="2400">
                <a:solidFill>
                  <a:schemeClr val="tx1"/>
                </a:solidFill>
              </a:defRPr>
            </a:lvl3pPr>
            <a:lvl4pPr>
              <a:defRPr sz="2000">
                <a:solidFill>
                  <a:schemeClr val="tx1"/>
                </a:solidFill>
              </a:defRPr>
            </a:lvl4pPr>
            <a:lvl5pPr>
              <a:defRPr sz="18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Footer Placeholder 4">
            <a:extLst>
              <a:ext uri="{FF2B5EF4-FFF2-40B4-BE49-F238E27FC236}">
                <a16:creationId xmlns:a16="http://schemas.microsoft.com/office/drawing/2014/main" id="{28C9FCF9-4C2A-8540-818D-BA23E2ACC0B6}"/>
              </a:ext>
            </a:extLst>
          </p:cNvPr>
          <p:cNvSpPr>
            <a:spLocks noGrp="1"/>
          </p:cNvSpPr>
          <p:nvPr>
            <p:ph type="ftr" sz="quarter" idx="13"/>
          </p:nvPr>
        </p:nvSpPr>
        <p:spPr/>
        <p:txBody>
          <a:bodyPr/>
          <a:lstStyle/>
          <a:p>
            <a:pPr fontAlgn="base">
              <a:spcBef>
                <a:spcPct val="20000"/>
              </a:spcBef>
              <a:spcAft>
                <a:spcPct val="0"/>
              </a:spcAft>
              <a:defRPr/>
            </a:pPr>
            <a:r>
              <a:rPr lang="en-US">
                <a:solidFill>
                  <a:srgbClr val="000000"/>
                </a:solidFill>
              </a:rPr>
              <a:t>Mankiw, </a:t>
            </a:r>
            <a:r>
              <a:rPr lang="en-US" i="1">
                <a:solidFill>
                  <a:srgbClr val="000000"/>
                </a:solidFill>
              </a:rPr>
              <a:t>Principles of Economics</a:t>
            </a:r>
            <a:r>
              <a:rPr lang="en-US">
                <a:solidFill>
                  <a:srgbClr val="000000"/>
                </a:solidFill>
              </a:rPr>
              <a:t>, 10th Edition. © 2024 Cengage. All Rights Reserved. May not be scanned, copied or duplicated, or posted to a publicly accessible website, in whole or in part.</a:t>
            </a:r>
            <a:endParaRPr lang="en-US" dirty="0">
              <a:solidFill>
                <a:srgbClr val="000000"/>
              </a:solidFill>
            </a:endParaRPr>
          </a:p>
        </p:txBody>
      </p:sp>
    </p:spTree>
    <p:extLst>
      <p:ext uri="{BB962C8B-B14F-4D97-AF65-F5344CB8AC3E}">
        <p14:creationId xmlns:p14="http://schemas.microsoft.com/office/powerpoint/2010/main" val="281970085"/>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wipe(left)">
                                      <p:cBhvr>
                                        <p:cTn id="7" dur="500"/>
                                        <p:tgtEl>
                                          <p:spTgt spid="6">
                                            <p:txEl>
                                              <p:pRg st="0" end="0"/>
                                            </p:txEl>
                                          </p:spTgt>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6">
                                            <p:txEl>
                                              <p:pRg st="1" end="1"/>
                                            </p:txEl>
                                          </p:spTgt>
                                        </p:tgtEl>
                                        <p:attrNameLst>
                                          <p:attrName>style.visibility</p:attrName>
                                        </p:attrNameLst>
                                      </p:cBhvr>
                                      <p:to>
                                        <p:strVal val="visible"/>
                                      </p:to>
                                    </p:set>
                                    <p:animEffect transition="in" filter="wipe(left)">
                                      <p:cBhvr>
                                        <p:cTn id="11" dur="500"/>
                                        <p:tgtEl>
                                          <p:spTgt spid="6">
                                            <p:txEl>
                                              <p:pRg st="1" end="1"/>
                                            </p:txEl>
                                          </p:spTgt>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6">
                                            <p:txEl>
                                              <p:pRg st="2" end="2"/>
                                            </p:txEl>
                                          </p:spTgt>
                                        </p:tgtEl>
                                        <p:attrNameLst>
                                          <p:attrName>style.visibility</p:attrName>
                                        </p:attrNameLst>
                                      </p:cBhvr>
                                      <p:to>
                                        <p:strVal val="visible"/>
                                      </p:to>
                                    </p:set>
                                    <p:animEffect transition="in" filter="wipe(left)">
                                      <p:cBhvr>
                                        <p:cTn id="15" dur="500"/>
                                        <p:tgtEl>
                                          <p:spTgt spid="6">
                                            <p:txEl>
                                              <p:pRg st="2" end="2"/>
                                            </p:txEl>
                                          </p:spTgt>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6">
                                            <p:txEl>
                                              <p:pRg st="3" end="3"/>
                                            </p:txEl>
                                          </p:spTgt>
                                        </p:tgtEl>
                                        <p:attrNameLst>
                                          <p:attrName>style.visibility</p:attrName>
                                        </p:attrNameLst>
                                      </p:cBhvr>
                                      <p:to>
                                        <p:strVal val="visible"/>
                                      </p:to>
                                    </p:set>
                                    <p:animEffect transition="in" filter="wipe(left)">
                                      <p:cBhvr>
                                        <p:cTn id="19" dur="500"/>
                                        <p:tgtEl>
                                          <p:spTgt spid="6">
                                            <p:txEl>
                                              <p:pRg st="3" end="3"/>
                                            </p:txEl>
                                          </p:spTgt>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6">
                                            <p:txEl>
                                              <p:pRg st="4" end="4"/>
                                            </p:txEl>
                                          </p:spTgt>
                                        </p:tgtEl>
                                        <p:attrNameLst>
                                          <p:attrName>style.visibility</p:attrName>
                                        </p:attrNameLst>
                                      </p:cBhvr>
                                      <p:to>
                                        <p:strVal val="visible"/>
                                      </p:to>
                                    </p:set>
                                    <p:animEffect transition="in" filter="wipe(left)">
                                      <p:cBhvr>
                                        <p:cTn id="23" dur="500"/>
                                        <p:tgtEl>
                                          <p:spTgt spid="6">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tmplLst>
          <p:tmpl lvl="1">
            <p:tnLst>
              <p:par>
                <p:cTn presetID="22" presetClass="entr" presetSubtype="8" fill="hold" nodeType="clickEffect">
                  <p:stCondLst>
                    <p:cond delay="0"/>
                  </p:stCondLst>
                  <p:childTnLst>
                    <p:set>
                      <p:cBhvr>
                        <p:cTn dur="1" fill="hold">
                          <p:stCondLst>
                            <p:cond delay="0"/>
                          </p:stCondLst>
                        </p:cTn>
                        <p:tgtEl>
                          <p:spTgt spid="6"/>
                        </p:tgtEl>
                        <p:attrNameLst>
                          <p:attrName>style.visibility</p:attrName>
                        </p:attrNameLst>
                      </p:cBhvr>
                      <p:to>
                        <p:strVal val="visible"/>
                      </p:to>
                    </p:set>
                    <p:animEffect transition="in" filter="wipe(left)">
                      <p:cBhvr>
                        <p:cTn dur="500"/>
                        <p:tgtEl>
                          <p:spTgt spid="6"/>
                        </p:tgtEl>
                      </p:cBhvr>
                    </p:animEffect>
                  </p:childTnLst>
                </p:cTn>
              </p:par>
            </p:tnLst>
          </p:tmpl>
          <p:tmpl lvl="2">
            <p:tnLst>
              <p:par>
                <p:cTn presetID="22" presetClass="entr" presetSubtype="8" fill="hold" nodeType="afterEffect">
                  <p:stCondLst>
                    <p:cond delay="0"/>
                  </p:stCondLst>
                  <p:childTnLst>
                    <p:set>
                      <p:cBhvr>
                        <p:cTn dur="1" fill="hold">
                          <p:stCondLst>
                            <p:cond delay="0"/>
                          </p:stCondLst>
                        </p:cTn>
                        <p:tgtEl>
                          <p:spTgt spid="6"/>
                        </p:tgtEl>
                        <p:attrNameLst>
                          <p:attrName>style.visibility</p:attrName>
                        </p:attrNameLst>
                      </p:cBhvr>
                      <p:to>
                        <p:strVal val="visible"/>
                      </p:to>
                    </p:set>
                    <p:animEffect transition="in" filter="wipe(left)">
                      <p:cBhvr>
                        <p:cTn dur="500"/>
                        <p:tgtEl>
                          <p:spTgt spid="6"/>
                        </p:tgtEl>
                      </p:cBhvr>
                    </p:animEffect>
                  </p:childTnLst>
                </p:cTn>
              </p:par>
            </p:tnLst>
          </p:tmpl>
          <p:tmpl lvl="3">
            <p:tnLst>
              <p:par>
                <p:cTn presetID="22" presetClass="entr" presetSubtype="8" fill="hold" nodeType="afterEffect">
                  <p:stCondLst>
                    <p:cond delay="0"/>
                  </p:stCondLst>
                  <p:childTnLst>
                    <p:set>
                      <p:cBhvr>
                        <p:cTn dur="1" fill="hold">
                          <p:stCondLst>
                            <p:cond delay="0"/>
                          </p:stCondLst>
                        </p:cTn>
                        <p:tgtEl>
                          <p:spTgt spid="6"/>
                        </p:tgtEl>
                        <p:attrNameLst>
                          <p:attrName>style.visibility</p:attrName>
                        </p:attrNameLst>
                      </p:cBhvr>
                      <p:to>
                        <p:strVal val="visible"/>
                      </p:to>
                    </p:set>
                    <p:animEffect transition="in" filter="wipe(left)">
                      <p:cBhvr>
                        <p:cTn dur="500"/>
                        <p:tgtEl>
                          <p:spTgt spid="6"/>
                        </p:tgtEl>
                      </p:cBhvr>
                    </p:animEffect>
                  </p:childTnLst>
                </p:cTn>
              </p:par>
            </p:tnLst>
          </p:tmpl>
          <p:tmpl lvl="4">
            <p:tnLst>
              <p:par>
                <p:cTn presetID="22" presetClass="entr" presetSubtype="8" fill="hold" nodeType="afterEffect">
                  <p:stCondLst>
                    <p:cond delay="0"/>
                  </p:stCondLst>
                  <p:childTnLst>
                    <p:set>
                      <p:cBhvr>
                        <p:cTn dur="1" fill="hold">
                          <p:stCondLst>
                            <p:cond delay="0"/>
                          </p:stCondLst>
                        </p:cTn>
                        <p:tgtEl>
                          <p:spTgt spid="6"/>
                        </p:tgtEl>
                        <p:attrNameLst>
                          <p:attrName>style.visibility</p:attrName>
                        </p:attrNameLst>
                      </p:cBhvr>
                      <p:to>
                        <p:strVal val="visible"/>
                      </p:to>
                    </p:set>
                    <p:animEffect transition="in" filter="wipe(left)">
                      <p:cBhvr>
                        <p:cTn dur="500"/>
                        <p:tgtEl>
                          <p:spTgt spid="6"/>
                        </p:tgtEl>
                      </p:cBhvr>
                    </p:animEffect>
                  </p:childTnLst>
                </p:cTn>
              </p:par>
            </p:tnLst>
          </p:tmpl>
          <p:tmpl lvl="5">
            <p:tnLst>
              <p:par>
                <p:cTn presetID="22" presetClass="entr" presetSubtype="8" fill="hold" nodeType="afterEffect">
                  <p:stCondLst>
                    <p:cond delay="0"/>
                  </p:stCondLst>
                  <p:childTnLst>
                    <p:set>
                      <p:cBhvr>
                        <p:cTn dur="1" fill="hold">
                          <p:stCondLst>
                            <p:cond delay="0"/>
                          </p:stCondLst>
                        </p:cTn>
                        <p:tgtEl>
                          <p:spTgt spid="6"/>
                        </p:tgtEl>
                        <p:attrNameLst>
                          <p:attrName>style.visibility</p:attrName>
                        </p:attrNameLst>
                      </p:cBhvr>
                      <p:to>
                        <p:strVal val="visible"/>
                      </p:to>
                    </p:set>
                    <p:animEffect transition="in" filter="wipe(left)">
                      <p:cBhvr>
                        <p:cTn dur="500"/>
                        <p:tgtEl>
                          <p:spTgt spid="6"/>
                        </p:tgtEl>
                      </p:cBhvr>
                    </p:animEffect>
                  </p:childTnLst>
                </p:cTn>
              </p:par>
            </p:tnLst>
          </p:tmpl>
        </p:tmplLst>
      </p:bldP>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Section Divider">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23344969-1137-4EAF-AB8A-FDA4F62A617A}"/>
              </a:ext>
              <a:ext uri="{C183D7F6-B498-43B3-948B-1728B52AA6E4}">
                <adec:decorative xmlns:adec="http://schemas.microsoft.com/office/drawing/2017/decorative" xmlns="" val="1"/>
              </a:ext>
            </a:extLst>
          </p:cNvPr>
          <p:cNvPicPr>
            <a:picLocks noChangeAspect="1"/>
          </p:cNvPicPr>
          <p:nvPr userDrawn="1"/>
        </p:nvPicPr>
        <p:blipFill>
          <a:blip r:embed="rId3"/>
          <a:srcRect/>
          <a:stretch/>
        </p:blipFill>
        <p:spPr>
          <a:xfrm>
            <a:off x="0" y="0"/>
            <a:ext cx="12192000" cy="6858000"/>
          </a:xfrm>
          <a:prstGeom prst="rect">
            <a:avLst/>
          </a:prstGeom>
        </p:spPr>
      </p:pic>
      <p:sp>
        <p:nvSpPr>
          <p:cNvPr id="2" name="Title"/>
          <p:cNvSpPr>
            <a:spLocks noGrp="1"/>
          </p:cNvSpPr>
          <p:nvPr>
            <p:ph type="ctrTitle" hasCustomPrompt="1"/>
          </p:nvPr>
        </p:nvSpPr>
        <p:spPr>
          <a:xfrm>
            <a:off x="914400" y="1153123"/>
            <a:ext cx="10424160" cy="2387600"/>
          </a:xfrm>
        </p:spPr>
        <p:txBody>
          <a:bodyPr anchor="b"/>
          <a:lstStyle>
            <a:lvl1pPr algn="ctr">
              <a:defRPr sz="5400" baseline="0">
                <a:solidFill>
                  <a:schemeClr val="bg1"/>
                </a:solidFill>
              </a:defRPr>
            </a:lvl1pPr>
          </a:lstStyle>
          <a:p>
            <a:r>
              <a:rPr lang="en-US" dirty="0"/>
              <a:t>Unit XX</a:t>
            </a:r>
          </a:p>
        </p:txBody>
      </p:sp>
      <p:sp>
        <p:nvSpPr>
          <p:cNvPr id="3" name="Subtitle 2"/>
          <p:cNvSpPr>
            <a:spLocks noGrp="1"/>
          </p:cNvSpPr>
          <p:nvPr>
            <p:ph type="subTitle" idx="1" hasCustomPrompt="1"/>
          </p:nvPr>
        </p:nvSpPr>
        <p:spPr>
          <a:xfrm>
            <a:off x="914400" y="3809720"/>
            <a:ext cx="10424160" cy="1424930"/>
          </a:xfrm>
          <a:noFill/>
        </p:spPr>
        <p:txBody>
          <a:bodyPr anchor="t"/>
          <a:lstStyle>
            <a:lvl1pPr marL="0" indent="0" algn="ctr">
              <a:lnSpc>
                <a:spcPct val="100000"/>
              </a:lnSpc>
              <a:buNone/>
              <a:defRPr sz="3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Add Unit’s Title Here</a:t>
            </a:r>
          </a:p>
        </p:txBody>
      </p:sp>
      <p:pic>
        <p:nvPicPr>
          <p:cNvPr id="17" name="Picture 16">
            <a:extLst>
              <a:ext uri="{FF2B5EF4-FFF2-40B4-BE49-F238E27FC236}">
                <a16:creationId xmlns:a16="http://schemas.microsoft.com/office/drawing/2014/main" id="{EAF0C6CA-9F2E-439D-8A9B-5B8BD35A9360}"/>
              </a:ext>
              <a:ext uri="{C183D7F6-B498-43B3-948B-1728B52AA6E4}">
                <adec:decorative xmlns:adec="http://schemas.microsoft.com/office/drawing/2017/decorative" xmlns="" val="1"/>
              </a:ext>
            </a:extLst>
          </p:cNvPr>
          <p:cNvPicPr>
            <a:picLocks noChangeAspect="1"/>
          </p:cNvPicPr>
          <p:nvPr userDrawn="1"/>
        </p:nvPicPr>
        <p:blipFill>
          <a:blip r:embed="rId4"/>
          <a:stretch>
            <a:fillRect/>
          </a:stretch>
        </p:blipFill>
        <p:spPr>
          <a:xfrm>
            <a:off x="183087" y="6223885"/>
            <a:ext cx="1820281" cy="610675"/>
          </a:xfrm>
          <a:prstGeom prst="rect">
            <a:avLst/>
          </a:prstGeom>
        </p:spPr>
      </p:pic>
      <p:sp>
        <p:nvSpPr>
          <p:cNvPr id="15" name="Slide Number Placeholder 5">
            <a:extLst>
              <a:ext uri="{FF2B5EF4-FFF2-40B4-BE49-F238E27FC236}">
                <a16:creationId xmlns:a16="http://schemas.microsoft.com/office/drawing/2014/main" id="{8D6FEA2F-362B-4EAB-BFA4-233A863C0DE7}"/>
              </a:ext>
            </a:extLst>
          </p:cNvPr>
          <p:cNvSpPr txBox="1">
            <a:spLocks/>
          </p:cNvSpPr>
          <p:nvPr userDrawn="1"/>
        </p:nvSpPr>
        <p:spPr>
          <a:xfrm>
            <a:off x="11082189" y="6449054"/>
            <a:ext cx="734291" cy="365760"/>
          </a:xfrm>
          <a:prstGeom prst="rect">
            <a:avLst/>
          </a:prstGeom>
        </p:spPr>
        <p:txBody>
          <a:bodyPr vert="horz" lIns="91440" tIns="45720" rIns="91440" bIns="45720" rtlCol="0" anchor="ctr"/>
          <a:lstStyle>
            <a:defPPr>
              <a:defRPr lang="en-US"/>
            </a:defPPr>
            <a:lvl1pPr algn="r" rtl="0" eaLnBrk="0" fontAlgn="base" hangingPunct="0">
              <a:spcBef>
                <a:spcPct val="0"/>
              </a:spcBef>
              <a:spcAft>
                <a:spcPct val="0"/>
              </a:spcAft>
              <a:defRPr sz="1200" kern="1200">
                <a:solidFill>
                  <a:schemeClr val="tx1">
                    <a:tint val="75000"/>
                  </a:schemeClr>
                </a:solidFill>
                <a:latin typeface="Calibri" charset="0"/>
                <a:ea typeface="+mn-ea"/>
                <a:cs typeface="+mn-cs"/>
              </a:defRPr>
            </a:lvl1pPr>
            <a:lvl2pPr marL="457200" algn="l" rtl="0" eaLnBrk="0" fontAlgn="base" hangingPunct="0">
              <a:spcBef>
                <a:spcPct val="0"/>
              </a:spcBef>
              <a:spcAft>
                <a:spcPct val="0"/>
              </a:spcAft>
              <a:defRPr kern="1200">
                <a:solidFill>
                  <a:schemeClr val="tx1"/>
                </a:solidFill>
                <a:latin typeface="Calibri" charset="0"/>
                <a:ea typeface="+mn-ea"/>
                <a:cs typeface="+mn-cs"/>
              </a:defRPr>
            </a:lvl2pPr>
            <a:lvl3pPr marL="914400" algn="l" rtl="0" eaLnBrk="0" fontAlgn="base" hangingPunct="0">
              <a:spcBef>
                <a:spcPct val="0"/>
              </a:spcBef>
              <a:spcAft>
                <a:spcPct val="0"/>
              </a:spcAft>
              <a:defRPr kern="1200">
                <a:solidFill>
                  <a:schemeClr val="tx1"/>
                </a:solidFill>
                <a:latin typeface="Calibri" charset="0"/>
                <a:ea typeface="+mn-ea"/>
                <a:cs typeface="+mn-cs"/>
              </a:defRPr>
            </a:lvl3pPr>
            <a:lvl4pPr marL="1371600" algn="l" rtl="0" eaLnBrk="0" fontAlgn="base" hangingPunct="0">
              <a:spcBef>
                <a:spcPct val="0"/>
              </a:spcBef>
              <a:spcAft>
                <a:spcPct val="0"/>
              </a:spcAft>
              <a:defRPr kern="1200">
                <a:solidFill>
                  <a:schemeClr val="tx1"/>
                </a:solidFill>
                <a:latin typeface="Calibri" charset="0"/>
                <a:ea typeface="+mn-ea"/>
                <a:cs typeface="+mn-cs"/>
              </a:defRPr>
            </a:lvl4pPr>
            <a:lvl5pPr marL="1828800" algn="l" rtl="0" eaLnBrk="0" fontAlgn="base" hangingPunct="0">
              <a:spcBef>
                <a:spcPct val="0"/>
              </a:spcBef>
              <a:spcAft>
                <a:spcPct val="0"/>
              </a:spcAft>
              <a:defRPr kern="1200">
                <a:solidFill>
                  <a:schemeClr val="tx1"/>
                </a:solidFill>
                <a:latin typeface="Calibri" charset="0"/>
                <a:ea typeface="+mn-ea"/>
                <a:cs typeface="+mn-cs"/>
              </a:defRPr>
            </a:lvl5pPr>
            <a:lvl6pPr marL="2286000" algn="l" defTabSz="914400" rtl="0" eaLnBrk="1" latinLnBrk="0" hangingPunct="1">
              <a:defRPr kern="1200">
                <a:solidFill>
                  <a:schemeClr val="tx1"/>
                </a:solidFill>
                <a:latin typeface="Calibri" charset="0"/>
                <a:ea typeface="+mn-ea"/>
                <a:cs typeface="+mn-cs"/>
              </a:defRPr>
            </a:lvl6pPr>
            <a:lvl7pPr marL="2743200" algn="l" defTabSz="914400" rtl="0" eaLnBrk="1" latinLnBrk="0" hangingPunct="1">
              <a:defRPr kern="1200">
                <a:solidFill>
                  <a:schemeClr val="tx1"/>
                </a:solidFill>
                <a:latin typeface="Calibri" charset="0"/>
                <a:ea typeface="+mn-ea"/>
                <a:cs typeface="+mn-cs"/>
              </a:defRPr>
            </a:lvl7pPr>
            <a:lvl8pPr marL="3200400" algn="l" defTabSz="914400" rtl="0" eaLnBrk="1" latinLnBrk="0" hangingPunct="1">
              <a:defRPr kern="1200">
                <a:solidFill>
                  <a:schemeClr val="tx1"/>
                </a:solidFill>
                <a:latin typeface="Calibri" charset="0"/>
                <a:ea typeface="+mn-ea"/>
                <a:cs typeface="+mn-cs"/>
              </a:defRPr>
            </a:lvl8pPr>
            <a:lvl9pPr marL="3657600" algn="l" defTabSz="914400" rtl="0" eaLnBrk="1" latinLnBrk="0" hangingPunct="1">
              <a:defRPr kern="1200">
                <a:solidFill>
                  <a:schemeClr val="tx1"/>
                </a:solidFill>
                <a:latin typeface="Calibri" charset="0"/>
                <a:ea typeface="+mn-ea"/>
                <a:cs typeface="+mn-cs"/>
              </a:defRPr>
            </a:lvl9pPr>
          </a:lstStyle>
          <a:p>
            <a:fld id="{963FCBED-9BC8-44C8-B578-C394BC67F972}" type="slidenum">
              <a:rPr lang="en-US" sz="1100" smtClean="0">
                <a:solidFill>
                  <a:schemeClr val="bg1"/>
                </a:solidFill>
                <a:latin typeface="+mn-lt"/>
              </a:rPr>
              <a:pPr/>
              <a:t>‹#›</a:t>
            </a:fld>
            <a:endParaRPr lang="en-US" sz="1100" dirty="0">
              <a:solidFill>
                <a:schemeClr val="bg1"/>
              </a:solidFill>
              <a:latin typeface="+mn-lt"/>
            </a:endParaRPr>
          </a:p>
        </p:txBody>
      </p:sp>
      <p:sp>
        <p:nvSpPr>
          <p:cNvPr id="8" name="Copyright">
            <a:extLst>
              <a:ext uri="{FF2B5EF4-FFF2-40B4-BE49-F238E27FC236}">
                <a16:creationId xmlns:a16="http://schemas.microsoft.com/office/drawing/2014/main" id="{CABFC7A9-501B-480D-8ADF-255FD296CB83}"/>
              </a:ext>
              <a:ext uri="{C183D7F6-B498-43B3-948B-1728B52AA6E4}">
                <adec:decorative xmlns:adec="http://schemas.microsoft.com/office/drawing/2017/decorative" xmlns="" val="1"/>
              </a:ext>
            </a:extLst>
          </p:cNvPr>
          <p:cNvSpPr txBox="1"/>
          <p:nvPr userDrawn="1"/>
        </p:nvSpPr>
        <p:spPr>
          <a:xfrm>
            <a:off x="2103120" y="6314136"/>
            <a:ext cx="8961120" cy="461665"/>
          </a:xfrm>
          <a:prstGeom prst="rect">
            <a:avLst/>
          </a:prstGeom>
          <a:noFill/>
        </p:spPr>
        <p:txBody>
          <a:bodyPr wrap="square" rtlCol="0">
            <a:spAutoFit/>
          </a:bodyPr>
          <a:lstStyle/>
          <a:p>
            <a:r>
              <a:rPr lang="en-GB" sz="1200" dirty="0">
                <a:solidFill>
                  <a:schemeClr val="bg1"/>
                </a:solidFill>
                <a:latin typeface="+mn-lt"/>
              </a:rPr>
              <a:t>Mankiw, Principles of Economics, Tenth Edition. © 2024 Cengage. All Rights Reserved. May not be scanned, copied or duplicated, or posted to a publicly accessible website, in whole or in part.</a:t>
            </a:r>
          </a:p>
        </p:txBody>
      </p:sp>
    </p:spTree>
    <p:custDataLst>
      <p:tags r:id="rId1"/>
    </p:custDataLst>
    <p:extLst>
      <p:ext uri="{BB962C8B-B14F-4D97-AF65-F5344CB8AC3E}">
        <p14:creationId xmlns:p14="http://schemas.microsoft.com/office/powerpoint/2010/main" val="80355363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AL or Ex and ANSW">
    <p:spTree>
      <p:nvGrpSpPr>
        <p:cNvPr id="1" name=""/>
        <p:cNvGrpSpPr/>
        <p:nvPr/>
      </p:nvGrpSpPr>
      <p:grpSpPr>
        <a:xfrm>
          <a:off x="0" y="0"/>
          <a:ext cx="0" cy="0"/>
          <a:chOff x="0" y="0"/>
          <a:chExt cx="0" cy="0"/>
        </a:xfrm>
      </p:grpSpPr>
      <p:sp>
        <p:nvSpPr>
          <p:cNvPr id="2" name="Title 1"/>
          <p:cNvSpPr>
            <a:spLocks noGrp="1"/>
          </p:cNvSpPr>
          <p:nvPr>
            <p:ph type="title"/>
          </p:nvPr>
        </p:nvSpPr>
        <p:spPr>
          <a:xfrm>
            <a:off x="101600" y="100940"/>
            <a:ext cx="11887200" cy="661061"/>
          </a:xfrm>
        </p:spPr>
        <p:txBody>
          <a:bodyPr/>
          <a:lstStyle>
            <a:lvl1pPr>
              <a:defRPr sz="3200">
                <a:solidFill>
                  <a:srgbClr val="002060"/>
                </a:solidFill>
              </a:defRPr>
            </a:lvl1pPr>
          </a:lstStyle>
          <a:p>
            <a:r>
              <a:rPr lang="en-US" dirty="0"/>
              <a:t>Click to edit Master title style</a:t>
            </a:r>
          </a:p>
        </p:txBody>
      </p:sp>
      <p:sp>
        <p:nvSpPr>
          <p:cNvPr id="3" name="Content Placeholder 2"/>
          <p:cNvSpPr>
            <a:spLocks noGrp="1"/>
          </p:cNvSpPr>
          <p:nvPr>
            <p:ph idx="1"/>
          </p:nvPr>
        </p:nvSpPr>
        <p:spPr>
          <a:xfrm>
            <a:off x="462989" y="914401"/>
            <a:ext cx="11358596" cy="2362200"/>
          </a:xfrm>
          <a:prstGeom prst="rect">
            <a:avLst/>
          </a:prstGeom>
        </p:spPr>
        <p:txBody>
          <a:bodyPr/>
          <a:lstStyle>
            <a:lvl1pPr>
              <a:defRPr sz="3200">
                <a:solidFill>
                  <a:schemeClr val="tx2"/>
                </a:solidFill>
              </a:defRPr>
            </a:lvl1pPr>
            <a:lvl2pPr>
              <a:defRPr sz="3000">
                <a:solidFill>
                  <a:schemeClr val="tx2"/>
                </a:solidFill>
              </a:defRPr>
            </a:lvl2pPr>
            <a:lvl3pPr>
              <a:defRPr sz="2400">
                <a:solidFill>
                  <a:schemeClr val="tx2"/>
                </a:solidFill>
              </a:defRPr>
            </a:lvl3pPr>
            <a:lvl4pPr>
              <a:defRPr sz="2000">
                <a:solidFill>
                  <a:schemeClr val="tx2"/>
                </a:solidFill>
              </a:defRPr>
            </a:lvl4pPr>
            <a:lvl5pPr>
              <a:defRPr sz="1800">
                <a:solidFill>
                  <a:schemeClr val="tx2"/>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Rectangle 3"/>
          <p:cNvSpPr>
            <a:spLocks noGrp="1" noChangeArrowheads="1"/>
          </p:cNvSpPr>
          <p:nvPr>
            <p:ph type="sldNum" sz="quarter" idx="10"/>
          </p:nvPr>
        </p:nvSpPr>
        <p:spPr/>
        <p:txBody>
          <a:bodyPr/>
          <a:lstStyle>
            <a:lvl1pPr>
              <a:defRPr/>
            </a:lvl1pPr>
          </a:lstStyle>
          <a:p>
            <a:pPr>
              <a:defRPr/>
            </a:pPr>
            <a:fld id="{073C29DC-2178-4274-9150-45F8EBD31C2D}" type="slidenum">
              <a:rPr lang="en-US"/>
              <a:pPr>
                <a:defRPr/>
              </a:pPr>
              <a:t>‹#›</a:t>
            </a:fld>
            <a:endParaRPr lang="en-US"/>
          </a:p>
        </p:txBody>
      </p:sp>
      <p:sp>
        <p:nvSpPr>
          <p:cNvPr id="5" name="Footer Placeholder 4"/>
          <p:cNvSpPr>
            <a:spLocks noGrp="1"/>
          </p:cNvSpPr>
          <p:nvPr>
            <p:ph type="ftr" sz="quarter" idx="11"/>
          </p:nvPr>
        </p:nvSpPr>
        <p:spPr/>
        <p:txBody>
          <a:bodyPr/>
          <a:lstStyle>
            <a:lvl1pPr>
              <a:defRPr/>
            </a:lvl1pPr>
          </a:lstStyle>
          <a:p>
            <a:pPr>
              <a:defRPr/>
            </a:pPr>
            <a:r>
              <a:rPr lang="en-US">
                <a:solidFill>
                  <a:srgbClr val="000000"/>
                </a:solidFill>
              </a:rPr>
              <a:t>Mankiw, Principles of Economics, 10th Edition. © 2024 Cengage. All Rights Reserved. May not be scanned, copied or duplicated, or posted to a publicly accessible website, in whole or in part.</a:t>
            </a:r>
            <a:endParaRPr lang="en-US" dirty="0">
              <a:solidFill>
                <a:srgbClr val="000000"/>
              </a:solidFill>
            </a:endParaRPr>
          </a:p>
        </p:txBody>
      </p:sp>
      <p:sp>
        <p:nvSpPr>
          <p:cNvPr id="6" name="Content Placeholder 2"/>
          <p:cNvSpPr>
            <a:spLocks noGrp="1"/>
          </p:cNvSpPr>
          <p:nvPr>
            <p:ph idx="12"/>
          </p:nvPr>
        </p:nvSpPr>
        <p:spPr>
          <a:xfrm>
            <a:off x="508001" y="3200400"/>
            <a:ext cx="11358596" cy="2971800"/>
          </a:xfrm>
          <a:prstGeom prst="rect">
            <a:avLst/>
          </a:prstGeom>
        </p:spPr>
        <p:txBody>
          <a:bodyPr/>
          <a:lstStyle>
            <a:lvl1pPr>
              <a:defRPr sz="3000">
                <a:solidFill>
                  <a:srgbClr val="002060"/>
                </a:solidFill>
              </a:defRPr>
            </a:lvl1pPr>
            <a:lvl2pPr>
              <a:defRPr sz="3000">
                <a:solidFill>
                  <a:srgbClr val="002060"/>
                </a:solidFill>
              </a:defRPr>
            </a:lvl2pPr>
            <a:lvl3pPr>
              <a:defRPr sz="2400">
                <a:solidFill>
                  <a:srgbClr val="002060"/>
                </a:solidFill>
              </a:defRPr>
            </a:lvl3pPr>
            <a:lvl4pPr>
              <a:defRPr sz="2000">
                <a:solidFill>
                  <a:srgbClr val="002060"/>
                </a:solidFill>
              </a:defRPr>
            </a:lvl4pPr>
            <a:lvl5pPr>
              <a:defRPr sz="1800">
                <a:solidFill>
                  <a:srgbClr val="002060"/>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201146878"/>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2000"/>
                            </p:stCondLst>
                            <p:childTnLst>
                              <p:par>
                                <p:cTn id="5" presetID="22" presetClass="entr" presetSubtype="8" fill="hold" grpId="0"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left)">
                                      <p:cBhvr>
                                        <p:cTn id="7" dur="500"/>
                                        <p:tgtEl>
                                          <p:spTgt spid="3">
                                            <p:txEl>
                                              <p:pRg st="0" end="0"/>
                                            </p:txEl>
                                          </p:spTgt>
                                        </p:tgtEl>
                                      </p:cBhvr>
                                    </p:animEffect>
                                  </p:childTnLst>
                                </p:cTn>
                              </p:par>
                            </p:childTnLst>
                          </p:cTn>
                        </p:par>
                        <p:par>
                          <p:cTn id="8" fill="hold">
                            <p:stCondLst>
                              <p:cond delay="2500"/>
                            </p:stCondLst>
                            <p:childTnLst>
                              <p:par>
                                <p:cTn id="9" presetID="22" presetClass="entr" presetSubtype="8" fill="hold" grpId="0" nodeType="after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wipe(left)">
                                      <p:cBhvr>
                                        <p:cTn id="11" dur="500"/>
                                        <p:tgtEl>
                                          <p:spTgt spid="3">
                                            <p:txEl>
                                              <p:pRg st="1" end="1"/>
                                            </p:txEl>
                                          </p:spTgt>
                                        </p:tgtEl>
                                      </p:cBhvr>
                                    </p:animEffect>
                                  </p:childTnLst>
                                </p:cTn>
                              </p:par>
                            </p:childTnLst>
                          </p:cTn>
                        </p:par>
                        <p:par>
                          <p:cTn id="12" fill="hold">
                            <p:stCondLst>
                              <p:cond delay="3000"/>
                            </p:stCondLst>
                            <p:childTnLst>
                              <p:par>
                                <p:cTn id="13" presetID="22" presetClass="entr" presetSubtype="8" fill="hold" grpId="0" nodeType="after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wipe(left)">
                                      <p:cBhvr>
                                        <p:cTn id="15" dur="500"/>
                                        <p:tgtEl>
                                          <p:spTgt spid="3">
                                            <p:txEl>
                                              <p:pRg st="2" end="2"/>
                                            </p:txEl>
                                          </p:spTgt>
                                        </p:tgtEl>
                                      </p:cBhvr>
                                    </p:animEffect>
                                  </p:childTnLst>
                                </p:cTn>
                              </p:par>
                            </p:childTnLst>
                          </p:cTn>
                        </p:par>
                        <p:par>
                          <p:cTn id="16" fill="hold">
                            <p:stCondLst>
                              <p:cond delay="3500"/>
                            </p:stCondLst>
                            <p:childTnLst>
                              <p:par>
                                <p:cTn id="17" presetID="22" presetClass="entr" presetSubtype="8" fill="hold" grpId="0" nodeType="after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Effect transition="in" filter="wipe(left)">
                                      <p:cBhvr>
                                        <p:cTn id="19" dur="500"/>
                                        <p:tgtEl>
                                          <p:spTgt spid="3">
                                            <p:txEl>
                                              <p:pRg st="3" end="3"/>
                                            </p:txEl>
                                          </p:spTgt>
                                        </p:tgtEl>
                                      </p:cBhvr>
                                    </p:animEffect>
                                  </p:childTnLst>
                                </p:cTn>
                              </p:par>
                            </p:childTnLst>
                          </p:cTn>
                        </p:par>
                        <p:par>
                          <p:cTn id="20" fill="hold">
                            <p:stCondLst>
                              <p:cond delay="4000"/>
                            </p:stCondLst>
                            <p:childTnLst>
                              <p:par>
                                <p:cTn id="21" presetID="22" presetClass="entr" presetSubtype="8" fill="hold" grpId="0" nodeType="after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Effect transition="in" filter="wipe(left)">
                                      <p:cBhvr>
                                        <p:cTn id="23" dur="500"/>
                                        <p:tgtEl>
                                          <p:spTgt spid="3">
                                            <p:txEl>
                                              <p:pRg st="4" end="4"/>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grpId="0" nodeType="clickEffect">
                                  <p:stCondLst>
                                    <p:cond delay="0"/>
                                  </p:stCondLst>
                                  <p:childTnLst>
                                    <p:set>
                                      <p:cBhvr>
                                        <p:cTn id="27" dur="1" fill="hold">
                                          <p:stCondLst>
                                            <p:cond delay="0"/>
                                          </p:stCondLst>
                                        </p:cTn>
                                        <p:tgtEl>
                                          <p:spTgt spid="6">
                                            <p:txEl>
                                              <p:pRg st="0" end="0"/>
                                            </p:txEl>
                                          </p:spTgt>
                                        </p:tgtEl>
                                        <p:attrNameLst>
                                          <p:attrName>style.visibility</p:attrName>
                                        </p:attrNameLst>
                                      </p:cBhvr>
                                      <p:to>
                                        <p:strVal val="visible"/>
                                      </p:to>
                                    </p:set>
                                    <p:animEffect transition="in" filter="wipe(left)">
                                      <p:cBhvr>
                                        <p:cTn id="28" dur="500"/>
                                        <p:tgtEl>
                                          <p:spTgt spid="6">
                                            <p:txEl>
                                              <p:pRg st="0" end="0"/>
                                            </p:txEl>
                                          </p:spTgt>
                                        </p:tgtEl>
                                      </p:cBhvr>
                                    </p:animEffect>
                                  </p:childTnLst>
                                </p:cTn>
                              </p:par>
                            </p:childTnLst>
                          </p:cTn>
                        </p:par>
                        <p:par>
                          <p:cTn id="29" fill="hold">
                            <p:stCondLst>
                              <p:cond delay="500"/>
                            </p:stCondLst>
                            <p:childTnLst>
                              <p:par>
                                <p:cTn id="30" presetID="22" presetClass="entr" presetSubtype="8" fill="hold" grpId="0" nodeType="afterEffect">
                                  <p:stCondLst>
                                    <p:cond delay="0"/>
                                  </p:stCondLst>
                                  <p:childTnLst>
                                    <p:set>
                                      <p:cBhvr>
                                        <p:cTn id="31" dur="1" fill="hold">
                                          <p:stCondLst>
                                            <p:cond delay="0"/>
                                          </p:stCondLst>
                                        </p:cTn>
                                        <p:tgtEl>
                                          <p:spTgt spid="6">
                                            <p:txEl>
                                              <p:pRg st="1" end="1"/>
                                            </p:txEl>
                                          </p:spTgt>
                                        </p:tgtEl>
                                        <p:attrNameLst>
                                          <p:attrName>style.visibility</p:attrName>
                                        </p:attrNameLst>
                                      </p:cBhvr>
                                      <p:to>
                                        <p:strVal val="visible"/>
                                      </p:to>
                                    </p:set>
                                    <p:animEffect transition="in" filter="wipe(left)">
                                      <p:cBhvr>
                                        <p:cTn id="32" dur="500"/>
                                        <p:tgtEl>
                                          <p:spTgt spid="6">
                                            <p:txEl>
                                              <p:pRg st="1" end="1"/>
                                            </p:txEl>
                                          </p:spTgt>
                                        </p:tgtEl>
                                      </p:cBhvr>
                                    </p:animEffect>
                                  </p:childTnLst>
                                </p:cTn>
                              </p:par>
                            </p:childTnLst>
                          </p:cTn>
                        </p:par>
                        <p:par>
                          <p:cTn id="33" fill="hold">
                            <p:stCondLst>
                              <p:cond delay="1000"/>
                            </p:stCondLst>
                            <p:childTnLst>
                              <p:par>
                                <p:cTn id="34" presetID="22" presetClass="entr" presetSubtype="8" fill="hold" grpId="0" nodeType="afterEffect">
                                  <p:stCondLst>
                                    <p:cond delay="0"/>
                                  </p:stCondLst>
                                  <p:childTnLst>
                                    <p:set>
                                      <p:cBhvr>
                                        <p:cTn id="35" dur="1" fill="hold">
                                          <p:stCondLst>
                                            <p:cond delay="0"/>
                                          </p:stCondLst>
                                        </p:cTn>
                                        <p:tgtEl>
                                          <p:spTgt spid="6">
                                            <p:txEl>
                                              <p:pRg st="2" end="2"/>
                                            </p:txEl>
                                          </p:spTgt>
                                        </p:tgtEl>
                                        <p:attrNameLst>
                                          <p:attrName>style.visibility</p:attrName>
                                        </p:attrNameLst>
                                      </p:cBhvr>
                                      <p:to>
                                        <p:strVal val="visible"/>
                                      </p:to>
                                    </p:set>
                                    <p:animEffect transition="in" filter="wipe(left)">
                                      <p:cBhvr>
                                        <p:cTn id="36" dur="500"/>
                                        <p:tgtEl>
                                          <p:spTgt spid="6">
                                            <p:txEl>
                                              <p:pRg st="2" end="2"/>
                                            </p:txEl>
                                          </p:spTgt>
                                        </p:tgtEl>
                                      </p:cBhvr>
                                    </p:animEffect>
                                  </p:childTnLst>
                                </p:cTn>
                              </p:par>
                            </p:childTnLst>
                          </p:cTn>
                        </p:par>
                        <p:par>
                          <p:cTn id="37" fill="hold">
                            <p:stCondLst>
                              <p:cond delay="1500"/>
                            </p:stCondLst>
                            <p:childTnLst>
                              <p:par>
                                <p:cTn id="38" presetID="22" presetClass="entr" presetSubtype="8" fill="hold" grpId="0" nodeType="afterEffect">
                                  <p:stCondLst>
                                    <p:cond delay="0"/>
                                  </p:stCondLst>
                                  <p:childTnLst>
                                    <p:set>
                                      <p:cBhvr>
                                        <p:cTn id="39" dur="1" fill="hold">
                                          <p:stCondLst>
                                            <p:cond delay="0"/>
                                          </p:stCondLst>
                                        </p:cTn>
                                        <p:tgtEl>
                                          <p:spTgt spid="6">
                                            <p:txEl>
                                              <p:pRg st="3" end="3"/>
                                            </p:txEl>
                                          </p:spTgt>
                                        </p:tgtEl>
                                        <p:attrNameLst>
                                          <p:attrName>style.visibility</p:attrName>
                                        </p:attrNameLst>
                                      </p:cBhvr>
                                      <p:to>
                                        <p:strVal val="visible"/>
                                      </p:to>
                                    </p:set>
                                    <p:animEffect transition="in" filter="wipe(left)">
                                      <p:cBhvr>
                                        <p:cTn id="40" dur="500"/>
                                        <p:tgtEl>
                                          <p:spTgt spid="6">
                                            <p:txEl>
                                              <p:pRg st="3" end="3"/>
                                            </p:txEl>
                                          </p:spTgt>
                                        </p:tgtEl>
                                      </p:cBhvr>
                                    </p:animEffect>
                                  </p:childTnLst>
                                </p:cTn>
                              </p:par>
                            </p:childTnLst>
                          </p:cTn>
                        </p:par>
                        <p:par>
                          <p:cTn id="41" fill="hold">
                            <p:stCondLst>
                              <p:cond delay="2000"/>
                            </p:stCondLst>
                            <p:childTnLst>
                              <p:par>
                                <p:cTn id="42" presetID="22" presetClass="entr" presetSubtype="8" fill="hold" grpId="0" nodeType="afterEffect">
                                  <p:stCondLst>
                                    <p:cond delay="0"/>
                                  </p:stCondLst>
                                  <p:childTnLst>
                                    <p:set>
                                      <p:cBhvr>
                                        <p:cTn id="43" dur="1" fill="hold">
                                          <p:stCondLst>
                                            <p:cond delay="0"/>
                                          </p:stCondLst>
                                        </p:cTn>
                                        <p:tgtEl>
                                          <p:spTgt spid="6">
                                            <p:txEl>
                                              <p:pRg st="4" end="4"/>
                                            </p:txEl>
                                          </p:spTgt>
                                        </p:tgtEl>
                                        <p:attrNameLst>
                                          <p:attrName>style.visibility</p:attrName>
                                        </p:attrNameLst>
                                      </p:cBhvr>
                                      <p:to>
                                        <p:strVal val="visible"/>
                                      </p:to>
                                    </p:set>
                                    <p:animEffect transition="in" filter="wipe(left)">
                                      <p:cBhvr>
                                        <p:cTn id="44" dur="500"/>
                                        <p:tgtEl>
                                          <p:spTgt spid="6">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tmplLst>
          <p:tmpl lvl="1">
            <p:tnLst>
              <p:par>
                <p:cTn presetID="22" presetClass="entr" presetSubtype="8" fill="hold" nodeType="after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wipe(left)">
                      <p:cBhvr>
                        <p:cTn dur="500"/>
                        <p:tgtEl>
                          <p:spTgt spid="3"/>
                        </p:tgtEl>
                      </p:cBhvr>
                    </p:animEffect>
                  </p:childTnLst>
                </p:cTn>
              </p:par>
            </p:tnLst>
          </p:tmpl>
          <p:tmpl lvl="2">
            <p:tnLst>
              <p:par>
                <p:cTn presetID="22" presetClass="entr" presetSubtype="8" fill="hold" nodeType="after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wipe(left)">
                      <p:cBhvr>
                        <p:cTn dur="500"/>
                        <p:tgtEl>
                          <p:spTgt spid="3"/>
                        </p:tgtEl>
                      </p:cBhvr>
                    </p:animEffect>
                  </p:childTnLst>
                </p:cTn>
              </p:par>
            </p:tnLst>
          </p:tmpl>
          <p:tmpl lvl="3">
            <p:tnLst>
              <p:par>
                <p:cTn presetID="22" presetClass="entr" presetSubtype="8" fill="hold" nodeType="after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wipe(left)">
                      <p:cBhvr>
                        <p:cTn dur="500"/>
                        <p:tgtEl>
                          <p:spTgt spid="3"/>
                        </p:tgtEl>
                      </p:cBhvr>
                    </p:animEffect>
                  </p:childTnLst>
                </p:cTn>
              </p:par>
            </p:tnLst>
          </p:tmpl>
          <p:tmpl lvl="4">
            <p:tnLst>
              <p:par>
                <p:cTn presetID="22" presetClass="entr" presetSubtype="8" fill="hold" nodeType="after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wipe(left)">
                      <p:cBhvr>
                        <p:cTn dur="500"/>
                        <p:tgtEl>
                          <p:spTgt spid="3"/>
                        </p:tgtEl>
                      </p:cBhvr>
                    </p:animEffect>
                  </p:childTnLst>
                </p:cTn>
              </p:par>
            </p:tnLst>
          </p:tmpl>
          <p:tmpl lvl="5">
            <p:tnLst>
              <p:par>
                <p:cTn presetID="22" presetClass="entr" presetSubtype="8" fill="hold" nodeType="after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wipe(left)">
                      <p:cBhvr>
                        <p:cTn dur="500"/>
                        <p:tgtEl>
                          <p:spTgt spid="3"/>
                        </p:tgtEl>
                      </p:cBhvr>
                    </p:animEffect>
                  </p:childTnLst>
                </p:cTn>
              </p:par>
            </p:tnLst>
          </p:tmpl>
        </p:tmplLst>
      </p:bldP>
      <p:bldP spid="6" grpId="0" uiExpand="1" build="p">
        <p:tmplLst>
          <p:tmpl lvl="1">
            <p:tnLst>
              <p:par>
                <p:cTn presetID="22" presetClass="entr" presetSubtype="8" fill="hold" nodeType="clickEffect">
                  <p:stCondLst>
                    <p:cond delay="0"/>
                  </p:stCondLst>
                  <p:childTnLst>
                    <p:set>
                      <p:cBhvr>
                        <p:cTn dur="1" fill="hold">
                          <p:stCondLst>
                            <p:cond delay="0"/>
                          </p:stCondLst>
                        </p:cTn>
                        <p:tgtEl>
                          <p:spTgt spid="6"/>
                        </p:tgtEl>
                        <p:attrNameLst>
                          <p:attrName>style.visibility</p:attrName>
                        </p:attrNameLst>
                      </p:cBhvr>
                      <p:to>
                        <p:strVal val="visible"/>
                      </p:to>
                    </p:set>
                    <p:animEffect transition="in" filter="wipe(left)">
                      <p:cBhvr>
                        <p:cTn dur="500"/>
                        <p:tgtEl>
                          <p:spTgt spid="6"/>
                        </p:tgtEl>
                      </p:cBhvr>
                    </p:animEffect>
                  </p:childTnLst>
                </p:cTn>
              </p:par>
            </p:tnLst>
          </p:tmpl>
          <p:tmpl lvl="2">
            <p:tnLst>
              <p:par>
                <p:cTn presetID="22" presetClass="entr" presetSubtype="8" fill="hold" nodeType="afterEffect">
                  <p:stCondLst>
                    <p:cond delay="0"/>
                  </p:stCondLst>
                  <p:childTnLst>
                    <p:set>
                      <p:cBhvr>
                        <p:cTn dur="1" fill="hold">
                          <p:stCondLst>
                            <p:cond delay="0"/>
                          </p:stCondLst>
                        </p:cTn>
                        <p:tgtEl>
                          <p:spTgt spid="6"/>
                        </p:tgtEl>
                        <p:attrNameLst>
                          <p:attrName>style.visibility</p:attrName>
                        </p:attrNameLst>
                      </p:cBhvr>
                      <p:to>
                        <p:strVal val="visible"/>
                      </p:to>
                    </p:set>
                    <p:animEffect transition="in" filter="wipe(left)">
                      <p:cBhvr>
                        <p:cTn dur="500"/>
                        <p:tgtEl>
                          <p:spTgt spid="6"/>
                        </p:tgtEl>
                      </p:cBhvr>
                    </p:animEffect>
                  </p:childTnLst>
                </p:cTn>
              </p:par>
            </p:tnLst>
          </p:tmpl>
          <p:tmpl lvl="3">
            <p:tnLst>
              <p:par>
                <p:cTn presetID="22" presetClass="entr" presetSubtype="8" fill="hold" nodeType="afterEffect">
                  <p:stCondLst>
                    <p:cond delay="0"/>
                  </p:stCondLst>
                  <p:childTnLst>
                    <p:set>
                      <p:cBhvr>
                        <p:cTn dur="1" fill="hold">
                          <p:stCondLst>
                            <p:cond delay="0"/>
                          </p:stCondLst>
                        </p:cTn>
                        <p:tgtEl>
                          <p:spTgt spid="6"/>
                        </p:tgtEl>
                        <p:attrNameLst>
                          <p:attrName>style.visibility</p:attrName>
                        </p:attrNameLst>
                      </p:cBhvr>
                      <p:to>
                        <p:strVal val="visible"/>
                      </p:to>
                    </p:set>
                    <p:animEffect transition="in" filter="wipe(left)">
                      <p:cBhvr>
                        <p:cTn dur="500"/>
                        <p:tgtEl>
                          <p:spTgt spid="6"/>
                        </p:tgtEl>
                      </p:cBhvr>
                    </p:animEffect>
                  </p:childTnLst>
                </p:cTn>
              </p:par>
            </p:tnLst>
          </p:tmpl>
          <p:tmpl lvl="4">
            <p:tnLst>
              <p:par>
                <p:cTn presetID="22" presetClass="entr" presetSubtype="8" fill="hold" nodeType="afterEffect">
                  <p:stCondLst>
                    <p:cond delay="0"/>
                  </p:stCondLst>
                  <p:childTnLst>
                    <p:set>
                      <p:cBhvr>
                        <p:cTn dur="1" fill="hold">
                          <p:stCondLst>
                            <p:cond delay="0"/>
                          </p:stCondLst>
                        </p:cTn>
                        <p:tgtEl>
                          <p:spTgt spid="6"/>
                        </p:tgtEl>
                        <p:attrNameLst>
                          <p:attrName>style.visibility</p:attrName>
                        </p:attrNameLst>
                      </p:cBhvr>
                      <p:to>
                        <p:strVal val="visible"/>
                      </p:to>
                    </p:set>
                    <p:animEffect transition="in" filter="wipe(left)">
                      <p:cBhvr>
                        <p:cTn dur="500"/>
                        <p:tgtEl>
                          <p:spTgt spid="6"/>
                        </p:tgtEl>
                      </p:cBhvr>
                    </p:animEffect>
                  </p:childTnLst>
                </p:cTn>
              </p:par>
            </p:tnLst>
          </p:tmpl>
          <p:tmpl lvl="5">
            <p:tnLst>
              <p:par>
                <p:cTn presetID="22" presetClass="entr" presetSubtype="8" fill="hold" nodeType="afterEffect">
                  <p:stCondLst>
                    <p:cond delay="0"/>
                  </p:stCondLst>
                  <p:childTnLst>
                    <p:set>
                      <p:cBhvr>
                        <p:cTn dur="1" fill="hold">
                          <p:stCondLst>
                            <p:cond delay="0"/>
                          </p:stCondLst>
                        </p:cTn>
                        <p:tgtEl>
                          <p:spTgt spid="6"/>
                        </p:tgtEl>
                        <p:attrNameLst>
                          <p:attrName>style.visibility</p:attrName>
                        </p:attrNameLst>
                      </p:cBhvr>
                      <p:to>
                        <p:strVal val="visible"/>
                      </p:to>
                    </p:set>
                    <p:animEffect transition="in" filter="wipe(left)">
                      <p:cBhvr>
                        <p:cTn dur="500"/>
                        <p:tgtEl>
                          <p:spTgt spid="6"/>
                        </p:tgtEl>
                      </p:cBhvr>
                    </p:animEffect>
                  </p:childTnLst>
                </p:cTn>
              </p:par>
            </p:tnLst>
          </p:tmpl>
        </p:tmplLst>
      </p:bldP>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Content">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lvl1pPr>
              <a:defRPr/>
            </a:lvl1pPr>
          </a:lstStyle>
          <a:p>
            <a:r>
              <a:rPr lang="en-US" dirty="0"/>
              <a:t>Slide Title</a:t>
            </a:r>
          </a:p>
        </p:txBody>
      </p:sp>
      <p:sp>
        <p:nvSpPr>
          <p:cNvPr id="3" name="Content Placeholder"/>
          <p:cNvSpPr>
            <a:spLocks noGrp="1"/>
          </p:cNvSpPr>
          <p:nvPr>
            <p:ph idx="1" hasCustomPrompt="1"/>
          </p:nvPr>
        </p:nvSpPr>
        <p:spPr/>
        <p:txBody>
          <a:bodyPr/>
          <a:lstStyle>
            <a:lvl1pPr>
              <a:spcAft>
                <a:spcPts val="800"/>
              </a:spcAft>
              <a:defRPr sz="2400"/>
            </a:lvl1pPr>
            <a:lvl2pPr>
              <a:spcAft>
                <a:spcPts val="800"/>
              </a:spcAft>
              <a:defRPr sz="2400" b="0"/>
            </a:lvl2pPr>
            <a:lvl3pPr>
              <a:spcAft>
                <a:spcPts val="800"/>
              </a:spcAft>
              <a:defRPr sz="2400" b="0"/>
            </a:lvl3pPr>
            <a:lvl4pPr marL="1371600" marR="0" indent="0" algn="l" defTabSz="914400" rtl="0" eaLnBrk="1" fontAlgn="auto" latinLnBrk="0" hangingPunct="1">
              <a:lnSpc>
                <a:spcPct val="90000"/>
              </a:lnSpc>
              <a:spcBef>
                <a:spcPts val="500"/>
              </a:spcBef>
              <a:spcAft>
                <a:spcPts val="0"/>
              </a:spcAft>
              <a:buClrTx/>
              <a:buSzPct val="100000"/>
              <a:buFont typeface="Arial" panose="020B0604020202020204" pitchFamily="34" charset="0"/>
              <a:buNone/>
              <a:tabLst/>
              <a:defRPr/>
            </a:lvl4pPr>
          </a:lstStyle>
          <a:p>
            <a:pPr lvl="0"/>
            <a:r>
              <a:rPr lang="en-US" dirty="0"/>
              <a:t>First Level</a:t>
            </a:r>
          </a:p>
          <a:p>
            <a:pPr lvl="1"/>
            <a:r>
              <a:rPr lang="en-US" dirty="0"/>
              <a:t>Second level</a:t>
            </a:r>
          </a:p>
          <a:p>
            <a:pPr lvl="2"/>
            <a:r>
              <a:rPr lang="en-US" dirty="0"/>
              <a:t>Third level</a:t>
            </a:r>
          </a:p>
          <a:p>
            <a:pPr marL="1714500" marR="0" lvl="3"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pPr>
            <a:r>
              <a:rPr lang="en-US" dirty="0"/>
              <a:t>Fourth Level</a:t>
            </a:r>
          </a:p>
          <a:p>
            <a:pPr lvl="3"/>
            <a:endParaRPr lang="en-US" dirty="0"/>
          </a:p>
        </p:txBody>
      </p:sp>
    </p:spTree>
    <p:custDataLst>
      <p:tags r:id="rId1"/>
    </p:custDataLst>
    <p:extLst>
      <p:ext uri="{BB962C8B-B14F-4D97-AF65-F5344CB8AC3E}">
        <p14:creationId xmlns:p14="http://schemas.microsoft.com/office/powerpoint/2010/main" val="306619616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lvl1pPr>
              <a:defRPr/>
            </a:lvl1pPr>
          </a:lstStyle>
          <a:p>
            <a:r>
              <a:rPr lang="en-US" dirty="0"/>
              <a:t>Slide Title</a:t>
            </a:r>
          </a:p>
        </p:txBody>
      </p:sp>
      <p:sp>
        <p:nvSpPr>
          <p:cNvPr id="3" name="Content Placeholder Left"/>
          <p:cNvSpPr>
            <a:spLocks noGrp="1"/>
          </p:cNvSpPr>
          <p:nvPr>
            <p:ph sz="half" idx="1" hasCustomPrompt="1"/>
          </p:nvPr>
        </p:nvSpPr>
        <p:spPr>
          <a:xfrm>
            <a:off x="476843" y="1825625"/>
            <a:ext cx="5542957" cy="4351338"/>
          </a:xfrm>
        </p:spPr>
        <p:txBody>
          <a:bodyPr/>
          <a:lstStyle>
            <a:lvl1pPr>
              <a:spcAft>
                <a:spcPts val="800"/>
              </a:spcAft>
              <a:defRPr sz="2400"/>
            </a:lvl1pPr>
            <a:lvl2pPr>
              <a:spcAft>
                <a:spcPts val="800"/>
              </a:spcAft>
              <a:defRPr sz="2400" b="0"/>
            </a:lvl2pPr>
            <a:lvl3pPr>
              <a:spcAft>
                <a:spcPts val="800"/>
              </a:spcAft>
              <a:defRPr sz="2400" b="0"/>
            </a:lvl3pPr>
            <a:lvl4pPr marL="1714500" marR="0"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lvl4pPr>
          </a:lstStyle>
          <a:p>
            <a:pPr lvl="0"/>
            <a:r>
              <a:rPr lang="en-US" dirty="0"/>
              <a:t>First Level</a:t>
            </a:r>
          </a:p>
          <a:p>
            <a:pPr lvl="1"/>
            <a:r>
              <a:rPr lang="en-US" dirty="0"/>
              <a:t>Second level</a:t>
            </a:r>
          </a:p>
          <a:p>
            <a:pPr lvl="2"/>
            <a:r>
              <a:rPr lang="en-US" dirty="0"/>
              <a:t>Third level</a:t>
            </a:r>
          </a:p>
          <a:p>
            <a:pPr marL="1714500" marR="0" lvl="3"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pPr>
            <a:r>
              <a:rPr lang="en-US" dirty="0"/>
              <a:t>Fourth Level</a:t>
            </a:r>
          </a:p>
          <a:p>
            <a:pPr lvl="3"/>
            <a:endParaRPr lang="en-US" dirty="0"/>
          </a:p>
        </p:txBody>
      </p:sp>
      <p:sp>
        <p:nvSpPr>
          <p:cNvPr id="4" name="Content Placeholder Right">
            <a:extLst>
              <a:ext uri="{C183D7F6-B498-43B3-948B-1728B52AA6E4}">
                <adec:decorative xmlns:adec="http://schemas.microsoft.com/office/drawing/2017/decorative" xmlns="" val="1"/>
              </a:ext>
            </a:extLst>
          </p:cNvPr>
          <p:cNvSpPr>
            <a:spLocks noGrp="1"/>
          </p:cNvSpPr>
          <p:nvPr>
            <p:ph sz="half" idx="2" hasCustomPrompt="1"/>
          </p:nvPr>
        </p:nvSpPr>
        <p:spPr>
          <a:xfrm>
            <a:off x="6172200" y="1825625"/>
            <a:ext cx="5542956" cy="4351338"/>
          </a:xfrm>
        </p:spPr>
        <p:txBody>
          <a:bodyPr/>
          <a:lstStyle>
            <a:lvl1pPr>
              <a:spcAft>
                <a:spcPts val="800"/>
              </a:spcAft>
              <a:defRPr sz="2400"/>
            </a:lvl1pPr>
            <a:lvl2pPr>
              <a:spcAft>
                <a:spcPts val="800"/>
              </a:spcAft>
              <a:defRPr sz="2400" b="0"/>
            </a:lvl2pPr>
            <a:lvl3pPr>
              <a:spcAft>
                <a:spcPts val="800"/>
              </a:spcAft>
              <a:defRPr sz="2400" b="0"/>
            </a:lvl3pPr>
            <a:lvl4pPr marL="1714500" marR="0"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lvl4pPr>
          </a:lstStyle>
          <a:p>
            <a:pPr lvl="0"/>
            <a:r>
              <a:rPr lang="en-US" dirty="0"/>
              <a:t>First Level</a:t>
            </a:r>
          </a:p>
          <a:p>
            <a:pPr lvl="1"/>
            <a:r>
              <a:rPr lang="en-US" dirty="0"/>
              <a:t>Second level</a:t>
            </a:r>
          </a:p>
          <a:p>
            <a:pPr lvl="2"/>
            <a:r>
              <a:rPr lang="en-US" dirty="0"/>
              <a:t>Third level</a:t>
            </a:r>
          </a:p>
          <a:p>
            <a:pPr marL="1714500" marR="0" lvl="3"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pPr>
            <a:r>
              <a:rPr lang="en-US" dirty="0"/>
              <a:t>Fourth Level</a:t>
            </a:r>
          </a:p>
          <a:p>
            <a:pPr lvl="3"/>
            <a:endParaRPr lang="en-US" dirty="0"/>
          </a:p>
        </p:txBody>
      </p:sp>
    </p:spTree>
    <p:custDataLst>
      <p:tags r:id="rId1"/>
    </p:custDataLst>
    <p:extLst>
      <p:ext uri="{BB962C8B-B14F-4D97-AF65-F5344CB8AC3E}">
        <p14:creationId xmlns:p14="http://schemas.microsoft.com/office/powerpoint/2010/main" val="83427489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hree Content">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lvl1pPr>
              <a:defRPr/>
            </a:lvl1pPr>
          </a:lstStyle>
          <a:p>
            <a:r>
              <a:rPr lang="en-US" dirty="0"/>
              <a:t>Slide Title</a:t>
            </a:r>
          </a:p>
        </p:txBody>
      </p:sp>
      <p:sp>
        <p:nvSpPr>
          <p:cNvPr id="3" name="Content Placeholder Left"/>
          <p:cNvSpPr>
            <a:spLocks noGrp="1"/>
          </p:cNvSpPr>
          <p:nvPr>
            <p:ph sz="half" idx="1" hasCustomPrompt="1"/>
          </p:nvPr>
        </p:nvSpPr>
        <p:spPr>
          <a:xfrm>
            <a:off x="476844" y="1825625"/>
            <a:ext cx="3344530" cy="4351338"/>
          </a:xfrm>
        </p:spPr>
        <p:txBody>
          <a:bodyPr/>
          <a:lstStyle>
            <a:lvl1pPr>
              <a:spcAft>
                <a:spcPts val="800"/>
              </a:spcAft>
              <a:defRPr sz="2400"/>
            </a:lvl1pPr>
            <a:lvl2pPr>
              <a:spcAft>
                <a:spcPts val="800"/>
              </a:spcAft>
              <a:defRPr sz="2400" b="0"/>
            </a:lvl2pPr>
            <a:lvl3pPr>
              <a:spcAft>
                <a:spcPts val="800"/>
              </a:spcAft>
              <a:defRPr sz="2400" b="0"/>
            </a:lvl3pPr>
            <a:lvl4pPr marL="1714500" marR="0"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lvl4pPr>
          </a:lstStyle>
          <a:p>
            <a:pPr lvl="0"/>
            <a:r>
              <a:rPr lang="en-US" dirty="0"/>
              <a:t>First Level</a:t>
            </a:r>
          </a:p>
          <a:p>
            <a:pPr lvl="1"/>
            <a:r>
              <a:rPr lang="en-US" dirty="0"/>
              <a:t>Second level</a:t>
            </a:r>
          </a:p>
          <a:p>
            <a:pPr lvl="2"/>
            <a:r>
              <a:rPr lang="en-US" dirty="0"/>
              <a:t>Third level</a:t>
            </a:r>
          </a:p>
          <a:p>
            <a:pPr marL="1714500" marR="0" lvl="3"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pPr>
            <a:r>
              <a:rPr lang="en-US" dirty="0"/>
              <a:t>Fourth Level</a:t>
            </a:r>
          </a:p>
          <a:p>
            <a:pPr lvl="3"/>
            <a:endParaRPr lang="en-US" dirty="0"/>
          </a:p>
        </p:txBody>
      </p:sp>
      <p:sp>
        <p:nvSpPr>
          <p:cNvPr id="5" name="Content Placeholder Middle">
            <a:extLst>
              <a:ext uri="{FF2B5EF4-FFF2-40B4-BE49-F238E27FC236}">
                <a16:creationId xmlns:a16="http://schemas.microsoft.com/office/drawing/2014/main" id="{1D13BCCE-AB68-426C-9401-BABA201385F3}"/>
              </a:ext>
            </a:extLst>
          </p:cNvPr>
          <p:cNvSpPr>
            <a:spLocks noGrp="1"/>
          </p:cNvSpPr>
          <p:nvPr>
            <p:ph sz="half" idx="10" hasCustomPrompt="1"/>
          </p:nvPr>
        </p:nvSpPr>
        <p:spPr>
          <a:xfrm>
            <a:off x="4423735" y="1829037"/>
            <a:ext cx="3344530" cy="4351338"/>
          </a:xfrm>
        </p:spPr>
        <p:txBody>
          <a:bodyPr/>
          <a:lstStyle>
            <a:lvl1pPr>
              <a:spcAft>
                <a:spcPts val="800"/>
              </a:spcAft>
              <a:defRPr sz="2400"/>
            </a:lvl1pPr>
            <a:lvl2pPr>
              <a:spcAft>
                <a:spcPts val="800"/>
              </a:spcAft>
              <a:defRPr sz="2400" b="0"/>
            </a:lvl2pPr>
            <a:lvl3pPr>
              <a:spcAft>
                <a:spcPts val="800"/>
              </a:spcAft>
              <a:defRPr sz="2400" b="0"/>
            </a:lvl3pPr>
            <a:lvl4pPr marL="1714500" marR="0"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lvl4pPr>
          </a:lstStyle>
          <a:p>
            <a:pPr lvl="0"/>
            <a:r>
              <a:rPr lang="en-US" dirty="0"/>
              <a:t>First Level</a:t>
            </a:r>
          </a:p>
          <a:p>
            <a:pPr lvl="1"/>
            <a:r>
              <a:rPr lang="en-US" dirty="0"/>
              <a:t>Second level</a:t>
            </a:r>
          </a:p>
          <a:p>
            <a:pPr lvl="2"/>
            <a:r>
              <a:rPr lang="en-US" dirty="0"/>
              <a:t>Third level</a:t>
            </a:r>
          </a:p>
          <a:p>
            <a:pPr marL="1714500" marR="0" lvl="3"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pPr>
            <a:r>
              <a:rPr lang="en-US" dirty="0"/>
              <a:t>Fourth Level</a:t>
            </a:r>
          </a:p>
          <a:p>
            <a:pPr lvl="3"/>
            <a:endParaRPr lang="en-US" dirty="0"/>
          </a:p>
        </p:txBody>
      </p:sp>
      <p:sp>
        <p:nvSpPr>
          <p:cNvPr id="4" name="Content Placeholder Right"/>
          <p:cNvSpPr>
            <a:spLocks noGrp="1"/>
          </p:cNvSpPr>
          <p:nvPr>
            <p:ph sz="half" idx="2" hasCustomPrompt="1"/>
          </p:nvPr>
        </p:nvSpPr>
        <p:spPr>
          <a:xfrm>
            <a:off x="8370626" y="1825625"/>
            <a:ext cx="3344530" cy="4351338"/>
          </a:xfrm>
        </p:spPr>
        <p:txBody>
          <a:bodyPr/>
          <a:lstStyle>
            <a:lvl1pPr>
              <a:spcAft>
                <a:spcPts val="800"/>
              </a:spcAft>
              <a:defRPr sz="2400"/>
            </a:lvl1pPr>
            <a:lvl2pPr>
              <a:spcAft>
                <a:spcPts val="800"/>
              </a:spcAft>
              <a:defRPr sz="2400" b="0"/>
            </a:lvl2pPr>
            <a:lvl3pPr>
              <a:spcAft>
                <a:spcPts val="800"/>
              </a:spcAft>
              <a:defRPr sz="2400" b="0"/>
            </a:lvl3pPr>
            <a:lvl4pPr marL="1714500" marR="0"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lvl4pPr>
          </a:lstStyle>
          <a:p>
            <a:pPr lvl="0"/>
            <a:r>
              <a:rPr lang="en-US" dirty="0"/>
              <a:t>First Level</a:t>
            </a:r>
          </a:p>
          <a:p>
            <a:pPr lvl="1"/>
            <a:r>
              <a:rPr lang="en-US" dirty="0"/>
              <a:t>Second level</a:t>
            </a:r>
          </a:p>
          <a:p>
            <a:pPr lvl="2"/>
            <a:r>
              <a:rPr lang="en-US" dirty="0"/>
              <a:t>Third level</a:t>
            </a:r>
          </a:p>
          <a:p>
            <a:pPr marL="1714500" marR="0" lvl="3"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pPr>
            <a:r>
              <a:rPr lang="en-US" dirty="0"/>
              <a:t>Fourth Level</a:t>
            </a:r>
          </a:p>
          <a:p>
            <a:pPr lvl="3"/>
            <a:endParaRPr lang="en-US" dirty="0"/>
          </a:p>
          <a:p>
            <a:pPr lvl="2"/>
            <a:endParaRPr lang="en-US" dirty="0"/>
          </a:p>
        </p:txBody>
      </p:sp>
    </p:spTree>
    <p:custDataLst>
      <p:tags r:id="rId1"/>
    </p:custDataLst>
    <p:extLst>
      <p:ext uri="{BB962C8B-B14F-4D97-AF65-F5344CB8AC3E}">
        <p14:creationId xmlns:p14="http://schemas.microsoft.com/office/powerpoint/2010/main" val="148918943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Subtitle">
    <p:spTree>
      <p:nvGrpSpPr>
        <p:cNvPr id="1" name=""/>
        <p:cNvGrpSpPr/>
        <p:nvPr/>
      </p:nvGrpSpPr>
      <p:grpSpPr>
        <a:xfrm>
          <a:off x="0" y="0"/>
          <a:ext cx="0" cy="0"/>
          <a:chOff x="0" y="0"/>
          <a:chExt cx="0" cy="0"/>
        </a:xfrm>
      </p:grpSpPr>
      <p:sp>
        <p:nvSpPr>
          <p:cNvPr id="8" name="Title"/>
          <p:cNvSpPr>
            <a:spLocks noGrp="1"/>
          </p:cNvSpPr>
          <p:nvPr>
            <p:ph type="title" hasCustomPrompt="1"/>
          </p:nvPr>
        </p:nvSpPr>
        <p:spPr/>
        <p:txBody>
          <a:bodyPr/>
          <a:lstStyle>
            <a:lvl1pPr>
              <a:defRPr/>
            </a:lvl1pPr>
          </a:lstStyle>
          <a:p>
            <a:r>
              <a:rPr lang="en-US" dirty="0"/>
              <a:t>Slide Title</a:t>
            </a:r>
          </a:p>
        </p:txBody>
      </p:sp>
      <p:sp>
        <p:nvSpPr>
          <p:cNvPr id="3" name="Subtitle"/>
          <p:cNvSpPr>
            <a:spLocks noGrp="1"/>
          </p:cNvSpPr>
          <p:nvPr>
            <p:ph sz="half" idx="1" hasCustomPrompt="1"/>
          </p:nvPr>
        </p:nvSpPr>
        <p:spPr>
          <a:xfrm>
            <a:off x="476843" y="1887674"/>
            <a:ext cx="11241915" cy="691143"/>
          </a:xfrm>
        </p:spPr>
        <p:txBody>
          <a:bodyPr/>
          <a:lstStyle>
            <a:lvl1pPr marL="0" indent="0">
              <a:buNone/>
              <a:defRPr sz="2800" b="1"/>
            </a:lvl1pPr>
            <a:lvl2pPr>
              <a:defRPr sz="2800" b="0"/>
            </a:lvl2pPr>
            <a:lvl3pPr>
              <a:defRPr sz="2400" b="0"/>
            </a:lvl3pPr>
          </a:lstStyle>
          <a:p>
            <a:pPr lvl="0"/>
            <a:r>
              <a:rPr lang="en-US" dirty="0"/>
              <a:t>Click to add subtitle</a:t>
            </a:r>
          </a:p>
        </p:txBody>
      </p:sp>
      <p:sp>
        <p:nvSpPr>
          <p:cNvPr id="4" name="Content Placeholder"/>
          <p:cNvSpPr>
            <a:spLocks noGrp="1"/>
          </p:cNvSpPr>
          <p:nvPr>
            <p:ph sz="half" idx="2" hasCustomPrompt="1"/>
          </p:nvPr>
        </p:nvSpPr>
        <p:spPr>
          <a:xfrm>
            <a:off x="476843" y="2677888"/>
            <a:ext cx="11241915" cy="2621900"/>
          </a:xfrm>
        </p:spPr>
        <p:txBody>
          <a:bodyPr/>
          <a:lstStyle>
            <a:lvl1pPr>
              <a:spcAft>
                <a:spcPts val="800"/>
              </a:spcAft>
              <a:defRPr sz="2400" b="0"/>
            </a:lvl1pPr>
            <a:lvl2pPr>
              <a:spcAft>
                <a:spcPts val="800"/>
              </a:spcAft>
              <a:defRPr sz="2400" b="0"/>
            </a:lvl2pPr>
            <a:lvl3pPr>
              <a:spcAft>
                <a:spcPts val="800"/>
              </a:spcAft>
              <a:defRPr sz="2400" b="0"/>
            </a:lvl3pPr>
            <a:lvl4pPr marL="1371600" marR="0" indent="0" algn="l" defTabSz="914400" rtl="0" eaLnBrk="1" fontAlgn="auto" latinLnBrk="0" hangingPunct="1">
              <a:lnSpc>
                <a:spcPct val="90000"/>
              </a:lnSpc>
              <a:spcBef>
                <a:spcPts val="500"/>
              </a:spcBef>
              <a:spcAft>
                <a:spcPts val="0"/>
              </a:spcAft>
              <a:buClrTx/>
              <a:buSzPct val="100000"/>
              <a:buFont typeface="Arial" panose="020B0604020202020204" pitchFamily="34" charset="0"/>
              <a:buNone/>
              <a:tabLst/>
              <a:defRPr/>
            </a:lvl4pPr>
          </a:lstStyle>
          <a:p>
            <a:pPr lvl="0"/>
            <a:r>
              <a:rPr lang="en-US" dirty="0"/>
              <a:t>First Level</a:t>
            </a:r>
          </a:p>
          <a:p>
            <a:pPr lvl="1"/>
            <a:r>
              <a:rPr lang="en-US" dirty="0"/>
              <a:t>Second level</a:t>
            </a:r>
          </a:p>
          <a:p>
            <a:pPr lvl="2"/>
            <a:r>
              <a:rPr lang="en-US" dirty="0"/>
              <a:t>Third level</a:t>
            </a:r>
          </a:p>
          <a:p>
            <a:pPr marL="1714500" marR="0" lvl="3"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pPr>
            <a:r>
              <a:rPr lang="en-US" dirty="0"/>
              <a:t>Fourth Level</a:t>
            </a:r>
          </a:p>
          <a:p>
            <a:pPr lvl="3"/>
            <a:endParaRPr lang="en-US" dirty="0"/>
          </a:p>
        </p:txBody>
      </p:sp>
      <p:sp>
        <p:nvSpPr>
          <p:cNvPr id="10" name="Content Placeholder Bottom"/>
          <p:cNvSpPr>
            <a:spLocks noGrp="1"/>
          </p:cNvSpPr>
          <p:nvPr>
            <p:ph type="body" sz="quarter" idx="13" hasCustomPrompt="1"/>
          </p:nvPr>
        </p:nvSpPr>
        <p:spPr>
          <a:xfrm>
            <a:off x="476844" y="5395327"/>
            <a:ext cx="11241914" cy="951787"/>
          </a:xfrm>
        </p:spPr>
        <p:txBody>
          <a:bodyPr/>
          <a:lstStyle>
            <a:lvl1pPr marL="112713" indent="-112713">
              <a:defRPr sz="900" b="0"/>
            </a:lvl1pPr>
            <a:lvl2pPr marL="336550" indent="-112713">
              <a:defRPr sz="900" b="0"/>
            </a:lvl2pPr>
            <a:lvl3pPr marL="685800" indent="-168275">
              <a:defRPr sz="900" b="0"/>
            </a:lvl3pPr>
            <a:lvl4pPr>
              <a:defRPr sz="900" b="0"/>
            </a:lvl4pPr>
            <a:lvl5pPr>
              <a:defRPr sz="900" b="0"/>
            </a:lvl5pPr>
          </a:lstStyle>
          <a:p>
            <a:pPr lvl="0"/>
            <a:r>
              <a:rPr lang="en-US" dirty="0"/>
              <a:t>Click to edit Master text styles</a:t>
            </a:r>
          </a:p>
          <a:p>
            <a:pPr lvl="1"/>
            <a:r>
              <a:rPr lang="en-US" dirty="0"/>
              <a:t>Second level</a:t>
            </a:r>
          </a:p>
          <a:p>
            <a:pPr lvl="2"/>
            <a:r>
              <a:rPr lang="en-US" dirty="0"/>
              <a:t>Third level</a:t>
            </a:r>
          </a:p>
        </p:txBody>
      </p:sp>
    </p:spTree>
    <p:custDataLst>
      <p:tags r:id="rId1"/>
    </p:custDataLst>
    <p:extLst>
      <p:ext uri="{BB962C8B-B14F-4D97-AF65-F5344CB8AC3E}">
        <p14:creationId xmlns:p14="http://schemas.microsoft.com/office/powerpoint/2010/main" val="238073382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Subtitle/Images">
    <p:spTree>
      <p:nvGrpSpPr>
        <p:cNvPr id="1" name=""/>
        <p:cNvGrpSpPr/>
        <p:nvPr/>
      </p:nvGrpSpPr>
      <p:grpSpPr>
        <a:xfrm>
          <a:off x="0" y="0"/>
          <a:ext cx="0" cy="0"/>
          <a:chOff x="0" y="0"/>
          <a:chExt cx="0" cy="0"/>
        </a:xfrm>
      </p:grpSpPr>
      <p:sp>
        <p:nvSpPr>
          <p:cNvPr id="8" name="Title"/>
          <p:cNvSpPr>
            <a:spLocks noGrp="1"/>
          </p:cNvSpPr>
          <p:nvPr>
            <p:ph type="title" hasCustomPrompt="1"/>
          </p:nvPr>
        </p:nvSpPr>
        <p:spPr>
          <a:xfrm>
            <a:off x="476843" y="475488"/>
            <a:ext cx="11241915" cy="1071533"/>
          </a:xfrm>
        </p:spPr>
        <p:txBody>
          <a:bodyPr/>
          <a:lstStyle>
            <a:lvl1pPr>
              <a:defRPr/>
            </a:lvl1pPr>
          </a:lstStyle>
          <a:p>
            <a:r>
              <a:rPr lang="en-US" dirty="0"/>
              <a:t>Slide Title</a:t>
            </a:r>
          </a:p>
        </p:txBody>
      </p:sp>
      <p:sp>
        <p:nvSpPr>
          <p:cNvPr id="3" name="Subtitle"/>
          <p:cNvSpPr>
            <a:spLocks noGrp="1"/>
          </p:cNvSpPr>
          <p:nvPr>
            <p:ph sz="half" idx="1" hasCustomPrompt="1"/>
          </p:nvPr>
        </p:nvSpPr>
        <p:spPr>
          <a:xfrm>
            <a:off x="476843" y="1857694"/>
            <a:ext cx="11241915" cy="691143"/>
          </a:xfrm>
        </p:spPr>
        <p:txBody>
          <a:bodyPr/>
          <a:lstStyle>
            <a:lvl1pPr marL="0" indent="0">
              <a:buNone/>
              <a:defRPr sz="2800" b="1"/>
            </a:lvl1pPr>
            <a:lvl2pPr>
              <a:defRPr sz="2800" b="0"/>
            </a:lvl2pPr>
            <a:lvl3pPr>
              <a:defRPr sz="2400" b="0"/>
            </a:lvl3pPr>
          </a:lstStyle>
          <a:p>
            <a:pPr lvl="0"/>
            <a:r>
              <a:rPr lang="en-US" dirty="0"/>
              <a:t>Click to add subtitle</a:t>
            </a:r>
          </a:p>
        </p:txBody>
      </p:sp>
      <p:sp>
        <p:nvSpPr>
          <p:cNvPr id="4" name="Content Placeholder"/>
          <p:cNvSpPr>
            <a:spLocks noGrp="1"/>
          </p:cNvSpPr>
          <p:nvPr>
            <p:ph sz="half" idx="2" hasCustomPrompt="1"/>
          </p:nvPr>
        </p:nvSpPr>
        <p:spPr>
          <a:xfrm>
            <a:off x="476843" y="2677888"/>
            <a:ext cx="11241915" cy="1505492"/>
          </a:xfrm>
        </p:spPr>
        <p:txBody>
          <a:bodyPr/>
          <a:lstStyle>
            <a:lvl1pPr>
              <a:spcAft>
                <a:spcPts val="800"/>
              </a:spcAft>
              <a:defRPr sz="2400" b="0"/>
            </a:lvl1pPr>
            <a:lvl2pPr>
              <a:spcAft>
                <a:spcPts val="800"/>
              </a:spcAft>
              <a:defRPr sz="2400" b="0"/>
            </a:lvl2pPr>
            <a:lvl3pPr>
              <a:spcAft>
                <a:spcPts val="800"/>
              </a:spcAft>
              <a:defRPr sz="2400" b="0"/>
            </a:lvl3pPr>
          </a:lstStyle>
          <a:p>
            <a:pPr lvl="0"/>
            <a:r>
              <a:rPr lang="en-US" dirty="0"/>
              <a:t>First Level</a:t>
            </a:r>
          </a:p>
          <a:p>
            <a:pPr lvl="1"/>
            <a:r>
              <a:rPr lang="en-US" dirty="0"/>
              <a:t>Second level</a:t>
            </a:r>
          </a:p>
          <a:p>
            <a:pPr lvl="2"/>
            <a:r>
              <a:rPr lang="en-US" dirty="0"/>
              <a:t>Third level</a:t>
            </a:r>
          </a:p>
        </p:txBody>
      </p:sp>
      <p:sp>
        <p:nvSpPr>
          <p:cNvPr id="6" name="Content Placeholder 1">
            <a:extLst>
              <a:ext uri="{FF2B5EF4-FFF2-40B4-BE49-F238E27FC236}">
                <a16:creationId xmlns:a16="http://schemas.microsoft.com/office/drawing/2014/main" id="{B7E0CC24-A3CA-45F3-BF2B-B8EB09000563}"/>
              </a:ext>
            </a:extLst>
          </p:cNvPr>
          <p:cNvSpPr>
            <a:spLocks noGrp="1"/>
          </p:cNvSpPr>
          <p:nvPr>
            <p:ph idx="10" hasCustomPrompt="1"/>
          </p:nvPr>
        </p:nvSpPr>
        <p:spPr>
          <a:xfrm>
            <a:off x="476844" y="4310385"/>
            <a:ext cx="2563240" cy="2024480"/>
          </a:xfrm>
        </p:spPr>
        <p:txBody>
          <a:bodyPr/>
          <a:lstStyle>
            <a:lvl1pPr marL="0" indent="0" algn="ctr">
              <a:buNone/>
              <a:defRPr/>
            </a:lvl1pPr>
          </a:lstStyle>
          <a:p>
            <a:pPr lvl="0"/>
            <a:r>
              <a:rPr lang="en-US" dirty="0"/>
              <a:t>Insert here 1</a:t>
            </a:r>
          </a:p>
        </p:txBody>
      </p:sp>
      <p:sp>
        <p:nvSpPr>
          <p:cNvPr id="7" name="Content Placeholder 2">
            <a:extLst>
              <a:ext uri="{FF2B5EF4-FFF2-40B4-BE49-F238E27FC236}">
                <a16:creationId xmlns:a16="http://schemas.microsoft.com/office/drawing/2014/main" id="{0065DFA3-2F0A-45C7-8124-3D672EB9205A}"/>
              </a:ext>
            </a:extLst>
          </p:cNvPr>
          <p:cNvSpPr>
            <a:spLocks noGrp="1"/>
          </p:cNvSpPr>
          <p:nvPr>
            <p:ph idx="11" hasCustomPrompt="1"/>
          </p:nvPr>
        </p:nvSpPr>
        <p:spPr>
          <a:xfrm>
            <a:off x="3382488" y="4310385"/>
            <a:ext cx="2563240" cy="2024480"/>
          </a:xfrm>
        </p:spPr>
        <p:txBody>
          <a:bodyPr/>
          <a:lstStyle>
            <a:lvl1pPr marL="0" indent="0" algn="ctr">
              <a:buNone/>
              <a:defRPr/>
            </a:lvl1pPr>
          </a:lstStyle>
          <a:p>
            <a:pPr lvl="0"/>
            <a:r>
              <a:rPr lang="en-US" dirty="0"/>
              <a:t>Insert here 2</a:t>
            </a:r>
          </a:p>
        </p:txBody>
      </p:sp>
      <p:sp>
        <p:nvSpPr>
          <p:cNvPr id="9" name="Content Placeholder 3">
            <a:extLst>
              <a:ext uri="{FF2B5EF4-FFF2-40B4-BE49-F238E27FC236}">
                <a16:creationId xmlns:a16="http://schemas.microsoft.com/office/drawing/2014/main" id="{5EAAA4B2-2F70-4899-9014-89954C200D50}"/>
              </a:ext>
            </a:extLst>
          </p:cNvPr>
          <p:cNvSpPr>
            <a:spLocks noGrp="1"/>
          </p:cNvSpPr>
          <p:nvPr>
            <p:ph idx="13" hasCustomPrompt="1"/>
          </p:nvPr>
        </p:nvSpPr>
        <p:spPr>
          <a:xfrm>
            <a:off x="6281896" y="4319291"/>
            <a:ext cx="2563240" cy="2024480"/>
          </a:xfrm>
        </p:spPr>
        <p:txBody>
          <a:bodyPr/>
          <a:lstStyle>
            <a:lvl1pPr marL="0" indent="0" algn="ctr">
              <a:buNone/>
              <a:defRPr/>
            </a:lvl1pPr>
          </a:lstStyle>
          <a:p>
            <a:pPr lvl="0"/>
            <a:r>
              <a:rPr lang="en-US" dirty="0"/>
              <a:t>Insert here 3</a:t>
            </a:r>
          </a:p>
        </p:txBody>
      </p:sp>
      <p:sp>
        <p:nvSpPr>
          <p:cNvPr id="11" name="Content Placeholder 4">
            <a:extLst>
              <a:ext uri="{FF2B5EF4-FFF2-40B4-BE49-F238E27FC236}">
                <a16:creationId xmlns:a16="http://schemas.microsoft.com/office/drawing/2014/main" id="{138B1A98-C967-4B94-B1F7-E158393317F4}"/>
              </a:ext>
            </a:extLst>
          </p:cNvPr>
          <p:cNvSpPr>
            <a:spLocks noGrp="1"/>
          </p:cNvSpPr>
          <p:nvPr>
            <p:ph idx="15" hasCustomPrompt="1"/>
          </p:nvPr>
        </p:nvSpPr>
        <p:spPr>
          <a:xfrm>
            <a:off x="9151916" y="4319291"/>
            <a:ext cx="2563240" cy="2024480"/>
          </a:xfrm>
        </p:spPr>
        <p:txBody>
          <a:bodyPr/>
          <a:lstStyle>
            <a:lvl1pPr marL="0" indent="0" algn="ctr">
              <a:buNone/>
              <a:defRPr/>
            </a:lvl1pPr>
          </a:lstStyle>
          <a:p>
            <a:pPr lvl="0"/>
            <a:r>
              <a:rPr lang="en-US" dirty="0"/>
              <a:t>Insert here 4</a:t>
            </a:r>
          </a:p>
        </p:txBody>
      </p:sp>
    </p:spTree>
    <p:custDataLst>
      <p:tags r:id="rId1"/>
    </p:custDataLst>
    <p:extLst>
      <p:ext uri="{BB962C8B-B14F-4D97-AF65-F5344CB8AC3E}">
        <p14:creationId xmlns:p14="http://schemas.microsoft.com/office/powerpoint/2010/main" val="388826098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Multi Image/Content">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lvl1pPr>
              <a:defRPr/>
            </a:lvl1pPr>
          </a:lstStyle>
          <a:p>
            <a:r>
              <a:rPr lang="en-US" dirty="0"/>
              <a:t>Slide Title</a:t>
            </a:r>
          </a:p>
        </p:txBody>
      </p:sp>
      <p:sp>
        <p:nvSpPr>
          <p:cNvPr id="3" name="Content Placeholder 1"/>
          <p:cNvSpPr>
            <a:spLocks noGrp="1"/>
          </p:cNvSpPr>
          <p:nvPr>
            <p:ph idx="1" hasCustomPrompt="1"/>
          </p:nvPr>
        </p:nvSpPr>
        <p:spPr>
          <a:xfrm>
            <a:off x="476844" y="1944375"/>
            <a:ext cx="2563240" cy="2024480"/>
          </a:xfrm>
        </p:spPr>
        <p:txBody>
          <a:bodyPr/>
          <a:lstStyle>
            <a:lvl1pPr marL="0" indent="0" algn="ctr">
              <a:buNone/>
              <a:defRPr/>
            </a:lvl1pPr>
          </a:lstStyle>
          <a:p>
            <a:pPr lvl="0"/>
            <a:r>
              <a:rPr lang="en-US" dirty="0"/>
              <a:t>Insert here 1</a:t>
            </a:r>
          </a:p>
        </p:txBody>
      </p:sp>
      <p:sp>
        <p:nvSpPr>
          <p:cNvPr id="15" name="Content Placeholder 2">
            <a:extLst>
              <a:ext uri="{FF2B5EF4-FFF2-40B4-BE49-F238E27FC236}">
                <a16:creationId xmlns:a16="http://schemas.microsoft.com/office/drawing/2014/main" id="{A951D41C-52EA-4F3C-BC8E-A9309F4EB627}"/>
              </a:ext>
            </a:extLst>
          </p:cNvPr>
          <p:cNvSpPr>
            <a:spLocks noGrp="1"/>
          </p:cNvSpPr>
          <p:nvPr>
            <p:ph idx="11" hasCustomPrompt="1"/>
          </p:nvPr>
        </p:nvSpPr>
        <p:spPr>
          <a:xfrm>
            <a:off x="3382488" y="1944375"/>
            <a:ext cx="2563240" cy="2024480"/>
          </a:xfrm>
        </p:spPr>
        <p:txBody>
          <a:bodyPr/>
          <a:lstStyle>
            <a:lvl1pPr marL="0" indent="0" algn="ctr">
              <a:buNone/>
              <a:defRPr/>
            </a:lvl1pPr>
          </a:lstStyle>
          <a:p>
            <a:pPr lvl="0"/>
            <a:r>
              <a:rPr lang="en-US" dirty="0"/>
              <a:t>Insert here 2</a:t>
            </a:r>
          </a:p>
        </p:txBody>
      </p:sp>
      <p:sp>
        <p:nvSpPr>
          <p:cNvPr id="17" name="Content Placeholder 3">
            <a:extLst>
              <a:ext uri="{FF2B5EF4-FFF2-40B4-BE49-F238E27FC236}">
                <a16:creationId xmlns:a16="http://schemas.microsoft.com/office/drawing/2014/main" id="{1CD2ACDE-E8DF-4B19-9DBB-017510EECF31}"/>
              </a:ext>
            </a:extLst>
          </p:cNvPr>
          <p:cNvSpPr>
            <a:spLocks noGrp="1"/>
          </p:cNvSpPr>
          <p:nvPr>
            <p:ph idx="13" hasCustomPrompt="1"/>
          </p:nvPr>
        </p:nvSpPr>
        <p:spPr>
          <a:xfrm>
            <a:off x="6281896" y="1953281"/>
            <a:ext cx="2563240" cy="2024480"/>
          </a:xfrm>
        </p:spPr>
        <p:txBody>
          <a:bodyPr/>
          <a:lstStyle>
            <a:lvl1pPr marL="0" indent="0" algn="ctr">
              <a:buNone/>
              <a:defRPr/>
            </a:lvl1pPr>
          </a:lstStyle>
          <a:p>
            <a:pPr lvl="0"/>
            <a:r>
              <a:rPr lang="en-US" dirty="0"/>
              <a:t>Insert here 3</a:t>
            </a:r>
          </a:p>
        </p:txBody>
      </p:sp>
      <p:sp>
        <p:nvSpPr>
          <p:cNvPr id="19" name="Content Placeholder 4">
            <a:extLst>
              <a:ext uri="{FF2B5EF4-FFF2-40B4-BE49-F238E27FC236}">
                <a16:creationId xmlns:a16="http://schemas.microsoft.com/office/drawing/2014/main" id="{F18F8C24-8F67-4A0C-8E2F-54E8026EAD00}"/>
              </a:ext>
            </a:extLst>
          </p:cNvPr>
          <p:cNvSpPr>
            <a:spLocks noGrp="1"/>
          </p:cNvSpPr>
          <p:nvPr>
            <p:ph idx="15" hasCustomPrompt="1"/>
          </p:nvPr>
        </p:nvSpPr>
        <p:spPr>
          <a:xfrm>
            <a:off x="9151916" y="1953281"/>
            <a:ext cx="2563240" cy="2024480"/>
          </a:xfrm>
        </p:spPr>
        <p:txBody>
          <a:bodyPr/>
          <a:lstStyle>
            <a:lvl1pPr marL="0" indent="0" algn="ctr">
              <a:buNone/>
              <a:defRPr/>
            </a:lvl1pPr>
          </a:lstStyle>
          <a:p>
            <a:pPr lvl="0"/>
            <a:r>
              <a:rPr lang="en-US" dirty="0"/>
              <a:t>Insert here 4</a:t>
            </a:r>
          </a:p>
        </p:txBody>
      </p:sp>
      <p:sp>
        <p:nvSpPr>
          <p:cNvPr id="9" name="Content Placeholder 5">
            <a:extLst>
              <a:ext uri="{FF2B5EF4-FFF2-40B4-BE49-F238E27FC236}">
                <a16:creationId xmlns:a16="http://schemas.microsoft.com/office/drawing/2014/main" id="{1950DDEC-E898-4F6D-A7F2-930A23B3C11F}"/>
              </a:ext>
            </a:extLst>
          </p:cNvPr>
          <p:cNvSpPr>
            <a:spLocks noGrp="1"/>
          </p:cNvSpPr>
          <p:nvPr>
            <p:ph idx="10" hasCustomPrompt="1"/>
          </p:nvPr>
        </p:nvSpPr>
        <p:spPr>
          <a:xfrm>
            <a:off x="476843" y="4128059"/>
            <a:ext cx="2563241" cy="2024480"/>
          </a:xfrm>
        </p:spPr>
        <p:txBody>
          <a:bodyPr/>
          <a:lstStyle>
            <a:lvl1pPr marL="0" indent="0" algn="ctr">
              <a:buNone/>
              <a:defRPr/>
            </a:lvl1pPr>
          </a:lstStyle>
          <a:p>
            <a:pPr lvl="0"/>
            <a:r>
              <a:rPr lang="en-US" dirty="0"/>
              <a:t>Insert here 5</a:t>
            </a:r>
          </a:p>
        </p:txBody>
      </p:sp>
      <p:sp>
        <p:nvSpPr>
          <p:cNvPr id="16" name="Content Placeholder 6">
            <a:extLst>
              <a:ext uri="{FF2B5EF4-FFF2-40B4-BE49-F238E27FC236}">
                <a16:creationId xmlns:a16="http://schemas.microsoft.com/office/drawing/2014/main" id="{B7548D5A-3DFF-4FF5-A587-74246B76C1A7}"/>
              </a:ext>
            </a:extLst>
          </p:cNvPr>
          <p:cNvSpPr>
            <a:spLocks noGrp="1"/>
          </p:cNvSpPr>
          <p:nvPr>
            <p:ph idx="12" hasCustomPrompt="1"/>
          </p:nvPr>
        </p:nvSpPr>
        <p:spPr>
          <a:xfrm>
            <a:off x="3382487" y="4128059"/>
            <a:ext cx="2563241" cy="2024480"/>
          </a:xfrm>
        </p:spPr>
        <p:txBody>
          <a:bodyPr/>
          <a:lstStyle>
            <a:lvl1pPr marL="0" indent="0" algn="ctr">
              <a:buNone/>
              <a:defRPr/>
            </a:lvl1pPr>
          </a:lstStyle>
          <a:p>
            <a:pPr lvl="0"/>
            <a:r>
              <a:rPr lang="en-US" dirty="0"/>
              <a:t>Insert here 6</a:t>
            </a:r>
          </a:p>
        </p:txBody>
      </p:sp>
      <p:sp>
        <p:nvSpPr>
          <p:cNvPr id="18" name="Content Placeholder 7">
            <a:extLst>
              <a:ext uri="{FF2B5EF4-FFF2-40B4-BE49-F238E27FC236}">
                <a16:creationId xmlns:a16="http://schemas.microsoft.com/office/drawing/2014/main" id="{A24E382A-7ED1-49CB-8053-85276CAEB9B2}"/>
              </a:ext>
            </a:extLst>
          </p:cNvPr>
          <p:cNvSpPr>
            <a:spLocks noGrp="1"/>
          </p:cNvSpPr>
          <p:nvPr>
            <p:ph idx="14" hasCustomPrompt="1"/>
          </p:nvPr>
        </p:nvSpPr>
        <p:spPr>
          <a:xfrm>
            <a:off x="6281895" y="4136965"/>
            <a:ext cx="2563241" cy="2024480"/>
          </a:xfrm>
        </p:spPr>
        <p:txBody>
          <a:bodyPr/>
          <a:lstStyle>
            <a:lvl1pPr marL="0" indent="0" algn="ctr">
              <a:buNone/>
              <a:defRPr/>
            </a:lvl1pPr>
          </a:lstStyle>
          <a:p>
            <a:pPr lvl="0"/>
            <a:r>
              <a:rPr lang="en-US" dirty="0"/>
              <a:t>Insert here 7</a:t>
            </a:r>
          </a:p>
        </p:txBody>
      </p:sp>
      <p:sp>
        <p:nvSpPr>
          <p:cNvPr id="20" name="Content Placeholder 8">
            <a:extLst>
              <a:ext uri="{FF2B5EF4-FFF2-40B4-BE49-F238E27FC236}">
                <a16:creationId xmlns:a16="http://schemas.microsoft.com/office/drawing/2014/main" id="{AC6187B3-59CD-4356-83E5-962B5ACC4AEB}"/>
              </a:ext>
            </a:extLst>
          </p:cNvPr>
          <p:cNvSpPr>
            <a:spLocks noGrp="1"/>
          </p:cNvSpPr>
          <p:nvPr>
            <p:ph idx="16" hasCustomPrompt="1"/>
          </p:nvPr>
        </p:nvSpPr>
        <p:spPr>
          <a:xfrm>
            <a:off x="9151915" y="4136965"/>
            <a:ext cx="2563241" cy="2024480"/>
          </a:xfrm>
        </p:spPr>
        <p:txBody>
          <a:bodyPr/>
          <a:lstStyle>
            <a:lvl1pPr marL="0" indent="0" algn="ctr">
              <a:buNone/>
              <a:defRPr/>
            </a:lvl1pPr>
          </a:lstStyle>
          <a:p>
            <a:pPr lvl="0"/>
            <a:r>
              <a:rPr lang="en-US" dirty="0"/>
              <a:t>Insert here 8</a:t>
            </a:r>
          </a:p>
        </p:txBody>
      </p:sp>
    </p:spTree>
    <p:custDataLst>
      <p:tags r:id="rId1"/>
    </p:custDataLst>
    <p:extLst>
      <p:ext uri="{BB962C8B-B14F-4D97-AF65-F5344CB8AC3E}">
        <p14:creationId xmlns:p14="http://schemas.microsoft.com/office/powerpoint/2010/main" val="29587078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wo Image/One Content">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lvl1pPr>
              <a:defRPr/>
            </a:lvl1pPr>
          </a:lstStyle>
          <a:p>
            <a:r>
              <a:rPr lang="en-US" dirty="0"/>
              <a:t>Slide Title</a:t>
            </a:r>
          </a:p>
        </p:txBody>
      </p:sp>
      <p:sp>
        <p:nvSpPr>
          <p:cNvPr id="8" name="Image Placeholder 1"/>
          <p:cNvSpPr>
            <a:spLocks noGrp="1"/>
          </p:cNvSpPr>
          <p:nvPr>
            <p:ph sz="half" idx="13" hasCustomPrompt="1"/>
          </p:nvPr>
        </p:nvSpPr>
        <p:spPr>
          <a:xfrm>
            <a:off x="476843" y="1825628"/>
            <a:ext cx="2875957" cy="2045728"/>
          </a:xfrm>
        </p:spPr>
        <p:txBody>
          <a:bodyPr/>
          <a:lstStyle>
            <a:lvl1pPr marL="0" indent="0" algn="l">
              <a:buNone/>
              <a:defRPr/>
            </a:lvl1pPr>
            <a:lvl2pPr marL="457200" indent="0">
              <a:buNone/>
              <a:defRPr/>
            </a:lvl2pPr>
            <a:lvl3pPr marL="914400" indent="0">
              <a:buNone/>
              <a:defRPr/>
            </a:lvl3pPr>
          </a:lstStyle>
          <a:p>
            <a:pPr lvl="0"/>
            <a:r>
              <a:rPr lang="en-US" dirty="0"/>
              <a:t>Image 1</a:t>
            </a:r>
          </a:p>
        </p:txBody>
      </p:sp>
      <p:sp>
        <p:nvSpPr>
          <p:cNvPr id="7" name="Image Placeholder 2">
            <a:extLst>
              <a:ext uri="{FF2B5EF4-FFF2-40B4-BE49-F238E27FC236}">
                <a16:creationId xmlns:a16="http://schemas.microsoft.com/office/drawing/2014/main" id="{9100EECD-9921-43E0-9472-84C089BD629F}"/>
              </a:ext>
            </a:extLst>
          </p:cNvPr>
          <p:cNvSpPr>
            <a:spLocks noGrp="1"/>
          </p:cNvSpPr>
          <p:nvPr>
            <p:ph sz="half" idx="14" hasCustomPrompt="1"/>
          </p:nvPr>
        </p:nvSpPr>
        <p:spPr>
          <a:xfrm>
            <a:off x="476843" y="4132558"/>
            <a:ext cx="2875957" cy="2045727"/>
          </a:xfrm>
        </p:spPr>
        <p:txBody>
          <a:bodyPr/>
          <a:lstStyle>
            <a:lvl1pPr marL="0" indent="0" algn="l">
              <a:buNone/>
              <a:defRPr/>
            </a:lvl1pPr>
            <a:lvl2pPr marL="457200" indent="0">
              <a:buNone/>
              <a:defRPr/>
            </a:lvl2pPr>
            <a:lvl3pPr marL="914400" indent="0">
              <a:buNone/>
              <a:defRPr/>
            </a:lvl3pPr>
          </a:lstStyle>
          <a:p>
            <a:pPr lvl="0"/>
            <a:r>
              <a:rPr lang="en-US" dirty="0"/>
              <a:t>Image 2</a:t>
            </a:r>
          </a:p>
        </p:txBody>
      </p:sp>
      <p:sp>
        <p:nvSpPr>
          <p:cNvPr id="9" name="Content Placeholder"/>
          <p:cNvSpPr>
            <a:spLocks noGrp="1"/>
          </p:cNvSpPr>
          <p:nvPr>
            <p:ph sz="half" idx="2" hasCustomPrompt="1"/>
          </p:nvPr>
        </p:nvSpPr>
        <p:spPr>
          <a:xfrm>
            <a:off x="3624200" y="1825625"/>
            <a:ext cx="8090957" cy="4351338"/>
          </a:xfrm>
        </p:spPr>
        <p:txBody>
          <a:bodyPr/>
          <a:lstStyle>
            <a:lvl1pPr>
              <a:spcAft>
                <a:spcPts val="800"/>
              </a:spcAft>
              <a:defRPr sz="2400" b="0"/>
            </a:lvl1pPr>
            <a:lvl2pPr>
              <a:spcAft>
                <a:spcPts val="800"/>
              </a:spcAft>
              <a:defRPr sz="2400" b="0"/>
            </a:lvl2pPr>
            <a:lvl3pPr>
              <a:spcAft>
                <a:spcPts val="800"/>
              </a:spcAft>
              <a:defRPr sz="2400" b="0"/>
            </a:lvl3pPr>
            <a:lvl4pPr marL="1371600" marR="0" indent="0" algn="l" defTabSz="914400" rtl="0" eaLnBrk="1" fontAlgn="auto" latinLnBrk="0" hangingPunct="1">
              <a:lnSpc>
                <a:spcPct val="90000"/>
              </a:lnSpc>
              <a:spcBef>
                <a:spcPts val="500"/>
              </a:spcBef>
              <a:spcAft>
                <a:spcPts val="0"/>
              </a:spcAft>
              <a:buClrTx/>
              <a:buSzPct val="100000"/>
              <a:buFont typeface="Arial" panose="020B0604020202020204" pitchFamily="34" charset="0"/>
              <a:buNone/>
              <a:tabLst/>
              <a:defRPr/>
            </a:lvl4pPr>
          </a:lstStyle>
          <a:p>
            <a:pPr lvl="0"/>
            <a:r>
              <a:rPr lang="en-US" dirty="0"/>
              <a:t>First Level</a:t>
            </a:r>
          </a:p>
          <a:p>
            <a:pPr lvl="1"/>
            <a:r>
              <a:rPr lang="en-US" dirty="0"/>
              <a:t>Second level</a:t>
            </a:r>
          </a:p>
          <a:p>
            <a:pPr lvl="2"/>
            <a:r>
              <a:rPr lang="en-US" dirty="0"/>
              <a:t>Third level</a:t>
            </a:r>
          </a:p>
          <a:p>
            <a:pPr marL="1714500" marR="0" lvl="3"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pPr>
            <a:r>
              <a:rPr lang="en-US" dirty="0"/>
              <a:t>Fourth Level</a:t>
            </a:r>
          </a:p>
          <a:p>
            <a:pPr lvl="3"/>
            <a:endParaRPr lang="en-US" dirty="0"/>
          </a:p>
        </p:txBody>
      </p:sp>
    </p:spTree>
    <p:custDataLst>
      <p:tags r:id="rId1"/>
    </p:custDataLst>
    <p:extLst>
      <p:ext uri="{BB962C8B-B14F-4D97-AF65-F5344CB8AC3E}">
        <p14:creationId xmlns:p14="http://schemas.microsoft.com/office/powerpoint/2010/main" val="228807229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ags" Target="../tags/tag2.xml"/></Relationships>
</file>

<file path=ppt/slideMasters/_rels/slideMaster2.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slideLayout" Target="../slideLayouts/slideLayout15.xml"/><Relationship Id="rId7" Type="http://schemas.openxmlformats.org/officeDocument/2006/relationships/image" Target="../media/image4.png"/><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image" Target="../media/image3.emf"/><Relationship Id="rId5" Type="http://schemas.openxmlformats.org/officeDocument/2006/relationships/theme" Target="../theme/theme2.xml"/><Relationship Id="rId4" Type="http://schemas.openxmlformats.org/officeDocument/2006/relationships/slideLayout" Target="../slideLayouts/slideLayout16.xml"/><Relationship Id="rId9" Type="http://schemas.openxmlformats.org/officeDocument/2006/relationships/image" Target="../media/image6.png"/></Relationships>
</file>

<file path=ppt/slideMasters/_rels/slideMaster3.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slideLayout" Target="../slideLayouts/slideLayout19.xml"/><Relationship Id="rId7" Type="http://schemas.openxmlformats.org/officeDocument/2006/relationships/image" Target="../media/image4.png"/><Relationship Id="rId2" Type="http://schemas.openxmlformats.org/officeDocument/2006/relationships/slideLayout" Target="../slideLayouts/slideLayout18.xml"/><Relationship Id="rId1" Type="http://schemas.openxmlformats.org/officeDocument/2006/relationships/slideLayout" Target="../slideLayouts/slideLayout17.xml"/><Relationship Id="rId6" Type="http://schemas.openxmlformats.org/officeDocument/2006/relationships/image" Target="../media/image3.emf"/><Relationship Id="rId5" Type="http://schemas.openxmlformats.org/officeDocument/2006/relationships/theme" Target="../theme/theme3.xml"/><Relationship Id="rId4" Type="http://schemas.openxmlformats.org/officeDocument/2006/relationships/slideLayout" Target="../slideLayouts/slideLayout20.xml"/><Relationship Id="rId9" Type="http://schemas.openxmlformats.org/officeDocument/2006/relationships/image" Target="../media/image6.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A34EF16C-F8E9-4C74-8268-011BE18366AF}"/>
              </a:ext>
              <a:ext uri="{C183D7F6-B498-43B3-948B-1728B52AA6E4}">
                <adec:decorative xmlns:adec="http://schemas.microsoft.com/office/drawing/2017/decorative" xmlns="" val="1"/>
              </a:ext>
            </a:extLst>
          </p:cNvPr>
          <p:cNvSpPr/>
          <p:nvPr userDrawn="1"/>
        </p:nvSpPr>
        <p:spPr>
          <a:xfrm>
            <a:off x="0" y="6176964"/>
            <a:ext cx="12192000" cy="68103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p:cNvSpPr>
            <a:spLocks noGrp="1"/>
          </p:cNvSpPr>
          <p:nvPr>
            <p:ph type="title"/>
          </p:nvPr>
        </p:nvSpPr>
        <p:spPr>
          <a:xfrm>
            <a:off x="476843" y="473245"/>
            <a:ext cx="11241915" cy="1217447"/>
          </a:xfrm>
          <a:prstGeom prst="rect">
            <a:avLst/>
          </a:prstGeom>
        </p:spPr>
        <p:txBody>
          <a:bodyPr vert="horz" lIns="91440" tIns="45720" rIns="91440" bIns="45720" rtlCol="0" anchor="t">
            <a:noAutofit/>
          </a:bodyPr>
          <a:lstStyle/>
          <a:p>
            <a:r>
              <a:rPr lang="en-US" dirty="0"/>
              <a:t>Slide Title</a:t>
            </a:r>
            <a:br>
              <a:rPr lang="en-US" dirty="0"/>
            </a:br>
            <a:endParaRPr lang="en-US" dirty="0"/>
          </a:p>
        </p:txBody>
      </p:sp>
      <p:sp>
        <p:nvSpPr>
          <p:cNvPr id="3" name="Text Placeholder 2"/>
          <p:cNvSpPr>
            <a:spLocks noGrp="1"/>
          </p:cNvSpPr>
          <p:nvPr>
            <p:ph type="body" idx="1"/>
          </p:nvPr>
        </p:nvSpPr>
        <p:spPr>
          <a:xfrm>
            <a:off x="476843" y="1825625"/>
            <a:ext cx="11241915" cy="4351338"/>
          </a:xfrm>
          <a:prstGeom prst="rect">
            <a:avLst/>
          </a:prstGeom>
        </p:spPr>
        <p:txBody>
          <a:bodyPr vert="horz" lIns="91440" tIns="45720" rIns="91440" bIns="45720" rtlCol="0">
            <a:noAutofit/>
          </a:bodyPr>
          <a:lstStyle/>
          <a:p>
            <a:pPr lvl="0"/>
            <a:r>
              <a:rPr lang="en-US" dirty="0"/>
              <a:t>First Level</a:t>
            </a:r>
          </a:p>
          <a:p>
            <a:pPr lvl="1"/>
            <a:r>
              <a:rPr lang="en-US" dirty="0"/>
              <a:t>Second level</a:t>
            </a:r>
          </a:p>
          <a:p>
            <a:pPr lvl="2"/>
            <a:r>
              <a:rPr lang="en-US" dirty="0"/>
              <a:t>Third level</a:t>
            </a:r>
          </a:p>
          <a:p>
            <a:pPr lvl="3"/>
            <a:r>
              <a:rPr lang="en-US" dirty="0"/>
              <a:t>Fourth Level</a:t>
            </a:r>
          </a:p>
        </p:txBody>
      </p:sp>
      <p:pic>
        <p:nvPicPr>
          <p:cNvPr id="14" name="Picture 13">
            <a:extLst>
              <a:ext uri="{FF2B5EF4-FFF2-40B4-BE49-F238E27FC236}">
                <a16:creationId xmlns:a16="http://schemas.microsoft.com/office/drawing/2014/main" id="{E7C5765A-7DA4-4F63-BBF6-FDB000C6FC14}"/>
              </a:ext>
              <a:ext uri="{C183D7F6-B498-43B3-948B-1728B52AA6E4}">
                <adec:decorative xmlns:adec="http://schemas.microsoft.com/office/drawing/2017/decorative" xmlns="" val="1"/>
              </a:ext>
            </a:extLst>
          </p:cNvPr>
          <p:cNvPicPr>
            <a:picLocks noChangeAspect="1"/>
          </p:cNvPicPr>
          <p:nvPr userDrawn="1"/>
        </p:nvPicPr>
        <p:blipFill>
          <a:blip r:embed="rId15"/>
          <a:stretch>
            <a:fillRect/>
          </a:stretch>
        </p:blipFill>
        <p:spPr>
          <a:xfrm>
            <a:off x="183087" y="6223885"/>
            <a:ext cx="1820281" cy="610675"/>
          </a:xfrm>
          <a:prstGeom prst="rect">
            <a:avLst/>
          </a:prstGeom>
        </p:spPr>
      </p:pic>
      <p:sp>
        <p:nvSpPr>
          <p:cNvPr id="7" name="Slide Number Placeholder 5">
            <a:extLst>
              <a:ext uri="{FF2B5EF4-FFF2-40B4-BE49-F238E27FC236}">
                <a16:creationId xmlns:a16="http://schemas.microsoft.com/office/drawing/2014/main" id="{DF3CEB08-7511-4ACD-A0D7-6D08EF1B42A9}"/>
              </a:ext>
            </a:extLst>
          </p:cNvPr>
          <p:cNvSpPr txBox="1">
            <a:spLocks/>
          </p:cNvSpPr>
          <p:nvPr userDrawn="1"/>
        </p:nvSpPr>
        <p:spPr>
          <a:xfrm>
            <a:off x="11082189" y="6449054"/>
            <a:ext cx="734291" cy="365760"/>
          </a:xfrm>
          <a:prstGeom prst="rect">
            <a:avLst/>
          </a:prstGeom>
        </p:spPr>
        <p:txBody>
          <a:bodyPr vert="horz" lIns="91440" tIns="45720" rIns="91440" bIns="45720" rtlCol="0" anchor="ctr"/>
          <a:lstStyle>
            <a:defPPr>
              <a:defRPr lang="en-US"/>
            </a:defPPr>
            <a:lvl1pPr algn="r" rtl="0" eaLnBrk="0" fontAlgn="base" hangingPunct="0">
              <a:spcBef>
                <a:spcPct val="0"/>
              </a:spcBef>
              <a:spcAft>
                <a:spcPct val="0"/>
              </a:spcAft>
              <a:defRPr sz="1200" kern="1200">
                <a:solidFill>
                  <a:schemeClr val="tx1">
                    <a:tint val="75000"/>
                  </a:schemeClr>
                </a:solidFill>
                <a:latin typeface="Calibri" charset="0"/>
                <a:ea typeface="+mn-ea"/>
                <a:cs typeface="+mn-cs"/>
              </a:defRPr>
            </a:lvl1pPr>
            <a:lvl2pPr marL="457200" algn="l" rtl="0" eaLnBrk="0" fontAlgn="base" hangingPunct="0">
              <a:spcBef>
                <a:spcPct val="0"/>
              </a:spcBef>
              <a:spcAft>
                <a:spcPct val="0"/>
              </a:spcAft>
              <a:defRPr kern="1200">
                <a:solidFill>
                  <a:schemeClr val="tx1"/>
                </a:solidFill>
                <a:latin typeface="Calibri" charset="0"/>
                <a:ea typeface="+mn-ea"/>
                <a:cs typeface="+mn-cs"/>
              </a:defRPr>
            </a:lvl2pPr>
            <a:lvl3pPr marL="914400" algn="l" rtl="0" eaLnBrk="0" fontAlgn="base" hangingPunct="0">
              <a:spcBef>
                <a:spcPct val="0"/>
              </a:spcBef>
              <a:spcAft>
                <a:spcPct val="0"/>
              </a:spcAft>
              <a:defRPr kern="1200">
                <a:solidFill>
                  <a:schemeClr val="tx1"/>
                </a:solidFill>
                <a:latin typeface="Calibri" charset="0"/>
                <a:ea typeface="+mn-ea"/>
                <a:cs typeface="+mn-cs"/>
              </a:defRPr>
            </a:lvl3pPr>
            <a:lvl4pPr marL="1371600" algn="l" rtl="0" eaLnBrk="0" fontAlgn="base" hangingPunct="0">
              <a:spcBef>
                <a:spcPct val="0"/>
              </a:spcBef>
              <a:spcAft>
                <a:spcPct val="0"/>
              </a:spcAft>
              <a:defRPr kern="1200">
                <a:solidFill>
                  <a:schemeClr val="tx1"/>
                </a:solidFill>
                <a:latin typeface="Calibri" charset="0"/>
                <a:ea typeface="+mn-ea"/>
                <a:cs typeface="+mn-cs"/>
              </a:defRPr>
            </a:lvl4pPr>
            <a:lvl5pPr marL="1828800" algn="l" rtl="0" eaLnBrk="0" fontAlgn="base" hangingPunct="0">
              <a:spcBef>
                <a:spcPct val="0"/>
              </a:spcBef>
              <a:spcAft>
                <a:spcPct val="0"/>
              </a:spcAft>
              <a:defRPr kern="1200">
                <a:solidFill>
                  <a:schemeClr val="tx1"/>
                </a:solidFill>
                <a:latin typeface="Calibri" charset="0"/>
                <a:ea typeface="+mn-ea"/>
                <a:cs typeface="+mn-cs"/>
              </a:defRPr>
            </a:lvl5pPr>
            <a:lvl6pPr marL="2286000" algn="l" defTabSz="914400" rtl="0" eaLnBrk="1" latinLnBrk="0" hangingPunct="1">
              <a:defRPr kern="1200">
                <a:solidFill>
                  <a:schemeClr val="tx1"/>
                </a:solidFill>
                <a:latin typeface="Calibri" charset="0"/>
                <a:ea typeface="+mn-ea"/>
                <a:cs typeface="+mn-cs"/>
              </a:defRPr>
            </a:lvl6pPr>
            <a:lvl7pPr marL="2743200" algn="l" defTabSz="914400" rtl="0" eaLnBrk="1" latinLnBrk="0" hangingPunct="1">
              <a:defRPr kern="1200">
                <a:solidFill>
                  <a:schemeClr val="tx1"/>
                </a:solidFill>
                <a:latin typeface="Calibri" charset="0"/>
                <a:ea typeface="+mn-ea"/>
                <a:cs typeface="+mn-cs"/>
              </a:defRPr>
            </a:lvl7pPr>
            <a:lvl8pPr marL="3200400" algn="l" defTabSz="914400" rtl="0" eaLnBrk="1" latinLnBrk="0" hangingPunct="1">
              <a:defRPr kern="1200">
                <a:solidFill>
                  <a:schemeClr val="tx1"/>
                </a:solidFill>
                <a:latin typeface="Calibri" charset="0"/>
                <a:ea typeface="+mn-ea"/>
                <a:cs typeface="+mn-cs"/>
              </a:defRPr>
            </a:lvl8pPr>
            <a:lvl9pPr marL="3657600" algn="l" defTabSz="914400" rtl="0" eaLnBrk="1" latinLnBrk="0" hangingPunct="1">
              <a:defRPr kern="1200">
                <a:solidFill>
                  <a:schemeClr val="tx1"/>
                </a:solidFill>
                <a:latin typeface="Calibri" charset="0"/>
                <a:ea typeface="+mn-ea"/>
                <a:cs typeface="+mn-cs"/>
              </a:defRPr>
            </a:lvl9pPr>
          </a:lstStyle>
          <a:p>
            <a:fld id="{963FCBED-9BC8-44C8-B578-C394BC67F972}" type="slidenum">
              <a:rPr lang="en-US" sz="1100" smtClean="0">
                <a:solidFill>
                  <a:schemeClr val="bg1"/>
                </a:solidFill>
                <a:latin typeface="+mn-lt"/>
              </a:rPr>
              <a:pPr/>
              <a:t>‹#›</a:t>
            </a:fld>
            <a:endParaRPr lang="en-US" sz="1100" dirty="0">
              <a:solidFill>
                <a:schemeClr val="bg1"/>
              </a:solidFill>
              <a:latin typeface="+mn-lt"/>
            </a:endParaRPr>
          </a:p>
        </p:txBody>
      </p:sp>
      <p:sp>
        <p:nvSpPr>
          <p:cNvPr id="9" name="Copyright">
            <a:extLst>
              <a:ext uri="{FF2B5EF4-FFF2-40B4-BE49-F238E27FC236}">
                <a16:creationId xmlns:a16="http://schemas.microsoft.com/office/drawing/2014/main" id="{85999F46-A9D5-4503-9913-A9245A565E30}"/>
              </a:ext>
              <a:ext uri="{C183D7F6-B498-43B3-948B-1728B52AA6E4}">
                <adec:decorative xmlns:adec="http://schemas.microsoft.com/office/drawing/2017/decorative" xmlns="" val="1"/>
              </a:ext>
            </a:extLst>
          </p:cNvPr>
          <p:cNvSpPr txBox="1"/>
          <p:nvPr userDrawn="1"/>
        </p:nvSpPr>
        <p:spPr>
          <a:xfrm>
            <a:off x="2103120" y="6314136"/>
            <a:ext cx="8961120" cy="461665"/>
          </a:xfrm>
          <a:prstGeom prst="rect">
            <a:avLst/>
          </a:prstGeom>
          <a:noFill/>
        </p:spPr>
        <p:txBody>
          <a:bodyPr wrap="square" rtlCol="0">
            <a:spAutoFit/>
          </a:bodyPr>
          <a:lstStyle/>
          <a:p>
            <a:r>
              <a:rPr lang="en-GB" sz="1200" dirty="0">
                <a:solidFill>
                  <a:schemeClr val="bg1"/>
                </a:solidFill>
                <a:latin typeface="+mn-lt"/>
              </a:rPr>
              <a:t>Mankiw, Principles of Economics, Tenth Edition. © 2024 Cengage. All Rights Reserved. May not be scanned, copied or duplicated, or posted to a publicly accessible website, in whole or in part.</a:t>
            </a:r>
          </a:p>
        </p:txBody>
      </p:sp>
    </p:spTree>
    <p:custDataLst>
      <p:tags r:id="rId14"/>
    </p:custDataLst>
    <p:extLst>
      <p:ext uri="{BB962C8B-B14F-4D97-AF65-F5344CB8AC3E}">
        <p14:creationId xmlns:p14="http://schemas.microsoft.com/office/powerpoint/2010/main" val="682046013"/>
      </p:ext>
    </p:extLst>
  </p:cSld>
  <p:clrMap bg1="lt1" tx1="dk1" bg2="lt2" tx2="dk2" accent1="accent1" accent2="accent2" accent3="accent3" accent4="accent4" accent5="accent5" accent6="accent6" hlink="hlink" folHlink="folHlink"/>
  <p:sldLayoutIdLst>
    <p:sldLayoutId id="2147483781" r:id="rId1"/>
    <p:sldLayoutId id="2147483763" r:id="rId2"/>
    <p:sldLayoutId id="2147483753" r:id="rId3"/>
    <p:sldLayoutId id="2147483728" r:id="rId4"/>
    <p:sldLayoutId id="2147483736" r:id="rId5"/>
    <p:sldLayoutId id="2147483729" r:id="rId6"/>
    <p:sldLayoutId id="2147483760" r:id="rId7"/>
    <p:sldLayoutId id="2147483730" r:id="rId8"/>
    <p:sldLayoutId id="2147483732" r:id="rId9"/>
    <p:sldLayoutId id="2147483761" r:id="rId10"/>
    <p:sldLayoutId id="2147483737" r:id="rId11"/>
    <p:sldLayoutId id="2147483762" r:id="rId12"/>
  </p:sldLayoutIdLst>
  <p:hf hdr="0" ftr="0" dt="0"/>
  <p:txStyles>
    <p:titleStyle>
      <a:lvl1pPr algn="ctr" defTabSz="914400" rtl="0" eaLnBrk="1" latinLnBrk="0" hangingPunct="1">
        <a:lnSpc>
          <a:spcPct val="90000"/>
        </a:lnSpc>
        <a:spcBef>
          <a:spcPct val="0"/>
        </a:spcBef>
        <a:buNone/>
        <a:defRPr sz="4000" b="1" kern="1200">
          <a:solidFill>
            <a:schemeClr val="tx1"/>
          </a:solidFill>
          <a:latin typeface="+mj-lt"/>
          <a:ea typeface="+mj-ea"/>
          <a:cs typeface="+mj-cs"/>
        </a:defRPr>
      </a:lvl1pPr>
    </p:titleStyle>
    <p:bodyStyle>
      <a:lvl1pPr marL="228600" indent="-228600" algn="l" defTabSz="914400" rtl="0" eaLnBrk="1" latinLnBrk="0" hangingPunct="1">
        <a:lnSpc>
          <a:spcPct val="100000"/>
        </a:lnSpc>
        <a:spcBef>
          <a:spcPts val="1000"/>
        </a:spcBef>
        <a:spcAft>
          <a:spcPts val="800"/>
        </a:spcAft>
        <a:buClr>
          <a:schemeClr val="tx1"/>
        </a:buClr>
        <a:buFont typeface="Arial" panose="020B0604020202020204" pitchFamily="34" charset="0"/>
        <a:buChar char="•"/>
        <a:defRPr sz="2400" b="0" kern="1200">
          <a:solidFill>
            <a:schemeClr val="tx1"/>
          </a:solidFill>
          <a:latin typeface="+mn-lt"/>
          <a:ea typeface="+mn-ea"/>
          <a:cs typeface="+mn-cs"/>
        </a:defRPr>
      </a:lvl1pPr>
      <a:lvl2pPr marL="685800" indent="-228600" algn="l" defTabSz="914400" rtl="0" eaLnBrk="1" latinLnBrk="0" hangingPunct="1">
        <a:lnSpc>
          <a:spcPct val="100000"/>
        </a:lnSpc>
        <a:spcBef>
          <a:spcPts val="500"/>
        </a:spcBef>
        <a:spcAft>
          <a:spcPts val="800"/>
        </a:spcAft>
        <a:buClr>
          <a:schemeClr val="tx1"/>
        </a:buClr>
        <a:buFont typeface="Arial" panose="020B0604020202020204" pitchFamily="34" charset="0"/>
        <a:buChar char="−"/>
        <a:defRPr sz="2400" b="0" kern="1200">
          <a:solidFill>
            <a:schemeClr val="tx1"/>
          </a:solidFill>
          <a:latin typeface="+mn-lt"/>
          <a:ea typeface="+mn-ea"/>
          <a:cs typeface="+mn-cs"/>
        </a:defRPr>
      </a:lvl2pPr>
      <a:lvl3pPr marL="1143000" indent="-228600" algn="l" defTabSz="914400" rtl="0" eaLnBrk="1" latinLnBrk="0" hangingPunct="1">
        <a:lnSpc>
          <a:spcPct val="100000"/>
        </a:lnSpc>
        <a:spcBef>
          <a:spcPts val="500"/>
        </a:spcBef>
        <a:spcAft>
          <a:spcPts val="800"/>
        </a:spcAft>
        <a:buClr>
          <a:schemeClr val="tx1"/>
        </a:buClr>
        <a:buSzPct val="80000"/>
        <a:buFont typeface="Wingdings" panose="05000000000000000000" pitchFamily="2" charset="2"/>
        <a:buChar char="§"/>
        <a:defRPr sz="2400" b="0" kern="1200">
          <a:solidFill>
            <a:schemeClr val="tx1"/>
          </a:solidFill>
          <a:latin typeface="+mn-lt"/>
          <a:ea typeface="+mn-ea"/>
          <a:cs typeface="+mn-cs"/>
        </a:defRPr>
      </a:lvl3pPr>
      <a:lvl4pPr marL="1714500" indent="-342900" algn="l" defTabSz="914400" rtl="0" eaLnBrk="1" latinLnBrk="0" hangingPunct="1">
        <a:lnSpc>
          <a:spcPct val="90000"/>
        </a:lnSpc>
        <a:spcBef>
          <a:spcPts val="500"/>
        </a:spcBef>
        <a:buClr>
          <a:schemeClr val="tx1"/>
        </a:buClr>
        <a:buSzPct val="100000"/>
        <a:buFont typeface="Arial" panose="020B0604020202020204" pitchFamily="34" charset="0"/>
        <a:buChar char="•"/>
        <a:defRPr sz="2400" b="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3200" b="1" kern="1200">
          <a:solidFill>
            <a:schemeClr val="accent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3D7F4DFE-5B5A-0F39-64B6-B61C4321E799}"/>
              </a:ext>
            </a:extLst>
          </p:cNvPr>
          <p:cNvPicPr>
            <a:picLocks noChangeAspect="1"/>
          </p:cNvPicPr>
          <p:nvPr userDrawn="1"/>
        </p:nvPicPr>
        <p:blipFill>
          <a:blip r:embed="rId6"/>
          <a:stretch>
            <a:fillRect/>
          </a:stretch>
        </p:blipFill>
        <p:spPr>
          <a:xfrm>
            <a:off x="606155" y="6462712"/>
            <a:ext cx="11179444" cy="319088"/>
          </a:xfrm>
          <a:prstGeom prst="rect">
            <a:avLst/>
          </a:prstGeom>
        </p:spPr>
      </p:pic>
      <p:pic>
        <p:nvPicPr>
          <p:cNvPr id="4" name="Picture 3">
            <a:extLst>
              <a:ext uri="{FF2B5EF4-FFF2-40B4-BE49-F238E27FC236}">
                <a16:creationId xmlns:a16="http://schemas.microsoft.com/office/drawing/2014/main" id="{849DCBD9-D40B-6CAD-1A54-E203D88E57AC}"/>
              </a:ext>
            </a:extLst>
          </p:cNvPr>
          <p:cNvPicPr>
            <a:picLocks noChangeAspect="1"/>
          </p:cNvPicPr>
          <p:nvPr userDrawn="1"/>
        </p:nvPicPr>
        <p:blipFill>
          <a:blip r:embed="rId6"/>
          <a:stretch>
            <a:fillRect/>
          </a:stretch>
        </p:blipFill>
        <p:spPr>
          <a:xfrm>
            <a:off x="0" y="1327"/>
            <a:ext cx="12185651" cy="821138"/>
          </a:xfrm>
          <a:prstGeom prst="rect">
            <a:avLst/>
          </a:prstGeom>
        </p:spPr>
      </p:pic>
      <p:pic>
        <p:nvPicPr>
          <p:cNvPr id="17" name="Picture 16">
            <a:extLst>
              <a:ext uri="{FF2B5EF4-FFF2-40B4-BE49-F238E27FC236}">
                <a16:creationId xmlns:a16="http://schemas.microsoft.com/office/drawing/2014/main" id="{4AD3E7FE-6E54-466F-EC88-F05CE3993E20}"/>
              </a:ext>
            </a:extLst>
          </p:cNvPr>
          <p:cNvPicPr>
            <a:picLocks noChangeAspect="1"/>
          </p:cNvPicPr>
          <p:nvPr userDrawn="1"/>
        </p:nvPicPr>
        <p:blipFill>
          <a:blip r:embed="rId7"/>
          <a:stretch>
            <a:fillRect/>
          </a:stretch>
        </p:blipFill>
        <p:spPr>
          <a:xfrm rot="5400000">
            <a:off x="11707179" y="6392937"/>
            <a:ext cx="365685" cy="412040"/>
          </a:xfrm>
          <a:prstGeom prst="rect">
            <a:avLst/>
          </a:prstGeom>
        </p:spPr>
      </p:pic>
      <p:sp>
        <p:nvSpPr>
          <p:cNvPr id="2053" name="Rectangle 3"/>
          <p:cNvSpPr>
            <a:spLocks noGrp="1" noChangeAspect="1" noChangeArrowheads="1"/>
          </p:cNvSpPr>
          <p:nvPr>
            <p:ph type="title"/>
          </p:nvPr>
        </p:nvSpPr>
        <p:spPr bwMode="auto">
          <a:xfrm>
            <a:off x="101601" y="153988"/>
            <a:ext cx="12090400" cy="608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91440" tIns="45720" rIns="91440" bIns="45720" numCol="1" anchor="ctr" anchorCtr="0" compatLnSpc="1">
            <a:prstTxWarp prst="textNoShape">
              <a:avLst/>
            </a:prstTxWarp>
          </a:bodyPr>
          <a:lstStyle/>
          <a:p>
            <a:pPr lvl="0"/>
            <a:r>
              <a:rPr lang="en-US" altLang="en-US" dirty="0"/>
              <a:t>Example or Active Learning</a:t>
            </a:r>
          </a:p>
        </p:txBody>
      </p:sp>
      <p:sp>
        <p:nvSpPr>
          <p:cNvPr id="37898" name="Rectangle 10"/>
          <p:cNvSpPr>
            <a:spLocks noGrp="1" noChangeArrowheads="1"/>
          </p:cNvSpPr>
          <p:nvPr>
            <p:ph type="sldNum" sz="quarter" idx="4"/>
          </p:nvPr>
        </p:nvSpPr>
        <p:spPr bwMode="auto">
          <a:xfrm>
            <a:off x="11491384" y="6470651"/>
            <a:ext cx="694267" cy="379413"/>
          </a:xfrm>
          <a:prstGeom prst="rect">
            <a:avLst/>
          </a:prstGeom>
          <a:noFill/>
          <a:ln w="19050">
            <a:noFill/>
            <a:prstDash val="sysDot"/>
            <a:bevel/>
            <a:headEnd/>
            <a:tailEnd/>
          </a:ln>
          <a:effectLst/>
        </p:spPr>
        <p:txBody>
          <a:bodyPr vert="horz" wrap="square" lIns="91440" tIns="45720" rIns="91440" bIns="45720" numCol="1" anchor="t" anchorCtr="0" compatLnSpc="1">
            <a:prstTxWarp prst="textNoShape">
              <a:avLst/>
            </a:prstTxWarp>
          </a:bodyPr>
          <a:lstStyle>
            <a:lvl1pPr algn="ctr">
              <a:spcBef>
                <a:spcPct val="0"/>
              </a:spcBef>
              <a:buFontTx/>
              <a:buNone/>
              <a:defRPr sz="1200">
                <a:solidFill>
                  <a:srgbClr val="4E519E"/>
                </a:solidFill>
              </a:defRPr>
            </a:lvl1pPr>
          </a:lstStyle>
          <a:p>
            <a:pPr fontAlgn="base">
              <a:spcAft>
                <a:spcPct val="0"/>
              </a:spcAft>
              <a:defRPr/>
            </a:pPr>
            <a:fld id="{2378B25E-053D-4AA2-A71D-1D9F2F8C0927}" type="slidenum">
              <a:rPr lang="en-US" smtClean="0"/>
              <a:pPr fontAlgn="base">
                <a:spcAft>
                  <a:spcPct val="0"/>
                </a:spcAft>
                <a:defRPr/>
              </a:pPr>
              <a:t>‹#›</a:t>
            </a:fld>
            <a:endParaRPr lang="en-US" dirty="0"/>
          </a:p>
        </p:txBody>
      </p:sp>
      <p:sp>
        <p:nvSpPr>
          <p:cNvPr id="5" name="Footer Placeholder 4"/>
          <p:cNvSpPr>
            <a:spLocks noGrp="1"/>
          </p:cNvSpPr>
          <p:nvPr>
            <p:ph type="ftr" sz="quarter" idx="3"/>
          </p:nvPr>
        </p:nvSpPr>
        <p:spPr>
          <a:xfrm>
            <a:off x="606155" y="6324601"/>
            <a:ext cx="11077845" cy="533400"/>
          </a:xfrm>
          <a:prstGeom prst="rect">
            <a:avLst/>
          </a:prstGeom>
          <a:noFill/>
        </p:spPr>
        <p:txBody>
          <a:bodyPr vert="horz" lIns="91440" tIns="45720" rIns="91440" bIns="45720" rtlCol="0" anchor="ctr"/>
          <a:lstStyle>
            <a:lvl1pPr algn="l">
              <a:buFontTx/>
              <a:buNone/>
              <a:defRPr sz="900">
                <a:solidFill>
                  <a:schemeClr val="tx1"/>
                </a:solidFill>
                <a:cs typeface="Arial" pitchFamily="34" charset="0"/>
              </a:defRPr>
            </a:lvl1pPr>
          </a:lstStyle>
          <a:p>
            <a:pPr fontAlgn="base">
              <a:spcBef>
                <a:spcPct val="20000"/>
              </a:spcBef>
              <a:spcAft>
                <a:spcPct val="0"/>
              </a:spcAft>
              <a:defRPr/>
            </a:pPr>
            <a:r>
              <a:rPr lang="en-US" dirty="0">
                <a:solidFill>
                  <a:srgbClr val="000000"/>
                </a:solidFill>
              </a:rPr>
              <a:t>Mankiw, </a:t>
            </a:r>
            <a:r>
              <a:rPr lang="en-US" i="1" dirty="0">
                <a:solidFill>
                  <a:srgbClr val="000000"/>
                </a:solidFill>
              </a:rPr>
              <a:t>Principles of Economics</a:t>
            </a:r>
            <a:r>
              <a:rPr lang="en-US" dirty="0">
                <a:solidFill>
                  <a:srgbClr val="000000"/>
                </a:solidFill>
              </a:rPr>
              <a:t>, 10th Edition. © 2024 Cengage. All Rights Reserved. May not be scanned, copied or duplicated, or posted to a publicly accessible website, in whole or in part.</a:t>
            </a:r>
          </a:p>
        </p:txBody>
      </p:sp>
      <p:sp>
        <p:nvSpPr>
          <p:cNvPr id="2" name="Text Placeholder 1"/>
          <p:cNvSpPr>
            <a:spLocks noGrp="1"/>
          </p:cNvSpPr>
          <p:nvPr>
            <p:ph type="body" idx="1"/>
          </p:nvPr>
        </p:nvSpPr>
        <p:spPr>
          <a:xfrm>
            <a:off x="609600" y="838201"/>
            <a:ext cx="10972800" cy="5287963"/>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grpSp>
        <p:nvGrpSpPr>
          <p:cNvPr id="18" name="Group 17">
            <a:extLst>
              <a:ext uri="{FF2B5EF4-FFF2-40B4-BE49-F238E27FC236}">
                <a16:creationId xmlns:a16="http://schemas.microsoft.com/office/drawing/2014/main" id="{C58E302B-FABF-FA0C-348A-455077386DAF}"/>
              </a:ext>
            </a:extLst>
          </p:cNvPr>
          <p:cNvGrpSpPr/>
          <p:nvPr userDrawn="1"/>
        </p:nvGrpSpPr>
        <p:grpSpPr>
          <a:xfrm rot="10800000">
            <a:off x="101600" y="709252"/>
            <a:ext cx="11887200" cy="205149"/>
            <a:chOff x="173212" y="914401"/>
            <a:chExt cx="8751395" cy="205149"/>
          </a:xfrm>
        </p:grpSpPr>
        <p:grpSp>
          <p:nvGrpSpPr>
            <p:cNvPr id="19" name="Group 18">
              <a:extLst>
                <a:ext uri="{FF2B5EF4-FFF2-40B4-BE49-F238E27FC236}">
                  <a16:creationId xmlns:a16="http://schemas.microsoft.com/office/drawing/2014/main" id="{7B83ED49-5D52-1702-CFDA-08FF8A8D1285}"/>
                </a:ext>
              </a:extLst>
            </p:cNvPr>
            <p:cNvGrpSpPr/>
            <p:nvPr userDrawn="1"/>
          </p:nvGrpSpPr>
          <p:grpSpPr>
            <a:xfrm>
              <a:off x="182419" y="972231"/>
              <a:ext cx="8742188" cy="147319"/>
              <a:chOff x="182419" y="972231"/>
              <a:chExt cx="8742188" cy="147319"/>
            </a:xfrm>
          </p:grpSpPr>
          <p:pic>
            <p:nvPicPr>
              <p:cNvPr id="23" name="Picture 22">
                <a:extLst>
                  <a:ext uri="{FF2B5EF4-FFF2-40B4-BE49-F238E27FC236}">
                    <a16:creationId xmlns:a16="http://schemas.microsoft.com/office/drawing/2014/main" id="{EB7CBBFE-1FD8-6695-0855-7E26EDBDF26D}"/>
                  </a:ext>
                </a:extLst>
              </p:cNvPr>
              <p:cNvPicPr>
                <a:picLocks noChangeAspect="1"/>
              </p:cNvPicPr>
              <p:nvPr userDrawn="1"/>
            </p:nvPicPr>
            <p:blipFill>
              <a:blip r:embed="rId8"/>
              <a:stretch>
                <a:fillRect/>
              </a:stretch>
            </p:blipFill>
            <p:spPr>
              <a:xfrm>
                <a:off x="182419" y="999349"/>
                <a:ext cx="8709024" cy="78106"/>
              </a:xfrm>
              <a:prstGeom prst="rect">
                <a:avLst/>
              </a:prstGeom>
            </p:spPr>
          </p:pic>
          <p:pic>
            <p:nvPicPr>
              <p:cNvPr id="24" name="Picture 23">
                <a:extLst>
                  <a:ext uri="{FF2B5EF4-FFF2-40B4-BE49-F238E27FC236}">
                    <a16:creationId xmlns:a16="http://schemas.microsoft.com/office/drawing/2014/main" id="{7BF9B322-2E99-9E6E-6BA5-3ABDEE517647}"/>
                  </a:ext>
                </a:extLst>
              </p:cNvPr>
              <p:cNvPicPr>
                <a:picLocks noChangeAspect="1"/>
              </p:cNvPicPr>
              <p:nvPr userDrawn="1"/>
            </p:nvPicPr>
            <p:blipFill>
              <a:blip r:embed="rId9"/>
              <a:stretch>
                <a:fillRect/>
              </a:stretch>
            </p:blipFill>
            <p:spPr>
              <a:xfrm>
                <a:off x="8878888" y="972231"/>
                <a:ext cx="45719" cy="147319"/>
              </a:xfrm>
              <a:prstGeom prst="rect">
                <a:avLst/>
              </a:prstGeom>
            </p:spPr>
          </p:pic>
        </p:grpSp>
        <p:grpSp>
          <p:nvGrpSpPr>
            <p:cNvPr id="20" name="Group 19">
              <a:extLst>
                <a:ext uri="{FF2B5EF4-FFF2-40B4-BE49-F238E27FC236}">
                  <a16:creationId xmlns:a16="http://schemas.microsoft.com/office/drawing/2014/main" id="{FC4DFDE6-0794-A6B7-7778-C4D905B9B37F}"/>
                </a:ext>
              </a:extLst>
            </p:cNvPr>
            <p:cNvGrpSpPr/>
            <p:nvPr userDrawn="1"/>
          </p:nvGrpSpPr>
          <p:grpSpPr>
            <a:xfrm rot="10800000">
              <a:off x="173212" y="914401"/>
              <a:ext cx="8742188" cy="147319"/>
              <a:chOff x="182419" y="972231"/>
              <a:chExt cx="8742188" cy="147319"/>
            </a:xfrm>
          </p:grpSpPr>
          <p:pic>
            <p:nvPicPr>
              <p:cNvPr id="21" name="Picture 20">
                <a:extLst>
                  <a:ext uri="{FF2B5EF4-FFF2-40B4-BE49-F238E27FC236}">
                    <a16:creationId xmlns:a16="http://schemas.microsoft.com/office/drawing/2014/main" id="{A0614DD3-6B35-A130-B108-3B73E013D137}"/>
                  </a:ext>
                </a:extLst>
              </p:cNvPr>
              <p:cNvPicPr>
                <a:picLocks noChangeAspect="1"/>
              </p:cNvPicPr>
              <p:nvPr userDrawn="1"/>
            </p:nvPicPr>
            <p:blipFill>
              <a:blip r:embed="rId8"/>
              <a:stretch>
                <a:fillRect/>
              </a:stretch>
            </p:blipFill>
            <p:spPr>
              <a:xfrm>
                <a:off x="182419" y="999349"/>
                <a:ext cx="8709024" cy="78106"/>
              </a:xfrm>
              <a:prstGeom prst="rect">
                <a:avLst/>
              </a:prstGeom>
            </p:spPr>
          </p:pic>
          <p:pic>
            <p:nvPicPr>
              <p:cNvPr id="22" name="Picture 21">
                <a:extLst>
                  <a:ext uri="{FF2B5EF4-FFF2-40B4-BE49-F238E27FC236}">
                    <a16:creationId xmlns:a16="http://schemas.microsoft.com/office/drawing/2014/main" id="{DBDB4FDD-2418-CF5A-0520-EF73D15AA112}"/>
                  </a:ext>
                </a:extLst>
              </p:cNvPr>
              <p:cNvPicPr>
                <a:picLocks noChangeAspect="1"/>
              </p:cNvPicPr>
              <p:nvPr userDrawn="1"/>
            </p:nvPicPr>
            <p:blipFill>
              <a:blip r:embed="rId9"/>
              <a:stretch>
                <a:fillRect/>
              </a:stretch>
            </p:blipFill>
            <p:spPr>
              <a:xfrm>
                <a:off x="8878888" y="972231"/>
                <a:ext cx="45719" cy="147319"/>
              </a:xfrm>
              <a:prstGeom prst="rect">
                <a:avLst/>
              </a:prstGeom>
            </p:spPr>
          </p:pic>
        </p:grpSp>
      </p:grpSp>
    </p:spTree>
    <p:extLst>
      <p:ext uri="{BB962C8B-B14F-4D97-AF65-F5344CB8AC3E}">
        <p14:creationId xmlns:p14="http://schemas.microsoft.com/office/powerpoint/2010/main" val="2232277031"/>
      </p:ext>
    </p:extLst>
  </p:cSld>
  <p:clrMap bg1="lt1" tx1="dk1" bg2="lt2" tx2="dk2" accent1="accent1" accent2="accent2" accent3="accent3" accent4="accent4" accent5="accent5" accent6="accent6" hlink="hlink" folHlink="folHlink"/>
  <p:sldLayoutIdLst>
    <p:sldLayoutId id="2147483770" r:id="rId1"/>
    <p:sldLayoutId id="2147483771" r:id="rId2"/>
    <p:sldLayoutId id="2147483772" r:id="rId3"/>
    <p:sldLayoutId id="2147483774" r:id="rId4"/>
  </p:sldLayoutIdLst>
  <p:transition/>
  <p:hf hdr="0" dt="0"/>
  <p:txStyles>
    <p:titleStyle>
      <a:lvl1pPr algn="l" rtl="0" eaLnBrk="0" fontAlgn="base" hangingPunct="0">
        <a:spcBef>
          <a:spcPct val="0"/>
        </a:spcBef>
        <a:spcAft>
          <a:spcPct val="0"/>
        </a:spcAft>
        <a:defRPr sz="4000">
          <a:solidFill>
            <a:srgbClr val="AE1221"/>
          </a:solidFill>
          <a:latin typeface="+mj-lt"/>
          <a:ea typeface="+mj-ea"/>
          <a:cs typeface="+mj-cs"/>
        </a:defRPr>
      </a:lvl1pPr>
      <a:lvl2pPr algn="ctr" rtl="0" eaLnBrk="0" fontAlgn="base" hangingPunct="0">
        <a:spcBef>
          <a:spcPct val="0"/>
        </a:spcBef>
        <a:spcAft>
          <a:spcPct val="0"/>
        </a:spcAft>
        <a:defRPr sz="4000">
          <a:solidFill>
            <a:srgbClr val="AE1221"/>
          </a:solidFill>
          <a:latin typeface="Arial" pitchFamily="34" charset="0"/>
        </a:defRPr>
      </a:lvl2pPr>
      <a:lvl3pPr algn="ctr" rtl="0" eaLnBrk="0" fontAlgn="base" hangingPunct="0">
        <a:spcBef>
          <a:spcPct val="0"/>
        </a:spcBef>
        <a:spcAft>
          <a:spcPct val="0"/>
        </a:spcAft>
        <a:defRPr sz="4000">
          <a:solidFill>
            <a:srgbClr val="AE1221"/>
          </a:solidFill>
          <a:latin typeface="Arial" pitchFamily="34" charset="0"/>
        </a:defRPr>
      </a:lvl3pPr>
      <a:lvl4pPr algn="ctr" rtl="0" eaLnBrk="0" fontAlgn="base" hangingPunct="0">
        <a:spcBef>
          <a:spcPct val="0"/>
        </a:spcBef>
        <a:spcAft>
          <a:spcPct val="0"/>
        </a:spcAft>
        <a:defRPr sz="4000">
          <a:solidFill>
            <a:srgbClr val="AE1221"/>
          </a:solidFill>
          <a:latin typeface="Arial" pitchFamily="34" charset="0"/>
        </a:defRPr>
      </a:lvl4pPr>
      <a:lvl5pPr algn="ctr" rtl="0" eaLnBrk="0" fontAlgn="base" hangingPunct="0">
        <a:spcBef>
          <a:spcPct val="0"/>
        </a:spcBef>
        <a:spcAft>
          <a:spcPct val="0"/>
        </a:spcAft>
        <a:defRPr sz="4000">
          <a:solidFill>
            <a:srgbClr val="AE1221"/>
          </a:solidFill>
          <a:latin typeface="Arial" pitchFamily="34" charset="0"/>
        </a:defRPr>
      </a:lvl5pPr>
      <a:lvl6pPr marL="457200" algn="ctr" rtl="0" fontAlgn="base">
        <a:spcBef>
          <a:spcPct val="0"/>
        </a:spcBef>
        <a:spcAft>
          <a:spcPct val="0"/>
        </a:spcAft>
        <a:defRPr sz="4000">
          <a:solidFill>
            <a:schemeClr val="accent2"/>
          </a:solidFill>
          <a:latin typeface="Arial" pitchFamily="34" charset="0"/>
        </a:defRPr>
      </a:lvl6pPr>
      <a:lvl7pPr marL="914400" algn="ctr" rtl="0" fontAlgn="base">
        <a:spcBef>
          <a:spcPct val="0"/>
        </a:spcBef>
        <a:spcAft>
          <a:spcPct val="0"/>
        </a:spcAft>
        <a:defRPr sz="4000">
          <a:solidFill>
            <a:schemeClr val="accent2"/>
          </a:solidFill>
          <a:latin typeface="Arial" pitchFamily="34" charset="0"/>
        </a:defRPr>
      </a:lvl7pPr>
      <a:lvl8pPr marL="1371600" algn="ctr" rtl="0" fontAlgn="base">
        <a:spcBef>
          <a:spcPct val="0"/>
        </a:spcBef>
        <a:spcAft>
          <a:spcPct val="0"/>
        </a:spcAft>
        <a:defRPr sz="4000">
          <a:solidFill>
            <a:schemeClr val="accent2"/>
          </a:solidFill>
          <a:latin typeface="Arial" pitchFamily="34" charset="0"/>
        </a:defRPr>
      </a:lvl8pPr>
      <a:lvl9pPr marL="1828800" algn="ctr" rtl="0" fontAlgn="base">
        <a:spcBef>
          <a:spcPct val="0"/>
        </a:spcBef>
        <a:spcAft>
          <a:spcPct val="0"/>
        </a:spcAft>
        <a:defRPr sz="4000">
          <a:solidFill>
            <a:schemeClr val="accent2"/>
          </a:solidFill>
          <a:latin typeface="Arial" pitchFamily="34" charset="0"/>
        </a:defRPr>
      </a:lvl9pPr>
    </p:titleStyle>
    <p:bodyStyle>
      <a:lvl1pPr marL="342900" indent="-342900" algn="l" rtl="0" eaLnBrk="0" fontAlgn="base" hangingPunct="0">
        <a:spcBef>
          <a:spcPct val="20000"/>
        </a:spcBef>
        <a:spcAft>
          <a:spcPct val="0"/>
        </a:spcAft>
        <a:buChar char="•"/>
        <a:defRPr sz="3400">
          <a:solidFill>
            <a:srgbClr val="4E519E"/>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3200">
          <a:solidFill>
            <a:schemeClr val="tx1"/>
          </a:solidFill>
          <a:latin typeface="+mn-lt"/>
        </a:defRPr>
      </a:lvl2pPr>
      <a:lvl3pPr marL="1143000" indent="-228600" algn="l" rtl="0" eaLnBrk="0" fontAlgn="base" hangingPunct="0">
        <a:spcBef>
          <a:spcPct val="20000"/>
        </a:spcBef>
        <a:spcAft>
          <a:spcPct val="0"/>
        </a:spcAft>
        <a:buSzPct val="90000"/>
        <a:buChar char="•"/>
        <a:defRPr sz="2800">
          <a:solidFill>
            <a:schemeClr val="tx1"/>
          </a:solidFill>
          <a:latin typeface="+mn-lt"/>
        </a:defRPr>
      </a:lvl3pPr>
      <a:lvl4pPr marL="1600200" indent="-228600" algn="l" rtl="0" eaLnBrk="0" fontAlgn="base" hangingPunct="0">
        <a:spcBef>
          <a:spcPct val="20000"/>
        </a:spcBef>
        <a:spcAft>
          <a:spcPct val="0"/>
        </a:spcAft>
        <a:buChar char="–"/>
        <a:defRPr sz="24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3D7F4DFE-5B5A-0F39-64B6-B61C4321E799}"/>
              </a:ext>
            </a:extLst>
          </p:cNvPr>
          <p:cNvPicPr>
            <a:picLocks noChangeAspect="1"/>
          </p:cNvPicPr>
          <p:nvPr userDrawn="1"/>
        </p:nvPicPr>
        <p:blipFill>
          <a:blip r:embed="rId6"/>
          <a:stretch>
            <a:fillRect/>
          </a:stretch>
        </p:blipFill>
        <p:spPr>
          <a:xfrm>
            <a:off x="606155" y="6462712"/>
            <a:ext cx="11179444" cy="319088"/>
          </a:xfrm>
          <a:prstGeom prst="rect">
            <a:avLst/>
          </a:prstGeom>
        </p:spPr>
      </p:pic>
      <p:pic>
        <p:nvPicPr>
          <p:cNvPr id="4" name="Picture 3">
            <a:extLst>
              <a:ext uri="{FF2B5EF4-FFF2-40B4-BE49-F238E27FC236}">
                <a16:creationId xmlns:a16="http://schemas.microsoft.com/office/drawing/2014/main" id="{849DCBD9-D40B-6CAD-1A54-E203D88E57AC}"/>
              </a:ext>
            </a:extLst>
          </p:cNvPr>
          <p:cNvPicPr>
            <a:picLocks noChangeAspect="1"/>
          </p:cNvPicPr>
          <p:nvPr userDrawn="1"/>
        </p:nvPicPr>
        <p:blipFill>
          <a:blip r:embed="rId6"/>
          <a:stretch>
            <a:fillRect/>
          </a:stretch>
        </p:blipFill>
        <p:spPr>
          <a:xfrm>
            <a:off x="0" y="1327"/>
            <a:ext cx="12185651" cy="821138"/>
          </a:xfrm>
          <a:prstGeom prst="rect">
            <a:avLst/>
          </a:prstGeom>
        </p:spPr>
      </p:pic>
      <p:pic>
        <p:nvPicPr>
          <p:cNvPr id="17" name="Picture 16">
            <a:extLst>
              <a:ext uri="{FF2B5EF4-FFF2-40B4-BE49-F238E27FC236}">
                <a16:creationId xmlns:a16="http://schemas.microsoft.com/office/drawing/2014/main" id="{4AD3E7FE-6E54-466F-EC88-F05CE3993E20}"/>
              </a:ext>
            </a:extLst>
          </p:cNvPr>
          <p:cNvPicPr>
            <a:picLocks noChangeAspect="1"/>
          </p:cNvPicPr>
          <p:nvPr userDrawn="1"/>
        </p:nvPicPr>
        <p:blipFill>
          <a:blip r:embed="rId7"/>
          <a:stretch>
            <a:fillRect/>
          </a:stretch>
        </p:blipFill>
        <p:spPr>
          <a:xfrm rot="5400000">
            <a:off x="11707179" y="6392937"/>
            <a:ext cx="365685" cy="412040"/>
          </a:xfrm>
          <a:prstGeom prst="rect">
            <a:avLst/>
          </a:prstGeom>
        </p:spPr>
      </p:pic>
      <p:sp>
        <p:nvSpPr>
          <p:cNvPr id="2053" name="Rectangle 3"/>
          <p:cNvSpPr>
            <a:spLocks noGrp="1" noChangeAspect="1" noChangeArrowheads="1"/>
          </p:cNvSpPr>
          <p:nvPr>
            <p:ph type="title"/>
          </p:nvPr>
        </p:nvSpPr>
        <p:spPr bwMode="auto">
          <a:xfrm>
            <a:off x="101601" y="153988"/>
            <a:ext cx="12090400" cy="608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91440" tIns="45720" rIns="91440" bIns="45720" numCol="1" anchor="ctr" anchorCtr="0" compatLnSpc="1">
            <a:prstTxWarp prst="textNoShape">
              <a:avLst/>
            </a:prstTxWarp>
          </a:bodyPr>
          <a:lstStyle/>
          <a:p>
            <a:pPr lvl="0"/>
            <a:r>
              <a:rPr lang="en-US" altLang="en-US" dirty="0"/>
              <a:t>Example or Active Learning</a:t>
            </a:r>
          </a:p>
        </p:txBody>
      </p:sp>
      <p:sp>
        <p:nvSpPr>
          <p:cNvPr id="37898" name="Rectangle 10"/>
          <p:cNvSpPr>
            <a:spLocks noGrp="1" noChangeArrowheads="1"/>
          </p:cNvSpPr>
          <p:nvPr>
            <p:ph type="sldNum" sz="quarter" idx="4"/>
          </p:nvPr>
        </p:nvSpPr>
        <p:spPr bwMode="auto">
          <a:xfrm>
            <a:off x="11491384" y="6470651"/>
            <a:ext cx="694267" cy="379413"/>
          </a:xfrm>
          <a:prstGeom prst="rect">
            <a:avLst/>
          </a:prstGeom>
          <a:noFill/>
          <a:ln w="19050">
            <a:noFill/>
            <a:prstDash val="sysDot"/>
            <a:bevel/>
            <a:headEnd/>
            <a:tailEnd/>
          </a:ln>
          <a:effectLst/>
        </p:spPr>
        <p:txBody>
          <a:bodyPr vert="horz" wrap="square" lIns="91440" tIns="45720" rIns="91440" bIns="45720" numCol="1" anchor="t" anchorCtr="0" compatLnSpc="1">
            <a:prstTxWarp prst="textNoShape">
              <a:avLst/>
            </a:prstTxWarp>
          </a:bodyPr>
          <a:lstStyle>
            <a:lvl1pPr algn="ctr">
              <a:spcBef>
                <a:spcPct val="0"/>
              </a:spcBef>
              <a:buFontTx/>
              <a:buNone/>
              <a:defRPr sz="1200">
                <a:solidFill>
                  <a:srgbClr val="4E519E"/>
                </a:solidFill>
              </a:defRPr>
            </a:lvl1pPr>
          </a:lstStyle>
          <a:p>
            <a:pPr fontAlgn="base">
              <a:spcAft>
                <a:spcPct val="0"/>
              </a:spcAft>
              <a:defRPr/>
            </a:pPr>
            <a:fld id="{2378B25E-053D-4AA2-A71D-1D9F2F8C0927}" type="slidenum">
              <a:rPr lang="en-US" smtClean="0"/>
              <a:pPr fontAlgn="base">
                <a:spcAft>
                  <a:spcPct val="0"/>
                </a:spcAft>
                <a:defRPr/>
              </a:pPr>
              <a:t>‹#›</a:t>
            </a:fld>
            <a:endParaRPr lang="en-US" dirty="0"/>
          </a:p>
        </p:txBody>
      </p:sp>
      <p:sp>
        <p:nvSpPr>
          <p:cNvPr id="5" name="Footer Placeholder 4"/>
          <p:cNvSpPr>
            <a:spLocks noGrp="1"/>
          </p:cNvSpPr>
          <p:nvPr>
            <p:ph type="ftr" sz="quarter" idx="3"/>
          </p:nvPr>
        </p:nvSpPr>
        <p:spPr>
          <a:xfrm>
            <a:off x="606155" y="6324601"/>
            <a:ext cx="11077845" cy="533400"/>
          </a:xfrm>
          <a:prstGeom prst="rect">
            <a:avLst/>
          </a:prstGeom>
          <a:noFill/>
        </p:spPr>
        <p:txBody>
          <a:bodyPr vert="horz" lIns="91440" tIns="45720" rIns="91440" bIns="45720" rtlCol="0" anchor="ctr"/>
          <a:lstStyle>
            <a:lvl1pPr algn="l">
              <a:buFontTx/>
              <a:buNone/>
              <a:defRPr sz="900">
                <a:solidFill>
                  <a:schemeClr val="tx1"/>
                </a:solidFill>
                <a:cs typeface="Arial" pitchFamily="34" charset="0"/>
              </a:defRPr>
            </a:lvl1pPr>
          </a:lstStyle>
          <a:p>
            <a:pPr fontAlgn="base">
              <a:spcBef>
                <a:spcPct val="20000"/>
              </a:spcBef>
              <a:spcAft>
                <a:spcPct val="0"/>
              </a:spcAft>
              <a:defRPr/>
            </a:pPr>
            <a:r>
              <a:rPr lang="en-US" dirty="0">
                <a:solidFill>
                  <a:srgbClr val="000000"/>
                </a:solidFill>
              </a:rPr>
              <a:t>Mankiw, </a:t>
            </a:r>
            <a:r>
              <a:rPr lang="en-US" i="1" dirty="0">
                <a:solidFill>
                  <a:srgbClr val="000000"/>
                </a:solidFill>
              </a:rPr>
              <a:t>Principles of Economics</a:t>
            </a:r>
            <a:r>
              <a:rPr lang="en-US" dirty="0">
                <a:solidFill>
                  <a:srgbClr val="000000"/>
                </a:solidFill>
              </a:rPr>
              <a:t>, 10th Edition. © 2024 Cengage. All Rights Reserved. May not be scanned, copied or duplicated, or posted to a publicly accessible website, in whole or in part.</a:t>
            </a:r>
          </a:p>
        </p:txBody>
      </p:sp>
      <p:sp>
        <p:nvSpPr>
          <p:cNvPr id="2" name="Text Placeholder 1"/>
          <p:cNvSpPr>
            <a:spLocks noGrp="1"/>
          </p:cNvSpPr>
          <p:nvPr>
            <p:ph type="body" idx="1"/>
          </p:nvPr>
        </p:nvSpPr>
        <p:spPr>
          <a:xfrm>
            <a:off x="609600" y="838201"/>
            <a:ext cx="10972800" cy="5287963"/>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grpSp>
        <p:nvGrpSpPr>
          <p:cNvPr id="18" name="Group 17">
            <a:extLst>
              <a:ext uri="{FF2B5EF4-FFF2-40B4-BE49-F238E27FC236}">
                <a16:creationId xmlns:a16="http://schemas.microsoft.com/office/drawing/2014/main" id="{C58E302B-FABF-FA0C-348A-455077386DAF}"/>
              </a:ext>
            </a:extLst>
          </p:cNvPr>
          <p:cNvGrpSpPr/>
          <p:nvPr userDrawn="1"/>
        </p:nvGrpSpPr>
        <p:grpSpPr>
          <a:xfrm rot="10800000">
            <a:off x="101600" y="709252"/>
            <a:ext cx="11887200" cy="205149"/>
            <a:chOff x="173212" y="914401"/>
            <a:chExt cx="8751395" cy="205149"/>
          </a:xfrm>
        </p:grpSpPr>
        <p:grpSp>
          <p:nvGrpSpPr>
            <p:cNvPr id="19" name="Group 18">
              <a:extLst>
                <a:ext uri="{FF2B5EF4-FFF2-40B4-BE49-F238E27FC236}">
                  <a16:creationId xmlns:a16="http://schemas.microsoft.com/office/drawing/2014/main" id="{7B83ED49-5D52-1702-CFDA-08FF8A8D1285}"/>
                </a:ext>
              </a:extLst>
            </p:cNvPr>
            <p:cNvGrpSpPr/>
            <p:nvPr userDrawn="1"/>
          </p:nvGrpSpPr>
          <p:grpSpPr>
            <a:xfrm>
              <a:off x="182419" y="972231"/>
              <a:ext cx="8742188" cy="147319"/>
              <a:chOff x="182419" y="972231"/>
              <a:chExt cx="8742188" cy="147319"/>
            </a:xfrm>
          </p:grpSpPr>
          <p:pic>
            <p:nvPicPr>
              <p:cNvPr id="23" name="Picture 22">
                <a:extLst>
                  <a:ext uri="{FF2B5EF4-FFF2-40B4-BE49-F238E27FC236}">
                    <a16:creationId xmlns:a16="http://schemas.microsoft.com/office/drawing/2014/main" id="{EB7CBBFE-1FD8-6695-0855-7E26EDBDF26D}"/>
                  </a:ext>
                </a:extLst>
              </p:cNvPr>
              <p:cNvPicPr>
                <a:picLocks noChangeAspect="1"/>
              </p:cNvPicPr>
              <p:nvPr userDrawn="1"/>
            </p:nvPicPr>
            <p:blipFill>
              <a:blip r:embed="rId8"/>
              <a:stretch>
                <a:fillRect/>
              </a:stretch>
            </p:blipFill>
            <p:spPr>
              <a:xfrm>
                <a:off x="182419" y="999349"/>
                <a:ext cx="8709024" cy="78106"/>
              </a:xfrm>
              <a:prstGeom prst="rect">
                <a:avLst/>
              </a:prstGeom>
            </p:spPr>
          </p:pic>
          <p:pic>
            <p:nvPicPr>
              <p:cNvPr id="24" name="Picture 23">
                <a:extLst>
                  <a:ext uri="{FF2B5EF4-FFF2-40B4-BE49-F238E27FC236}">
                    <a16:creationId xmlns:a16="http://schemas.microsoft.com/office/drawing/2014/main" id="{7BF9B322-2E99-9E6E-6BA5-3ABDEE517647}"/>
                  </a:ext>
                </a:extLst>
              </p:cNvPr>
              <p:cNvPicPr>
                <a:picLocks noChangeAspect="1"/>
              </p:cNvPicPr>
              <p:nvPr userDrawn="1"/>
            </p:nvPicPr>
            <p:blipFill>
              <a:blip r:embed="rId9"/>
              <a:stretch>
                <a:fillRect/>
              </a:stretch>
            </p:blipFill>
            <p:spPr>
              <a:xfrm>
                <a:off x="8878888" y="972231"/>
                <a:ext cx="45719" cy="147319"/>
              </a:xfrm>
              <a:prstGeom prst="rect">
                <a:avLst/>
              </a:prstGeom>
            </p:spPr>
          </p:pic>
        </p:grpSp>
        <p:grpSp>
          <p:nvGrpSpPr>
            <p:cNvPr id="20" name="Group 19">
              <a:extLst>
                <a:ext uri="{FF2B5EF4-FFF2-40B4-BE49-F238E27FC236}">
                  <a16:creationId xmlns:a16="http://schemas.microsoft.com/office/drawing/2014/main" id="{FC4DFDE6-0794-A6B7-7778-C4D905B9B37F}"/>
                </a:ext>
              </a:extLst>
            </p:cNvPr>
            <p:cNvGrpSpPr/>
            <p:nvPr userDrawn="1"/>
          </p:nvGrpSpPr>
          <p:grpSpPr>
            <a:xfrm rot="10800000">
              <a:off x="173212" y="914401"/>
              <a:ext cx="8742188" cy="147319"/>
              <a:chOff x="182419" y="972231"/>
              <a:chExt cx="8742188" cy="147319"/>
            </a:xfrm>
          </p:grpSpPr>
          <p:pic>
            <p:nvPicPr>
              <p:cNvPr id="21" name="Picture 20">
                <a:extLst>
                  <a:ext uri="{FF2B5EF4-FFF2-40B4-BE49-F238E27FC236}">
                    <a16:creationId xmlns:a16="http://schemas.microsoft.com/office/drawing/2014/main" id="{A0614DD3-6B35-A130-B108-3B73E013D137}"/>
                  </a:ext>
                </a:extLst>
              </p:cNvPr>
              <p:cNvPicPr>
                <a:picLocks noChangeAspect="1"/>
              </p:cNvPicPr>
              <p:nvPr userDrawn="1"/>
            </p:nvPicPr>
            <p:blipFill>
              <a:blip r:embed="rId8"/>
              <a:stretch>
                <a:fillRect/>
              </a:stretch>
            </p:blipFill>
            <p:spPr>
              <a:xfrm>
                <a:off x="182419" y="999349"/>
                <a:ext cx="8709024" cy="78106"/>
              </a:xfrm>
              <a:prstGeom prst="rect">
                <a:avLst/>
              </a:prstGeom>
            </p:spPr>
          </p:pic>
          <p:pic>
            <p:nvPicPr>
              <p:cNvPr id="22" name="Picture 21">
                <a:extLst>
                  <a:ext uri="{FF2B5EF4-FFF2-40B4-BE49-F238E27FC236}">
                    <a16:creationId xmlns:a16="http://schemas.microsoft.com/office/drawing/2014/main" id="{DBDB4FDD-2418-CF5A-0520-EF73D15AA112}"/>
                  </a:ext>
                </a:extLst>
              </p:cNvPr>
              <p:cNvPicPr>
                <a:picLocks noChangeAspect="1"/>
              </p:cNvPicPr>
              <p:nvPr userDrawn="1"/>
            </p:nvPicPr>
            <p:blipFill>
              <a:blip r:embed="rId9"/>
              <a:stretch>
                <a:fillRect/>
              </a:stretch>
            </p:blipFill>
            <p:spPr>
              <a:xfrm>
                <a:off x="8878888" y="972231"/>
                <a:ext cx="45719" cy="147319"/>
              </a:xfrm>
              <a:prstGeom prst="rect">
                <a:avLst/>
              </a:prstGeom>
            </p:spPr>
          </p:pic>
        </p:grpSp>
      </p:grpSp>
    </p:spTree>
    <p:extLst>
      <p:ext uri="{BB962C8B-B14F-4D97-AF65-F5344CB8AC3E}">
        <p14:creationId xmlns:p14="http://schemas.microsoft.com/office/powerpoint/2010/main" val="3462459348"/>
      </p:ext>
    </p:extLst>
  </p:cSld>
  <p:clrMap bg1="lt1" tx1="dk1" bg2="lt2" tx2="dk2" accent1="accent1" accent2="accent2" accent3="accent3" accent4="accent4" accent5="accent5" accent6="accent6" hlink="hlink" folHlink="folHlink"/>
  <p:sldLayoutIdLst>
    <p:sldLayoutId id="2147483776" r:id="rId1"/>
    <p:sldLayoutId id="2147483777" r:id="rId2"/>
    <p:sldLayoutId id="2147483778" r:id="rId3"/>
    <p:sldLayoutId id="2147483780" r:id="rId4"/>
  </p:sldLayoutIdLst>
  <p:transition/>
  <p:hf hdr="0" dt="0"/>
  <p:txStyles>
    <p:titleStyle>
      <a:lvl1pPr algn="l" rtl="0" eaLnBrk="0" fontAlgn="base" hangingPunct="0">
        <a:spcBef>
          <a:spcPct val="0"/>
        </a:spcBef>
        <a:spcAft>
          <a:spcPct val="0"/>
        </a:spcAft>
        <a:defRPr sz="4000">
          <a:solidFill>
            <a:srgbClr val="AE1221"/>
          </a:solidFill>
          <a:latin typeface="+mj-lt"/>
          <a:ea typeface="+mj-ea"/>
          <a:cs typeface="+mj-cs"/>
        </a:defRPr>
      </a:lvl1pPr>
      <a:lvl2pPr algn="ctr" rtl="0" eaLnBrk="0" fontAlgn="base" hangingPunct="0">
        <a:spcBef>
          <a:spcPct val="0"/>
        </a:spcBef>
        <a:spcAft>
          <a:spcPct val="0"/>
        </a:spcAft>
        <a:defRPr sz="4000">
          <a:solidFill>
            <a:srgbClr val="AE1221"/>
          </a:solidFill>
          <a:latin typeface="Arial" pitchFamily="34" charset="0"/>
        </a:defRPr>
      </a:lvl2pPr>
      <a:lvl3pPr algn="ctr" rtl="0" eaLnBrk="0" fontAlgn="base" hangingPunct="0">
        <a:spcBef>
          <a:spcPct val="0"/>
        </a:spcBef>
        <a:spcAft>
          <a:spcPct val="0"/>
        </a:spcAft>
        <a:defRPr sz="4000">
          <a:solidFill>
            <a:srgbClr val="AE1221"/>
          </a:solidFill>
          <a:latin typeface="Arial" pitchFamily="34" charset="0"/>
        </a:defRPr>
      </a:lvl3pPr>
      <a:lvl4pPr algn="ctr" rtl="0" eaLnBrk="0" fontAlgn="base" hangingPunct="0">
        <a:spcBef>
          <a:spcPct val="0"/>
        </a:spcBef>
        <a:spcAft>
          <a:spcPct val="0"/>
        </a:spcAft>
        <a:defRPr sz="4000">
          <a:solidFill>
            <a:srgbClr val="AE1221"/>
          </a:solidFill>
          <a:latin typeface="Arial" pitchFamily="34" charset="0"/>
        </a:defRPr>
      </a:lvl4pPr>
      <a:lvl5pPr algn="ctr" rtl="0" eaLnBrk="0" fontAlgn="base" hangingPunct="0">
        <a:spcBef>
          <a:spcPct val="0"/>
        </a:spcBef>
        <a:spcAft>
          <a:spcPct val="0"/>
        </a:spcAft>
        <a:defRPr sz="4000">
          <a:solidFill>
            <a:srgbClr val="AE1221"/>
          </a:solidFill>
          <a:latin typeface="Arial" pitchFamily="34" charset="0"/>
        </a:defRPr>
      </a:lvl5pPr>
      <a:lvl6pPr marL="457200" algn="ctr" rtl="0" fontAlgn="base">
        <a:spcBef>
          <a:spcPct val="0"/>
        </a:spcBef>
        <a:spcAft>
          <a:spcPct val="0"/>
        </a:spcAft>
        <a:defRPr sz="4000">
          <a:solidFill>
            <a:schemeClr val="accent2"/>
          </a:solidFill>
          <a:latin typeface="Arial" pitchFamily="34" charset="0"/>
        </a:defRPr>
      </a:lvl6pPr>
      <a:lvl7pPr marL="914400" algn="ctr" rtl="0" fontAlgn="base">
        <a:spcBef>
          <a:spcPct val="0"/>
        </a:spcBef>
        <a:spcAft>
          <a:spcPct val="0"/>
        </a:spcAft>
        <a:defRPr sz="4000">
          <a:solidFill>
            <a:schemeClr val="accent2"/>
          </a:solidFill>
          <a:latin typeface="Arial" pitchFamily="34" charset="0"/>
        </a:defRPr>
      </a:lvl7pPr>
      <a:lvl8pPr marL="1371600" algn="ctr" rtl="0" fontAlgn="base">
        <a:spcBef>
          <a:spcPct val="0"/>
        </a:spcBef>
        <a:spcAft>
          <a:spcPct val="0"/>
        </a:spcAft>
        <a:defRPr sz="4000">
          <a:solidFill>
            <a:schemeClr val="accent2"/>
          </a:solidFill>
          <a:latin typeface="Arial" pitchFamily="34" charset="0"/>
        </a:defRPr>
      </a:lvl8pPr>
      <a:lvl9pPr marL="1828800" algn="ctr" rtl="0" fontAlgn="base">
        <a:spcBef>
          <a:spcPct val="0"/>
        </a:spcBef>
        <a:spcAft>
          <a:spcPct val="0"/>
        </a:spcAft>
        <a:defRPr sz="4000">
          <a:solidFill>
            <a:schemeClr val="accent2"/>
          </a:solidFill>
          <a:latin typeface="Arial" pitchFamily="34" charset="0"/>
        </a:defRPr>
      </a:lvl9pPr>
    </p:titleStyle>
    <p:bodyStyle>
      <a:lvl1pPr marL="342900" indent="-342900" algn="l" rtl="0" eaLnBrk="0" fontAlgn="base" hangingPunct="0">
        <a:spcBef>
          <a:spcPct val="20000"/>
        </a:spcBef>
        <a:spcAft>
          <a:spcPct val="0"/>
        </a:spcAft>
        <a:buChar char="•"/>
        <a:defRPr sz="3400">
          <a:solidFill>
            <a:srgbClr val="4E519E"/>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3200">
          <a:solidFill>
            <a:schemeClr val="tx1"/>
          </a:solidFill>
          <a:latin typeface="+mn-lt"/>
        </a:defRPr>
      </a:lvl2pPr>
      <a:lvl3pPr marL="1143000" indent="-228600" algn="l" rtl="0" eaLnBrk="0" fontAlgn="base" hangingPunct="0">
        <a:spcBef>
          <a:spcPct val="20000"/>
        </a:spcBef>
        <a:spcAft>
          <a:spcPct val="0"/>
        </a:spcAft>
        <a:buSzPct val="90000"/>
        <a:buChar char="•"/>
        <a:defRPr sz="2800">
          <a:solidFill>
            <a:schemeClr val="tx1"/>
          </a:solidFill>
          <a:latin typeface="+mn-lt"/>
        </a:defRPr>
      </a:lvl3pPr>
      <a:lvl4pPr marL="1600200" indent="-228600" algn="l" rtl="0" eaLnBrk="0" fontAlgn="base" hangingPunct="0">
        <a:spcBef>
          <a:spcPct val="20000"/>
        </a:spcBef>
        <a:spcAft>
          <a:spcPct val="0"/>
        </a:spcAft>
        <a:buChar char="–"/>
        <a:defRPr sz="24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xml"/><Relationship Id="rId1" Type="http://schemas.openxmlformats.org/officeDocument/2006/relationships/tags" Target="../tags/tag1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9.xml"/><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2.xml"/><Relationship Id="rId1" Type="http://schemas.openxmlformats.org/officeDocument/2006/relationships/tags" Target="../tags/tag18.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13.xml"/><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2" Type="http://schemas.openxmlformats.org/officeDocument/2006/relationships/image" Target="../media/image18.jpg"/><Relationship Id="rId1" Type="http://schemas.openxmlformats.org/officeDocument/2006/relationships/slideLayout" Target="../slideLayouts/slideLayout4.xml"/></Relationships>
</file>

<file path=ppt/slides/_rels/slide44.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14.xml"/><Relationship Id="rId1" Type="http://schemas.openxmlformats.org/officeDocument/2006/relationships/slideLayout" Target="../slideLayouts/slideLayout6.xml"/></Relationships>
</file>

<file path=ppt/slides/_rels/slide4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2.xml"/><Relationship Id="rId1" Type="http://schemas.openxmlformats.org/officeDocument/2006/relationships/tags" Target="../tags/tag19.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9.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3.xml"/><Relationship Id="rId1" Type="http://schemas.openxmlformats.org/officeDocument/2006/relationships/tags" Target="../tags/tag20.xml"/><Relationship Id="rId4" Type="http://schemas.openxmlformats.org/officeDocument/2006/relationships/slide" Target="slide2.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xml"/><Relationship Id="rId1" Type="http://schemas.openxmlformats.org/officeDocument/2006/relationships/tags" Target="../tags/tag1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73E149-A920-418D-BFB8-EC7E1D8232CA}"/>
              </a:ext>
            </a:extLst>
          </p:cNvPr>
          <p:cNvSpPr>
            <a:spLocks noGrp="1"/>
          </p:cNvSpPr>
          <p:nvPr>
            <p:ph type="ctrTitle"/>
          </p:nvPr>
        </p:nvSpPr>
        <p:spPr/>
        <p:txBody>
          <a:bodyPr/>
          <a:lstStyle/>
          <a:p>
            <a:r>
              <a:rPr lang="en-US" dirty="0">
                <a:latin typeface="+mn-lt"/>
              </a:rPr>
              <a:t>Principles of Economics, 10e</a:t>
            </a:r>
            <a:endParaRPr lang="en-US" sz="3600" dirty="0">
              <a:latin typeface="+mn-lt"/>
            </a:endParaRPr>
          </a:p>
        </p:txBody>
      </p:sp>
      <p:sp>
        <p:nvSpPr>
          <p:cNvPr id="3" name="Subtitle 2">
            <a:extLst>
              <a:ext uri="{FF2B5EF4-FFF2-40B4-BE49-F238E27FC236}">
                <a16:creationId xmlns:a16="http://schemas.microsoft.com/office/drawing/2014/main" id="{7DAFF3B2-14DE-4829-903E-CD928D07B323}"/>
              </a:ext>
            </a:extLst>
          </p:cNvPr>
          <p:cNvSpPr>
            <a:spLocks noGrp="1"/>
          </p:cNvSpPr>
          <p:nvPr>
            <p:ph type="subTitle" idx="1"/>
          </p:nvPr>
        </p:nvSpPr>
        <p:spPr>
          <a:xfrm>
            <a:off x="5646420" y="3809719"/>
            <a:ext cx="6314522" cy="1688555"/>
          </a:xfrm>
        </p:spPr>
        <p:txBody>
          <a:bodyPr/>
          <a:lstStyle/>
          <a:p>
            <a:r>
              <a:rPr lang="en-US" b="1" dirty="0">
                <a:latin typeface="+mn-lt"/>
              </a:rPr>
              <a:t>Chapter 33: </a:t>
            </a:r>
            <a:r>
              <a:rPr lang="en-US" dirty="0">
                <a:latin typeface="+mn-lt"/>
              </a:rPr>
              <a:t>A Macroeconomic Theory of the Open Economy</a:t>
            </a:r>
          </a:p>
        </p:txBody>
      </p:sp>
      <p:pic>
        <p:nvPicPr>
          <p:cNvPr id="7" name="Picture Placeholder 3">
            <a:extLst>
              <a:ext uri="{FF2B5EF4-FFF2-40B4-BE49-F238E27FC236}">
                <a16:creationId xmlns:a16="http://schemas.microsoft.com/office/drawing/2014/main" id="{38DE40AE-0D77-4AA5-ACC6-EB415A6F4328}"/>
              </a:ext>
              <a:ext uri="{C183D7F6-B498-43B3-948B-1728B52AA6E4}">
                <adec:decorative xmlns:adec="http://schemas.microsoft.com/office/drawing/2017/decorative" xmlns="" val="1"/>
              </a:ext>
            </a:extLst>
          </p:cNvPr>
          <p:cNvPicPr>
            <a:picLocks noGrp="1" noChangeAspect="1"/>
          </p:cNvPicPr>
          <p:nvPr>
            <p:ph type="pic" sz="quarter" idx="11"/>
          </p:nvPr>
        </p:nvPicPr>
        <p:blipFill>
          <a:blip r:embed="rId2"/>
          <a:stretch>
            <a:fillRect/>
          </a:stretch>
        </p:blipFill>
        <p:spPr>
          <a:xfrm>
            <a:off x="622139" y="619425"/>
            <a:ext cx="4221501" cy="5401865"/>
          </a:xfrm>
          <a:prstGeom prst="rect">
            <a:avLst/>
          </a:prstGeom>
        </p:spPr>
      </p:pic>
      <p:sp>
        <p:nvSpPr>
          <p:cNvPr id="5" name="Text Placeholder 4">
            <a:extLst>
              <a:ext uri="{FF2B5EF4-FFF2-40B4-BE49-F238E27FC236}">
                <a16:creationId xmlns:a16="http://schemas.microsoft.com/office/drawing/2014/main" id="{68691F3B-50A6-4E7C-8572-7E4C405A59FB}"/>
              </a:ext>
            </a:extLst>
          </p:cNvPr>
          <p:cNvSpPr>
            <a:spLocks noGrp="1"/>
          </p:cNvSpPr>
          <p:nvPr>
            <p:ph type="body" sz="quarter" idx="12"/>
          </p:nvPr>
        </p:nvSpPr>
        <p:spPr/>
        <p:txBody>
          <a:bodyPr/>
          <a:lstStyle/>
          <a:p>
            <a:r>
              <a:rPr lang="en-US" sz="1200" dirty="0">
                <a:latin typeface="+mn-lt"/>
              </a:rPr>
              <a:t>Mankiw, Principles of Economics, Tenth Edition. © 2024 Cengage. All Rights Reserved. May not be scanned, copied or duplicated, or posted to a publicly accessible website, in whole or in part.</a:t>
            </a:r>
          </a:p>
        </p:txBody>
      </p:sp>
    </p:spTree>
    <p:extLst>
      <p:ext uri="{BB962C8B-B14F-4D97-AF65-F5344CB8AC3E}">
        <p14:creationId xmlns:p14="http://schemas.microsoft.com/office/powerpoint/2010/main" val="382261019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90F656-12C1-01CE-8C55-C22F270D2C9F}"/>
              </a:ext>
            </a:extLst>
          </p:cNvPr>
          <p:cNvSpPr>
            <a:spLocks noGrp="1"/>
          </p:cNvSpPr>
          <p:nvPr>
            <p:ph type="title"/>
          </p:nvPr>
        </p:nvSpPr>
        <p:spPr/>
        <p:txBody>
          <a:bodyPr/>
          <a:lstStyle/>
          <a:p>
            <a:r>
              <a:rPr lang="en-US" dirty="0">
                <a:latin typeface="+mn-lt"/>
              </a:rPr>
              <a:t>The Market for Loanable Funds (4 of 4)</a:t>
            </a:r>
          </a:p>
        </p:txBody>
      </p:sp>
      <p:sp>
        <p:nvSpPr>
          <p:cNvPr id="3" name="Content Placeholder 2">
            <a:extLst>
              <a:ext uri="{FF2B5EF4-FFF2-40B4-BE49-F238E27FC236}">
                <a16:creationId xmlns:a16="http://schemas.microsoft.com/office/drawing/2014/main" id="{25FFD68D-485E-194E-9030-3D32022ED338}"/>
              </a:ext>
            </a:extLst>
          </p:cNvPr>
          <p:cNvSpPr>
            <a:spLocks noGrp="1"/>
          </p:cNvSpPr>
          <p:nvPr>
            <p:ph idx="1"/>
          </p:nvPr>
        </p:nvSpPr>
        <p:spPr>
          <a:xfrm>
            <a:off x="476843" y="1825625"/>
            <a:ext cx="11439854" cy="4351338"/>
          </a:xfrm>
        </p:spPr>
        <p:txBody>
          <a:bodyPr/>
          <a:lstStyle/>
          <a:p>
            <a:pPr>
              <a:spcBef>
                <a:spcPts val="300"/>
              </a:spcBef>
              <a:spcAft>
                <a:spcPts val="600"/>
              </a:spcAft>
            </a:pPr>
            <a:r>
              <a:rPr lang="en-US" altLang="en-US" dirty="0">
                <a:latin typeface="+mn-lt"/>
              </a:rPr>
              <a:t>Quantity of loanable funds supplied and the quantity of loanable funds demanded depend on the real interest rate (</a:t>
            </a:r>
            <a:r>
              <a:rPr lang="en-US" altLang="en-US" i="1" dirty="0">
                <a:latin typeface="+mn-lt"/>
              </a:rPr>
              <a:t>r</a:t>
            </a:r>
            <a:r>
              <a:rPr lang="en-US" altLang="en-US" dirty="0">
                <a:latin typeface="+mn-lt"/>
              </a:rPr>
              <a:t>)</a:t>
            </a:r>
          </a:p>
          <a:p>
            <a:pPr>
              <a:spcBef>
                <a:spcPts val="300"/>
              </a:spcBef>
              <a:spcAft>
                <a:spcPts val="600"/>
              </a:spcAft>
            </a:pPr>
            <a:r>
              <a:rPr lang="en-US" altLang="en-US" dirty="0">
                <a:latin typeface="+mn-lt"/>
              </a:rPr>
              <a:t>Higher real interest rate makes domestic assets more attractive relative to foreign assets</a:t>
            </a:r>
          </a:p>
          <a:p>
            <a:pPr lvl="1">
              <a:spcBef>
                <a:spcPts val="300"/>
              </a:spcBef>
              <a:spcAft>
                <a:spcPts val="600"/>
              </a:spcAft>
              <a:buFont typeface="Arial" panose="020B0604020202020204" pitchFamily="34" charset="0"/>
              <a:buChar char="•"/>
            </a:pPr>
            <a:r>
              <a:rPr lang="en-US" altLang="en-US" dirty="0">
                <a:latin typeface="+mn-lt"/>
              </a:rPr>
              <a:t>Encourages people to save: Increases quantity of loanable funds supplied</a:t>
            </a:r>
          </a:p>
          <a:p>
            <a:pPr lvl="1">
              <a:spcBef>
                <a:spcPts val="300"/>
              </a:spcBef>
              <a:spcAft>
                <a:spcPts val="600"/>
              </a:spcAft>
              <a:buFont typeface="Arial" panose="020B0604020202020204" pitchFamily="34" charset="0"/>
              <a:buChar char="•"/>
            </a:pPr>
            <a:r>
              <a:rPr lang="en-US" altLang="en-US" dirty="0">
                <a:latin typeface="+mn-lt"/>
              </a:rPr>
              <a:t>Discourages investment: Decreases quantity of loanable funds demanded</a:t>
            </a:r>
          </a:p>
          <a:p>
            <a:pPr lvl="1">
              <a:spcBef>
                <a:spcPts val="300"/>
              </a:spcBef>
              <a:spcAft>
                <a:spcPts val="600"/>
              </a:spcAft>
              <a:buFont typeface="Arial" panose="020B0604020202020204" pitchFamily="34" charset="0"/>
              <a:buChar char="•"/>
            </a:pPr>
            <a:r>
              <a:rPr lang="en-US" altLang="en-US" dirty="0">
                <a:latin typeface="+mn-lt"/>
              </a:rPr>
              <a:t>Discourages Americans from buying foreign assets: Reduces U.S. </a:t>
            </a:r>
            <a:r>
              <a:rPr lang="en-US" altLang="en-US" i="1" dirty="0">
                <a:latin typeface="+mn-lt"/>
              </a:rPr>
              <a:t>NCO</a:t>
            </a:r>
          </a:p>
          <a:p>
            <a:pPr lvl="1">
              <a:spcBef>
                <a:spcPts val="300"/>
              </a:spcBef>
              <a:spcAft>
                <a:spcPts val="600"/>
              </a:spcAft>
              <a:buFont typeface="Arial" panose="020B0604020202020204" pitchFamily="34" charset="0"/>
              <a:buChar char="•"/>
            </a:pPr>
            <a:r>
              <a:rPr lang="en-US" altLang="en-US" dirty="0">
                <a:latin typeface="+mn-lt"/>
              </a:rPr>
              <a:t>Encourages foreigners to buy U.S. assets: Reduces U.S. </a:t>
            </a:r>
            <a:r>
              <a:rPr lang="en-US" altLang="en-US" i="1" dirty="0">
                <a:latin typeface="+mn-lt"/>
              </a:rPr>
              <a:t>NCO</a:t>
            </a:r>
          </a:p>
        </p:txBody>
      </p:sp>
    </p:spTree>
    <p:extLst>
      <p:ext uri="{BB962C8B-B14F-4D97-AF65-F5344CB8AC3E}">
        <p14:creationId xmlns:p14="http://schemas.microsoft.com/office/powerpoint/2010/main" val="30701121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2A9B8C-4082-3D8C-79F7-A0898853FAF3}"/>
              </a:ext>
            </a:extLst>
          </p:cNvPr>
          <p:cNvSpPr>
            <a:spLocks noGrp="1"/>
          </p:cNvSpPr>
          <p:nvPr>
            <p:ph type="title"/>
          </p:nvPr>
        </p:nvSpPr>
        <p:spPr/>
        <p:txBody>
          <a:bodyPr/>
          <a:lstStyle/>
          <a:p>
            <a:r>
              <a:rPr lang="en-US" dirty="0">
                <a:latin typeface="+mn-lt"/>
              </a:rPr>
              <a:t>Equilibrium Interest Rate</a:t>
            </a:r>
          </a:p>
        </p:txBody>
      </p:sp>
      <p:sp>
        <p:nvSpPr>
          <p:cNvPr id="3" name="Content Placeholder 2">
            <a:extLst>
              <a:ext uri="{FF2B5EF4-FFF2-40B4-BE49-F238E27FC236}">
                <a16:creationId xmlns:a16="http://schemas.microsoft.com/office/drawing/2014/main" id="{6AB7D863-196E-7FA7-6A2A-B9798845A699}"/>
              </a:ext>
            </a:extLst>
          </p:cNvPr>
          <p:cNvSpPr>
            <a:spLocks noGrp="1"/>
          </p:cNvSpPr>
          <p:nvPr>
            <p:ph idx="1"/>
          </p:nvPr>
        </p:nvSpPr>
        <p:spPr/>
        <p:txBody>
          <a:bodyPr/>
          <a:lstStyle/>
          <a:p>
            <a:r>
              <a:rPr lang="en-US" altLang="en-US" dirty="0">
                <a:latin typeface="+mn-lt"/>
              </a:rPr>
              <a:t>In an open economy, demand for loanable funds comes from</a:t>
            </a:r>
          </a:p>
          <a:p>
            <a:pPr lvl="1">
              <a:buFont typeface="Arial" panose="020B0604020202020204" pitchFamily="34" charset="0"/>
              <a:buChar char="•"/>
            </a:pPr>
            <a:r>
              <a:rPr lang="en-US" altLang="en-US" dirty="0">
                <a:latin typeface="+mn-lt"/>
              </a:rPr>
              <a:t>Those who want loanable funds to buy domestic capital goods </a:t>
            </a:r>
          </a:p>
          <a:p>
            <a:pPr lvl="1">
              <a:buFont typeface="Arial" panose="020B0604020202020204" pitchFamily="34" charset="0"/>
              <a:buChar char="•"/>
            </a:pPr>
            <a:r>
              <a:rPr lang="en-US" altLang="en-US" dirty="0">
                <a:latin typeface="+mn-lt"/>
              </a:rPr>
              <a:t>Those who want loanable funds to buy foreign assets</a:t>
            </a:r>
          </a:p>
          <a:p>
            <a:r>
              <a:rPr lang="en-US" altLang="en-US" dirty="0">
                <a:latin typeface="+mn-lt"/>
              </a:rPr>
              <a:t>Real interest rate adjusts to bring the supply and demand for loanable funds into balance</a:t>
            </a:r>
          </a:p>
          <a:p>
            <a:r>
              <a:rPr lang="en-US" altLang="en-US" dirty="0">
                <a:latin typeface="+mn-lt"/>
              </a:rPr>
              <a:t>At the equilibrium interest rate</a:t>
            </a:r>
          </a:p>
          <a:p>
            <a:pPr lvl="1">
              <a:buFont typeface="Arial" panose="020B0604020202020204" pitchFamily="34" charset="0"/>
              <a:buChar char="•"/>
            </a:pPr>
            <a:r>
              <a:rPr lang="en-US" altLang="en-US" dirty="0">
                <a:latin typeface="+mn-lt"/>
              </a:rPr>
              <a:t>Amount that people want to save exactly balances the desired quantities of domestic investment and net capital outflow</a:t>
            </a:r>
          </a:p>
        </p:txBody>
      </p:sp>
    </p:spTree>
    <p:extLst>
      <p:ext uri="{BB962C8B-B14F-4D97-AF65-F5344CB8AC3E}">
        <p14:creationId xmlns:p14="http://schemas.microsoft.com/office/powerpoint/2010/main" val="279266627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1D788B-E377-4213-34E1-35D1620E33D7}"/>
              </a:ext>
            </a:extLst>
          </p:cNvPr>
          <p:cNvSpPr>
            <a:spLocks noGrp="1"/>
          </p:cNvSpPr>
          <p:nvPr>
            <p:ph type="title"/>
          </p:nvPr>
        </p:nvSpPr>
        <p:spPr/>
        <p:txBody>
          <a:bodyPr/>
          <a:lstStyle/>
          <a:p>
            <a:r>
              <a:rPr lang="en-US" dirty="0">
                <a:latin typeface="+mn-lt"/>
              </a:rPr>
              <a:t>Figure 1 The Market for Loanable Funds</a:t>
            </a:r>
          </a:p>
        </p:txBody>
      </p:sp>
      <p:sp>
        <p:nvSpPr>
          <p:cNvPr id="3" name="Content Placeholder 2">
            <a:extLst>
              <a:ext uri="{FF2B5EF4-FFF2-40B4-BE49-F238E27FC236}">
                <a16:creationId xmlns:a16="http://schemas.microsoft.com/office/drawing/2014/main" id="{6C583C62-AFE2-7A22-E78C-F8EEC7058888}"/>
              </a:ext>
            </a:extLst>
          </p:cNvPr>
          <p:cNvSpPr>
            <a:spLocks noGrp="1"/>
          </p:cNvSpPr>
          <p:nvPr>
            <p:ph sz="half" idx="1"/>
          </p:nvPr>
        </p:nvSpPr>
        <p:spPr>
          <a:xfrm>
            <a:off x="476843" y="1825625"/>
            <a:ext cx="5894460" cy="4351338"/>
          </a:xfrm>
        </p:spPr>
        <p:txBody>
          <a:bodyPr/>
          <a:lstStyle/>
          <a:p>
            <a:pPr>
              <a:spcBef>
                <a:spcPts val="400"/>
              </a:spcBef>
              <a:spcAft>
                <a:spcPts val="300"/>
              </a:spcAft>
            </a:pPr>
            <a:r>
              <a:rPr lang="en-US" sz="2000" dirty="0">
                <a:latin typeface="+mn-lt"/>
              </a:rPr>
              <a:t>The interest rate in an open economy, as in a closed economy, is determined by the supply and demand for loanable funds. </a:t>
            </a:r>
          </a:p>
          <a:p>
            <a:pPr>
              <a:spcBef>
                <a:spcPts val="400"/>
              </a:spcBef>
              <a:spcAft>
                <a:spcPts val="300"/>
              </a:spcAft>
            </a:pPr>
            <a:r>
              <a:rPr lang="en-US" sz="2000" dirty="0">
                <a:latin typeface="+mn-lt"/>
              </a:rPr>
              <a:t>National saving is the source of the supply of loanable funds. </a:t>
            </a:r>
          </a:p>
          <a:p>
            <a:pPr>
              <a:spcBef>
                <a:spcPts val="400"/>
              </a:spcBef>
              <a:spcAft>
                <a:spcPts val="300"/>
              </a:spcAft>
            </a:pPr>
            <a:r>
              <a:rPr lang="en-US" sz="2000" dirty="0">
                <a:latin typeface="+mn-lt"/>
              </a:rPr>
              <a:t>Domestic investment and net capital outflow are the sources of the demand for loanable funds. </a:t>
            </a:r>
          </a:p>
          <a:p>
            <a:pPr>
              <a:spcBef>
                <a:spcPts val="400"/>
              </a:spcBef>
              <a:spcAft>
                <a:spcPts val="300"/>
              </a:spcAft>
            </a:pPr>
            <a:r>
              <a:rPr lang="en-US" sz="2000" dirty="0">
                <a:latin typeface="+mn-lt"/>
              </a:rPr>
              <a:t>At the equilibrium interest rate, the amount that people want to save balances the amount that people want to borrow for the purpose of buying domestic capital and foreign assets.</a:t>
            </a:r>
            <a:endParaRPr lang="en-US" sz="1400" dirty="0">
              <a:latin typeface="+mn-lt"/>
            </a:endParaRPr>
          </a:p>
        </p:txBody>
      </p:sp>
      <p:pic>
        <p:nvPicPr>
          <p:cNvPr id="8" name="Picture 3" descr="The figure plots a graph, using the demand and supply framework, to examine the market for loanable funds.  This diagram is shown on a rectangular coordinate system.  The horizontal axis is the quantity of loanable funds, and no numerical values of used on this axis.  The vertical axis is the interest rate, with no numerical values used on this axis.  The demand for loanable funds goes down linearly from left to right and is labeled Demand for loanable funds and is completed with a parenthetic note: “for domestic investment and net capital outflow.”  The supply of loanable funds goes up linearly from left to right and is labeled Supply of loanable funds, with a parenthetic note: “from national saving.   Where the demand and supply curves intersect determines the equilibrium, at the equilibrium quantity of loanable funds and the equilibrium real interest rate.">
            <a:extLst>
              <a:ext uri="{FF2B5EF4-FFF2-40B4-BE49-F238E27FC236}">
                <a16:creationId xmlns:a16="http://schemas.microsoft.com/office/drawing/2014/main" id="{68384478-355F-3366-AA9A-E34357D9F134}"/>
              </a:ext>
            </a:extLst>
          </p:cNvPr>
          <p:cNvPicPr>
            <a:picLocks noGrp="1" noChangeAspect="1"/>
          </p:cNvPicPr>
          <p:nvPr>
            <p:ph sz="half" idx="2"/>
          </p:nvPr>
        </p:nvPicPr>
        <p:blipFill>
          <a:blip r:embed="rId2"/>
          <a:stretch>
            <a:fillRect/>
          </a:stretch>
        </p:blipFill>
        <p:spPr>
          <a:xfrm>
            <a:off x="6468285" y="2163113"/>
            <a:ext cx="5541307" cy="3735353"/>
          </a:xfrm>
        </p:spPr>
      </p:pic>
    </p:spTree>
    <p:extLst>
      <p:ext uri="{BB962C8B-B14F-4D97-AF65-F5344CB8AC3E}">
        <p14:creationId xmlns:p14="http://schemas.microsoft.com/office/powerpoint/2010/main" val="132844645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E01ADF6-169C-5FA8-11AC-773EADD3CABD}"/>
              </a:ext>
            </a:extLst>
          </p:cNvPr>
          <p:cNvSpPr>
            <a:spLocks noGrp="1"/>
          </p:cNvSpPr>
          <p:nvPr>
            <p:ph type="title"/>
          </p:nvPr>
        </p:nvSpPr>
        <p:spPr>
          <a:xfrm>
            <a:off x="476843" y="473245"/>
            <a:ext cx="10752811" cy="1217447"/>
          </a:xfrm>
        </p:spPr>
        <p:txBody>
          <a:bodyPr/>
          <a:lstStyle/>
          <a:p>
            <a:r>
              <a:rPr lang="en-US" dirty="0">
                <a:latin typeface="+mn-lt"/>
              </a:rPr>
              <a:t>The Market for Foreign-Currency Exchange (1 of 3)</a:t>
            </a:r>
          </a:p>
        </p:txBody>
      </p:sp>
      <p:sp>
        <p:nvSpPr>
          <p:cNvPr id="3" name="Content Placeholder 2">
            <a:extLst>
              <a:ext uri="{FF2B5EF4-FFF2-40B4-BE49-F238E27FC236}">
                <a16:creationId xmlns:a16="http://schemas.microsoft.com/office/drawing/2014/main" id="{DFCE61EE-5B8C-2F79-C839-6E1A8C644A4B}"/>
              </a:ext>
            </a:extLst>
          </p:cNvPr>
          <p:cNvSpPr>
            <a:spLocks noGrp="1"/>
          </p:cNvSpPr>
          <p:nvPr>
            <p:ph idx="1"/>
          </p:nvPr>
        </p:nvSpPr>
        <p:spPr/>
        <p:txBody>
          <a:bodyPr/>
          <a:lstStyle/>
          <a:p>
            <a:r>
              <a:rPr lang="en-US" altLang="en-US" dirty="0">
                <a:latin typeface="+mn-lt"/>
              </a:rPr>
              <a:t>Market for foreign-currency exchange</a:t>
            </a:r>
          </a:p>
          <a:p>
            <a:pPr lvl="1">
              <a:buFont typeface="Arial" panose="020B0604020202020204" pitchFamily="34" charset="0"/>
              <a:buChar char="•"/>
            </a:pPr>
            <a:r>
              <a:rPr lang="en-US" altLang="en-US" dirty="0">
                <a:latin typeface="+mn-lt"/>
              </a:rPr>
              <a:t>Participants in the market trade U.S. dollars in exchange for foreign currencies</a:t>
            </a:r>
          </a:p>
          <a:p>
            <a:r>
              <a:rPr lang="en-US" altLang="en-US" dirty="0">
                <a:latin typeface="+mn-lt"/>
              </a:rPr>
              <a:t>Net capital outflow (</a:t>
            </a:r>
            <a:r>
              <a:rPr lang="en-US" altLang="en-US" i="1" dirty="0">
                <a:latin typeface="+mn-lt"/>
              </a:rPr>
              <a:t>NCO</a:t>
            </a:r>
            <a:r>
              <a:rPr lang="en-US" altLang="en-US" dirty="0">
                <a:latin typeface="+mn-lt"/>
              </a:rPr>
              <a:t>) = Net exports (</a:t>
            </a:r>
            <a:r>
              <a:rPr lang="en-US" altLang="en-US" i="1" dirty="0">
                <a:latin typeface="+mn-lt"/>
              </a:rPr>
              <a:t>NX</a:t>
            </a:r>
            <a:r>
              <a:rPr lang="en-US" altLang="en-US" dirty="0">
                <a:latin typeface="+mn-lt"/>
              </a:rPr>
              <a:t>)</a:t>
            </a:r>
          </a:p>
          <a:p>
            <a:pPr lvl="1">
              <a:buFont typeface="Arial" panose="020B0604020202020204" pitchFamily="34" charset="0"/>
              <a:buChar char="•"/>
            </a:pPr>
            <a:r>
              <a:rPr lang="en-US" altLang="en-US" i="1" dirty="0">
                <a:latin typeface="+mn-lt"/>
              </a:rPr>
              <a:t>NX</a:t>
            </a:r>
            <a:r>
              <a:rPr lang="en-US" altLang="en-US" dirty="0">
                <a:latin typeface="+mn-lt"/>
              </a:rPr>
              <a:t> is the demand for dollars: Foreigners need dollars to buy U.S. net exports</a:t>
            </a:r>
          </a:p>
          <a:p>
            <a:pPr lvl="1">
              <a:buFont typeface="Arial" panose="020B0604020202020204" pitchFamily="34" charset="0"/>
              <a:buChar char="•"/>
            </a:pPr>
            <a:r>
              <a:rPr lang="en-US" altLang="en-US" i="1" dirty="0">
                <a:latin typeface="+mn-lt"/>
              </a:rPr>
              <a:t>NCO</a:t>
            </a:r>
            <a:r>
              <a:rPr lang="en-US" altLang="en-US" dirty="0">
                <a:latin typeface="+mn-lt"/>
              </a:rPr>
              <a:t> is the supply of dollars: U.S. residents sell dollars to obtain the foreign currency they need to buy foreign assets</a:t>
            </a:r>
          </a:p>
        </p:txBody>
      </p:sp>
    </p:spTree>
    <p:extLst>
      <p:ext uri="{BB962C8B-B14F-4D97-AF65-F5344CB8AC3E}">
        <p14:creationId xmlns:p14="http://schemas.microsoft.com/office/powerpoint/2010/main" val="320005416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393783-CF0F-D945-15A5-8D23359CC6F0}"/>
              </a:ext>
            </a:extLst>
          </p:cNvPr>
          <p:cNvSpPr>
            <a:spLocks noGrp="1"/>
          </p:cNvSpPr>
          <p:nvPr>
            <p:ph type="title"/>
          </p:nvPr>
        </p:nvSpPr>
        <p:spPr>
          <a:xfrm>
            <a:off x="476843" y="473245"/>
            <a:ext cx="10763085" cy="1217447"/>
          </a:xfrm>
        </p:spPr>
        <p:txBody>
          <a:bodyPr/>
          <a:lstStyle/>
          <a:p>
            <a:r>
              <a:rPr lang="en-US" dirty="0">
                <a:latin typeface="+mn-lt"/>
              </a:rPr>
              <a:t>The Market for Foreign-Currency Exchange (2 of 3)</a:t>
            </a:r>
          </a:p>
        </p:txBody>
      </p:sp>
      <p:sp>
        <p:nvSpPr>
          <p:cNvPr id="3" name="Content Placeholder 2">
            <a:extLst>
              <a:ext uri="{FF2B5EF4-FFF2-40B4-BE49-F238E27FC236}">
                <a16:creationId xmlns:a16="http://schemas.microsoft.com/office/drawing/2014/main" id="{AEB5BC79-1361-0CEF-6F2C-5F520B9E5FAC}"/>
              </a:ext>
            </a:extLst>
          </p:cNvPr>
          <p:cNvSpPr>
            <a:spLocks noGrp="1"/>
          </p:cNvSpPr>
          <p:nvPr>
            <p:ph sz="half" idx="1"/>
          </p:nvPr>
        </p:nvSpPr>
        <p:spPr/>
        <p:txBody>
          <a:bodyPr/>
          <a:lstStyle/>
          <a:p>
            <a:r>
              <a:rPr lang="en-US" altLang="en-US" dirty="0">
                <a:latin typeface="+mn-lt"/>
              </a:rPr>
              <a:t>Trade surplus, </a:t>
            </a:r>
            <a:r>
              <a:rPr lang="en-US" altLang="en-US" i="1" dirty="0">
                <a:latin typeface="+mn-lt"/>
              </a:rPr>
              <a:t>NX</a:t>
            </a:r>
            <a:r>
              <a:rPr lang="en-US" altLang="en-US" dirty="0">
                <a:latin typeface="+mn-lt"/>
              </a:rPr>
              <a:t> &gt; 0</a:t>
            </a:r>
          </a:p>
          <a:p>
            <a:pPr lvl="1">
              <a:buFont typeface="Arial" panose="020B0604020202020204" pitchFamily="34" charset="0"/>
              <a:buChar char="•"/>
            </a:pPr>
            <a:r>
              <a:rPr lang="en-US" altLang="en-US" dirty="0">
                <a:latin typeface="+mn-lt"/>
              </a:rPr>
              <a:t>Exports &gt; Imports</a:t>
            </a:r>
          </a:p>
          <a:p>
            <a:pPr lvl="1">
              <a:buFont typeface="Arial" panose="020B0604020202020204" pitchFamily="34" charset="0"/>
              <a:buChar char="•"/>
            </a:pPr>
            <a:r>
              <a:rPr lang="en-US" altLang="en-US" dirty="0">
                <a:latin typeface="+mn-lt"/>
              </a:rPr>
              <a:t>Net sale of goods and services abroad</a:t>
            </a:r>
          </a:p>
          <a:p>
            <a:pPr lvl="1">
              <a:buFont typeface="Arial" panose="020B0604020202020204" pitchFamily="34" charset="0"/>
              <a:buChar char="•"/>
            </a:pPr>
            <a:r>
              <a:rPr lang="en-US" altLang="en-US" dirty="0">
                <a:latin typeface="+mn-lt"/>
              </a:rPr>
              <a:t>Americans use foreign currency to buy foreign assets</a:t>
            </a:r>
          </a:p>
          <a:p>
            <a:pPr lvl="2">
              <a:buSzPct val="100000"/>
              <a:buFont typeface="Arial" panose="020B0604020202020204" pitchFamily="34" charset="0"/>
              <a:buChar char="•"/>
            </a:pPr>
            <a:r>
              <a:rPr lang="en-US" altLang="en-US" dirty="0">
                <a:latin typeface="+mn-lt"/>
              </a:rPr>
              <a:t>Capital is flowing abroad</a:t>
            </a:r>
          </a:p>
          <a:p>
            <a:pPr lvl="2">
              <a:buSzPct val="100000"/>
              <a:buFont typeface="Arial" panose="020B0604020202020204" pitchFamily="34" charset="0"/>
              <a:buChar char="•"/>
            </a:pPr>
            <a:r>
              <a:rPr lang="en-US" altLang="en-US" i="1" dirty="0">
                <a:latin typeface="+mn-lt"/>
              </a:rPr>
              <a:t>NCO</a:t>
            </a:r>
            <a:r>
              <a:rPr lang="en-US" altLang="en-US" dirty="0">
                <a:latin typeface="+mn-lt"/>
              </a:rPr>
              <a:t> &gt; 0</a:t>
            </a:r>
          </a:p>
        </p:txBody>
      </p:sp>
      <p:sp>
        <p:nvSpPr>
          <p:cNvPr id="4" name="Content Placeholder 3">
            <a:extLst>
              <a:ext uri="{FF2B5EF4-FFF2-40B4-BE49-F238E27FC236}">
                <a16:creationId xmlns:a16="http://schemas.microsoft.com/office/drawing/2014/main" id="{118D0456-A7C4-7579-E80B-8DC4E4CA6005}"/>
              </a:ext>
            </a:extLst>
          </p:cNvPr>
          <p:cNvSpPr>
            <a:spLocks noGrp="1"/>
          </p:cNvSpPr>
          <p:nvPr>
            <p:ph sz="half" idx="2"/>
          </p:nvPr>
        </p:nvSpPr>
        <p:spPr/>
        <p:txBody>
          <a:bodyPr/>
          <a:lstStyle/>
          <a:p>
            <a:r>
              <a:rPr lang="en-US" altLang="en-US" dirty="0">
                <a:latin typeface="+mn-lt"/>
              </a:rPr>
              <a:t>Trade deficit, </a:t>
            </a:r>
            <a:r>
              <a:rPr lang="en-US" altLang="en-US" i="1" dirty="0">
                <a:latin typeface="+mn-lt"/>
              </a:rPr>
              <a:t>NX</a:t>
            </a:r>
            <a:r>
              <a:rPr lang="en-US" altLang="en-US" dirty="0">
                <a:latin typeface="+mn-lt"/>
              </a:rPr>
              <a:t> &lt; 0</a:t>
            </a:r>
          </a:p>
          <a:p>
            <a:pPr lvl="1">
              <a:buFont typeface="Arial" panose="020B0604020202020204" pitchFamily="34" charset="0"/>
              <a:buChar char="•"/>
            </a:pPr>
            <a:r>
              <a:rPr lang="en-US" altLang="en-US" dirty="0">
                <a:latin typeface="+mn-lt"/>
              </a:rPr>
              <a:t>Imports &gt; Exports</a:t>
            </a:r>
          </a:p>
          <a:p>
            <a:pPr lvl="1">
              <a:buFont typeface="Arial" panose="020B0604020202020204" pitchFamily="34" charset="0"/>
              <a:buChar char="•"/>
            </a:pPr>
            <a:r>
              <a:rPr lang="en-US" altLang="en-US" dirty="0">
                <a:latin typeface="+mn-lt"/>
              </a:rPr>
              <a:t>Net purchase of goods and services abroad</a:t>
            </a:r>
          </a:p>
          <a:p>
            <a:pPr lvl="1">
              <a:buFont typeface="Arial" panose="020B0604020202020204" pitchFamily="34" charset="0"/>
              <a:buChar char="•"/>
            </a:pPr>
            <a:r>
              <a:rPr lang="en-US" altLang="en-US" dirty="0">
                <a:latin typeface="+mn-lt"/>
              </a:rPr>
              <a:t>Some financed by selling American assets abroad</a:t>
            </a:r>
          </a:p>
          <a:p>
            <a:pPr lvl="2">
              <a:buSzPct val="100000"/>
              <a:buFont typeface="Arial" panose="020B0604020202020204" pitchFamily="34" charset="0"/>
              <a:buChar char="•"/>
            </a:pPr>
            <a:r>
              <a:rPr lang="en-US" altLang="en-US" dirty="0">
                <a:latin typeface="+mn-lt"/>
              </a:rPr>
              <a:t>Foreign capital is flowing into U.S.</a:t>
            </a:r>
          </a:p>
          <a:p>
            <a:pPr lvl="2">
              <a:buSzPct val="100000"/>
              <a:buFont typeface="Arial" panose="020B0604020202020204" pitchFamily="34" charset="0"/>
              <a:buChar char="•"/>
            </a:pPr>
            <a:r>
              <a:rPr lang="en-US" altLang="en-US" i="1" dirty="0">
                <a:latin typeface="+mn-lt"/>
              </a:rPr>
              <a:t>NCO</a:t>
            </a:r>
            <a:r>
              <a:rPr lang="en-US" altLang="en-US" dirty="0">
                <a:latin typeface="+mn-lt"/>
              </a:rPr>
              <a:t> &lt; 0</a:t>
            </a:r>
          </a:p>
        </p:txBody>
      </p:sp>
    </p:spTree>
    <p:extLst>
      <p:ext uri="{BB962C8B-B14F-4D97-AF65-F5344CB8AC3E}">
        <p14:creationId xmlns:p14="http://schemas.microsoft.com/office/powerpoint/2010/main" val="53108839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338632-701B-020C-3C9B-6905C9C2D876}"/>
              </a:ext>
            </a:extLst>
          </p:cNvPr>
          <p:cNvSpPr>
            <a:spLocks noGrp="1"/>
          </p:cNvSpPr>
          <p:nvPr>
            <p:ph type="title"/>
          </p:nvPr>
        </p:nvSpPr>
        <p:spPr>
          <a:xfrm>
            <a:off x="476844" y="473245"/>
            <a:ext cx="10835004" cy="1217447"/>
          </a:xfrm>
        </p:spPr>
        <p:txBody>
          <a:bodyPr/>
          <a:lstStyle/>
          <a:p>
            <a:r>
              <a:rPr lang="en-US" dirty="0">
                <a:latin typeface="+mn-lt"/>
              </a:rPr>
              <a:t>The Market for Foreign-Currency Exchange (3 of 3)</a:t>
            </a:r>
          </a:p>
        </p:txBody>
      </p:sp>
      <p:sp>
        <p:nvSpPr>
          <p:cNvPr id="3" name="Content Placeholder 2">
            <a:extLst>
              <a:ext uri="{FF2B5EF4-FFF2-40B4-BE49-F238E27FC236}">
                <a16:creationId xmlns:a16="http://schemas.microsoft.com/office/drawing/2014/main" id="{5CCEA744-A32B-DF1B-AE41-27E267F7E3B7}"/>
              </a:ext>
            </a:extLst>
          </p:cNvPr>
          <p:cNvSpPr>
            <a:spLocks noGrp="1"/>
          </p:cNvSpPr>
          <p:nvPr>
            <p:ph sz="half" idx="1"/>
          </p:nvPr>
        </p:nvSpPr>
        <p:spPr/>
        <p:txBody>
          <a:bodyPr/>
          <a:lstStyle/>
          <a:p>
            <a:r>
              <a:rPr lang="en-US" sz="2200" dirty="0">
                <a:latin typeface="+mn-lt"/>
              </a:rPr>
              <a:t>Demand for foreign-currency exchange</a:t>
            </a:r>
          </a:p>
          <a:p>
            <a:pPr lvl="1">
              <a:buFont typeface="Arial" panose="020B0604020202020204" pitchFamily="34" charset="0"/>
              <a:buChar char="•"/>
            </a:pPr>
            <a:r>
              <a:rPr lang="en-US" sz="2200" i="1" dirty="0">
                <a:latin typeface="+mn-lt"/>
              </a:rPr>
              <a:t>NX</a:t>
            </a:r>
          </a:p>
          <a:p>
            <a:pPr lvl="1">
              <a:buFont typeface="Arial" panose="020B0604020202020204" pitchFamily="34" charset="0"/>
              <a:buChar char="•"/>
            </a:pPr>
            <a:r>
              <a:rPr lang="en-US" sz="2200" dirty="0">
                <a:latin typeface="+mn-lt"/>
              </a:rPr>
              <a:t>Foreigners need dollars to buy U.S. net exports</a:t>
            </a:r>
          </a:p>
          <a:p>
            <a:r>
              <a:rPr lang="en-US" sz="2200" dirty="0">
                <a:latin typeface="+mn-lt"/>
              </a:rPr>
              <a:t>Higher real exchange rate</a:t>
            </a:r>
          </a:p>
          <a:p>
            <a:pPr lvl="1">
              <a:buFont typeface="Arial" panose="020B0604020202020204" pitchFamily="34" charset="0"/>
              <a:buChar char="•"/>
            </a:pPr>
            <a:r>
              <a:rPr lang="en-US" sz="2200" dirty="0">
                <a:latin typeface="+mn-lt"/>
              </a:rPr>
              <a:t>Makes U.S. goods more expensive</a:t>
            </a:r>
          </a:p>
          <a:p>
            <a:pPr lvl="1">
              <a:buFont typeface="Arial" panose="020B0604020202020204" pitchFamily="34" charset="0"/>
              <a:buChar char="•"/>
            </a:pPr>
            <a:r>
              <a:rPr lang="en-US" sz="2200" dirty="0">
                <a:latin typeface="+mn-lt"/>
              </a:rPr>
              <a:t>Reduces quantity of dollars demanded to buy those goods</a:t>
            </a:r>
          </a:p>
        </p:txBody>
      </p:sp>
      <p:sp>
        <p:nvSpPr>
          <p:cNvPr id="4" name="Content Placeholder 3">
            <a:extLst>
              <a:ext uri="{FF2B5EF4-FFF2-40B4-BE49-F238E27FC236}">
                <a16:creationId xmlns:a16="http://schemas.microsoft.com/office/drawing/2014/main" id="{34A05154-ED88-79A9-9A61-4740A53CDD5F}"/>
              </a:ext>
            </a:extLst>
          </p:cNvPr>
          <p:cNvSpPr>
            <a:spLocks noGrp="1"/>
          </p:cNvSpPr>
          <p:nvPr>
            <p:ph sz="half" idx="2"/>
          </p:nvPr>
        </p:nvSpPr>
        <p:spPr/>
        <p:txBody>
          <a:bodyPr/>
          <a:lstStyle/>
          <a:p>
            <a:r>
              <a:rPr lang="en-US" sz="2200" dirty="0">
                <a:latin typeface="+mn-lt"/>
              </a:rPr>
              <a:t>Supply of foreign-currency exchange</a:t>
            </a:r>
          </a:p>
          <a:p>
            <a:pPr lvl="1">
              <a:buFont typeface="Arial" panose="020B0604020202020204" pitchFamily="34" charset="0"/>
              <a:buChar char="•"/>
            </a:pPr>
            <a:r>
              <a:rPr lang="en-US" sz="2200" i="1" dirty="0">
                <a:latin typeface="+mn-lt"/>
              </a:rPr>
              <a:t>NCO</a:t>
            </a:r>
          </a:p>
          <a:p>
            <a:pPr lvl="1">
              <a:buFont typeface="Arial" panose="020B0604020202020204" pitchFamily="34" charset="0"/>
              <a:buChar char="•"/>
            </a:pPr>
            <a:r>
              <a:rPr lang="en-US" sz="2200" dirty="0">
                <a:latin typeface="+mn-lt"/>
              </a:rPr>
              <a:t>U.S. residents sell dollars to obtain the foreign currency they need to buy foreign assets</a:t>
            </a:r>
          </a:p>
          <a:p>
            <a:r>
              <a:rPr lang="en-US" sz="2200" dirty="0">
                <a:latin typeface="+mn-lt"/>
              </a:rPr>
              <a:t>Supply curve is vertical</a:t>
            </a:r>
          </a:p>
          <a:p>
            <a:pPr lvl="1">
              <a:buFont typeface="Arial" panose="020B0604020202020204" pitchFamily="34" charset="0"/>
              <a:buChar char="•"/>
            </a:pPr>
            <a:r>
              <a:rPr lang="en-US" sz="2200" dirty="0">
                <a:latin typeface="+mn-lt"/>
              </a:rPr>
              <a:t>Does not depend on the real exchange rate</a:t>
            </a:r>
          </a:p>
        </p:txBody>
      </p:sp>
    </p:spTree>
    <p:extLst>
      <p:ext uri="{BB962C8B-B14F-4D97-AF65-F5344CB8AC3E}">
        <p14:creationId xmlns:p14="http://schemas.microsoft.com/office/powerpoint/2010/main" val="16510659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C7D0EC3-D8F2-83AB-E833-2BE222ABB013}"/>
              </a:ext>
            </a:extLst>
          </p:cNvPr>
          <p:cNvSpPr>
            <a:spLocks noGrp="1"/>
          </p:cNvSpPr>
          <p:nvPr>
            <p:ph type="title"/>
          </p:nvPr>
        </p:nvSpPr>
        <p:spPr/>
        <p:txBody>
          <a:bodyPr/>
          <a:lstStyle/>
          <a:p>
            <a:r>
              <a:rPr lang="en-US" dirty="0">
                <a:latin typeface="+mn-lt"/>
              </a:rPr>
              <a:t>Equilibrium Real Exchange Rate</a:t>
            </a:r>
          </a:p>
        </p:txBody>
      </p:sp>
      <p:sp>
        <p:nvSpPr>
          <p:cNvPr id="3" name="Content Placeholder 2">
            <a:extLst>
              <a:ext uri="{FF2B5EF4-FFF2-40B4-BE49-F238E27FC236}">
                <a16:creationId xmlns:a16="http://schemas.microsoft.com/office/drawing/2014/main" id="{FE9CE128-0B35-203C-EE71-6003A27C8F0F}"/>
              </a:ext>
            </a:extLst>
          </p:cNvPr>
          <p:cNvSpPr>
            <a:spLocks noGrp="1"/>
          </p:cNvSpPr>
          <p:nvPr>
            <p:ph idx="1"/>
          </p:nvPr>
        </p:nvSpPr>
        <p:spPr/>
        <p:txBody>
          <a:bodyPr/>
          <a:lstStyle/>
          <a:p>
            <a:r>
              <a:rPr lang="en-US" altLang="en-US" dirty="0">
                <a:latin typeface="+mn-lt"/>
              </a:rPr>
              <a:t>Model of  open economy posits that net capital outflow does not depend on the real exchange rate (vertical supply curve)</a:t>
            </a:r>
          </a:p>
          <a:p>
            <a:pPr lvl="1">
              <a:buFont typeface="Arial" panose="020B0604020202020204" pitchFamily="34" charset="0"/>
              <a:buChar char="•"/>
            </a:pPr>
            <a:r>
              <a:rPr lang="en-US" dirty="0">
                <a:latin typeface="+mn-lt"/>
              </a:rPr>
              <a:t>Real exchange rate moves to ensure equilibrium in this market</a:t>
            </a:r>
            <a:endParaRPr lang="en-US" altLang="en-US" dirty="0">
              <a:latin typeface="+mn-lt"/>
            </a:endParaRPr>
          </a:p>
          <a:p>
            <a:r>
              <a:rPr lang="en-US" altLang="en-US" dirty="0">
                <a:latin typeface="+mn-lt"/>
              </a:rPr>
              <a:t>At the equilibrium real exchange rate, the demand for dollars by foreigners arising from the U.S. net exports of goods and services balances the supply of dollars from Americans arising from U.S. net capital outflow</a:t>
            </a:r>
          </a:p>
        </p:txBody>
      </p:sp>
    </p:spTree>
    <p:extLst>
      <p:ext uri="{BB962C8B-B14F-4D97-AF65-F5344CB8AC3E}">
        <p14:creationId xmlns:p14="http://schemas.microsoft.com/office/powerpoint/2010/main" val="169695456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E04FD8-811D-C04B-81FD-305D3568F6FB}"/>
              </a:ext>
            </a:extLst>
          </p:cNvPr>
          <p:cNvSpPr>
            <a:spLocks noGrp="1"/>
          </p:cNvSpPr>
          <p:nvPr>
            <p:ph type="title"/>
          </p:nvPr>
        </p:nvSpPr>
        <p:spPr/>
        <p:txBody>
          <a:bodyPr/>
          <a:lstStyle/>
          <a:p>
            <a:r>
              <a:rPr lang="en-US" dirty="0">
                <a:latin typeface="+mn-lt"/>
              </a:rPr>
              <a:t>Figure 2 The Market for Foreign-Currency Exchange</a:t>
            </a:r>
          </a:p>
        </p:txBody>
      </p:sp>
      <p:sp>
        <p:nvSpPr>
          <p:cNvPr id="3" name="Content Placeholder 2">
            <a:extLst>
              <a:ext uri="{FF2B5EF4-FFF2-40B4-BE49-F238E27FC236}">
                <a16:creationId xmlns:a16="http://schemas.microsoft.com/office/drawing/2014/main" id="{41D17C71-9629-B262-4B34-881E920892E5}"/>
              </a:ext>
            </a:extLst>
          </p:cNvPr>
          <p:cNvSpPr>
            <a:spLocks noGrp="1"/>
          </p:cNvSpPr>
          <p:nvPr>
            <p:ph sz="half" idx="1"/>
          </p:nvPr>
        </p:nvSpPr>
        <p:spPr>
          <a:xfrm>
            <a:off x="476843" y="1825625"/>
            <a:ext cx="5997699" cy="4351338"/>
          </a:xfrm>
        </p:spPr>
        <p:txBody>
          <a:bodyPr/>
          <a:lstStyle/>
          <a:p>
            <a:pPr marL="0" indent="0">
              <a:buNone/>
            </a:pPr>
            <a:r>
              <a:rPr lang="en-US" sz="1800" b="0" dirty="0">
                <a:latin typeface="+mn-lt"/>
              </a:rPr>
              <a:t>The real exchange rate is determined by the supply and demand for foreign-currency exchange. The supply of dollars to be exchanged into foreign currency comes from net capital outflow. Because net capital outflow does not depend on the real exchange rate, the supply curve is vertical. The demand for dollars comes from net exports. Because a lower real exchange rate stimulates net exports (and increases the quantity of dollars demanded to pay for these net exports), the demand curve slopes downward. At the equilibrium real exchange rate, the number of dollars supplied to buy foreign assets exactly balances the number of dollars demanded to buy net exports.</a:t>
            </a:r>
          </a:p>
        </p:txBody>
      </p:sp>
      <p:pic>
        <p:nvPicPr>
          <p:cNvPr id="9" name="Picture 3" descr="The figure plots a graph, using the demand and supply framework, to examine the market for foreign-currency exchange.  The graph is on a rectangular coordinate system.  The horizontal axis is the quantity of dollars exchanged into foreign currency; on this axis, no numerical values are shown.  The vertical axis is the real exchange rate, and here no numerical values are shown.  The demand for dollars goes down linearly from left to right and is labeled Demand for dollars and is completed with a parenthetic note: “for net exports.”  The supply curve is a vertical line perpendicular to the horizontal axis, and is labeled the Supply of dollars, with the parenthetic note: “from net capital outflow.”  The intersection of the demand and supply curve here determines the equilibrium, that is, the equilibrium quantity of dollars exchanged and the equilibrium real exchange rate.">
            <a:extLst>
              <a:ext uri="{FF2B5EF4-FFF2-40B4-BE49-F238E27FC236}">
                <a16:creationId xmlns:a16="http://schemas.microsoft.com/office/drawing/2014/main" id="{EE19A357-BDE4-9799-398B-7367865A48E6}"/>
              </a:ext>
            </a:extLst>
          </p:cNvPr>
          <p:cNvPicPr>
            <a:picLocks noGrp="1" noChangeAspect="1"/>
          </p:cNvPicPr>
          <p:nvPr>
            <p:ph sz="half" idx="2"/>
          </p:nvPr>
        </p:nvPicPr>
        <p:blipFill>
          <a:blip r:embed="rId2"/>
          <a:stretch>
            <a:fillRect/>
          </a:stretch>
        </p:blipFill>
        <p:spPr>
          <a:xfrm>
            <a:off x="6467163" y="2160961"/>
            <a:ext cx="5543550" cy="3680664"/>
          </a:xfrm>
        </p:spPr>
      </p:pic>
    </p:spTree>
    <p:extLst>
      <p:ext uri="{BB962C8B-B14F-4D97-AF65-F5344CB8AC3E}">
        <p14:creationId xmlns:p14="http://schemas.microsoft.com/office/powerpoint/2010/main" val="282175696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23DD1796-735C-497D-9A8F-5D5B38C8834D}"/>
              </a:ext>
            </a:extLst>
          </p:cNvPr>
          <p:cNvSpPr>
            <a:spLocks noGrp="1"/>
          </p:cNvSpPr>
          <p:nvPr>
            <p:ph type="ctrTitle"/>
          </p:nvPr>
        </p:nvSpPr>
        <p:spPr/>
        <p:txBody>
          <a:bodyPr/>
          <a:lstStyle/>
          <a:p>
            <a:r>
              <a:rPr lang="en-US" dirty="0">
                <a:latin typeface="+mn-lt"/>
              </a:rPr>
              <a:t>33-2</a:t>
            </a:r>
          </a:p>
        </p:txBody>
      </p:sp>
      <p:sp>
        <p:nvSpPr>
          <p:cNvPr id="4" name="Subtitle 2">
            <a:extLst>
              <a:ext uri="{FF2B5EF4-FFF2-40B4-BE49-F238E27FC236}">
                <a16:creationId xmlns:a16="http://schemas.microsoft.com/office/drawing/2014/main" id="{A65A2268-325D-4DDE-9FCE-629BCB97F1C7}"/>
              </a:ext>
            </a:extLst>
          </p:cNvPr>
          <p:cNvSpPr>
            <a:spLocks noGrp="1"/>
          </p:cNvSpPr>
          <p:nvPr>
            <p:ph type="subTitle" idx="1"/>
          </p:nvPr>
        </p:nvSpPr>
        <p:spPr/>
        <p:txBody>
          <a:bodyPr/>
          <a:lstStyle/>
          <a:p>
            <a:r>
              <a:rPr lang="en-US" dirty="0">
                <a:latin typeface="+mn-lt"/>
              </a:rPr>
              <a:t>Equilibrium in the Open Economy</a:t>
            </a:r>
          </a:p>
        </p:txBody>
      </p:sp>
    </p:spTree>
    <p:custDataLst>
      <p:tags r:id="rId1"/>
    </p:custDataLst>
    <p:extLst>
      <p:ext uri="{BB962C8B-B14F-4D97-AF65-F5344CB8AC3E}">
        <p14:creationId xmlns:p14="http://schemas.microsoft.com/office/powerpoint/2010/main" val="300745641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AB745B-AFE4-21E0-60CD-90922B1E6DD9}"/>
              </a:ext>
            </a:extLst>
          </p:cNvPr>
          <p:cNvSpPr>
            <a:spLocks noGrp="1"/>
          </p:cNvSpPr>
          <p:nvPr>
            <p:ph type="title"/>
          </p:nvPr>
        </p:nvSpPr>
        <p:spPr/>
        <p:txBody>
          <a:bodyPr/>
          <a:lstStyle/>
          <a:p>
            <a:r>
              <a:rPr lang="en-US" dirty="0">
                <a:latin typeface="+mn-lt"/>
              </a:rPr>
              <a:t>Net Capital Outflow: The Link between the Two Markets</a:t>
            </a:r>
          </a:p>
        </p:txBody>
      </p:sp>
      <p:sp>
        <p:nvSpPr>
          <p:cNvPr id="3" name="Content Placeholder 2">
            <a:extLst>
              <a:ext uri="{FF2B5EF4-FFF2-40B4-BE49-F238E27FC236}">
                <a16:creationId xmlns:a16="http://schemas.microsoft.com/office/drawing/2014/main" id="{7F7C6CB6-14B0-39DA-217A-37A9B7A21420}"/>
              </a:ext>
            </a:extLst>
          </p:cNvPr>
          <p:cNvSpPr>
            <a:spLocks noGrp="1"/>
          </p:cNvSpPr>
          <p:nvPr>
            <p:ph idx="1"/>
          </p:nvPr>
        </p:nvSpPr>
        <p:spPr/>
        <p:txBody>
          <a:bodyPr/>
          <a:lstStyle/>
          <a:p>
            <a:r>
              <a:rPr lang="en-US" altLang="en-US" dirty="0">
                <a:latin typeface="+mn-lt"/>
              </a:rPr>
              <a:t>Identities</a:t>
            </a:r>
          </a:p>
          <a:p>
            <a:pPr lvl="1">
              <a:buFont typeface="Arial" panose="020B0604020202020204" pitchFamily="34" charset="0"/>
              <a:buChar char="•"/>
            </a:pPr>
            <a:r>
              <a:rPr lang="en-US" altLang="en-US" dirty="0">
                <a:latin typeface="+mn-lt"/>
              </a:rPr>
              <a:t>Market for loanable funds: </a:t>
            </a:r>
            <a:r>
              <a:rPr lang="en-US" altLang="en-US" i="1" dirty="0">
                <a:latin typeface="+mn-lt"/>
              </a:rPr>
              <a:t>S</a:t>
            </a:r>
            <a:r>
              <a:rPr lang="en-US" altLang="en-US" dirty="0">
                <a:latin typeface="+mn-lt"/>
              </a:rPr>
              <a:t> = </a:t>
            </a:r>
            <a:r>
              <a:rPr lang="en-US" altLang="en-US" i="1" dirty="0">
                <a:latin typeface="+mn-lt"/>
              </a:rPr>
              <a:t>I</a:t>
            </a:r>
            <a:r>
              <a:rPr lang="en-US" altLang="en-US" dirty="0">
                <a:latin typeface="+mn-lt"/>
              </a:rPr>
              <a:t> + </a:t>
            </a:r>
            <a:r>
              <a:rPr lang="en-US" altLang="en-US" i="1" dirty="0">
                <a:latin typeface="+mn-lt"/>
              </a:rPr>
              <a:t>NCO</a:t>
            </a:r>
          </a:p>
          <a:p>
            <a:pPr lvl="1">
              <a:buFont typeface="Arial" panose="020B0604020202020204" pitchFamily="34" charset="0"/>
              <a:buChar char="•"/>
            </a:pPr>
            <a:r>
              <a:rPr lang="en-US" altLang="en-US" dirty="0">
                <a:latin typeface="+mn-lt"/>
              </a:rPr>
              <a:t>Market for foreign-currency exchange: </a:t>
            </a:r>
            <a:r>
              <a:rPr lang="en-US" altLang="en-US" i="1" dirty="0">
                <a:latin typeface="+mn-lt"/>
              </a:rPr>
              <a:t>NCO</a:t>
            </a:r>
            <a:r>
              <a:rPr lang="en-US" altLang="en-US" dirty="0">
                <a:latin typeface="+mn-lt"/>
              </a:rPr>
              <a:t> = </a:t>
            </a:r>
            <a:r>
              <a:rPr lang="en-US" altLang="en-US" i="1" dirty="0">
                <a:latin typeface="+mn-lt"/>
              </a:rPr>
              <a:t>NX</a:t>
            </a:r>
          </a:p>
          <a:p>
            <a:r>
              <a:rPr lang="en-US" altLang="en-US" dirty="0">
                <a:latin typeface="+mn-lt"/>
              </a:rPr>
              <a:t>Net capital outflow is link between</a:t>
            </a:r>
          </a:p>
          <a:p>
            <a:pPr lvl="1">
              <a:buFont typeface="Arial" panose="020B0604020202020204" pitchFamily="34" charset="0"/>
              <a:buChar char="•"/>
            </a:pPr>
            <a:r>
              <a:rPr lang="en-US" altLang="en-US" dirty="0">
                <a:latin typeface="+mn-lt"/>
              </a:rPr>
              <a:t>Market for loanable funds</a:t>
            </a:r>
          </a:p>
          <a:p>
            <a:pPr lvl="1">
              <a:buFont typeface="Arial" panose="020B0604020202020204" pitchFamily="34" charset="0"/>
              <a:buChar char="•"/>
            </a:pPr>
            <a:r>
              <a:rPr lang="en-US" altLang="en-US" dirty="0">
                <a:latin typeface="+mn-lt"/>
              </a:rPr>
              <a:t>Market for foreign-currency exchange</a:t>
            </a:r>
          </a:p>
        </p:txBody>
      </p:sp>
    </p:spTree>
    <p:extLst>
      <p:ext uri="{BB962C8B-B14F-4D97-AF65-F5344CB8AC3E}">
        <p14:creationId xmlns:p14="http://schemas.microsoft.com/office/powerpoint/2010/main" val="415845613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6235DC-232C-4319-AB7B-A66FDD0E4495}"/>
              </a:ext>
            </a:extLst>
          </p:cNvPr>
          <p:cNvSpPr>
            <a:spLocks noGrp="1"/>
          </p:cNvSpPr>
          <p:nvPr>
            <p:ph type="title"/>
          </p:nvPr>
        </p:nvSpPr>
        <p:spPr/>
        <p:txBody>
          <a:bodyPr/>
          <a:lstStyle/>
          <a:p>
            <a:r>
              <a:rPr lang="en-US" dirty="0">
                <a:latin typeface="+mn-lt"/>
              </a:rPr>
              <a:t>Chapter Objectives (1 of 3)</a:t>
            </a:r>
          </a:p>
        </p:txBody>
      </p:sp>
      <p:sp>
        <p:nvSpPr>
          <p:cNvPr id="3" name="Content Placeholder 2">
            <a:extLst>
              <a:ext uri="{FF2B5EF4-FFF2-40B4-BE49-F238E27FC236}">
                <a16:creationId xmlns:a16="http://schemas.microsoft.com/office/drawing/2014/main" id="{A68E82C8-1783-4D5D-9D67-D22430B88DA4}"/>
              </a:ext>
            </a:extLst>
          </p:cNvPr>
          <p:cNvSpPr>
            <a:spLocks noGrp="1"/>
          </p:cNvSpPr>
          <p:nvPr>
            <p:ph idx="1"/>
          </p:nvPr>
        </p:nvSpPr>
        <p:spPr/>
        <p:txBody>
          <a:bodyPr/>
          <a:lstStyle/>
          <a:p>
            <a:pPr>
              <a:spcBef>
                <a:spcPts val="600"/>
              </a:spcBef>
              <a:buNone/>
            </a:pPr>
            <a:r>
              <a:rPr lang="en-US" dirty="0">
                <a:latin typeface="+mn-lt"/>
              </a:rPr>
              <a:t>By the end of this chapter, you should be able to:</a:t>
            </a:r>
          </a:p>
          <a:p>
            <a:pPr>
              <a:spcBef>
                <a:spcPts val="600"/>
              </a:spcBef>
            </a:pPr>
            <a:r>
              <a:rPr lang="en-US" dirty="0">
                <a:latin typeface="+mn-lt"/>
              </a:rPr>
              <a:t>Apply basic principles about the international flow of goods and capital.</a:t>
            </a:r>
          </a:p>
          <a:p>
            <a:pPr>
              <a:spcBef>
                <a:spcPts val="600"/>
              </a:spcBef>
            </a:pPr>
            <a:r>
              <a:rPr lang="en-US" dirty="0">
                <a:latin typeface="+mn-lt"/>
              </a:rPr>
              <a:t>Explain the relationship between saving, investment, and international flows.</a:t>
            </a:r>
          </a:p>
          <a:p>
            <a:pPr>
              <a:spcBef>
                <a:spcPts val="600"/>
              </a:spcBef>
            </a:pPr>
            <a:r>
              <a:rPr lang="en-US" dirty="0">
                <a:latin typeface="+mn-lt"/>
              </a:rPr>
              <a:t>Explain the relationship between national saving, public saving, and private saving.</a:t>
            </a:r>
          </a:p>
          <a:p>
            <a:pPr>
              <a:spcBef>
                <a:spcPts val="600"/>
              </a:spcBef>
            </a:pPr>
            <a:r>
              <a:rPr lang="en-US" dirty="0">
                <a:latin typeface="+mn-lt"/>
              </a:rPr>
              <a:t>Describe the loanable funds market.</a:t>
            </a:r>
          </a:p>
          <a:p>
            <a:pPr>
              <a:spcBef>
                <a:spcPts val="600"/>
              </a:spcBef>
            </a:pPr>
            <a:r>
              <a:rPr lang="en-US" dirty="0">
                <a:latin typeface="+mn-lt"/>
              </a:rPr>
              <a:t>Analyze how changes in demand impact equilibrium in the market for loanable funds.</a:t>
            </a:r>
          </a:p>
        </p:txBody>
      </p:sp>
    </p:spTree>
    <p:extLst>
      <p:ext uri="{BB962C8B-B14F-4D97-AF65-F5344CB8AC3E}">
        <p14:creationId xmlns:p14="http://schemas.microsoft.com/office/powerpoint/2010/main" val="325317024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1D788B-E377-4213-34E1-35D1620E33D7}"/>
              </a:ext>
            </a:extLst>
          </p:cNvPr>
          <p:cNvSpPr>
            <a:spLocks noGrp="1"/>
          </p:cNvSpPr>
          <p:nvPr>
            <p:ph type="title"/>
          </p:nvPr>
        </p:nvSpPr>
        <p:spPr/>
        <p:txBody>
          <a:bodyPr/>
          <a:lstStyle/>
          <a:p>
            <a:r>
              <a:rPr lang="en-US" dirty="0">
                <a:latin typeface="+mn-lt"/>
              </a:rPr>
              <a:t>Figure 3 How Net Capital Outflow Depends on the Interest Rate</a:t>
            </a:r>
          </a:p>
        </p:txBody>
      </p:sp>
      <p:sp>
        <p:nvSpPr>
          <p:cNvPr id="3" name="Content Placeholder 2">
            <a:extLst>
              <a:ext uri="{FF2B5EF4-FFF2-40B4-BE49-F238E27FC236}">
                <a16:creationId xmlns:a16="http://schemas.microsoft.com/office/drawing/2014/main" id="{6C583C62-AFE2-7A22-E78C-F8EEC7058888}"/>
              </a:ext>
            </a:extLst>
          </p:cNvPr>
          <p:cNvSpPr>
            <a:spLocks noGrp="1"/>
          </p:cNvSpPr>
          <p:nvPr>
            <p:ph sz="half" idx="1"/>
          </p:nvPr>
        </p:nvSpPr>
        <p:spPr>
          <a:xfrm>
            <a:off x="476843" y="1825625"/>
            <a:ext cx="5820718" cy="4351338"/>
          </a:xfrm>
        </p:spPr>
        <p:txBody>
          <a:bodyPr/>
          <a:lstStyle/>
          <a:p>
            <a:pPr>
              <a:spcBef>
                <a:spcPts val="1200"/>
              </a:spcBef>
            </a:pPr>
            <a:r>
              <a:rPr lang="en-US" dirty="0">
                <a:latin typeface="+mn-lt"/>
              </a:rPr>
              <a:t>Because a higher domestic real interest rate makes domestic assets more attractive, it reduces net capital outflow. </a:t>
            </a:r>
          </a:p>
          <a:p>
            <a:pPr>
              <a:spcBef>
                <a:spcPts val="1200"/>
              </a:spcBef>
            </a:pPr>
            <a:r>
              <a:rPr lang="en-US" dirty="0">
                <a:latin typeface="+mn-lt"/>
              </a:rPr>
              <a:t>Note the position of zero on the horizontal axis: Net capital outflow can be positive or negative. </a:t>
            </a:r>
          </a:p>
          <a:p>
            <a:pPr>
              <a:spcBef>
                <a:spcPts val="1200"/>
              </a:spcBef>
            </a:pPr>
            <a:r>
              <a:rPr lang="en-US" dirty="0">
                <a:latin typeface="+mn-lt"/>
              </a:rPr>
              <a:t>A negative value of net capital outflow means that the economy has a net inflow of capital.</a:t>
            </a:r>
            <a:endParaRPr lang="en-US" sz="1600" dirty="0">
              <a:latin typeface="+mn-lt"/>
            </a:endParaRPr>
          </a:p>
        </p:txBody>
      </p:sp>
      <p:pic>
        <p:nvPicPr>
          <p:cNvPr id="7" name="Picture 3" descr="The figure plots a graph that show how net capital outflow depends upon the interest rate.  This shown in a rectangular coordinate system.  On the horizontal is the net capital outflow, and there is a point on the axis labeled 0, with negative and positive values, and there is a vertical line perpendicular to the horizontal axis that distinguishes positive and negative net capital outflows.  There is line plotted from left to right, going down, passing through the vertical line at 0.  The vertical axis is the real interest rate, but no numerical values are shown here.  To the left of 0, at higher interest rates, net capital outflow is negative due to the high interest rates. To the right of 0, at lower interest rates, net capital outflow is positive since foreign assets are more attractive.  The latter also implies that there is a positive net inflow of capital.">
            <a:extLst>
              <a:ext uri="{FF2B5EF4-FFF2-40B4-BE49-F238E27FC236}">
                <a16:creationId xmlns:a16="http://schemas.microsoft.com/office/drawing/2014/main" id="{9F341927-9956-20F3-C548-5BD174A0B232}"/>
              </a:ext>
            </a:extLst>
          </p:cNvPr>
          <p:cNvPicPr>
            <a:picLocks noGrp="1" noChangeAspect="1"/>
          </p:cNvPicPr>
          <p:nvPr>
            <p:ph sz="half" idx="2"/>
          </p:nvPr>
        </p:nvPicPr>
        <p:blipFill>
          <a:blip r:embed="rId2"/>
          <a:stretch>
            <a:fillRect/>
          </a:stretch>
        </p:blipFill>
        <p:spPr>
          <a:xfrm>
            <a:off x="6378673" y="2169902"/>
            <a:ext cx="5543550" cy="3662782"/>
          </a:xfrm>
        </p:spPr>
      </p:pic>
    </p:spTree>
    <p:extLst>
      <p:ext uri="{BB962C8B-B14F-4D97-AF65-F5344CB8AC3E}">
        <p14:creationId xmlns:p14="http://schemas.microsoft.com/office/powerpoint/2010/main" val="89179389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78B14E-9139-744E-AD31-332E44F2FA91}"/>
              </a:ext>
            </a:extLst>
          </p:cNvPr>
          <p:cNvSpPr>
            <a:spLocks noGrp="1"/>
          </p:cNvSpPr>
          <p:nvPr>
            <p:ph type="title"/>
          </p:nvPr>
        </p:nvSpPr>
        <p:spPr>
          <a:xfrm>
            <a:off x="764515" y="473245"/>
            <a:ext cx="10465135" cy="1217447"/>
          </a:xfrm>
        </p:spPr>
        <p:txBody>
          <a:bodyPr/>
          <a:lstStyle/>
          <a:p>
            <a:r>
              <a:rPr lang="en-US" dirty="0">
                <a:latin typeface="+mn-lt"/>
              </a:rPr>
              <a:t>Simultaneous Equilibrium in Two Markets (1 of 3)</a:t>
            </a:r>
          </a:p>
        </p:txBody>
      </p:sp>
      <p:sp>
        <p:nvSpPr>
          <p:cNvPr id="3" name="Content Placeholder 2">
            <a:extLst>
              <a:ext uri="{FF2B5EF4-FFF2-40B4-BE49-F238E27FC236}">
                <a16:creationId xmlns:a16="http://schemas.microsoft.com/office/drawing/2014/main" id="{00315027-2DE2-0116-0F09-C9949CDA6C40}"/>
              </a:ext>
            </a:extLst>
          </p:cNvPr>
          <p:cNvSpPr>
            <a:spLocks noGrp="1"/>
          </p:cNvSpPr>
          <p:nvPr>
            <p:ph sz="half" idx="1"/>
          </p:nvPr>
        </p:nvSpPr>
        <p:spPr/>
        <p:txBody>
          <a:bodyPr/>
          <a:lstStyle/>
          <a:p>
            <a:r>
              <a:rPr lang="en-US" altLang="en-US" sz="2200" dirty="0">
                <a:latin typeface="+mn-lt"/>
              </a:rPr>
              <a:t>Market for loanable funds</a:t>
            </a:r>
          </a:p>
          <a:p>
            <a:pPr lvl="1">
              <a:buFont typeface="Arial" panose="020B0604020202020204" pitchFamily="34" charset="0"/>
              <a:buChar char="•"/>
            </a:pPr>
            <a:r>
              <a:rPr lang="en-US" altLang="en-US" sz="2200" dirty="0">
                <a:latin typeface="+mn-lt"/>
              </a:rPr>
              <a:t>Supply: National saving</a:t>
            </a:r>
          </a:p>
          <a:p>
            <a:pPr lvl="1">
              <a:buFont typeface="Arial" panose="020B0604020202020204" pitchFamily="34" charset="0"/>
              <a:buChar char="•"/>
            </a:pPr>
            <a:r>
              <a:rPr lang="en-US" altLang="en-US" sz="2200" dirty="0">
                <a:latin typeface="+mn-lt"/>
              </a:rPr>
              <a:t>Demand: Domestic investment and net capital outflow</a:t>
            </a:r>
          </a:p>
          <a:p>
            <a:pPr lvl="1">
              <a:buFont typeface="Arial" panose="020B0604020202020204" pitchFamily="34" charset="0"/>
              <a:buChar char="•"/>
            </a:pPr>
            <a:r>
              <a:rPr lang="en-US" altLang="en-US" sz="2200" dirty="0">
                <a:latin typeface="+mn-lt"/>
              </a:rPr>
              <a:t>Equilibrium real interest rate, </a:t>
            </a:r>
            <a:r>
              <a:rPr lang="en-US" altLang="en-US" sz="2200" i="1" dirty="0">
                <a:latin typeface="+mn-lt"/>
              </a:rPr>
              <a:t>r</a:t>
            </a:r>
          </a:p>
        </p:txBody>
      </p:sp>
      <p:sp>
        <p:nvSpPr>
          <p:cNvPr id="4" name="Content Placeholder 3">
            <a:extLst>
              <a:ext uri="{FF2B5EF4-FFF2-40B4-BE49-F238E27FC236}">
                <a16:creationId xmlns:a16="http://schemas.microsoft.com/office/drawing/2014/main" id="{0EE58182-9A9D-5E14-5731-0B1DE80BABDC}"/>
              </a:ext>
            </a:extLst>
          </p:cNvPr>
          <p:cNvSpPr>
            <a:spLocks noGrp="1"/>
          </p:cNvSpPr>
          <p:nvPr>
            <p:ph sz="half" idx="10"/>
          </p:nvPr>
        </p:nvSpPr>
        <p:spPr/>
        <p:txBody>
          <a:bodyPr/>
          <a:lstStyle/>
          <a:p>
            <a:r>
              <a:rPr lang="en-US" altLang="en-US" sz="2200" dirty="0">
                <a:latin typeface="+mn-lt"/>
              </a:rPr>
              <a:t>Net capital outflow</a:t>
            </a:r>
          </a:p>
          <a:p>
            <a:pPr lvl="1">
              <a:buFont typeface="Arial" panose="020B0604020202020204" pitchFamily="34" charset="0"/>
              <a:buChar char="•"/>
            </a:pPr>
            <a:r>
              <a:rPr lang="en-US" altLang="en-US" sz="2200" dirty="0">
                <a:latin typeface="+mn-lt"/>
              </a:rPr>
              <a:t>Slopes downward</a:t>
            </a:r>
          </a:p>
          <a:p>
            <a:pPr lvl="1">
              <a:buFont typeface="Arial" panose="020B0604020202020204" pitchFamily="34" charset="0"/>
              <a:buChar char="•"/>
            </a:pPr>
            <a:r>
              <a:rPr lang="en-US" altLang="en-US" sz="2200" dirty="0">
                <a:latin typeface="+mn-lt"/>
              </a:rPr>
              <a:t>Equilibrium real interest rate, </a:t>
            </a:r>
            <a:r>
              <a:rPr lang="en-US" altLang="en-US" sz="2200" i="1" dirty="0">
                <a:latin typeface="+mn-lt"/>
              </a:rPr>
              <a:t>r</a:t>
            </a:r>
            <a:endParaRPr lang="en-US" sz="2200" dirty="0">
              <a:latin typeface="+mn-lt"/>
            </a:endParaRPr>
          </a:p>
        </p:txBody>
      </p:sp>
      <p:sp>
        <p:nvSpPr>
          <p:cNvPr id="5" name="Content Placeholder 4">
            <a:extLst>
              <a:ext uri="{FF2B5EF4-FFF2-40B4-BE49-F238E27FC236}">
                <a16:creationId xmlns:a16="http://schemas.microsoft.com/office/drawing/2014/main" id="{DB16951E-32A2-97DD-752B-EEE40FE49AF9}"/>
              </a:ext>
            </a:extLst>
          </p:cNvPr>
          <p:cNvSpPr>
            <a:spLocks noGrp="1"/>
          </p:cNvSpPr>
          <p:nvPr>
            <p:ph sz="half" idx="2"/>
          </p:nvPr>
        </p:nvSpPr>
        <p:spPr/>
        <p:txBody>
          <a:bodyPr/>
          <a:lstStyle/>
          <a:p>
            <a:r>
              <a:rPr lang="en-US" sz="2200" dirty="0">
                <a:latin typeface="+mn-lt"/>
              </a:rPr>
              <a:t>Market for foreign-currency exchange</a:t>
            </a:r>
          </a:p>
          <a:p>
            <a:pPr lvl="1">
              <a:buFont typeface="Arial" panose="020B0604020202020204" pitchFamily="34" charset="0"/>
              <a:buChar char="•"/>
            </a:pPr>
            <a:r>
              <a:rPr lang="en-US" altLang="en-US" sz="2200" dirty="0">
                <a:latin typeface="+mn-lt"/>
              </a:rPr>
              <a:t>Supply: Net capital outflow</a:t>
            </a:r>
          </a:p>
          <a:p>
            <a:pPr lvl="1">
              <a:buFont typeface="Arial" panose="020B0604020202020204" pitchFamily="34" charset="0"/>
              <a:buChar char="•"/>
            </a:pPr>
            <a:r>
              <a:rPr lang="en-US" altLang="en-US" sz="2200" dirty="0">
                <a:latin typeface="+mn-lt"/>
              </a:rPr>
              <a:t>Demand: Net exports</a:t>
            </a:r>
          </a:p>
          <a:p>
            <a:pPr lvl="1">
              <a:buFont typeface="Arial" panose="020B0604020202020204" pitchFamily="34" charset="0"/>
              <a:buChar char="•"/>
            </a:pPr>
            <a:r>
              <a:rPr lang="en-US" altLang="en-US" sz="2200" dirty="0">
                <a:latin typeface="+mn-lt"/>
              </a:rPr>
              <a:t>Equilibrium real exchange rate, </a:t>
            </a:r>
            <a:r>
              <a:rPr lang="en-US" altLang="en-US" sz="2200" i="1" dirty="0">
                <a:latin typeface="+mn-lt"/>
              </a:rPr>
              <a:t>E</a:t>
            </a:r>
          </a:p>
        </p:txBody>
      </p:sp>
    </p:spTree>
    <p:extLst>
      <p:ext uri="{BB962C8B-B14F-4D97-AF65-F5344CB8AC3E}">
        <p14:creationId xmlns:p14="http://schemas.microsoft.com/office/powerpoint/2010/main" val="283238385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5E32CB-56E6-F5CD-C30D-D540F882FC95}"/>
              </a:ext>
            </a:extLst>
          </p:cNvPr>
          <p:cNvSpPr>
            <a:spLocks noGrp="1"/>
          </p:cNvSpPr>
          <p:nvPr>
            <p:ph type="title"/>
          </p:nvPr>
        </p:nvSpPr>
        <p:spPr>
          <a:xfrm>
            <a:off x="641228" y="473245"/>
            <a:ext cx="10311021" cy="1217447"/>
          </a:xfrm>
        </p:spPr>
        <p:txBody>
          <a:bodyPr/>
          <a:lstStyle/>
          <a:p>
            <a:r>
              <a:rPr lang="en-US" dirty="0">
                <a:latin typeface="+mn-lt"/>
              </a:rPr>
              <a:t>Simultaneous Equilibrium in Two Markets (2 of 3)</a:t>
            </a:r>
          </a:p>
        </p:txBody>
      </p:sp>
      <p:sp>
        <p:nvSpPr>
          <p:cNvPr id="3" name="Content Placeholder 2">
            <a:extLst>
              <a:ext uri="{FF2B5EF4-FFF2-40B4-BE49-F238E27FC236}">
                <a16:creationId xmlns:a16="http://schemas.microsoft.com/office/drawing/2014/main" id="{F521EAEF-0FDF-3ABE-B39B-766AB9508C9B}"/>
              </a:ext>
            </a:extLst>
          </p:cNvPr>
          <p:cNvSpPr>
            <a:spLocks noGrp="1"/>
          </p:cNvSpPr>
          <p:nvPr>
            <p:ph idx="1"/>
          </p:nvPr>
        </p:nvSpPr>
        <p:spPr/>
        <p:txBody>
          <a:bodyPr/>
          <a:lstStyle/>
          <a:p>
            <a:pPr>
              <a:spcBef>
                <a:spcPts val="400"/>
              </a:spcBef>
              <a:spcAft>
                <a:spcPts val="300"/>
              </a:spcAft>
            </a:pPr>
            <a:r>
              <a:rPr lang="en-US" altLang="en-US" dirty="0">
                <a:latin typeface="+mn-lt"/>
              </a:rPr>
              <a:t>Equilibrium real interest rate, </a:t>
            </a:r>
            <a:r>
              <a:rPr lang="en-US" altLang="en-US" i="1" dirty="0">
                <a:latin typeface="+mn-lt"/>
              </a:rPr>
              <a:t>r</a:t>
            </a:r>
          </a:p>
          <a:p>
            <a:pPr lvl="1">
              <a:spcBef>
                <a:spcPts val="400"/>
              </a:spcBef>
              <a:spcAft>
                <a:spcPts val="300"/>
              </a:spcAft>
              <a:buFont typeface="Arial" panose="020B0604020202020204" pitchFamily="34" charset="0"/>
              <a:buChar char="•"/>
            </a:pPr>
            <a:r>
              <a:rPr lang="en-US" dirty="0">
                <a:latin typeface="+mn-lt"/>
              </a:rPr>
              <a:t>Price of goods and services in the present relative to goods and services in the future</a:t>
            </a:r>
          </a:p>
          <a:p>
            <a:pPr>
              <a:spcBef>
                <a:spcPts val="400"/>
              </a:spcBef>
              <a:spcAft>
                <a:spcPts val="300"/>
              </a:spcAft>
            </a:pPr>
            <a:r>
              <a:rPr lang="en-US" altLang="en-US" dirty="0">
                <a:latin typeface="+mn-lt"/>
              </a:rPr>
              <a:t>Equilibrium real exchange rate, </a:t>
            </a:r>
            <a:r>
              <a:rPr lang="en-US" altLang="en-US" i="1" dirty="0">
                <a:latin typeface="+mn-lt"/>
              </a:rPr>
              <a:t>E</a:t>
            </a:r>
          </a:p>
          <a:p>
            <a:pPr lvl="1">
              <a:spcBef>
                <a:spcPts val="400"/>
              </a:spcBef>
              <a:spcAft>
                <a:spcPts val="300"/>
              </a:spcAft>
              <a:buFont typeface="Arial" panose="020B0604020202020204" pitchFamily="34" charset="0"/>
              <a:buChar char="•"/>
            </a:pPr>
            <a:r>
              <a:rPr lang="en-US" altLang="en-US" dirty="0">
                <a:latin typeface="+mn-lt"/>
              </a:rPr>
              <a:t>Price of domestic goods and services relative to foreign goods and services</a:t>
            </a:r>
          </a:p>
          <a:p>
            <a:pPr>
              <a:spcBef>
                <a:spcPts val="400"/>
              </a:spcBef>
              <a:spcAft>
                <a:spcPts val="300"/>
              </a:spcAft>
            </a:pPr>
            <a:r>
              <a:rPr lang="en-US" altLang="en-US" i="1" dirty="0">
                <a:latin typeface="+mn-lt"/>
              </a:rPr>
              <a:t>E</a:t>
            </a:r>
            <a:r>
              <a:rPr lang="en-US" altLang="en-US" dirty="0">
                <a:latin typeface="+mn-lt"/>
              </a:rPr>
              <a:t> and </a:t>
            </a:r>
            <a:r>
              <a:rPr lang="en-US" altLang="en-US" i="1" dirty="0">
                <a:latin typeface="+mn-lt"/>
              </a:rPr>
              <a:t>r</a:t>
            </a:r>
            <a:r>
              <a:rPr lang="en-US" altLang="en-US" dirty="0">
                <a:latin typeface="+mn-lt"/>
              </a:rPr>
              <a:t> adjust simultaneously to balance supply and demand in both markets</a:t>
            </a:r>
          </a:p>
          <a:p>
            <a:pPr lvl="1">
              <a:spcBef>
                <a:spcPts val="400"/>
              </a:spcBef>
              <a:spcAft>
                <a:spcPts val="300"/>
              </a:spcAft>
              <a:buFont typeface="Arial" panose="020B0604020202020204" pitchFamily="34" charset="0"/>
              <a:buChar char="•"/>
            </a:pPr>
            <a:r>
              <a:rPr lang="en-US" altLang="en-US" dirty="0">
                <a:latin typeface="+mn-lt"/>
              </a:rPr>
              <a:t>Loanable funds</a:t>
            </a:r>
          </a:p>
          <a:p>
            <a:pPr lvl="1">
              <a:spcBef>
                <a:spcPts val="400"/>
              </a:spcBef>
              <a:spcAft>
                <a:spcPts val="300"/>
              </a:spcAft>
              <a:buFont typeface="Arial" panose="020B0604020202020204" pitchFamily="34" charset="0"/>
              <a:buChar char="•"/>
            </a:pPr>
            <a:r>
              <a:rPr lang="en-US" altLang="en-US" dirty="0">
                <a:latin typeface="+mn-lt"/>
              </a:rPr>
              <a:t>Foreign-currency exchange</a:t>
            </a:r>
          </a:p>
        </p:txBody>
      </p:sp>
    </p:spTree>
    <p:extLst>
      <p:ext uri="{BB962C8B-B14F-4D97-AF65-F5344CB8AC3E}">
        <p14:creationId xmlns:p14="http://schemas.microsoft.com/office/powerpoint/2010/main" val="51884525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5E32CB-56E6-F5CD-C30D-D540F882FC95}"/>
              </a:ext>
            </a:extLst>
          </p:cNvPr>
          <p:cNvSpPr>
            <a:spLocks noGrp="1"/>
          </p:cNvSpPr>
          <p:nvPr>
            <p:ph type="title"/>
          </p:nvPr>
        </p:nvSpPr>
        <p:spPr>
          <a:xfrm>
            <a:off x="528213" y="473245"/>
            <a:ext cx="10506231" cy="1217447"/>
          </a:xfrm>
        </p:spPr>
        <p:txBody>
          <a:bodyPr/>
          <a:lstStyle/>
          <a:p>
            <a:r>
              <a:rPr lang="en-US" dirty="0">
                <a:latin typeface="+mn-lt"/>
              </a:rPr>
              <a:t>Simultaneous Equilibrium in Two Markets (3 of 3)</a:t>
            </a:r>
          </a:p>
        </p:txBody>
      </p:sp>
      <p:sp>
        <p:nvSpPr>
          <p:cNvPr id="3" name="Content Placeholder 2">
            <a:extLst>
              <a:ext uri="{FF2B5EF4-FFF2-40B4-BE49-F238E27FC236}">
                <a16:creationId xmlns:a16="http://schemas.microsoft.com/office/drawing/2014/main" id="{F521EAEF-0FDF-3ABE-B39B-766AB9508C9B}"/>
              </a:ext>
            </a:extLst>
          </p:cNvPr>
          <p:cNvSpPr>
            <a:spLocks noGrp="1"/>
          </p:cNvSpPr>
          <p:nvPr>
            <p:ph idx="1"/>
          </p:nvPr>
        </p:nvSpPr>
        <p:spPr/>
        <p:txBody>
          <a:bodyPr/>
          <a:lstStyle/>
          <a:p>
            <a:r>
              <a:rPr lang="en-US" altLang="en-US" i="1" dirty="0">
                <a:latin typeface="+mn-lt"/>
              </a:rPr>
              <a:t>E</a:t>
            </a:r>
            <a:r>
              <a:rPr lang="en-US" altLang="en-US" dirty="0">
                <a:latin typeface="+mn-lt"/>
              </a:rPr>
              <a:t> and </a:t>
            </a:r>
            <a:r>
              <a:rPr lang="en-US" altLang="en-US" i="1" dirty="0">
                <a:latin typeface="+mn-lt"/>
              </a:rPr>
              <a:t>r</a:t>
            </a:r>
            <a:r>
              <a:rPr lang="en-US" altLang="en-US" dirty="0">
                <a:latin typeface="+mn-lt"/>
              </a:rPr>
              <a:t> adjust simultaneously determine</a:t>
            </a:r>
          </a:p>
          <a:p>
            <a:pPr lvl="1">
              <a:buFont typeface="Arial" panose="020B0604020202020204" pitchFamily="34" charset="0"/>
              <a:buChar char="•"/>
            </a:pPr>
            <a:r>
              <a:rPr lang="en-US" altLang="en-US" dirty="0">
                <a:latin typeface="+mn-lt"/>
              </a:rPr>
              <a:t>National saving</a:t>
            </a:r>
          </a:p>
          <a:p>
            <a:pPr lvl="1">
              <a:buFont typeface="Arial" panose="020B0604020202020204" pitchFamily="34" charset="0"/>
              <a:buChar char="•"/>
            </a:pPr>
            <a:r>
              <a:rPr lang="en-US" altLang="en-US" dirty="0">
                <a:latin typeface="+mn-lt"/>
              </a:rPr>
              <a:t>Domestic investment</a:t>
            </a:r>
          </a:p>
          <a:p>
            <a:pPr lvl="1">
              <a:buFont typeface="Arial" panose="020B0604020202020204" pitchFamily="34" charset="0"/>
              <a:buChar char="•"/>
            </a:pPr>
            <a:r>
              <a:rPr lang="en-US" altLang="en-US" dirty="0">
                <a:latin typeface="+mn-lt"/>
              </a:rPr>
              <a:t>Net capital outflow</a:t>
            </a:r>
          </a:p>
          <a:p>
            <a:pPr lvl="1">
              <a:buFont typeface="Arial" panose="020B0604020202020204" pitchFamily="34" charset="0"/>
              <a:buChar char="•"/>
            </a:pPr>
            <a:r>
              <a:rPr lang="en-US" altLang="en-US" dirty="0">
                <a:latin typeface="+mn-lt"/>
              </a:rPr>
              <a:t>Net exports</a:t>
            </a:r>
          </a:p>
        </p:txBody>
      </p:sp>
    </p:spTree>
    <p:extLst>
      <p:ext uri="{BB962C8B-B14F-4D97-AF65-F5344CB8AC3E}">
        <p14:creationId xmlns:p14="http://schemas.microsoft.com/office/powerpoint/2010/main" val="174621046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E04FD8-811D-C04B-81FD-305D3568F6FB}"/>
              </a:ext>
            </a:extLst>
          </p:cNvPr>
          <p:cNvSpPr>
            <a:spLocks noGrp="1"/>
          </p:cNvSpPr>
          <p:nvPr>
            <p:ph type="title"/>
          </p:nvPr>
        </p:nvSpPr>
        <p:spPr/>
        <p:txBody>
          <a:bodyPr/>
          <a:lstStyle/>
          <a:p>
            <a:r>
              <a:rPr lang="en-US" dirty="0">
                <a:latin typeface="+mn-lt"/>
              </a:rPr>
              <a:t>Figure 4 The Real Equilibrium in an Open Economy</a:t>
            </a:r>
          </a:p>
        </p:txBody>
      </p:sp>
      <p:sp>
        <p:nvSpPr>
          <p:cNvPr id="3" name="Content Placeholder 2">
            <a:extLst>
              <a:ext uri="{FF2B5EF4-FFF2-40B4-BE49-F238E27FC236}">
                <a16:creationId xmlns:a16="http://schemas.microsoft.com/office/drawing/2014/main" id="{41D17C71-9629-B262-4B34-881E920892E5}"/>
              </a:ext>
            </a:extLst>
          </p:cNvPr>
          <p:cNvSpPr>
            <a:spLocks noGrp="1"/>
          </p:cNvSpPr>
          <p:nvPr>
            <p:ph sz="half" idx="1"/>
          </p:nvPr>
        </p:nvSpPr>
        <p:spPr>
          <a:xfrm>
            <a:off x="476843" y="1825625"/>
            <a:ext cx="5820718" cy="4351338"/>
          </a:xfrm>
        </p:spPr>
        <p:txBody>
          <a:bodyPr/>
          <a:lstStyle/>
          <a:p>
            <a:pPr marL="0" indent="0">
              <a:buNone/>
            </a:pPr>
            <a:r>
              <a:rPr lang="en-US" sz="2200" b="0" dirty="0">
                <a:latin typeface="+mn-lt"/>
              </a:rPr>
              <a:t>In panel (a), the supply and demand for loanable funds determine the real interest rate. In panel (b), the interest rate determines net capital outflow, which provides the supply of dollars in the market for foreign-currency exchange. In panel (c), the supply and demand for dollars in the market for foreign-currency exchange determine the real exchange rate.</a:t>
            </a:r>
          </a:p>
        </p:txBody>
      </p:sp>
      <p:pic>
        <p:nvPicPr>
          <p:cNvPr id="12" name="Picture 3" descr="The figure depicts two markets, the market for loanable funds and the market for foreign currency exchange, and how they interact to determine capital flows.  There is a set of three graphs that show these interrelationships.  All are shown on a rectangular coordinate system.  The first graph, shown in panel (a), is the market for loanable funds.  The horizontal axis is the quantity of loanable funds, and no numerical values of used on this axis.  The vertical axis is the interest rate, with no numerical values used on this axis.  The demand for loanable funds goes down linearly from left to right and is labeled Demand. The supply of loanable funds goes up linearly from left to right and is labeled Supply of loanable funds.  The intersection of these two curves determines the equilibrium quantity of loanable funds, and importantly for the interactions, the equilibrium real interest rate, which is labeled r sub 1.  This interest rate determines net capital outflows, which is what is shown in panel (b).  The horizontal axis here is the measure of net capital outflows, and there is a line going down and to the right, labeled Net capital outflow, or NCO.  Where the real interest rate r sub 1 hits the NCO line determines the size of net capital outflows, and these supply dollars to the foreign currency exchange market.  This latter market is shown in panel (c).   On this graph, the horizontal axis is the number of dollars, though no numerical values are used.  The vertical axis is the real exchange rate.    The demand for dollars, labeled Demand, is determined by net exports, and the curve is shown going down and to the right linearly. The supply curve is show as a vertical line, and is labeled Supply, perpendicular to the horizontal axis, and is determined by net capital outflows.   Where the demand and supply curves intersect determines the equilibrium real exchange rate, shown on the vertical axis as E sub 1.">
            <a:extLst>
              <a:ext uri="{FF2B5EF4-FFF2-40B4-BE49-F238E27FC236}">
                <a16:creationId xmlns:a16="http://schemas.microsoft.com/office/drawing/2014/main" id="{EE7CA38A-20F8-6F53-0BDB-A55C4A425E39}"/>
              </a:ext>
            </a:extLst>
          </p:cNvPr>
          <p:cNvPicPr>
            <a:picLocks noGrp="1" noChangeAspect="1"/>
          </p:cNvPicPr>
          <p:nvPr>
            <p:ph sz="half" idx="2"/>
          </p:nvPr>
        </p:nvPicPr>
        <p:blipFill>
          <a:blip r:embed="rId2"/>
          <a:stretch>
            <a:fillRect/>
          </a:stretch>
        </p:blipFill>
        <p:spPr>
          <a:xfrm>
            <a:off x="6647042" y="1703534"/>
            <a:ext cx="5154298" cy="4330055"/>
          </a:xfrm>
        </p:spPr>
      </p:pic>
    </p:spTree>
    <p:extLst>
      <p:ext uri="{BB962C8B-B14F-4D97-AF65-F5344CB8AC3E}">
        <p14:creationId xmlns:p14="http://schemas.microsoft.com/office/powerpoint/2010/main" val="22537385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E16543-C4DE-71B1-01CD-64125D80A31D}"/>
              </a:ext>
            </a:extLst>
          </p:cNvPr>
          <p:cNvSpPr>
            <a:spLocks noGrp="1"/>
          </p:cNvSpPr>
          <p:nvPr>
            <p:ph type="title"/>
          </p:nvPr>
        </p:nvSpPr>
        <p:spPr/>
        <p:txBody>
          <a:bodyPr/>
          <a:lstStyle/>
          <a:p>
            <a:r>
              <a:rPr lang="en-US" dirty="0">
                <a:latin typeface="+mn-lt"/>
              </a:rPr>
              <a:t>Active Learning 1: Investment Incentives</a:t>
            </a:r>
          </a:p>
        </p:txBody>
      </p:sp>
      <p:sp>
        <p:nvSpPr>
          <p:cNvPr id="3" name="Content Placeholder 2">
            <a:extLst>
              <a:ext uri="{FF2B5EF4-FFF2-40B4-BE49-F238E27FC236}">
                <a16:creationId xmlns:a16="http://schemas.microsoft.com/office/drawing/2014/main" id="{0D02F879-B950-9C6E-9A54-38801FFCC8A3}"/>
              </a:ext>
            </a:extLst>
          </p:cNvPr>
          <p:cNvSpPr>
            <a:spLocks noGrp="1"/>
          </p:cNvSpPr>
          <p:nvPr>
            <p:ph idx="1"/>
          </p:nvPr>
        </p:nvSpPr>
        <p:spPr/>
        <p:txBody>
          <a:bodyPr/>
          <a:lstStyle/>
          <a:p>
            <a:r>
              <a:rPr lang="en-US" dirty="0">
                <a:latin typeface="+mn-lt"/>
              </a:rPr>
              <a:t>Suppose the government provides new tax incentives to encourage investment. Use the appropriate diagrams to determine how this policy would affect:</a:t>
            </a:r>
          </a:p>
          <a:p>
            <a:pPr marL="914400" lvl="1" indent="-457200">
              <a:buFont typeface="+mj-lt"/>
              <a:buAutoNum type="alphaUcPeriod"/>
            </a:pPr>
            <a:r>
              <a:rPr lang="en-US" dirty="0">
                <a:latin typeface="+mn-lt"/>
              </a:rPr>
              <a:t>The real interest rate, </a:t>
            </a:r>
            <a:r>
              <a:rPr lang="en-US" i="1" dirty="0">
                <a:latin typeface="+mn-lt"/>
              </a:rPr>
              <a:t>r</a:t>
            </a:r>
          </a:p>
          <a:p>
            <a:pPr marL="914400" lvl="1" indent="-457200">
              <a:buFont typeface="+mj-lt"/>
              <a:buAutoNum type="alphaUcPeriod"/>
            </a:pPr>
            <a:r>
              <a:rPr lang="en-US" dirty="0">
                <a:latin typeface="+mn-lt"/>
              </a:rPr>
              <a:t>Net capital outflow, </a:t>
            </a:r>
            <a:r>
              <a:rPr lang="en-US" i="1" dirty="0">
                <a:latin typeface="+mn-lt"/>
              </a:rPr>
              <a:t>NCO</a:t>
            </a:r>
          </a:p>
        </p:txBody>
      </p:sp>
    </p:spTree>
    <p:extLst>
      <p:ext uri="{BB962C8B-B14F-4D97-AF65-F5344CB8AC3E}">
        <p14:creationId xmlns:p14="http://schemas.microsoft.com/office/powerpoint/2010/main" val="224856314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283154-2088-4DB8-2563-DDA8A6D85BE8}"/>
              </a:ext>
            </a:extLst>
          </p:cNvPr>
          <p:cNvSpPr>
            <a:spLocks noGrp="1"/>
          </p:cNvSpPr>
          <p:nvPr>
            <p:ph type="title"/>
          </p:nvPr>
        </p:nvSpPr>
        <p:spPr/>
        <p:txBody>
          <a:bodyPr/>
          <a:lstStyle/>
          <a:p>
            <a:r>
              <a:rPr lang="en-US" dirty="0">
                <a:latin typeface="+mn-lt"/>
              </a:rPr>
              <a:t>Active Learning 1: Answers</a:t>
            </a:r>
          </a:p>
        </p:txBody>
      </p:sp>
      <p:sp>
        <p:nvSpPr>
          <p:cNvPr id="3" name="Content Placeholder 2">
            <a:extLst>
              <a:ext uri="{FF2B5EF4-FFF2-40B4-BE49-F238E27FC236}">
                <a16:creationId xmlns:a16="http://schemas.microsoft.com/office/drawing/2014/main" id="{6D09833D-C9BC-43FD-B9B6-14CB42E5A637}"/>
              </a:ext>
            </a:extLst>
          </p:cNvPr>
          <p:cNvSpPr>
            <a:spLocks noGrp="1"/>
          </p:cNvSpPr>
          <p:nvPr>
            <p:ph sz="half" idx="1"/>
          </p:nvPr>
        </p:nvSpPr>
        <p:spPr>
          <a:xfrm>
            <a:off x="1774697" y="1648650"/>
            <a:ext cx="4090923" cy="578362"/>
          </a:xfrm>
        </p:spPr>
        <p:txBody>
          <a:bodyPr/>
          <a:lstStyle/>
          <a:p>
            <a:pPr marL="0" indent="0">
              <a:buNone/>
            </a:pPr>
            <a:r>
              <a:rPr lang="en-US" sz="1800" dirty="0">
                <a:latin typeface="+mn-lt"/>
              </a:rPr>
              <a:t>Investment—and the demand for </a:t>
            </a:r>
            <a:r>
              <a:rPr lang="en-US" sz="1800" i="1" dirty="0">
                <a:latin typeface="+mn-lt"/>
              </a:rPr>
              <a:t>LF</a:t>
            </a:r>
            <a:r>
              <a:rPr lang="en-US" sz="1800" dirty="0">
                <a:latin typeface="+mn-lt"/>
              </a:rPr>
              <a:t>—increase at each value of </a:t>
            </a:r>
            <a:r>
              <a:rPr lang="en-US" sz="1800" i="1" dirty="0">
                <a:latin typeface="+mn-lt"/>
              </a:rPr>
              <a:t>r</a:t>
            </a:r>
          </a:p>
        </p:txBody>
      </p:sp>
      <p:sp>
        <p:nvSpPr>
          <p:cNvPr id="5" name="Content Placeholder 3">
            <a:extLst>
              <a:ext uri="{FF2B5EF4-FFF2-40B4-BE49-F238E27FC236}">
                <a16:creationId xmlns:a16="http://schemas.microsoft.com/office/drawing/2014/main" id="{1156434C-A3EC-416F-8979-F812493B39D3}"/>
              </a:ext>
            </a:extLst>
          </p:cNvPr>
          <p:cNvSpPr>
            <a:spLocks noGrp="1"/>
          </p:cNvSpPr>
          <p:nvPr>
            <p:ph sz="half" idx="10"/>
          </p:nvPr>
        </p:nvSpPr>
        <p:spPr>
          <a:xfrm>
            <a:off x="6311524" y="1652062"/>
            <a:ext cx="4090923" cy="578362"/>
          </a:xfrm>
        </p:spPr>
        <p:txBody>
          <a:bodyPr/>
          <a:lstStyle/>
          <a:p>
            <a:pPr marL="0" indent="0">
              <a:buNone/>
            </a:pPr>
            <a:r>
              <a:rPr lang="en-US" sz="1800" i="1" dirty="0">
                <a:latin typeface="+mn-lt"/>
              </a:rPr>
              <a:t>r</a:t>
            </a:r>
            <a:r>
              <a:rPr lang="en-US" sz="1800" dirty="0">
                <a:latin typeface="+mn-lt"/>
              </a:rPr>
              <a:t> rises, causing </a:t>
            </a:r>
            <a:r>
              <a:rPr lang="en-US" sz="1800" i="1" dirty="0">
                <a:latin typeface="+mn-lt"/>
              </a:rPr>
              <a:t>NCO </a:t>
            </a:r>
            <a:r>
              <a:rPr lang="en-US" sz="1800" dirty="0">
                <a:latin typeface="+mn-lt"/>
              </a:rPr>
              <a:t>to fall</a:t>
            </a:r>
            <a:endParaRPr lang="en-US" sz="1800" i="1" dirty="0">
              <a:latin typeface="+mn-lt"/>
            </a:endParaRPr>
          </a:p>
        </p:txBody>
      </p:sp>
      <p:pic>
        <p:nvPicPr>
          <p:cNvPr id="7" name="Picture 4" title="Decorative Image">
            <a:extLst>
              <a:ext uri="{FF2B5EF4-FFF2-40B4-BE49-F238E27FC236}">
                <a16:creationId xmlns:a16="http://schemas.microsoft.com/office/drawing/2014/main" id="{848F4AA7-BCD7-4CF2-9C2F-BFB616D0C33F}"/>
              </a:ext>
              <a:ext uri="{C183D7F6-B498-43B3-948B-1728B52AA6E4}">
                <adec:decorative xmlns:adec="http://schemas.microsoft.com/office/drawing/2017/decorative" xmlns="" val="1"/>
              </a:ext>
            </a:extLst>
          </p:cNvPr>
          <p:cNvPicPr>
            <a:picLocks noGrp="1" noChangeAspect="1"/>
          </p:cNvPicPr>
          <p:nvPr>
            <p:ph sz="half" idx="2"/>
          </p:nvPr>
        </p:nvPicPr>
        <p:blipFill>
          <a:blip r:embed="rId3"/>
          <a:stretch>
            <a:fillRect/>
          </a:stretch>
        </p:blipFill>
        <p:spPr>
          <a:xfrm>
            <a:off x="2464562" y="2407400"/>
            <a:ext cx="7262876" cy="3657600"/>
          </a:xfrm>
        </p:spPr>
      </p:pic>
    </p:spTree>
    <p:extLst>
      <p:ext uri="{BB962C8B-B14F-4D97-AF65-F5344CB8AC3E}">
        <p14:creationId xmlns:p14="http://schemas.microsoft.com/office/powerpoint/2010/main" val="3690600792"/>
      </p:ext>
    </p:extLst>
  </p:cSld>
  <p:clrMapOvr>
    <a:masterClrMapping/>
  </p:clrMapOvr>
  <p:extLst mod="1"/>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23DD1796-735C-497D-9A8F-5D5B38C8834D}"/>
              </a:ext>
            </a:extLst>
          </p:cNvPr>
          <p:cNvSpPr>
            <a:spLocks noGrp="1"/>
          </p:cNvSpPr>
          <p:nvPr>
            <p:ph type="ctrTitle"/>
          </p:nvPr>
        </p:nvSpPr>
        <p:spPr/>
        <p:txBody>
          <a:bodyPr/>
          <a:lstStyle/>
          <a:p>
            <a:r>
              <a:rPr lang="en-US" dirty="0">
                <a:latin typeface="+mn-lt"/>
              </a:rPr>
              <a:t>33-3</a:t>
            </a:r>
          </a:p>
        </p:txBody>
      </p:sp>
      <p:sp>
        <p:nvSpPr>
          <p:cNvPr id="4" name="Subtitle 2">
            <a:extLst>
              <a:ext uri="{FF2B5EF4-FFF2-40B4-BE49-F238E27FC236}">
                <a16:creationId xmlns:a16="http://schemas.microsoft.com/office/drawing/2014/main" id="{A65A2268-325D-4DDE-9FCE-629BCB97F1C7}"/>
              </a:ext>
            </a:extLst>
          </p:cNvPr>
          <p:cNvSpPr>
            <a:spLocks noGrp="1"/>
          </p:cNvSpPr>
          <p:nvPr>
            <p:ph type="subTitle" idx="1"/>
          </p:nvPr>
        </p:nvSpPr>
        <p:spPr/>
        <p:txBody>
          <a:bodyPr/>
          <a:lstStyle/>
          <a:p>
            <a:r>
              <a:rPr lang="en-US" dirty="0">
                <a:latin typeface="+mn-lt"/>
              </a:rPr>
              <a:t>How Policies and Events Affect an Open Economy</a:t>
            </a:r>
          </a:p>
        </p:txBody>
      </p:sp>
    </p:spTree>
    <p:custDataLst>
      <p:tags r:id="rId1"/>
    </p:custDataLst>
    <p:extLst>
      <p:ext uri="{BB962C8B-B14F-4D97-AF65-F5344CB8AC3E}">
        <p14:creationId xmlns:p14="http://schemas.microsoft.com/office/powerpoint/2010/main" val="300745641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D492F85-6977-6670-7261-E709D3FEDAF7}"/>
              </a:ext>
            </a:extLst>
          </p:cNvPr>
          <p:cNvSpPr>
            <a:spLocks noGrp="1"/>
          </p:cNvSpPr>
          <p:nvPr>
            <p:ph type="title"/>
          </p:nvPr>
        </p:nvSpPr>
        <p:spPr/>
        <p:txBody>
          <a:bodyPr/>
          <a:lstStyle/>
          <a:p>
            <a:r>
              <a:rPr lang="en-US" dirty="0">
                <a:latin typeface="+mn-lt"/>
              </a:rPr>
              <a:t>Government Budget Deficits (1 of 2)</a:t>
            </a:r>
          </a:p>
        </p:txBody>
      </p:sp>
      <p:sp>
        <p:nvSpPr>
          <p:cNvPr id="3" name="Content Placeholder 2">
            <a:extLst>
              <a:ext uri="{FF2B5EF4-FFF2-40B4-BE49-F238E27FC236}">
                <a16:creationId xmlns:a16="http://schemas.microsoft.com/office/drawing/2014/main" id="{0BB04522-1A56-D714-1D2C-7C682EC234AE}"/>
              </a:ext>
            </a:extLst>
          </p:cNvPr>
          <p:cNvSpPr>
            <a:spLocks noGrp="1"/>
          </p:cNvSpPr>
          <p:nvPr>
            <p:ph idx="1"/>
          </p:nvPr>
        </p:nvSpPr>
        <p:spPr/>
        <p:txBody>
          <a:bodyPr/>
          <a:lstStyle/>
          <a:p>
            <a:r>
              <a:rPr lang="en-US" altLang="en-US" dirty="0">
                <a:latin typeface="+mn-lt"/>
              </a:rPr>
              <a:t>When government spending exceeds government revenue</a:t>
            </a:r>
          </a:p>
          <a:p>
            <a:pPr lvl="1">
              <a:buFont typeface="Arial" panose="020B0604020202020204" pitchFamily="34" charset="0"/>
              <a:buChar char="•"/>
            </a:pPr>
            <a:r>
              <a:rPr lang="en-US" altLang="en-US" dirty="0">
                <a:latin typeface="+mn-lt"/>
              </a:rPr>
              <a:t>Negative public saving</a:t>
            </a:r>
          </a:p>
          <a:p>
            <a:pPr lvl="1">
              <a:buFont typeface="Arial" panose="020B0604020202020204" pitchFamily="34" charset="0"/>
              <a:buChar char="•"/>
            </a:pPr>
            <a:r>
              <a:rPr lang="en-US" altLang="en-US" dirty="0">
                <a:latin typeface="+mn-lt"/>
              </a:rPr>
              <a:t>Reduces national saving</a:t>
            </a:r>
          </a:p>
          <a:p>
            <a:pPr lvl="1">
              <a:buFont typeface="Arial" panose="020B0604020202020204" pitchFamily="34" charset="0"/>
              <a:buChar char="•"/>
            </a:pPr>
            <a:r>
              <a:rPr lang="en-US" altLang="en-US" dirty="0">
                <a:latin typeface="+mn-lt"/>
              </a:rPr>
              <a:t>Reduces supply of loanable funds</a:t>
            </a:r>
          </a:p>
          <a:p>
            <a:pPr lvl="1">
              <a:buFont typeface="Arial" panose="020B0604020202020204" pitchFamily="34" charset="0"/>
              <a:buChar char="•"/>
            </a:pPr>
            <a:r>
              <a:rPr lang="en-US" altLang="en-US" dirty="0">
                <a:latin typeface="+mn-lt"/>
              </a:rPr>
              <a:t>Increase in interest rate</a:t>
            </a:r>
          </a:p>
          <a:p>
            <a:pPr lvl="1">
              <a:buFont typeface="Arial" panose="020B0604020202020204" pitchFamily="34" charset="0"/>
              <a:buChar char="•"/>
            </a:pPr>
            <a:r>
              <a:rPr lang="en-US" altLang="en-US" dirty="0">
                <a:latin typeface="+mn-lt"/>
              </a:rPr>
              <a:t>Reduces net capital outflow</a:t>
            </a:r>
            <a:endParaRPr lang="en-US" dirty="0">
              <a:latin typeface="+mn-lt"/>
            </a:endParaRPr>
          </a:p>
        </p:txBody>
      </p:sp>
    </p:spTree>
    <p:extLst>
      <p:ext uri="{BB962C8B-B14F-4D97-AF65-F5344CB8AC3E}">
        <p14:creationId xmlns:p14="http://schemas.microsoft.com/office/powerpoint/2010/main" val="245135135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7C585F-C381-244A-A4EF-498C0B9D7C63}"/>
              </a:ext>
            </a:extLst>
          </p:cNvPr>
          <p:cNvSpPr>
            <a:spLocks noGrp="1"/>
          </p:cNvSpPr>
          <p:nvPr>
            <p:ph type="title"/>
          </p:nvPr>
        </p:nvSpPr>
        <p:spPr/>
        <p:txBody>
          <a:bodyPr/>
          <a:lstStyle/>
          <a:p>
            <a:r>
              <a:rPr lang="en-US" dirty="0">
                <a:latin typeface="+mn-lt"/>
              </a:rPr>
              <a:t>Government Budget Deficits (2 of 2)</a:t>
            </a:r>
          </a:p>
        </p:txBody>
      </p:sp>
      <p:sp>
        <p:nvSpPr>
          <p:cNvPr id="3" name="Content Placeholder 2">
            <a:extLst>
              <a:ext uri="{FF2B5EF4-FFF2-40B4-BE49-F238E27FC236}">
                <a16:creationId xmlns:a16="http://schemas.microsoft.com/office/drawing/2014/main" id="{5F8C77A8-F505-1137-994E-87CA100E8EA0}"/>
              </a:ext>
            </a:extLst>
          </p:cNvPr>
          <p:cNvSpPr>
            <a:spLocks noGrp="1"/>
          </p:cNvSpPr>
          <p:nvPr>
            <p:ph idx="1"/>
          </p:nvPr>
        </p:nvSpPr>
        <p:spPr/>
        <p:txBody>
          <a:bodyPr/>
          <a:lstStyle/>
          <a:p>
            <a:r>
              <a:rPr lang="en-US" dirty="0">
                <a:latin typeface="+mn-lt"/>
              </a:rPr>
              <a:t>In an open economy, government budget deficits raise real interest rates, crowd out domestic investment, cause the currency to appreciate, and push the trade balance toward deficit</a:t>
            </a:r>
          </a:p>
          <a:p>
            <a:r>
              <a:rPr lang="en-US" dirty="0">
                <a:latin typeface="+mn-lt"/>
              </a:rPr>
              <a:t>One other effect </a:t>
            </a:r>
          </a:p>
          <a:p>
            <a:pPr lvl="1">
              <a:buFont typeface="Arial" panose="020B0604020202020204" pitchFamily="34" charset="0"/>
              <a:buChar char="•"/>
            </a:pPr>
            <a:r>
              <a:rPr lang="en-US" dirty="0">
                <a:latin typeface="+mn-lt"/>
              </a:rPr>
              <a:t>As foreigners acquire more domestic assets, the country’s debt to the rest of the world increases</a:t>
            </a:r>
          </a:p>
          <a:p>
            <a:r>
              <a:rPr lang="en-US" dirty="0">
                <a:latin typeface="+mn-lt"/>
              </a:rPr>
              <a:t>Twin deficits</a:t>
            </a:r>
          </a:p>
          <a:p>
            <a:pPr lvl="1">
              <a:buFont typeface="Arial" panose="020B0604020202020204" pitchFamily="34" charset="0"/>
              <a:buChar char="•"/>
            </a:pPr>
            <a:r>
              <a:rPr lang="en-US" dirty="0">
                <a:latin typeface="+mn-lt"/>
              </a:rPr>
              <a:t>Budget deficit and trade deficit</a:t>
            </a:r>
          </a:p>
        </p:txBody>
      </p:sp>
    </p:spTree>
    <p:extLst>
      <p:ext uri="{BB962C8B-B14F-4D97-AF65-F5344CB8AC3E}">
        <p14:creationId xmlns:p14="http://schemas.microsoft.com/office/powerpoint/2010/main" val="263032363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6235DC-232C-4319-AB7B-A66FDD0E4495}"/>
              </a:ext>
            </a:extLst>
          </p:cNvPr>
          <p:cNvSpPr>
            <a:spLocks noGrp="1"/>
          </p:cNvSpPr>
          <p:nvPr>
            <p:ph type="title"/>
          </p:nvPr>
        </p:nvSpPr>
        <p:spPr/>
        <p:txBody>
          <a:bodyPr/>
          <a:lstStyle/>
          <a:p>
            <a:r>
              <a:rPr lang="en-US" dirty="0">
                <a:latin typeface="+mn-lt"/>
              </a:rPr>
              <a:t>Chapter Objectives (2 of 3)</a:t>
            </a:r>
          </a:p>
        </p:txBody>
      </p:sp>
      <p:sp>
        <p:nvSpPr>
          <p:cNvPr id="3" name="Content Placeholder 2">
            <a:extLst>
              <a:ext uri="{FF2B5EF4-FFF2-40B4-BE49-F238E27FC236}">
                <a16:creationId xmlns:a16="http://schemas.microsoft.com/office/drawing/2014/main" id="{A68E82C8-1783-4D5D-9D67-D22430B88DA4}"/>
              </a:ext>
            </a:extLst>
          </p:cNvPr>
          <p:cNvSpPr>
            <a:spLocks noGrp="1"/>
          </p:cNvSpPr>
          <p:nvPr>
            <p:ph idx="1"/>
          </p:nvPr>
        </p:nvSpPr>
        <p:spPr/>
        <p:txBody>
          <a:bodyPr/>
          <a:lstStyle/>
          <a:p>
            <a:pPr>
              <a:spcBef>
                <a:spcPts val="600"/>
              </a:spcBef>
            </a:pPr>
            <a:r>
              <a:rPr lang="en-US" dirty="0">
                <a:latin typeface="+mn-lt"/>
              </a:rPr>
              <a:t>Analyze how changes in supply impact equilibrium in the market for loanable funds.</a:t>
            </a:r>
          </a:p>
          <a:p>
            <a:pPr>
              <a:spcBef>
                <a:spcPts val="600"/>
              </a:spcBef>
            </a:pPr>
            <a:r>
              <a:rPr lang="en-US" dirty="0">
                <a:latin typeface="+mn-lt"/>
              </a:rPr>
              <a:t>Explain the saving and investment identity.</a:t>
            </a:r>
          </a:p>
          <a:p>
            <a:pPr>
              <a:spcBef>
                <a:spcPts val="600"/>
              </a:spcBef>
            </a:pPr>
            <a:r>
              <a:rPr lang="en-US" dirty="0">
                <a:latin typeface="+mn-lt"/>
              </a:rPr>
              <a:t>Identify market equilibrium in the loanable funds market.</a:t>
            </a:r>
          </a:p>
          <a:p>
            <a:pPr>
              <a:spcBef>
                <a:spcPts val="600"/>
              </a:spcBef>
            </a:pPr>
            <a:r>
              <a:rPr lang="en-US" dirty="0">
                <a:latin typeface="+mn-lt"/>
              </a:rPr>
              <a:t>Determine the implications of purchasing-power parity on exchange rates.</a:t>
            </a:r>
          </a:p>
          <a:p>
            <a:pPr>
              <a:spcBef>
                <a:spcPts val="600"/>
              </a:spcBef>
            </a:pPr>
            <a:r>
              <a:rPr lang="en-US" dirty="0">
                <a:latin typeface="+mn-lt"/>
              </a:rPr>
              <a:t>Describe the market for foreign-currency exchange.</a:t>
            </a:r>
          </a:p>
          <a:p>
            <a:pPr>
              <a:spcBef>
                <a:spcPts val="600"/>
              </a:spcBef>
            </a:pPr>
            <a:r>
              <a:rPr lang="en-US" dirty="0">
                <a:latin typeface="+mn-lt"/>
              </a:rPr>
              <a:t>Determine the effect of a budget deficit on the supply curve in the foreign-currency exchange market.</a:t>
            </a:r>
          </a:p>
        </p:txBody>
      </p:sp>
    </p:spTree>
    <p:extLst>
      <p:ext uri="{BB962C8B-B14F-4D97-AF65-F5344CB8AC3E}">
        <p14:creationId xmlns:p14="http://schemas.microsoft.com/office/powerpoint/2010/main" val="325317024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E04FD8-811D-C04B-81FD-305D3568F6FB}"/>
              </a:ext>
            </a:extLst>
          </p:cNvPr>
          <p:cNvSpPr>
            <a:spLocks noGrp="1"/>
          </p:cNvSpPr>
          <p:nvPr>
            <p:ph type="title"/>
          </p:nvPr>
        </p:nvSpPr>
        <p:spPr/>
        <p:txBody>
          <a:bodyPr/>
          <a:lstStyle/>
          <a:p>
            <a:r>
              <a:rPr lang="en-US" dirty="0">
                <a:latin typeface="+mn-lt"/>
              </a:rPr>
              <a:t>Figure 5 The Effects of a Government Budget Deficit</a:t>
            </a:r>
          </a:p>
        </p:txBody>
      </p:sp>
      <p:sp>
        <p:nvSpPr>
          <p:cNvPr id="3" name="Content Placeholder 2">
            <a:extLst>
              <a:ext uri="{FF2B5EF4-FFF2-40B4-BE49-F238E27FC236}">
                <a16:creationId xmlns:a16="http://schemas.microsoft.com/office/drawing/2014/main" id="{41D17C71-9629-B262-4B34-881E920892E5}"/>
              </a:ext>
            </a:extLst>
          </p:cNvPr>
          <p:cNvSpPr>
            <a:spLocks noGrp="1"/>
          </p:cNvSpPr>
          <p:nvPr>
            <p:ph sz="half" idx="1"/>
          </p:nvPr>
        </p:nvSpPr>
        <p:spPr>
          <a:xfrm>
            <a:off x="476842" y="1825625"/>
            <a:ext cx="6071441" cy="4351338"/>
          </a:xfrm>
        </p:spPr>
        <p:txBody>
          <a:bodyPr vert="horz" lIns="91440" tIns="45720" rIns="91440" bIns="45720" rtlCol="0" anchor="t">
            <a:noAutofit/>
          </a:bodyPr>
          <a:lstStyle/>
          <a:p>
            <a:r>
              <a:rPr lang="en-US" sz="2000" b="0" dirty="0">
                <a:latin typeface="+mn-lt"/>
              </a:rPr>
              <a:t>When the government runs a budget deficit, it reduces the supply of loanable funds from </a:t>
            </a:r>
            <a:r>
              <a:rPr lang="en-US" sz="2000" b="0" i="1" dirty="0">
                <a:latin typeface="+mn-lt"/>
              </a:rPr>
              <a:t>S</a:t>
            </a:r>
            <a:r>
              <a:rPr lang="en-US" sz="2000" b="0" i="1" baseline="-25000" dirty="0">
                <a:latin typeface="+mn-lt"/>
              </a:rPr>
              <a:t>1</a:t>
            </a:r>
            <a:r>
              <a:rPr lang="en-US" sz="2000" b="0" dirty="0">
                <a:latin typeface="+mn-lt"/>
              </a:rPr>
              <a:t> to </a:t>
            </a:r>
            <a:r>
              <a:rPr lang="en-US" sz="2000" b="0" i="1" dirty="0">
                <a:latin typeface="+mn-lt"/>
              </a:rPr>
              <a:t>S</a:t>
            </a:r>
            <a:r>
              <a:rPr lang="en-US" sz="2000" b="0" i="1" baseline="-25000" dirty="0">
                <a:latin typeface="+mn-lt"/>
              </a:rPr>
              <a:t>2</a:t>
            </a:r>
            <a:r>
              <a:rPr lang="en-US" sz="2000" b="0" dirty="0">
                <a:latin typeface="+mn-lt"/>
              </a:rPr>
              <a:t> in panel (a). The interest rate rises from</a:t>
            </a:r>
            <a:r>
              <a:rPr lang="en-US" sz="2000" b="0" i="1" dirty="0">
                <a:latin typeface="+mn-lt"/>
              </a:rPr>
              <a:t> r</a:t>
            </a:r>
            <a:r>
              <a:rPr lang="en-US" sz="2000" b="0" i="1" baseline="-25000" dirty="0">
                <a:latin typeface="+mn-lt"/>
              </a:rPr>
              <a:t>1</a:t>
            </a:r>
            <a:r>
              <a:rPr lang="en-US" sz="2000" b="0" i="1" dirty="0">
                <a:latin typeface="+mn-lt"/>
              </a:rPr>
              <a:t> </a:t>
            </a:r>
            <a:r>
              <a:rPr lang="en-US" sz="2000" b="0" dirty="0">
                <a:latin typeface="+mn-lt"/>
              </a:rPr>
              <a:t>to </a:t>
            </a:r>
            <a:r>
              <a:rPr lang="en-US" sz="2000" b="0" i="1" dirty="0">
                <a:latin typeface="+mn-lt"/>
              </a:rPr>
              <a:t>r</a:t>
            </a:r>
            <a:r>
              <a:rPr lang="en-US" sz="2000" b="0" i="1" baseline="-25000" dirty="0">
                <a:latin typeface="+mn-lt"/>
              </a:rPr>
              <a:t>2</a:t>
            </a:r>
            <a:r>
              <a:rPr lang="en-US" sz="2000" b="0" dirty="0">
                <a:latin typeface="+mn-lt"/>
              </a:rPr>
              <a:t> to balance the supply and demand for loanable funds. In panel (b), the higher interest rate reduces net capital outflow. That reduced net capital outflow, in turn, reduces the supply of dollars in the market for foreign-currency exchange from </a:t>
            </a:r>
            <a:r>
              <a:rPr lang="en-US" sz="2000" b="0" i="1" dirty="0">
                <a:latin typeface="+mn-lt"/>
              </a:rPr>
              <a:t>S</a:t>
            </a:r>
            <a:r>
              <a:rPr lang="en-US" sz="2000" b="0" i="1" baseline="-25000" dirty="0">
                <a:latin typeface="+mn-lt"/>
              </a:rPr>
              <a:t>1</a:t>
            </a:r>
            <a:r>
              <a:rPr lang="en-US" sz="2000" b="0" dirty="0">
                <a:latin typeface="+mn-lt"/>
              </a:rPr>
              <a:t> to </a:t>
            </a:r>
            <a:r>
              <a:rPr lang="en-US" sz="2000" b="0" i="1" dirty="0">
                <a:latin typeface="+mn-lt"/>
              </a:rPr>
              <a:t>S</a:t>
            </a:r>
            <a:r>
              <a:rPr lang="en-US" sz="2000" b="0" i="1" baseline="-25000" dirty="0">
                <a:latin typeface="+mn-lt"/>
              </a:rPr>
              <a:t>2</a:t>
            </a:r>
            <a:r>
              <a:rPr lang="en-US" sz="2000" b="0" dirty="0">
                <a:latin typeface="+mn-lt"/>
              </a:rPr>
              <a:t> in panel (c). The fall in the supply of dollars causes the real exchange rate to appreciate from </a:t>
            </a:r>
            <a:r>
              <a:rPr lang="en-US" sz="2000" b="0" i="1" dirty="0">
                <a:latin typeface="+mn-lt"/>
              </a:rPr>
              <a:t>E</a:t>
            </a:r>
            <a:r>
              <a:rPr lang="en-US" sz="2000" b="0" i="1" baseline="-25000" dirty="0">
                <a:latin typeface="+mn-lt"/>
              </a:rPr>
              <a:t>1</a:t>
            </a:r>
            <a:r>
              <a:rPr lang="en-US" sz="2000" b="0" dirty="0">
                <a:latin typeface="+mn-lt"/>
              </a:rPr>
              <a:t> to</a:t>
            </a:r>
            <a:r>
              <a:rPr lang="en-US" sz="2000" b="0" i="1" dirty="0">
                <a:latin typeface="+mn-lt"/>
              </a:rPr>
              <a:t> E</a:t>
            </a:r>
            <a:r>
              <a:rPr lang="en-US" sz="2000" b="0" i="1" baseline="-25000" dirty="0">
                <a:latin typeface="+mn-lt"/>
              </a:rPr>
              <a:t>2</a:t>
            </a:r>
            <a:r>
              <a:rPr lang="en-US" sz="2000" b="0" dirty="0">
                <a:latin typeface="+mn-lt"/>
              </a:rPr>
              <a:t>. The appreciation of the exchange rate pushes the trade balance toward deficit.</a:t>
            </a:r>
          </a:p>
        </p:txBody>
      </p:sp>
      <p:pic>
        <p:nvPicPr>
          <p:cNvPr id="16" name="Picture 3" descr="The figure depicts two markets, the market for loanable funds and the market for foreign currency exchange, and how they interact to determine capital flows.  In this case, the figure examines the effects of a budget deficit on these markets.   There is a set of three graphs that show these interrelationships.  All are shown on a rectangular coordinate system.  The first graph, shown in panel (a), is the market for loanable funds.  The horizontal axis is the quantity of loanable funds, and no numerical values of used on this axis.  The vertical axis is the interest rate, with no numerical values used on this axis.  The demand for loanable funds goes down linearly from left to right and is labeled Demand. The supply of loanable funds is shown with two curves, both of which go up linearly from left to right.   One curve is the initial supply curve and is labeled S sub 1.  The second supply, labeled S sub 2, is parallel and to the left of S sub 1.  The second curve shows the budget deficit impact.  The sequence plays out this way.  To begin, the demand for loanable fund intersects supply S sub 1 at point A, at the interest rate r sub 1.  The drop in the supply of loanable funds caused by the budget deficit shifts the supply curve to S sub 2.  The new intersection of the demand for loanable funds and S sub 2 is at point B, and shows the higher interest rate, r sub 2.  The interest rate increase will determine net capital outflows, which is what is shown in panel (b).  The horizontal axis here is the measure of net capital outflows, and there is a line going down and to the right, labeled Net capital outflow, or NCO.  Where the real interest rate r sub 1 hits the NCO line determines the initial size of net capital outflows.   The higher interest rate at r sub 2 reduces net capital outflow and has an impact on the foreign currency market and the availability of dollars for foreign currency exchange.  This latter market is shown in panel (c).   On this graph, the horizontal axis is the number of dollars, though no numerical values are used.  The vertical axis is the real exchange rate.    The demand for dollars, labeled Demand, is determined by net exports, and the curve is shown going down and to the right linearly. The initial supply curve is show as a vertical line, and is labeled S sub 1, perpendicular to the horizontal axis, and is determined by net capital outflows. A second supply curve, S sub 2, is the outcome of the drop in dollars for foreign exchange. The initial real exchange rate is where the demand intersects S sub 1, but with the reduction in dollars for foreign exchange, the second supply curve S sub 2 intersects at a higher real exchange rate.  All of this is laid out via a series of five callouts.  These are, in order:  Callout 1 states, shown on panel (a):  A budget deficit reduces the supply of loanable funds …”. This is followed by Callout 2, stating: “… which increases the real interest rate …”.  Callout 3, shown with panel (b), states: “…which in turn reduces net capital outflow.”  Callout 4 states that “The decrease in net capital outflow reduces the supply of dollars to be exchanged into foreign currency …”. Callout 5 completes the explanation: “…which causes the real exchange rate to appreciate.”">
            <a:extLst>
              <a:ext uri="{FF2B5EF4-FFF2-40B4-BE49-F238E27FC236}">
                <a16:creationId xmlns:a16="http://schemas.microsoft.com/office/drawing/2014/main" id="{4CC23D50-D748-BFCE-39AD-E9B16EEB5077}"/>
              </a:ext>
            </a:extLst>
          </p:cNvPr>
          <p:cNvPicPr>
            <a:picLocks noGrp="1" noChangeAspect="1"/>
          </p:cNvPicPr>
          <p:nvPr>
            <p:ph sz="half" idx="2"/>
          </p:nvPr>
        </p:nvPicPr>
        <p:blipFill>
          <a:blip r:embed="rId2"/>
          <a:stretch>
            <a:fillRect/>
          </a:stretch>
        </p:blipFill>
        <p:spPr>
          <a:xfrm>
            <a:off x="6763906" y="1843976"/>
            <a:ext cx="5127043" cy="4137659"/>
          </a:xfrm>
        </p:spPr>
      </p:pic>
    </p:spTree>
    <p:extLst>
      <p:ext uri="{BB962C8B-B14F-4D97-AF65-F5344CB8AC3E}">
        <p14:creationId xmlns:p14="http://schemas.microsoft.com/office/powerpoint/2010/main" val="1850501157"/>
      </p:ext>
    </p:extLst>
  </p:cSld>
  <p:clrMapOvr>
    <a:masterClrMapping/>
  </p:clrMapOvr>
  <p:extLst mod="1"/>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4F0A3A6-2091-5FB5-C8C9-05BE573C4F2C}"/>
              </a:ext>
            </a:extLst>
          </p:cNvPr>
          <p:cNvSpPr>
            <a:spLocks noGrp="1"/>
          </p:cNvSpPr>
          <p:nvPr>
            <p:ph type="title"/>
          </p:nvPr>
        </p:nvSpPr>
        <p:spPr/>
        <p:txBody>
          <a:bodyPr/>
          <a:lstStyle/>
          <a:p>
            <a:r>
              <a:rPr lang="en-US" dirty="0">
                <a:latin typeface="+mn-lt"/>
              </a:rPr>
              <a:t>Active Learning 2: Budget Deficits</a:t>
            </a:r>
          </a:p>
        </p:txBody>
      </p:sp>
      <p:sp>
        <p:nvSpPr>
          <p:cNvPr id="3" name="Content Placeholder 2">
            <a:extLst>
              <a:ext uri="{FF2B5EF4-FFF2-40B4-BE49-F238E27FC236}">
                <a16:creationId xmlns:a16="http://schemas.microsoft.com/office/drawing/2014/main" id="{0D9AAD68-0EEA-2ACC-AA2A-F3767DD214AA}"/>
              </a:ext>
            </a:extLst>
          </p:cNvPr>
          <p:cNvSpPr>
            <a:spLocks noGrp="1"/>
          </p:cNvSpPr>
          <p:nvPr>
            <p:ph idx="1"/>
          </p:nvPr>
        </p:nvSpPr>
        <p:spPr/>
        <p:txBody>
          <a:bodyPr/>
          <a:lstStyle/>
          <a:p>
            <a:r>
              <a:rPr lang="en-US" dirty="0">
                <a:latin typeface="+mn-lt"/>
              </a:rPr>
              <a:t>Initially, the government budget is balanced, and trade is balanced (</a:t>
            </a:r>
            <a:r>
              <a:rPr lang="en-US" i="1" dirty="0">
                <a:latin typeface="+mn-lt"/>
              </a:rPr>
              <a:t>NX</a:t>
            </a:r>
            <a:r>
              <a:rPr lang="en-US" dirty="0">
                <a:latin typeface="+mn-lt"/>
              </a:rPr>
              <a:t> = 0).  Suppose the government runs a budget deficit.  The real interest rate (</a:t>
            </a:r>
            <a:r>
              <a:rPr lang="en-US" i="1" dirty="0">
                <a:latin typeface="+mn-lt"/>
              </a:rPr>
              <a:t>r</a:t>
            </a:r>
            <a:r>
              <a:rPr lang="en-US" dirty="0">
                <a:latin typeface="+mn-lt"/>
              </a:rPr>
              <a:t>) rises and </a:t>
            </a:r>
            <a:r>
              <a:rPr lang="en-US" i="1" dirty="0">
                <a:latin typeface="+mn-lt"/>
              </a:rPr>
              <a:t>NCO</a:t>
            </a:r>
            <a:r>
              <a:rPr lang="en-US" dirty="0">
                <a:latin typeface="+mn-lt"/>
              </a:rPr>
              <a:t> falls.  </a:t>
            </a:r>
          </a:p>
          <a:p>
            <a:pPr lvl="1">
              <a:buFont typeface="Arial" panose="020B0604020202020204" pitchFamily="34" charset="0"/>
              <a:buChar char="•"/>
            </a:pPr>
            <a:r>
              <a:rPr lang="en-US" dirty="0">
                <a:latin typeface="+mn-lt"/>
              </a:rPr>
              <a:t>How does the budget deficit affect the U.S. real exchange rate? (graph the foreign-exchange market)  </a:t>
            </a:r>
          </a:p>
          <a:p>
            <a:pPr lvl="1">
              <a:buFont typeface="Arial" panose="020B0604020202020204" pitchFamily="34" charset="0"/>
              <a:buChar char="•"/>
            </a:pPr>
            <a:r>
              <a:rPr lang="en-US" dirty="0">
                <a:latin typeface="+mn-lt"/>
              </a:rPr>
              <a:t>How does the budget deficit affect the U.S. balance of trade?</a:t>
            </a:r>
          </a:p>
        </p:txBody>
      </p:sp>
    </p:spTree>
    <p:extLst>
      <p:ext uri="{BB962C8B-B14F-4D97-AF65-F5344CB8AC3E}">
        <p14:creationId xmlns:p14="http://schemas.microsoft.com/office/powerpoint/2010/main" val="85740931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928C06-E79E-95D5-CD24-C0A162A30910}"/>
              </a:ext>
            </a:extLst>
          </p:cNvPr>
          <p:cNvSpPr>
            <a:spLocks noGrp="1"/>
          </p:cNvSpPr>
          <p:nvPr>
            <p:ph type="title"/>
          </p:nvPr>
        </p:nvSpPr>
        <p:spPr/>
        <p:txBody>
          <a:bodyPr/>
          <a:lstStyle/>
          <a:p>
            <a:r>
              <a:rPr lang="en-US" dirty="0">
                <a:latin typeface="+mn-lt"/>
              </a:rPr>
              <a:t>Active Learning 2: Answers</a:t>
            </a:r>
          </a:p>
        </p:txBody>
      </p:sp>
      <p:sp>
        <p:nvSpPr>
          <p:cNvPr id="3" name="Content Placeholder 2">
            <a:extLst>
              <a:ext uri="{FF2B5EF4-FFF2-40B4-BE49-F238E27FC236}">
                <a16:creationId xmlns:a16="http://schemas.microsoft.com/office/drawing/2014/main" id="{9FACB12D-9DF9-2C03-E8BE-09B1F19F1739}"/>
              </a:ext>
            </a:extLst>
          </p:cNvPr>
          <p:cNvSpPr>
            <a:spLocks noGrp="1"/>
          </p:cNvSpPr>
          <p:nvPr>
            <p:ph sz="half" idx="1"/>
          </p:nvPr>
        </p:nvSpPr>
        <p:spPr>
          <a:xfrm>
            <a:off x="476843" y="1825625"/>
            <a:ext cx="6130434" cy="4351338"/>
          </a:xfrm>
        </p:spPr>
        <p:txBody>
          <a:bodyPr/>
          <a:lstStyle/>
          <a:p>
            <a:r>
              <a:rPr lang="en-US" dirty="0">
                <a:latin typeface="+mn-lt"/>
              </a:rPr>
              <a:t>The budget deficit reduces </a:t>
            </a:r>
            <a:r>
              <a:rPr lang="en-US" i="1" dirty="0">
                <a:latin typeface="+mn-lt"/>
              </a:rPr>
              <a:t>NCO</a:t>
            </a:r>
            <a:r>
              <a:rPr lang="en-US" dirty="0">
                <a:latin typeface="+mn-lt"/>
              </a:rPr>
              <a:t> and the supply of dollars. </a:t>
            </a:r>
          </a:p>
          <a:p>
            <a:r>
              <a:rPr lang="en-US" dirty="0">
                <a:latin typeface="+mn-lt"/>
              </a:rPr>
              <a:t>The real exchange rate appreciates, reducing net exports.  </a:t>
            </a:r>
          </a:p>
          <a:p>
            <a:r>
              <a:rPr lang="en-US" dirty="0">
                <a:latin typeface="+mn-lt"/>
              </a:rPr>
              <a:t>Since </a:t>
            </a:r>
            <a:r>
              <a:rPr lang="en-US" i="1" dirty="0">
                <a:latin typeface="+mn-lt"/>
              </a:rPr>
              <a:t>NX</a:t>
            </a:r>
            <a:r>
              <a:rPr lang="en-US" dirty="0">
                <a:latin typeface="+mn-lt"/>
              </a:rPr>
              <a:t> = 0 initially,  the budget deficit causes a trade deficit (</a:t>
            </a:r>
            <a:r>
              <a:rPr lang="en-US" i="1" dirty="0">
                <a:latin typeface="+mn-lt"/>
              </a:rPr>
              <a:t>NX</a:t>
            </a:r>
            <a:r>
              <a:rPr lang="en-US" dirty="0">
                <a:latin typeface="+mn-lt"/>
              </a:rPr>
              <a:t> &lt; 0). </a:t>
            </a:r>
          </a:p>
        </p:txBody>
      </p:sp>
      <p:pic>
        <p:nvPicPr>
          <p:cNvPr id="8" name="Picture 3" title="Decorative Image">
            <a:extLst>
              <a:ext uri="{FF2B5EF4-FFF2-40B4-BE49-F238E27FC236}">
                <a16:creationId xmlns:a16="http://schemas.microsoft.com/office/drawing/2014/main" id="{764C1DD9-FA13-4C4E-9E0A-1A125B308287}"/>
              </a:ext>
              <a:ext uri="{C183D7F6-B498-43B3-948B-1728B52AA6E4}">
                <adec:decorative xmlns:adec="http://schemas.microsoft.com/office/drawing/2017/decorative" xmlns="" val="1"/>
              </a:ext>
            </a:extLst>
          </p:cNvPr>
          <p:cNvPicPr>
            <a:picLocks noGrp="1" noChangeAspect="1"/>
          </p:cNvPicPr>
          <p:nvPr>
            <p:ph sz="half" idx="2"/>
          </p:nvPr>
        </p:nvPicPr>
        <p:blipFill>
          <a:blip r:embed="rId3"/>
          <a:stretch>
            <a:fillRect/>
          </a:stretch>
        </p:blipFill>
        <p:spPr>
          <a:xfrm>
            <a:off x="7395083" y="1486415"/>
            <a:ext cx="4339623" cy="4572000"/>
          </a:xfrm>
        </p:spPr>
      </p:pic>
    </p:spTree>
    <p:extLst>
      <p:ext uri="{BB962C8B-B14F-4D97-AF65-F5344CB8AC3E}">
        <p14:creationId xmlns:p14="http://schemas.microsoft.com/office/powerpoint/2010/main" val="1898840468"/>
      </p:ext>
    </p:extLst>
  </p:cSld>
  <p:clrMapOvr>
    <a:masterClrMapping/>
  </p:clrMapOvr>
  <p:extLst mod="1"/>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mn-lt"/>
              </a:rPr>
              <a:t>Ask the Experts: Deficits</a:t>
            </a:r>
          </a:p>
        </p:txBody>
      </p:sp>
      <p:sp>
        <p:nvSpPr>
          <p:cNvPr id="3" name="Content Placeholder 2"/>
          <p:cNvSpPr>
            <a:spLocks noGrp="1"/>
          </p:cNvSpPr>
          <p:nvPr>
            <p:ph sz="half" idx="1"/>
          </p:nvPr>
        </p:nvSpPr>
        <p:spPr>
          <a:xfrm>
            <a:off x="476843" y="1887674"/>
            <a:ext cx="11241915" cy="796532"/>
          </a:xfrm>
        </p:spPr>
        <p:txBody>
          <a:bodyPr/>
          <a:lstStyle/>
          <a:p>
            <a:r>
              <a:rPr lang="en-US" sz="2400" b="0" dirty="0">
                <a:latin typeface="+mn-lt"/>
              </a:rPr>
              <a:t>“If the United States reduced its fiscal deficit, then its trade deficit would also shrink.”</a:t>
            </a:r>
          </a:p>
        </p:txBody>
      </p:sp>
      <p:pic>
        <p:nvPicPr>
          <p:cNvPr id="9" name="Picture 3" descr="A pie chart titled “What do economists say?” plots three values. They are 57% agree, 6% disagree, and 37% uncertain.">
            <a:extLst>
              <a:ext uri="{FF2B5EF4-FFF2-40B4-BE49-F238E27FC236}">
                <a16:creationId xmlns:a16="http://schemas.microsoft.com/office/drawing/2014/main" id="{813331EC-967B-27CB-5E30-1E0A9E095804}"/>
              </a:ext>
            </a:extLst>
          </p:cNvPr>
          <p:cNvPicPr>
            <a:picLocks noGrp="1" noChangeAspect="1"/>
          </p:cNvPicPr>
          <p:nvPr>
            <p:ph sz="half" idx="2"/>
          </p:nvPr>
        </p:nvPicPr>
        <p:blipFill>
          <a:blip r:embed="rId3"/>
          <a:stretch>
            <a:fillRect/>
          </a:stretch>
        </p:blipFill>
        <p:spPr>
          <a:xfrm>
            <a:off x="4112931" y="2498395"/>
            <a:ext cx="3966139" cy="3200400"/>
          </a:xfrm>
        </p:spPr>
      </p:pic>
      <p:sp>
        <p:nvSpPr>
          <p:cNvPr id="5" name="Content Placeholder 4"/>
          <p:cNvSpPr>
            <a:spLocks noGrp="1"/>
          </p:cNvSpPr>
          <p:nvPr>
            <p:ph type="body" sz="quarter" idx="13"/>
          </p:nvPr>
        </p:nvSpPr>
        <p:spPr>
          <a:xfrm>
            <a:off x="3279059" y="5719792"/>
            <a:ext cx="5633883" cy="320040"/>
          </a:xfrm>
        </p:spPr>
        <p:txBody>
          <a:bodyPr/>
          <a:lstStyle/>
          <a:p>
            <a:pPr>
              <a:buNone/>
            </a:pPr>
            <a:r>
              <a:rPr lang="en-US" sz="1600" dirty="0">
                <a:latin typeface="+mn-lt"/>
              </a:rPr>
              <a:t>Source: IGM Economic Experts Panel, June 21, 2017.</a:t>
            </a:r>
          </a:p>
        </p:txBody>
      </p:sp>
    </p:spTree>
    <p:extLst>
      <p:ext uri="{BB962C8B-B14F-4D97-AF65-F5344CB8AC3E}">
        <p14:creationId xmlns:p14="http://schemas.microsoft.com/office/powerpoint/2010/main" val="424250064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42A34D-C08F-B906-88CF-17D8D51A6BCC}"/>
              </a:ext>
            </a:extLst>
          </p:cNvPr>
          <p:cNvSpPr>
            <a:spLocks noGrp="1"/>
          </p:cNvSpPr>
          <p:nvPr>
            <p:ph type="title"/>
          </p:nvPr>
        </p:nvSpPr>
        <p:spPr/>
        <p:txBody>
          <a:bodyPr/>
          <a:lstStyle/>
          <a:p>
            <a:r>
              <a:rPr lang="en-US" dirty="0">
                <a:latin typeface="+mn-lt"/>
              </a:rPr>
              <a:t>Trade Policy (1 of 4)</a:t>
            </a:r>
          </a:p>
        </p:txBody>
      </p:sp>
      <p:sp>
        <p:nvSpPr>
          <p:cNvPr id="3" name="Content Placeholder 2">
            <a:extLst>
              <a:ext uri="{FF2B5EF4-FFF2-40B4-BE49-F238E27FC236}">
                <a16:creationId xmlns:a16="http://schemas.microsoft.com/office/drawing/2014/main" id="{050E7B9B-0887-6C14-F0D0-F88B242E7620}"/>
              </a:ext>
            </a:extLst>
          </p:cNvPr>
          <p:cNvSpPr>
            <a:spLocks noGrp="1"/>
          </p:cNvSpPr>
          <p:nvPr>
            <p:ph idx="1"/>
          </p:nvPr>
        </p:nvSpPr>
        <p:spPr/>
        <p:txBody>
          <a:bodyPr/>
          <a:lstStyle/>
          <a:p>
            <a:r>
              <a:rPr lang="en-US" altLang="en-US" b="1" dirty="0">
                <a:solidFill>
                  <a:srgbClr val="C00000"/>
                </a:solidFill>
                <a:latin typeface="+mn-lt"/>
              </a:rPr>
              <a:t>Trade policy*</a:t>
            </a:r>
          </a:p>
          <a:p>
            <a:pPr lvl="1">
              <a:buFont typeface="Arial" panose="020B0604020202020204" pitchFamily="34" charset="0"/>
              <a:buChar char="•"/>
            </a:pPr>
            <a:r>
              <a:rPr lang="en-US" altLang="en-US" dirty="0">
                <a:latin typeface="+mn-lt"/>
              </a:rPr>
              <a:t>Government policy directly influences the quantity of goods and services that a country imports or exports</a:t>
            </a:r>
          </a:p>
          <a:p>
            <a:pPr lvl="2">
              <a:buSzPct val="100000"/>
              <a:buFont typeface="Arial" panose="020B0604020202020204" pitchFamily="34" charset="0"/>
              <a:buChar char="•"/>
            </a:pPr>
            <a:r>
              <a:rPr lang="en-US" altLang="en-US" dirty="0">
                <a:latin typeface="+mn-lt"/>
              </a:rPr>
              <a:t>Tariff: Tax on imports</a:t>
            </a:r>
          </a:p>
          <a:p>
            <a:pPr lvl="2">
              <a:buSzPct val="100000"/>
              <a:buFont typeface="Arial" panose="020B0604020202020204" pitchFamily="34" charset="0"/>
              <a:buChar char="•"/>
            </a:pPr>
            <a:r>
              <a:rPr lang="en-US" altLang="en-US" dirty="0">
                <a:latin typeface="+mn-lt"/>
              </a:rPr>
              <a:t>Import quota: Limit on quantity of imports</a:t>
            </a:r>
          </a:p>
          <a:p>
            <a:pPr lvl="2">
              <a:buSzPct val="100000"/>
              <a:buFont typeface="Arial" panose="020B0604020202020204" pitchFamily="34" charset="0"/>
              <a:buChar char="•"/>
            </a:pPr>
            <a:r>
              <a:rPr lang="en-US" altLang="en-US" dirty="0">
                <a:latin typeface="+mn-lt"/>
              </a:rPr>
              <a:t>Voluntary export restrictions</a:t>
            </a:r>
            <a:endParaRPr lang="en-US" altLang="en-US" sz="1400" dirty="0">
              <a:solidFill>
                <a:srgbClr val="282F7C"/>
              </a:solidFill>
              <a:latin typeface="+mn-lt"/>
            </a:endParaRPr>
          </a:p>
          <a:p>
            <a:pPr marL="228600" marR="0" lvl="0" indent="-228600" algn="l" defTabSz="914400" rtl="0" eaLnBrk="1" fontAlgn="auto" latinLnBrk="0" hangingPunct="1">
              <a:lnSpc>
                <a:spcPct val="100000"/>
              </a:lnSpc>
              <a:spcBef>
                <a:spcPts val="6600"/>
              </a:spcBef>
              <a:spcAft>
                <a:spcPts val="500"/>
              </a:spcAft>
              <a:buClr>
                <a:srgbClr val="282F7C"/>
              </a:buClr>
              <a:buSzTx/>
              <a:buFont typeface="Arial" panose="020B0604020202020204" pitchFamily="34" charset="0"/>
              <a:buNone/>
              <a:tabLst/>
              <a:defRPr/>
            </a:pPr>
            <a:r>
              <a:rPr kumimoji="0" lang="en-US" altLang="en-US" sz="1600" b="0" i="0" u="none" strike="noStrike" kern="1200" cap="none" spc="0" normalizeH="0" baseline="0" noProof="0" dirty="0">
                <a:ln>
                  <a:noFill/>
                </a:ln>
                <a:solidFill>
                  <a:srgbClr val="282F7C"/>
                </a:solidFill>
                <a:effectLst/>
                <a:uLnTx/>
                <a:uFillTx/>
                <a:latin typeface="+mn-lt"/>
                <a:ea typeface="+mn-ea"/>
                <a:cs typeface="+mn-cs"/>
              </a:rPr>
              <a:t>*Words accompanied by an asterisk are key terms from the chapter.</a:t>
            </a:r>
            <a:endParaRPr lang="en-US" altLang="en-US" sz="1600" dirty="0">
              <a:latin typeface="+mn-lt"/>
            </a:endParaRPr>
          </a:p>
        </p:txBody>
      </p:sp>
    </p:spTree>
    <p:extLst>
      <p:ext uri="{BB962C8B-B14F-4D97-AF65-F5344CB8AC3E}">
        <p14:creationId xmlns:p14="http://schemas.microsoft.com/office/powerpoint/2010/main" val="66692775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42A34D-C08F-B906-88CF-17D8D51A6BCC}"/>
              </a:ext>
            </a:extLst>
          </p:cNvPr>
          <p:cNvSpPr>
            <a:spLocks noGrp="1"/>
          </p:cNvSpPr>
          <p:nvPr>
            <p:ph type="title"/>
          </p:nvPr>
        </p:nvSpPr>
        <p:spPr/>
        <p:txBody>
          <a:bodyPr/>
          <a:lstStyle/>
          <a:p>
            <a:r>
              <a:rPr lang="en-US" dirty="0">
                <a:latin typeface="+mn-lt"/>
              </a:rPr>
              <a:t>Trade Policy (2 of 4)</a:t>
            </a:r>
          </a:p>
        </p:txBody>
      </p:sp>
      <p:sp>
        <p:nvSpPr>
          <p:cNvPr id="3" name="Content Placeholder 2">
            <a:extLst>
              <a:ext uri="{FF2B5EF4-FFF2-40B4-BE49-F238E27FC236}">
                <a16:creationId xmlns:a16="http://schemas.microsoft.com/office/drawing/2014/main" id="{050E7B9B-0887-6C14-F0D0-F88B242E7620}"/>
              </a:ext>
            </a:extLst>
          </p:cNvPr>
          <p:cNvSpPr>
            <a:spLocks noGrp="1"/>
          </p:cNvSpPr>
          <p:nvPr>
            <p:ph idx="1"/>
          </p:nvPr>
        </p:nvSpPr>
        <p:spPr/>
        <p:txBody>
          <a:bodyPr/>
          <a:lstStyle/>
          <a:p>
            <a:r>
              <a:rPr lang="en-US" altLang="en-US" dirty="0">
                <a:latin typeface="+mn-lt"/>
              </a:rPr>
              <a:t>Import quota</a:t>
            </a:r>
          </a:p>
          <a:p>
            <a:pPr lvl="1">
              <a:buFont typeface="Arial" panose="020B0604020202020204" pitchFamily="34" charset="0"/>
              <a:buChar char="•"/>
            </a:pPr>
            <a:r>
              <a:rPr lang="en-US" altLang="en-US" dirty="0">
                <a:latin typeface="+mn-lt"/>
              </a:rPr>
              <a:t>Decreases imports</a:t>
            </a:r>
          </a:p>
          <a:p>
            <a:pPr lvl="1">
              <a:buFont typeface="Arial" panose="020B0604020202020204" pitchFamily="34" charset="0"/>
              <a:buChar char="•"/>
            </a:pPr>
            <a:r>
              <a:rPr lang="en-US" altLang="en-US" dirty="0">
                <a:latin typeface="+mn-lt"/>
              </a:rPr>
              <a:t>Increases in net exports</a:t>
            </a:r>
          </a:p>
          <a:p>
            <a:pPr lvl="1">
              <a:buFont typeface="Arial" panose="020B0604020202020204" pitchFamily="34" charset="0"/>
              <a:buChar char="•"/>
            </a:pPr>
            <a:r>
              <a:rPr lang="en-US" altLang="en-US" dirty="0">
                <a:latin typeface="+mn-lt"/>
              </a:rPr>
              <a:t>Increases in demand for dollars in the market for foreign-currency exchange</a:t>
            </a:r>
          </a:p>
          <a:p>
            <a:pPr lvl="1">
              <a:buFont typeface="Arial" panose="020B0604020202020204" pitchFamily="34" charset="0"/>
              <a:buChar char="•"/>
            </a:pPr>
            <a:r>
              <a:rPr lang="en-US" altLang="en-US" dirty="0">
                <a:latin typeface="+mn-lt"/>
              </a:rPr>
              <a:t>Real exchange rate appreciates</a:t>
            </a:r>
          </a:p>
          <a:p>
            <a:pPr lvl="2">
              <a:buSzPct val="100000"/>
              <a:buFont typeface="Arial" panose="020B0604020202020204" pitchFamily="34" charset="0"/>
              <a:buChar char="•"/>
            </a:pPr>
            <a:r>
              <a:rPr lang="en-US" altLang="en-US" dirty="0">
                <a:latin typeface="+mn-lt"/>
              </a:rPr>
              <a:t>Discourages exports</a:t>
            </a:r>
          </a:p>
        </p:txBody>
      </p:sp>
    </p:spTree>
    <p:extLst>
      <p:ext uri="{BB962C8B-B14F-4D97-AF65-F5344CB8AC3E}">
        <p14:creationId xmlns:p14="http://schemas.microsoft.com/office/powerpoint/2010/main" val="307888268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42A34D-C08F-B906-88CF-17D8D51A6BCC}"/>
              </a:ext>
            </a:extLst>
          </p:cNvPr>
          <p:cNvSpPr>
            <a:spLocks noGrp="1"/>
          </p:cNvSpPr>
          <p:nvPr>
            <p:ph type="title"/>
          </p:nvPr>
        </p:nvSpPr>
        <p:spPr/>
        <p:txBody>
          <a:bodyPr/>
          <a:lstStyle/>
          <a:p>
            <a:r>
              <a:rPr lang="en-US" dirty="0">
                <a:latin typeface="+mn-lt"/>
              </a:rPr>
              <a:t>Trade Policy (3 of 4)</a:t>
            </a:r>
          </a:p>
        </p:txBody>
      </p:sp>
      <p:sp>
        <p:nvSpPr>
          <p:cNvPr id="3" name="Content Placeholder 2">
            <a:extLst>
              <a:ext uri="{FF2B5EF4-FFF2-40B4-BE49-F238E27FC236}">
                <a16:creationId xmlns:a16="http://schemas.microsoft.com/office/drawing/2014/main" id="{050E7B9B-0887-6C14-F0D0-F88B242E7620}"/>
              </a:ext>
            </a:extLst>
          </p:cNvPr>
          <p:cNvSpPr>
            <a:spLocks noGrp="1"/>
          </p:cNvSpPr>
          <p:nvPr>
            <p:ph idx="1"/>
          </p:nvPr>
        </p:nvSpPr>
        <p:spPr/>
        <p:txBody>
          <a:bodyPr/>
          <a:lstStyle/>
          <a:p>
            <a:r>
              <a:rPr lang="en-US" altLang="en-US" dirty="0">
                <a:latin typeface="+mn-lt"/>
              </a:rPr>
              <a:t>Macroeconomic impact of import quota</a:t>
            </a:r>
          </a:p>
          <a:p>
            <a:pPr lvl="1">
              <a:buFont typeface="Arial" panose="020B0604020202020204" pitchFamily="34" charset="0"/>
              <a:buChar char="•"/>
            </a:pPr>
            <a:r>
              <a:rPr lang="en-US" altLang="en-US" dirty="0">
                <a:latin typeface="+mn-lt"/>
              </a:rPr>
              <a:t>No change in real interest rate</a:t>
            </a:r>
          </a:p>
          <a:p>
            <a:pPr lvl="1">
              <a:buFont typeface="Arial" panose="020B0604020202020204" pitchFamily="34" charset="0"/>
              <a:buChar char="•"/>
            </a:pPr>
            <a:r>
              <a:rPr lang="en-US" altLang="en-US" dirty="0">
                <a:latin typeface="+mn-lt"/>
              </a:rPr>
              <a:t>No change in net capital outflow</a:t>
            </a:r>
          </a:p>
          <a:p>
            <a:pPr lvl="1">
              <a:buFont typeface="Arial" panose="020B0604020202020204" pitchFamily="34" charset="0"/>
              <a:buChar char="•"/>
            </a:pPr>
            <a:r>
              <a:rPr lang="en-US" altLang="en-US" dirty="0">
                <a:latin typeface="+mn-lt"/>
              </a:rPr>
              <a:t>No change in net exports</a:t>
            </a:r>
          </a:p>
          <a:p>
            <a:pPr lvl="2">
              <a:buSzPct val="100000"/>
              <a:buFont typeface="Arial" panose="020B0604020202020204" pitchFamily="34" charset="0"/>
              <a:buChar char="•"/>
            </a:pPr>
            <a:r>
              <a:rPr lang="en-US" altLang="en-US" dirty="0">
                <a:latin typeface="+mn-lt"/>
              </a:rPr>
              <a:t>Decrease in imports</a:t>
            </a:r>
          </a:p>
          <a:p>
            <a:pPr lvl="2">
              <a:buSzPct val="100000"/>
              <a:buFont typeface="Arial" panose="020B0604020202020204" pitchFamily="34" charset="0"/>
              <a:buChar char="•"/>
            </a:pPr>
            <a:r>
              <a:rPr lang="en-US" altLang="en-US" dirty="0">
                <a:latin typeface="+mn-lt"/>
              </a:rPr>
              <a:t>Decrease in exports</a:t>
            </a:r>
          </a:p>
        </p:txBody>
      </p:sp>
    </p:spTree>
    <p:extLst>
      <p:ext uri="{BB962C8B-B14F-4D97-AF65-F5344CB8AC3E}">
        <p14:creationId xmlns:p14="http://schemas.microsoft.com/office/powerpoint/2010/main" val="2451232898"/>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42A34D-C08F-B906-88CF-17D8D51A6BCC}"/>
              </a:ext>
            </a:extLst>
          </p:cNvPr>
          <p:cNvSpPr>
            <a:spLocks noGrp="1"/>
          </p:cNvSpPr>
          <p:nvPr>
            <p:ph type="title"/>
          </p:nvPr>
        </p:nvSpPr>
        <p:spPr/>
        <p:txBody>
          <a:bodyPr/>
          <a:lstStyle/>
          <a:p>
            <a:r>
              <a:rPr lang="en-US" dirty="0">
                <a:latin typeface="+mn-lt"/>
              </a:rPr>
              <a:t>Trade Policy (4 of 4)</a:t>
            </a:r>
          </a:p>
        </p:txBody>
      </p:sp>
      <p:sp>
        <p:nvSpPr>
          <p:cNvPr id="3" name="Content Placeholder 2">
            <a:extLst>
              <a:ext uri="{FF2B5EF4-FFF2-40B4-BE49-F238E27FC236}">
                <a16:creationId xmlns:a16="http://schemas.microsoft.com/office/drawing/2014/main" id="{050E7B9B-0887-6C14-F0D0-F88B242E7620}"/>
              </a:ext>
            </a:extLst>
          </p:cNvPr>
          <p:cNvSpPr>
            <a:spLocks noGrp="1"/>
          </p:cNvSpPr>
          <p:nvPr>
            <p:ph idx="1"/>
          </p:nvPr>
        </p:nvSpPr>
        <p:spPr/>
        <p:txBody>
          <a:bodyPr/>
          <a:lstStyle/>
          <a:p>
            <a:r>
              <a:rPr lang="en-US" altLang="en-US" dirty="0">
                <a:latin typeface="+mn-lt"/>
              </a:rPr>
              <a:t>Trade policies do not affect the trade balance</a:t>
            </a:r>
          </a:p>
          <a:p>
            <a:pPr lvl="1">
              <a:buFont typeface="Arial" panose="020B0604020202020204" pitchFamily="34" charset="0"/>
              <a:buChar char="•"/>
            </a:pPr>
            <a:r>
              <a:rPr lang="en-US" altLang="en-US" i="1" dirty="0">
                <a:latin typeface="+mn-lt"/>
              </a:rPr>
              <a:t>NX</a:t>
            </a:r>
            <a:r>
              <a:rPr lang="en-US" altLang="en-US" dirty="0">
                <a:latin typeface="+mn-lt"/>
              </a:rPr>
              <a:t> = </a:t>
            </a:r>
            <a:r>
              <a:rPr lang="en-US" altLang="en-US" i="1" dirty="0">
                <a:latin typeface="+mn-lt"/>
              </a:rPr>
              <a:t>NCO</a:t>
            </a:r>
            <a:r>
              <a:rPr lang="en-US" altLang="en-US" dirty="0">
                <a:latin typeface="+mn-lt"/>
              </a:rPr>
              <a:t> = </a:t>
            </a:r>
            <a:r>
              <a:rPr lang="en-US" altLang="en-US" i="1" dirty="0">
                <a:latin typeface="+mn-lt"/>
              </a:rPr>
              <a:t>S</a:t>
            </a:r>
            <a:r>
              <a:rPr lang="en-US" altLang="en-US" dirty="0">
                <a:latin typeface="+mn-lt"/>
              </a:rPr>
              <a:t> − </a:t>
            </a:r>
            <a:r>
              <a:rPr lang="en-US" altLang="en-US" i="1" dirty="0">
                <a:latin typeface="+mn-lt"/>
              </a:rPr>
              <a:t>I</a:t>
            </a:r>
          </a:p>
          <a:p>
            <a:r>
              <a:rPr lang="en-US" altLang="en-US" dirty="0">
                <a:latin typeface="+mn-lt"/>
              </a:rPr>
              <a:t>Trade policies affect specific</a:t>
            </a:r>
          </a:p>
          <a:p>
            <a:pPr lvl="1">
              <a:buFont typeface="Arial" panose="020B0604020202020204" pitchFamily="34" charset="0"/>
              <a:buChar char="•"/>
            </a:pPr>
            <a:r>
              <a:rPr lang="en-US" altLang="en-US" dirty="0">
                <a:latin typeface="+mn-lt"/>
              </a:rPr>
              <a:t>Firms</a:t>
            </a:r>
          </a:p>
          <a:p>
            <a:pPr lvl="1">
              <a:buFont typeface="Arial" panose="020B0604020202020204" pitchFamily="34" charset="0"/>
              <a:buChar char="•"/>
            </a:pPr>
            <a:r>
              <a:rPr lang="en-US" altLang="en-US" dirty="0">
                <a:latin typeface="+mn-lt"/>
              </a:rPr>
              <a:t>Industries</a:t>
            </a:r>
          </a:p>
          <a:p>
            <a:pPr lvl="1">
              <a:buFont typeface="Arial" panose="020B0604020202020204" pitchFamily="34" charset="0"/>
              <a:buChar char="•"/>
            </a:pPr>
            <a:r>
              <a:rPr lang="en-US" altLang="en-US" dirty="0">
                <a:latin typeface="+mn-lt"/>
              </a:rPr>
              <a:t>Countries</a:t>
            </a:r>
          </a:p>
        </p:txBody>
      </p:sp>
    </p:spTree>
    <p:extLst>
      <p:ext uri="{BB962C8B-B14F-4D97-AF65-F5344CB8AC3E}">
        <p14:creationId xmlns:p14="http://schemas.microsoft.com/office/powerpoint/2010/main" val="64061218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BD7175-E224-E4C1-DB91-AF145656A6FF}"/>
              </a:ext>
            </a:extLst>
          </p:cNvPr>
          <p:cNvSpPr>
            <a:spLocks noGrp="1"/>
          </p:cNvSpPr>
          <p:nvPr>
            <p:ph type="title"/>
          </p:nvPr>
        </p:nvSpPr>
        <p:spPr/>
        <p:txBody>
          <a:bodyPr/>
          <a:lstStyle/>
          <a:p>
            <a:r>
              <a:rPr kumimoji="0" lang="en-US" sz="4000" b="1" i="0" u="none" strike="noStrike" kern="1200" cap="none" spc="0" normalizeH="0" baseline="0" noProof="0" dirty="0">
                <a:ln>
                  <a:noFill/>
                </a:ln>
                <a:solidFill>
                  <a:srgbClr val="282F7C"/>
                </a:solidFill>
                <a:effectLst/>
                <a:uLnTx/>
                <a:uFillTx/>
                <a:latin typeface="+mn-lt"/>
                <a:ea typeface="+mj-ea"/>
                <a:cs typeface="+mj-cs"/>
              </a:rPr>
              <a:t>Figure 6 The Effects of an Import Quota</a:t>
            </a:r>
            <a:endParaRPr lang="en-US" dirty="0">
              <a:latin typeface="+mn-lt"/>
            </a:endParaRPr>
          </a:p>
        </p:txBody>
      </p:sp>
      <p:sp>
        <p:nvSpPr>
          <p:cNvPr id="3" name="Content Placeholder 2">
            <a:extLst>
              <a:ext uri="{FF2B5EF4-FFF2-40B4-BE49-F238E27FC236}">
                <a16:creationId xmlns:a16="http://schemas.microsoft.com/office/drawing/2014/main" id="{A02F1623-C7FD-1F3F-DE35-58226EF277F3}"/>
              </a:ext>
            </a:extLst>
          </p:cNvPr>
          <p:cNvSpPr>
            <a:spLocks noGrp="1"/>
          </p:cNvSpPr>
          <p:nvPr>
            <p:ph sz="half" idx="1"/>
          </p:nvPr>
        </p:nvSpPr>
        <p:spPr>
          <a:xfrm>
            <a:off x="476842" y="1825625"/>
            <a:ext cx="6114871" cy="4351338"/>
          </a:xfrm>
        </p:spPr>
        <p:txBody>
          <a:bodyPr/>
          <a:lstStyle/>
          <a:p>
            <a:pPr marL="0" marR="0" lvl="0" indent="0" algn="l" defTabSz="914400" rtl="0" eaLnBrk="1" fontAlgn="auto" latinLnBrk="0" hangingPunct="1">
              <a:lnSpc>
                <a:spcPct val="100000"/>
              </a:lnSpc>
              <a:spcBef>
                <a:spcPts val="1000"/>
              </a:spcBef>
              <a:spcAft>
                <a:spcPts val="800"/>
              </a:spcAft>
              <a:buClr>
                <a:srgbClr val="282F7C"/>
              </a:buClr>
              <a:buSzTx/>
              <a:buFont typeface="Arial" panose="020B0604020202020204" pitchFamily="34" charset="0"/>
              <a:buNone/>
              <a:tabLst/>
              <a:defRPr/>
            </a:pPr>
            <a:r>
              <a:rPr kumimoji="0" lang="en-US" sz="2000" b="0" i="0" u="none" strike="noStrike" kern="1200" cap="none" spc="0" normalizeH="0" baseline="0" noProof="0" dirty="0">
                <a:ln>
                  <a:noFill/>
                </a:ln>
                <a:solidFill>
                  <a:srgbClr val="282F7C"/>
                </a:solidFill>
                <a:effectLst/>
                <a:uLnTx/>
                <a:uFillTx/>
                <a:latin typeface="+mn-lt"/>
                <a:ea typeface="+mn-ea"/>
                <a:cs typeface="+mn-cs"/>
              </a:rPr>
              <a:t>When the U.S. government imposes a quota on the import of European steel, nothing happens in the market for loanable funds in panel (a) or to net capital outflow in panel (b). The only effect is a rise in net exports (exports minus imports) for any given real exchange rate. As a result, the demand for dollars in the market for foreign-currency exchange rises, as shown by the shift from </a:t>
            </a:r>
            <a:r>
              <a:rPr kumimoji="0" lang="en-US" sz="2000" b="0" i="1" u="none" strike="noStrike" kern="1200" cap="none" spc="0" normalizeH="0" baseline="0" noProof="0" dirty="0">
                <a:ln>
                  <a:noFill/>
                </a:ln>
                <a:solidFill>
                  <a:srgbClr val="282F7C"/>
                </a:solidFill>
                <a:effectLst/>
                <a:uLnTx/>
                <a:uFillTx/>
                <a:latin typeface="+mn-lt"/>
                <a:ea typeface="+mn-ea"/>
                <a:cs typeface="+mn-cs"/>
              </a:rPr>
              <a:t>D</a:t>
            </a:r>
            <a:r>
              <a:rPr kumimoji="0" lang="en-US" sz="2000" b="0" i="1" u="none" strike="noStrike" kern="1200" cap="none" spc="0" normalizeH="0" baseline="-25000" noProof="0" dirty="0">
                <a:ln>
                  <a:noFill/>
                </a:ln>
                <a:solidFill>
                  <a:srgbClr val="282F7C"/>
                </a:solidFill>
                <a:effectLst/>
                <a:uLnTx/>
                <a:uFillTx/>
                <a:latin typeface="+mn-lt"/>
                <a:ea typeface="+mn-ea"/>
                <a:cs typeface="+mn-cs"/>
              </a:rPr>
              <a:t>1</a:t>
            </a:r>
            <a:r>
              <a:rPr kumimoji="0" lang="en-US" sz="2000" b="0" i="0" u="none" strike="noStrike" kern="1200" cap="none" spc="0" normalizeH="0" baseline="0" noProof="0" dirty="0">
                <a:ln>
                  <a:noFill/>
                </a:ln>
                <a:solidFill>
                  <a:srgbClr val="282F7C"/>
                </a:solidFill>
                <a:effectLst/>
                <a:uLnTx/>
                <a:uFillTx/>
                <a:latin typeface="+mn-lt"/>
                <a:ea typeface="+mn-ea"/>
                <a:cs typeface="+mn-cs"/>
              </a:rPr>
              <a:t> to </a:t>
            </a:r>
            <a:r>
              <a:rPr kumimoji="0" lang="en-US" sz="2000" b="0" i="1" u="none" strike="noStrike" kern="1200" cap="none" spc="0" normalizeH="0" baseline="0" noProof="0" dirty="0">
                <a:ln>
                  <a:noFill/>
                </a:ln>
                <a:solidFill>
                  <a:srgbClr val="282F7C"/>
                </a:solidFill>
                <a:effectLst/>
                <a:uLnTx/>
                <a:uFillTx/>
                <a:latin typeface="+mn-lt"/>
                <a:ea typeface="+mn-ea"/>
                <a:cs typeface="+mn-cs"/>
              </a:rPr>
              <a:t>D</a:t>
            </a:r>
            <a:r>
              <a:rPr kumimoji="0" lang="en-US" sz="2000" b="0" i="1" u="none" strike="noStrike" kern="1200" cap="none" spc="0" normalizeH="0" baseline="-25000" noProof="0" dirty="0">
                <a:ln>
                  <a:noFill/>
                </a:ln>
                <a:solidFill>
                  <a:srgbClr val="282F7C"/>
                </a:solidFill>
                <a:effectLst/>
                <a:uLnTx/>
                <a:uFillTx/>
                <a:latin typeface="+mn-lt"/>
                <a:ea typeface="+mn-ea"/>
                <a:cs typeface="+mn-cs"/>
              </a:rPr>
              <a:t>2</a:t>
            </a:r>
            <a:r>
              <a:rPr kumimoji="0" lang="en-US" sz="2000" b="0" i="0" u="none" strike="noStrike" kern="1200" cap="none" spc="0" normalizeH="0" baseline="0" noProof="0" dirty="0">
                <a:ln>
                  <a:noFill/>
                </a:ln>
                <a:solidFill>
                  <a:srgbClr val="282F7C"/>
                </a:solidFill>
                <a:effectLst/>
                <a:uLnTx/>
                <a:uFillTx/>
                <a:latin typeface="+mn-lt"/>
                <a:ea typeface="+mn-ea"/>
                <a:cs typeface="+mn-cs"/>
              </a:rPr>
              <a:t> in panel (c). This increase in the demand for dollars causes the value of the dollar to appreciate from </a:t>
            </a:r>
            <a:r>
              <a:rPr kumimoji="0" lang="en-US" sz="2000" b="0" i="1" u="none" strike="noStrike" kern="1200" cap="none" spc="0" normalizeH="0" baseline="0" noProof="0" dirty="0">
                <a:ln>
                  <a:noFill/>
                </a:ln>
                <a:solidFill>
                  <a:srgbClr val="282F7C"/>
                </a:solidFill>
                <a:effectLst/>
                <a:uLnTx/>
                <a:uFillTx/>
                <a:latin typeface="+mn-lt"/>
                <a:ea typeface="+mn-ea"/>
                <a:cs typeface="+mn-cs"/>
              </a:rPr>
              <a:t>E</a:t>
            </a:r>
            <a:r>
              <a:rPr kumimoji="0" lang="en-US" sz="2000" b="0" i="1" u="none" strike="noStrike" kern="1200" cap="none" spc="0" normalizeH="0" baseline="-25000" noProof="0" dirty="0">
                <a:ln>
                  <a:noFill/>
                </a:ln>
                <a:solidFill>
                  <a:srgbClr val="282F7C"/>
                </a:solidFill>
                <a:effectLst/>
                <a:uLnTx/>
                <a:uFillTx/>
                <a:latin typeface="+mn-lt"/>
                <a:ea typeface="+mn-ea"/>
                <a:cs typeface="+mn-cs"/>
              </a:rPr>
              <a:t>1</a:t>
            </a:r>
            <a:r>
              <a:rPr kumimoji="0" lang="en-US" sz="2000" b="0" i="0" u="none" strike="noStrike" kern="1200" cap="none" spc="0" normalizeH="0" baseline="0" noProof="0" dirty="0">
                <a:ln>
                  <a:noFill/>
                </a:ln>
                <a:solidFill>
                  <a:srgbClr val="282F7C"/>
                </a:solidFill>
                <a:effectLst/>
                <a:uLnTx/>
                <a:uFillTx/>
                <a:latin typeface="+mn-lt"/>
                <a:ea typeface="+mn-ea"/>
                <a:cs typeface="+mn-cs"/>
              </a:rPr>
              <a:t> to </a:t>
            </a:r>
            <a:r>
              <a:rPr kumimoji="0" lang="en-US" sz="2000" b="0" i="1" u="none" strike="noStrike" kern="1200" cap="none" spc="0" normalizeH="0" baseline="0" noProof="0" dirty="0">
                <a:ln>
                  <a:noFill/>
                </a:ln>
                <a:solidFill>
                  <a:srgbClr val="282F7C"/>
                </a:solidFill>
                <a:effectLst/>
                <a:uLnTx/>
                <a:uFillTx/>
                <a:latin typeface="+mn-lt"/>
                <a:ea typeface="+mn-ea"/>
                <a:cs typeface="+mn-cs"/>
              </a:rPr>
              <a:t>E</a:t>
            </a:r>
            <a:r>
              <a:rPr kumimoji="0" lang="en-US" sz="2000" b="0" i="1" u="none" strike="noStrike" kern="1200" cap="none" spc="0" normalizeH="0" baseline="-25000" noProof="0" dirty="0">
                <a:ln>
                  <a:noFill/>
                </a:ln>
                <a:solidFill>
                  <a:srgbClr val="282F7C"/>
                </a:solidFill>
                <a:effectLst/>
                <a:uLnTx/>
                <a:uFillTx/>
                <a:latin typeface="+mn-lt"/>
                <a:ea typeface="+mn-ea"/>
                <a:cs typeface="+mn-cs"/>
              </a:rPr>
              <a:t>2</a:t>
            </a:r>
            <a:r>
              <a:rPr kumimoji="0" lang="en-US" sz="2000" b="0" i="0" u="none" strike="noStrike" kern="1200" cap="none" spc="0" normalizeH="0" baseline="0" noProof="0" dirty="0">
                <a:ln>
                  <a:noFill/>
                </a:ln>
                <a:solidFill>
                  <a:srgbClr val="282F7C"/>
                </a:solidFill>
                <a:effectLst/>
                <a:uLnTx/>
                <a:uFillTx/>
                <a:latin typeface="+mn-lt"/>
                <a:ea typeface="+mn-ea"/>
                <a:cs typeface="+mn-cs"/>
              </a:rPr>
              <a:t>. This appreciation of the dollar tends to reduce net exports, offsetting the direct effect of the import quota on the trade balance.</a:t>
            </a:r>
          </a:p>
        </p:txBody>
      </p:sp>
      <p:pic>
        <p:nvPicPr>
          <p:cNvPr id="6" name="Picture 3" descr="The figure depicts two markets, the market for loanable funds and the market for foreign currency exchange, and how they interact to determine capital flows; in this case, the effects of an import quota are examined.  There is a set of three graphs that show these interrelationships.  All are shown on a rectangular coordinate system.  The first graph, shown in panel (a), is the market for loanable funds.  The horizontal axis is the quantity of loanable funds, and no numerical values of used on this axis.  The vertical axis is the interest rate, with no numerical values used on this axis.  The demand for loanable funds goes down linearly from left to right and is labeled Demand. The supply of loanable funds goes up linearly from left to right and is labeled Supply of loanable funds.  The intersection of these two curves determines the equilibrium quantity of loanable funds, and importantly for the interactions, the equilibrium real interest rate, which is labeled r sub 1.  This interest rate determines net capital outflows, which is what is shown in panel (b).  The horizontal axis here is the measure of net capital outflows, and there is a line going down and to the right, labeled Net capital outflow, or NCO.  Where the real interest rate r sub 1 hits the NCO line determines the size of net capital outflows, and these supply dollars to the foreign currency exchange market.  This latter market is shown in panel (c).   On this graph, the horizontal axis is the number of dollars, though no numerical values are used.  The vertical axis is the real exchange rate.    The demand for dollars is determined by net exports, and there are two demand curves shown going down and to the right linearly.  The initial demand, labeled D sub 1, indicates the situation without the import quota. The supply curve is show as a vertical line, and is labeled Supply, perpendicular to the horizontal axis, and is determined by net capital outflows.   Where the D sub 1 and supply curves intersect determines the initial equilibrium real exchange rate, shown on the vertical axis as E sub 1.  The import quota causes an increase in the demand for dollars for foreign exchange and is shown as shift up in the demand; the second demand curve, labeled D sub 2, is parallel and to the right of demand D sub 1.  Where the new demand D sub 2 intersects the supply determines the real exchange rate, in this case, a higher real exchange rate at E sub 1.  Three callouts explain this:  Callout 1 states, linked to panel (c), “An import quota increases the demand for dollars …”. Callout 2 states: “… and causes the real exchange rate to appreciate.”  Callout 3 completes the explanation, linked to panel (b), “Net exports, however, remain the same.”">
            <a:extLst>
              <a:ext uri="{FF2B5EF4-FFF2-40B4-BE49-F238E27FC236}">
                <a16:creationId xmlns:a16="http://schemas.microsoft.com/office/drawing/2014/main" id="{05BF743B-228F-4145-8DD9-2AF797E1ED67}"/>
              </a:ext>
            </a:extLst>
          </p:cNvPr>
          <p:cNvPicPr>
            <a:picLocks noGrp="1" noChangeAspect="1"/>
          </p:cNvPicPr>
          <p:nvPr>
            <p:ph sz="half" idx="2"/>
          </p:nvPr>
        </p:nvPicPr>
        <p:blipFill>
          <a:blip r:embed="rId2"/>
          <a:stretch>
            <a:fillRect/>
          </a:stretch>
        </p:blipFill>
        <p:spPr>
          <a:xfrm>
            <a:off x="6739194" y="1690691"/>
            <a:ext cx="5224606" cy="4389120"/>
          </a:xfrm>
          <a:prstGeom prst="rect">
            <a:avLst/>
          </a:prstGeom>
        </p:spPr>
      </p:pic>
    </p:spTree>
    <p:extLst>
      <p:ext uri="{BB962C8B-B14F-4D97-AF65-F5344CB8AC3E}">
        <p14:creationId xmlns:p14="http://schemas.microsoft.com/office/powerpoint/2010/main" val="506037396"/>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793100-4309-47D4-10CD-77BFA84C6CDC}"/>
              </a:ext>
            </a:extLst>
          </p:cNvPr>
          <p:cNvSpPr>
            <a:spLocks noGrp="1"/>
          </p:cNvSpPr>
          <p:nvPr>
            <p:ph type="title"/>
          </p:nvPr>
        </p:nvSpPr>
        <p:spPr>
          <a:xfrm>
            <a:off x="1201983" y="473245"/>
            <a:ext cx="9339302" cy="1217447"/>
          </a:xfrm>
        </p:spPr>
        <p:txBody>
          <a:bodyPr/>
          <a:lstStyle/>
          <a:p>
            <a:r>
              <a:rPr lang="en-US" dirty="0">
                <a:latin typeface="+mn-lt"/>
              </a:rPr>
              <a:t>Political Instability and Capital Flight (1 of 4)</a:t>
            </a:r>
          </a:p>
        </p:txBody>
      </p:sp>
      <p:sp>
        <p:nvSpPr>
          <p:cNvPr id="3" name="Content Placeholder 2">
            <a:extLst>
              <a:ext uri="{FF2B5EF4-FFF2-40B4-BE49-F238E27FC236}">
                <a16:creationId xmlns:a16="http://schemas.microsoft.com/office/drawing/2014/main" id="{30E3F34A-69D2-71CC-797B-6F354A83490B}"/>
              </a:ext>
            </a:extLst>
          </p:cNvPr>
          <p:cNvSpPr>
            <a:spLocks noGrp="1"/>
          </p:cNvSpPr>
          <p:nvPr>
            <p:ph idx="1"/>
          </p:nvPr>
        </p:nvSpPr>
        <p:spPr/>
        <p:txBody>
          <a:bodyPr/>
          <a:lstStyle/>
          <a:p>
            <a:r>
              <a:rPr lang="en-US" altLang="en-US" dirty="0">
                <a:latin typeface="+mn-lt"/>
              </a:rPr>
              <a:t>Political instability</a:t>
            </a:r>
          </a:p>
          <a:p>
            <a:pPr lvl="1">
              <a:buFont typeface="Arial" panose="020B0604020202020204" pitchFamily="34" charset="0"/>
              <a:buChar char="•"/>
            </a:pPr>
            <a:r>
              <a:rPr lang="en-US" altLang="en-US" dirty="0">
                <a:latin typeface="+mn-lt"/>
              </a:rPr>
              <a:t>Leads to capital flight</a:t>
            </a:r>
          </a:p>
          <a:p>
            <a:r>
              <a:rPr lang="en-US" altLang="en-US" b="1" dirty="0">
                <a:solidFill>
                  <a:srgbClr val="C00000"/>
                </a:solidFill>
                <a:latin typeface="+mn-lt"/>
              </a:rPr>
              <a:t>Capital flight*</a:t>
            </a:r>
          </a:p>
          <a:p>
            <a:pPr lvl="1">
              <a:buFont typeface="Arial" panose="020B0604020202020204" pitchFamily="34" charset="0"/>
              <a:buChar char="•"/>
            </a:pPr>
            <a:r>
              <a:rPr lang="en-US" altLang="en-US" dirty="0">
                <a:latin typeface="+mn-lt"/>
              </a:rPr>
              <a:t>Large and sudden reduction in the demand for assets located in a country</a:t>
            </a:r>
            <a:endParaRPr kumimoji="0" lang="en-US" altLang="en-US" sz="1400" b="0" i="0" u="none" strike="noStrike" kern="1200" cap="none" spc="0" normalizeH="0" baseline="0" noProof="0" dirty="0">
              <a:ln>
                <a:noFill/>
              </a:ln>
              <a:solidFill>
                <a:srgbClr val="282F7C"/>
              </a:solidFill>
              <a:effectLst/>
              <a:uLnTx/>
              <a:uFillTx/>
              <a:latin typeface="+mn-lt"/>
              <a:ea typeface="+mn-ea"/>
              <a:cs typeface="+mn-cs"/>
            </a:endParaRPr>
          </a:p>
          <a:p>
            <a:pPr marL="228600" marR="0" lvl="0" indent="-228600" algn="l" defTabSz="914400" rtl="0" eaLnBrk="1" fontAlgn="auto" latinLnBrk="0" hangingPunct="1">
              <a:lnSpc>
                <a:spcPct val="100000"/>
              </a:lnSpc>
              <a:spcBef>
                <a:spcPts val="10800"/>
              </a:spcBef>
              <a:spcAft>
                <a:spcPts val="500"/>
              </a:spcAft>
              <a:buClr>
                <a:srgbClr val="282F7C"/>
              </a:buClr>
              <a:buSzTx/>
              <a:buFont typeface="Arial" panose="020B0604020202020204" pitchFamily="34" charset="0"/>
              <a:buNone/>
              <a:tabLst/>
              <a:defRPr/>
            </a:pPr>
            <a:r>
              <a:rPr kumimoji="0" lang="en-US" altLang="en-US" sz="1600" b="0" i="0" u="none" strike="noStrike" kern="1200" cap="none" spc="0" normalizeH="0" baseline="0" noProof="0" dirty="0">
                <a:ln>
                  <a:noFill/>
                </a:ln>
                <a:solidFill>
                  <a:srgbClr val="282F7C"/>
                </a:solidFill>
                <a:effectLst/>
                <a:uLnTx/>
                <a:uFillTx/>
                <a:latin typeface="+mn-lt"/>
                <a:ea typeface="+mn-ea"/>
                <a:cs typeface="+mn-cs"/>
              </a:rPr>
              <a:t>*Words accompanied by an asterisk are key terms from the chapter.</a:t>
            </a:r>
            <a:endParaRPr lang="en-US" altLang="en-US" sz="1600" dirty="0">
              <a:latin typeface="+mn-lt"/>
            </a:endParaRPr>
          </a:p>
        </p:txBody>
      </p:sp>
    </p:spTree>
    <p:extLst>
      <p:ext uri="{BB962C8B-B14F-4D97-AF65-F5344CB8AC3E}">
        <p14:creationId xmlns:p14="http://schemas.microsoft.com/office/powerpoint/2010/main" val="36435242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6235DC-232C-4319-AB7B-A66FDD0E4495}"/>
              </a:ext>
            </a:extLst>
          </p:cNvPr>
          <p:cNvSpPr>
            <a:spLocks noGrp="1"/>
          </p:cNvSpPr>
          <p:nvPr>
            <p:ph type="title"/>
          </p:nvPr>
        </p:nvSpPr>
        <p:spPr/>
        <p:txBody>
          <a:bodyPr/>
          <a:lstStyle/>
          <a:p>
            <a:r>
              <a:rPr lang="en-US" dirty="0">
                <a:latin typeface="+mn-lt"/>
              </a:rPr>
              <a:t>Chapter Objectives (3 of 3)</a:t>
            </a:r>
          </a:p>
        </p:txBody>
      </p:sp>
      <p:sp>
        <p:nvSpPr>
          <p:cNvPr id="3" name="Content Placeholder 2">
            <a:extLst>
              <a:ext uri="{FF2B5EF4-FFF2-40B4-BE49-F238E27FC236}">
                <a16:creationId xmlns:a16="http://schemas.microsoft.com/office/drawing/2014/main" id="{A68E82C8-1783-4D5D-9D67-D22430B88DA4}"/>
              </a:ext>
            </a:extLst>
          </p:cNvPr>
          <p:cNvSpPr>
            <a:spLocks noGrp="1"/>
          </p:cNvSpPr>
          <p:nvPr>
            <p:ph idx="1"/>
          </p:nvPr>
        </p:nvSpPr>
        <p:spPr/>
        <p:txBody>
          <a:bodyPr/>
          <a:lstStyle/>
          <a:p>
            <a:pPr>
              <a:spcBef>
                <a:spcPts val="800"/>
              </a:spcBef>
            </a:pPr>
            <a:r>
              <a:rPr lang="en-US" dirty="0">
                <a:latin typeface="+mn-lt"/>
              </a:rPr>
              <a:t>Compare the effect of a quota versus a tariff on an open economy.</a:t>
            </a:r>
          </a:p>
          <a:p>
            <a:pPr>
              <a:spcBef>
                <a:spcPts val="800"/>
              </a:spcBef>
            </a:pPr>
            <a:r>
              <a:rPr lang="en-US" dirty="0">
                <a:latin typeface="+mn-lt"/>
              </a:rPr>
              <a:t>Indicate the effects of capital flight on macroeconomic variables.</a:t>
            </a:r>
          </a:p>
        </p:txBody>
      </p:sp>
    </p:spTree>
    <p:extLst>
      <p:ext uri="{BB962C8B-B14F-4D97-AF65-F5344CB8AC3E}">
        <p14:creationId xmlns:p14="http://schemas.microsoft.com/office/powerpoint/2010/main" val="3253170248"/>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793100-4309-47D4-10CD-77BFA84C6CDC}"/>
              </a:ext>
            </a:extLst>
          </p:cNvPr>
          <p:cNvSpPr>
            <a:spLocks noGrp="1"/>
          </p:cNvSpPr>
          <p:nvPr>
            <p:ph type="title"/>
          </p:nvPr>
        </p:nvSpPr>
        <p:spPr>
          <a:xfrm>
            <a:off x="1203960" y="473245"/>
            <a:ext cx="9193487" cy="1217447"/>
          </a:xfrm>
        </p:spPr>
        <p:txBody>
          <a:bodyPr/>
          <a:lstStyle/>
          <a:p>
            <a:r>
              <a:rPr lang="en-US" dirty="0">
                <a:latin typeface="+mn-lt"/>
              </a:rPr>
              <a:t>Political Instability and Capital Flight (2 of 4)</a:t>
            </a:r>
          </a:p>
        </p:txBody>
      </p:sp>
      <p:sp>
        <p:nvSpPr>
          <p:cNvPr id="3" name="Content Placeholder 2">
            <a:extLst>
              <a:ext uri="{FF2B5EF4-FFF2-40B4-BE49-F238E27FC236}">
                <a16:creationId xmlns:a16="http://schemas.microsoft.com/office/drawing/2014/main" id="{30E3F34A-69D2-71CC-797B-6F354A83490B}"/>
              </a:ext>
            </a:extLst>
          </p:cNvPr>
          <p:cNvSpPr>
            <a:spLocks noGrp="1"/>
          </p:cNvSpPr>
          <p:nvPr>
            <p:ph idx="1"/>
          </p:nvPr>
        </p:nvSpPr>
        <p:spPr/>
        <p:txBody>
          <a:bodyPr/>
          <a:lstStyle/>
          <a:p>
            <a:r>
              <a:rPr lang="en-US" altLang="en-US" dirty="0">
                <a:latin typeface="+mn-lt"/>
              </a:rPr>
              <a:t>1994: Political instability in Mexico made world financial markets nervous</a:t>
            </a:r>
          </a:p>
          <a:p>
            <a:pPr marL="685800" lvl="2">
              <a:buSzPct val="100000"/>
              <a:buFont typeface="Arial" panose="020B0604020202020204" pitchFamily="34" charset="0"/>
              <a:buChar char="•"/>
            </a:pPr>
            <a:r>
              <a:rPr lang="en-US" altLang="en-US" dirty="0">
                <a:latin typeface="+mn-lt"/>
              </a:rPr>
              <a:t>People worried about the safety of Mexican assets they owned</a:t>
            </a:r>
          </a:p>
          <a:p>
            <a:pPr marL="685800" lvl="2">
              <a:buSzPct val="100000"/>
              <a:buFont typeface="Arial" panose="020B0604020202020204" pitchFamily="34" charset="0"/>
              <a:buChar char="•"/>
            </a:pPr>
            <a:r>
              <a:rPr lang="en-US" altLang="en-US" dirty="0">
                <a:latin typeface="+mn-lt"/>
              </a:rPr>
              <a:t>People sold many of these assets, pulled their capital out of Mexico</a:t>
            </a:r>
          </a:p>
          <a:p>
            <a:r>
              <a:rPr lang="en-US" altLang="en-US" dirty="0">
                <a:latin typeface="+mn-lt"/>
              </a:rPr>
              <a:t>Result: Capital flight from Mexico increased Mexican interest rates and decreased the value of the Mexican peso in the market for foreign-currency exchange</a:t>
            </a:r>
            <a:endParaRPr lang="en-US" dirty="0">
              <a:latin typeface="+mn-lt"/>
            </a:endParaRPr>
          </a:p>
        </p:txBody>
      </p:sp>
    </p:spTree>
    <p:extLst>
      <p:ext uri="{BB962C8B-B14F-4D97-AF65-F5344CB8AC3E}">
        <p14:creationId xmlns:p14="http://schemas.microsoft.com/office/powerpoint/2010/main" val="1635774573"/>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793100-4309-47D4-10CD-77BFA84C6CDC}"/>
              </a:ext>
            </a:extLst>
          </p:cNvPr>
          <p:cNvSpPr>
            <a:spLocks noGrp="1"/>
          </p:cNvSpPr>
          <p:nvPr>
            <p:ph type="title"/>
          </p:nvPr>
        </p:nvSpPr>
        <p:spPr>
          <a:xfrm>
            <a:off x="1255330" y="473245"/>
            <a:ext cx="9429793" cy="1217447"/>
          </a:xfrm>
        </p:spPr>
        <p:txBody>
          <a:bodyPr/>
          <a:lstStyle/>
          <a:p>
            <a:r>
              <a:rPr lang="en-US" dirty="0">
                <a:latin typeface="+mn-lt"/>
              </a:rPr>
              <a:t>Political Instability and Capital Flight (3 of 4)</a:t>
            </a:r>
          </a:p>
        </p:txBody>
      </p:sp>
      <p:sp>
        <p:nvSpPr>
          <p:cNvPr id="3" name="Content Placeholder 2">
            <a:extLst>
              <a:ext uri="{FF2B5EF4-FFF2-40B4-BE49-F238E27FC236}">
                <a16:creationId xmlns:a16="http://schemas.microsoft.com/office/drawing/2014/main" id="{30E3F34A-69D2-71CC-797B-6F354A83490B}"/>
              </a:ext>
            </a:extLst>
          </p:cNvPr>
          <p:cNvSpPr>
            <a:spLocks noGrp="1"/>
          </p:cNvSpPr>
          <p:nvPr>
            <p:ph idx="1"/>
          </p:nvPr>
        </p:nvSpPr>
        <p:spPr/>
        <p:txBody>
          <a:bodyPr/>
          <a:lstStyle/>
          <a:p>
            <a:r>
              <a:rPr lang="en-US" dirty="0">
                <a:latin typeface="+mn-lt"/>
              </a:rPr>
              <a:t>Analyzing the change in equilibrium from the Mexican perspective</a:t>
            </a:r>
          </a:p>
          <a:p>
            <a:pPr lvl="1">
              <a:buFont typeface="Arial" panose="020B0604020202020204" pitchFamily="34" charset="0"/>
              <a:buChar char="•"/>
            </a:pPr>
            <a:r>
              <a:rPr lang="en-US" dirty="0">
                <a:latin typeface="+mn-lt"/>
              </a:rPr>
              <a:t>Increased demand for loanable funds to finance purchases of capital assets abroad causes Mexican interest rate to rise</a:t>
            </a:r>
          </a:p>
          <a:p>
            <a:pPr lvl="1">
              <a:buFont typeface="Arial" panose="020B0604020202020204" pitchFamily="34" charset="0"/>
              <a:buChar char="•"/>
            </a:pPr>
            <a:r>
              <a:rPr lang="en-US" dirty="0">
                <a:latin typeface="+mn-lt"/>
              </a:rPr>
              <a:t>Mexican net capital outflow increases</a:t>
            </a:r>
          </a:p>
          <a:p>
            <a:pPr lvl="2">
              <a:buSzPct val="100000"/>
              <a:buFont typeface="Arial" panose="020B0604020202020204" pitchFamily="34" charset="0"/>
              <a:buChar char="•"/>
            </a:pPr>
            <a:r>
              <a:rPr lang="en-US" dirty="0">
                <a:latin typeface="+mn-lt"/>
              </a:rPr>
              <a:t>Rise in interest rate makes Mexican assets more attractive, but change only partly offsets impact of capital flight on net capital outflow</a:t>
            </a:r>
          </a:p>
          <a:p>
            <a:pPr lvl="1">
              <a:buFont typeface="Arial" panose="020B0604020202020204" pitchFamily="34" charset="0"/>
              <a:buChar char="•"/>
            </a:pPr>
            <a:r>
              <a:rPr lang="en-US" dirty="0">
                <a:latin typeface="+mn-lt"/>
              </a:rPr>
              <a:t>Increase in supply of pesos as people try to get out of Mexican assets and convert funds into dollars causes peso to depreciate</a:t>
            </a:r>
          </a:p>
        </p:txBody>
      </p:sp>
    </p:spTree>
    <p:extLst>
      <p:ext uri="{BB962C8B-B14F-4D97-AF65-F5344CB8AC3E}">
        <p14:creationId xmlns:p14="http://schemas.microsoft.com/office/powerpoint/2010/main" val="709404567"/>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793100-4309-47D4-10CD-77BFA84C6CDC}"/>
              </a:ext>
            </a:extLst>
          </p:cNvPr>
          <p:cNvSpPr>
            <a:spLocks noGrp="1"/>
          </p:cNvSpPr>
          <p:nvPr>
            <p:ph type="title"/>
          </p:nvPr>
        </p:nvSpPr>
        <p:spPr>
          <a:xfrm>
            <a:off x="1327248" y="473245"/>
            <a:ext cx="9316777" cy="1217447"/>
          </a:xfrm>
        </p:spPr>
        <p:txBody>
          <a:bodyPr/>
          <a:lstStyle/>
          <a:p>
            <a:r>
              <a:rPr lang="en-US" dirty="0">
                <a:latin typeface="+mn-lt"/>
              </a:rPr>
              <a:t>Political Instability and Capital Flight (4 of 4)</a:t>
            </a:r>
          </a:p>
        </p:txBody>
      </p:sp>
      <p:sp>
        <p:nvSpPr>
          <p:cNvPr id="3" name="Content Placeholder 2">
            <a:extLst>
              <a:ext uri="{FF2B5EF4-FFF2-40B4-BE49-F238E27FC236}">
                <a16:creationId xmlns:a16="http://schemas.microsoft.com/office/drawing/2014/main" id="{30E3F34A-69D2-71CC-797B-6F354A83490B}"/>
              </a:ext>
            </a:extLst>
          </p:cNvPr>
          <p:cNvSpPr>
            <a:spLocks noGrp="1"/>
          </p:cNvSpPr>
          <p:nvPr>
            <p:ph idx="1"/>
          </p:nvPr>
        </p:nvSpPr>
        <p:spPr/>
        <p:txBody>
          <a:bodyPr/>
          <a:lstStyle/>
          <a:p>
            <a:r>
              <a:rPr lang="en-US" altLang="en-US" dirty="0">
                <a:latin typeface="+mn-lt"/>
              </a:rPr>
              <a:t>Price changes that result from capital flight influence key macroeconomic quantities</a:t>
            </a:r>
          </a:p>
          <a:p>
            <a:pPr lvl="1">
              <a:buFont typeface="Arial" panose="020B0604020202020204" pitchFamily="34" charset="0"/>
              <a:buChar char="•"/>
            </a:pPr>
            <a:r>
              <a:rPr lang="en-US" altLang="en-US" dirty="0">
                <a:latin typeface="+mn-lt"/>
              </a:rPr>
              <a:t>Depreciation of the currency makes exports cheaper and imports more expensive, pushing the trade balance toward surplus</a:t>
            </a:r>
          </a:p>
          <a:p>
            <a:pPr lvl="1">
              <a:buFont typeface="Arial" panose="020B0604020202020204" pitchFamily="34" charset="0"/>
              <a:buChar char="•"/>
            </a:pPr>
            <a:r>
              <a:rPr lang="en-US" altLang="en-US" dirty="0">
                <a:latin typeface="+mn-lt"/>
              </a:rPr>
              <a:t>Increase in the interest rate reduces domestic investment, slowing capital accumulation and economic growth</a:t>
            </a:r>
          </a:p>
        </p:txBody>
      </p:sp>
    </p:spTree>
    <p:extLst>
      <p:ext uri="{BB962C8B-B14F-4D97-AF65-F5344CB8AC3E}">
        <p14:creationId xmlns:p14="http://schemas.microsoft.com/office/powerpoint/2010/main" val="3382763692"/>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5A1EE7-D8BA-FF37-C03D-554C2FAD2010}"/>
              </a:ext>
            </a:extLst>
          </p:cNvPr>
          <p:cNvSpPr>
            <a:spLocks noGrp="1"/>
          </p:cNvSpPr>
          <p:nvPr>
            <p:ph type="title"/>
          </p:nvPr>
        </p:nvSpPr>
        <p:spPr/>
        <p:txBody>
          <a:bodyPr/>
          <a:lstStyle/>
          <a:p>
            <a:r>
              <a:rPr lang="en-US" dirty="0">
                <a:latin typeface="+mn-lt"/>
              </a:rPr>
              <a:t>Figure 7 The Effects of Capital Flight</a:t>
            </a:r>
          </a:p>
        </p:txBody>
      </p:sp>
      <p:sp>
        <p:nvSpPr>
          <p:cNvPr id="3" name="Content Placeholder 2">
            <a:extLst>
              <a:ext uri="{FF2B5EF4-FFF2-40B4-BE49-F238E27FC236}">
                <a16:creationId xmlns:a16="http://schemas.microsoft.com/office/drawing/2014/main" id="{AFD85B85-6F6F-AFAE-94EC-E6C61B961FA0}"/>
              </a:ext>
            </a:extLst>
          </p:cNvPr>
          <p:cNvSpPr>
            <a:spLocks noGrp="1"/>
          </p:cNvSpPr>
          <p:nvPr>
            <p:ph sz="half" idx="1"/>
          </p:nvPr>
        </p:nvSpPr>
        <p:spPr>
          <a:xfrm>
            <a:off x="476843" y="1825625"/>
            <a:ext cx="6115686" cy="4351338"/>
          </a:xfrm>
        </p:spPr>
        <p:txBody>
          <a:bodyPr/>
          <a:lstStyle/>
          <a:p>
            <a:pPr marL="0" marR="0" lvl="0" indent="0" algn="l" defTabSz="914400" rtl="0" eaLnBrk="1" fontAlgn="auto" latinLnBrk="0" hangingPunct="1">
              <a:lnSpc>
                <a:spcPct val="100000"/>
              </a:lnSpc>
              <a:spcBef>
                <a:spcPts val="1000"/>
              </a:spcBef>
              <a:spcAft>
                <a:spcPts val="800"/>
              </a:spcAft>
              <a:buClr>
                <a:srgbClr val="282F7C"/>
              </a:buClr>
              <a:buSzTx/>
              <a:buFont typeface="Arial" panose="020B0604020202020204" pitchFamily="34" charset="0"/>
              <a:buNone/>
              <a:tabLst/>
              <a:defRPr/>
            </a:pPr>
            <a:r>
              <a:rPr kumimoji="0" lang="en-US" sz="1800" b="0" i="0" u="none" strike="noStrike" kern="1200" cap="none" spc="0" normalizeH="0" baseline="0" noProof="0" dirty="0">
                <a:ln>
                  <a:noFill/>
                </a:ln>
                <a:solidFill>
                  <a:srgbClr val="282F7C"/>
                </a:solidFill>
                <a:effectLst/>
                <a:uLnTx/>
                <a:uFillTx/>
                <a:latin typeface="+mn-lt"/>
                <a:ea typeface="+mn-ea"/>
                <a:cs typeface="+mn-cs"/>
              </a:rPr>
              <a:t>If people decide that Mexico is a risky place to keep their savings, they will move their funds to safe havens such as the United States, resulting in an increase in Mexican net capital outflow. Consequently, the demand for loanable funds in Mexico rises from </a:t>
            </a:r>
            <a:r>
              <a:rPr kumimoji="0" lang="en-US" sz="1800" b="0" i="1" u="none" strike="noStrike" kern="1200" cap="none" spc="0" normalizeH="0" baseline="0" noProof="0" dirty="0">
                <a:ln>
                  <a:noFill/>
                </a:ln>
                <a:solidFill>
                  <a:srgbClr val="282F7C"/>
                </a:solidFill>
                <a:effectLst/>
                <a:uLnTx/>
                <a:uFillTx/>
                <a:latin typeface="+mn-lt"/>
                <a:ea typeface="+mn-ea"/>
                <a:cs typeface="+mn-cs"/>
              </a:rPr>
              <a:t>D</a:t>
            </a:r>
            <a:r>
              <a:rPr kumimoji="0" lang="en-US" sz="1800" b="0" i="1" u="none" strike="noStrike" kern="1200" cap="none" spc="0" normalizeH="0" baseline="-25000" noProof="0" dirty="0">
                <a:ln>
                  <a:noFill/>
                </a:ln>
                <a:solidFill>
                  <a:srgbClr val="282F7C"/>
                </a:solidFill>
                <a:effectLst/>
                <a:uLnTx/>
                <a:uFillTx/>
                <a:latin typeface="+mn-lt"/>
                <a:ea typeface="+mn-ea"/>
                <a:cs typeface="+mn-cs"/>
              </a:rPr>
              <a:t>1</a:t>
            </a:r>
            <a:r>
              <a:rPr kumimoji="0" lang="en-US" sz="1800" b="0" i="0" u="none" strike="noStrike" kern="1200" cap="none" spc="0" normalizeH="0" baseline="0" noProof="0" dirty="0">
                <a:ln>
                  <a:noFill/>
                </a:ln>
                <a:solidFill>
                  <a:srgbClr val="282F7C"/>
                </a:solidFill>
                <a:effectLst/>
                <a:uLnTx/>
                <a:uFillTx/>
                <a:latin typeface="+mn-lt"/>
                <a:ea typeface="+mn-ea"/>
                <a:cs typeface="+mn-cs"/>
              </a:rPr>
              <a:t> to </a:t>
            </a:r>
            <a:r>
              <a:rPr kumimoji="0" lang="en-US" sz="1800" b="0" i="1" u="none" strike="noStrike" kern="1200" cap="none" spc="0" normalizeH="0" baseline="0" noProof="0" dirty="0">
                <a:ln>
                  <a:noFill/>
                </a:ln>
                <a:solidFill>
                  <a:srgbClr val="282F7C"/>
                </a:solidFill>
                <a:effectLst/>
                <a:uLnTx/>
                <a:uFillTx/>
                <a:latin typeface="+mn-lt"/>
                <a:ea typeface="+mn-ea"/>
                <a:cs typeface="+mn-cs"/>
              </a:rPr>
              <a:t>D</a:t>
            </a:r>
            <a:r>
              <a:rPr kumimoji="0" lang="en-US" sz="1800" b="0" i="1" u="none" strike="noStrike" kern="1200" cap="none" spc="0" normalizeH="0" baseline="-25000" noProof="0" dirty="0">
                <a:ln>
                  <a:noFill/>
                </a:ln>
                <a:solidFill>
                  <a:srgbClr val="282F7C"/>
                </a:solidFill>
                <a:effectLst/>
                <a:uLnTx/>
                <a:uFillTx/>
                <a:latin typeface="+mn-lt"/>
                <a:ea typeface="+mn-ea"/>
                <a:cs typeface="+mn-cs"/>
              </a:rPr>
              <a:t>2</a:t>
            </a:r>
            <a:r>
              <a:rPr kumimoji="0" lang="en-US" sz="1800" b="0" i="0" u="none" strike="noStrike" kern="1200" cap="none" spc="0" normalizeH="0" baseline="0" noProof="0" dirty="0">
                <a:ln>
                  <a:noFill/>
                </a:ln>
                <a:solidFill>
                  <a:srgbClr val="282F7C"/>
                </a:solidFill>
                <a:effectLst/>
                <a:uLnTx/>
                <a:uFillTx/>
                <a:latin typeface="+mn-lt"/>
                <a:ea typeface="+mn-ea"/>
                <a:cs typeface="+mn-cs"/>
              </a:rPr>
              <a:t>, as shown in panel (a), driving up the Mexican real interest rate from </a:t>
            </a:r>
            <a:r>
              <a:rPr kumimoji="0" lang="en-US" sz="1800" b="0" i="1" u="none" strike="noStrike" kern="1200" cap="none" spc="0" normalizeH="0" baseline="0" noProof="0" dirty="0">
                <a:ln>
                  <a:noFill/>
                </a:ln>
                <a:solidFill>
                  <a:srgbClr val="282F7C"/>
                </a:solidFill>
                <a:effectLst/>
                <a:uLnTx/>
                <a:uFillTx/>
                <a:latin typeface="+mn-lt"/>
                <a:ea typeface="+mn-ea"/>
                <a:cs typeface="+mn-cs"/>
              </a:rPr>
              <a:t>r1</a:t>
            </a:r>
            <a:r>
              <a:rPr kumimoji="0" lang="en-US" sz="1800" b="0" i="0" u="none" strike="noStrike" kern="1200" cap="none" spc="0" normalizeH="0" baseline="0" noProof="0" dirty="0">
                <a:ln>
                  <a:noFill/>
                </a:ln>
                <a:solidFill>
                  <a:srgbClr val="282F7C"/>
                </a:solidFill>
                <a:effectLst/>
                <a:uLnTx/>
                <a:uFillTx/>
                <a:latin typeface="+mn-lt"/>
                <a:ea typeface="+mn-ea"/>
                <a:cs typeface="+mn-cs"/>
              </a:rPr>
              <a:t> to </a:t>
            </a:r>
            <a:r>
              <a:rPr kumimoji="0" lang="en-US" sz="1800" b="0" i="1" u="none" strike="noStrike" kern="1200" cap="none" spc="0" normalizeH="0" baseline="0" noProof="0" dirty="0">
                <a:ln>
                  <a:noFill/>
                </a:ln>
                <a:solidFill>
                  <a:srgbClr val="282F7C"/>
                </a:solidFill>
                <a:effectLst/>
                <a:uLnTx/>
                <a:uFillTx/>
                <a:latin typeface="+mn-lt"/>
                <a:ea typeface="+mn-ea"/>
                <a:cs typeface="+mn-cs"/>
              </a:rPr>
              <a:t>r2</a:t>
            </a:r>
            <a:r>
              <a:rPr kumimoji="0" lang="en-US" sz="1800" b="0" i="0" u="none" strike="noStrike" kern="1200" cap="none" spc="0" normalizeH="0" baseline="0" noProof="0" dirty="0">
                <a:ln>
                  <a:noFill/>
                </a:ln>
                <a:solidFill>
                  <a:srgbClr val="282F7C"/>
                </a:solidFill>
                <a:effectLst/>
                <a:uLnTx/>
                <a:uFillTx/>
                <a:latin typeface="+mn-lt"/>
                <a:ea typeface="+mn-ea"/>
                <a:cs typeface="+mn-cs"/>
              </a:rPr>
              <a:t>. Because net capital outflow is higher for any interest rate, that curve also shifts to the right from </a:t>
            </a:r>
            <a:r>
              <a:rPr kumimoji="0" lang="en-US" sz="1800" b="0" i="1" u="none" strike="noStrike" kern="1200" cap="none" spc="0" normalizeH="0" baseline="0" noProof="0" dirty="0">
                <a:ln>
                  <a:noFill/>
                </a:ln>
                <a:solidFill>
                  <a:srgbClr val="282F7C"/>
                </a:solidFill>
                <a:effectLst/>
                <a:uLnTx/>
                <a:uFillTx/>
                <a:latin typeface="+mn-lt"/>
                <a:ea typeface="+mn-ea"/>
                <a:cs typeface="+mn-cs"/>
              </a:rPr>
              <a:t>NCO</a:t>
            </a:r>
            <a:r>
              <a:rPr kumimoji="0" lang="en-US" sz="1800" b="0" i="1" u="none" strike="noStrike" kern="1200" cap="none" spc="0" normalizeH="0" baseline="-25000" noProof="0" dirty="0">
                <a:ln>
                  <a:noFill/>
                </a:ln>
                <a:solidFill>
                  <a:srgbClr val="282F7C"/>
                </a:solidFill>
                <a:effectLst/>
                <a:uLnTx/>
                <a:uFillTx/>
                <a:latin typeface="+mn-lt"/>
                <a:ea typeface="+mn-ea"/>
                <a:cs typeface="+mn-cs"/>
              </a:rPr>
              <a:t>1</a:t>
            </a:r>
            <a:r>
              <a:rPr kumimoji="0" lang="en-US" sz="1800" b="0" i="0" u="none" strike="noStrike" kern="1200" cap="none" spc="0" normalizeH="0" baseline="0" noProof="0" dirty="0">
                <a:ln>
                  <a:noFill/>
                </a:ln>
                <a:solidFill>
                  <a:srgbClr val="282F7C"/>
                </a:solidFill>
                <a:effectLst/>
                <a:uLnTx/>
                <a:uFillTx/>
                <a:latin typeface="+mn-lt"/>
                <a:ea typeface="+mn-ea"/>
                <a:cs typeface="+mn-cs"/>
              </a:rPr>
              <a:t> to </a:t>
            </a:r>
            <a:r>
              <a:rPr kumimoji="0" lang="en-US" sz="1800" b="0" i="1" u="none" strike="noStrike" kern="1200" cap="none" spc="0" normalizeH="0" baseline="0" noProof="0" dirty="0">
                <a:ln>
                  <a:noFill/>
                </a:ln>
                <a:solidFill>
                  <a:srgbClr val="282F7C"/>
                </a:solidFill>
                <a:effectLst/>
                <a:uLnTx/>
                <a:uFillTx/>
                <a:latin typeface="+mn-lt"/>
                <a:ea typeface="+mn-ea"/>
                <a:cs typeface="+mn-cs"/>
              </a:rPr>
              <a:t>NCO</a:t>
            </a:r>
            <a:r>
              <a:rPr kumimoji="0" lang="en-US" sz="1800" b="0" i="1" u="none" strike="noStrike" kern="1200" cap="none" spc="0" normalizeH="0" baseline="-25000" noProof="0" dirty="0">
                <a:ln>
                  <a:noFill/>
                </a:ln>
                <a:solidFill>
                  <a:srgbClr val="282F7C"/>
                </a:solidFill>
                <a:effectLst/>
                <a:uLnTx/>
                <a:uFillTx/>
                <a:latin typeface="+mn-lt"/>
                <a:ea typeface="+mn-ea"/>
                <a:cs typeface="+mn-cs"/>
              </a:rPr>
              <a:t>2</a:t>
            </a:r>
            <a:r>
              <a:rPr kumimoji="0" lang="en-US" sz="1800" b="0" i="0" u="none" strike="noStrike" kern="1200" cap="none" spc="0" normalizeH="0" baseline="0" noProof="0" dirty="0">
                <a:ln>
                  <a:noFill/>
                </a:ln>
                <a:solidFill>
                  <a:srgbClr val="282F7C"/>
                </a:solidFill>
                <a:effectLst/>
                <a:uLnTx/>
                <a:uFillTx/>
                <a:latin typeface="+mn-lt"/>
                <a:ea typeface="+mn-ea"/>
                <a:cs typeface="+mn-cs"/>
              </a:rPr>
              <a:t> in panel (b). At the same time, in the market for foreign-currency exchange, the supply of pesos rises from </a:t>
            </a:r>
            <a:r>
              <a:rPr kumimoji="0" lang="en-US" sz="1800" b="0" i="1" u="none" strike="noStrike" kern="1200" cap="none" spc="0" normalizeH="0" baseline="0" noProof="0" dirty="0">
                <a:ln>
                  <a:noFill/>
                </a:ln>
                <a:solidFill>
                  <a:srgbClr val="282F7C"/>
                </a:solidFill>
                <a:effectLst/>
                <a:uLnTx/>
                <a:uFillTx/>
                <a:latin typeface="+mn-lt"/>
                <a:ea typeface="+mn-ea"/>
                <a:cs typeface="+mn-cs"/>
              </a:rPr>
              <a:t>S</a:t>
            </a:r>
            <a:r>
              <a:rPr kumimoji="0" lang="en-US" sz="1800" b="0" i="1" u="none" strike="noStrike" kern="1200" cap="none" spc="0" normalizeH="0" baseline="-25000" noProof="0" dirty="0">
                <a:ln>
                  <a:noFill/>
                </a:ln>
                <a:solidFill>
                  <a:srgbClr val="282F7C"/>
                </a:solidFill>
                <a:effectLst/>
                <a:uLnTx/>
                <a:uFillTx/>
                <a:latin typeface="+mn-lt"/>
                <a:ea typeface="+mn-ea"/>
                <a:cs typeface="+mn-cs"/>
              </a:rPr>
              <a:t>1</a:t>
            </a:r>
            <a:r>
              <a:rPr kumimoji="0" lang="en-US" sz="1800" b="0" i="0" u="none" strike="noStrike" kern="1200" cap="none" spc="0" normalizeH="0" baseline="0" noProof="0" dirty="0">
                <a:ln>
                  <a:noFill/>
                </a:ln>
                <a:solidFill>
                  <a:srgbClr val="282F7C"/>
                </a:solidFill>
                <a:effectLst/>
                <a:uLnTx/>
                <a:uFillTx/>
                <a:latin typeface="+mn-lt"/>
                <a:ea typeface="+mn-ea"/>
                <a:cs typeface="+mn-cs"/>
              </a:rPr>
              <a:t> to </a:t>
            </a:r>
            <a:r>
              <a:rPr kumimoji="0" lang="en-US" sz="1800" b="0" i="1" u="none" strike="noStrike" kern="1200" cap="none" spc="0" normalizeH="0" baseline="0" noProof="0" dirty="0">
                <a:ln>
                  <a:noFill/>
                </a:ln>
                <a:solidFill>
                  <a:srgbClr val="282F7C"/>
                </a:solidFill>
                <a:effectLst/>
                <a:uLnTx/>
                <a:uFillTx/>
                <a:latin typeface="+mn-lt"/>
                <a:ea typeface="+mn-ea"/>
                <a:cs typeface="+mn-cs"/>
              </a:rPr>
              <a:t>S</a:t>
            </a:r>
            <a:r>
              <a:rPr kumimoji="0" lang="en-US" sz="1800" b="0" i="1" u="none" strike="noStrike" kern="1200" cap="none" spc="0" normalizeH="0" baseline="-25000" noProof="0" dirty="0">
                <a:ln>
                  <a:noFill/>
                </a:ln>
                <a:solidFill>
                  <a:srgbClr val="282F7C"/>
                </a:solidFill>
                <a:effectLst/>
                <a:uLnTx/>
                <a:uFillTx/>
                <a:latin typeface="+mn-lt"/>
                <a:ea typeface="+mn-ea"/>
                <a:cs typeface="+mn-cs"/>
              </a:rPr>
              <a:t>2</a:t>
            </a:r>
            <a:r>
              <a:rPr kumimoji="0" lang="en-US" sz="1800" b="0" i="0" u="none" strike="noStrike" kern="1200" cap="none" spc="0" normalizeH="0" baseline="0" noProof="0" dirty="0">
                <a:ln>
                  <a:noFill/>
                </a:ln>
                <a:solidFill>
                  <a:srgbClr val="282F7C"/>
                </a:solidFill>
                <a:effectLst/>
                <a:uLnTx/>
                <a:uFillTx/>
                <a:latin typeface="+mn-lt"/>
                <a:ea typeface="+mn-ea"/>
                <a:cs typeface="+mn-cs"/>
              </a:rPr>
              <a:t>, as shown in panel (c). This increase in the supply of pesos causes the peso to depreciate from </a:t>
            </a:r>
            <a:r>
              <a:rPr kumimoji="0" lang="en-US" sz="1800" b="0" i="1" u="none" strike="noStrike" kern="1200" cap="none" spc="0" normalizeH="0" baseline="0" noProof="0" dirty="0">
                <a:ln>
                  <a:noFill/>
                </a:ln>
                <a:solidFill>
                  <a:srgbClr val="282F7C"/>
                </a:solidFill>
                <a:effectLst/>
                <a:uLnTx/>
                <a:uFillTx/>
                <a:latin typeface="+mn-lt"/>
                <a:ea typeface="+mn-ea"/>
                <a:cs typeface="+mn-cs"/>
              </a:rPr>
              <a:t>E</a:t>
            </a:r>
            <a:r>
              <a:rPr kumimoji="0" lang="en-US" sz="1800" b="0" i="1" u="none" strike="noStrike" kern="1200" cap="none" spc="0" normalizeH="0" baseline="-25000" noProof="0" dirty="0">
                <a:ln>
                  <a:noFill/>
                </a:ln>
                <a:solidFill>
                  <a:srgbClr val="282F7C"/>
                </a:solidFill>
                <a:effectLst/>
                <a:uLnTx/>
                <a:uFillTx/>
                <a:latin typeface="+mn-lt"/>
                <a:ea typeface="+mn-ea"/>
                <a:cs typeface="+mn-cs"/>
              </a:rPr>
              <a:t>1</a:t>
            </a:r>
            <a:r>
              <a:rPr kumimoji="0" lang="en-US" sz="1800" b="0" i="0" u="none" strike="noStrike" kern="1200" cap="none" spc="0" normalizeH="0" baseline="0" noProof="0" dirty="0">
                <a:ln>
                  <a:noFill/>
                </a:ln>
                <a:solidFill>
                  <a:srgbClr val="282F7C"/>
                </a:solidFill>
                <a:effectLst/>
                <a:uLnTx/>
                <a:uFillTx/>
                <a:latin typeface="+mn-lt"/>
                <a:ea typeface="+mn-ea"/>
                <a:cs typeface="+mn-cs"/>
              </a:rPr>
              <a:t> to </a:t>
            </a:r>
            <a:r>
              <a:rPr kumimoji="0" lang="en-US" sz="1800" b="0" i="1" u="none" strike="noStrike" kern="1200" cap="none" spc="0" normalizeH="0" baseline="0" noProof="0" dirty="0">
                <a:ln>
                  <a:noFill/>
                </a:ln>
                <a:solidFill>
                  <a:srgbClr val="282F7C"/>
                </a:solidFill>
                <a:effectLst/>
                <a:uLnTx/>
                <a:uFillTx/>
                <a:latin typeface="+mn-lt"/>
                <a:ea typeface="+mn-ea"/>
                <a:cs typeface="+mn-cs"/>
              </a:rPr>
              <a:t>E</a:t>
            </a:r>
            <a:r>
              <a:rPr kumimoji="0" lang="en-US" sz="1800" b="0" i="1" u="none" strike="noStrike" kern="1200" cap="none" spc="0" normalizeH="0" baseline="-25000" noProof="0" dirty="0">
                <a:ln>
                  <a:noFill/>
                </a:ln>
                <a:solidFill>
                  <a:srgbClr val="282F7C"/>
                </a:solidFill>
                <a:effectLst/>
                <a:uLnTx/>
                <a:uFillTx/>
                <a:latin typeface="+mn-lt"/>
                <a:ea typeface="+mn-ea"/>
                <a:cs typeface="+mn-cs"/>
              </a:rPr>
              <a:t>2</a:t>
            </a:r>
            <a:r>
              <a:rPr kumimoji="0" lang="en-US" sz="1800" b="0" i="0" u="none" strike="noStrike" kern="1200" cap="none" spc="0" normalizeH="0" baseline="0" noProof="0" dirty="0">
                <a:ln>
                  <a:noFill/>
                </a:ln>
                <a:solidFill>
                  <a:srgbClr val="282F7C"/>
                </a:solidFill>
                <a:effectLst/>
                <a:uLnTx/>
                <a:uFillTx/>
                <a:latin typeface="+mn-lt"/>
                <a:ea typeface="+mn-ea"/>
                <a:cs typeface="+mn-cs"/>
              </a:rPr>
              <a:t>, so the peso becomes less valuable relative to other currencies.</a:t>
            </a:r>
          </a:p>
        </p:txBody>
      </p:sp>
      <p:pic>
        <p:nvPicPr>
          <p:cNvPr id="6" name="Picture 3" descr="The figure depicts two markets, the market for loanable funds and the market for foreign currency exchange, and how they interact to determine capital flows.  In this case, the figure focuses on the economy of Mexico and how a change in the perceived risk of this economy as a location for savings affects these markets. There is a set of three graphs that show these interrelationships.  All are shown on a rectangular coordinate system.  The first graph, shown in panel (a), is the market for loanable funds.  The horizontal axis is the quantity of loanable funds, and no numerical values of used on this axis.  The vertical axis is the interest rate, with no numerical values used on this axis.  The demand for loanable funds goes down linearly from left to right.  The initial demand for loanable funds is shown as D sub 1. The supply of loanable funds is shown and labeled Supply, which goes up linearly from left to right and is labeled Supply of loanable funds.   Where D sub 1 and Supply intersect determines the interest rate, at r sub 1.  The change in risk is shown as an increase in the demand for loanable funds; this is a second demand curve parallel to and to the right of D sub 1, and this second demand is labeled D sub 2.  This increased demand is shown as an intersection of demand D sub 2 and Supply, and at a higher interest rate, r sub 2.  The interest rate increase will determine net capital outflows, which is what is shown in panel (b).  The horizontal axis here is the measure of net capital outflows, and there is a line going down and to the right, which is the initial net capital outflow consistent with interest rate r sub 1 and is labeled NCO sub 1. The change in risk shifts the net capital outflow curve, from NCO sub 1 to a higher level, labeled NCO sub 2; this second curve is parallel and to the right of NCO sub 1.  The higher net capital outflow affects the market for foreign exchange as seen in panel (c).   On this graph, the horizontal axis is the number of dollars, though no numerical values are used.  The vertical axis is the real exchange rate.    The demand for dollars, labeled Demand, is determined by net exports, and the curve is shown going down and to the right linearly. The initial supply curve is show as a vertical line, and is labeled S sub 1, perpendicular to the horizontal axis, and is determined by net capital outflows. A second supply curve, S sub 2, is caused by the increase in net capital outflow, which yields more pesos in the market for foreign exchange.   Supply S sub 2 is to the right of S sub 1.  The initial real exchange rate is where the demand intersects S sub 1, but with the increase in pesos for foreign exchange, the second supply curve S sub 2 intersects at a lower real exchange rate.  All of this is laid out via a series of five callouts.  These are, in order:  Callout 1 states, shown on panel (b): “An increase in net capital outflow …”. This is followed by Callout 2, linked to panel (a), stating: “… increases the demand for loanable funds …”.  Callout 3, shown with panel (a), states: “…which increases the interest rate.”  Callout 4, on panel (c), state that “At the same time, the increase in net capital outflow increases the supply of pesos. …”. Callout 5 completes the explanation: “…which causes the peso to depreciate.”">
            <a:extLst>
              <a:ext uri="{FF2B5EF4-FFF2-40B4-BE49-F238E27FC236}">
                <a16:creationId xmlns:a16="http://schemas.microsoft.com/office/drawing/2014/main" id="{F5CBE4AB-2994-4751-9D68-337931712015}"/>
              </a:ext>
            </a:extLst>
          </p:cNvPr>
          <p:cNvPicPr>
            <a:picLocks noGrp="1" noChangeAspect="1"/>
          </p:cNvPicPr>
          <p:nvPr>
            <p:ph sz="half" idx="2"/>
          </p:nvPr>
        </p:nvPicPr>
        <p:blipFill>
          <a:blip r:embed="rId2"/>
          <a:stretch>
            <a:fillRect/>
          </a:stretch>
        </p:blipFill>
        <p:spPr>
          <a:xfrm>
            <a:off x="6813756" y="1937039"/>
            <a:ext cx="5167976" cy="4114800"/>
          </a:xfrm>
          <a:prstGeom prst="rect">
            <a:avLst/>
          </a:prstGeom>
        </p:spPr>
      </p:pic>
    </p:spTree>
    <p:extLst>
      <p:ext uri="{BB962C8B-B14F-4D97-AF65-F5344CB8AC3E}">
        <p14:creationId xmlns:p14="http://schemas.microsoft.com/office/powerpoint/2010/main" val="344847136"/>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mn-lt"/>
              </a:rPr>
              <a:t>Ask the Experts: Currency Manipulation</a:t>
            </a:r>
            <a:br>
              <a:rPr lang="en-US" dirty="0">
                <a:latin typeface="+mn-lt"/>
              </a:rPr>
            </a:br>
            <a:endParaRPr lang="en-US" dirty="0">
              <a:latin typeface="+mn-lt"/>
            </a:endParaRPr>
          </a:p>
        </p:txBody>
      </p:sp>
      <p:sp>
        <p:nvSpPr>
          <p:cNvPr id="3" name="Content Placeholder 2"/>
          <p:cNvSpPr>
            <a:spLocks noGrp="1"/>
          </p:cNvSpPr>
          <p:nvPr>
            <p:ph sz="half" idx="1"/>
          </p:nvPr>
        </p:nvSpPr>
        <p:spPr/>
        <p:txBody>
          <a:bodyPr/>
          <a:lstStyle/>
          <a:p>
            <a:r>
              <a:rPr lang="en-US" sz="2000" b="0" dirty="0">
                <a:latin typeface="+mn-lt"/>
              </a:rPr>
              <a:t>“Economic analysis can identify whether countries are using their exchange rates to benefit their own people at the expense of their trading partners’ welfare.”</a:t>
            </a:r>
          </a:p>
        </p:txBody>
      </p:sp>
      <p:pic>
        <p:nvPicPr>
          <p:cNvPr id="8" name="Picture 3" descr=" A pie chart titled “What do economists say?” plots three values. They are 30% agree, 34% disagree, and 36% uncertain.">
            <a:extLst>
              <a:ext uri="{FF2B5EF4-FFF2-40B4-BE49-F238E27FC236}">
                <a16:creationId xmlns:a16="http://schemas.microsoft.com/office/drawing/2014/main" id="{BC326892-D784-264F-5776-4B37FD7DC162}"/>
              </a:ext>
            </a:extLst>
          </p:cNvPr>
          <p:cNvPicPr>
            <a:picLocks noGrp="1" noChangeAspect="1"/>
          </p:cNvPicPr>
          <p:nvPr>
            <p:ph sz="half" idx="2"/>
          </p:nvPr>
        </p:nvPicPr>
        <p:blipFill>
          <a:blip r:embed="rId3"/>
          <a:stretch>
            <a:fillRect/>
          </a:stretch>
        </p:blipFill>
        <p:spPr>
          <a:xfrm>
            <a:off x="4061250" y="2696803"/>
            <a:ext cx="4069501" cy="2926080"/>
          </a:xfrm>
        </p:spPr>
      </p:pic>
      <p:sp>
        <p:nvSpPr>
          <p:cNvPr id="5" name="Content Placeholder 4"/>
          <p:cNvSpPr>
            <a:spLocks noGrp="1"/>
          </p:cNvSpPr>
          <p:nvPr>
            <p:ph type="body" sz="quarter" idx="13"/>
          </p:nvPr>
        </p:nvSpPr>
        <p:spPr>
          <a:xfrm>
            <a:off x="3284621" y="5719789"/>
            <a:ext cx="5622758" cy="320040"/>
          </a:xfrm>
        </p:spPr>
        <p:txBody>
          <a:bodyPr/>
          <a:lstStyle/>
          <a:p>
            <a:pPr>
              <a:buNone/>
            </a:pPr>
            <a:r>
              <a:rPr lang="en-US" sz="1600" dirty="0">
                <a:latin typeface="+mn-lt"/>
              </a:rPr>
              <a:t>Source: IGM Economic Experts Panel, June 16, 2015.</a:t>
            </a:r>
          </a:p>
        </p:txBody>
      </p:sp>
    </p:spTree>
    <p:extLst>
      <p:ext uri="{BB962C8B-B14F-4D97-AF65-F5344CB8AC3E}">
        <p14:creationId xmlns:p14="http://schemas.microsoft.com/office/powerpoint/2010/main" val="1352895660"/>
      </p:ext>
    </p:extLst>
  </p:cSld>
  <p:clrMapOvr>
    <a:masterClrMapping/>
  </p:clrMapOvr>
  <p:extLst mod="1"/>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23DD1796-735C-497D-9A8F-5D5B38C8834D}"/>
              </a:ext>
            </a:extLst>
          </p:cNvPr>
          <p:cNvSpPr>
            <a:spLocks noGrp="1"/>
          </p:cNvSpPr>
          <p:nvPr>
            <p:ph type="ctrTitle"/>
          </p:nvPr>
        </p:nvSpPr>
        <p:spPr/>
        <p:txBody>
          <a:bodyPr/>
          <a:lstStyle/>
          <a:p>
            <a:r>
              <a:rPr lang="en-US" dirty="0">
                <a:latin typeface="+mn-lt"/>
              </a:rPr>
              <a:t>33-4</a:t>
            </a:r>
          </a:p>
        </p:txBody>
      </p:sp>
      <p:sp>
        <p:nvSpPr>
          <p:cNvPr id="4" name="Subtitle 2">
            <a:extLst>
              <a:ext uri="{FF2B5EF4-FFF2-40B4-BE49-F238E27FC236}">
                <a16:creationId xmlns:a16="http://schemas.microsoft.com/office/drawing/2014/main" id="{A65A2268-325D-4DDE-9FCE-629BCB97F1C7}"/>
              </a:ext>
            </a:extLst>
          </p:cNvPr>
          <p:cNvSpPr>
            <a:spLocks noGrp="1"/>
          </p:cNvSpPr>
          <p:nvPr>
            <p:ph type="subTitle" idx="1"/>
          </p:nvPr>
        </p:nvSpPr>
        <p:spPr/>
        <p:txBody>
          <a:bodyPr/>
          <a:lstStyle/>
          <a:p>
            <a:r>
              <a:rPr lang="en-US" dirty="0">
                <a:latin typeface="+mn-lt"/>
              </a:rPr>
              <a:t>Conclusion</a:t>
            </a:r>
          </a:p>
        </p:txBody>
      </p:sp>
    </p:spTree>
    <p:custDataLst>
      <p:tags r:id="rId1"/>
    </p:custDataLst>
    <p:extLst>
      <p:ext uri="{BB962C8B-B14F-4D97-AF65-F5344CB8AC3E}">
        <p14:creationId xmlns:p14="http://schemas.microsoft.com/office/powerpoint/2010/main" val="3007456414"/>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9899BB-8D62-4B01-CAB6-E3F66798D218}"/>
              </a:ext>
            </a:extLst>
          </p:cNvPr>
          <p:cNvSpPr>
            <a:spLocks noGrp="1"/>
          </p:cNvSpPr>
          <p:nvPr>
            <p:ph type="title"/>
          </p:nvPr>
        </p:nvSpPr>
        <p:spPr/>
        <p:txBody>
          <a:bodyPr/>
          <a:lstStyle/>
          <a:p>
            <a:r>
              <a:rPr lang="en-US" dirty="0">
                <a:latin typeface="+mn-lt"/>
              </a:rPr>
              <a:t>Conclusion</a:t>
            </a:r>
          </a:p>
        </p:txBody>
      </p:sp>
      <p:sp>
        <p:nvSpPr>
          <p:cNvPr id="3" name="Content Placeholder 2">
            <a:extLst>
              <a:ext uri="{FF2B5EF4-FFF2-40B4-BE49-F238E27FC236}">
                <a16:creationId xmlns:a16="http://schemas.microsoft.com/office/drawing/2014/main" id="{0E54B1EC-69DF-89BE-D9F1-8FB13F594255}"/>
              </a:ext>
            </a:extLst>
          </p:cNvPr>
          <p:cNvSpPr>
            <a:spLocks noGrp="1"/>
          </p:cNvSpPr>
          <p:nvPr>
            <p:ph idx="1"/>
          </p:nvPr>
        </p:nvSpPr>
        <p:spPr>
          <a:xfrm>
            <a:off x="476843" y="1825625"/>
            <a:ext cx="11439854" cy="4351338"/>
          </a:xfrm>
        </p:spPr>
        <p:txBody>
          <a:bodyPr/>
          <a:lstStyle/>
          <a:p>
            <a:r>
              <a:rPr lang="en-US" dirty="0">
                <a:latin typeface="+mn-lt"/>
              </a:rPr>
              <a:t>A full analysis of a modern economy requires an understanding of how it interacts with others around the world</a:t>
            </a:r>
          </a:p>
          <a:p>
            <a:r>
              <a:rPr lang="en-US" dirty="0">
                <a:latin typeface="+mn-lt"/>
              </a:rPr>
              <a:t>The study of international economics is valuable, but we should be careful not to exaggerate its importance</a:t>
            </a:r>
          </a:p>
          <a:p>
            <a:pPr lvl="1">
              <a:buFont typeface="Arial" panose="020B0604020202020204" pitchFamily="34" charset="0"/>
              <a:buChar char="•"/>
            </a:pPr>
            <a:r>
              <a:rPr lang="en-US" dirty="0">
                <a:latin typeface="+mn-lt"/>
              </a:rPr>
              <a:t>In the United States and many other countries, policymakers and commentators are often quick to blame foreigners for economic problems</a:t>
            </a:r>
          </a:p>
          <a:p>
            <a:pPr lvl="1">
              <a:buFont typeface="Arial" panose="020B0604020202020204" pitchFamily="34" charset="0"/>
              <a:buChar char="•"/>
            </a:pPr>
            <a:r>
              <a:rPr lang="en-US" dirty="0">
                <a:latin typeface="+mn-lt"/>
              </a:rPr>
              <a:t>By contrast, economists typically view most problems as homegrown</a:t>
            </a:r>
          </a:p>
        </p:txBody>
      </p:sp>
    </p:spTree>
    <p:extLst>
      <p:ext uri="{BB962C8B-B14F-4D97-AF65-F5344CB8AC3E}">
        <p14:creationId xmlns:p14="http://schemas.microsoft.com/office/powerpoint/2010/main" val="2525371051"/>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latin typeface="+mn-lt"/>
              </a:rPr>
              <a:t>Think-Pair-Share Activity</a:t>
            </a:r>
          </a:p>
        </p:txBody>
      </p:sp>
      <p:sp>
        <p:nvSpPr>
          <p:cNvPr id="3" name="Content Placeholder 2"/>
          <p:cNvSpPr>
            <a:spLocks noGrp="1"/>
          </p:cNvSpPr>
          <p:nvPr>
            <p:ph idx="1"/>
          </p:nvPr>
        </p:nvSpPr>
        <p:spPr/>
        <p:txBody>
          <a:bodyPr vert="horz" lIns="91440" tIns="45720" rIns="91440" bIns="45720" rtlCol="0" anchor="t">
            <a:noAutofit/>
          </a:bodyPr>
          <a:lstStyle/>
          <a:p>
            <a:pPr marL="0" indent="0">
              <a:spcBef>
                <a:spcPts val="200"/>
              </a:spcBef>
              <a:buNone/>
            </a:pPr>
            <a:r>
              <a:rPr lang="en-US" sz="2000" dirty="0">
                <a:latin typeface="+mn-lt"/>
                <a:ea typeface="+mn-lt"/>
                <a:cs typeface="+mn-lt"/>
              </a:rPr>
              <a:t>Hong Kong has a capitalistic economic system. It was leased from China by Great Britain for 100 years. In 1997, it was returned to China, at the time a more socialistic country.</a:t>
            </a:r>
          </a:p>
          <a:p>
            <a:pPr marL="457200" indent="-457200">
              <a:spcBef>
                <a:spcPts val="200"/>
              </a:spcBef>
              <a:buFont typeface="+mj-lt"/>
              <a:buAutoNum type="alphaUcPeriod"/>
            </a:pPr>
            <a:r>
              <a:rPr lang="en-US" sz="2000" dirty="0">
                <a:latin typeface="+mn-lt"/>
                <a:ea typeface="+mn-lt"/>
                <a:cs typeface="+mn-lt"/>
              </a:rPr>
              <a:t>What do you think this event did to the net capital outflow of Hong Kong in the years immediately following 1997? Why?</a:t>
            </a:r>
          </a:p>
          <a:p>
            <a:pPr marL="457200" indent="-457200">
              <a:spcBef>
                <a:spcPts val="200"/>
              </a:spcBef>
              <a:buFont typeface="+mj-lt"/>
              <a:buAutoNum type="alphaUcPeriod"/>
            </a:pPr>
            <a:r>
              <a:rPr lang="en-US" sz="2000" dirty="0">
                <a:latin typeface="+mn-lt"/>
                <a:ea typeface="+mn-lt"/>
                <a:cs typeface="+mn-lt"/>
              </a:rPr>
              <a:t>In the years immediately following 1997, the residents of Hong Kong chose Canada as a place to move some of their business activity. What impact do you suppose this had on the value of the Canadian interest rate and exchange rate? Why?</a:t>
            </a:r>
          </a:p>
          <a:p>
            <a:pPr marL="457200" indent="-457200">
              <a:spcBef>
                <a:spcPts val="200"/>
              </a:spcBef>
              <a:buFont typeface="+mj-lt"/>
              <a:buAutoNum type="alphaUcPeriod"/>
            </a:pPr>
            <a:r>
              <a:rPr lang="en-US" sz="2000" dirty="0">
                <a:latin typeface="+mn-lt"/>
                <a:ea typeface="+mn-lt"/>
                <a:cs typeface="+mn-lt"/>
              </a:rPr>
              <a:t>Which Canadian industries, those engaged in importing or exporting, were pleased with Hong Kong’s investment in Canada? Why?</a:t>
            </a:r>
          </a:p>
          <a:p>
            <a:pPr marL="457200" indent="-457200">
              <a:spcBef>
                <a:spcPts val="200"/>
              </a:spcBef>
              <a:buFont typeface="+mj-lt"/>
              <a:buAutoNum type="alphaUcPeriod"/>
            </a:pPr>
            <a:r>
              <a:rPr lang="en-US" sz="2000" dirty="0">
                <a:latin typeface="+mn-lt"/>
                <a:ea typeface="+mn-lt"/>
                <a:cs typeface="+mn-lt"/>
              </a:rPr>
              <a:t>What impact did Hong Kong’s return to China have on the growth rate of Canada in the years immediately following 1997?</a:t>
            </a: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334B8F-029E-FD90-2EAB-C246A6AD005A}"/>
              </a:ext>
            </a:extLst>
          </p:cNvPr>
          <p:cNvSpPr>
            <a:spLocks noGrp="1"/>
          </p:cNvSpPr>
          <p:nvPr>
            <p:ph type="title"/>
          </p:nvPr>
        </p:nvSpPr>
        <p:spPr/>
        <p:txBody>
          <a:bodyPr/>
          <a:lstStyle/>
          <a:p>
            <a:r>
              <a:rPr lang="en-US" dirty="0">
                <a:latin typeface="+mn-lt"/>
              </a:rPr>
              <a:t>Self-Assessment </a:t>
            </a:r>
          </a:p>
        </p:txBody>
      </p:sp>
      <p:sp>
        <p:nvSpPr>
          <p:cNvPr id="3" name="Content Placeholder 2">
            <a:extLst>
              <a:ext uri="{FF2B5EF4-FFF2-40B4-BE49-F238E27FC236}">
                <a16:creationId xmlns:a16="http://schemas.microsoft.com/office/drawing/2014/main" id="{88CFABB7-D6F8-BFDB-32F8-EC003A190BFB}"/>
              </a:ext>
            </a:extLst>
          </p:cNvPr>
          <p:cNvSpPr>
            <a:spLocks noGrp="1"/>
          </p:cNvSpPr>
          <p:nvPr>
            <p:ph idx="1"/>
          </p:nvPr>
        </p:nvSpPr>
        <p:spPr/>
        <p:txBody>
          <a:bodyPr/>
          <a:lstStyle/>
          <a:p>
            <a:r>
              <a:rPr lang="en-US" dirty="0">
                <a:latin typeface="+mn-lt"/>
              </a:rPr>
              <a:t>Suppose that a government policy encourages people to buy only American-made goods. What would this policy do to the trade balance and the real exchange rate? </a:t>
            </a:r>
          </a:p>
        </p:txBody>
      </p:sp>
    </p:spTree>
    <p:extLst>
      <p:ext uri="{BB962C8B-B14F-4D97-AF65-F5344CB8AC3E}">
        <p14:creationId xmlns:p14="http://schemas.microsoft.com/office/powerpoint/2010/main" val="3827116798"/>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4217DBF9-742E-4F7F-85EB-9E45A7F45B37}"/>
              </a:ext>
            </a:extLst>
          </p:cNvPr>
          <p:cNvSpPr>
            <a:spLocks noGrp="1"/>
          </p:cNvSpPr>
          <p:nvPr>
            <p:ph type="title"/>
          </p:nvPr>
        </p:nvSpPr>
        <p:spPr/>
        <p:txBody>
          <a:bodyPr/>
          <a:lstStyle/>
          <a:p>
            <a:r>
              <a:rPr lang="en-US" dirty="0">
                <a:latin typeface="+mn-lt"/>
              </a:rPr>
              <a:t>Summary</a:t>
            </a:r>
          </a:p>
        </p:txBody>
      </p:sp>
      <p:sp>
        <p:nvSpPr>
          <p:cNvPr id="10" name="Content Placeholder 2">
            <a:extLst>
              <a:ext uri="{FF2B5EF4-FFF2-40B4-BE49-F238E27FC236}">
                <a16:creationId xmlns:a16="http://schemas.microsoft.com/office/drawing/2014/main" id="{DDAE1AFE-9B48-43B4-983D-10FCC8293ABC}"/>
              </a:ext>
            </a:extLst>
          </p:cNvPr>
          <p:cNvSpPr>
            <a:spLocks noGrp="1"/>
          </p:cNvSpPr>
          <p:nvPr>
            <p:ph idx="1"/>
          </p:nvPr>
        </p:nvSpPr>
        <p:spPr/>
        <p:txBody>
          <a:bodyPr vert="horz" lIns="91440" tIns="45720" rIns="91440" bIns="45720" rtlCol="0" anchor="t">
            <a:noAutofit/>
          </a:bodyPr>
          <a:lstStyle/>
          <a:p>
            <a:pPr marL="0" indent="0">
              <a:buNone/>
            </a:pPr>
            <a:r>
              <a:rPr lang="en-US" dirty="0">
                <a:latin typeface="+mn-lt"/>
              </a:rPr>
              <a:t>Click the link to review the objectives for this presentation.</a:t>
            </a:r>
          </a:p>
          <a:p>
            <a:pPr marL="0" indent="0">
              <a:buNone/>
            </a:pPr>
            <a:r>
              <a:rPr lang="en-US" dirty="0">
                <a:latin typeface="+mn-lt"/>
                <a:hlinkClick r:id="rId4" action="ppaction://hlinksldjump"/>
              </a:rPr>
              <a:t>Link to Objectives</a:t>
            </a:r>
            <a:endParaRPr lang="en-US" dirty="0">
              <a:latin typeface="+mn-lt"/>
            </a:endParaRPr>
          </a:p>
        </p:txBody>
      </p:sp>
    </p:spTree>
    <p:custDataLst>
      <p:tags r:id="rId1"/>
    </p:custDataLst>
    <p:extLst>
      <p:ext uri="{BB962C8B-B14F-4D97-AF65-F5344CB8AC3E}">
        <p14:creationId xmlns:p14="http://schemas.microsoft.com/office/powerpoint/2010/main" val="49783592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23DD1796-735C-497D-9A8F-5D5B38C8834D}"/>
              </a:ext>
            </a:extLst>
          </p:cNvPr>
          <p:cNvSpPr>
            <a:spLocks noGrp="1"/>
          </p:cNvSpPr>
          <p:nvPr>
            <p:ph type="ctrTitle"/>
          </p:nvPr>
        </p:nvSpPr>
        <p:spPr/>
        <p:txBody>
          <a:bodyPr/>
          <a:lstStyle/>
          <a:p>
            <a:r>
              <a:rPr lang="en-US" dirty="0">
                <a:latin typeface="+mn-lt"/>
              </a:rPr>
              <a:t>33-1</a:t>
            </a:r>
          </a:p>
        </p:txBody>
      </p:sp>
      <p:sp>
        <p:nvSpPr>
          <p:cNvPr id="4" name="Subtitle 2">
            <a:extLst>
              <a:ext uri="{FF2B5EF4-FFF2-40B4-BE49-F238E27FC236}">
                <a16:creationId xmlns:a16="http://schemas.microsoft.com/office/drawing/2014/main" id="{A65A2268-325D-4DDE-9FCE-629BCB97F1C7}"/>
              </a:ext>
            </a:extLst>
          </p:cNvPr>
          <p:cNvSpPr>
            <a:spLocks noGrp="1"/>
          </p:cNvSpPr>
          <p:nvPr>
            <p:ph type="subTitle" idx="1"/>
          </p:nvPr>
        </p:nvSpPr>
        <p:spPr/>
        <p:txBody>
          <a:bodyPr/>
          <a:lstStyle/>
          <a:p>
            <a:r>
              <a:rPr lang="en-US" dirty="0">
                <a:latin typeface="+mn-lt"/>
              </a:rPr>
              <a:t>Supply and Demand for Loanable Funds and for Foreign-Currency Exchange</a:t>
            </a:r>
          </a:p>
        </p:txBody>
      </p:sp>
    </p:spTree>
    <p:custDataLst>
      <p:tags r:id="rId1"/>
    </p:custDataLst>
    <p:extLst>
      <p:ext uri="{BB962C8B-B14F-4D97-AF65-F5344CB8AC3E}">
        <p14:creationId xmlns:p14="http://schemas.microsoft.com/office/powerpoint/2010/main" val="300745641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B0196B-BB3B-0DAF-D768-D1678ECDB5D4}"/>
              </a:ext>
            </a:extLst>
          </p:cNvPr>
          <p:cNvSpPr>
            <a:spLocks noGrp="1"/>
          </p:cNvSpPr>
          <p:nvPr>
            <p:ph type="title"/>
          </p:nvPr>
        </p:nvSpPr>
        <p:spPr/>
        <p:txBody>
          <a:bodyPr/>
          <a:lstStyle/>
          <a:p>
            <a:r>
              <a:rPr lang="en-US" dirty="0">
                <a:latin typeface="+mn-lt"/>
              </a:rPr>
              <a:t>Theory of the Open Economy</a:t>
            </a:r>
          </a:p>
        </p:txBody>
      </p:sp>
      <p:sp>
        <p:nvSpPr>
          <p:cNvPr id="3" name="Content Placeholder 2">
            <a:extLst>
              <a:ext uri="{FF2B5EF4-FFF2-40B4-BE49-F238E27FC236}">
                <a16:creationId xmlns:a16="http://schemas.microsoft.com/office/drawing/2014/main" id="{FA46C4B3-102F-4393-3361-1061A276CF60}"/>
              </a:ext>
            </a:extLst>
          </p:cNvPr>
          <p:cNvSpPr>
            <a:spLocks noGrp="1"/>
          </p:cNvSpPr>
          <p:nvPr>
            <p:ph idx="1"/>
          </p:nvPr>
        </p:nvSpPr>
        <p:spPr/>
        <p:txBody>
          <a:bodyPr/>
          <a:lstStyle/>
          <a:p>
            <a:pPr>
              <a:spcBef>
                <a:spcPts val="500"/>
              </a:spcBef>
              <a:spcAft>
                <a:spcPts val="500"/>
              </a:spcAft>
            </a:pPr>
            <a:r>
              <a:rPr lang="en-US" dirty="0">
                <a:latin typeface="+mn-lt"/>
              </a:rPr>
              <a:t>Assumptions</a:t>
            </a:r>
          </a:p>
          <a:p>
            <a:pPr lvl="1">
              <a:spcAft>
                <a:spcPts val="500"/>
              </a:spcAft>
              <a:buFont typeface="Arial" panose="020B0604020202020204" pitchFamily="34" charset="0"/>
              <a:buChar char="•"/>
            </a:pPr>
            <a:r>
              <a:rPr lang="en-US" dirty="0">
                <a:latin typeface="+mn-lt"/>
              </a:rPr>
              <a:t>Economy’s GDP is given</a:t>
            </a:r>
          </a:p>
          <a:p>
            <a:pPr lvl="1">
              <a:spcAft>
                <a:spcPts val="500"/>
              </a:spcAft>
              <a:buFont typeface="Arial" panose="020B0604020202020204" pitchFamily="34" charset="0"/>
              <a:buChar char="•"/>
            </a:pPr>
            <a:r>
              <a:rPr lang="en-US" dirty="0">
                <a:latin typeface="+mn-lt"/>
              </a:rPr>
              <a:t>Economy’s price level is given</a:t>
            </a:r>
          </a:p>
          <a:p>
            <a:pPr>
              <a:spcBef>
                <a:spcPts val="500"/>
              </a:spcBef>
              <a:spcAft>
                <a:spcPts val="500"/>
              </a:spcAft>
            </a:pPr>
            <a:r>
              <a:rPr lang="en-US" dirty="0">
                <a:latin typeface="+mn-lt"/>
              </a:rPr>
              <a:t>Model </a:t>
            </a:r>
          </a:p>
          <a:p>
            <a:pPr lvl="1">
              <a:spcAft>
                <a:spcPts val="500"/>
              </a:spcAft>
              <a:buFont typeface="Arial" panose="020B0604020202020204" pitchFamily="34" charset="0"/>
              <a:buChar char="•"/>
            </a:pPr>
            <a:r>
              <a:rPr lang="en-US" dirty="0">
                <a:latin typeface="+mn-lt"/>
              </a:rPr>
              <a:t>Highlights the forces that determine the economy’s trade balance and exchange rate</a:t>
            </a:r>
          </a:p>
          <a:p>
            <a:pPr lvl="1">
              <a:spcAft>
                <a:spcPts val="500"/>
              </a:spcAft>
              <a:buFont typeface="Arial" panose="020B0604020202020204" pitchFamily="34" charset="0"/>
              <a:buChar char="•"/>
            </a:pPr>
            <a:r>
              <a:rPr lang="en-US" dirty="0">
                <a:latin typeface="+mn-lt"/>
              </a:rPr>
              <a:t>Looking simultaneously at two related markets</a:t>
            </a:r>
          </a:p>
          <a:p>
            <a:pPr lvl="2">
              <a:spcAft>
                <a:spcPts val="500"/>
              </a:spcAft>
              <a:buSzPct val="100000"/>
              <a:buFont typeface="Arial" panose="020B0604020202020204" pitchFamily="34" charset="0"/>
              <a:buChar char="•"/>
            </a:pPr>
            <a:r>
              <a:rPr lang="en-US" dirty="0">
                <a:latin typeface="+mn-lt"/>
              </a:rPr>
              <a:t>The market for loanable funds</a:t>
            </a:r>
          </a:p>
          <a:p>
            <a:pPr lvl="2">
              <a:spcAft>
                <a:spcPts val="500"/>
              </a:spcAft>
              <a:buSzPct val="100000"/>
              <a:buFont typeface="Arial" panose="020B0604020202020204" pitchFamily="34" charset="0"/>
              <a:buChar char="•"/>
            </a:pPr>
            <a:r>
              <a:rPr lang="en-US" dirty="0">
                <a:latin typeface="+mn-lt"/>
              </a:rPr>
              <a:t>The market for foreign-currency exchange</a:t>
            </a:r>
          </a:p>
        </p:txBody>
      </p:sp>
    </p:spTree>
    <p:extLst>
      <p:ext uri="{BB962C8B-B14F-4D97-AF65-F5344CB8AC3E}">
        <p14:creationId xmlns:p14="http://schemas.microsoft.com/office/powerpoint/2010/main" val="182206118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1ADC57-F722-46B2-EA70-DAD4F7440A2D}"/>
              </a:ext>
            </a:extLst>
          </p:cNvPr>
          <p:cNvSpPr>
            <a:spLocks noGrp="1"/>
          </p:cNvSpPr>
          <p:nvPr>
            <p:ph type="title"/>
          </p:nvPr>
        </p:nvSpPr>
        <p:spPr/>
        <p:txBody>
          <a:bodyPr/>
          <a:lstStyle/>
          <a:p>
            <a:r>
              <a:rPr lang="en-US" dirty="0">
                <a:latin typeface="+mn-lt"/>
              </a:rPr>
              <a:t>The Market for Loanable Funds (1 of 4)</a:t>
            </a:r>
          </a:p>
        </p:txBody>
      </p:sp>
      <p:sp>
        <p:nvSpPr>
          <p:cNvPr id="3" name="Content Placeholder 2">
            <a:extLst>
              <a:ext uri="{FF2B5EF4-FFF2-40B4-BE49-F238E27FC236}">
                <a16:creationId xmlns:a16="http://schemas.microsoft.com/office/drawing/2014/main" id="{2F96F87B-E870-D8EE-C5E6-E7119E02E995}"/>
              </a:ext>
            </a:extLst>
          </p:cNvPr>
          <p:cNvSpPr>
            <a:spLocks noGrp="1"/>
          </p:cNvSpPr>
          <p:nvPr>
            <p:ph idx="1"/>
          </p:nvPr>
        </p:nvSpPr>
        <p:spPr/>
        <p:txBody>
          <a:bodyPr/>
          <a:lstStyle/>
          <a:p>
            <a:pPr>
              <a:defRPr/>
            </a:pPr>
            <a:r>
              <a:rPr lang="en-US" dirty="0">
                <a:latin typeface="+mn-lt"/>
              </a:rPr>
              <a:t>In an open economy</a:t>
            </a:r>
          </a:p>
          <a:p>
            <a:pPr lvl="1">
              <a:buFont typeface="Arial" panose="020B0604020202020204" pitchFamily="34" charset="0"/>
              <a:buChar char="•"/>
              <a:defRPr/>
            </a:pPr>
            <a:r>
              <a:rPr lang="en-US" dirty="0">
                <a:latin typeface="+mn-lt"/>
              </a:rPr>
              <a:t>Saving (</a:t>
            </a:r>
            <a:r>
              <a:rPr lang="en-US" i="1" dirty="0">
                <a:latin typeface="+mn-lt"/>
              </a:rPr>
              <a:t>S</a:t>
            </a:r>
            <a:r>
              <a:rPr lang="en-US" dirty="0">
                <a:latin typeface="+mn-lt"/>
              </a:rPr>
              <a:t>) = Domestic investment (</a:t>
            </a:r>
            <a:r>
              <a:rPr lang="en-US" i="1" dirty="0">
                <a:latin typeface="+mn-lt"/>
              </a:rPr>
              <a:t>I</a:t>
            </a:r>
            <a:r>
              <a:rPr lang="en-US" dirty="0">
                <a:latin typeface="+mn-lt"/>
              </a:rPr>
              <a:t>) + Net capital outflow (</a:t>
            </a:r>
            <a:r>
              <a:rPr lang="en-US" i="1" dirty="0">
                <a:latin typeface="+mn-lt"/>
              </a:rPr>
              <a:t>NCO</a:t>
            </a:r>
            <a:r>
              <a:rPr lang="en-US" dirty="0">
                <a:latin typeface="+mn-lt"/>
              </a:rPr>
              <a:t>)</a:t>
            </a:r>
          </a:p>
          <a:p>
            <a:pPr>
              <a:defRPr/>
            </a:pPr>
            <a:r>
              <a:rPr lang="en-US" dirty="0">
                <a:latin typeface="+mn-lt"/>
              </a:rPr>
              <a:t>Supply of loanable funds</a:t>
            </a:r>
          </a:p>
          <a:p>
            <a:pPr lvl="1">
              <a:buFont typeface="Arial" panose="020B0604020202020204" pitchFamily="34" charset="0"/>
              <a:buChar char="•"/>
              <a:defRPr/>
            </a:pPr>
            <a:r>
              <a:rPr lang="en-US" dirty="0">
                <a:latin typeface="+mn-lt"/>
              </a:rPr>
              <a:t>From national saving (</a:t>
            </a:r>
            <a:r>
              <a:rPr lang="en-US" i="1" dirty="0">
                <a:latin typeface="+mn-lt"/>
              </a:rPr>
              <a:t>S</a:t>
            </a:r>
            <a:r>
              <a:rPr lang="en-US" dirty="0">
                <a:latin typeface="+mn-lt"/>
              </a:rPr>
              <a:t>)</a:t>
            </a:r>
          </a:p>
          <a:p>
            <a:pPr>
              <a:defRPr/>
            </a:pPr>
            <a:r>
              <a:rPr lang="en-US" dirty="0">
                <a:latin typeface="+mn-lt"/>
              </a:rPr>
              <a:t>Demand for loanable funds</a:t>
            </a:r>
          </a:p>
          <a:p>
            <a:pPr lvl="1">
              <a:buFont typeface="Arial" panose="020B0604020202020204" pitchFamily="34" charset="0"/>
              <a:buChar char="•"/>
              <a:defRPr/>
            </a:pPr>
            <a:r>
              <a:rPr lang="en-US" dirty="0">
                <a:latin typeface="+mn-lt"/>
              </a:rPr>
              <a:t>From domestic investment (</a:t>
            </a:r>
            <a:r>
              <a:rPr lang="en-US" i="1" dirty="0">
                <a:latin typeface="+mn-lt"/>
              </a:rPr>
              <a:t>I</a:t>
            </a:r>
            <a:r>
              <a:rPr lang="en-US" dirty="0">
                <a:latin typeface="+mn-lt"/>
              </a:rPr>
              <a:t>) and from net capital outflow (</a:t>
            </a:r>
            <a:r>
              <a:rPr lang="en-US" i="1" dirty="0">
                <a:latin typeface="+mn-lt"/>
              </a:rPr>
              <a:t>NCO</a:t>
            </a:r>
            <a:r>
              <a:rPr lang="en-US" dirty="0">
                <a:latin typeface="+mn-lt"/>
              </a:rPr>
              <a:t>)</a:t>
            </a:r>
          </a:p>
        </p:txBody>
      </p:sp>
    </p:spTree>
    <p:extLst>
      <p:ext uri="{BB962C8B-B14F-4D97-AF65-F5344CB8AC3E}">
        <p14:creationId xmlns:p14="http://schemas.microsoft.com/office/powerpoint/2010/main" val="26827944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90F656-12C1-01CE-8C55-C22F270D2C9F}"/>
              </a:ext>
            </a:extLst>
          </p:cNvPr>
          <p:cNvSpPr>
            <a:spLocks noGrp="1"/>
          </p:cNvSpPr>
          <p:nvPr>
            <p:ph type="title"/>
          </p:nvPr>
        </p:nvSpPr>
        <p:spPr/>
        <p:txBody>
          <a:bodyPr/>
          <a:lstStyle/>
          <a:p>
            <a:r>
              <a:rPr lang="en-US" dirty="0">
                <a:latin typeface="+mn-lt"/>
              </a:rPr>
              <a:t>The Market for Loanable Funds (2 of 4)</a:t>
            </a:r>
          </a:p>
        </p:txBody>
      </p:sp>
      <p:sp>
        <p:nvSpPr>
          <p:cNvPr id="3" name="Content Placeholder 2">
            <a:extLst>
              <a:ext uri="{FF2B5EF4-FFF2-40B4-BE49-F238E27FC236}">
                <a16:creationId xmlns:a16="http://schemas.microsoft.com/office/drawing/2014/main" id="{25FFD68D-485E-194E-9030-3D32022ED338}"/>
              </a:ext>
            </a:extLst>
          </p:cNvPr>
          <p:cNvSpPr>
            <a:spLocks noGrp="1"/>
          </p:cNvSpPr>
          <p:nvPr>
            <p:ph idx="1"/>
          </p:nvPr>
        </p:nvSpPr>
        <p:spPr/>
        <p:txBody>
          <a:bodyPr/>
          <a:lstStyle/>
          <a:p>
            <a:r>
              <a:rPr lang="en-US" altLang="en-US" dirty="0">
                <a:latin typeface="+mn-lt"/>
              </a:rPr>
              <a:t>Loanable funds in this model represents</a:t>
            </a:r>
          </a:p>
          <a:p>
            <a:pPr lvl="1">
              <a:buFont typeface="Arial" panose="020B0604020202020204" pitchFamily="34" charset="0"/>
              <a:buChar char="•"/>
            </a:pPr>
            <a:r>
              <a:rPr lang="en-US" altLang="en-US" dirty="0">
                <a:latin typeface="+mn-lt"/>
              </a:rPr>
              <a:t>Domestically generated flow of resources available for capital accumulation</a:t>
            </a:r>
          </a:p>
          <a:p>
            <a:r>
              <a:rPr lang="en-US" altLang="en-US" dirty="0">
                <a:latin typeface="+mn-lt"/>
              </a:rPr>
              <a:t>Purchase of a capital asset adds to the demand for loanable funds</a:t>
            </a:r>
          </a:p>
          <a:p>
            <a:pPr lvl="1">
              <a:buFont typeface="Arial" panose="020B0604020202020204" pitchFamily="34" charset="0"/>
              <a:buChar char="•"/>
            </a:pPr>
            <a:r>
              <a:rPr lang="en-US" altLang="en-US" dirty="0">
                <a:latin typeface="+mn-lt"/>
              </a:rPr>
              <a:t>Asset located at home: </a:t>
            </a:r>
            <a:r>
              <a:rPr lang="en-US" altLang="en-US" i="1" dirty="0">
                <a:latin typeface="+mn-lt"/>
              </a:rPr>
              <a:t>I</a:t>
            </a:r>
          </a:p>
          <a:p>
            <a:pPr lvl="1">
              <a:buFont typeface="Arial" panose="020B0604020202020204" pitchFamily="34" charset="0"/>
              <a:buChar char="•"/>
            </a:pPr>
            <a:r>
              <a:rPr lang="en-US" altLang="en-US" dirty="0">
                <a:latin typeface="+mn-lt"/>
              </a:rPr>
              <a:t>Asset located abroad: </a:t>
            </a:r>
            <a:r>
              <a:rPr lang="en-US" altLang="en-US" i="1" dirty="0">
                <a:latin typeface="+mn-lt"/>
              </a:rPr>
              <a:t>NCO</a:t>
            </a:r>
          </a:p>
        </p:txBody>
      </p:sp>
    </p:spTree>
    <p:extLst>
      <p:ext uri="{BB962C8B-B14F-4D97-AF65-F5344CB8AC3E}">
        <p14:creationId xmlns:p14="http://schemas.microsoft.com/office/powerpoint/2010/main" val="53509411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90F656-12C1-01CE-8C55-C22F270D2C9F}"/>
              </a:ext>
            </a:extLst>
          </p:cNvPr>
          <p:cNvSpPr>
            <a:spLocks noGrp="1"/>
          </p:cNvSpPr>
          <p:nvPr>
            <p:ph type="title"/>
          </p:nvPr>
        </p:nvSpPr>
        <p:spPr/>
        <p:txBody>
          <a:bodyPr/>
          <a:lstStyle/>
          <a:p>
            <a:r>
              <a:rPr lang="en-US" dirty="0">
                <a:latin typeface="+mn-lt"/>
              </a:rPr>
              <a:t>The Market for Loanable Funds (3 of 4)</a:t>
            </a:r>
          </a:p>
        </p:txBody>
      </p:sp>
      <p:sp>
        <p:nvSpPr>
          <p:cNvPr id="3" name="Content Placeholder 2">
            <a:extLst>
              <a:ext uri="{FF2B5EF4-FFF2-40B4-BE49-F238E27FC236}">
                <a16:creationId xmlns:a16="http://schemas.microsoft.com/office/drawing/2014/main" id="{25FFD68D-485E-194E-9030-3D32022ED338}"/>
              </a:ext>
            </a:extLst>
          </p:cNvPr>
          <p:cNvSpPr>
            <a:spLocks noGrp="1"/>
          </p:cNvSpPr>
          <p:nvPr>
            <p:ph idx="1"/>
          </p:nvPr>
        </p:nvSpPr>
        <p:spPr/>
        <p:txBody>
          <a:bodyPr/>
          <a:lstStyle/>
          <a:p>
            <a:r>
              <a:rPr lang="en-US" altLang="en-US" dirty="0">
                <a:latin typeface="+mn-lt"/>
              </a:rPr>
              <a:t>Net capital outflow can add to or subtract from the demand for loanable funds that arises from domestic investment</a:t>
            </a:r>
          </a:p>
          <a:p>
            <a:r>
              <a:rPr lang="en-US" altLang="en-US" dirty="0">
                <a:latin typeface="+mn-lt"/>
              </a:rPr>
              <a:t>Net outflow of capital when </a:t>
            </a:r>
            <a:r>
              <a:rPr lang="en-US" altLang="en-US" i="1" dirty="0">
                <a:latin typeface="+mn-lt"/>
              </a:rPr>
              <a:t>NCO</a:t>
            </a:r>
            <a:r>
              <a:rPr lang="en-US" altLang="en-US" dirty="0">
                <a:latin typeface="+mn-lt"/>
              </a:rPr>
              <a:t> &gt; 0</a:t>
            </a:r>
          </a:p>
          <a:p>
            <a:pPr lvl="1">
              <a:buFont typeface="Arial" panose="020B0604020202020204" pitchFamily="34" charset="0"/>
              <a:buChar char="•"/>
            </a:pPr>
            <a:r>
              <a:rPr lang="en-US" altLang="en-US" dirty="0">
                <a:latin typeface="+mn-lt"/>
              </a:rPr>
              <a:t>Net purchase of capital overseas adds to the demand for domestically generated loanable funds</a:t>
            </a:r>
          </a:p>
          <a:p>
            <a:r>
              <a:rPr lang="en-US" altLang="en-US" dirty="0">
                <a:latin typeface="+mn-lt"/>
              </a:rPr>
              <a:t>Net inflow of capital when NCO &lt; 0</a:t>
            </a:r>
          </a:p>
          <a:p>
            <a:pPr lvl="1">
              <a:buFont typeface="Arial" panose="020B0604020202020204" pitchFamily="34" charset="0"/>
              <a:buChar char="•"/>
            </a:pPr>
            <a:r>
              <a:rPr lang="en-US" altLang="en-US" dirty="0">
                <a:latin typeface="+mn-lt"/>
              </a:rPr>
              <a:t>Capital resources coming from abroad reduce the demand for domestically generated loanable funds</a:t>
            </a:r>
          </a:p>
        </p:txBody>
      </p:sp>
    </p:spTree>
    <p:extLst>
      <p:ext uri="{BB962C8B-B14F-4D97-AF65-F5344CB8AC3E}">
        <p14:creationId xmlns:p14="http://schemas.microsoft.com/office/powerpoint/2010/main" val="671621156"/>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SLIDE_THUMBNAIL_REFRESH" val="1"/>
  <p:tag name="ARTICULATE_DESIGN_ID_FULL TEXT TEMPLATE MASTER" val="7pb33sBP"/>
  <p:tag name="ARTICULATE_DESIGN_ID_FULL TEXT TEMPLATE MASTER (CONT.)" val="V3Eg5WUK"/>
  <p:tag name="ARTICULATE_DESIGN_ID_OPTIMIZED TEMPLATE MASTER" val="rzwWCka7"/>
  <p:tag name="ARTICULATE_DESIGN_ID_OPTIMIZED TEMPLATE MASTER (CONT.)" val="klKJ3eZ5"/>
  <p:tag name="ARTICULATE_SLIDE_COUNT" val="3"/>
  <p:tag name="ARTICULATE_PROJECT_OPEN" val="0"/>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Optimized Template Master">
  <a:themeElements>
    <a:clrScheme name="Cengage New">
      <a:dk1>
        <a:srgbClr val="282F7C"/>
      </a:dk1>
      <a:lt1>
        <a:srgbClr val="FFFFFF"/>
      </a:lt1>
      <a:dk2>
        <a:srgbClr val="3841B0"/>
      </a:dk2>
      <a:lt2>
        <a:srgbClr val="F5F5F5"/>
      </a:lt2>
      <a:accent1>
        <a:srgbClr val="282F7C"/>
      </a:accent1>
      <a:accent2>
        <a:srgbClr val="FEE349"/>
      </a:accent2>
      <a:accent3>
        <a:srgbClr val="CDDEFF"/>
      </a:accent3>
      <a:accent4>
        <a:srgbClr val="F5F5F5"/>
      </a:accent4>
      <a:accent5>
        <a:srgbClr val="A3A1A3"/>
      </a:accent5>
      <a:accent6>
        <a:srgbClr val="454545"/>
      </a:accent6>
      <a:hlink>
        <a:srgbClr val="3841B0"/>
      </a:hlink>
      <a:folHlink>
        <a:srgbClr val="6900B0"/>
      </a:folHlink>
    </a:clrScheme>
    <a:fontScheme name="Cengage New">
      <a:majorFont>
        <a:latin typeface="Work Sans "/>
        <a:ea typeface=""/>
        <a:cs typeface=""/>
      </a:majorFont>
      <a:minorFont>
        <a:latin typeface="Work Sans"/>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A11y_PPT_Template_Cengage_020221.pptx" id="{62A8FB47-AEAE-448A-A9EC-2B57E950A883}" vid="{DA52BCA4-C454-45F1-8147-C38687C75014}"/>
    </a:ext>
  </a:extLst>
</a:theme>
</file>

<file path=ppt/theme/theme2.xml><?xml version="1.0" encoding="utf-8"?>
<a:theme xmlns:a="http://schemas.openxmlformats.org/drawingml/2006/main" name="ActiveLearning or Ex">
  <a:themeElements>
    <a:clrScheme name="ChapterSlid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ChapterSlide">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solidFill>
            <a:schemeClr val="tx1"/>
          </a:solid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342900" marR="0" indent="-342900" algn="ctr" defTabSz="914400" rtl="0" eaLnBrk="1" fontAlgn="base" latinLnBrk="0" hangingPunct="1">
          <a:lnSpc>
            <a:spcPct val="100000"/>
          </a:lnSpc>
          <a:spcBef>
            <a:spcPct val="20000"/>
          </a:spcBef>
          <a:spcAft>
            <a:spcPct val="0"/>
          </a:spcAft>
          <a:buClrTx/>
          <a:buSzTx/>
          <a:buFontTx/>
          <a:buChar char="•"/>
          <a:tabLst/>
          <a:defRPr kumimoji="0" lang="en-US" sz="3400" b="0" i="0" u="none" strike="noStrike" cap="none" normalizeH="0" baseline="0" smtClean="0">
            <a:ln>
              <a:noFill/>
            </a:ln>
            <a:solidFill>
              <a:schemeClr val="tx1"/>
            </a:solidFill>
            <a:effectLst/>
            <a:latin typeface="Arial" pitchFamily="34" charset="0"/>
          </a:defRPr>
        </a:defPPr>
      </a:lstStyle>
    </a:spDef>
    <a:lnDef>
      <a:spPr bwMode="auto">
        <a:xfrm>
          <a:off x="0" y="0"/>
          <a:ext cx="1" cy="1"/>
        </a:xfrm>
        <a:custGeom>
          <a:avLst/>
          <a:gdLst/>
          <a:ahLst/>
          <a:cxnLst/>
          <a:rect l="0" t="0" r="0" b="0"/>
          <a:pathLst/>
        </a:custGeom>
        <a:noFill/>
        <a:ln w="9525" cap="flat" cmpd="sng" algn="ctr">
          <a:solidFill>
            <a:schemeClr val="tx1"/>
          </a:solid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342900" marR="0" indent="-342900" algn="ctr" defTabSz="914400" rtl="0" eaLnBrk="1" fontAlgn="base" latinLnBrk="0" hangingPunct="1">
          <a:lnSpc>
            <a:spcPct val="100000"/>
          </a:lnSpc>
          <a:spcBef>
            <a:spcPct val="20000"/>
          </a:spcBef>
          <a:spcAft>
            <a:spcPct val="0"/>
          </a:spcAft>
          <a:buClrTx/>
          <a:buSzTx/>
          <a:buFontTx/>
          <a:buChar char="•"/>
          <a:tabLst/>
          <a:defRPr kumimoji="0" lang="en-US" sz="3400" b="0" i="0" u="none" strike="noStrike" cap="none" normalizeH="0" baseline="0" smtClean="0">
            <a:ln>
              <a:noFill/>
            </a:ln>
            <a:solidFill>
              <a:schemeClr val="tx1"/>
            </a:solidFill>
            <a:effectLst/>
            <a:latin typeface="Arial" pitchFamily="34" charset="0"/>
          </a:defRPr>
        </a:defPPr>
      </a:lstStyle>
    </a:lnDef>
  </a:objectDefaults>
  <a:extraClrSchemeLst>
    <a:extraClrScheme>
      <a:clrScheme name="ChapterSlid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ChapterSlid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ChapterSlide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ChapterSlide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ChapterSlide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ChapterSlide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ChapterSlide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ChapterSlide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ChapterSlide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ChapterSlide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ChapterSlide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ChapterSlide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1_ActiveLearning or Ex">
  <a:themeElements>
    <a:clrScheme name="ChapterSlid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ChapterSlide">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solidFill>
            <a:schemeClr val="tx1"/>
          </a:solid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342900" marR="0" indent="-342900" algn="ctr" defTabSz="914400" rtl="0" eaLnBrk="1" fontAlgn="base" latinLnBrk="0" hangingPunct="1">
          <a:lnSpc>
            <a:spcPct val="100000"/>
          </a:lnSpc>
          <a:spcBef>
            <a:spcPct val="20000"/>
          </a:spcBef>
          <a:spcAft>
            <a:spcPct val="0"/>
          </a:spcAft>
          <a:buClrTx/>
          <a:buSzTx/>
          <a:buFontTx/>
          <a:buChar char="•"/>
          <a:tabLst/>
          <a:defRPr kumimoji="0" lang="en-US" sz="3400" b="0" i="0" u="none" strike="noStrike" cap="none" normalizeH="0" baseline="0" smtClean="0">
            <a:ln>
              <a:noFill/>
            </a:ln>
            <a:solidFill>
              <a:schemeClr val="tx1"/>
            </a:solidFill>
            <a:effectLst/>
            <a:latin typeface="Arial" pitchFamily="34" charset="0"/>
          </a:defRPr>
        </a:defPPr>
      </a:lstStyle>
    </a:spDef>
    <a:lnDef>
      <a:spPr bwMode="auto">
        <a:xfrm>
          <a:off x="0" y="0"/>
          <a:ext cx="1" cy="1"/>
        </a:xfrm>
        <a:custGeom>
          <a:avLst/>
          <a:gdLst/>
          <a:ahLst/>
          <a:cxnLst/>
          <a:rect l="0" t="0" r="0" b="0"/>
          <a:pathLst/>
        </a:custGeom>
        <a:noFill/>
        <a:ln w="9525" cap="flat" cmpd="sng" algn="ctr">
          <a:solidFill>
            <a:schemeClr val="tx1"/>
          </a:solid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342900" marR="0" indent="-342900" algn="ctr" defTabSz="914400" rtl="0" eaLnBrk="1" fontAlgn="base" latinLnBrk="0" hangingPunct="1">
          <a:lnSpc>
            <a:spcPct val="100000"/>
          </a:lnSpc>
          <a:spcBef>
            <a:spcPct val="20000"/>
          </a:spcBef>
          <a:spcAft>
            <a:spcPct val="0"/>
          </a:spcAft>
          <a:buClrTx/>
          <a:buSzTx/>
          <a:buFontTx/>
          <a:buChar char="•"/>
          <a:tabLst/>
          <a:defRPr kumimoji="0" lang="en-US" sz="3400" b="0" i="0" u="none" strike="noStrike" cap="none" normalizeH="0" baseline="0" smtClean="0">
            <a:ln>
              <a:noFill/>
            </a:ln>
            <a:solidFill>
              <a:schemeClr val="tx1"/>
            </a:solidFill>
            <a:effectLst/>
            <a:latin typeface="Arial" pitchFamily="34" charset="0"/>
          </a:defRPr>
        </a:defPPr>
      </a:lstStyle>
    </a:lnDef>
  </a:objectDefaults>
  <a:extraClrSchemeLst>
    <a:extraClrScheme>
      <a:clrScheme name="ChapterSlid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ChapterSlid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ChapterSlide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ChapterSlide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ChapterSlide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ChapterSlide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ChapterSlide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ChapterSlide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ChapterSlide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ChapterSlide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ChapterSlide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ChapterSlide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0</TotalTime>
  <Words>3627</Words>
  <Application>Microsoft Office PowerPoint</Application>
  <PresentationFormat>Widescreen</PresentationFormat>
  <Paragraphs>303</Paragraphs>
  <Slides>49</Slides>
  <Notes>17</Notes>
  <HiddenSlides>0</HiddenSlides>
  <MMClips>0</MMClips>
  <ScaleCrop>false</ScaleCrop>
  <HeadingPairs>
    <vt:vector size="6" baseType="variant">
      <vt:variant>
        <vt:lpstr>Fonts Used</vt:lpstr>
      </vt:variant>
      <vt:variant>
        <vt:i4>6</vt:i4>
      </vt:variant>
      <vt:variant>
        <vt:lpstr>Theme</vt:lpstr>
      </vt:variant>
      <vt:variant>
        <vt:i4>3</vt:i4>
      </vt:variant>
      <vt:variant>
        <vt:lpstr>Slide Titles</vt:lpstr>
      </vt:variant>
      <vt:variant>
        <vt:i4>49</vt:i4>
      </vt:variant>
    </vt:vector>
  </HeadingPairs>
  <TitlesOfParts>
    <vt:vector size="58" baseType="lpstr">
      <vt:lpstr>Arial</vt:lpstr>
      <vt:lpstr>Calibri</vt:lpstr>
      <vt:lpstr>Courier New</vt:lpstr>
      <vt:lpstr>Wingdings</vt:lpstr>
      <vt:lpstr>Work Sans</vt:lpstr>
      <vt:lpstr>Work Sans </vt:lpstr>
      <vt:lpstr>Optimized Template Master</vt:lpstr>
      <vt:lpstr>ActiveLearning or Ex</vt:lpstr>
      <vt:lpstr>1_ActiveLearning or Ex</vt:lpstr>
      <vt:lpstr>Principles of Economics, 10e</vt:lpstr>
      <vt:lpstr>Chapter Objectives (1 of 3)</vt:lpstr>
      <vt:lpstr>Chapter Objectives (2 of 3)</vt:lpstr>
      <vt:lpstr>Chapter Objectives (3 of 3)</vt:lpstr>
      <vt:lpstr>33-1</vt:lpstr>
      <vt:lpstr>Theory of the Open Economy</vt:lpstr>
      <vt:lpstr>The Market for Loanable Funds (1 of 4)</vt:lpstr>
      <vt:lpstr>The Market for Loanable Funds (2 of 4)</vt:lpstr>
      <vt:lpstr>The Market for Loanable Funds (3 of 4)</vt:lpstr>
      <vt:lpstr>The Market for Loanable Funds (4 of 4)</vt:lpstr>
      <vt:lpstr>Equilibrium Interest Rate</vt:lpstr>
      <vt:lpstr>Figure 1 The Market for Loanable Funds</vt:lpstr>
      <vt:lpstr>The Market for Foreign-Currency Exchange (1 of 3)</vt:lpstr>
      <vt:lpstr>The Market for Foreign-Currency Exchange (2 of 3)</vt:lpstr>
      <vt:lpstr>The Market for Foreign-Currency Exchange (3 of 3)</vt:lpstr>
      <vt:lpstr>Equilibrium Real Exchange Rate</vt:lpstr>
      <vt:lpstr>Figure 2 The Market for Foreign-Currency Exchange</vt:lpstr>
      <vt:lpstr>33-2</vt:lpstr>
      <vt:lpstr>Net Capital Outflow: The Link between the Two Markets</vt:lpstr>
      <vt:lpstr>Figure 3 How Net Capital Outflow Depends on the Interest Rate</vt:lpstr>
      <vt:lpstr>Simultaneous Equilibrium in Two Markets (1 of 3)</vt:lpstr>
      <vt:lpstr>Simultaneous Equilibrium in Two Markets (2 of 3)</vt:lpstr>
      <vt:lpstr>Simultaneous Equilibrium in Two Markets (3 of 3)</vt:lpstr>
      <vt:lpstr>Figure 4 The Real Equilibrium in an Open Economy</vt:lpstr>
      <vt:lpstr>Active Learning 1: Investment Incentives</vt:lpstr>
      <vt:lpstr>Active Learning 1: Answers</vt:lpstr>
      <vt:lpstr>33-3</vt:lpstr>
      <vt:lpstr>Government Budget Deficits (1 of 2)</vt:lpstr>
      <vt:lpstr>Government Budget Deficits (2 of 2)</vt:lpstr>
      <vt:lpstr>Figure 5 The Effects of a Government Budget Deficit</vt:lpstr>
      <vt:lpstr>Active Learning 2: Budget Deficits</vt:lpstr>
      <vt:lpstr>Active Learning 2: Answers</vt:lpstr>
      <vt:lpstr>Ask the Experts: Deficits</vt:lpstr>
      <vt:lpstr>Trade Policy (1 of 4)</vt:lpstr>
      <vt:lpstr>Trade Policy (2 of 4)</vt:lpstr>
      <vt:lpstr>Trade Policy (3 of 4)</vt:lpstr>
      <vt:lpstr>Trade Policy (4 of 4)</vt:lpstr>
      <vt:lpstr>Figure 6 The Effects of an Import Quota</vt:lpstr>
      <vt:lpstr>Political Instability and Capital Flight (1 of 4)</vt:lpstr>
      <vt:lpstr>Political Instability and Capital Flight (2 of 4)</vt:lpstr>
      <vt:lpstr>Political Instability and Capital Flight (3 of 4)</vt:lpstr>
      <vt:lpstr>Political Instability and Capital Flight (4 of 4)</vt:lpstr>
      <vt:lpstr>Figure 7 The Effects of Capital Flight</vt:lpstr>
      <vt:lpstr>Ask the Experts: Currency Manipulation </vt:lpstr>
      <vt:lpstr>33-4</vt:lpstr>
      <vt:lpstr>Conclusion</vt:lpstr>
      <vt:lpstr>Think-Pair-Share Activity</vt:lpstr>
      <vt:lpstr>Self-Assessment </vt:lpstr>
      <vt:lpstr>Summary</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Principles of Economics, Tenth Edition</dc:title>
  <dc:subject>Chapter 33: A Macroeconomic Theory of the Open Economy</dc:subject>
  <dc:creator/>
  <cp:lastModifiedBy/>
  <cp:revision>42</cp:revision>
  <dcterms:created xsi:type="dcterms:W3CDTF">2022-07-21T17:39:44Z</dcterms:created>
  <dcterms:modified xsi:type="dcterms:W3CDTF">2023-02-27T13:58:02Z</dcterms:modified>
  <cp:category>Accessible PPT</cp:category>
</cp:coreProperties>
</file>