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2B8_267BE3BD.xml" ContentType="application/vnd.ms-powerpoint.comments+xml"/>
  <Override PartName="/ppt/comments/modernComment_2B9_A72331A6.xml" ContentType="application/vnd.ms-powerpoint.comment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8" r:id="rId2"/>
  </p:sldMasterIdLst>
  <p:notesMasterIdLst>
    <p:notesMasterId r:id="rId50"/>
  </p:notesMasterIdLst>
  <p:handoutMasterIdLst>
    <p:handoutMasterId r:id="rId51"/>
  </p:handoutMasterIdLst>
  <p:sldIdLst>
    <p:sldId id="268" r:id="rId3"/>
    <p:sldId id="370" r:id="rId4"/>
    <p:sldId id="417" r:id="rId5"/>
    <p:sldId id="373" r:id="rId6"/>
    <p:sldId id="653" r:id="rId7"/>
    <p:sldId id="654" r:id="rId8"/>
    <p:sldId id="671" r:id="rId9"/>
    <p:sldId id="701" r:id="rId10"/>
    <p:sldId id="398" r:id="rId11"/>
    <p:sldId id="656" r:id="rId12"/>
    <p:sldId id="658" r:id="rId13"/>
    <p:sldId id="702" r:id="rId14"/>
    <p:sldId id="703" r:id="rId15"/>
    <p:sldId id="657" r:id="rId16"/>
    <p:sldId id="676" r:id="rId17"/>
    <p:sldId id="659" r:id="rId18"/>
    <p:sldId id="660" r:id="rId19"/>
    <p:sldId id="677" r:id="rId20"/>
    <p:sldId id="661" r:id="rId21"/>
    <p:sldId id="662" r:id="rId22"/>
    <p:sldId id="678" r:id="rId23"/>
    <p:sldId id="663" r:id="rId24"/>
    <p:sldId id="679" r:id="rId25"/>
    <p:sldId id="694" r:id="rId26"/>
    <p:sldId id="696" r:id="rId27"/>
    <p:sldId id="697" r:id="rId28"/>
    <p:sldId id="399" r:id="rId29"/>
    <p:sldId id="664" r:id="rId30"/>
    <p:sldId id="698" r:id="rId31"/>
    <p:sldId id="682" r:id="rId32"/>
    <p:sldId id="665" r:id="rId33"/>
    <p:sldId id="666" r:id="rId34"/>
    <p:sldId id="683" r:id="rId35"/>
    <p:sldId id="667" r:id="rId36"/>
    <p:sldId id="668" r:id="rId37"/>
    <p:sldId id="685" r:id="rId38"/>
    <p:sldId id="687" r:id="rId39"/>
    <p:sldId id="690" r:id="rId40"/>
    <p:sldId id="691" r:id="rId41"/>
    <p:sldId id="670" r:id="rId42"/>
    <p:sldId id="699" r:id="rId43"/>
    <p:sldId id="700" r:id="rId44"/>
    <p:sldId id="400" r:id="rId45"/>
    <p:sldId id="686" r:id="rId46"/>
    <p:sldId id="641" r:id="rId47"/>
    <p:sldId id="652" r:id="rId48"/>
    <p:sldId id="368" r:id="rId49"/>
  </p:sldIdLst>
  <p:sldSz cx="12192000" cy="6858000"/>
  <p:notesSz cx="6858000" cy="9144000"/>
  <p:custDataLst>
    <p:tags r:id="rId52"/>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AA25A5-3471-FBBB-8D22-8BD9A495289F}" v="39" dt="2023-01-28T15:37:19.2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2078" autoAdjust="0"/>
  </p:normalViewPr>
  <p:slideViewPr>
    <p:cSldViewPr snapToGrid="0" snapToObjects="1">
      <p:cViewPr varScale="1">
        <p:scale>
          <a:sx n="62" d="100"/>
          <a:sy n="62" d="100"/>
        </p:scale>
        <p:origin x="268" y="48"/>
      </p:cViewPr>
      <p:guideLst>
        <p:guide orient="horz" pos="2160"/>
        <p:guide pos="3840"/>
      </p:guideLst>
    </p:cSldViewPr>
  </p:slideViewPr>
  <p:outlineViewPr>
    <p:cViewPr>
      <p:scale>
        <a:sx n="33" d="100"/>
        <a:sy n="33" d="100"/>
      </p:scale>
      <p:origin x="0" y="-52704"/>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8/10/relationships/authors" Targe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gs" Target="tags/tag1.xml"/></Relationships>
</file>

<file path=ppt/comments/modernComment_2B8_267BE3BD.xml><?xml version="1.0" encoding="utf-8"?>
<p188:cmLst xmlns:a="http://schemas.openxmlformats.org/drawingml/2006/main" xmlns:r="http://schemas.openxmlformats.org/officeDocument/2006/relationships" xmlns:p188="http://schemas.microsoft.com/office/powerpoint/2018/8/main">
  <p188:cm id="{59AE7630-DB28-4ED0-ADB7-331804219C48}" authorId="{00000000-0000-0000-0000-000000000000}" created="2022-12-21T18:35:56.142">
    <pc:sldMkLst xmlns:pc="http://schemas.microsoft.com/office/powerpoint/2013/main/command">
      <pc:docMk/>
      <pc:sldMk cId="645653437" sldId="696"/>
    </pc:sldMkLst>
    <p188:txBody>
      <a:bodyPr/>
      <a:lstStyle/>
      <a:p>
        <a:r>
          <a:rPr lang="en-US"/>
          <a:t>Please check slide reading order</a:t>
        </a:r>
      </a:p>
    </p188:txBody>
  </p188:cm>
</p188:cmLst>
</file>

<file path=ppt/comments/modernComment_2B9_A72331A6.xml><?xml version="1.0" encoding="utf-8"?>
<p188:cmLst xmlns:a="http://schemas.openxmlformats.org/drawingml/2006/main" xmlns:r="http://schemas.openxmlformats.org/officeDocument/2006/relationships" xmlns:p188="http://schemas.microsoft.com/office/powerpoint/2018/8/main">
  <p188:cm id="{6FA6F553-3E27-462F-ADE0-B5590AE414AE}" authorId="{00000000-0000-0000-0000-000000000000}" created="2022-12-21T18:35:58.609">
    <pc:sldMkLst xmlns:pc="http://schemas.microsoft.com/office/powerpoint/2013/main/command">
      <pc:docMk/>
      <pc:sldMk cId="2804101542" sldId="697"/>
    </pc:sldMkLst>
    <p188:txBody>
      <a:bodyPr/>
      <a:lstStyle/>
      <a:p>
        <a:r>
          <a:rPr lang="en-US"/>
          <a:t>Please check slide reading order</a:t>
        </a:r>
      </a:p>
    </p188:txBody>
  </p188:cm>
</p188:cmLst>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AVC curve is needed here because</a:t>
            </a:r>
            <a:r>
              <a:rPr lang="en-US" baseline="0" dirty="0"/>
              <a:t> students have to remember the shut-down condition: if </a:t>
            </a:r>
            <a:r>
              <a:rPr lang="en-US" b="1" i="1" baseline="0" dirty="0"/>
              <a:t>P</a:t>
            </a:r>
            <a:r>
              <a:rPr lang="en-US" baseline="0" dirty="0"/>
              <a:t> &gt; </a:t>
            </a:r>
            <a:r>
              <a:rPr lang="en-US" b="1" i="1" baseline="0" dirty="0"/>
              <a:t>AVC</a:t>
            </a:r>
            <a:r>
              <a:rPr lang="en-US" baseline="0" dirty="0"/>
              <a:t>, keep producing, but if </a:t>
            </a:r>
            <a:r>
              <a:rPr lang="en-US" b="1" i="1" baseline="0" dirty="0"/>
              <a:t>P</a:t>
            </a:r>
            <a:r>
              <a:rPr lang="en-US" baseline="0" dirty="0"/>
              <a:t> &lt; </a:t>
            </a:r>
            <a:r>
              <a:rPr lang="en-US" b="1" i="1" baseline="0" dirty="0"/>
              <a:t>AVC</a:t>
            </a:r>
            <a:r>
              <a:rPr lang="en-US" baseline="0" dirty="0"/>
              <a:t> then the firm has to shut down in the short run and produce </a:t>
            </a:r>
            <a:r>
              <a:rPr lang="en-US" b="1" i="1" baseline="0" dirty="0"/>
              <a:t>Q</a:t>
            </a:r>
            <a:r>
              <a:rPr lang="en-US" baseline="0" dirty="0"/>
              <a:t> = 0.</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3487284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The height of the rectangle is </a:t>
            </a:r>
            <a:r>
              <a:rPr lang="en-US" b="1" i="1" dirty="0"/>
              <a:t>ATC</a:t>
            </a:r>
            <a:r>
              <a:rPr lang="en-US" dirty="0"/>
              <a:t> – </a:t>
            </a:r>
            <a:r>
              <a:rPr lang="en-US" b="1" i="1" dirty="0"/>
              <a:t>P</a:t>
            </a:r>
            <a:r>
              <a:rPr lang="en-US" dirty="0"/>
              <a:t>, which is the loss per unit. The width of the rectangle is </a:t>
            </a:r>
            <a:r>
              <a:rPr lang="en-US" b="1" u="sng" dirty="0"/>
              <a:t>Q</a:t>
            </a:r>
            <a:r>
              <a:rPr lang="en-US" dirty="0"/>
              <a:t>, the number of units.  </a:t>
            </a:r>
          </a:p>
          <a:p>
            <a:pPr eaLnBrk="1" hangingPunct="1"/>
            <a:r>
              <a:rPr lang="en-US" dirty="0"/>
              <a:t>The area of the rectangle </a:t>
            </a:r>
          </a:p>
          <a:p>
            <a:pPr eaLnBrk="1" hangingPunct="1"/>
            <a:r>
              <a:rPr lang="en-US" dirty="0"/>
              <a:t>   = height x width </a:t>
            </a:r>
          </a:p>
          <a:p>
            <a:pPr eaLnBrk="1" hangingPunct="1"/>
            <a:r>
              <a:rPr lang="en-US" dirty="0"/>
              <a:t>   = (loss per unit) x (number of units) </a:t>
            </a:r>
          </a:p>
          <a:p>
            <a:pPr eaLnBrk="1" hangingPunct="1"/>
            <a:r>
              <a:rPr lang="en-US" dirty="0"/>
              <a:t>   = total loss.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2495471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 class discussion.</a:t>
            </a:r>
          </a:p>
          <a:p>
            <a:pPr defTabSz="948507"/>
            <a:endParaRPr lang="en-US" baseline="0" dirty="0"/>
          </a:p>
          <a:p>
            <a:pPr defTabSz="948507"/>
            <a:r>
              <a:rPr lang="en-US" sz="1200" kern="1200" dirty="0">
                <a:solidFill>
                  <a:schemeClr val="tx1"/>
                </a:solidFill>
                <a:effectLst/>
                <a:latin typeface="+mn-lt"/>
                <a:ea typeface="+mn-ea"/>
                <a:cs typeface="+mn-cs"/>
              </a:rPr>
              <a:t>In some regions of the country, it is common for Walmart stores and large supermarkets to stay open 24 hours a day, 365 days a year. </a:t>
            </a:r>
          </a:p>
          <a:p>
            <a:pPr defTabSz="948507"/>
            <a:endParaRPr lang="en-US" sz="1200" kern="1200" baseline="0" dirty="0">
              <a:solidFill>
                <a:schemeClr val="tx1"/>
              </a:solidFill>
              <a:effectLst/>
              <a:latin typeface="+mn-lt"/>
              <a:ea typeface="+mn-ea"/>
              <a:cs typeface="+mn-cs"/>
            </a:endParaRPr>
          </a:p>
          <a:p>
            <a:r>
              <a:rPr lang="en-US" dirty="0">
                <a:solidFill>
                  <a:srgbClr val="002060"/>
                </a:solidFill>
              </a:rPr>
              <a:t>Discussion points:  </a:t>
            </a:r>
          </a:p>
          <a:p>
            <a:r>
              <a:rPr lang="en-US" sz="1200" kern="1200" dirty="0">
                <a:solidFill>
                  <a:schemeClr val="tx1"/>
                </a:solidFill>
                <a:effectLst/>
                <a:latin typeface="+mn-lt"/>
                <a:ea typeface="+mn-ea"/>
                <a:cs typeface="+mn-cs"/>
              </a:rPr>
              <a:t>A.  For Walmart to stay open all night (and not undertake a temporary shutdown), it must be true that its total revenue at night must equal or exceed its variable costs incurred from staying open the additional hours (electricity, wages of night shift workers, etc.).</a:t>
            </a:r>
          </a:p>
          <a:p>
            <a:r>
              <a:rPr lang="en-US" sz="1200" kern="1200" dirty="0">
                <a:solidFill>
                  <a:schemeClr val="tx1"/>
                </a:solidFill>
                <a:effectLst/>
                <a:latin typeface="+mn-lt"/>
                <a:ea typeface="+mn-ea"/>
                <a:cs typeface="+mn-cs"/>
              </a:rPr>
              <a:t>B. No. These costs are fixed costs or sunk costs—costs that cannot be recovered even if Walmart chooses not to operate at night.</a:t>
            </a:r>
          </a:p>
          <a:p>
            <a:r>
              <a:rPr lang="en-US" sz="1200" kern="1200" dirty="0">
                <a:solidFill>
                  <a:schemeClr val="tx1"/>
                </a:solidFill>
                <a:effectLst/>
                <a:latin typeface="+mn-lt"/>
                <a:ea typeface="+mn-ea"/>
                <a:cs typeface="+mn-cs"/>
              </a:rPr>
              <a:t>C. It is unlikely. This is because the temporary shutdown decision (staying open additional hours at night) depends on whether total rev­enue equals or exceeds variable costs, but the de­cision to remain in the market in the long-run depends on whether total revenue equals or ex­ceeds total costs. It is unlikely that the revenue earned at night covers total costs (both fixed and variable costs).</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497429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8300504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112716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3975754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anim">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914400"/>
            <a:ext cx="11358596" cy="5257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28EFF68-0D13-3713-8BC9-76BE687BDC0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337751358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000000"/>
                </a:solidFill>
              </a:rPr>
              <a:t>Mankiw, Principles of Economics, 10th Edition. © 2024 Cengage. All Rights Reserved. May not be scanned, copied or duplicated, or posted to a publicly accessible website, in whole or in part.</a:t>
            </a:r>
            <a:endParaRPr lang="en-US" dirty="0">
              <a:solidFill>
                <a:srgbClr val="000000"/>
              </a:solidFill>
            </a:endParaRP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7434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AF1D58C2-891F-47B4-B703-4FFBDC8C91AA}"/>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image" Target="../media/image3.em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image" Target="../media/image6.png"/><Relationship Id="rId4" Type="http://schemas.openxmlformats.org/officeDocument/2006/relationships/slideLayout" Target="../slideLayouts/slideLayout16.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2D868E85-BF2F-43A9-9B9D-1FF5FF7AE30E}"/>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5"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7"/>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7"/>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8"/>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9"/>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10"/>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9"/>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10"/>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78965411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4" r:id="rId5"/>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18/10/relationships/comments" Target="../comments/modernComment_2B8_267BE3BD.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18/10/relationships/comments" Target="../comments/modernComment_2B9_A72331A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t>Chapter 15: </a:t>
            </a:r>
            <a:r>
              <a:rPr lang="en-US" dirty="0"/>
              <a:t>Firms in Competitive Markets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08F26-D3DC-786E-7231-FBD1C6FDB1D7}"/>
              </a:ext>
            </a:extLst>
          </p:cNvPr>
          <p:cNvSpPr>
            <a:spLocks noGrp="1"/>
          </p:cNvSpPr>
          <p:nvPr>
            <p:ph type="title"/>
          </p:nvPr>
        </p:nvSpPr>
        <p:spPr/>
        <p:txBody>
          <a:bodyPr/>
          <a:lstStyle/>
          <a:p>
            <a:r>
              <a:rPr lang="en-US" dirty="0"/>
              <a:t>Rules for Profit Maximization (1 of 2)</a:t>
            </a:r>
          </a:p>
        </p:txBody>
      </p:sp>
      <p:sp>
        <p:nvSpPr>
          <p:cNvPr id="3" name="Content Placeholder 2">
            <a:extLst>
              <a:ext uri="{FF2B5EF4-FFF2-40B4-BE49-F238E27FC236}">
                <a16:creationId xmlns:a16="http://schemas.microsoft.com/office/drawing/2014/main" id="{CC2B7FEC-613E-12B7-4301-D7CDF87C6C57}"/>
              </a:ext>
            </a:extLst>
          </p:cNvPr>
          <p:cNvSpPr>
            <a:spLocks noGrp="1"/>
          </p:cNvSpPr>
          <p:nvPr>
            <p:ph idx="1"/>
          </p:nvPr>
        </p:nvSpPr>
        <p:spPr/>
        <p:txBody>
          <a:bodyPr/>
          <a:lstStyle/>
          <a:p>
            <a:pPr algn="l"/>
            <a:r>
              <a:rPr lang="en-US" dirty="0"/>
              <a:t>Goal of a firm: Maximize profit = </a:t>
            </a:r>
            <a:r>
              <a:rPr lang="en-US" i="1" dirty="0"/>
              <a:t>TR </a:t>
            </a:r>
            <a:r>
              <a:rPr lang="en-US" i="1" dirty="0">
                <a:latin typeface="Work Sans" pitchFamily="2" charset="0"/>
              </a:rPr>
              <a:t>−</a:t>
            </a:r>
            <a:r>
              <a:rPr lang="en-US" i="1" dirty="0"/>
              <a:t> TC</a:t>
            </a:r>
          </a:p>
          <a:p>
            <a:pPr lvl="1">
              <a:buFont typeface="Arial" panose="020B0604020202020204" pitchFamily="34" charset="0"/>
              <a:buChar char="•"/>
            </a:pPr>
            <a:r>
              <a:rPr lang="en-US" i="1" dirty="0"/>
              <a:t>TR = P × Q </a:t>
            </a:r>
            <a:r>
              <a:rPr lang="en-US" dirty="0"/>
              <a:t>and </a:t>
            </a:r>
            <a:r>
              <a:rPr lang="en-US" i="1" dirty="0"/>
              <a:t>TC = FC + VC</a:t>
            </a:r>
            <a:endParaRPr lang="en-US" dirty="0"/>
          </a:p>
          <a:p>
            <a:pPr algn="l"/>
            <a:r>
              <a:rPr lang="en-US" dirty="0"/>
              <a:t>Find </a:t>
            </a:r>
            <a:r>
              <a:rPr lang="en-US" i="1" dirty="0"/>
              <a:t>Q</a:t>
            </a:r>
            <a:r>
              <a:rPr lang="en-US" dirty="0"/>
              <a:t> by comparing marginal revenue and marginal cost of each unit produced</a:t>
            </a:r>
          </a:p>
          <a:p>
            <a:pPr lvl="1">
              <a:buFont typeface="Arial" panose="020B0604020202020204" pitchFamily="34" charset="0"/>
              <a:buChar char="•"/>
            </a:pPr>
            <a:r>
              <a:rPr lang="en-US" dirty="0"/>
              <a:t>If MR &gt; MC, the firm should increase its output</a:t>
            </a:r>
          </a:p>
          <a:p>
            <a:pPr lvl="1">
              <a:buFont typeface="Arial" panose="020B0604020202020204" pitchFamily="34" charset="0"/>
              <a:buChar char="•"/>
            </a:pPr>
            <a:r>
              <a:rPr lang="en-US" dirty="0"/>
              <a:t>If MC &gt; MR, the firm should decrease its output</a:t>
            </a:r>
          </a:p>
          <a:p>
            <a:pPr lvl="1">
              <a:buFont typeface="Arial" panose="020B0604020202020204" pitchFamily="34" charset="0"/>
              <a:buChar char="•"/>
            </a:pPr>
            <a:r>
              <a:rPr lang="en-US" dirty="0"/>
              <a:t>At the profit-maximizing level of output, </a:t>
            </a:r>
            <a:r>
              <a:rPr lang="en-US" i="1" dirty="0"/>
              <a:t>MR = MC</a:t>
            </a:r>
          </a:p>
        </p:txBody>
      </p:sp>
    </p:spTree>
    <p:extLst>
      <p:ext uri="{BB962C8B-B14F-4D97-AF65-F5344CB8AC3E}">
        <p14:creationId xmlns:p14="http://schemas.microsoft.com/office/powerpoint/2010/main" val="1575302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304D7-3D35-F12F-1090-4EDE8600AB0E}"/>
              </a:ext>
            </a:extLst>
          </p:cNvPr>
          <p:cNvSpPr>
            <a:spLocks noGrp="1"/>
          </p:cNvSpPr>
          <p:nvPr>
            <p:ph type="title"/>
          </p:nvPr>
        </p:nvSpPr>
        <p:spPr/>
        <p:txBody>
          <a:bodyPr/>
          <a:lstStyle/>
          <a:p>
            <a:r>
              <a:rPr lang="en-US" dirty="0"/>
              <a:t>Rules for Profit Maximization (2 of 2)</a:t>
            </a:r>
          </a:p>
        </p:txBody>
      </p:sp>
      <p:sp>
        <p:nvSpPr>
          <p:cNvPr id="3" name="Content Placeholder 2">
            <a:extLst>
              <a:ext uri="{FF2B5EF4-FFF2-40B4-BE49-F238E27FC236}">
                <a16:creationId xmlns:a16="http://schemas.microsoft.com/office/drawing/2014/main" id="{67033035-4179-7BBC-5FFB-C8DB29180799}"/>
              </a:ext>
            </a:extLst>
          </p:cNvPr>
          <p:cNvSpPr>
            <a:spLocks noGrp="1"/>
          </p:cNvSpPr>
          <p:nvPr>
            <p:ph idx="1"/>
          </p:nvPr>
        </p:nvSpPr>
        <p:spPr/>
        <p:txBody>
          <a:bodyPr/>
          <a:lstStyle/>
          <a:p>
            <a:pPr algn="l">
              <a:spcAft>
                <a:spcPts val="1200"/>
              </a:spcAft>
            </a:pPr>
            <a:r>
              <a:rPr lang="en-US" dirty="0"/>
              <a:t>Marginal-cost curve</a:t>
            </a:r>
          </a:p>
          <a:p>
            <a:pPr lvl="1">
              <a:spcAft>
                <a:spcPts val="1200"/>
              </a:spcAft>
              <a:buFont typeface="Arial" panose="020B0604020202020204" pitchFamily="34" charset="0"/>
              <a:buChar char="•"/>
            </a:pPr>
            <a:r>
              <a:rPr lang="en-US" dirty="0"/>
              <a:t>Determines the quantity of the good the firm is willing to supply at any price, is also the supply curve</a:t>
            </a:r>
          </a:p>
        </p:txBody>
      </p:sp>
    </p:spTree>
    <p:extLst>
      <p:ext uri="{BB962C8B-B14F-4D97-AF65-F5344CB8AC3E}">
        <p14:creationId xmlns:p14="http://schemas.microsoft.com/office/powerpoint/2010/main" val="251299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6014-B075-C3B9-3043-3F380E7D3858}"/>
              </a:ext>
            </a:extLst>
          </p:cNvPr>
          <p:cNvSpPr>
            <a:spLocks noGrp="1"/>
          </p:cNvSpPr>
          <p:nvPr>
            <p:ph type="title"/>
          </p:nvPr>
        </p:nvSpPr>
        <p:spPr>
          <a:xfrm>
            <a:off x="476843" y="370505"/>
            <a:ext cx="11241915" cy="1217447"/>
          </a:xfrm>
        </p:spPr>
        <p:txBody>
          <a:bodyPr/>
          <a:lstStyle/>
          <a:p>
            <a:r>
              <a:rPr lang="en-US" dirty="0"/>
              <a:t>Table 2 Profit Maximization: A Numerical Example</a:t>
            </a:r>
          </a:p>
        </p:txBody>
      </p:sp>
      <p:graphicFrame>
        <p:nvGraphicFramePr>
          <p:cNvPr id="4" name="Table 4">
            <a:extLst>
              <a:ext uri="{FF2B5EF4-FFF2-40B4-BE49-F238E27FC236}">
                <a16:creationId xmlns:a16="http://schemas.microsoft.com/office/drawing/2014/main" id="{F0432A9C-283A-9A08-F821-5A7A10097591}"/>
              </a:ext>
            </a:extLst>
          </p:cNvPr>
          <p:cNvGraphicFramePr>
            <a:graphicFrameLocks noGrp="1"/>
          </p:cNvGraphicFramePr>
          <p:nvPr>
            <p:ph idx="1"/>
            <p:extLst>
              <p:ext uri="{D42A27DB-BD31-4B8C-83A1-F6EECF244321}">
                <p14:modId xmlns:p14="http://schemas.microsoft.com/office/powerpoint/2010/main" val="2332820783"/>
              </p:ext>
            </p:extLst>
          </p:nvPr>
        </p:nvGraphicFramePr>
        <p:xfrm>
          <a:off x="474620" y="1716628"/>
          <a:ext cx="11242760" cy="4334891"/>
        </p:xfrm>
        <a:graphic>
          <a:graphicData uri="http://schemas.openxmlformats.org/drawingml/2006/table">
            <a:tbl>
              <a:tblPr firstRow="1" bandRow="1">
                <a:tableStyleId>{5C22544A-7EE6-4342-B048-85BDC9FD1C3A}</a:tableStyleId>
              </a:tblPr>
              <a:tblGrid>
                <a:gridCol w="1551756">
                  <a:extLst>
                    <a:ext uri="{9D8B030D-6E8A-4147-A177-3AD203B41FA5}">
                      <a16:colId xmlns:a16="http://schemas.microsoft.com/office/drawing/2014/main" val="3032249148"/>
                    </a:ext>
                  </a:extLst>
                </a:gridCol>
                <a:gridCol w="1551756">
                  <a:extLst>
                    <a:ext uri="{9D8B030D-6E8A-4147-A177-3AD203B41FA5}">
                      <a16:colId xmlns:a16="http://schemas.microsoft.com/office/drawing/2014/main" val="2759769411"/>
                    </a:ext>
                  </a:extLst>
                </a:gridCol>
                <a:gridCol w="1551756">
                  <a:extLst>
                    <a:ext uri="{9D8B030D-6E8A-4147-A177-3AD203B41FA5}">
                      <a16:colId xmlns:a16="http://schemas.microsoft.com/office/drawing/2014/main" val="2489404912"/>
                    </a:ext>
                  </a:extLst>
                </a:gridCol>
                <a:gridCol w="1148501">
                  <a:extLst>
                    <a:ext uri="{9D8B030D-6E8A-4147-A177-3AD203B41FA5}">
                      <a16:colId xmlns:a16="http://schemas.microsoft.com/office/drawing/2014/main" val="3210781158"/>
                    </a:ext>
                  </a:extLst>
                </a:gridCol>
                <a:gridCol w="1678579">
                  <a:extLst>
                    <a:ext uri="{9D8B030D-6E8A-4147-A177-3AD203B41FA5}">
                      <a16:colId xmlns:a16="http://schemas.microsoft.com/office/drawing/2014/main" val="3688596665"/>
                    </a:ext>
                  </a:extLst>
                </a:gridCol>
                <a:gridCol w="2208656">
                  <a:extLst>
                    <a:ext uri="{9D8B030D-6E8A-4147-A177-3AD203B41FA5}">
                      <a16:colId xmlns:a16="http://schemas.microsoft.com/office/drawing/2014/main" val="4214943090"/>
                    </a:ext>
                  </a:extLst>
                </a:gridCol>
                <a:gridCol w="1551756">
                  <a:extLst>
                    <a:ext uri="{9D8B030D-6E8A-4147-A177-3AD203B41FA5}">
                      <a16:colId xmlns:a16="http://schemas.microsoft.com/office/drawing/2014/main" val="371137636"/>
                    </a:ext>
                  </a:extLst>
                </a:gridCol>
              </a:tblGrid>
              <a:tr h="731520">
                <a:tc>
                  <a:txBody>
                    <a:bodyPr/>
                    <a:lstStyle/>
                    <a:p>
                      <a:pPr marL="0" marR="0" algn="ctr">
                        <a:lnSpc>
                          <a:spcPct val="107000"/>
                        </a:lnSpc>
                        <a:spcBef>
                          <a:spcPts val="0"/>
                        </a:spcBef>
                        <a:spcAft>
                          <a:spcPts val="0"/>
                        </a:spcAft>
                      </a:pPr>
                      <a:r>
                        <a:rPr lang="en-US" sz="1300" b="1" dirty="0">
                          <a:effectLst/>
                        </a:rPr>
                        <a:t>(1)</a:t>
                      </a:r>
                    </a:p>
                    <a:p>
                      <a:pPr marL="0" marR="0" algn="ctr">
                        <a:lnSpc>
                          <a:spcPct val="107000"/>
                        </a:lnSpc>
                        <a:spcBef>
                          <a:spcPts val="0"/>
                        </a:spcBef>
                        <a:spcAft>
                          <a:spcPts val="0"/>
                        </a:spcAft>
                      </a:pPr>
                      <a:r>
                        <a:rPr lang="en-US" sz="1300" b="1" dirty="0">
                          <a:effectLst/>
                        </a:rPr>
                        <a:t>Quantity</a:t>
                      </a:r>
                    </a:p>
                    <a:p>
                      <a:pPr marL="0" marR="0" algn="ctr">
                        <a:lnSpc>
                          <a:spcPct val="107000"/>
                        </a:lnSpc>
                        <a:spcBef>
                          <a:spcPts val="0"/>
                        </a:spcBef>
                        <a:spcAft>
                          <a:spcPts val="0"/>
                        </a:spcAft>
                      </a:pPr>
                      <a:r>
                        <a:rPr lang="en-US" sz="1300" b="1" i="1" dirty="0">
                          <a:effectLst/>
                        </a:rPr>
                        <a:t>(Q)</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US" sz="1300" b="1" dirty="0">
                          <a:effectLst/>
                        </a:rPr>
                        <a:t>(2)</a:t>
                      </a:r>
                    </a:p>
                    <a:p>
                      <a:pPr marL="0" marR="0" algn="ctr">
                        <a:lnSpc>
                          <a:spcPct val="107000"/>
                        </a:lnSpc>
                        <a:spcBef>
                          <a:spcPts val="0"/>
                        </a:spcBef>
                        <a:spcAft>
                          <a:spcPts val="0"/>
                        </a:spcAft>
                      </a:pPr>
                      <a:r>
                        <a:rPr lang="fr-FR" sz="1300" b="1" dirty="0">
                          <a:effectLst/>
                        </a:rPr>
                        <a:t>Total Revenue</a:t>
                      </a:r>
                    </a:p>
                    <a:p>
                      <a:pPr marL="0" marR="0" algn="ctr">
                        <a:lnSpc>
                          <a:spcPct val="107000"/>
                        </a:lnSpc>
                        <a:spcBef>
                          <a:spcPts val="0"/>
                        </a:spcBef>
                        <a:spcAft>
                          <a:spcPts val="0"/>
                        </a:spcAft>
                      </a:pPr>
                      <a:r>
                        <a:rPr lang="fr-FR" sz="1300" b="1" i="1" dirty="0">
                          <a:effectLst/>
                        </a:rPr>
                        <a:t>(TR = P x Q)</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US" sz="1300" b="1" dirty="0">
                          <a:effectLst/>
                        </a:rPr>
                        <a:t>(3)</a:t>
                      </a:r>
                    </a:p>
                    <a:p>
                      <a:pPr marL="0" marR="0" algn="ctr">
                        <a:lnSpc>
                          <a:spcPct val="107000"/>
                        </a:lnSpc>
                        <a:spcBef>
                          <a:spcPts val="0"/>
                        </a:spcBef>
                        <a:spcAft>
                          <a:spcPts val="0"/>
                        </a:spcAft>
                      </a:pPr>
                      <a:r>
                        <a:rPr lang="fr-FR" sz="1300" b="1" dirty="0">
                          <a:effectLst/>
                        </a:rPr>
                        <a:t>Total </a:t>
                      </a:r>
                      <a:r>
                        <a:rPr lang="fr-FR" sz="1300" b="1" dirty="0" err="1">
                          <a:effectLst/>
                        </a:rPr>
                        <a:t>Cost</a:t>
                      </a:r>
                      <a:endParaRPr lang="fr-FR" sz="1300" b="1" dirty="0">
                        <a:effectLst/>
                      </a:endParaRPr>
                    </a:p>
                    <a:p>
                      <a:pPr marL="0" marR="0" algn="ctr">
                        <a:lnSpc>
                          <a:spcPct val="107000"/>
                        </a:lnSpc>
                        <a:spcBef>
                          <a:spcPts val="0"/>
                        </a:spcBef>
                        <a:spcAft>
                          <a:spcPts val="0"/>
                        </a:spcAft>
                      </a:pPr>
                      <a:r>
                        <a:rPr lang="fr-FR" sz="1300" b="1" i="1" dirty="0">
                          <a:effectLst/>
                        </a:rPr>
                        <a:t>(TC)</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US" sz="1300" b="1" dirty="0">
                          <a:effectLst/>
                        </a:rPr>
                        <a:t>(4)</a:t>
                      </a:r>
                    </a:p>
                    <a:p>
                      <a:pPr marL="0" marR="0" algn="ctr">
                        <a:lnSpc>
                          <a:spcPct val="107000"/>
                        </a:lnSpc>
                        <a:spcBef>
                          <a:spcPts val="0"/>
                        </a:spcBef>
                        <a:spcAft>
                          <a:spcPts val="0"/>
                        </a:spcAft>
                      </a:pPr>
                      <a:r>
                        <a:rPr lang="en-CA" sz="1300" b="1" dirty="0">
                          <a:effectLst/>
                        </a:rPr>
                        <a:t>Profit</a:t>
                      </a:r>
                    </a:p>
                    <a:p>
                      <a:pPr marL="0" marR="0" algn="ctr">
                        <a:lnSpc>
                          <a:spcPct val="107000"/>
                        </a:lnSpc>
                        <a:spcBef>
                          <a:spcPts val="0"/>
                        </a:spcBef>
                        <a:spcAft>
                          <a:spcPts val="0"/>
                        </a:spcAft>
                      </a:pPr>
                      <a:r>
                        <a:rPr lang="en-CA" sz="1300" b="1" i="1" dirty="0">
                          <a:effectLst/>
                          <a:latin typeface="+mn-lt"/>
                          <a:ea typeface="Calibri" panose="020F0502020204030204" pitchFamily="34" charset="0"/>
                          <a:cs typeface="Times New Roman" panose="02020603050405020304" pitchFamily="18" charset="0"/>
                        </a:rPr>
                        <a:t>(TR-TC)</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US" sz="1300" b="1" i="1" kern="1200" dirty="0">
                          <a:solidFill>
                            <a:schemeClr val="lt1"/>
                          </a:solidFill>
                          <a:effectLst/>
                          <a:latin typeface="+mn-lt"/>
                          <a:cs typeface="Times New Roman" panose="02020603050405020304" pitchFamily="18" charset="0"/>
                        </a:rPr>
                        <a:t>(5)</a:t>
                      </a:r>
                    </a:p>
                    <a:p>
                      <a:pPr marL="0" marR="0" algn="ctr">
                        <a:lnSpc>
                          <a:spcPct val="107000"/>
                        </a:lnSpc>
                        <a:spcBef>
                          <a:spcPts val="0"/>
                        </a:spcBef>
                        <a:spcAft>
                          <a:spcPts val="0"/>
                        </a:spcAft>
                      </a:pPr>
                      <a:r>
                        <a:rPr lang="en-CA" sz="1300" b="1" i="0" kern="1200" dirty="0">
                          <a:solidFill>
                            <a:schemeClr val="lt1"/>
                          </a:solidFill>
                          <a:effectLst/>
                          <a:latin typeface="+mn-lt"/>
                          <a:cs typeface="Times New Roman" panose="02020603050405020304" pitchFamily="18" charset="0"/>
                        </a:rPr>
                        <a:t>Marginal Revenue</a:t>
                      </a:r>
                    </a:p>
                    <a:p>
                      <a:pPr marL="0" marR="0" algn="ctr">
                        <a:lnSpc>
                          <a:spcPct val="107000"/>
                        </a:lnSpc>
                        <a:spcBef>
                          <a:spcPts val="0"/>
                        </a:spcBef>
                        <a:spcAft>
                          <a:spcPts val="0"/>
                        </a:spcAft>
                      </a:pPr>
                      <a:r>
                        <a:rPr lang="en-CA" sz="1300" b="1" i="1" kern="1200" dirty="0">
                          <a:solidFill>
                            <a:schemeClr val="lt1"/>
                          </a:solidFill>
                          <a:effectLst/>
                          <a:latin typeface="+mn-lt"/>
                          <a:cs typeface="Times New Roman" panose="02020603050405020304" pitchFamily="18" charset="0"/>
                        </a:rPr>
                        <a:t>(MR = ΔTR / ΔQ)</a:t>
                      </a:r>
                      <a:endParaRPr lang="en-US" sz="1300" b="1" i="1" kern="1200" dirty="0">
                        <a:solidFill>
                          <a:schemeClr val="lt1"/>
                        </a:solidFill>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CA" sz="1300" b="1" i="0" dirty="0">
                          <a:effectLst/>
                          <a:latin typeface="+mn-lt"/>
                          <a:ea typeface="Calibri" panose="020F0502020204030204" pitchFamily="34" charset="0"/>
                          <a:cs typeface="Times New Roman" panose="02020603050405020304" pitchFamily="18" charset="0"/>
                        </a:rPr>
                        <a:t>(6)</a:t>
                      </a:r>
                    </a:p>
                    <a:p>
                      <a:pPr marL="0" marR="0" algn="ctr">
                        <a:lnSpc>
                          <a:spcPct val="107000"/>
                        </a:lnSpc>
                        <a:spcBef>
                          <a:spcPts val="0"/>
                        </a:spcBef>
                        <a:spcAft>
                          <a:spcPts val="0"/>
                        </a:spcAft>
                      </a:pPr>
                      <a:r>
                        <a:rPr lang="en-CA" sz="1300" b="1" i="0" dirty="0">
                          <a:effectLst/>
                          <a:latin typeface="+mn-lt"/>
                          <a:ea typeface="Calibri" panose="020F0502020204030204" pitchFamily="34" charset="0"/>
                          <a:cs typeface="Times New Roman" panose="02020603050405020304" pitchFamily="18" charset="0"/>
                        </a:rPr>
                        <a:t>Marginal Cost</a:t>
                      </a:r>
                    </a:p>
                    <a:p>
                      <a:pPr marL="0" marR="0" algn="ctr">
                        <a:lnSpc>
                          <a:spcPct val="107000"/>
                        </a:lnSpc>
                        <a:spcBef>
                          <a:spcPts val="0"/>
                        </a:spcBef>
                        <a:spcAft>
                          <a:spcPts val="0"/>
                        </a:spcAft>
                      </a:pPr>
                      <a:r>
                        <a:rPr lang="en-CA" sz="1300" b="1" i="1" dirty="0">
                          <a:effectLst/>
                          <a:latin typeface="+mn-lt"/>
                          <a:ea typeface="Calibri" panose="020F0502020204030204" pitchFamily="34" charset="0"/>
                          <a:cs typeface="Times New Roman" panose="02020603050405020304" pitchFamily="18" charset="0"/>
                        </a:rPr>
                        <a:t>(MC = ΔTC / ΔQ)</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tc>
                  <a:txBody>
                    <a:bodyPr/>
                    <a:lstStyle/>
                    <a:p>
                      <a:pPr marL="0" marR="0" algn="ctr">
                        <a:lnSpc>
                          <a:spcPct val="107000"/>
                        </a:lnSpc>
                        <a:spcBef>
                          <a:spcPts val="0"/>
                        </a:spcBef>
                        <a:spcAft>
                          <a:spcPts val="0"/>
                        </a:spcAft>
                      </a:pPr>
                      <a:r>
                        <a:rPr lang="en-CA" sz="1300" b="1" i="1" dirty="0">
                          <a:effectLst/>
                          <a:latin typeface="+mn-lt"/>
                          <a:ea typeface="Calibri" panose="020F0502020204030204" pitchFamily="34" charset="0"/>
                          <a:cs typeface="Times New Roman" panose="02020603050405020304" pitchFamily="18" charset="0"/>
                        </a:rPr>
                        <a:t>(7)</a:t>
                      </a:r>
                    </a:p>
                    <a:p>
                      <a:pPr marL="0" marR="0" algn="ctr">
                        <a:lnSpc>
                          <a:spcPct val="107000"/>
                        </a:lnSpc>
                        <a:spcBef>
                          <a:spcPts val="0"/>
                        </a:spcBef>
                        <a:spcAft>
                          <a:spcPts val="0"/>
                        </a:spcAft>
                      </a:pPr>
                      <a:r>
                        <a:rPr lang="en-CA" sz="1300" b="1" i="0" dirty="0">
                          <a:effectLst/>
                          <a:latin typeface="+mn-lt"/>
                          <a:ea typeface="Calibri" panose="020F0502020204030204" pitchFamily="34" charset="0"/>
                          <a:cs typeface="Times New Roman" panose="02020603050405020304" pitchFamily="18" charset="0"/>
                        </a:rPr>
                        <a:t>Change in Profit</a:t>
                      </a:r>
                    </a:p>
                    <a:p>
                      <a:pPr marL="0" marR="0" algn="ctr">
                        <a:lnSpc>
                          <a:spcPct val="107000"/>
                        </a:lnSpc>
                        <a:spcBef>
                          <a:spcPts val="0"/>
                        </a:spcBef>
                        <a:spcAft>
                          <a:spcPts val="0"/>
                        </a:spcAft>
                      </a:pPr>
                      <a:r>
                        <a:rPr lang="en-CA" sz="1300" b="1" i="1" dirty="0">
                          <a:effectLst/>
                          <a:latin typeface="+mn-lt"/>
                          <a:ea typeface="Calibri" panose="020F0502020204030204" pitchFamily="34" charset="0"/>
                          <a:cs typeface="Times New Roman" panose="02020603050405020304" pitchFamily="18" charset="0"/>
                        </a:rPr>
                        <a:t>(MR </a:t>
                      </a:r>
                      <a:r>
                        <a:rPr lang="en-CA" sz="1300" b="1" i="1" dirty="0">
                          <a:effectLst/>
                          <a:latin typeface="Work Sans" pitchFamily="2" charset="0"/>
                          <a:ea typeface="Calibri" panose="020F0502020204030204" pitchFamily="34" charset="0"/>
                          <a:cs typeface="Times New Roman" panose="02020603050405020304" pitchFamily="18" charset="0"/>
                        </a:rPr>
                        <a:t>−</a:t>
                      </a:r>
                      <a:r>
                        <a:rPr lang="en-CA" sz="1300" b="1" i="1" dirty="0">
                          <a:effectLst/>
                          <a:latin typeface="+mn-lt"/>
                          <a:ea typeface="Calibri" panose="020F0502020204030204" pitchFamily="34" charset="0"/>
                          <a:cs typeface="Times New Roman" panose="02020603050405020304" pitchFamily="18" charset="0"/>
                        </a:rPr>
                        <a:t> MC)</a:t>
                      </a:r>
                      <a:endParaRPr lang="en-US" sz="1300" b="1" i="1" dirty="0">
                        <a:effectLst/>
                        <a:latin typeface="+mn-lt"/>
                        <a:ea typeface="Calibri" panose="020F0502020204030204" pitchFamily="34" charset="0"/>
                        <a:cs typeface="Times New Roman" panose="02020603050405020304" pitchFamily="18" charset="0"/>
                      </a:endParaRPr>
                    </a:p>
                  </a:txBody>
                  <a:tcPr marL="40819" marR="40819" marT="0" marB="0"/>
                </a:tc>
                <a:extLst>
                  <a:ext uri="{0D108BD9-81ED-4DB2-BD59-A6C34878D82A}">
                    <a16:rowId xmlns:a16="http://schemas.microsoft.com/office/drawing/2014/main" val="3331342234"/>
                  </a:ext>
                </a:extLst>
              </a:tr>
              <a:tr h="195436">
                <a:tc>
                  <a:txBody>
                    <a:bodyPr/>
                    <a:lstStyle/>
                    <a:p>
                      <a:pPr marL="0" marR="0" algn="l">
                        <a:lnSpc>
                          <a:spcPct val="107000"/>
                        </a:lnSpc>
                        <a:spcBef>
                          <a:spcPts val="0"/>
                        </a:spcBef>
                        <a:spcAft>
                          <a:spcPts val="0"/>
                        </a:spcAft>
                      </a:pPr>
                      <a:r>
                        <a:rPr lang="en-CA" sz="1300" b="0" dirty="0">
                          <a:solidFill>
                            <a:schemeClr val="tx1"/>
                          </a:solidFill>
                          <a:effectLst/>
                          <a:latin typeface="+mn-lt"/>
                          <a:ea typeface="Calibri" panose="020F0502020204030204" pitchFamily="34" charset="0"/>
                          <a:cs typeface="Times New Roman" panose="02020603050405020304" pitchFamily="18" charset="0"/>
                        </a:rPr>
                        <a:t>0 gallons</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0"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$0</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Work Sans" pitchFamily="2" charset="0"/>
                          <a:ea typeface="Calibri" panose="020F0502020204030204" pitchFamily="34" charset="0"/>
                          <a:cs typeface="Times New Roman" panose="02020603050405020304" pitchFamily="18" charset="0"/>
                        </a:rPr>
                        <a:t>−</a:t>
                      </a:r>
                      <a:r>
                        <a:rPr lang="en-CA" sz="1300" dirty="0">
                          <a:solidFill>
                            <a:schemeClr val="tx1"/>
                          </a:solidFill>
                          <a:effectLst/>
                          <a:latin typeface="+mn-lt"/>
                          <a:ea typeface="Calibri" panose="020F0502020204030204" pitchFamily="34" charset="0"/>
                          <a:cs typeface="Times New Roman" panose="02020603050405020304" pitchFamily="18" charset="0"/>
                        </a:rPr>
                        <a:t>$3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b="1" i="1" kern="1200" dirty="0">
                        <a:solidFill>
                          <a:schemeClr val="lt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583531555"/>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$4</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332523574"/>
                  </a:ext>
                </a:extLst>
              </a:tr>
              <a:tr h="195436">
                <a:tc>
                  <a:txBody>
                    <a:bodyPr/>
                    <a:lstStyle/>
                    <a:p>
                      <a:pPr marL="0" marR="0" algn="l">
                        <a:lnSpc>
                          <a:spcPct val="107000"/>
                        </a:lnSpc>
                        <a:spcBef>
                          <a:spcPts val="0"/>
                        </a:spcBef>
                        <a:spcAft>
                          <a:spcPts val="0"/>
                        </a:spcAft>
                      </a:pPr>
                      <a:r>
                        <a:rPr lang="en-CA" sz="1300" b="0" dirty="0">
                          <a:solidFill>
                            <a:schemeClr val="tx1"/>
                          </a:solidFill>
                          <a:effectLst/>
                        </a:rPr>
                        <a:t>1</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6</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rPr>
                        <a:t>5</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1</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3025062550"/>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4128938077"/>
                  </a:ext>
                </a:extLst>
              </a:tr>
              <a:tr h="195436">
                <a:tc>
                  <a:txBody>
                    <a:bodyPr/>
                    <a:lstStyle/>
                    <a:p>
                      <a:pPr marL="0" marR="0" algn="l">
                        <a:lnSpc>
                          <a:spcPct val="107000"/>
                        </a:lnSpc>
                        <a:spcBef>
                          <a:spcPts val="0"/>
                        </a:spcBef>
                        <a:spcAft>
                          <a:spcPts val="0"/>
                        </a:spcAft>
                      </a:pPr>
                      <a:r>
                        <a:rPr lang="en-CA" sz="1300" b="0" dirty="0">
                          <a:solidFill>
                            <a:schemeClr val="tx1"/>
                          </a:solidFill>
                          <a:effectLst/>
                        </a:rPr>
                        <a:t>2</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12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rPr>
                        <a:t>8</a:t>
                      </a:r>
                      <a:endParaRPr lang="en-US" sz="1300" dirty="0">
                        <a:solidFill>
                          <a:schemeClr val="tx1"/>
                        </a:solidFill>
                        <a:effectLst/>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4</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384901212"/>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4</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3830763099"/>
                  </a:ext>
                </a:extLst>
              </a:tr>
              <a:tr h="195436">
                <a:tc>
                  <a:txBody>
                    <a:bodyPr/>
                    <a:lstStyle/>
                    <a:p>
                      <a:pPr marL="0" marR="0" algn="l">
                        <a:lnSpc>
                          <a:spcPct val="107000"/>
                        </a:lnSpc>
                        <a:spcBef>
                          <a:spcPts val="0"/>
                        </a:spcBef>
                        <a:spcAft>
                          <a:spcPts val="0"/>
                        </a:spcAft>
                      </a:pPr>
                      <a:r>
                        <a:rPr lang="en-CA" sz="1300" b="0" dirty="0">
                          <a:solidFill>
                            <a:schemeClr val="tx1"/>
                          </a:solidFill>
                          <a:effectLst/>
                        </a:rPr>
                        <a:t>3</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18</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12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6</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779528327"/>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5</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1</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37685411"/>
                  </a:ext>
                </a:extLst>
              </a:tr>
              <a:tr h="195436">
                <a:tc>
                  <a:txBody>
                    <a:bodyPr/>
                    <a:lstStyle/>
                    <a:p>
                      <a:pPr marL="0" marR="0" algn="l">
                        <a:lnSpc>
                          <a:spcPct val="107000"/>
                        </a:lnSpc>
                        <a:spcBef>
                          <a:spcPts val="0"/>
                        </a:spcBef>
                        <a:spcAft>
                          <a:spcPts val="0"/>
                        </a:spcAft>
                      </a:pPr>
                      <a:r>
                        <a:rPr lang="en-CA" sz="1300" b="0" dirty="0">
                          <a:solidFill>
                            <a:schemeClr val="tx1"/>
                          </a:solidFill>
                          <a:effectLst/>
                        </a:rPr>
                        <a:t>4</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24</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17</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7</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794436686"/>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6</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0</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2978537863"/>
                  </a:ext>
                </a:extLst>
              </a:tr>
              <a:tr h="195436">
                <a:tc>
                  <a:txBody>
                    <a:bodyPr/>
                    <a:lstStyle/>
                    <a:p>
                      <a:pPr marL="0" marR="0" algn="l">
                        <a:lnSpc>
                          <a:spcPct val="107000"/>
                        </a:lnSpc>
                        <a:spcBef>
                          <a:spcPts val="0"/>
                        </a:spcBef>
                        <a:spcAft>
                          <a:spcPts val="0"/>
                        </a:spcAft>
                      </a:pPr>
                      <a:r>
                        <a:rPr lang="en-CA" sz="1300" b="0" dirty="0">
                          <a:solidFill>
                            <a:schemeClr val="tx1"/>
                          </a:solidFill>
                          <a:effectLst/>
                        </a:rPr>
                        <a:t>5</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30</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23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7</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2515988900"/>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7</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Work Sans" pitchFamily="2" charset="0"/>
                          <a:ea typeface="Calibri" panose="020F0502020204030204" pitchFamily="34" charset="0"/>
                          <a:cs typeface="Times New Roman" panose="02020603050405020304" pitchFamily="18" charset="0"/>
                        </a:rPr>
                        <a:t>−</a:t>
                      </a:r>
                      <a:r>
                        <a:rPr lang="en-CA" sz="1300" dirty="0">
                          <a:solidFill>
                            <a:schemeClr val="tx1"/>
                          </a:solidFill>
                          <a:effectLst/>
                          <a:latin typeface="+mn-lt"/>
                          <a:ea typeface="Calibri" panose="020F0502020204030204" pitchFamily="34" charset="0"/>
                          <a:cs typeface="Times New Roman" panose="02020603050405020304" pitchFamily="18" charset="0"/>
                        </a:rPr>
                        <a:t>1</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300697134"/>
                  </a:ext>
                </a:extLst>
              </a:tr>
              <a:tr h="195436">
                <a:tc>
                  <a:txBody>
                    <a:bodyPr/>
                    <a:lstStyle/>
                    <a:p>
                      <a:pPr marL="0" marR="0" algn="l">
                        <a:lnSpc>
                          <a:spcPct val="107000"/>
                        </a:lnSpc>
                        <a:spcBef>
                          <a:spcPts val="0"/>
                        </a:spcBef>
                        <a:spcAft>
                          <a:spcPts val="0"/>
                        </a:spcAft>
                      </a:pPr>
                      <a:r>
                        <a:rPr lang="en-CA" sz="1300" b="0" dirty="0">
                          <a:solidFill>
                            <a:schemeClr val="tx1"/>
                          </a:solidFill>
                          <a:effectLst/>
                        </a:rPr>
                        <a:t>6</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36</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30</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6</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663676723"/>
                  </a:ext>
                </a:extLst>
              </a:tr>
              <a:tr h="195436">
                <a:tc>
                  <a:txBody>
                    <a:bodyPr/>
                    <a:lstStyle/>
                    <a:p>
                      <a:pPr marL="0" marR="0" algn="r">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8</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Work Sans" pitchFamily="2" charset="0"/>
                          <a:ea typeface="Calibri" panose="020F0502020204030204" pitchFamily="34" charset="0"/>
                          <a:cs typeface="Times New Roman" panose="02020603050405020304" pitchFamily="18" charset="0"/>
                        </a:rPr>
                        <a:t>−</a:t>
                      </a:r>
                      <a:r>
                        <a:rPr lang="en-CA" sz="1300" dirty="0">
                          <a:solidFill>
                            <a:schemeClr val="tx1"/>
                          </a:solidFill>
                          <a:effectLst/>
                          <a:latin typeface="+mn-lt"/>
                          <a:ea typeface="Calibri" panose="020F0502020204030204" pitchFamily="34" charset="0"/>
                          <a:cs typeface="Times New Roman" panose="02020603050405020304" pitchFamily="18" charset="0"/>
                        </a:rPr>
                        <a:t>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217201979"/>
                  </a:ext>
                </a:extLst>
              </a:tr>
              <a:tr h="195436">
                <a:tc>
                  <a:txBody>
                    <a:bodyPr/>
                    <a:lstStyle/>
                    <a:p>
                      <a:pPr marL="0" marR="0" algn="l">
                        <a:lnSpc>
                          <a:spcPct val="107000"/>
                        </a:lnSpc>
                        <a:spcBef>
                          <a:spcPts val="0"/>
                        </a:spcBef>
                        <a:spcAft>
                          <a:spcPts val="0"/>
                        </a:spcAft>
                      </a:pPr>
                      <a:r>
                        <a:rPr lang="en-CA" sz="1300" b="0" dirty="0">
                          <a:solidFill>
                            <a:schemeClr val="tx1"/>
                          </a:solidFill>
                          <a:effectLst/>
                        </a:rPr>
                        <a:t>7</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42</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38</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4</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724007663"/>
                  </a:ext>
                </a:extLst>
              </a:tr>
              <a:tr h="195436">
                <a:tc>
                  <a:txBody>
                    <a:bodyPr/>
                    <a:lstStyle/>
                    <a:p>
                      <a:pPr marL="0" marR="0" algn="l">
                        <a:lnSpc>
                          <a:spcPct val="107000"/>
                        </a:lnSpc>
                        <a:spcBef>
                          <a:spcPts val="0"/>
                        </a:spcBef>
                        <a:spcAft>
                          <a:spcPts val="0"/>
                        </a:spcAft>
                      </a:pP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r>
                        <a:rPr lang="en-CA" sz="1300" kern="1200" dirty="0">
                          <a:solidFill>
                            <a:schemeClr val="tx1"/>
                          </a:solidFill>
                          <a:effectLst/>
                          <a:latin typeface="+mn-lt"/>
                          <a:ea typeface="Calibri" panose="020F0502020204030204" pitchFamily="34" charset="0"/>
                          <a:cs typeface="Times New Roman" panose="02020603050405020304" pitchFamily="18" charset="0"/>
                        </a:rPr>
                        <a:t>6</a:t>
                      </a: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9</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Work Sans" pitchFamily="2" charset="0"/>
                          <a:ea typeface="Calibri" panose="020F0502020204030204" pitchFamily="34" charset="0"/>
                          <a:cs typeface="Times New Roman" panose="02020603050405020304" pitchFamily="18" charset="0"/>
                        </a:rPr>
                        <a:t>−</a:t>
                      </a:r>
                      <a:r>
                        <a:rPr lang="en-CA" sz="1300" dirty="0">
                          <a:solidFill>
                            <a:schemeClr val="tx1"/>
                          </a:solidFill>
                          <a:effectLst/>
                          <a:latin typeface="+mn-lt"/>
                          <a:ea typeface="Calibri" panose="020F0502020204030204" pitchFamily="34" charset="0"/>
                          <a:cs typeface="Times New Roman" panose="02020603050405020304" pitchFamily="18" charset="0"/>
                        </a:rPr>
                        <a:t>3</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7578804"/>
                  </a:ext>
                </a:extLst>
              </a:tr>
              <a:tr h="195436">
                <a:tc>
                  <a:txBody>
                    <a:bodyPr/>
                    <a:lstStyle/>
                    <a:p>
                      <a:pPr marL="0" marR="0" algn="l">
                        <a:lnSpc>
                          <a:spcPct val="107000"/>
                        </a:lnSpc>
                        <a:spcBef>
                          <a:spcPts val="0"/>
                        </a:spcBef>
                        <a:spcAft>
                          <a:spcPts val="0"/>
                        </a:spcAft>
                      </a:pPr>
                      <a:r>
                        <a:rPr lang="en-CA" sz="1300" b="0" dirty="0">
                          <a:solidFill>
                            <a:schemeClr val="tx1"/>
                          </a:solidFill>
                          <a:effectLst/>
                        </a:rPr>
                        <a:t>8</a:t>
                      </a:r>
                      <a:endParaRPr lang="en-US" sz="1300" b="0" dirty="0">
                        <a:solidFill>
                          <a:schemeClr val="tx1"/>
                        </a:solidFill>
                        <a:effectLst/>
                        <a:latin typeface="+mn-lt"/>
                        <a:ea typeface="Calibri" panose="020F0502020204030204" pitchFamily="34" charset="0"/>
                        <a:cs typeface="Times New Roman" panose="02020603050405020304" pitchFamily="18" charset="0"/>
                      </a:endParaRPr>
                    </a:p>
                  </a:txBody>
                  <a:tcPr marL="176693" marR="795116" marT="0" marB="0"/>
                </a:tc>
                <a:tc>
                  <a:txBody>
                    <a:bodyPr/>
                    <a:lstStyle/>
                    <a:p>
                      <a:pPr marL="0" marR="0" algn="r">
                        <a:lnSpc>
                          <a:spcPct val="107000"/>
                        </a:lnSpc>
                        <a:spcBef>
                          <a:spcPts val="0"/>
                        </a:spcBef>
                        <a:spcAft>
                          <a:spcPts val="0"/>
                        </a:spcAft>
                      </a:pPr>
                      <a:r>
                        <a:rPr lang="en-CA" sz="1300" dirty="0">
                          <a:solidFill>
                            <a:schemeClr val="tx1"/>
                          </a:solidFill>
                          <a:effectLst/>
                        </a:rPr>
                        <a:t>48</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47</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r>
                        <a:rPr lang="en-CA" sz="1300" dirty="0">
                          <a:solidFill>
                            <a:schemeClr val="tx1"/>
                          </a:solidFill>
                          <a:effectLst/>
                          <a:latin typeface="+mn-lt"/>
                          <a:ea typeface="Calibri" panose="020F0502020204030204" pitchFamily="34" charset="0"/>
                          <a:cs typeface="Times New Roman" panose="02020603050405020304" pitchFamily="18" charset="0"/>
                        </a:rPr>
                        <a:t>1</a:t>
                      </a: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defTabSz="914400" rtl="0" eaLnBrk="1" latinLnBrk="0" hangingPunct="1">
                        <a:lnSpc>
                          <a:spcPct val="107000"/>
                        </a:lnSpc>
                        <a:spcBef>
                          <a:spcPts val="0"/>
                        </a:spcBef>
                        <a:spcAft>
                          <a:spcPts val="0"/>
                        </a:spcAft>
                      </a:pPr>
                      <a:endParaRPr lang="en-US" sz="1300" kern="12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tc>
                  <a:txBody>
                    <a:bodyPr/>
                    <a:lstStyle/>
                    <a:p>
                      <a:pPr marL="0" marR="0" algn="r">
                        <a:lnSpc>
                          <a:spcPct val="107000"/>
                        </a:lnSpc>
                        <a:spcBef>
                          <a:spcPts val="0"/>
                        </a:spcBef>
                        <a:spcAft>
                          <a:spcPts val="0"/>
                        </a:spcAft>
                      </a:pPr>
                      <a:endParaRPr lang="en-US" sz="1300" dirty="0">
                        <a:solidFill>
                          <a:schemeClr val="tx1"/>
                        </a:solidFill>
                        <a:effectLst/>
                        <a:latin typeface="+mn-lt"/>
                        <a:ea typeface="Calibri" panose="020F0502020204030204" pitchFamily="34" charset="0"/>
                        <a:cs typeface="Times New Roman" panose="02020603050405020304" pitchFamily="18" charset="0"/>
                      </a:endParaRPr>
                    </a:p>
                  </a:txBody>
                  <a:tcPr marL="40819" marR="176693" marT="0" marB="0"/>
                </a:tc>
                <a:extLst>
                  <a:ext uri="{0D108BD9-81ED-4DB2-BD59-A6C34878D82A}">
                    <a16:rowId xmlns:a16="http://schemas.microsoft.com/office/drawing/2014/main" val="17471610"/>
                  </a:ext>
                </a:extLst>
              </a:tr>
            </a:tbl>
          </a:graphicData>
        </a:graphic>
      </p:graphicFrame>
    </p:spTree>
    <p:extLst>
      <p:ext uri="{BB962C8B-B14F-4D97-AF65-F5344CB8AC3E}">
        <p14:creationId xmlns:p14="http://schemas.microsoft.com/office/powerpoint/2010/main" val="3697848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3FBE5-01E7-A680-644C-109385B516C9}"/>
              </a:ext>
            </a:extLst>
          </p:cNvPr>
          <p:cNvSpPr>
            <a:spLocks noGrp="1"/>
          </p:cNvSpPr>
          <p:nvPr>
            <p:ph type="title"/>
          </p:nvPr>
        </p:nvSpPr>
        <p:spPr/>
        <p:txBody>
          <a:bodyPr/>
          <a:lstStyle/>
          <a:p>
            <a:r>
              <a:rPr lang="en-US" dirty="0"/>
              <a:t>Figure 1 Profit Maximization for a Competitive Firm</a:t>
            </a:r>
          </a:p>
        </p:txBody>
      </p:sp>
      <p:sp>
        <p:nvSpPr>
          <p:cNvPr id="3" name="Content Placeholder 2">
            <a:extLst>
              <a:ext uri="{FF2B5EF4-FFF2-40B4-BE49-F238E27FC236}">
                <a16:creationId xmlns:a16="http://schemas.microsoft.com/office/drawing/2014/main" id="{1877EBA4-35A3-5F1C-299C-B61CA015837B}"/>
              </a:ext>
            </a:extLst>
          </p:cNvPr>
          <p:cNvSpPr>
            <a:spLocks noGrp="1"/>
          </p:cNvSpPr>
          <p:nvPr>
            <p:ph sz="half" idx="1"/>
          </p:nvPr>
        </p:nvSpPr>
        <p:spPr>
          <a:xfrm>
            <a:off x="476843" y="1825625"/>
            <a:ext cx="5738223" cy="4351338"/>
          </a:xfrm>
        </p:spPr>
        <p:txBody>
          <a:bodyPr/>
          <a:lstStyle/>
          <a:p>
            <a:pPr>
              <a:buClr>
                <a:srgbClr val="282F7C"/>
              </a:buClr>
              <a:defRPr/>
            </a:pPr>
            <a:r>
              <a:rPr kumimoji="0" lang="en-US" sz="1800" b="0" i="0" u="none" strike="noStrike" kern="1200" cap="none" spc="0" normalizeH="0" baseline="0" noProof="0" dirty="0">
                <a:ln>
                  <a:noFill/>
                </a:ln>
                <a:solidFill>
                  <a:srgbClr val="282F7C"/>
                </a:solidFill>
                <a:effectLst/>
                <a:uLnTx/>
                <a:uFillTx/>
                <a:latin typeface="Work Sans"/>
                <a:ea typeface="+mn-ea"/>
                <a:cs typeface="+mn-cs"/>
              </a:rPr>
              <a:t>This figure shows the marginal-cost curve (</a:t>
            </a:r>
            <a:r>
              <a:rPr kumimoji="0" lang="en-US" sz="1800" b="0" i="1" u="none" strike="noStrike" kern="1200" cap="none" spc="0" normalizeH="0" baseline="0" noProof="0" dirty="0">
                <a:ln>
                  <a:noFill/>
                </a:ln>
                <a:solidFill>
                  <a:srgbClr val="282F7C"/>
                </a:solidFill>
                <a:effectLst/>
                <a:uLnTx/>
                <a:uFillTx/>
                <a:latin typeface="Work Sans"/>
                <a:ea typeface="+mn-ea"/>
                <a:cs typeface="+mn-cs"/>
              </a:rPr>
              <a:t>MC</a:t>
            </a:r>
            <a:r>
              <a:rPr kumimoji="0" lang="en-US" sz="1800" b="0" i="0" u="none" strike="noStrike" kern="1200" cap="none" spc="0" normalizeH="0" baseline="0" noProof="0" dirty="0">
                <a:ln>
                  <a:noFill/>
                </a:ln>
                <a:solidFill>
                  <a:srgbClr val="282F7C"/>
                </a:solidFill>
                <a:effectLst/>
                <a:uLnTx/>
                <a:uFillTx/>
                <a:latin typeface="Work Sans"/>
                <a:ea typeface="+mn-ea"/>
                <a:cs typeface="+mn-cs"/>
              </a:rPr>
              <a:t>), the average-total-cost curve (</a:t>
            </a:r>
            <a:r>
              <a:rPr kumimoji="0" lang="en-US" sz="1800" b="0" i="1" u="none" strike="noStrike" kern="1200" cap="none" spc="0" normalizeH="0" baseline="0" noProof="0" dirty="0">
                <a:ln>
                  <a:noFill/>
                </a:ln>
                <a:solidFill>
                  <a:srgbClr val="282F7C"/>
                </a:solidFill>
                <a:effectLst/>
                <a:uLnTx/>
                <a:uFillTx/>
                <a:latin typeface="Work Sans"/>
                <a:ea typeface="+mn-ea"/>
                <a:cs typeface="+mn-cs"/>
              </a:rPr>
              <a:t>ATC</a:t>
            </a:r>
            <a:r>
              <a:rPr kumimoji="0" lang="en-US" sz="1800" b="0" i="0" u="none" strike="noStrike" kern="1200" cap="none" spc="0" normalizeH="0" baseline="0" noProof="0" dirty="0">
                <a:ln>
                  <a:noFill/>
                </a:ln>
                <a:solidFill>
                  <a:srgbClr val="282F7C"/>
                </a:solidFill>
                <a:effectLst/>
                <a:uLnTx/>
                <a:uFillTx/>
                <a:latin typeface="Work Sans"/>
                <a:ea typeface="+mn-ea"/>
                <a:cs typeface="+mn-cs"/>
              </a:rPr>
              <a:t>), and the average-variable-cost curve (</a:t>
            </a:r>
            <a:r>
              <a:rPr kumimoji="0" lang="en-US" sz="1800" b="0" i="1" u="none" strike="noStrike" kern="1200" cap="none" spc="0" normalizeH="0" baseline="0" noProof="0" dirty="0">
                <a:ln>
                  <a:noFill/>
                </a:ln>
                <a:solidFill>
                  <a:srgbClr val="282F7C"/>
                </a:solidFill>
                <a:effectLst/>
                <a:uLnTx/>
                <a:uFillTx/>
                <a:latin typeface="Work Sans"/>
                <a:ea typeface="+mn-ea"/>
                <a:cs typeface="+mn-cs"/>
              </a:rPr>
              <a:t>AVC</a:t>
            </a:r>
            <a:r>
              <a:rPr kumimoji="0" lang="en-US" sz="1800" b="0" i="0" u="none" strike="noStrike" kern="1200" cap="none" spc="0" normalizeH="0" baseline="0" noProof="0" dirty="0">
                <a:ln>
                  <a:noFill/>
                </a:ln>
                <a:solidFill>
                  <a:srgbClr val="282F7C"/>
                </a:solidFill>
                <a:effectLst/>
                <a:uLnTx/>
                <a:uFillTx/>
                <a:latin typeface="Work Sans"/>
                <a:ea typeface="+mn-ea"/>
                <a:cs typeface="+mn-cs"/>
              </a:rPr>
              <a:t>). It also shows the market price (</a:t>
            </a:r>
            <a:r>
              <a:rPr kumimoji="0" lang="en-US" sz="1800" b="0" i="1" u="none" strike="noStrike" kern="1200" cap="none" spc="0" normalizeH="0" baseline="0" noProof="0" dirty="0">
                <a:ln>
                  <a:noFill/>
                </a:ln>
                <a:solidFill>
                  <a:srgbClr val="282F7C"/>
                </a:solidFill>
                <a:effectLst/>
                <a:uLnTx/>
                <a:uFillTx/>
                <a:latin typeface="Work Sans"/>
                <a:ea typeface="+mn-ea"/>
                <a:cs typeface="+mn-cs"/>
              </a:rPr>
              <a:t>P</a:t>
            </a:r>
            <a:r>
              <a:rPr kumimoji="0" lang="en-US" sz="1800" b="0" i="0" u="none" strike="noStrike" kern="1200" cap="none" spc="0" normalizeH="0" baseline="0" noProof="0" dirty="0">
                <a:ln>
                  <a:noFill/>
                </a:ln>
                <a:solidFill>
                  <a:srgbClr val="282F7C"/>
                </a:solidFill>
                <a:effectLst/>
                <a:uLnTx/>
                <a:uFillTx/>
                <a:latin typeface="Work Sans"/>
                <a:ea typeface="+mn-ea"/>
                <a:cs typeface="+mn-cs"/>
              </a:rPr>
              <a:t>), which for a competitive firm equals both marginal revenue (</a:t>
            </a:r>
            <a:r>
              <a:rPr kumimoji="0" lang="en-US" sz="1800" b="0" i="1" u="none" strike="noStrike" kern="1200" cap="none" spc="0" normalizeH="0" baseline="0" noProof="0" dirty="0">
                <a:ln>
                  <a:noFill/>
                </a:ln>
                <a:solidFill>
                  <a:srgbClr val="282F7C"/>
                </a:solidFill>
                <a:effectLst/>
                <a:uLnTx/>
                <a:uFillTx/>
                <a:latin typeface="Work Sans"/>
                <a:ea typeface="+mn-ea"/>
                <a:cs typeface="+mn-cs"/>
              </a:rPr>
              <a:t>MR</a:t>
            </a:r>
            <a:r>
              <a:rPr kumimoji="0" lang="en-US" sz="1800" b="0" i="0" u="none" strike="noStrike" kern="1200" cap="none" spc="0" normalizeH="0" baseline="0" noProof="0" dirty="0">
                <a:ln>
                  <a:noFill/>
                </a:ln>
                <a:solidFill>
                  <a:srgbClr val="282F7C"/>
                </a:solidFill>
                <a:effectLst/>
                <a:uLnTx/>
                <a:uFillTx/>
                <a:latin typeface="Work Sans"/>
                <a:ea typeface="+mn-ea"/>
                <a:cs typeface="+mn-cs"/>
              </a:rPr>
              <a:t>) and average revenue (</a:t>
            </a:r>
            <a:r>
              <a:rPr kumimoji="0" lang="en-US" sz="1800" b="0" i="1" u="none" strike="noStrike" kern="1200" cap="none" spc="0" normalizeH="0" baseline="0" noProof="0" dirty="0">
                <a:ln>
                  <a:noFill/>
                </a:ln>
                <a:solidFill>
                  <a:srgbClr val="282F7C"/>
                </a:solidFill>
                <a:effectLst/>
                <a:uLnTx/>
                <a:uFillTx/>
                <a:latin typeface="Work Sans"/>
                <a:ea typeface="+mn-ea"/>
                <a:cs typeface="+mn-cs"/>
              </a:rPr>
              <a:t>AR</a:t>
            </a:r>
            <a:r>
              <a:rPr kumimoji="0" lang="en-US" sz="1800" b="0" i="0" u="none" strike="noStrike" kern="1200" cap="none" spc="0" normalizeH="0" baseline="0" noProof="0" dirty="0">
                <a:ln>
                  <a:noFill/>
                </a:ln>
                <a:solidFill>
                  <a:srgbClr val="282F7C"/>
                </a:solidFill>
                <a:effectLst/>
                <a:uLnTx/>
                <a:uFillTx/>
                <a:latin typeface="Work Sans"/>
                <a:ea typeface="+mn-ea"/>
                <a:cs typeface="+mn-cs"/>
              </a:rPr>
              <a:t>). </a:t>
            </a:r>
          </a:p>
          <a:p>
            <a:pPr>
              <a:buClr>
                <a:srgbClr val="282F7C"/>
              </a:buClr>
              <a:defRPr/>
            </a:pPr>
            <a:r>
              <a:rPr kumimoji="0" lang="en-US" sz="1800" b="0" i="0" u="none" strike="noStrike" kern="1200" cap="none" spc="0" normalizeH="0" baseline="0" noProof="0" dirty="0">
                <a:ln>
                  <a:noFill/>
                </a:ln>
                <a:solidFill>
                  <a:srgbClr val="282F7C"/>
                </a:solidFill>
                <a:effectLst/>
                <a:uLnTx/>
                <a:uFillTx/>
                <a:latin typeface="Work Sans"/>
                <a:ea typeface="+mn-ea"/>
                <a:cs typeface="+mn-cs"/>
              </a:rPr>
              <a:t>At the quantity </a:t>
            </a:r>
            <a:r>
              <a:rPr kumimoji="0" lang="en-US" sz="1800" b="0" i="1" u="none" strike="noStrike" kern="1200" cap="none" spc="0" normalizeH="0" baseline="0" noProof="0" dirty="0">
                <a:ln>
                  <a:noFill/>
                </a:ln>
                <a:solidFill>
                  <a:srgbClr val="282F7C"/>
                </a:solidFill>
                <a:effectLst/>
                <a:uLnTx/>
                <a:uFillTx/>
                <a:latin typeface="Work Sans"/>
                <a:ea typeface="+mn-ea"/>
                <a:cs typeface="+mn-cs"/>
              </a:rPr>
              <a:t>Q</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1</a:t>
            </a:r>
            <a:r>
              <a:rPr kumimoji="0" lang="en-US" sz="1800" b="0" i="0" u="none" strike="noStrike" kern="1200" cap="none" spc="0" normalizeH="0" baseline="0" noProof="0" dirty="0">
                <a:ln>
                  <a:noFill/>
                </a:ln>
                <a:solidFill>
                  <a:srgbClr val="282F7C"/>
                </a:solidFill>
                <a:effectLst/>
                <a:uLnTx/>
                <a:uFillTx/>
                <a:latin typeface="Work Sans"/>
                <a:ea typeface="+mn-ea"/>
                <a:cs typeface="+mn-cs"/>
              </a:rPr>
              <a:t>, marginal revenue </a:t>
            </a:r>
            <a:r>
              <a:rPr kumimoji="0" lang="en-US" sz="1800" b="0" i="1" u="none" strike="noStrike" kern="1200" cap="none" spc="0" normalizeH="0" baseline="0" noProof="0" dirty="0">
                <a:ln>
                  <a:noFill/>
                </a:ln>
                <a:solidFill>
                  <a:srgbClr val="282F7C"/>
                </a:solidFill>
                <a:effectLst/>
                <a:uLnTx/>
                <a:uFillTx/>
                <a:latin typeface="Work Sans"/>
                <a:ea typeface="+mn-ea"/>
                <a:cs typeface="+mn-cs"/>
              </a:rPr>
              <a:t>MR</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1</a:t>
            </a:r>
            <a:r>
              <a:rPr kumimoji="0" lang="en-US" sz="1800" b="0" i="0" u="none" strike="noStrike" kern="1200" cap="none" spc="0" normalizeH="0" baseline="0" noProof="0" dirty="0">
                <a:ln>
                  <a:noFill/>
                </a:ln>
                <a:solidFill>
                  <a:srgbClr val="282F7C"/>
                </a:solidFill>
                <a:effectLst/>
                <a:uLnTx/>
                <a:uFillTx/>
                <a:latin typeface="Work Sans"/>
                <a:ea typeface="+mn-ea"/>
                <a:cs typeface="+mn-cs"/>
              </a:rPr>
              <a:t> exceeds marginal cost </a:t>
            </a:r>
            <a:r>
              <a:rPr kumimoji="0" lang="en-US" sz="1800" b="0" i="1" u="none" strike="noStrike" kern="1200" cap="none" spc="0" normalizeH="0" baseline="0" noProof="0" dirty="0">
                <a:ln>
                  <a:noFill/>
                </a:ln>
                <a:solidFill>
                  <a:srgbClr val="282F7C"/>
                </a:solidFill>
                <a:effectLst/>
                <a:uLnTx/>
                <a:uFillTx/>
                <a:latin typeface="Work Sans"/>
                <a:ea typeface="+mn-ea"/>
                <a:cs typeface="+mn-cs"/>
              </a:rPr>
              <a:t>MC</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1</a:t>
            </a:r>
            <a:r>
              <a:rPr kumimoji="0" lang="en-US" sz="1800" b="0" i="0" u="none" strike="noStrike" kern="1200" cap="none" spc="0" normalizeH="0" baseline="0" noProof="0" dirty="0">
                <a:ln>
                  <a:noFill/>
                </a:ln>
                <a:solidFill>
                  <a:srgbClr val="282F7C"/>
                </a:solidFill>
                <a:effectLst/>
                <a:uLnTx/>
                <a:uFillTx/>
                <a:latin typeface="Work Sans"/>
                <a:ea typeface="+mn-ea"/>
                <a:cs typeface="+mn-cs"/>
              </a:rPr>
              <a:t>, so raising production increases profit. At the quantity </a:t>
            </a:r>
            <a:r>
              <a:rPr kumimoji="0" lang="en-US" sz="1800" b="0" i="1" u="none" strike="noStrike" kern="1200" cap="none" spc="0" normalizeH="0" baseline="0" noProof="0" dirty="0">
                <a:ln>
                  <a:noFill/>
                </a:ln>
                <a:solidFill>
                  <a:srgbClr val="282F7C"/>
                </a:solidFill>
                <a:effectLst/>
                <a:uLnTx/>
                <a:uFillTx/>
                <a:latin typeface="Work Sans"/>
                <a:ea typeface="+mn-ea"/>
                <a:cs typeface="+mn-cs"/>
              </a:rPr>
              <a:t>Q</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2</a:t>
            </a:r>
            <a:r>
              <a:rPr kumimoji="0" lang="en-US" sz="1800" b="0" i="0" u="none" strike="noStrike" kern="1200" cap="none" spc="0" normalizeH="0" baseline="0" noProof="0" dirty="0">
                <a:ln>
                  <a:noFill/>
                </a:ln>
                <a:solidFill>
                  <a:srgbClr val="282F7C"/>
                </a:solidFill>
                <a:effectLst/>
                <a:uLnTx/>
                <a:uFillTx/>
                <a:latin typeface="Work Sans"/>
                <a:ea typeface="+mn-ea"/>
                <a:cs typeface="+mn-cs"/>
              </a:rPr>
              <a:t>, marginal cost </a:t>
            </a:r>
            <a:r>
              <a:rPr kumimoji="0" lang="en-US" sz="1800" b="0" i="1" u="none" strike="noStrike" kern="1200" cap="none" spc="0" normalizeH="0" baseline="0" noProof="0" dirty="0">
                <a:ln>
                  <a:noFill/>
                </a:ln>
                <a:solidFill>
                  <a:srgbClr val="282F7C"/>
                </a:solidFill>
                <a:effectLst/>
                <a:uLnTx/>
                <a:uFillTx/>
                <a:latin typeface="Work Sans"/>
                <a:ea typeface="+mn-ea"/>
                <a:cs typeface="+mn-cs"/>
              </a:rPr>
              <a:t>MC</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2</a:t>
            </a:r>
            <a:r>
              <a:rPr kumimoji="0" lang="en-US" sz="1800" b="0" i="0" u="none" strike="noStrike" kern="1200" cap="none" spc="0" normalizeH="0" baseline="0" noProof="0" dirty="0">
                <a:ln>
                  <a:noFill/>
                </a:ln>
                <a:solidFill>
                  <a:srgbClr val="282F7C"/>
                </a:solidFill>
                <a:effectLst/>
                <a:uLnTx/>
                <a:uFillTx/>
                <a:latin typeface="Work Sans"/>
                <a:ea typeface="+mn-ea"/>
                <a:cs typeface="+mn-cs"/>
              </a:rPr>
              <a:t> is above marginal revenue </a:t>
            </a:r>
            <a:r>
              <a:rPr kumimoji="0" lang="en-US" sz="1800" b="0" i="1" u="none" strike="noStrike" kern="1200" cap="none" spc="0" normalizeH="0" baseline="0" noProof="0" dirty="0">
                <a:ln>
                  <a:noFill/>
                </a:ln>
                <a:solidFill>
                  <a:srgbClr val="282F7C"/>
                </a:solidFill>
                <a:effectLst/>
                <a:uLnTx/>
                <a:uFillTx/>
                <a:latin typeface="Work Sans"/>
                <a:ea typeface="+mn-ea"/>
                <a:cs typeface="+mn-cs"/>
              </a:rPr>
              <a:t>MR</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2</a:t>
            </a:r>
            <a:r>
              <a:rPr kumimoji="0" lang="en-US" sz="1800" b="0" i="0" u="none" strike="noStrike" kern="1200" cap="none" spc="0" normalizeH="0" baseline="0" noProof="0" dirty="0">
                <a:ln>
                  <a:noFill/>
                </a:ln>
                <a:solidFill>
                  <a:srgbClr val="282F7C"/>
                </a:solidFill>
                <a:effectLst/>
                <a:uLnTx/>
                <a:uFillTx/>
                <a:latin typeface="Work Sans"/>
                <a:ea typeface="+mn-ea"/>
                <a:cs typeface="+mn-cs"/>
              </a:rPr>
              <a:t>, so reducing production increases profit. The profit-maximizing quantity, </a:t>
            </a:r>
            <a:r>
              <a:rPr kumimoji="0" lang="en-US" sz="1800" b="0" i="1" u="none" strike="noStrike" kern="1200" cap="none" spc="0" normalizeH="0" baseline="0" noProof="0" dirty="0">
                <a:ln>
                  <a:noFill/>
                </a:ln>
                <a:solidFill>
                  <a:srgbClr val="282F7C"/>
                </a:solidFill>
                <a:effectLst/>
                <a:uLnTx/>
                <a:uFillTx/>
                <a:latin typeface="Work Sans"/>
                <a:ea typeface="+mn-ea"/>
                <a:cs typeface="+mn-cs"/>
              </a:rPr>
              <a:t>Q</a:t>
            </a:r>
            <a:r>
              <a:rPr kumimoji="0" lang="en-US" sz="1800" b="0" i="0" u="none" strike="noStrike" kern="1200" cap="none" spc="0" normalizeH="0" baseline="-25000" noProof="0" dirty="0">
                <a:ln>
                  <a:noFill/>
                </a:ln>
                <a:solidFill>
                  <a:srgbClr val="282F7C"/>
                </a:solidFill>
                <a:effectLst/>
                <a:uLnTx/>
                <a:uFillTx/>
                <a:latin typeface="Work Sans"/>
                <a:ea typeface="+mn-ea"/>
                <a:cs typeface="+mn-cs"/>
              </a:rPr>
              <a:t>MAX</a:t>
            </a:r>
            <a:r>
              <a:rPr kumimoji="0" lang="en-US" sz="1800" b="0" i="0" u="none" strike="noStrike" kern="1200" cap="none" spc="0" normalizeH="0" baseline="0" noProof="0" dirty="0">
                <a:ln>
                  <a:noFill/>
                </a:ln>
                <a:solidFill>
                  <a:srgbClr val="282F7C"/>
                </a:solidFill>
                <a:effectLst/>
                <a:uLnTx/>
                <a:uFillTx/>
                <a:latin typeface="Work Sans"/>
                <a:ea typeface="+mn-ea"/>
                <a:cs typeface="+mn-cs"/>
              </a:rPr>
              <a:t>, is found where the horizontal line representing the price intersects the marginal-cost curve.</a:t>
            </a:r>
            <a:endParaRPr kumimoji="0" lang="en-US" sz="1800" b="1" i="0" u="none" strike="noStrike" kern="1200" cap="none" spc="0" normalizeH="0" baseline="0" noProof="0" dirty="0">
              <a:ln>
                <a:noFill/>
              </a:ln>
              <a:solidFill>
                <a:srgbClr val="282F7C"/>
              </a:solidFill>
              <a:effectLst/>
              <a:uLnTx/>
              <a:uFillTx/>
              <a:latin typeface="Work Sans"/>
              <a:ea typeface="+mn-ea"/>
              <a:cs typeface="+mn-cs"/>
            </a:endParaRPr>
          </a:p>
        </p:txBody>
      </p:sp>
      <p:pic>
        <p:nvPicPr>
          <p:cNvPr id="6" name="Picture 3" descr="The figure shows the situation facing a firm in a competitive market and how the firm determines the output level that maximizes profit.  The graph is plotted on a rectangular coordinate system.  The horizontal axis is the quantity of output.  The values here start at 0 but numerical values are not used in the graph; rather qualitative values to represent the choice of quantity to produce.  The vertical axis is labeled Cost and Revenue and is measured in cost per unit; the values begin at zero and rise from there; qualitative values are provided here as well. There are three cost curves shown on the graph.  One is average total cost, or ATC.  This curve starts at a relatively high cost per unit at an output just above 0, and then goes down smoothly from there, until reaching a minimum point, and from there the ATC curve rises gradually.  A second curve is the average variable cost, or AVC.  This curve starts at an output just above 0 and at a lower cost per unit—below that for ATC.  AVC goes down quickly and reaches a minimum and rises gradually from there.   The third curve shown is marginal cost or MC.  This curve starts at a point below and at a lower output than the minimum point on the AVC curve and rises linearly from there.  Both the AVC and ATC are at the minimum points when these measures are equal to MC.  The market price for the good is also shown on the diagram.  It is represented by a line perpendicular to the vertical axis.  The market price is also the marginal revenue, or MR, for the firm; the price also equals the firm’s average revenue or AR.  The firm determines its output level based upon the relationship between MR and MC; when the two values are equal this would determine the profit maximizing output level.  The labels for the market price are P = MR sub 1 = MR sub 2; in addition, there are labels showing P = AR = MR.   The profit maximizing output as shown in this diagram is at an output Q sub MAX, where P = MR = MC.  This output level is at a point that lies above the level of ATC. This output level is greater than the minimum point on ATC, and greater than the minimum point on AVC.  Two other points are shown, for comparison.  One is at (Q sub 1, MC sub 1); at this output, MR is greater than MC, so an increase in output can increase revenue more than costs.  The second point is at (Q sub 2, MC sub 2).  At this output, MC is greater than MR, so a decrease in output would result in an increase in profits.">
            <a:extLst>
              <a:ext uri="{FF2B5EF4-FFF2-40B4-BE49-F238E27FC236}">
                <a16:creationId xmlns:a16="http://schemas.microsoft.com/office/drawing/2014/main" id="{02485927-B68D-7C1E-EE1B-C3BE3432FB17}"/>
              </a:ext>
            </a:extLst>
          </p:cNvPr>
          <p:cNvPicPr>
            <a:picLocks noGrp="1" noChangeAspect="1"/>
          </p:cNvPicPr>
          <p:nvPr>
            <p:ph sz="half" idx="2"/>
          </p:nvPr>
        </p:nvPicPr>
        <p:blipFill>
          <a:blip r:embed="rId2"/>
          <a:stretch>
            <a:fillRect/>
          </a:stretch>
        </p:blipFill>
        <p:spPr>
          <a:xfrm>
            <a:off x="6300410" y="2025651"/>
            <a:ext cx="5724952" cy="3936474"/>
          </a:xfrm>
        </p:spPr>
      </p:pic>
    </p:spTree>
    <p:extLst>
      <p:ext uri="{BB962C8B-B14F-4D97-AF65-F5344CB8AC3E}">
        <p14:creationId xmlns:p14="http://schemas.microsoft.com/office/powerpoint/2010/main" val="1436557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AB043-8468-87B0-5B38-C7FA372FAF1F}"/>
              </a:ext>
            </a:extLst>
          </p:cNvPr>
          <p:cNvSpPr>
            <a:spLocks noGrp="1"/>
          </p:cNvSpPr>
          <p:nvPr>
            <p:ph type="title"/>
          </p:nvPr>
        </p:nvSpPr>
        <p:spPr/>
        <p:txBody>
          <a:bodyPr/>
          <a:lstStyle/>
          <a:p>
            <a:r>
              <a:rPr lang="en-US" dirty="0"/>
              <a:t>The Marginal-Cost Curve and the Firm’s Supply Decision</a:t>
            </a:r>
          </a:p>
        </p:txBody>
      </p:sp>
      <p:sp>
        <p:nvSpPr>
          <p:cNvPr id="3" name="Content Placeholder 2">
            <a:extLst>
              <a:ext uri="{FF2B5EF4-FFF2-40B4-BE49-F238E27FC236}">
                <a16:creationId xmlns:a16="http://schemas.microsoft.com/office/drawing/2014/main" id="{6C38ED98-8BE0-88AB-FD96-BF0165350261}"/>
              </a:ext>
            </a:extLst>
          </p:cNvPr>
          <p:cNvSpPr>
            <a:spLocks noGrp="1"/>
          </p:cNvSpPr>
          <p:nvPr>
            <p:ph idx="1"/>
          </p:nvPr>
        </p:nvSpPr>
        <p:spPr/>
        <p:txBody>
          <a:bodyPr/>
          <a:lstStyle/>
          <a:p>
            <a:r>
              <a:rPr lang="en-US" dirty="0"/>
              <a:t>The marginal-cost curve and the firm’s supply decision</a:t>
            </a:r>
          </a:p>
          <a:p>
            <a:pPr lvl="1">
              <a:buFont typeface="Arial" panose="020B0604020202020204" pitchFamily="34" charset="0"/>
              <a:buChar char="•"/>
            </a:pPr>
            <a:r>
              <a:rPr lang="en-US" i="1" dirty="0"/>
              <a:t>MC</a:t>
            </a:r>
            <a:r>
              <a:rPr lang="en-US" dirty="0"/>
              <a:t> curve is upward sloping</a:t>
            </a:r>
          </a:p>
          <a:p>
            <a:pPr lvl="1">
              <a:buFont typeface="Arial" panose="020B0604020202020204" pitchFamily="34" charset="0"/>
              <a:buChar char="•"/>
            </a:pPr>
            <a:r>
              <a:rPr lang="en-US" i="1" dirty="0"/>
              <a:t>ATC </a:t>
            </a:r>
            <a:r>
              <a:rPr lang="en-US" dirty="0"/>
              <a:t>curve is U-shaped</a:t>
            </a:r>
          </a:p>
          <a:p>
            <a:pPr lvl="1">
              <a:buFont typeface="Arial" panose="020B0604020202020204" pitchFamily="34" charset="0"/>
              <a:buChar char="•"/>
            </a:pPr>
            <a:r>
              <a:rPr lang="en-US" i="1" dirty="0"/>
              <a:t>MC</a:t>
            </a:r>
            <a:r>
              <a:rPr lang="en-US" dirty="0"/>
              <a:t> curve crosses the </a:t>
            </a:r>
            <a:r>
              <a:rPr lang="en-US" i="1" dirty="0"/>
              <a:t>ATC</a:t>
            </a:r>
            <a:r>
              <a:rPr lang="en-US" dirty="0"/>
              <a:t> curve at the minimum of </a:t>
            </a:r>
            <a:r>
              <a:rPr lang="en-US" i="1" dirty="0"/>
              <a:t>ATC</a:t>
            </a:r>
            <a:r>
              <a:rPr lang="en-US" dirty="0"/>
              <a:t> curve</a:t>
            </a:r>
          </a:p>
          <a:p>
            <a:pPr lvl="1">
              <a:buFont typeface="Arial" panose="020B0604020202020204" pitchFamily="34" charset="0"/>
              <a:buChar char="•"/>
            </a:pPr>
            <a:r>
              <a:rPr lang="en-US" i="1" dirty="0"/>
              <a:t>P = AR = MR</a:t>
            </a:r>
          </a:p>
        </p:txBody>
      </p:sp>
    </p:spTree>
    <p:extLst>
      <p:ext uri="{BB962C8B-B14F-4D97-AF65-F5344CB8AC3E}">
        <p14:creationId xmlns:p14="http://schemas.microsoft.com/office/powerpoint/2010/main" val="1584781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FE3FC-52F3-B5BF-CF53-47426432853F}"/>
              </a:ext>
            </a:extLst>
          </p:cNvPr>
          <p:cNvSpPr>
            <a:spLocks noGrp="1"/>
          </p:cNvSpPr>
          <p:nvPr>
            <p:ph type="title"/>
          </p:nvPr>
        </p:nvSpPr>
        <p:spPr/>
        <p:txBody>
          <a:bodyPr/>
          <a:lstStyle/>
          <a:p>
            <a:r>
              <a:rPr lang="en-US" dirty="0"/>
              <a:t>Figure 2 Marginal Cost as the Competitive Firm’s Supply Curve</a:t>
            </a:r>
          </a:p>
        </p:txBody>
      </p:sp>
      <p:sp>
        <p:nvSpPr>
          <p:cNvPr id="3" name="Content Placeholder 2">
            <a:extLst>
              <a:ext uri="{FF2B5EF4-FFF2-40B4-BE49-F238E27FC236}">
                <a16:creationId xmlns:a16="http://schemas.microsoft.com/office/drawing/2014/main" id="{949115AD-7663-D024-7B99-BBC19E7EA0AC}"/>
              </a:ext>
            </a:extLst>
          </p:cNvPr>
          <p:cNvSpPr>
            <a:spLocks noGrp="1"/>
          </p:cNvSpPr>
          <p:nvPr>
            <p:ph sz="half" idx="1"/>
          </p:nvPr>
        </p:nvSpPr>
        <p:spPr>
          <a:xfrm>
            <a:off x="476843" y="1825625"/>
            <a:ext cx="5009557" cy="4351338"/>
          </a:xfrm>
        </p:spPr>
        <p:txBody>
          <a:bodyPr/>
          <a:lstStyle/>
          <a:p>
            <a:r>
              <a:rPr lang="en-US" dirty="0"/>
              <a:t>An increase in the price from</a:t>
            </a:r>
            <a:r>
              <a:rPr lang="en-US" i="1" dirty="0"/>
              <a:t> P</a:t>
            </a:r>
            <a:r>
              <a:rPr lang="en-US" i="1" baseline="-25000" dirty="0"/>
              <a:t>1</a:t>
            </a:r>
            <a:r>
              <a:rPr lang="en-US" i="1" dirty="0"/>
              <a:t> </a:t>
            </a:r>
            <a:r>
              <a:rPr lang="en-US" dirty="0"/>
              <a:t>to </a:t>
            </a:r>
            <a:r>
              <a:rPr lang="en-US" i="1" dirty="0"/>
              <a:t>P</a:t>
            </a:r>
            <a:r>
              <a:rPr lang="en-US" i="1" baseline="-25000" dirty="0"/>
              <a:t>2</a:t>
            </a:r>
            <a:r>
              <a:rPr lang="en-US" dirty="0"/>
              <a:t> leads to an increase in the firm’s profit-maximizing quantity from </a:t>
            </a:r>
            <a:r>
              <a:rPr lang="en-US" i="1" dirty="0"/>
              <a:t>Q</a:t>
            </a:r>
            <a:r>
              <a:rPr lang="en-US" i="1" baseline="-25000" dirty="0"/>
              <a:t>1</a:t>
            </a:r>
            <a:r>
              <a:rPr lang="en-US" dirty="0"/>
              <a:t> to </a:t>
            </a:r>
            <a:r>
              <a:rPr lang="en-US" i="1" dirty="0"/>
              <a:t>Q</a:t>
            </a:r>
            <a:r>
              <a:rPr lang="en-US" i="1" baseline="-25000" dirty="0"/>
              <a:t>2</a:t>
            </a:r>
            <a:r>
              <a:rPr lang="en-US" dirty="0"/>
              <a:t>. </a:t>
            </a:r>
          </a:p>
          <a:p>
            <a:r>
              <a:rPr lang="en-US" dirty="0"/>
              <a:t>Because the marginal-cost curve shows the quantity supplied at any price, it is the firm’s supply curve.</a:t>
            </a:r>
          </a:p>
        </p:txBody>
      </p:sp>
      <p:pic>
        <p:nvPicPr>
          <p:cNvPr id="6" name="Picture 3" descr="The figure shows three short run cost curves and how the relationship among these curves determines the supply curve for a firm.  The graph is plotted on a rectangular coordinate system.  The horizontal axis is the quantity of output.  The values here start at 0 but numerical values are not used in the graph; rather qualitative values to represent the choice of quantity to produce.  The vertical axis is labeled Price and provides the cost per unit of output. The values begin at zero and rise from there; qualitative values are provided here as well. The marginal cost or MC begins at a point where output and cost per unit are low and rises linearly to the right. The second curve is average total cost or ATC, and it starts at a low output but at a higher cost per unit and then goes down smoothly to the right, reaching a minimum and then rising again.  Below the ATC is the third curve, average variable cost or AVC.  This curve starts at a low output but a lower cost per unit.  The curve goes down quickly and reaches a minimum, and then goes up smoothly from this point.  Two points representing two different price and quantity combinations are on the MC curve.  The first is a price of P sub 1, and at this price as compared to a lower price, the firm benefits from increasing its output, since the increase in revenue (that is, MR) exceeds the increase in cost (that is, MC). So here, at price P sub 1 the firm chooses the output Q sub 1.  This is the output that corresponds to the point on the MC curve at this price.  If price rises to P sub 2, which is higher than P sub 1, then the firm increases output.  The output chosen, Q sub 2, corresponds to the quantity found when the price is at P sub 2.  At various prices, the process works in the same way, so that the points on the MC curve determines how much the firm will produce at different prices.  In other words, this is the firm’s supply curve.">
            <a:extLst>
              <a:ext uri="{FF2B5EF4-FFF2-40B4-BE49-F238E27FC236}">
                <a16:creationId xmlns:a16="http://schemas.microsoft.com/office/drawing/2014/main" id="{AA6BB2A5-BDDE-3814-BDB6-8792ABD422EB}"/>
              </a:ext>
            </a:extLst>
          </p:cNvPr>
          <p:cNvPicPr>
            <a:picLocks noGrp="1" noChangeAspect="1"/>
          </p:cNvPicPr>
          <p:nvPr>
            <p:ph sz="half" idx="2"/>
          </p:nvPr>
        </p:nvPicPr>
        <p:blipFill>
          <a:blip r:embed="rId2"/>
          <a:stretch>
            <a:fillRect/>
          </a:stretch>
        </p:blipFill>
        <p:spPr>
          <a:xfrm>
            <a:off x="6124576" y="1897065"/>
            <a:ext cx="5732779" cy="4146550"/>
          </a:xfrm>
        </p:spPr>
      </p:pic>
    </p:spTree>
    <p:extLst>
      <p:ext uri="{BB962C8B-B14F-4D97-AF65-F5344CB8AC3E}">
        <p14:creationId xmlns:p14="http://schemas.microsoft.com/office/powerpoint/2010/main" val="3056785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764BD-457D-EB21-A32F-EFC53F341936}"/>
              </a:ext>
            </a:extLst>
          </p:cNvPr>
          <p:cNvSpPr>
            <a:spLocks noGrp="1"/>
          </p:cNvSpPr>
          <p:nvPr>
            <p:ph type="title"/>
          </p:nvPr>
        </p:nvSpPr>
        <p:spPr/>
        <p:txBody>
          <a:bodyPr/>
          <a:lstStyle/>
          <a:p>
            <a:r>
              <a:rPr lang="en-US" dirty="0"/>
              <a:t>The Firm’s Short-Run Decision to Shut Down</a:t>
            </a:r>
          </a:p>
        </p:txBody>
      </p:sp>
      <p:sp>
        <p:nvSpPr>
          <p:cNvPr id="3" name="Content Placeholder 2">
            <a:extLst>
              <a:ext uri="{FF2B5EF4-FFF2-40B4-BE49-F238E27FC236}">
                <a16:creationId xmlns:a16="http://schemas.microsoft.com/office/drawing/2014/main" id="{42E76894-B7AE-B882-19D9-44E7B142BFEB}"/>
              </a:ext>
            </a:extLst>
          </p:cNvPr>
          <p:cNvSpPr>
            <a:spLocks noGrp="1"/>
          </p:cNvSpPr>
          <p:nvPr>
            <p:ph idx="1"/>
          </p:nvPr>
        </p:nvSpPr>
        <p:spPr/>
        <p:txBody>
          <a:bodyPr/>
          <a:lstStyle/>
          <a:p>
            <a:r>
              <a:rPr lang="en-US" dirty="0"/>
              <a:t>Shutdown</a:t>
            </a:r>
          </a:p>
          <a:p>
            <a:pPr lvl="1">
              <a:buFont typeface="Arial" panose="020B0604020202020204" pitchFamily="34" charset="0"/>
              <a:buChar char="•"/>
            </a:pPr>
            <a:r>
              <a:rPr lang="en-US" dirty="0"/>
              <a:t>Short-run decision not to produce anything during a specific period of time because of current market conditions</a:t>
            </a:r>
          </a:p>
          <a:p>
            <a:pPr lvl="1">
              <a:buFont typeface="Arial" panose="020B0604020202020204" pitchFamily="34" charset="0"/>
              <a:buChar char="•"/>
            </a:pPr>
            <a:r>
              <a:rPr lang="en-US" dirty="0"/>
              <a:t>Firm has to pay fixed costs</a:t>
            </a:r>
          </a:p>
          <a:p>
            <a:r>
              <a:rPr lang="en-US" dirty="0"/>
              <a:t>Exit</a:t>
            </a:r>
          </a:p>
          <a:p>
            <a:pPr lvl="1">
              <a:buFont typeface="Arial" panose="020B0604020202020204" pitchFamily="34" charset="0"/>
              <a:buChar char="•"/>
            </a:pPr>
            <a:r>
              <a:rPr lang="en-US" dirty="0"/>
              <a:t>Long-run decision to leave the market</a:t>
            </a:r>
          </a:p>
          <a:p>
            <a:pPr lvl="1">
              <a:buFont typeface="Arial" panose="020B0604020202020204" pitchFamily="34" charset="0"/>
              <a:buChar char="•"/>
            </a:pPr>
            <a:r>
              <a:rPr lang="en-US" dirty="0"/>
              <a:t>Firm has zero costs</a:t>
            </a:r>
          </a:p>
        </p:txBody>
      </p:sp>
    </p:spTree>
    <p:extLst>
      <p:ext uri="{BB962C8B-B14F-4D97-AF65-F5344CB8AC3E}">
        <p14:creationId xmlns:p14="http://schemas.microsoft.com/office/powerpoint/2010/main" val="1176531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FF2F9-D6A2-9708-3A3F-F7818419FB64}"/>
              </a:ext>
            </a:extLst>
          </p:cNvPr>
          <p:cNvSpPr>
            <a:spLocks noGrp="1"/>
          </p:cNvSpPr>
          <p:nvPr>
            <p:ph type="title"/>
          </p:nvPr>
        </p:nvSpPr>
        <p:spPr/>
        <p:txBody>
          <a:bodyPr/>
          <a:lstStyle/>
          <a:p>
            <a:r>
              <a:rPr lang="en-US" dirty="0"/>
              <a:t>Shut Down</a:t>
            </a:r>
          </a:p>
        </p:txBody>
      </p:sp>
      <p:sp>
        <p:nvSpPr>
          <p:cNvPr id="3" name="Content Placeholder 2">
            <a:extLst>
              <a:ext uri="{FF2B5EF4-FFF2-40B4-BE49-F238E27FC236}">
                <a16:creationId xmlns:a16="http://schemas.microsoft.com/office/drawing/2014/main" id="{D1E5C1AE-2E2C-14A9-B30A-E9DB9B8AA5E5}"/>
              </a:ext>
            </a:extLst>
          </p:cNvPr>
          <p:cNvSpPr>
            <a:spLocks noGrp="1"/>
          </p:cNvSpPr>
          <p:nvPr>
            <p:ph idx="1"/>
          </p:nvPr>
        </p:nvSpPr>
        <p:spPr/>
        <p:txBody>
          <a:bodyPr/>
          <a:lstStyle/>
          <a:p>
            <a:r>
              <a:rPr lang="en-US" dirty="0"/>
              <a:t>Cost of shutting down </a:t>
            </a:r>
          </a:p>
          <a:p>
            <a:pPr lvl="1">
              <a:buFont typeface="Arial" panose="020B0604020202020204" pitchFamily="34" charset="0"/>
              <a:buChar char="•"/>
            </a:pPr>
            <a:r>
              <a:rPr lang="en-US" dirty="0"/>
              <a:t>Revenue loss = </a:t>
            </a:r>
            <a:r>
              <a:rPr lang="en-US" i="1" dirty="0"/>
              <a:t>TR</a:t>
            </a:r>
          </a:p>
          <a:p>
            <a:r>
              <a:rPr lang="en-US" dirty="0"/>
              <a:t>Benefit of shutting down </a:t>
            </a:r>
          </a:p>
          <a:p>
            <a:pPr lvl="1">
              <a:buFont typeface="Arial" panose="020B0604020202020204" pitchFamily="34" charset="0"/>
              <a:buChar char="•"/>
            </a:pPr>
            <a:r>
              <a:rPr lang="en-US" dirty="0"/>
              <a:t>Cost savings = </a:t>
            </a:r>
            <a:r>
              <a:rPr lang="en-US" i="1" dirty="0"/>
              <a:t>VC </a:t>
            </a:r>
          </a:p>
          <a:p>
            <a:r>
              <a:rPr lang="en-US" dirty="0"/>
              <a:t>The firm’s short-run decision </a:t>
            </a:r>
          </a:p>
          <a:p>
            <a:pPr lvl="1">
              <a:buFont typeface="Arial" panose="020B0604020202020204" pitchFamily="34" charset="0"/>
              <a:buChar char="•"/>
            </a:pPr>
            <a:r>
              <a:rPr lang="en-US" dirty="0"/>
              <a:t>Shut down if </a:t>
            </a:r>
            <a:r>
              <a:rPr lang="en-US" i="1" dirty="0"/>
              <a:t>TR &lt; VC </a:t>
            </a:r>
            <a:r>
              <a:rPr lang="en-US" dirty="0"/>
              <a:t>(or </a:t>
            </a:r>
            <a:r>
              <a:rPr lang="en-US" i="1" dirty="0"/>
              <a:t>P &lt; AVC</a:t>
            </a:r>
            <a:r>
              <a:rPr lang="en-US" dirty="0"/>
              <a:t>)</a:t>
            </a:r>
          </a:p>
          <a:p>
            <a:r>
              <a:rPr lang="en-US" dirty="0"/>
              <a:t>Short-run supply curve is portion of its marginal-cost curve that is above the average variable cost</a:t>
            </a:r>
          </a:p>
        </p:txBody>
      </p:sp>
    </p:spTree>
    <p:extLst>
      <p:ext uri="{BB962C8B-B14F-4D97-AF65-F5344CB8AC3E}">
        <p14:creationId xmlns:p14="http://schemas.microsoft.com/office/powerpoint/2010/main" val="30448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06BD5-117E-3C43-37B1-6AF90C072901}"/>
              </a:ext>
            </a:extLst>
          </p:cNvPr>
          <p:cNvSpPr>
            <a:spLocks noGrp="1"/>
          </p:cNvSpPr>
          <p:nvPr>
            <p:ph type="title"/>
          </p:nvPr>
        </p:nvSpPr>
        <p:spPr/>
        <p:txBody>
          <a:bodyPr/>
          <a:lstStyle/>
          <a:p>
            <a:r>
              <a:rPr lang="en-US" dirty="0"/>
              <a:t>Figure 3 The Competitive Firm’s Short-Run Supply Curve</a:t>
            </a:r>
          </a:p>
        </p:txBody>
      </p:sp>
      <p:sp>
        <p:nvSpPr>
          <p:cNvPr id="3" name="Content Placeholder 2">
            <a:extLst>
              <a:ext uri="{FF2B5EF4-FFF2-40B4-BE49-F238E27FC236}">
                <a16:creationId xmlns:a16="http://schemas.microsoft.com/office/drawing/2014/main" id="{34A05737-4FFE-CBFC-93DB-A8E667B27315}"/>
              </a:ext>
            </a:extLst>
          </p:cNvPr>
          <p:cNvSpPr>
            <a:spLocks noGrp="1"/>
          </p:cNvSpPr>
          <p:nvPr>
            <p:ph sz="half" idx="1"/>
          </p:nvPr>
        </p:nvSpPr>
        <p:spPr/>
        <p:txBody>
          <a:bodyPr/>
          <a:lstStyle/>
          <a:p>
            <a:r>
              <a:rPr lang="en-US" dirty="0"/>
              <a:t>In the short run, the competitive firm’s supply curve is the portion of its marginal-cost curve (</a:t>
            </a:r>
            <a:r>
              <a:rPr lang="en-US" i="1" dirty="0"/>
              <a:t>MC</a:t>
            </a:r>
            <a:r>
              <a:rPr lang="en-US" dirty="0"/>
              <a:t>) that lies above its average-variable-cost curve (</a:t>
            </a:r>
            <a:r>
              <a:rPr lang="en-US" i="1" dirty="0"/>
              <a:t>AVC</a:t>
            </a:r>
            <a:r>
              <a:rPr lang="en-US" dirty="0"/>
              <a:t>). </a:t>
            </a:r>
          </a:p>
          <a:p>
            <a:r>
              <a:rPr lang="en-US" dirty="0"/>
              <a:t>If the price falls below average variable cost, the firm is better off shutting down temporarily.</a:t>
            </a:r>
          </a:p>
        </p:txBody>
      </p:sp>
      <p:pic>
        <p:nvPicPr>
          <p:cNvPr id="6" name="Picture 3" descr="The figure shows two long run cost curves and how the relationship among these curves determines the supply curve for a firm and the choice for a firm to produce or shut down in the long run.  The graph is plotted on a rectangular coordinate system.  The horizontal axis is the quantity of output.  The values here start at 0 but numerical values are not used in the graph; rather qualitative values to represent the choice of quantity to produce.  The vertical axis is labeled Cost and provides the cost per unit of output as well as the market price. The marginal cost or MC begins at a point where output and cost per unit are low and rises linearly to the right. The second curve is average total cost or ATC, and it starts at a low output but at a higher cost per unit and then goes down smoothly to the right, reaching a minimum and then rising again.  In the long run, the firm’s supply curve corresponds to the MC curve as explained in the first of two callouts: “In the long run, the firm produces on the MC curve if P &gt; ATC ….”  The explanation is completed with the second callout: “…. but shuts down if P &lt; ATC.”">
            <a:extLst>
              <a:ext uri="{FF2B5EF4-FFF2-40B4-BE49-F238E27FC236}">
                <a16:creationId xmlns:a16="http://schemas.microsoft.com/office/drawing/2014/main" id="{EA89EBD6-2F5F-0518-38B0-50878255181C}"/>
              </a:ext>
            </a:extLst>
          </p:cNvPr>
          <p:cNvPicPr>
            <a:picLocks noGrp="1" noChangeAspect="1"/>
          </p:cNvPicPr>
          <p:nvPr>
            <p:ph sz="half" idx="2"/>
          </p:nvPr>
        </p:nvPicPr>
        <p:blipFill>
          <a:blip r:embed="rId2"/>
          <a:stretch>
            <a:fillRect/>
          </a:stretch>
        </p:blipFill>
        <p:spPr>
          <a:xfrm>
            <a:off x="6081710" y="2138473"/>
            <a:ext cx="5825765" cy="3657600"/>
          </a:xfrm>
        </p:spPr>
      </p:pic>
    </p:spTree>
    <p:extLst>
      <p:ext uri="{BB962C8B-B14F-4D97-AF65-F5344CB8AC3E}">
        <p14:creationId xmlns:p14="http://schemas.microsoft.com/office/powerpoint/2010/main" val="351382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1C22F-C795-BA4B-0FD8-367122255A02}"/>
              </a:ext>
            </a:extLst>
          </p:cNvPr>
          <p:cNvSpPr>
            <a:spLocks noGrp="1"/>
          </p:cNvSpPr>
          <p:nvPr>
            <p:ph type="title"/>
          </p:nvPr>
        </p:nvSpPr>
        <p:spPr/>
        <p:txBody>
          <a:bodyPr/>
          <a:lstStyle/>
          <a:p>
            <a:r>
              <a:rPr lang="en-US" dirty="0"/>
              <a:t>Spilt Milk and Other Sunk Costs</a:t>
            </a:r>
          </a:p>
        </p:txBody>
      </p:sp>
      <p:sp>
        <p:nvSpPr>
          <p:cNvPr id="3" name="Content Placeholder 2">
            <a:extLst>
              <a:ext uri="{FF2B5EF4-FFF2-40B4-BE49-F238E27FC236}">
                <a16:creationId xmlns:a16="http://schemas.microsoft.com/office/drawing/2014/main" id="{E90AA919-DCEF-300B-D35A-F09C7B487848}"/>
              </a:ext>
            </a:extLst>
          </p:cNvPr>
          <p:cNvSpPr>
            <a:spLocks noGrp="1"/>
          </p:cNvSpPr>
          <p:nvPr>
            <p:ph idx="1"/>
          </p:nvPr>
        </p:nvSpPr>
        <p:spPr/>
        <p:txBody>
          <a:bodyPr/>
          <a:lstStyle/>
          <a:p>
            <a:r>
              <a:rPr lang="en-US" b="1" dirty="0">
                <a:solidFill>
                  <a:srgbClr val="C00000"/>
                </a:solidFill>
              </a:rPr>
              <a:t>Sunk cost*</a:t>
            </a:r>
          </a:p>
          <a:p>
            <a:pPr lvl="1">
              <a:buFont typeface="Arial" panose="020B0604020202020204" pitchFamily="34" charset="0"/>
              <a:buChar char="•"/>
            </a:pPr>
            <a:r>
              <a:rPr lang="en-US" dirty="0"/>
              <a:t>A cost that has already been committed and cannot be recovered</a:t>
            </a:r>
          </a:p>
          <a:p>
            <a:pPr lvl="1">
              <a:buFont typeface="Arial" panose="020B0604020202020204" pitchFamily="34" charset="0"/>
              <a:buChar char="•"/>
            </a:pPr>
            <a:r>
              <a:rPr lang="en-US" dirty="0"/>
              <a:t>Should be ignored when making decisions</a:t>
            </a:r>
          </a:p>
          <a:p>
            <a:pPr lvl="1">
              <a:buFont typeface="Arial" panose="020B0604020202020204" pitchFamily="34" charset="0"/>
              <a:buChar char="•"/>
            </a:pPr>
            <a:r>
              <a:rPr lang="en-US" dirty="0"/>
              <a:t>In the short run, fixed costs are sunk costs </a:t>
            </a:r>
          </a:p>
          <a:p>
            <a:pPr lvl="2">
              <a:spcAft>
                <a:spcPts val="2400"/>
              </a:spcAft>
              <a:buSzPct val="100000"/>
              <a:buFont typeface="Arial" panose="020B0604020202020204" pitchFamily="34" charset="0"/>
              <a:buChar char="•"/>
            </a:pPr>
            <a:r>
              <a:rPr lang="en-US" dirty="0"/>
              <a:t>FC should not matter in the decision to shut down</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marR="0" lvl="0" indent="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267110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300"/>
              </a:spcBef>
              <a:spcAft>
                <a:spcPts val="600"/>
              </a:spcAft>
              <a:buNone/>
            </a:pPr>
            <a:r>
              <a:rPr lang="en-US" dirty="0"/>
              <a:t>By the end of this chapter, you should be able to:</a:t>
            </a:r>
          </a:p>
          <a:p>
            <a:pPr>
              <a:spcBef>
                <a:spcPts val="300"/>
              </a:spcBef>
              <a:spcAft>
                <a:spcPts val="600"/>
              </a:spcAft>
            </a:pPr>
            <a:r>
              <a:rPr lang="en-US" dirty="0"/>
              <a:t>Graph a firm's supply curve for a good, given a graph of a competitive firm's marginal cost curve.</a:t>
            </a:r>
          </a:p>
          <a:p>
            <a:pPr>
              <a:spcBef>
                <a:spcPts val="300"/>
              </a:spcBef>
              <a:spcAft>
                <a:spcPts val="600"/>
              </a:spcAft>
            </a:pPr>
            <a:r>
              <a:rPr lang="en-US" dirty="0"/>
              <a:t>Describe the characteristics of a perfectly competitive market.</a:t>
            </a:r>
          </a:p>
          <a:p>
            <a:pPr>
              <a:spcBef>
                <a:spcPts val="300"/>
              </a:spcBef>
              <a:spcAft>
                <a:spcPts val="600"/>
              </a:spcAft>
            </a:pPr>
            <a:r>
              <a:rPr lang="en-US" dirty="0"/>
              <a:t>Identify a market as perfectly competitive, monopolistically competitive, monopolistic, or oligopolistic.</a:t>
            </a:r>
          </a:p>
          <a:p>
            <a:pPr>
              <a:spcBef>
                <a:spcPts val="300"/>
              </a:spcBef>
              <a:spcAft>
                <a:spcPts val="600"/>
              </a:spcAft>
            </a:pPr>
            <a:r>
              <a:rPr lang="en-US" dirty="0"/>
              <a:t>Given the market price of a good, compute a competitive firm's average revenue at various quantities.</a:t>
            </a:r>
          </a:p>
          <a:p>
            <a:pPr>
              <a:spcBef>
                <a:spcPts val="300"/>
              </a:spcBef>
              <a:spcAft>
                <a:spcPts val="600"/>
              </a:spcAft>
            </a:pPr>
            <a:r>
              <a:rPr lang="en-US" dirty="0"/>
              <a:t>Compute a competitive firm's marginal revenue at various quantities using the market price of a good.</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096F2-321B-3392-1DEF-118DD6444D06}"/>
              </a:ext>
            </a:extLst>
          </p:cNvPr>
          <p:cNvSpPr>
            <a:spLocks noGrp="1"/>
          </p:cNvSpPr>
          <p:nvPr>
            <p:ph type="title"/>
          </p:nvPr>
        </p:nvSpPr>
        <p:spPr/>
        <p:txBody>
          <a:bodyPr/>
          <a:lstStyle/>
          <a:p>
            <a:r>
              <a:rPr lang="en-US" dirty="0"/>
              <a:t>The Firm’s Long-Run Decision to Exit or Enter a Market</a:t>
            </a:r>
          </a:p>
        </p:txBody>
      </p:sp>
      <p:sp>
        <p:nvSpPr>
          <p:cNvPr id="3" name="Content Placeholder 2">
            <a:extLst>
              <a:ext uri="{FF2B5EF4-FFF2-40B4-BE49-F238E27FC236}">
                <a16:creationId xmlns:a16="http://schemas.microsoft.com/office/drawing/2014/main" id="{E746714B-144B-DB6E-3CB4-16B0C559330A}"/>
              </a:ext>
            </a:extLst>
          </p:cNvPr>
          <p:cNvSpPr>
            <a:spLocks noGrp="1"/>
          </p:cNvSpPr>
          <p:nvPr>
            <p:ph idx="1"/>
          </p:nvPr>
        </p:nvSpPr>
        <p:spPr/>
        <p:txBody>
          <a:bodyPr/>
          <a:lstStyle/>
          <a:p>
            <a:r>
              <a:rPr lang="en-US" dirty="0"/>
              <a:t>Cost of exiting market = Revenue loss = </a:t>
            </a:r>
            <a:r>
              <a:rPr lang="en-US" i="1" dirty="0"/>
              <a:t>TR</a:t>
            </a:r>
          </a:p>
          <a:p>
            <a:r>
              <a:rPr lang="en-US" dirty="0"/>
              <a:t>Benefit of exiting market = Cost savings = </a:t>
            </a:r>
            <a:r>
              <a:rPr lang="en-US" i="1" dirty="0"/>
              <a:t>TC</a:t>
            </a:r>
            <a:r>
              <a:rPr lang="en-US" dirty="0"/>
              <a:t> </a:t>
            </a:r>
          </a:p>
          <a:p>
            <a:r>
              <a:rPr lang="en-US" dirty="0"/>
              <a:t>The firm’s long-run decision </a:t>
            </a:r>
          </a:p>
          <a:p>
            <a:pPr lvl="1">
              <a:buFont typeface="Arial" panose="020B0604020202020204" pitchFamily="34" charset="0"/>
              <a:buChar char="•"/>
            </a:pPr>
            <a:r>
              <a:rPr lang="en-US" dirty="0"/>
              <a:t>Exit if </a:t>
            </a:r>
            <a:r>
              <a:rPr lang="en-US" i="1" dirty="0"/>
              <a:t>TR &lt; TC </a:t>
            </a:r>
            <a:r>
              <a:rPr lang="en-US" dirty="0"/>
              <a:t>(or </a:t>
            </a:r>
            <a:r>
              <a:rPr lang="en-US" i="1" dirty="0"/>
              <a:t>P &lt; ATC</a:t>
            </a:r>
            <a:r>
              <a:rPr lang="en-US" dirty="0"/>
              <a:t>)</a:t>
            </a:r>
          </a:p>
          <a:p>
            <a:pPr lvl="1">
              <a:buFont typeface="Arial" panose="020B0604020202020204" pitchFamily="34" charset="0"/>
              <a:buChar char="•"/>
            </a:pPr>
            <a:r>
              <a:rPr lang="en-US" dirty="0"/>
              <a:t>Enter if </a:t>
            </a:r>
            <a:r>
              <a:rPr lang="en-US" i="1" dirty="0"/>
              <a:t>TR &gt; TC </a:t>
            </a:r>
            <a:r>
              <a:rPr lang="en-US" dirty="0"/>
              <a:t>(or </a:t>
            </a:r>
            <a:r>
              <a:rPr lang="en-US" i="1" dirty="0"/>
              <a:t>P &gt; ATC</a:t>
            </a:r>
            <a:r>
              <a:rPr lang="en-US" dirty="0"/>
              <a:t>)</a:t>
            </a:r>
          </a:p>
          <a:p>
            <a:pPr algn="l"/>
            <a:r>
              <a:rPr lang="en-US" dirty="0"/>
              <a:t>Long-run supply curve is portion of its marginal-cost curve that is above the average-total-cost curve</a:t>
            </a:r>
          </a:p>
        </p:txBody>
      </p:sp>
    </p:spTree>
    <p:extLst>
      <p:ext uri="{BB962C8B-B14F-4D97-AF65-F5344CB8AC3E}">
        <p14:creationId xmlns:p14="http://schemas.microsoft.com/office/powerpoint/2010/main" val="228366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06BD5-117E-3C43-37B1-6AF90C072901}"/>
              </a:ext>
            </a:extLst>
          </p:cNvPr>
          <p:cNvSpPr>
            <a:spLocks noGrp="1"/>
          </p:cNvSpPr>
          <p:nvPr>
            <p:ph type="title"/>
          </p:nvPr>
        </p:nvSpPr>
        <p:spPr/>
        <p:txBody>
          <a:bodyPr/>
          <a:lstStyle/>
          <a:p>
            <a:r>
              <a:rPr lang="en-US" dirty="0"/>
              <a:t>Figure 4 The Competitive Firm’s Long-Run Supply Curve</a:t>
            </a:r>
          </a:p>
        </p:txBody>
      </p:sp>
      <p:sp>
        <p:nvSpPr>
          <p:cNvPr id="3" name="Content Placeholder 2">
            <a:extLst>
              <a:ext uri="{FF2B5EF4-FFF2-40B4-BE49-F238E27FC236}">
                <a16:creationId xmlns:a16="http://schemas.microsoft.com/office/drawing/2014/main" id="{34A05737-4FFE-CBFC-93DB-A8E667B27315}"/>
              </a:ext>
            </a:extLst>
          </p:cNvPr>
          <p:cNvSpPr>
            <a:spLocks noGrp="1"/>
          </p:cNvSpPr>
          <p:nvPr>
            <p:ph sz="half" idx="1"/>
          </p:nvPr>
        </p:nvSpPr>
        <p:spPr/>
        <p:txBody>
          <a:bodyPr/>
          <a:lstStyle/>
          <a:p>
            <a:pPr algn="l"/>
            <a:r>
              <a:rPr lang="en-US" b="0" i="0" u="none" strike="noStrike" baseline="0" dirty="0"/>
              <a:t>In the long run, the competitive firm’s supply curve is the portion of its marginal-cost curve (</a:t>
            </a:r>
            <a:r>
              <a:rPr lang="en-US" b="0" i="1" u="none" strike="noStrike" baseline="0" dirty="0"/>
              <a:t>MC</a:t>
            </a:r>
            <a:r>
              <a:rPr lang="en-US" b="0" i="0" u="none" strike="noStrike" baseline="0" dirty="0"/>
              <a:t>) that lies above its average-total-cost</a:t>
            </a:r>
            <a:r>
              <a:rPr lang="en-US" dirty="0"/>
              <a:t> </a:t>
            </a:r>
            <a:r>
              <a:rPr lang="en-US" b="0" i="0" u="none" strike="noStrike" baseline="0" dirty="0"/>
              <a:t>curve (</a:t>
            </a:r>
            <a:r>
              <a:rPr lang="en-US" b="0" i="1" u="none" strike="noStrike" baseline="0" dirty="0"/>
              <a:t>ATC</a:t>
            </a:r>
            <a:r>
              <a:rPr lang="en-US" b="0" i="0" u="none" strike="noStrike" baseline="0" dirty="0"/>
              <a:t>). </a:t>
            </a:r>
          </a:p>
          <a:p>
            <a:pPr algn="l"/>
            <a:r>
              <a:rPr lang="en-US" b="0" i="0" u="none" strike="noStrike" baseline="0" dirty="0"/>
              <a:t>If the price falls below average total cost, the firm is better off exiting the market.</a:t>
            </a:r>
            <a:endParaRPr lang="en-US" sz="2800" dirty="0"/>
          </a:p>
        </p:txBody>
      </p:sp>
      <p:pic>
        <p:nvPicPr>
          <p:cNvPr id="8" name="Picture 3" descr="A graph of two curves plots the relationship between quantity on the horizontal axis and costs on the vertical axis. The upward sloping marginal cost curve intersects a U-shaped average total cost curve. The points on the MC above the ATC have a thick line. From the intersection a perpendicular is drawn to the vertical axis at a point from where a thick vertical line is dropped to the origin to match the marginal cost curve. A callout describes two curves, the marginal cost curve above the average total cost curve and the vertical line dropped on the origin. The callout states, “In the long run, the firm produces on the marginal cost curve if P is greater than average total cost … but exits if P is less than average total cost.”">
            <a:extLst>
              <a:ext uri="{FF2B5EF4-FFF2-40B4-BE49-F238E27FC236}">
                <a16:creationId xmlns:a16="http://schemas.microsoft.com/office/drawing/2014/main" id="{B1EB990F-F0E2-51C1-31D2-C384C49D6344}"/>
              </a:ext>
            </a:extLst>
          </p:cNvPr>
          <p:cNvPicPr>
            <a:picLocks noGrp="1" noChangeAspect="1"/>
          </p:cNvPicPr>
          <p:nvPr>
            <p:ph sz="half" idx="2"/>
          </p:nvPr>
        </p:nvPicPr>
        <p:blipFill>
          <a:blip r:embed="rId2"/>
          <a:stretch>
            <a:fillRect/>
          </a:stretch>
        </p:blipFill>
        <p:spPr>
          <a:xfrm>
            <a:off x="6129333" y="2078283"/>
            <a:ext cx="5840967" cy="3749040"/>
          </a:xfrm>
        </p:spPr>
      </p:pic>
    </p:spTree>
    <p:extLst>
      <p:ext uri="{BB962C8B-B14F-4D97-AF65-F5344CB8AC3E}">
        <p14:creationId xmlns:p14="http://schemas.microsoft.com/office/powerpoint/2010/main" val="3576518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FF10A-468D-74D0-E474-0FF8DD76991F}"/>
              </a:ext>
            </a:extLst>
          </p:cNvPr>
          <p:cNvSpPr>
            <a:spLocks noGrp="1"/>
          </p:cNvSpPr>
          <p:nvPr>
            <p:ph type="title"/>
          </p:nvPr>
        </p:nvSpPr>
        <p:spPr/>
        <p:txBody>
          <a:bodyPr/>
          <a:lstStyle/>
          <a:p>
            <a:r>
              <a:rPr lang="en-US" dirty="0"/>
              <a:t>Measuring Profit in Our Graph for the Competitive Firm</a:t>
            </a:r>
          </a:p>
        </p:txBody>
      </p:sp>
      <p:sp>
        <p:nvSpPr>
          <p:cNvPr id="3" name="Content Placeholder 2">
            <a:extLst>
              <a:ext uri="{FF2B5EF4-FFF2-40B4-BE49-F238E27FC236}">
                <a16:creationId xmlns:a16="http://schemas.microsoft.com/office/drawing/2014/main" id="{8538B7BD-BC0A-3D39-1D6C-2CCEDA283590}"/>
              </a:ext>
            </a:extLst>
          </p:cNvPr>
          <p:cNvSpPr>
            <a:spLocks noGrp="1"/>
          </p:cNvSpPr>
          <p:nvPr>
            <p:ph idx="1"/>
          </p:nvPr>
        </p:nvSpPr>
        <p:spPr/>
        <p:txBody>
          <a:bodyPr/>
          <a:lstStyle/>
          <a:p>
            <a:r>
              <a:rPr lang="en-US" dirty="0"/>
              <a:t>Maximizing profit </a:t>
            </a:r>
          </a:p>
          <a:p>
            <a:pPr lvl="1">
              <a:buFont typeface="Arial" panose="020B0604020202020204" pitchFamily="34" charset="0"/>
              <a:buChar char="•"/>
            </a:pPr>
            <a:r>
              <a:rPr lang="en-US" dirty="0"/>
              <a:t>If </a:t>
            </a:r>
            <a:r>
              <a:rPr lang="en-US" i="1" dirty="0"/>
              <a:t>P &gt; ATC</a:t>
            </a:r>
          </a:p>
          <a:p>
            <a:pPr lvl="1">
              <a:buFont typeface="Arial" panose="020B0604020202020204" pitchFamily="34" charset="0"/>
              <a:buChar char="•"/>
            </a:pPr>
            <a:r>
              <a:rPr lang="en-US" dirty="0"/>
              <a:t>Profit = </a:t>
            </a:r>
            <a:r>
              <a:rPr lang="en-US" i="1" dirty="0"/>
              <a:t>TR </a:t>
            </a:r>
            <a:r>
              <a:rPr lang="en-US" i="1" dirty="0">
                <a:latin typeface="Work Sans" pitchFamily="2" charset="0"/>
              </a:rPr>
              <a:t>−</a:t>
            </a:r>
            <a:r>
              <a:rPr lang="en-US" i="1" dirty="0"/>
              <a:t> TC </a:t>
            </a:r>
            <a:r>
              <a:rPr lang="en-US" dirty="0"/>
              <a:t>= (</a:t>
            </a:r>
            <a:r>
              <a:rPr lang="en-US" i="1" dirty="0"/>
              <a:t>P </a:t>
            </a:r>
            <a:r>
              <a:rPr lang="en-US" i="1" dirty="0">
                <a:latin typeface="Work Sans" pitchFamily="2" charset="0"/>
              </a:rPr>
              <a:t>−</a:t>
            </a:r>
            <a:r>
              <a:rPr lang="en-US" i="1" dirty="0"/>
              <a:t> ATC</a:t>
            </a:r>
            <a:r>
              <a:rPr lang="en-US" dirty="0"/>
              <a:t>) × </a:t>
            </a:r>
            <a:r>
              <a:rPr lang="en-US" i="1" dirty="0"/>
              <a:t>Q</a:t>
            </a:r>
          </a:p>
          <a:p>
            <a:r>
              <a:rPr lang="en-US" dirty="0"/>
              <a:t>Minimizing losses</a:t>
            </a:r>
          </a:p>
          <a:p>
            <a:pPr lvl="1">
              <a:buFont typeface="Arial" panose="020B0604020202020204" pitchFamily="34" charset="0"/>
              <a:buChar char="•"/>
            </a:pPr>
            <a:r>
              <a:rPr lang="en-US" dirty="0"/>
              <a:t>If </a:t>
            </a:r>
            <a:r>
              <a:rPr lang="en-US" i="1" dirty="0"/>
              <a:t>P &lt; ATC</a:t>
            </a:r>
          </a:p>
          <a:p>
            <a:pPr lvl="1">
              <a:buFont typeface="Arial" panose="020B0604020202020204" pitchFamily="34" charset="0"/>
              <a:buChar char="•"/>
            </a:pPr>
            <a:r>
              <a:rPr lang="en-US" dirty="0"/>
              <a:t>Loss = </a:t>
            </a:r>
            <a:r>
              <a:rPr lang="en-US" i="1" dirty="0"/>
              <a:t>TC </a:t>
            </a:r>
            <a:r>
              <a:rPr lang="en-US" i="1" dirty="0">
                <a:latin typeface="Work Sans" pitchFamily="2" charset="0"/>
              </a:rPr>
              <a:t>−</a:t>
            </a:r>
            <a:r>
              <a:rPr lang="en-US" i="1" dirty="0"/>
              <a:t> TR </a:t>
            </a:r>
            <a:r>
              <a:rPr lang="en-US" dirty="0"/>
              <a:t>= (</a:t>
            </a:r>
            <a:r>
              <a:rPr lang="en-US" i="1" dirty="0"/>
              <a:t>ATC </a:t>
            </a:r>
            <a:r>
              <a:rPr lang="en-US" i="1" dirty="0">
                <a:latin typeface="Work Sans" pitchFamily="2" charset="0"/>
              </a:rPr>
              <a:t>−</a:t>
            </a:r>
            <a:r>
              <a:rPr lang="en-US" i="1" dirty="0"/>
              <a:t> P</a:t>
            </a:r>
            <a:r>
              <a:rPr lang="en-US" dirty="0"/>
              <a:t>) × </a:t>
            </a:r>
            <a:r>
              <a:rPr lang="en-US" i="1" dirty="0"/>
              <a:t>Q</a:t>
            </a:r>
          </a:p>
        </p:txBody>
      </p:sp>
    </p:spTree>
    <p:extLst>
      <p:ext uri="{BB962C8B-B14F-4D97-AF65-F5344CB8AC3E}">
        <p14:creationId xmlns:p14="http://schemas.microsoft.com/office/powerpoint/2010/main" val="3581593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B89C8-F2DB-302C-4588-D27C1CE4BB5F}"/>
              </a:ext>
            </a:extLst>
          </p:cNvPr>
          <p:cNvSpPr>
            <a:spLocks noGrp="1"/>
          </p:cNvSpPr>
          <p:nvPr>
            <p:ph type="title"/>
          </p:nvPr>
        </p:nvSpPr>
        <p:spPr/>
        <p:txBody>
          <a:bodyPr/>
          <a:lstStyle/>
          <a:p>
            <a:r>
              <a:rPr lang="en-US" dirty="0"/>
              <a:t>Figure 5 Profit as the Area between Price and Average Total Cost</a:t>
            </a:r>
          </a:p>
        </p:txBody>
      </p:sp>
      <p:sp>
        <p:nvSpPr>
          <p:cNvPr id="3" name="Content Placeholder 2">
            <a:extLst>
              <a:ext uri="{FF2B5EF4-FFF2-40B4-BE49-F238E27FC236}">
                <a16:creationId xmlns:a16="http://schemas.microsoft.com/office/drawing/2014/main" id="{6B2E68BF-DA2F-2F75-11FF-ECC27A7231D5}"/>
              </a:ext>
            </a:extLst>
          </p:cNvPr>
          <p:cNvSpPr>
            <a:spLocks noGrp="1"/>
          </p:cNvSpPr>
          <p:nvPr>
            <p:ph sz="half" idx="1"/>
          </p:nvPr>
        </p:nvSpPr>
        <p:spPr>
          <a:xfrm>
            <a:off x="476843" y="1887674"/>
            <a:ext cx="11241915" cy="1217447"/>
          </a:xfrm>
        </p:spPr>
        <p:txBody>
          <a:bodyPr/>
          <a:lstStyle/>
          <a:p>
            <a:r>
              <a:rPr lang="en-US" sz="1800" b="0" dirty="0"/>
              <a:t>The area of the shaded box between price and average total cost represents the firm’s profit. The height of this box is price minus average total cost (</a:t>
            </a:r>
            <a:r>
              <a:rPr lang="en-US" sz="1800" b="0" i="1" dirty="0"/>
              <a:t>P </a:t>
            </a:r>
            <a:r>
              <a:rPr lang="en-US" sz="1800" b="0" i="1" dirty="0">
                <a:latin typeface="Work Sans" pitchFamily="2" charset="0"/>
              </a:rPr>
              <a:t>−</a:t>
            </a:r>
            <a:r>
              <a:rPr lang="en-US" sz="1800" b="0" i="1" dirty="0"/>
              <a:t> ATC</a:t>
            </a:r>
            <a:r>
              <a:rPr lang="en-US" sz="1800" b="0" dirty="0"/>
              <a:t>), and the width of the box is the quantity of output (</a:t>
            </a:r>
            <a:r>
              <a:rPr lang="en-US" sz="1800" b="0" i="1" dirty="0"/>
              <a:t>Q</a:t>
            </a:r>
            <a:r>
              <a:rPr lang="en-US" sz="1800" b="0" dirty="0"/>
              <a:t>). In panel (a), price is greater than average total cost, so the firm has positive profit. In panel (b), price is less than average total cost, so the firm incurs a loss.</a:t>
            </a:r>
          </a:p>
        </p:txBody>
      </p:sp>
      <p:pic>
        <p:nvPicPr>
          <p:cNvPr id="7" name="Picture 3" descr="The figure displays two graphs that detail what determines profit for a firm, and how this relates to the market price and the firm’s average total cost. Both graphs are plotted on a rectangular coordinate system.  The horizontal axis is the quantity of output.  The values here start at 0 but numerical values are not used in the graph; rather qualitative values to represent the choice of quantity to produce.  The vertical axis is labeled Price and provides the cost per unit of output as well as the market price.   There are two panels.  Panel (a) shows two cost curves are shown.  One is the marginal cost, or MC, and it begins at a point where output and cost per unit are low and rises linearly to the right. The second curve is average total cost or ATC, and it starts at a low output but at a higher cost per unit and then goes down smoothly to the right, reaching a minimum and then rising again.   In addition, a market price is shown as a line perpendicular to the vertical axis, and it is labeled P, and P = AR = MR.  The price P is located at a level that is above the ATC amount where P = MC, at an output labeled Q. From this it is possible to calculate the firm’s profit by comparing the price P with the ATC at this output.  In this case P &gt; ATC, so profit is positive.  Profit is also shown as the area of a shaded rectangle that is labeled “Profit.”  This shaded rectangle is composed of the following points: (0, P); (Q, P); (Q, ATC); and (0, ATC).  It can be calculated by determining the firm’s revenue, which is P * Q and the firm’s total costs, which is ATC * Q.  Profit is the difference between these two amounts.  A second panel, panel (b) shows a difference scenario.  The two cost curves, MC and ATC are constructed as they are in panel (b).  Panel (b) differs in that for this case, the price P is less than the ATC at the output level where P = MC.  Under these conditions, the firm suffers a loss. A shaded rectangle shows this loss and is labeled “Loss.” This shaded rectangle is composed of the following points: (0, ATC); (Q, ATC); (Q, P); and (0, P).  It can be calculated by determining the firm’s revenue, which is P * Q and the firm’s total costs, which is ATC * Q.">
            <a:extLst>
              <a:ext uri="{FF2B5EF4-FFF2-40B4-BE49-F238E27FC236}">
                <a16:creationId xmlns:a16="http://schemas.microsoft.com/office/drawing/2014/main" id="{426CBDD6-F0BA-8DB1-7E86-4EAE7618DDD2}"/>
              </a:ext>
            </a:extLst>
          </p:cNvPr>
          <p:cNvPicPr>
            <a:picLocks noGrp="1" noChangeAspect="1"/>
          </p:cNvPicPr>
          <p:nvPr>
            <p:ph sz="half" idx="2"/>
          </p:nvPr>
        </p:nvPicPr>
        <p:blipFill>
          <a:blip r:embed="rId2"/>
          <a:stretch>
            <a:fillRect/>
          </a:stretch>
        </p:blipFill>
        <p:spPr>
          <a:xfrm>
            <a:off x="2579405" y="3129311"/>
            <a:ext cx="7033191" cy="2926080"/>
          </a:xfrm>
        </p:spPr>
      </p:pic>
    </p:spTree>
    <p:extLst>
      <p:ext uri="{BB962C8B-B14F-4D97-AF65-F5344CB8AC3E}">
        <p14:creationId xmlns:p14="http://schemas.microsoft.com/office/powerpoint/2010/main" val="714207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91DFF-BB10-9097-4FB5-46A1FA41B0C9}"/>
              </a:ext>
            </a:extLst>
          </p:cNvPr>
          <p:cNvSpPr>
            <a:spLocks noGrp="1"/>
          </p:cNvSpPr>
          <p:nvPr>
            <p:ph type="title"/>
          </p:nvPr>
        </p:nvSpPr>
        <p:spPr/>
        <p:txBody>
          <a:bodyPr/>
          <a:lstStyle/>
          <a:p>
            <a:r>
              <a:rPr lang="en-US" dirty="0"/>
              <a:t>Table 3 Profit-Maximizing Rules for a Competitive Firm</a:t>
            </a:r>
          </a:p>
        </p:txBody>
      </p:sp>
      <p:sp>
        <p:nvSpPr>
          <p:cNvPr id="3" name="Content Placeholder 2">
            <a:extLst>
              <a:ext uri="{FF2B5EF4-FFF2-40B4-BE49-F238E27FC236}">
                <a16:creationId xmlns:a16="http://schemas.microsoft.com/office/drawing/2014/main" id="{C5BB14DB-E9FB-5F17-981F-14E88A8E1256}"/>
              </a:ext>
            </a:extLst>
          </p:cNvPr>
          <p:cNvSpPr>
            <a:spLocks noGrp="1"/>
          </p:cNvSpPr>
          <p:nvPr>
            <p:ph idx="1"/>
          </p:nvPr>
        </p:nvSpPr>
        <p:spPr/>
        <p:txBody>
          <a:bodyPr/>
          <a:lstStyle/>
          <a:p>
            <a:pPr marL="457200" indent="-457200">
              <a:buFont typeface="+mj-lt"/>
              <a:buAutoNum type="arabicPeriod"/>
            </a:pPr>
            <a:r>
              <a:rPr lang="en-US" dirty="0"/>
              <a:t>Find </a:t>
            </a:r>
            <a:r>
              <a:rPr lang="en-US" i="1" dirty="0"/>
              <a:t>Q</a:t>
            </a:r>
            <a:r>
              <a:rPr lang="en-US" dirty="0"/>
              <a:t> at which </a:t>
            </a:r>
            <a:r>
              <a:rPr lang="en-US" i="1" dirty="0"/>
              <a:t>P = MC</a:t>
            </a:r>
            <a:endParaRPr lang="en-US" dirty="0"/>
          </a:p>
          <a:p>
            <a:pPr marL="457200" indent="-457200">
              <a:buFont typeface="+mj-lt"/>
              <a:buAutoNum type="arabicPeriod"/>
            </a:pPr>
            <a:r>
              <a:rPr lang="en-US" dirty="0"/>
              <a:t>If </a:t>
            </a:r>
            <a:r>
              <a:rPr lang="en-US" i="1" dirty="0"/>
              <a:t>P &lt; AVC</a:t>
            </a:r>
            <a:r>
              <a:rPr lang="en-US" dirty="0"/>
              <a:t>, shut down immediately and remain out of business</a:t>
            </a:r>
          </a:p>
          <a:p>
            <a:pPr marL="457200" indent="-457200">
              <a:buFont typeface="+mj-lt"/>
              <a:buAutoNum type="arabicPeriod"/>
            </a:pPr>
            <a:r>
              <a:rPr lang="en-US" dirty="0"/>
              <a:t>If </a:t>
            </a:r>
            <a:r>
              <a:rPr lang="en-US" i="1" dirty="0"/>
              <a:t>AVC &lt; P &lt; ATC</a:t>
            </a:r>
            <a:r>
              <a:rPr lang="en-US" dirty="0"/>
              <a:t>, operate in the short run but exit in the long run</a:t>
            </a:r>
          </a:p>
          <a:p>
            <a:pPr marL="457200" indent="-457200">
              <a:buFont typeface="+mj-lt"/>
              <a:buAutoNum type="arabicPeriod"/>
            </a:pPr>
            <a:r>
              <a:rPr lang="en-US" dirty="0"/>
              <a:t>If </a:t>
            </a:r>
            <a:r>
              <a:rPr lang="en-US" i="1" dirty="0"/>
              <a:t>ATC &lt; P</a:t>
            </a:r>
            <a:r>
              <a:rPr lang="en-US" dirty="0"/>
              <a:t>, stay in business and enjoy your profits!</a:t>
            </a:r>
          </a:p>
        </p:txBody>
      </p:sp>
    </p:spTree>
    <p:extLst>
      <p:ext uri="{BB962C8B-B14F-4D97-AF65-F5344CB8AC3E}">
        <p14:creationId xmlns:p14="http://schemas.microsoft.com/office/powerpoint/2010/main" val="36804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5A3AC-B57C-A9A3-7B4B-3E9A8D8FCD68}"/>
              </a:ext>
            </a:extLst>
          </p:cNvPr>
          <p:cNvSpPr>
            <a:spLocks noGrp="1"/>
          </p:cNvSpPr>
          <p:nvPr>
            <p:ph type="title"/>
          </p:nvPr>
        </p:nvSpPr>
        <p:spPr/>
        <p:txBody>
          <a:bodyPr/>
          <a:lstStyle/>
          <a:p>
            <a:r>
              <a:rPr lang="en-US" dirty="0"/>
              <a:t>Active Learning 1: Identifying Profit or Loss</a:t>
            </a:r>
          </a:p>
        </p:txBody>
      </p:sp>
      <p:sp>
        <p:nvSpPr>
          <p:cNvPr id="3" name="Content Placeholder 2">
            <a:extLst>
              <a:ext uri="{FF2B5EF4-FFF2-40B4-BE49-F238E27FC236}">
                <a16:creationId xmlns:a16="http://schemas.microsoft.com/office/drawing/2014/main" id="{CDA9FC29-7669-7F02-FD76-33150AEFB0C4}"/>
              </a:ext>
            </a:extLst>
          </p:cNvPr>
          <p:cNvSpPr>
            <a:spLocks noGrp="1"/>
          </p:cNvSpPr>
          <p:nvPr>
            <p:ph sz="half" idx="1"/>
          </p:nvPr>
        </p:nvSpPr>
        <p:spPr>
          <a:xfrm>
            <a:off x="476844" y="1825625"/>
            <a:ext cx="5866806" cy="4351338"/>
          </a:xfrm>
        </p:spPr>
        <p:txBody>
          <a:bodyPr/>
          <a:lstStyle/>
          <a:p>
            <a:pPr>
              <a:spcAft>
                <a:spcPts val="1200"/>
              </a:spcAft>
            </a:pPr>
            <a:r>
              <a:rPr lang="en-US" dirty="0"/>
              <a:t>Determine this firm’s profit or loss</a:t>
            </a:r>
          </a:p>
          <a:p>
            <a:pPr lvl="1">
              <a:spcAft>
                <a:spcPts val="1200"/>
              </a:spcAft>
              <a:buFont typeface="Arial" panose="020B0604020202020204" pitchFamily="34" charset="0"/>
              <a:buChar char="•"/>
            </a:pPr>
            <a:r>
              <a:rPr lang="en-US" dirty="0"/>
              <a:t>Calculate </a:t>
            </a:r>
            <a:r>
              <a:rPr lang="en-US" i="1" dirty="0"/>
              <a:t>TR, TC </a:t>
            </a:r>
          </a:p>
          <a:p>
            <a:pPr lvl="1">
              <a:spcAft>
                <a:spcPts val="1200"/>
              </a:spcAft>
              <a:buFont typeface="Arial" panose="020B0604020202020204" pitchFamily="34" charset="0"/>
              <a:buChar char="•"/>
            </a:pPr>
            <a:r>
              <a:rPr lang="en-US" dirty="0"/>
              <a:t>Calculate profit (or loss)</a:t>
            </a:r>
          </a:p>
          <a:p>
            <a:pPr lvl="1">
              <a:spcAft>
                <a:spcPts val="1200"/>
              </a:spcAft>
              <a:buFont typeface="Arial" panose="020B0604020202020204" pitchFamily="34" charset="0"/>
              <a:buChar char="•"/>
            </a:pPr>
            <a:r>
              <a:rPr lang="en-US" dirty="0"/>
              <a:t>Identify the profit or loss area on the graph</a:t>
            </a:r>
          </a:p>
        </p:txBody>
      </p:sp>
      <p:pic>
        <p:nvPicPr>
          <p:cNvPr id="40" name="Picture 3" title="Decorative Image">
            <a:extLst>
              <a:ext uri="{FF2B5EF4-FFF2-40B4-BE49-F238E27FC236}">
                <a16:creationId xmlns:a16="http://schemas.microsoft.com/office/drawing/2014/main" id="{A3BDD3A3-178C-46C1-898A-59119CFF7CED}"/>
              </a:ext>
            </a:extLst>
          </p:cNvPr>
          <p:cNvPicPr>
            <a:picLocks noGrp="1" noChangeAspect="1"/>
          </p:cNvPicPr>
          <p:nvPr>
            <p:ph sz="half" idx="2"/>
          </p:nvPr>
        </p:nvPicPr>
        <p:blipFill>
          <a:blip r:embed="rId3"/>
          <a:stretch>
            <a:fillRect/>
          </a:stretch>
        </p:blipFill>
        <p:spPr>
          <a:xfrm>
            <a:off x="6780730" y="1441367"/>
            <a:ext cx="5150103" cy="4594465"/>
          </a:xfrm>
        </p:spPr>
      </p:pic>
    </p:spTree>
    <p:extLst>
      <p:ext uri="{BB962C8B-B14F-4D97-AF65-F5344CB8AC3E}">
        <p14:creationId xmlns:p14="http://schemas.microsoft.com/office/powerpoint/2010/main" val="645653437"/>
      </p:ext>
    </p:extLst>
  </p:cSld>
  <p:clrMapOvr>
    <a:masterClrMapping/>
  </p:clrMapOvr>
  <p:extLst mod="1">
    <p:ext uri="{6950BFC3-D8DA-4A85-94F7-54DA5524770B}">
      <p188:commentRel xmlns:p188="http://schemas.microsoft.com/office/powerpoint/2018/8/main" xmlns="" r:id="rId4"/>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5A3AC-B57C-A9A3-7B4B-3E9A8D8FCD68}"/>
              </a:ext>
            </a:extLst>
          </p:cNvPr>
          <p:cNvSpPr>
            <a:spLocks noGrp="1"/>
          </p:cNvSpPr>
          <p:nvPr>
            <p:ph type="title"/>
          </p:nvPr>
        </p:nvSpPr>
        <p:spPr/>
        <p:txBody>
          <a:bodyPr/>
          <a:lstStyle/>
          <a:p>
            <a:r>
              <a:rPr lang="en-US" dirty="0"/>
              <a:t>Active Learning 1: Answers</a:t>
            </a:r>
          </a:p>
        </p:txBody>
      </p:sp>
      <p:sp>
        <p:nvSpPr>
          <p:cNvPr id="3" name="Content Placeholder 2">
            <a:extLst>
              <a:ext uri="{FF2B5EF4-FFF2-40B4-BE49-F238E27FC236}">
                <a16:creationId xmlns:a16="http://schemas.microsoft.com/office/drawing/2014/main" id="{CDA9FC29-7669-7F02-FD76-33150AEFB0C4}"/>
              </a:ext>
            </a:extLst>
          </p:cNvPr>
          <p:cNvSpPr>
            <a:spLocks noGrp="1"/>
          </p:cNvSpPr>
          <p:nvPr>
            <p:ph sz="half" idx="1"/>
          </p:nvPr>
        </p:nvSpPr>
        <p:spPr/>
        <p:txBody>
          <a:bodyPr/>
          <a:lstStyle/>
          <a:p>
            <a:r>
              <a:rPr lang="en-US" dirty="0"/>
              <a:t>Find </a:t>
            </a:r>
            <a:r>
              <a:rPr lang="en-US" i="1" dirty="0"/>
              <a:t>Q</a:t>
            </a:r>
            <a:r>
              <a:rPr lang="en-US" dirty="0"/>
              <a:t> where </a:t>
            </a:r>
            <a:r>
              <a:rPr lang="en-US" i="1" dirty="0"/>
              <a:t>MR = MC</a:t>
            </a:r>
          </a:p>
          <a:p>
            <a:r>
              <a:rPr lang="en-US" dirty="0"/>
              <a:t>For </a:t>
            </a:r>
            <a:r>
              <a:rPr lang="en-US" i="1" dirty="0"/>
              <a:t>Q</a:t>
            </a:r>
            <a:r>
              <a:rPr lang="en-US" dirty="0"/>
              <a:t> = 30, </a:t>
            </a:r>
            <a:r>
              <a:rPr lang="en-US" i="1" dirty="0"/>
              <a:t>ATC</a:t>
            </a:r>
            <a:r>
              <a:rPr lang="en-US" dirty="0"/>
              <a:t> = $5</a:t>
            </a:r>
          </a:p>
          <a:p>
            <a:r>
              <a:rPr lang="en-US" i="1" dirty="0"/>
              <a:t>P &lt; ATC</a:t>
            </a:r>
            <a:r>
              <a:rPr lang="en-US" dirty="0"/>
              <a:t>, it’s a loss</a:t>
            </a:r>
          </a:p>
          <a:p>
            <a:r>
              <a:rPr lang="en-US" i="1" dirty="0"/>
              <a:t>P &gt; AVC</a:t>
            </a:r>
            <a:r>
              <a:rPr lang="en-US" dirty="0"/>
              <a:t>: keep producing</a:t>
            </a:r>
          </a:p>
          <a:p>
            <a:r>
              <a:rPr lang="en-US" dirty="0"/>
              <a:t>Loss = </a:t>
            </a:r>
            <a:r>
              <a:rPr lang="en-US" i="1" dirty="0"/>
              <a:t>(ATC </a:t>
            </a:r>
            <a:r>
              <a:rPr lang="en-US" i="1" dirty="0">
                <a:latin typeface="Work Sans" pitchFamily="2" charset="0"/>
              </a:rPr>
              <a:t>−</a:t>
            </a:r>
            <a:r>
              <a:rPr lang="en-US" i="1" dirty="0"/>
              <a:t> P ) × Q </a:t>
            </a:r>
            <a:r>
              <a:rPr lang="en-US" dirty="0"/>
              <a:t>= $60</a:t>
            </a:r>
          </a:p>
        </p:txBody>
      </p:sp>
      <p:pic>
        <p:nvPicPr>
          <p:cNvPr id="45" name="Picture 3" title="Decorative Image">
            <a:extLst>
              <a:ext uri="{FF2B5EF4-FFF2-40B4-BE49-F238E27FC236}">
                <a16:creationId xmlns:a16="http://schemas.microsoft.com/office/drawing/2014/main" id="{48840403-6AC2-4259-9B55-C44805BC1AC2}"/>
              </a:ext>
            </a:extLst>
          </p:cNvPr>
          <p:cNvPicPr>
            <a:picLocks noGrp="1" noChangeAspect="1"/>
          </p:cNvPicPr>
          <p:nvPr>
            <p:ph sz="half" idx="2"/>
          </p:nvPr>
        </p:nvPicPr>
        <p:blipFill>
          <a:blip r:embed="rId3"/>
          <a:stretch>
            <a:fillRect/>
          </a:stretch>
        </p:blipFill>
        <p:spPr>
          <a:xfrm>
            <a:off x="6503631" y="1439863"/>
            <a:ext cx="5398408" cy="4572000"/>
          </a:xfrm>
        </p:spPr>
      </p:pic>
    </p:spTree>
    <p:extLst>
      <p:ext uri="{BB962C8B-B14F-4D97-AF65-F5344CB8AC3E}">
        <p14:creationId xmlns:p14="http://schemas.microsoft.com/office/powerpoint/2010/main" val="2804101542"/>
      </p:ext>
    </p:extLst>
  </p:cSld>
  <p:clrMapOvr>
    <a:masterClrMapping/>
  </p:clrMapOvr>
  <p:extLst mod="1">
    <p:ext uri="{6950BFC3-D8DA-4A85-94F7-54DA5524770B}">
      <p188:commentRel xmlns:p188="http://schemas.microsoft.com/office/powerpoint/2018/8/main" xmlns="" r:id="rId4"/>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 15-3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The Supply Curve in a Competitive Market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31F76-CB78-6AAC-4436-9B0D5B854BF6}"/>
              </a:ext>
            </a:extLst>
          </p:cNvPr>
          <p:cNvSpPr>
            <a:spLocks noGrp="1"/>
          </p:cNvSpPr>
          <p:nvPr>
            <p:ph type="title"/>
          </p:nvPr>
        </p:nvSpPr>
        <p:spPr/>
        <p:txBody>
          <a:bodyPr/>
          <a:lstStyle/>
          <a:p>
            <a:r>
              <a:rPr lang="en-US" dirty="0"/>
              <a:t>The Short Run: Market Supply with a Fixed Number of Firms</a:t>
            </a:r>
          </a:p>
        </p:txBody>
      </p:sp>
      <p:sp>
        <p:nvSpPr>
          <p:cNvPr id="3" name="Content Placeholder 2">
            <a:extLst>
              <a:ext uri="{FF2B5EF4-FFF2-40B4-BE49-F238E27FC236}">
                <a16:creationId xmlns:a16="http://schemas.microsoft.com/office/drawing/2014/main" id="{7299055B-F0A2-D66B-9EFC-C2A794342D95}"/>
              </a:ext>
            </a:extLst>
          </p:cNvPr>
          <p:cNvSpPr>
            <a:spLocks noGrp="1"/>
          </p:cNvSpPr>
          <p:nvPr>
            <p:ph idx="1"/>
          </p:nvPr>
        </p:nvSpPr>
        <p:spPr/>
        <p:txBody>
          <a:bodyPr/>
          <a:lstStyle/>
          <a:p>
            <a:r>
              <a:rPr lang="en-US" dirty="0"/>
              <a:t>Assumptions</a:t>
            </a:r>
          </a:p>
          <a:p>
            <a:pPr lvl="1">
              <a:buFont typeface="Arial" panose="020B0604020202020204" pitchFamily="34" charset="0"/>
              <a:buChar char="•"/>
            </a:pPr>
            <a:r>
              <a:rPr lang="en-US" dirty="0"/>
              <a:t>All existing firms and potential entrants have identical cost curves</a:t>
            </a:r>
          </a:p>
          <a:p>
            <a:pPr lvl="1">
              <a:buFont typeface="Arial" panose="020B0604020202020204" pitchFamily="34" charset="0"/>
              <a:buChar char="•"/>
            </a:pPr>
            <a:r>
              <a:rPr lang="en-US" dirty="0"/>
              <a:t>Each firm’s costs do not change as other firms enter or exit the market</a:t>
            </a:r>
          </a:p>
          <a:p>
            <a:pPr lvl="1">
              <a:buFont typeface="Arial" panose="020B0604020202020204" pitchFamily="34" charset="0"/>
              <a:buChar char="•"/>
            </a:pPr>
            <a:r>
              <a:rPr lang="en-US" dirty="0"/>
              <a:t>Number of firms</a:t>
            </a:r>
          </a:p>
          <a:p>
            <a:pPr lvl="2">
              <a:buSzPct val="100000"/>
              <a:buFont typeface="Arial" panose="020B0604020202020204" pitchFamily="34" charset="0"/>
              <a:buChar char="•"/>
            </a:pPr>
            <a:r>
              <a:rPr lang="en-US" dirty="0"/>
              <a:t>Fixed in the short run (due to fixed costs)</a:t>
            </a:r>
          </a:p>
          <a:p>
            <a:pPr lvl="2">
              <a:buSzPct val="100000"/>
              <a:buFont typeface="Arial" panose="020B0604020202020204" pitchFamily="34" charset="0"/>
              <a:buChar char="•"/>
            </a:pPr>
            <a:r>
              <a:rPr lang="en-US" dirty="0"/>
              <a:t>Variable in the long run (due to free entry and exit)</a:t>
            </a:r>
          </a:p>
        </p:txBody>
      </p:sp>
    </p:spTree>
    <p:extLst>
      <p:ext uri="{BB962C8B-B14F-4D97-AF65-F5344CB8AC3E}">
        <p14:creationId xmlns:p14="http://schemas.microsoft.com/office/powerpoint/2010/main" val="4204002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60D8-C65E-E213-B29A-27E2E1B3E633}"/>
              </a:ext>
            </a:extLst>
          </p:cNvPr>
          <p:cNvSpPr>
            <a:spLocks noGrp="1"/>
          </p:cNvSpPr>
          <p:nvPr>
            <p:ph type="title"/>
          </p:nvPr>
        </p:nvSpPr>
        <p:spPr/>
        <p:txBody>
          <a:bodyPr/>
          <a:lstStyle/>
          <a:p>
            <a:r>
              <a:rPr lang="en-US" dirty="0"/>
              <a:t>Short Run Market Supply Curve</a:t>
            </a:r>
          </a:p>
        </p:txBody>
      </p:sp>
      <p:sp>
        <p:nvSpPr>
          <p:cNvPr id="3" name="Content Placeholder 2">
            <a:extLst>
              <a:ext uri="{FF2B5EF4-FFF2-40B4-BE49-F238E27FC236}">
                <a16:creationId xmlns:a16="http://schemas.microsoft.com/office/drawing/2014/main" id="{9C5A2FE8-F9AC-6B38-40EB-6EA6367B2AD1}"/>
              </a:ext>
            </a:extLst>
          </p:cNvPr>
          <p:cNvSpPr>
            <a:spLocks noGrp="1"/>
          </p:cNvSpPr>
          <p:nvPr>
            <p:ph idx="1"/>
          </p:nvPr>
        </p:nvSpPr>
        <p:spPr>
          <a:xfrm>
            <a:off x="476843" y="1825625"/>
            <a:ext cx="11424645" cy="4351338"/>
          </a:xfrm>
        </p:spPr>
        <p:txBody>
          <a:bodyPr/>
          <a:lstStyle/>
          <a:p>
            <a:r>
              <a:rPr lang="en-US" dirty="0"/>
              <a:t>As long as </a:t>
            </a:r>
            <a:r>
              <a:rPr lang="en-US" i="1" dirty="0"/>
              <a:t>P &gt; AVC</a:t>
            </a:r>
          </a:p>
          <a:p>
            <a:pPr lvl="1">
              <a:buFont typeface="Arial" panose="020B0604020202020204" pitchFamily="34" charset="0"/>
              <a:buChar char="•"/>
            </a:pPr>
            <a:r>
              <a:rPr lang="en-US" dirty="0"/>
              <a:t>Each firm will produce its profit-maximizing quantity, where </a:t>
            </a:r>
            <a:r>
              <a:rPr lang="en-US" i="1" dirty="0"/>
              <a:t>MR = MC</a:t>
            </a:r>
          </a:p>
          <a:p>
            <a:r>
              <a:rPr lang="en-US" dirty="0"/>
              <a:t>For </a:t>
            </a:r>
            <a:r>
              <a:rPr lang="en-US" i="1" dirty="0"/>
              <a:t>P &gt; AVC</a:t>
            </a:r>
            <a:r>
              <a:rPr lang="en-US" dirty="0"/>
              <a:t>: Supply curve is </a:t>
            </a:r>
            <a:r>
              <a:rPr lang="en-US" i="1" dirty="0"/>
              <a:t>MC</a:t>
            </a:r>
            <a:r>
              <a:rPr lang="en-US" dirty="0"/>
              <a:t> curve</a:t>
            </a:r>
          </a:p>
        </p:txBody>
      </p:sp>
    </p:spTree>
    <p:extLst>
      <p:ext uri="{BB962C8B-B14F-4D97-AF65-F5344CB8AC3E}">
        <p14:creationId xmlns:p14="http://schemas.microsoft.com/office/powerpoint/2010/main" val="4195521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300"/>
              </a:spcBef>
              <a:spcAft>
                <a:spcPts val="600"/>
              </a:spcAft>
            </a:pPr>
            <a:r>
              <a:rPr lang="en-US" dirty="0"/>
              <a:t>Determine the profit-maximizing outcome of a competitive firm using the market price and the firm's production costs.</a:t>
            </a:r>
          </a:p>
          <a:p>
            <a:pPr>
              <a:spcBef>
                <a:spcPts val="300"/>
              </a:spcBef>
              <a:spcAft>
                <a:spcPts val="600"/>
              </a:spcAft>
            </a:pPr>
            <a:r>
              <a:rPr lang="en-US" dirty="0"/>
              <a:t>Determine the shutdown price in the short run for a competitive firm, given a graph of the firm's production costs.</a:t>
            </a:r>
          </a:p>
          <a:p>
            <a:pPr>
              <a:spcBef>
                <a:spcPts val="300"/>
              </a:spcBef>
              <a:spcAft>
                <a:spcPts val="600"/>
              </a:spcAft>
            </a:pPr>
            <a:r>
              <a:rPr lang="en-US" dirty="0"/>
              <a:t>Indicate the area on a graph that represents a competitive firm's profit or loss.</a:t>
            </a:r>
          </a:p>
          <a:p>
            <a:pPr>
              <a:spcBef>
                <a:spcPts val="300"/>
              </a:spcBef>
              <a:spcAft>
                <a:spcPts val="600"/>
              </a:spcAft>
            </a:pPr>
            <a:r>
              <a:rPr lang="en-US" dirty="0"/>
              <a:t>Given a graph of a competitive firm’s marginal cost curve, derive the firm’s supply curve for that good.</a:t>
            </a:r>
          </a:p>
          <a:p>
            <a:pPr>
              <a:spcBef>
                <a:spcPts val="300"/>
              </a:spcBef>
              <a:spcAft>
                <a:spcPts val="600"/>
              </a:spcAft>
            </a:pPr>
            <a:r>
              <a:rPr lang="en-US" dirty="0"/>
              <a:t>Explain why the long-run supply curve in a competitive market is more elastic than the short-run supply curve.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2FAA9-95C3-E4A6-F10E-FFD5EB7C7181}"/>
              </a:ext>
            </a:extLst>
          </p:cNvPr>
          <p:cNvSpPr>
            <a:spLocks noGrp="1"/>
          </p:cNvSpPr>
          <p:nvPr>
            <p:ph type="title"/>
          </p:nvPr>
        </p:nvSpPr>
        <p:spPr/>
        <p:txBody>
          <a:bodyPr/>
          <a:lstStyle/>
          <a:p>
            <a:r>
              <a:rPr lang="en-US" dirty="0"/>
              <a:t>Figure 6 Short-Run Market Supply</a:t>
            </a:r>
          </a:p>
        </p:txBody>
      </p:sp>
      <p:sp>
        <p:nvSpPr>
          <p:cNvPr id="3" name="Content Placeholder 2">
            <a:extLst>
              <a:ext uri="{FF2B5EF4-FFF2-40B4-BE49-F238E27FC236}">
                <a16:creationId xmlns:a16="http://schemas.microsoft.com/office/drawing/2014/main" id="{9330F60C-C511-004B-7F79-8132CF6782A1}"/>
              </a:ext>
            </a:extLst>
          </p:cNvPr>
          <p:cNvSpPr>
            <a:spLocks noGrp="1"/>
          </p:cNvSpPr>
          <p:nvPr>
            <p:ph sz="half" idx="1"/>
          </p:nvPr>
        </p:nvSpPr>
        <p:spPr>
          <a:xfrm>
            <a:off x="476843" y="1887673"/>
            <a:ext cx="11241915" cy="1371600"/>
          </a:xfrm>
        </p:spPr>
        <p:txBody>
          <a:bodyPr/>
          <a:lstStyle/>
          <a:p>
            <a:r>
              <a:rPr lang="en-US" sz="2000" b="0" dirty="0"/>
              <a:t>In the short run, the number of firms in the market is fixed. As a result, the market supply curve, shown in panel (b), reflects the sum of individual firms’ marginal-cost curves, shown in panel (a). Here, in a market of 1,000 identical firms, the quantity of output supplied to the market is 1,000 times the quantity supplied by each firm.</a:t>
            </a:r>
          </a:p>
        </p:txBody>
      </p:sp>
      <p:pic>
        <p:nvPicPr>
          <p:cNvPr id="7" name="Picture 3" descr="The figure is composed of two graphs that display the supply relationships for a single firm and the entire market in the short run, for a competitive market. Both graphs are plotted on a rectangular coordinate system.  The horizontal axis is the quantity of output.  The vertical axis is labeled Price and provides the cost per unit of output as well as the market price.   There are two panels.  Panel (a) shows the situation for a single firm.  The horizontal axis has values from 0 up to 200 units and beyond.  The vertical axis starts at 0 and goes up to $2 and beyond.  The graph is of the firm’s marginal cost curve, that is MC, and it begins at a point where output and cost per unit are low and goes up linearly to the right. Two points are plotted on the MC, which is the firm’s supply curve.  One point is at a price of $1, where output is 100 units; the second point at a price of $2, where the output is 200.  Panel (b) shows the corresponding situation for the market supply relationship in the short run.  In this scenario, the number of firms is fixed, and there are 1000 identical firms.  The graph show simply sums the output of all the firms.  The horizontal axis for this graph has values from 0 up to 200,000 and beyond.  The supply curve begins at a point where both output and price are low, and the curve goes up linearly to the right.  When the price is $1, the market output is 100,000 units and when the price is $2, market output is 200,000.  The market supply curve is simply the sum of the 1000 individual supply curves.">
            <a:extLst>
              <a:ext uri="{FF2B5EF4-FFF2-40B4-BE49-F238E27FC236}">
                <a16:creationId xmlns:a16="http://schemas.microsoft.com/office/drawing/2014/main" id="{16312316-3668-2475-DEB6-516189C35809}"/>
              </a:ext>
            </a:extLst>
          </p:cNvPr>
          <p:cNvPicPr>
            <a:picLocks noGrp="1" noChangeAspect="1"/>
          </p:cNvPicPr>
          <p:nvPr>
            <p:ph sz="half" idx="2"/>
          </p:nvPr>
        </p:nvPicPr>
        <p:blipFill>
          <a:blip r:embed="rId2"/>
          <a:stretch>
            <a:fillRect/>
          </a:stretch>
        </p:blipFill>
        <p:spPr>
          <a:xfrm>
            <a:off x="2653003" y="3300408"/>
            <a:ext cx="6885994" cy="2743200"/>
          </a:xfrm>
        </p:spPr>
      </p:pic>
    </p:spTree>
    <p:extLst>
      <p:ext uri="{BB962C8B-B14F-4D97-AF65-F5344CB8AC3E}">
        <p14:creationId xmlns:p14="http://schemas.microsoft.com/office/powerpoint/2010/main" val="1048063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ABF6D-F723-BFBB-F01D-54BE5F7DAE70}"/>
              </a:ext>
            </a:extLst>
          </p:cNvPr>
          <p:cNvSpPr>
            <a:spLocks noGrp="1"/>
          </p:cNvSpPr>
          <p:nvPr>
            <p:ph type="title"/>
          </p:nvPr>
        </p:nvSpPr>
        <p:spPr/>
        <p:txBody>
          <a:bodyPr/>
          <a:lstStyle/>
          <a:p>
            <a:r>
              <a:rPr lang="en-US" dirty="0"/>
              <a:t>The Long Run: Market Supply with Entry and Exit (1 of 2)</a:t>
            </a:r>
          </a:p>
        </p:txBody>
      </p:sp>
      <p:sp>
        <p:nvSpPr>
          <p:cNvPr id="3" name="Content Placeholder 2">
            <a:extLst>
              <a:ext uri="{FF2B5EF4-FFF2-40B4-BE49-F238E27FC236}">
                <a16:creationId xmlns:a16="http://schemas.microsoft.com/office/drawing/2014/main" id="{707BF6A5-6944-C207-2D3E-5ED50B40650A}"/>
              </a:ext>
            </a:extLst>
          </p:cNvPr>
          <p:cNvSpPr>
            <a:spLocks noGrp="1"/>
          </p:cNvSpPr>
          <p:nvPr>
            <p:ph idx="1"/>
          </p:nvPr>
        </p:nvSpPr>
        <p:spPr/>
        <p:txBody>
          <a:bodyPr/>
          <a:lstStyle/>
          <a:p>
            <a:r>
              <a:rPr lang="en-US" dirty="0"/>
              <a:t>Firms can enter and exit the market</a:t>
            </a:r>
          </a:p>
          <a:p>
            <a:r>
              <a:rPr lang="en-US" dirty="0"/>
              <a:t>If </a:t>
            </a:r>
            <a:r>
              <a:rPr lang="en-US" i="1" dirty="0"/>
              <a:t>P &gt; ATC</a:t>
            </a:r>
            <a:r>
              <a:rPr lang="en-US" dirty="0"/>
              <a:t>, firms make positive profit</a:t>
            </a:r>
          </a:p>
          <a:p>
            <a:pPr lvl="1">
              <a:buFont typeface="Arial" panose="020B0604020202020204" pitchFamily="34" charset="0"/>
              <a:buChar char="•"/>
            </a:pPr>
            <a:r>
              <a:rPr lang="en-US" dirty="0"/>
              <a:t>New firms enter the market</a:t>
            </a:r>
          </a:p>
          <a:p>
            <a:r>
              <a:rPr lang="en-US" dirty="0"/>
              <a:t>If </a:t>
            </a:r>
            <a:r>
              <a:rPr lang="en-US" i="1" dirty="0"/>
              <a:t>P &lt; ATC</a:t>
            </a:r>
            <a:r>
              <a:rPr lang="en-US" dirty="0"/>
              <a:t>, firms make negative profit</a:t>
            </a:r>
          </a:p>
          <a:p>
            <a:pPr lvl="1">
              <a:buFont typeface="Arial" panose="020B0604020202020204" pitchFamily="34" charset="0"/>
              <a:buChar char="•"/>
            </a:pPr>
            <a:r>
              <a:rPr lang="en-US" dirty="0"/>
              <a:t>Firms exit the market</a:t>
            </a:r>
          </a:p>
        </p:txBody>
      </p:sp>
    </p:spTree>
    <p:extLst>
      <p:ext uri="{BB962C8B-B14F-4D97-AF65-F5344CB8AC3E}">
        <p14:creationId xmlns:p14="http://schemas.microsoft.com/office/powerpoint/2010/main" val="569114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BFC11-1AE4-2AD0-02F8-162D1EA95B66}"/>
              </a:ext>
            </a:extLst>
          </p:cNvPr>
          <p:cNvSpPr>
            <a:spLocks noGrp="1"/>
          </p:cNvSpPr>
          <p:nvPr>
            <p:ph type="title"/>
          </p:nvPr>
        </p:nvSpPr>
        <p:spPr/>
        <p:txBody>
          <a:bodyPr/>
          <a:lstStyle/>
          <a:p>
            <a:r>
              <a:rPr lang="en-US" dirty="0"/>
              <a:t>The Long Run: Market Supply with Entry and Exit (2 of 2)</a:t>
            </a:r>
          </a:p>
        </p:txBody>
      </p:sp>
      <p:sp>
        <p:nvSpPr>
          <p:cNvPr id="3" name="Content Placeholder 2">
            <a:extLst>
              <a:ext uri="{FF2B5EF4-FFF2-40B4-BE49-F238E27FC236}">
                <a16:creationId xmlns:a16="http://schemas.microsoft.com/office/drawing/2014/main" id="{A7EE49F6-209A-F378-79FF-28C55E59FE56}"/>
              </a:ext>
            </a:extLst>
          </p:cNvPr>
          <p:cNvSpPr>
            <a:spLocks noGrp="1"/>
          </p:cNvSpPr>
          <p:nvPr>
            <p:ph idx="1"/>
          </p:nvPr>
        </p:nvSpPr>
        <p:spPr/>
        <p:txBody>
          <a:bodyPr/>
          <a:lstStyle/>
          <a:p>
            <a:r>
              <a:rPr lang="en-US" dirty="0"/>
              <a:t>Process of entry and exit ends when </a:t>
            </a:r>
          </a:p>
          <a:p>
            <a:pPr lvl="1">
              <a:buFont typeface="Arial" panose="020B0604020202020204" pitchFamily="34" charset="0"/>
              <a:buChar char="•"/>
            </a:pPr>
            <a:r>
              <a:rPr lang="en-US" dirty="0"/>
              <a:t>Firms still in market make zero economic profit</a:t>
            </a:r>
          </a:p>
          <a:p>
            <a:pPr lvl="1">
              <a:buFont typeface="Arial" panose="020B0604020202020204" pitchFamily="34" charset="0"/>
              <a:buChar char="•"/>
            </a:pPr>
            <a:r>
              <a:rPr lang="en-US" dirty="0"/>
              <a:t>When price and average total cost are driven to equality</a:t>
            </a:r>
          </a:p>
          <a:p>
            <a:pPr lvl="1">
              <a:buFont typeface="Arial" panose="020B0604020202020204" pitchFamily="34" charset="0"/>
              <a:buChar char="•"/>
            </a:pPr>
            <a:r>
              <a:rPr lang="en-US" dirty="0"/>
              <a:t> In the long run, </a:t>
            </a:r>
            <a:r>
              <a:rPr lang="en-US" i="1" dirty="0"/>
              <a:t>P = min ATC</a:t>
            </a:r>
          </a:p>
          <a:p>
            <a:r>
              <a:rPr lang="en-US" dirty="0"/>
              <a:t>In the long-run equilibrium of a competitive market with free entry and exit, firms operate at their efficient scale</a:t>
            </a:r>
          </a:p>
        </p:txBody>
      </p:sp>
    </p:spTree>
    <p:extLst>
      <p:ext uri="{BB962C8B-B14F-4D97-AF65-F5344CB8AC3E}">
        <p14:creationId xmlns:p14="http://schemas.microsoft.com/office/powerpoint/2010/main" val="928735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2FAA9-95C3-E4A6-F10E-FFD5EB7C7181}"/>
              </a:ext>
            </a:extLst>
          </p:cNvPr>
          <p:cNvSpPr>
            <a:spLocks noGrp="1"/>
          </p:cNvSpPr>
          <p:nvPr>
            <p:ph type="title"/>
          </p:nvPr>
        </p:nvSpPr>
        <p:spPr/>
        <p:txBody>
          <a:bodyPr/>
          <a:lstStyle/>
          <a:p>
            <a:r>
              <a:rPr lang="en-US" dirty="0"/>
              <a:t>Figure 7 Long-Run Market Supply</a:t>
            </a:r>
          </a:p>
        </p:txBody>
      </p:sp>
      <p:sp>
        <p:nvSpPr>
          <p:cNvPr id="3" name="Content Placeholder 2">
            <a:extLst>
              <a:ext uri="{FF2B5EF4-FFF2-40B4-BE49-F238E27FC236}">
                <a16:creationId xmlns:a16="http://schemas.microsoft.com/office/drawing/2014/main" id="{9330F60C-C511-004B-7F79-8132CF6782A1}"/>
              </a:ext>
            </a:extLst>
          </p:cNvPr>
          <p:cNvSpPr>
            <a:spLocks noGrp="1"/>
          </p:cNvSpPr>
          <p:nvPr>
            <p:ph sz="half" idx="1"/>
          </p:nvPr>
        </p:nvSpPr>
        <p:spPr>
          <a:xfrm>
            <a:off x="476843" y="1887674"/>
            <a:ext cx="11241915" cy="1280160"/>
          </a:xfrm>
        </p:spPr>
        <p:txBody>
          <a:bodyPr/>
          <a:lstStyle/>
          <a:p>
            <a:pPr algn="l"/>
            <a:r>
              <a:rPr lang="en-US" sz="2000" b="0" i="0" u="none" strike="noStrike" baseline="0" dirty="0"/>
              <a:t>In the long run, firms will enter or exit the market until profit is driven to zero. As a result, price equals the minimum of average total cost, as shown in panel (a). The number of firms adjusts to ensure that all demand is satisfied at this price. The long-run market supply curve is horizontal at this price, as shown in panel (b).</a:t>
            </a:r>
            <a:endParaRPr lang="en-US" sz="2000" b="0" dirty="0"/>
          </a:p>
        </p:txBody>
      </p:sp>
      <p:pic>
        <p:nvPicPr>
          <p:cNvPr id="8" name="Picture 3" descr="The figure is composed of two graphs that show the adjustments that occur in a competitive market as prices rise or fall, to produce an outcome where the economic profit is driven to zero.  The process is driven by entry and exit by firms that produce the zero profit condition. For an individual firm this is the situation where the market price is at the minimum point on the long run average total cost curve, ATC.  This is shown in the panel (a) where the graph is plotted on a rectangular coordinate system.  The horizontal axis is the quantity of output.  The vertical axis is labeled Price and provides the cost per unit of output as well as the market price.   There is a line perpendicular to the vertical axis at a price P = minimum ATC.  Two curves are shown. The first is the firm’s marginal cost curve, MC, which begins at a point where output and cost per unit are low and goes up linearly to the right.  The second curve is average total cost or ATC, and it starts at a low output but at a higher cost per unit and then goes down smoothly to the right, reaching a minimum and then rising again.    At the price P, MC = ATC, which is the long run minimum cost per unit for the firm.  Panel (b) shows the market supply.  The horizontal axis is the quantity of output.  The vertical axis is labeled Price and provides the cost per unit of output as well as the market price.   The price, P = minimum ATC corresponds to the price for the market shown in panel (b), and this is the market supply curve, which is a line perpendicular to the vertical axis at this price.">
            <a:extLst>
              <a:ext uri="{FF2B5EF4-FFF2-40B4-BE49-F238E27FC236}">
                <a16:creationId xmlns:a16="http://schemas.microsoft.com/office/drawing/2014/main" id="{4BB3581A-B1C7-7FA6-89EB-5338A40CAFFB}"/>
              </a:ext>
            </a:extLst>
          </p:cNvPr>
          <p:cNvPicPr>
            <a:picLocks noGrp="1" noChangeAspect="1"/>
          </p:cNvPicPr>
          <p:nvPr>
            <p:ph sz="half" idx="2"/>
          </p:nvPr>
        </p:nvPicPr>
        <p:blipFill>
          <a:blip r:embed="rId2"/>
          <a:stretch>
            <a:fillRect/>
          </a:stretch>
        </p:blipFill>
        <p:spPr>
          <a:xfrm>
            <a:off x="2533231" y="3286122"/>
            <a:ext cx="7125539" cy="2743200"/>
          </a:xfrm>
        </p:spPr>
      </p:pic>
    </p:spTree>
    <p:extLst>
      <p:ext uri="{BB962C8B-B14F-4D97-AF65-F5344CB8AC3E}">
        <p14:creationId xmlns:p14="http://schemas.microsoft.com/office/powerpoint/2010/main" val="2405880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6FC13-DF82-D1A4-90B8-0134720892FD}"/>
              </a:ext>
            </a:extLst>
          </p:cNvPr>
          <p:cNvSpPr>
            <a:spLocks noGrp="1"/>
          </p:cNvSpPr>
          <p:nvPr>
            <p:ph type="title"/>
          </p:nvPr>
        </p:nvSpPr>
        <p:spPr/>
        <p:txBody>
          <a:bodyPr/>
          <a:lstStyle/>
          <a:p>
            <a:r>
              <a:rPr lang="en-US" dirty="0"/>
              <a:t>Why Do Competitive Firms Stay in Business If They Make Zero Profit?</a:t>
            </a:r>
          </a:p>
        </p:txBody>
      </p:sp>
      <p:sp>
        <p:nvSpPr>
          <p:cNvPr id="3" name="Content Placeholder 2">
            <a:extLst>
              <a:ext uri="{FF2B5EF4-FFF2-40B4-BE49-F238E27FC236}">
                <a16:creationId xmlns:a16="http://schemas.microsoft.com/office/drawing/2014/main" id="{80BF6873-2CF2-18CC-B73D-29A41F6B3F41}"/>
              </a:ext>
            </a:extLst>
          </p:cNvPr>
          <p:cNvSpPr>
            <a:spLocks noGrp="1"/>
          </p:cNvSpPr>
          <p:nvPr>
            <p:ph idx="1"/>
          </p:nvPr>
        </p:nvSpPr>
        <p:spPr/>
        <p:txBody>
          <a:bodyPr/>
          <a:lstStyle/>
          <a:p>
            <a:r>
              <a:rPr lang="en-US" dirty="0"/>
              <a:t>Profit = Total revenue </a:t>
            </a:r>
            <a:r>
              <a:rPr lang="en-US" dirty="0">
                <a:latin typeface="Work Sans" pitchFamily="2" charset="0"/>
              </a:rPr>
              <a:t>−</a:t>
            </a:r>
            <a:r>
              <a:rPr lang="en-US" dirty="0"/>
              <a:t> Total cost</a:t>
            </a:r>
          </a:p>
          <a:p>
            <a:r>
              <a:rPr lang="en-US" dirty="0"/>
              <a:t>Total cost includes all opportunity costs</a:t>
            </a:r>
          </a:p>
          <a:p>
            <a:r>
              <a:rPr lang="en-US" dirty="0"/>
              <a:t>Zero-profit equilibrium</a:t>
            </a:r>
          </a:p>
          <a:p>
            <a:pPr lvl="1">
              <a:buFont typeface="Arial" panose="020B0604020202020204" pitchFamily="34" charset="0"/>
              <a:buChar char="•"/>
            </a:pPr>
            <a:r>
              <a:rPr lang="en-US" dirty="0"/>
              <a:t>Economic profit is zero</a:t>
            </a:r>
          </a:p>
          <a:p>
            <a:pPr lvl="1">
              <a:buFont typeface="Arial" panose="020B0604020202020204" pitchFamily="34" charset="0"/>
              <a:buChar char="•"/>
            </a:pPr>
            <a:r>
              <a:rPr lang="en-US" dirty="0"/>
              <a:t>Accounting profit is positive</a:t>
            </a:r>
          </a:p>
        </p:txBody>
      </p:sp>
    </p:spTree>
    <p:extLst>
      <p:ext uri="{BB962C8B-B14F-4D97-AF65-F5344CB8AC3E}">
        <p14:creationId xmlns:p14="http://schemas.microsoft.com/office/powerpoint/2010/main" val="4898275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D675E-8D11-9C2E-3347-2D7465D18BDF}"/>
              </a:ext>
            </a:extLst>
          </p:cNvPr>
          <p:cNvSpPr>
            <a:spLocks noGrp="1"/>
          </p:cNvSpPr>
          <p:nvPr>
            <p:ph type="title"/>
          </p:nvPr>
        </p:nvSpPr>
        <p:spPr/>
        <p:txBody>
          <a:bodyPr/>
          <a:lstStyle/>
          <a:p>
            <a:r>
              <a:rPr lang="en-US" dirty="0"/>
              <a:t>A Shift in Demand in the Short Run and Long Run (1 of 2)</a:t>
            </a:r>
          </a:p>
        </p:txBody>
      </p:sp>
      <p:sp>
        <p:nvSpPr>
          <p:cNvPr id="3" name="Content Placeholder 2">
            <a:extLst>
              <a:ext uri="{FF2B5EF4-FFF2-40B4-BE49-F238E27FC236}">
                <a16:creationId xmlns:a16="http://schemas.microsoft.com/office/drawing/2014/main" id="{EC477E18-B384-E61C-B163-58411265BA17}"/>
              </a:ext>
            </a:extLst>
          </p:cNvPr>
          <p:cNvSpPr>
            <a:spLocks noGrp="1"/>
          </p:cNvSpPr>
          <p:nvPr>
            <p:ph idx="1"/>
          </p:nvPr>
        </p:nvSpPr>
        <p:spPr/>
        <p:txBody>
          <a:bodyPr/>
          <a:lstStyle/>
          <a:p>
            <a:r>
              <a:rPr lang="en-US" dirty="0"/>
              <a:t>Long-run equilibrium: </a:t>
            </a:r>
            <a:r>
              <a:rPr lang="en-US" i="1" dirty="0"/>
              <a:t>P = minimum ATC</a:t>
            </a:r>
          </a:p>
          <a:p>
            <a:r>
              <a:rPr lang="en-US" dirty="0"/>
              <a:t>Increase in demand</a:t>
            </a:r>
          </a:p>
          <a:p>
            <a:pPr lvl="1">
              <a:buFont typeface="Arial" panose="020B0604020202020204" pitchFamily="34" charset="0"/>
              <a:buChar char="•"/>
            </a:pPr>
            <a:r>
              <a:rPr lang="en-US" dirty="0"/>
              <a:t>Demand curve shifts outward</a:t>
            </a:r>
          </a:p>
          <a:p>
            <a:r>
              <a:rPr lang="en-US" dirty="0"/>
              <a:t>Short run</a:t>
            </a:r>
          </a:p>
          <a:p>
            <a:pPr lvl="1">
              <a:buFont typeface="Arial" panose="020B0604020202020204" pitchFamily="34" charset="0"/>
              <a:buChar char="•"/>
            </a:pPr>
            <a:r>
              <a:rPr lang="en-US" dirty="0"/>
              <a:t>Higher quantity</a:t>
            </a:r>
          </a:p>
          <a:p>
            <a:pPr lvl="1">
              <a:buFont typeface="Arial" panose="020B0604020202020204" pitchFamily="34" charset="0"/>
              <a:buChar char="•"/>
            </a:pPr>
            <a:r>
              <a:rPr lang="en-US" dirty="0"/>
              <a:t>Higher price: </a:t>
            </a:r>
            <a:r>
              <a:rPr lang="en-US" i="1" dirty="0"/>
              <a:t>P &gt; ATC</a:t>
            </a:r>
            <a:r>
              <a:rPr lang="en-US" dirty="0"/>
              <a:t>, positive economic profit</a:t>
            </a:r>
          </a:p>
        </p:txBody>
      </p:sp>
    </p:spTree>
    <p:extLst>
      <p:ext uri="{BB962C8B-B14F-4D97-AF65-F5344CB8AC3E}">
        <p14:creationId xmlns:p14="http://schemas.microsoft.com/office/powerpoint/2010/main" val="4432284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D675E-8D11-9C2E-3347-2D7465D18BDF}"/>
              </a:ext>
            </a:extLst>
          </p:cNvPr>
          <p:cNvSpPr>
            <a:spLocks noGrp="1"/>
          </p:cNvSpPr>
          <p:nvPr>
            <p:ph type="title"/>
          </p:nvPr>
        </p:nvSpPr>
        <p:spPr/>
        <p:txBody>
          <a:bodyPr/>
          <a:lstStyle/>
          <a:p>
            <a:r>
              <a:rPr lang="en-US" dirty="0"/>
              <a:t>A Shift in Demand in the Short Run and Long Run (2 of 2)</a:t>
            </a:r>
          </a:p>
        </p:txBody>
      </p:sp>
      <p:sp>
        <p:nvSpPr>
          <p:cNvPr id="3" name="Content Placeholder 2">
            <a:extLst>
              <a:ext uri="{FF2B5EF4-FFF2-40B4-BE49-F238E27FC236}">
                <a16:creationId xmlns:a16="http://schemas.microsoft.com/office/drawing/2014/main" id="{EC477E18-B384-E61C-B163-58411265BA17}"/>
              </a:ext>
            </a:extLst>
          </p:cNvPr>
          <p:cNvSpPr>
            <a:spLocks noGrp="1"/>
          </p:cNvSpPr>
          <p:nvPr>
            <p:ph idx="1"/>
          </p:nvPr>
        </p:nvSpPr>
        <p:spPr/>
        <p:txBody>
          <a:bodyPr/>
          <a:lstStyle/>
          <a:p>
            <a:r>
              <a:rPr lang="en-US" dirty="0"/>
              <a:t>Long run</a:t>
            </a:r>
          </a:p>
          <a:p>
            <a:pPr lvl="1">
              <a:buFont typeface="Arial" panose="020B0604020202020204" pitchFamily="34" charset="0"/>
              <a:buChar char="•"/>
            </a:pPr>
            <a:r>
              <a:rPr lang="en-US" dirty="0"/>
              <a:t>Firms enter the market</a:t>
            </a:r>
          </a:p>
          <a:p>
            <a:pPr lvl="1">
              <a:buFont typeface="Arial" panose="020B0604020202020204" pitchFamily="34" charset="0"/>
              <a:buChar char="•"/>
            </a:pPr>
            <a:r>
              <a:rPr lang="en-US" dirty="0"/>
              <a:t>Short run supply curve shifts right</a:t>
            </a:r>
          </a:p>
          <a:p>
            <a:pPr lvl="1">
              <a:buFont typeface="Arial" panose="020B0604020202020204" pitchFamily="34" charset="0"/>
              <a:buChar char="•"/>
            </a:pPr>
            <a:r>
              <a:rPr lang="en-US" dirty="0"/>
              <a:t>Price decreases back to </a:t>
            </a:r>
            <a:r>
              <a:rPr lang="en-US" i="1" dirty="0"/>
              <a:t>minimum ATC</a:t>
            </a:r>
          </a:p>
          <a:p>
            <a:pPr lvl="1">
              <a:buFont typeface="Arial" panose="020B0604020202020204" pitchFamily="34" charset="0"/>
              <a:buChar char="•"/>
            </a:pPr>
            <a:r>
              <a:rPr lang="en-US" dirty="0"/>
              <a:t>Quantity increases </a:t>
            </a:r>
          </a:p>
          <a:p>
            <a:pPr algn="l"/>
            <a:r>
              <a:rPr lang="en-US" dirty="0"/>
              <a:t>Because firms can enter and exit more easily in the long run than in the short run, the long-run supply curve is typically more elastic than the short-run supply curve</a:t>
            </a:r>
          </a:p>
        </p:txBody>
      </p:sp>
    </p:spTree>
    <p:extLst>
      <p:ext uri="{BB962C8B-B14F-4D97-AF65-F5344CB8AC3E}">
        <p14:creationId xmlns:p14="http://schemas.microsoft.com/office/powerpoint/2010/main" val="23816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2FAA9-95C3-E4A6-F10E-FFD5EB7C7181}"/>
              </a:ext>
            </a:extLst>
          </p:cNvPr>
          <p:cNvSpPr>
            <a:spLocks noGrp="1"/>
          </p:cNvSpPr>
          <p:nvPr>
            <p:ph type="title"/>
          </p:nvPr>
        </p:nvSpPr>
        <p:spPr/>
        <p:txBody>
          <a:bodyPr/>
          <a:lstStyle/>
          <a:p>
            <a:r>
              <a:rPr lang="en-US" dirty="0"/>
              <a:t>Figure 8 An Increase in Demand in the Short Run and Long Run (1 of 3)</a:t>
            </a:r>
          </a:p>
        </p:txBody>
      </p:sp>
      <p:sp>
        <p:nvSpPr>
          <p:cNvPr id="3" name="Content Placeholder 2">
            <a:extLst>
              <a:ext uri="{FF2B5EF4-FFF2-40B4-BE49-F238E27FC236}">
                <a16:creationId xmlns:a16="http://schemas.microsoft.com/office/drawing/2014/main" id="{9330F60C-C511-004B-7F79-8132CF6782A1}"/>
              </a:ext>
            </a:extLst>
          </p:cNvPr>
          <p:cNvSpPr>
            <a:spLocks noGrp="1"/>
          </p:cNvSpPr>
          <p:nvPr>
            <p:ph sz="half" idx="1"/>
          </p:nvPr>
        </p:nvSpPr>
        <p:spPr>
          <a:xfrm>
            <a:off x="476843" y="1887673"/>
            <a:ext cx="11241915" cy="1188720"/>
          </a:xfrm>
        </p:spPr>
        <p:txBody>
          <a:bodyPr/>
          <a:lstStyle/>
          <a:p>
            <a:pPr algn="l"/>
            <a:r>
              <a:rPr lang="en-US" sz="2400" b="0" i="0" u="none" strike="noStrike" baseline="0" dirty="0"/>
              <a:t>Panel (a) shows a market in a long-run equilibrium at point A. In this equilibrium, each firm makes zero profit, and the price equals the minimum average total cost.</a:t>
            </a:r>
            <a:endParaRPr lang="en-US" sz="2400" b="0" dirty="0"/>
          </a:p>
        </p:txBody>
      </p:sp>
      <p:pic>
        <p:nvPicPr>
          <p:cNvPr id="7" name="Picture 3" descr="The figure shows three panels that display a market, from an initial condition, the short run response to a price increase and finally the long run response in the market.  Each panels shows a pair of graphs, one depicting the situation at the market level and the corresponding situation for a single firm. All the graphs are plotted on a rectangular coordinate system.  The horizontal axis is the quantity of output.  The vertical axis is labeled Price and provides the cost per unit of output as well as the market price.  The graphs show values starting at zero, and the quantities and prices are shown as qualitative values rather than numerical values. Panel (a) shows the starting conditions.  The graph for the market is shown first.  In this graph the demand curve, D sub 1 goes down and to the right linearly.  A short run supply curve S sub 1 rises linearly to the right.  A third curve, the long run supply curve is shown, which is perpendicular to the origin at P sub 1. The three curves intersect at P sub 1 at quantity Q sub 1, at the equilibrium labeled A.  This corresponds to the second graph on the panel for a firm in the market.  This graph shows the market price at P sub 1, and a line perpendicular to the origin is shown, which is also the firm’s demand curve.  There is an average total cost curve ATC that is tangent to the demand at price P sub 1; this curve goes down smoothly and reaches a minimum at the point of tangency and then curves up smoothly.  Intersecting at the point of tangency is the marginal cost curve MC, which determines the output for this firm since MR = MC at that point.  This initial equilibrium is explained by two callouts.  The first callout is shown on the graph for the market and states that “A market begins in long run equilibrium …” and is completed by the second callout on the graph for the single firm that reads “… with the firm earning zero economic profit. Panel (b) details the short run response that occurs when there is an increase int eh demand for the good.  The graph for the market shows the initial situation as described in panel (a); that is, there is an initial equilibrium at point A where D sub 1 intersects short run supply S sub 1 and the long run supply curve.  Then demand increases, so that the graph shows a second demand curve D sub 2 which is parallel and to the right of D sub 1.  This new demand curve intersects the short run supply S sub 1 at point B, at a quantity Q sub 2, which is greater than Q sub 1 and at a higher price, P sub 2.  The callout for this graph explains: “But then an increase in demand raises the price …” The scenario shifts to the second graph for the individual firm.  There is a new higher market price P sub 2 which intersects the firm’s MC curve at a larger quantity of output, and which is above the ATC.  This implies what is stated in the callout: “… leading to short run profits.”  This situation does not persist in the long run as panel (c) shows.  The graph for the market now adds to what was shown in panel (b), a new short run supply curve S sub 2, which intersects with the increased demand that is shown by demand D sub 2, and is labeled point C.  This intersection of the short run supply S sub 2 and demand D sub 2 coincides with a point on the long run supply curve, now at the original market price P sub 1 but at a higher output level, Q sub 3.  The callout on this graph states “When profits induce entry, supply increases and the price falls …” The second graph for the single firm now shows the original price P sub 1, with the MC intersecting and the ATC tangent to the price; and the callout concludes: “ … restoring long run equilibrium.  In this situation, there is additional output in the market, produced by newly entered firms but all firms receive zero economic profit.">
            <a:extLst>
              <a:ext uri="{FF2B5EF4-FFF2-40B4-BE49-F238E27FC236}">
                <a16:creationId xmlns:a16="http://schemas.microsoft.com/office/drawing/2014/main" id="{89DE8D99-775D-B8CB-A3AB-72B58ED94EE0}"/>
              </a:ext>
            </a:extLst>
          </p:cNvPr>
          <p:cNvPicPr>
            <a:picLocks noGrp="1" noChangeAspect="1"/>
          </p:cNvPicPr>
          <p:nvPr>
            <p:ph sz="half" idx="2"/>
          </p:nvPr>
        </p:nvPicPr>
        <p:blipFill rotWithShape="1">
          <a:blip r:embed="rId2"/>
          <a:srcRect b="68143"/>
          <a:stretch/>
        </p:blipFill>
        <p:spPr>
          <a:xfrm>
            <a:off x="2065616" y="3111574"/>
            <a:ext cx="8060769" cy="2926080"/>
          </a:xfrm>
        </p:spPr>
      </p:pic>
    </p:spTree>
    <p:extLst>
      <p:ext uri="{BB962C8B-B14F-4D97-AF65-F5344CB8AC3E}">
        <p14:creationId xmlns:p14="http://schemas.microsoft.com/office/powerpoint/2010/main" val="4231786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2FAA9-95C3-E4A6-F10E-FFD5EB7C7181}"/>
              </a:ext>
            </a:extLst>
          </p:cNvPr>
          <p:cNvSpPr>
            <a:spLocks noGrp="1"/>
          </p:cNvSpPr>
          <p:nvPr>
            <p:ph type="title"/>
          </p:nvPr>
        </p:nvSpPr>
        <p:spPr/>
        <p:txBody>
          <a:bodyPr/>
          <a:lstStyle/>
          <a:p>
            <a:r>
              <a:rPr lang="en-US" dirty="0"/>
              <a:t>Figure 8 An Increase in Demand in the Short Run and Long Run (2 of 3)</a:t>
            </a:r>
          </a:p>
        </p:txBody>
      </p:sp>
      <p:sp>
        <p:nvSpPr>
          <p:cNvPr id="3" name="Content Placeholder 2">
            <a:extLst>
              <a:ext uri="{FF2B5EF4-FFF2-40B4-BE49-F238E27FC236}">
                <a16:creationId xmlns:a16="http://schemas.microsoft.com/office/drawing/2014/main" id="{9330F60C-C511-004B-7F79-8132CF6782A1}"/>
              </a:ext>
            </a:extLst>
          </p:cNvPr>
          <p:cNvSpPr>
            <a:spLocks noGrp="1"/>
          </p:cNvSpPr>
          <p:nvPr>
            <p:ph sz="half" idx="1"/>
          </p:nvPr>
        </p:nvSpPr>
        <p:spPr>
          <a:xfrm>
            <a:off x="476843" y="1887674"/>
            <a:ext cx="11241915" cy="1341301"/>
          </a:xfrm>
        </p:spPr>
        <p:txBody>
          <a:bodyPr/>
          <a:lstStyle/>
          <a:p>
            <a:pPr algn="l"/>
            <a:r>
              <a:rPr lang="en-US" sz="2000" b="0" i="0" u="none" strike="noStrike" baseline="0" dirty="0"/>
              <a:t>Panel (b) shows what happens in the short run when demand rises from </a:t>
            </a:r>
            <a:r>
              <a:rPr lang="en-US" sz="2000" b="0" i="1" u="none" strike="noStrike" baseline="0" dirty="0"/>
              <a:t>D</a:t>
            </a:r>
            <a:r>
              <a:rPr lang="en-US" sz="2000" b="0" i="1" u="none" strike="noStrike" baseline="-25000" dirty="0"/>
              <a:t>1</a:t>
            </a:r>
            <a:r>
              <a:rPr lang="en-US" sz="2000" b="0" i="0" u="none" strike="noStrike" baseline="0" dirty="0"/>
              <a:t> to </a:t>
            </a:r>
            <a:r>
              <a:rPr lang="en-US" sz="2000" b="0" i="1" u="none" strike="noStrike" baseline="0" dirty="0"/>
              <a:t>D</a:t>
            </a:r>
            <a:r>
              <a:rPr lang="en-US" sz="2000" b="0" i="1" baseline="-25000" dirty="0"/>
              <a:t>2</a:t>
            </a:r>
            <a:r>
              <a:rPr lang="en-US" sz="2000" b="0" i="0" u="none" strike="noStrike" baseline="0" dirty="0"/>
              <a:t>. The equilibrium goes from point A to point B, price rises from</a:t>
            </a:r>
            <a:r>
              <a:rPr lang="en-US" sz="2000" b="0" i="1" u="none" strike="noStrike" baseline="0" dirty="0"/>
              <a:t> P</a:t>
            </a:r>
            <a:r>
              <a:rPr lang="en-US" sz="2000" b="0" i="1" baseline="-25000" dirty="0"/>
              <a:t>1</a:t>
            </a:r>
            <a:r>
              <a:rPr lang="en-US" sz="2000" b="0" i="1" u="none" strike="noStrike" baseline="0" dirty="0"/>
              <a:t> </a:t>
            </a:r>
            <a:r>
              <a:rPr lang="en-US" sz="2000" b="0" i="0" u="none" strike="noStrike" baseline="0" dirty="0"/>
              <a:t>to </a:t>
            </a:r>
            <a:r>
              <a:rPr lang="en-US" sz="2000" b="0" i="1" u="none" strike="noStrike" baseline="0" dirty="0"/>
              <a:t>P</a:t>
            </a:r>
            <a:r>
              <a:rPr lang="en-US" sz="2000" b="0" i="1" baseline="-25000" dirty="0"/>
              <a:t>2</a:t>
            </a:r>
            <a:r>
              <a:rPr lang="en-US" sz="2000" b="0" i="0" u="none" strike="noStrike" baseline="0" dirty="0"/>
              <a:t>, and the quantity sold in the market rises from</a:t>
            </a:r>
            <a:r>
              <a:rPr lang="en-US" sz="2000" b="0" i="1" u="none" strike="noStrike" baseline="0" dirty="0"/>
              <a:t> Q</a:t>
            </a:r>
            <a:r>
              <a:rPr lang="en-US" sz="2000" b="0" i="1" baseline="-25000" dirty="0"/>
              <a:t>1</a:t>
            </a:r>
            <a:r>
              <a:rPr lang="en-US" sz="2000" b="0" i="1" u="none" strike="noStrike" baseline="0" dirty="0"/>
              <a:t> </a:t>
            </a:r>
            <a:r>
              <a:rPr lang="en-US" sz="2000" b="0" i="0" u="none" strike="noStrike" baseline="0" dirty="0"/>
              <a:t>to </a:t>
            </a:r>
            <a:r>
              <a:rPr lang="en-US" sz="2000" b="0" i="1" u="none" strike="noStrike" baseline="0" dirty="0"/>
              <a:t>Q</a:t>
            </a:r>
            <a:r>
              <a:rPr lang="en-US" sz="2000" b="0" i="1" baseline="-25000" dirty="0"/>
              <a:t>2</a:t>
            </a:r>
            <a:r>
              <a:rPr lang="en-US" sz="2000" b="0" i="0" u="none" strike="noStrike" baseline="0" dirty="0"/>
              <a:t>. Because price now exceeds average total cost, each firm now makes a profit, which, over time, encourages new firms to enter the market.</a:t>
            </a:r>
            <a:endParaRPr lang="en-US" sz="2000" b="0" dirty="0"/>
          </a:p>
        </p:txBody>
      </p:sp>
      <p:pic>
        <p:nvPicPr>
          <p:cNvPr id="9" name="Picture 3" descr="The figure shows three panels that display a market, from an initial condition, the short run response to a price increase and finally the long run response in the market.  Each panels shows a pair of graphs, one depicting the situation at the market level and the corresponding situation for a single firm. All the graphs are plotted on a rectangular coordinate system.  The horizontal axis is the quantity of output.  The vertical axis is labeled Price and provides the cost per unit of output as well as the market price.  The graphs show values starting at zero, and the quantities and prices are shown as qualitative values rather than numerical values. Panel (a) shows the starting conditions.  The graph for the market is shown first.  In this graph the demand curve, D sub 1 goes down and to the right linearly.  A short run supply curve S sub 1 rises linearly to the right.  A third curve, the long run supply curve is shown, which is perpendicular to the origin at P sub 1. The three curves intersect at P sub 1 at quantity Q sub 1, at the equilibrium labeled A.  This corresponds to the second graph on the panel for a firm in the market.  This graph shows the market price at P sub 1, and a line perpendicular to the origin is shown, which is also the firm’s demand curve.  There is an average total cost curve ATC that is tangent to the demand at price P sub 1; this curve goes down smoothly and reaches a minimum at the point of tangency and then curves up smoothly.  Intersecting at the point of tangency is the marginal cost curve MC, which determines the output for this firm since MR = MC at that point.  This initial equilibrium is explained by two callouts.  The first callout is shown on the graph for the market and states that “A market begins in long run equilibrium …” and is completed by the second callout on the graph for the single firm that reads “… with the firm earning zero economic profit. Panel (b) details the short run response that occurs when there is an increase int eh demand for the good.  The graph for the market shows the initial situation as described in panel (a); that is, there is an initial equilibrium at point A where D sub 1 intersects short run supply S sub 1 and the long run supply curve.  Then demand increases, so that the graph shows a second demand curve D sub 2 which is parallel and to the right of D sub 1.  This new demand curve intersects the short run supply S sub 1 at point B, at a quantity Q sub 2, which is greater than Q sub 1 and at a higher price, P sub 2.  The callout for this graph explains: “But then an increase in demand raises the price …” The scenario shifts to the second graph for the individual firm.  There is a new higher market price P sub 2 which intersects the firm’s MC curve at a larger quantity of output, and which is above the ATC.  This implies what is stated in the callout: “… leading to short run profits.”  This situation does not persist in the long run as panel (c) shows.  The graph for the market now adds to what was shown in panel (b), a new short run supply curve S sub 2, which intersects with the increased demand that is shown by demand D sub 2, and is labeled point C.  This intersection of the short run supply S sub 2 and demand D sub 2 coincides with a point on the long run supply curve, now at the original market price P sub 1 but at a higher output level, Q sub 3.  The callout on this graph states “When profits induce entry, supply increases and the price falls …” The second graph for the single firm now shows the original price P sub 1, with the MC intersecting and the ATC tangent to the price; and the callout concludes: “ … restoring long run equilibrium.  In this situation, there is additional output in the market, produced by newly entered firms but all firms receive zero economic profit.">
            <a:extLst>
              <a:ext uri="{FF2B5EF4-FFF2-40B4-BE49-F238E27FC236}">
                <a16:creationId xmlns:a16="http://schemas.microsoft.com/office/drawing/2014/main" id="{A279CC0F-1D58-4060-989D-757C664F2DE0}"/>
              </a:ext>
            </a:extLst>
          </p:cNvPr>
          <p:cNvPicPr>
            <a:picLocks noGrp="1" noChangeAspect="1"/>
          </p:cNvPicPr>
          <p:nvPr>
            <p:ph sz="half" idx="2"/>
          </p:nvPr>
        </p:nvPicPr>
        <p:blipFill rotWithShape="1">
          <a:blip r:embed="rId2"/>
          <a:srcRect t="32346" b="33508"/>
          <a:stretch/>
        </p:blipFill>
        <p:spPr>
          <a:xfrm>
            <a:off x="2570772" y="3286127"/>
            <a:ext cx="7050456" cy="2743200"/>
          </a:xfrm>
          <a:prstGeom prst="rect">
            <a:avLst/>
          </a:prstGeom>
        </p:spPr>
      </p:pic>
    </p:spTree>
    <p:extLst>
      <p:ext uri="{BB962C8B-B14F-4D97-AF65-F5344CB8AC3E}">
        <p14:creationId xmlns:p14="http://schemas.microsoft.com/office/powerpoint/2010/main" val="5666260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2FAA9-95C3-E4A6-F10E-FFD5EB7C7181}"/>
              </a:ext>
            </a:extLst>
          </p:cNvPr>
          <p:cNvSpPr>
            <a:spLocks noGrp="1"/>
          </p:cNvSpPr>
          <p:nvPr>
            <p:ph type="title"/>
          </p:nvPr>
        </p:nvSpPr>
        <p:spPr/>
        <p:txBody>
          <a:bodyPr/>
          <a:lstStyle/>
          <a:p>
            <a:r>
              <a:rPr lang="en-US" dirty="0"/>
              <a:t>Figure 8 An Increase in Demand in the Short Run and Long Run (3 of 3)</a:t>
            </a:r>
          </a:p>
        </p:txBody>
      </p:sp>
      <p:sp>
        <p:nvSpPr>
          <p:cNvPr id="3" name="Content Placeholder 2">
            <a:extLst>
              <a:ext uri="{FF2B5EF4-FFF2-40B4-BE49-F238E27FC236}">
                <a16:creationId xmlns:a16="http://schemas.microsoft.com/office/drawing/2014/main" id="{9330F60C-C511-004B-7F79-8132CF6782A1}"/>
              </a:ext>
            </a:extLst>
          </p:cNvPr>
          <p:cNvSpPr>
            <a:spLocks noGrp="1"/>
          </p:cNvSpPr>
          <p:nvPr>
            <p:ph sz="half" idx="1"/>
          </p:nvPr>
        </p:nvSpPr>
        <p:spPr>
          <a:xfrm>
            <a:off x="476843" y="1887674"/>
            <a:ext cx="11241915" cy="1371600"/>
          </a:xfrm>
        </p:spPr>
        <p:txBody>
          <a:bodyPr/>
          <a:lstStyle/>
          <a:p>
            <a:pPr algn="l"/>
            <a:r>
              <a:rPr lang="en-US" sz="2000" b="0" i="0" u="none" strike="noStrike" baseline="0" dirty="0"/>
              <a:t>Panel (c) shows how this entry shifts the short-run supply curve to the right from </a:t>
            </a:r>
            <a:r>
              <a:rPr lang="en-US" sz="2000" b="0" i="1" u="none" strike="noStrike" baseline="0" dirty="0"/>
              <a:t>S</a:t>
            </a:r>
            <a:r>
              <a:rPr lang="en-US" sz="2000" b="0" i="1" u="none" strike="noStrike" baseline="-25000" dirty="0"/>
              <a:t>1</a:t>
            </a:r>
            <a:r>
              <a:rPr lang="en-US" sz="2000" b="0" i="0" u="none" strike="noStrike" baseline="0" dirty="0"/>
              <a:t> to </a:t>
            </a:r>
            <a:r>
              <a:rPr lang="en-US" sz="2000" b="0" i="1" u="none" strike="noStrike" baseline="0" dirty="0"/>
              <a:t>S</a:t>
            </a:r>
            <a:r>
              <a:rPr lang="en-US" sz="2000" b="0" i="1" baseline="-25000" dirty="0"/>
              <a:t>2</a:t>
            </a:r>
            <a:r>
              <a:rPr lang="en-US" sz="2000" b="0" i="0" u="none" strike="noStrike" baseline="0" dirty="0"/>
              <a:t>. In the new long-run equilibrium, point C, price has returned to </a:t>
            </a:r>
            <a:r>
              <a:rPr lang="en-US" sz="2000" b="0" i="1" u="none" strike="noStrike" baseline="0" dirty="0"/>
              <a:t>P</a:t>
            </a:r>
            <a:r>
              <a:rPr lang="en-US" sz="2000" b="0" i="1" u="none" strike="noStrike" baseline="-25000" dirty="0"/>
              <a:t>1</a:t>
            </a:r>
            <a:r>
              <a:rPr lang="en-US" sz="2000" b="0" i="0" u="none" strike="noStrike" baseline="0" dirty="0"/>
              <a:t>, but the quantity sold has increased to </a:t>
            </a:r>
            <a:r>
              <a:rPr lang="en-US" sz="2000" b="0" i="1" u="none" strike="noStrike" baseline="0" dirty="0"/>
              <a:t>Q</a:t>
            </a:r>
            <a:r>
              <a:rPr lang="en-US" sz="2000" b="0" i="1" u="none" strike="noStrike" baseline="-25000" dirty="0"/>
              <a:t>3</a:t>
            </a:r>
            <a:r>
              <a:rPr lang="en-US" sz="2000" b="0" i="0" u="none" strike="noStrike" baseline="0" dirty="0"/>
              <a:t>. Profits are again zero, and price is back to the minimum of average total cost, but the market has more firms to satisfy the greater demand.</a:t>
            </a:r>
            <a:endParaRPr lang="en-US" sz="2000" b="0" dirty="0"/>
          </a:p>
        </p:txBody>
      </p:sp>
      <p:pic>
        <p:nvPicPr>
          <p:cNvPr id="9" name="Picture 3" descr="The figure shows three panels that display a market, from an initial condition, the short run response to a price increase and finally the long run response in the market.  Each panels shows a pair of graphs, one depicting the situation at the market level and the corresponding situation for a single firm. All the graphs are plotted on a rectangular coordinate system.  The horizontal axis is the quantity of output.  The vertical axis is labeled Price and provides the cost per unit of output as well as the market price.  The graphs show values starting at zero, and the quantities and prices are shown as qualitative values rather than numerical values. Panel (a) shows the starting conditions.  The graph for the market is shown first.  In this graph the demand curve, D sub 1 goes down and to the right linearly.  A short run supply curve S sub 1 rises linearly to the right.  A third curve, the long run supply curve is shown, which is perpendicular to the origin at P sub 1. The three curves intersect at P sub 1 at quantity Q sub 1, at the equilibrium labeled A.  This corresponds to the second graph on the panel for a firm in the market.  This graph shows the market price at P sub 1, and a line perpendicular to the origin is shown, which is also the firm’s demand curve.  There is an average total cost curve ATC that is tangent to the demand at price P sub 1; this curve goes down smoothly and reaches a minimum at the point of tangency and then curves up smoothly.  Intersecting at the point of tangency is the marginal cost curve MC, which determines the output for this firm since MR = MC at that point.  This initial equilibrium is explained by two callouts.  The first callout is shown on the graph for the market and states that “A market begins in long run equilibrium …” and is completed by the second callout on the graph for the single firm that reads “… with the firm earning zero economic profit. Panel (b) details the short run response that occurs when there is an increase int eh demand for the good.  The graph for the market shows the initial situation as described in panel (a); that is, there is an initial equilibrium at point A where D sub 1 intersects short run supply S sub 1 and the long run supply curve.  Then demand increases, so that the graph shows a second demand curve D sub 2 which is parallel and to the right of D sub 1.  This new demand curve intersects the short run supply S sub 1 at point B, at a quantity Q sub 2, which is greater than Q sub 1 and at a higher price, P sub 2.  The callout for this graph explains: “But then an increase in demand raises the price …” The scenario shifts to the second graph for the individual firm.  There is a new higher market price P sub 2 which intersects the firm’s MC curve at a larger quantity of output, and which is above the ATC.  This implies what is stated in the callout: “… leading to short run profits.”  This situation does not persist in the long run as panel (c) shows.  The graph for the market now adds to what was shown in panel (b), a new short run supply curve S sub 2, which intersects with the increased demand that is shown by demand D sub 2, and is labeled point C.  This intersection of the short run supply S sub 2 and demand D sub 2 coincides with a point on the long run supply curve, now at the original market price P sub 1 but at a higher output level, Q sub 3.  The callout on this graph states “When profits induce entry, supply increases and the price falls …” The second graph for the single firm now shows the original price P sub 1, with the MC intersecting and the ATC tangent to the price; and the callout concludes: “ … restoring long run equilibrium.  In this situation, there is additional output in the market, produced by newly entered firms but all firms receive zero economic profit.&#10;">
            <a:extLst>
              <a:ext uri="{FF2B5EF4-FFF2-40B4-BE49-F238E27FC236}">
                <a16:creationId xmlns:a16="http://schemas.microsoft.com/office/drawing/2014/main" id="{4E0CA716-DBC7-4A0A-A797-6FC930BC065E}"/>
              </a:ext>
            </a:extLst>
          </p:cNvPr>
          <p:cNvPicPr>
            <a:picLocks noGrp="1" noChangeAspect="1"/>
          </p:cNvPicPr>
          <p:nvPr>
            <p:ph sz="half" idx="2"/>
          </p:nvPr>
        </p:nvPicPr>
        <p:blipFill rotWithShape="1">
          <a:blip r:embed="rId2"/>
          <a:srcRect t="67973"/>
          <a:stretch/>
        </p:blipFill>
        <p:spPr>
          <a:xfrm>
            <a:off x="2337512" y="3279088"/>
            <a:ext cx="7516976" cy="2743200"/>
          </a:xfrm>
          <a:prstGeom prst="rect">
            <a:avLst/>
          </a:prstGeom>
        </p:spPr>
      </p:pic>
    </p:spTree>
    <p:extLst>
      <p:ext uri="{BB962C8B-B14F-4D97-AF65-F5344CB8AC3E}">
        <p14:creationId xmlns:p14="http://schemas.microsoft.com/office/powerpoint/2010/main" val="2610456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15-1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What Is a Competitive Market?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C22E7-1309-1309-40CA-7898CE249035}"/>
              </a:ext>
            </a:extLst>
          </p:cNvPr>
          <p:cNvSpPr>
            <a:spLocks noGrp="1"/>
          </p:cNvSpPr>
          <p:nvPr>
            <p:ph type="title"/>
          </p:nvPr>
        </p:nvSpPr>
        <p:spPr/>
        <p:txBody>
          <a:bodyPr/>
          <a:lstStyle/>
          <a:p>
            <a:r>
              <a:rPr lang="en-US" dirty="0"/>
              <a:t>Why the Long-Run Supply Curve Might Slope Upward</a:t>
            </a:r>
          </a:p>
        </p:txBody>
      </p:sp>
      <p:sp>
        <p:nvSpPr>
          <p:cNvPr id="3" name="Content Placeholder 2">
            <a:extLst>
              <a:ext uri="{FF2B5EF4-FFF2-40B4-BE49-F238E27FC236}">
                <a16:creationId xmlns:a16="http://schemas.microsoft.com/office/drawing/2014/main" id="{585ED70A-7DEC-E18C-1821-918D87C99CC2}"/>
              </a:ext>
            </a:extLst>
          </p:cNvPr>
          <p:cNvSpPr>
            <a:spLocks noGrp="1"/>
          </p:cNvSpPr>
          <p:nvPr>
            <p:ph idx="1"/>
          </p:nvPr>
        </p:nvSpPr>
        <p:spPr/>
        <p:txBody>
          <a:bodyPr/>
          <a:lstStyle/>
          <a:p>
            <a:r>
              <a:rPr lang="en-US" dirty="0"/>
              <a:t>Long-run supply curve is horizontal if</a:t>
            </a:r>
          </a:p>
          <a:p>
            <a:pPr lvl="1">
              <a:buFont typeface="Arial" panose="020B0604020202020204" pitchFamily="34" charset="0"/>
              <a:buChar char="•"/>
            </a:pPr>
            <a:r>
              <a:rPr lang="en-US" dirty="0"/>
              <a:t>All firms have identical costs</a:t>
            </a:r>
          </a:p>
          <a:p>
            <a:pPr lvl="1">
              <a:buFont typeface="Arial" panose="020B0604020202020204" pitchFamily="34" charset="0"/>
              <a:buChar char="•"/>
            </a:pPr>
            <a:r>
              <a:rPr lang="en-US" dirty="0"/>
              <a:t>And costs do not change as other firms enter or exit the market</a:t>
            </a:r>
          </a:p>
          <a:p>
            <a:r>
              <a:rPr lang="en-US" dirty="0"/>
              <a:t>Long-run supply curve might slope upward if</a:t>
            </a:r>
          </a:p>
          <a:p>
            <a:pPr lvl="1">
              <a:buFont typeface="Arial" panose="020B0604020202020204" pitchFamily="34" charset="0"/>
              <a:buChar char="•"/>
            </a:pPr>
            <a:r>
              <a:rPr lang="en-US" dirty="0"/>
              <a:t>Firms have different costs</a:t>
            </a:r>
          </a:p>
          <a:p>
            <a:pPr lvl="1">
              <a:buFont typeface="Arial" panose="020B0604020202020204" pitchFamily="34" charset="0"/>
              <a:buChar char="•"/>
            </a:pPr>
            <a:r>
              <a:rPr lang="en-US" dirty="0"/>
              <a:t>Or costs rise as firms enter the market</a:t>
            </a:r>
          </a:p>
        </p:txBody>
      </p:sp>
    </p:spTree>
    <p:extLst>
      <p:ext uri="{BB962C8B-B14F-4D97-AF65-F5344CB8AC3E}">
        <p14:creationId xmlns:p14="http://schemas.microsoft.com/office/powerpoint/2010/main" val="2048817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FF998-A502-0A41-EE4C-32279FCA4580}"/>
              </a:ext>
            </a:extLst>
          </p:cNvPr>
          <p:cNvSpPr>
            <a:spLocks noGrp="1"/>
          </p:cNvSpPr>
          <p:nvPr>
            <p:ph type="title"/>
          </p:nvPr>
        </p:nvSpPr>
        <p:spPr/>
        <p:txBody>
          <a:bodyPr/>
          <a:lstStyle/>
          <a:p>
            <a:r>
              <a:rPr lang="en-US" dirty="0"/>
              <a:t>Long-Run Supply Curve (1 of 2)</a:t>
            </a:r>
          </a:p>
        </p:txBody>
      </p:sp>
      <p:sp>
        <p:nvSpPr>
          <p:cNvPr id="3" name="Content Placeholder 2">
            <a:extLst>
              <a:ext uri="{FF2B5EF4-FFF2-40B4-BE49-F238E27FC236}">
                <a16:creationId xmlns:a16="http://schemas.microsoft.com/office/drawing/2014/main" id="{D269C1CF-FD25-32A0-93ED-D8BC2F926A44}"/>
              </a:ext>
            </a:extLst>
          </p:cNvPr>
          <p:cNvSpPr>
            <a:spLocks noGrp="1"/>
          </p:cNvSpPr>
          <p:nvPr>
            <p:ph idx="1"/>
          </p:nvPr>
        </p:nvSpPr>
        <p:spPr/>
        <p:txBody>
          <a:bodyPr/>
          <a:lstStyle/>
          <a:p>
            <a:r>
              <a:rPr lang="en-US" dirty="0"/>
              <a:t>Costs rise as firms enter the market</a:t>
            </a:r>
          </a:p>
          <a:p>
            <a:pPr lvl="1">
              <a:buFont typeface="Arial" panose="020B0604020202020204" pitchFamily="34" charset="0"/>
              <a:buChar char="•"/>
            </a:pPr>
            <a:r>
              <a:rPr lang="en-US" dirty="0"/>
              <a:t>In some industries, the supply of a key input is limited (e.g., amount of land suitable for farming is fixed)</a:t>
            </a:r>
          </a:p>
          <a:p>
            <a:pPr lvl="1">
              <a:buFont typeface="Arial" panose="020B0604020202020204" pitchFamily="34" charset="0"/>
              <a:buChar char="•"/>
            </a:pPr>
            <a:r>
              <a:rPr lang="en-US" dirty="0"/>
              <a:t>The entry of new firms increases demand for this input, causing its price to rise</a:t>
            </a:r>
          </a:p>
          <a:p>
            <a:pPr lvl="1">
              <a:buFont typeface="Arial" panose="020B0604020202020204" pitchFamily="34" charset="0"/>
              <a:buChar char="•"/>
            </a:pPr>
            <a:r>
              <a:rPr lang="en-US" dirty="0"/>
              <a:t>This increases all firms’ costs</a:t>
            </a:r>
          </a:p>
          <a:p>
            <a:r>
              <a:rPr lang="en-US" dirty="0"/>
              <a:t>Hence, an increase in</a:t>
            </a:r>
            <a:r>
              <a:rPr lang="en-US" i="1" dirty="0"/>
              <a:t> P </a:t>
            </a:r>
            <a:r>
              <a:rPr lang="en-US" dirty="0"/>
              <a:t>is required to increase the market quantity supplied, so the supply curve is upward-sloping</a:t>
            </a:r>
          </a:p>
        </p:txBody>
      </p:sp>
    </p:spTree>
    <p:extLst>
      <p:ext uri="{BB962C8B-B14F-4D97-AF65-F5344CB8AC3E}">
        <p14:creationId xmlns:p14="http://schemas.microsoft.com/office/powerpoint/2010/main" val="15326394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FF998-A502-0A41-EE4C-32279FCA4580}"/>
              </a:ext>
            </a:extLst>
          </p:cNvPr>
          <p:cNvSpPr>
            <a:spLocks noGrp="1"/>
          </p:cNvSpPr>
          <p:nvPr>
            <p:ph type="title"/>
          </p:nvPr>
        </p:nvSpPr>
        <p:spPr/>
        <p:txBody>
          <a:bodyPr/>
          <a:lstStyle/>
          <a:p>
            <a:r>
              <a:rPr lang="en-US" dirty="0"/>
              <a:t>Long-Run Supply Curve (2 of 2)</a:t>
            </a:r>
          </a:p>
        </p:txBody>
      </p:sp>
      <p:sp>
        <p:nvSpPr>
          <p:cNvPr id="3" name="Content Placeholder 2">
            <a:extLst>
              <a:ext uri="{FF2B5EF4-FFF2-40B4-BE49-F238E27FC236}">
                <a16:creationId xmlns:a16="http://schemas.microsoft.com/office/drawing/2014/main" id="{D269C1CF-FD25-32A0-93ED-D8BC2F926A44}"/>
              </a:ext>
            </a:extLst>
          </p:cNvPr>
          <p:cNvSpPr>
            <a:spLocks noGrp="1"/>
          </p:cNvSpPr>
          <p:nvPr>
            <p:ph idx="1"/>
          </p:nvPr>
        </p:nvSpPr>
        <p:spPr/>
        <p:txBody>
          <a:bodyPr/>
          <a:lstStyle/>
          <a:p>
            <a:r>
              <a:rPr lang="en-US" dirty="0"/>
              <a:t>Firms have different costs</a:t>
            </a:r>
          </a:p>
          <a:p>
            <a:pPr lvl="1">
              <a:buFont typeface="Arial" panose="020B0604020202020204" pitchFamily="34" charset="0"/>
              <a:buChar char="•"/>
            </a:pPr>
            <a:r>
              <a:rPr lang="en-US" dirty="0"/>
              <a:t>As </a:t>
            </a:r>
            <a:r>
              <a:rPr lang="en-US" i="1" dirty="0"/>
              <a:t>P</a:t>
            </a:r>
            <a:r>
              <a:rPr lang="en-US" dirty="0"/>
              <a:t> rises, firms with lower costs enter the market before those with higher costs.</a:t>
            </a:r>
          </a:p>
          <a:p>
            <a:pPr lvl="1">
              <a:buFont typeface="Arial" panose="020B0604020202020204" pitchFamily="34" charset="0"/>
              <a:buChar char="•"/>
            </a:pPr>
            <a:r>
              <a:rPr lang="en-US" dirty="0"/>
              <a:t>Further increases in</a:t>
            </a:r>
            <a:r>
              <a:rPr lang="en-US" i="1" dirty="0"/>
              <a:t> P </a:t>
            </a:r>
            <a:r>
              <a:rPr lang="en-US" dirty="0"/>
              <a:t>make it worthwhile for higher-cost firms to enter the market, which increases market quantity supplied</a:t>
            </a:r>
          </a:p>
          <a:p>
            <a:pPr lvl="1">
              <a:buFont typeface="Arial" panose="020B0604020202020204" pitchFamily="34" charset="0"/>
              <a:buChar char="•"/>
            </a:pPr>
            <a:r>
              <a:rPr lang="en-US" dirty="0"/>
              <a:t>Hence, long-run market supply curve slopes upward</a:t>
            </a:r>
          </a:p>
        </p:txBody>
      </p:sp>
    </p:spTree>
    <p:extLst>
      <p:ext uri="{BB962C8B-B14F-4D97-AF65-F5344CB8AC3E}">
        <p14:creationId xmlns:p14="http://schemas.microsoft.com/office/powerpoint/2010/main" val="36111638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 15-4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Conclusion: Behind the Supply Curve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E1127-A534-3152-A5C6-6340736CAE81}"/>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3E5BFFCD-4DFE-6584-46A9-BFE74B23DA22}"/>
              </a:ext>
            </a:extLst>
          </p:cNvPr>
          <p:cNvSpPr>
            <a:spLocks noGrp="1"/>
          </p:cNvSpPr>
          <p:nvPr>
            <p:ph idx="1"/>
          </p:nvPr>
        </p:nvSpPr>
        <p:spPr/>
        <p:txBody>
          <a:bodyPr/>
          <a:lstStyle/>
          <a:p>
            <a:r>
              <a:rPr lang="en-US" dirty="0"/>
              <a:t>Many of the tools developed here are also useful for studying firms in less competitive markets</a:t>
            </a:r>
          </a:p>
          <a:p>
            <a:r>
              <a:rPr lang="en-US" dirty="0"/>
              <a:t>The next chapter examines the behavior of firms with market power</a:t>
            </a:r>
          </a:p>
          <a:p>
            <a:r>
              <a:rPr lang="en-US" dirty="0"/>
              <a:t>Marginal analysis will again be useful, but it will have very different implications for a firm’s production decisions and for the nature of market outcomes</a:t>
            </a:r>
          </a:p>
        </p:txBody>
      </p:sp>
    </p:spTree>
    <p:extLst>
      <p:ext uri="{BB962C8B-B14F-4D97-AF65-F5344CB8AC3E}">
        <p14:creationId xmlns:p14="http://schemas.microsoft.com/office/powerpoint/2010/main" val="155753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ea typeface="+mn-lt"/>
                <a:cs typeface="+mn-lt"/>
              </a:rPr>
              <a:t>Walking into a Walmart store at 2:00 a.m. with a friend to buy some cat food, your friend says, “I can’t believe that these stores stay open all night. There are 10 shoppers in this store, and only one checkout lane is open. It doesn’t make any sense for this store to be open all night.” </a:t>
            </a:r>
          </a:p>
          <a:p>
            <a:pPr marL="914400" lvl="1" indent="-457200">
              <a:buFont typeface="+mj-lt"/>
              <a:buAutoNum type="alphaUcPeriod"/>
            </a:pPr>
            <a:r>
              <a:rPr lang="en-US" sz="2200" dirty="0">
                <a:ea typeface="+mn-lt"/>
                <a:cs typeface="+mn-lt"/>
              </a:rPr>
              <a:t>Why do you think this Walmart is open all night?</a:t>
            </a:r>
          </a:p>
          <a:p>
            <a:pPr marL="914400" lvl="1" indent="-457200">
              <a:buFont typeface="+mj-lt"/>
              <a:buAutoNum type="alphaUcPeriod"/>
            </a:pPr>
            <a:r>
              <a:rPr lang="en-US" sz="2200" dirty="0">
                <a:ea typeface="+mn-lt"/>
                <a:cs typeface="+mn-lt"/>
              </a:rPr>
              <a:t>Are the costs of rent, equipment, fixtures, salaries of management, and so on rel­evant when Walmart makes the decision whether to stay open all night?</a:t>
            </a:r>
          </a:p>
          <a:p>
            <a:pPr marL="914400" lvl="1" indent="-457200">
              <a:buFont typeface="+mj-lt"/>
              <a:buAutoNum type="alphaUcPeriod"/>
            </a:pPr>
            <a:r>
              <a:rPr lang="en-US" sz="2200" dirty="0">
                <a:ea typeface="+mn-lt"/>
                <a:cs typeface="+mn-lt"/>
              </a:rPr>
              <a:t>If Walmart had 10 customers during its daytime hours, do you think it would continue to operate?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t>Are market supply curves typically more elastic in the short run or in the long run? Explain</a:t>
            </a:r>
          </a:p>
        </p:txBody>
      </p:sp>
    </p:spTree>
    <p:extLst>
      <p:ext uri="{BB962C8B-B14F-4D97-AF65-F5344CB8AC3E}">
        <p14:creationId xmlns:p14="http://schemas.microsoft.com/office/powerpoint/2010/main" val="5961775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t>Click the link to review the objectives for this presentation.</a:t>
            </a:r>
          </a:p>
          <a:p>
            <a:pPr marL="0" indent="0">
              <a:buNone/>
            </a:pPr>
            <a:r>
              <a:rPr lang="en-US" dirty="0">
                <a:hlinkClick r:id="rId4" action="ppaction://hlinksldjump"/>
              </a:rPr>
              <a:t>Link to Objectives</a:t>
            </a:r>
            <a:endParaRPr lang="en-US"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7EDC8-F49B-B5C9-D20E-DA22651E8A70}"/>
              </a:ext>
            </a:extLst>
          </p:cNvPr>
          <p:cNvSpPr>
            <a:spLocks noGrp="1"/>
          </p:cNvSpPr>
          <p:nvPr>
            <p:ph type="title"/>
          </p:nvPr>
        </p:nvSpPr>
        <p:spPr/>
        <p:txBody>
          <a:bodyPr/>
          <a:lstStyle/>
          <a:p>
            <a:r>
              <a:rPr lang="en-US" dirty="0"/>
              <a:t>The Meaning of Competition</a:t>
            </a:r>
          </a:p>
        </p:txBody>
      </p:sp>
      <p:sp>
        <p:nvSpPr>
          <p:cNvPr id="3" name="Content Placeholder 2">
            <a:extLst>
              <a:ext uri="{FF2B5EF4-FFF2-40B4-BE49-F238E27FC236}">
                <a16:creationId xmlns:a16="http://schemas.microsoft.com/office/drawing/2014/main" id="{62D129BB-D3E0-86F4-CA2E-296E66ED900C}"/>
              </a:ext>
            </a:extLst>
          </p:cNvPr>
          <p:cNvSpPr>
            <a:spLocks noGrp="1"/>
          </p:cNvSpPr>
          <p:nvPr>
            <p:ph idx="1"/>
          </p:nvPr>
        </p:nvSpPr>
        <p:spPr/>
        <p:txBody>
          <a:bodyPr/>
          <a:lstStyle/>
          <a:p>
            <a:r>
              <a:rPr lang="en-US" b="1" dirty="0">
                <a:solidFill>
                  <a:srgbClr val="C00000"/>
                </a:solidFill>
              </a:rPr>
              <a:t>Competitive market*</a:t>
            </a:r>
          </a:p>
          <a:p>
            <a:pPr lvl="1">
              <a:buFont typeface="Arial" panose="020B0604020202020204" pitchFamily="34" charset="0"/>
              <a:buChar char="•"/>
            </a:pPr>
            <a:r>
              <a:rPr lang="en-US" dirty="0"/>
              <a:t>A market with many buyers and sellers trading identical products so that each buyer and seller is a price taker</a:t>
            </a:r>
          </a:p>
          <a:p>
            <a:r>
              <a:rPr lang="en-US" dirty="0"/>
              <a:t>Characteristics</a:t>
            </a:r>
          </a:p>
          <a:p>
            <a:pPr lvl="1">
              <a:buFont typeface="Arial" panose="020B0604020202020204" pitchFamily="34" charset="0"/>
              <a:buChar char="•"/>
            </a:pPr>
            <a:r>
              <a:rPr lang="en-US" dirty="0"/>
              <a:t>Market has many buyers and many sellers</a:t>
            </a:r>
          </a:p>
          <a:p>
            <a:pPr lvl="1">
              <a:buFont typeface="Arial" panose="020B0604020202020204" pitchFamily="34" charset="0"/>
              <a:buChar char="•"/>
            </a:pPr>
            <a:r>
              <a:rPr lang="en-US" dirty="0"/>
              <a:t>Goods offered by the various sellers are identical</a:t>
            </a:r>
          </a:p>
          <a:p>
            <a:pPr lvl="1">
              <a:buFont typeface="Arial" panose="020B0604020202020204" pitchFamily="34" charset="0"/>
              <a:buChar char="•"/>
            </a:pPr>
            <a:r>
              <a:rPr lang="en-US" dirty="0"/>
              <a:t>Firms can freely enter or exit the market</a:t>
            </a:r>
            <a:endParaRPr lang="en-US" altLang="en-US" sz="1400" dirty="0"/>
          </a:p>
          <a:p>
            <a:pPr marL="0" indent="0">
              <a:spcBef>
                <a:spcPts val="30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149699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332EA-ED75-F65E-C7EA-E8F2D8D5295F}"/>
              </a:ext>
            </a:extLst>
          </p:cNvPr>
          <p:cNvSpPr>
            <a:spLocks noGrp="1"/>
          </p:cNvSpPr>
          <p:nvPr>
            <p:ph type="title"/>
          </p:nvPr>
        </p:nvSpPr>
        <p:spPr/>
        <p:txBody>
          <a:bodyPr/>
          <a:lstStyle/>
          <a:p>
            <a:r>
              <a:rPr lang="en-US" dirty="0"/>
              <a:t>The Revenue of a Competitive Firm (1 of 2)</a:t>
            </a:r>
          </a:p>
        </p:txBody>
      </p:sp>
      <p:sp>
        <p:nvSpPr>
          <p:cNvPr id="3" name="Content Placeholder 2">
            <a:extLst>
              <a:ext uri="{FF2B5EF4-FFF2-40B4-BE49-F238E27FC236}">
                <a16:creationId xmlns:a16="http://schemas.microsoft.com/office/drawing/2014/main" id="{B7AADF3B-FD56-E02D-5D0F-F7DA5A80FF67}"/>
              </a:ext>
            </a:extLst>
          </p:cNvPr>
          <p:cNvSpPr>
            <a:spLocks noGrp="1"/>
          </p:cNvSpPr>
          <p:nvPr>
            <p:ph idx="1"/>
          </p:nvPr>
        </p:nvSpPr>
        <p:spPr/>
        <p:txBody>
          <a:bodyPr/>
          <a:lstStyle/>
          <a:p>
            <a:r>
              <a:rPr lang="en-US" dirty="0"/>
              <a:t>Firm aims to maximize profit </a:t>
            </a:r>
          </a:p>
          <a:p>
            <a:r>
              <a:rPr lang="en-US" b="1" dirty="0">
                <a:solidFill>
                  <a:srgbClr val="C00000"/>
                </a:solidFill>
              </a:rPr>
              <a:t>Average revenue*</a:t>
            </a:r>
          </a:p>
          <a:p>
            <a:pPr lvl="1">
              <a:buFont typeface="Arial" panose="020B0604020202020204" pitchFamily="34" charset="0"/>
              <a:buChar char="•"/>
            </a:pPr>
            <a:r>
              <a:rPr lang="en-US" dirty="0"/>
              <a:t>Total revenue divided by the quantity sold</a:t>
            </a:r>
          </a:p>
          <a:p>
            <a:r>
              <a:rPr lang="en-US" b="1" dirty="0">
                <a:solidFill>
                  <a:srgbClr val="C00000"/>
                </a:solidFill>
              </a:rPr>
              <a:t>Marginal revenue*</a:t>
            </a:r>
          </a:p>
          <a:p>
            <a:pPr lvl="1">
              <a:spcAft>
                <a:spcPts val="2400"/>
              </a:spcAft>
              <a:buFont typeface="Arial" panose="020B0604020202020204" pitchFamily="34" charset="0"/>
              <a:buChar char="•"/>
            </a:pPr>
            <a:r>
              <a:rPr lang="en-US" dirty="0"/>
              <a:t>Change in total revenue from an additional unit sold</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marR="0" lvl="0" indent="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271039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332EA-ED75-F65E-C7EA-E8F2D8D5295F}"/>
              </a:ext>
            </a:extLst>
          </p:cNvPr>
          <p:cNvSpPr>
            <a:spLocks noGrp="1"/>
          </p:cNvSpPr>
          <p:nvPr>
            <p:ph type="title"/>
          </p:nvPr>
        </p:nvSpPr>
        <p:spPr/>
        <p:txBody>
          <a:bodyPr/>
          <a:lstStyle/>
          <a:p>
            <a:r>
              <a:rPr lang="en-US" dirty="0"/>
              <a:t>The Revenue of a Competitive Firm (2 of 2)</a:t>
            </a:r>
          </a:p>
        </p:txBody>
      </p:sp>
      <p:sp>
        <p:nvSpPr>
          <p:cNvPr id="3" name="Content Placeholder 2">
            <a:extLst>
              <a:ext uri="{FF2B5EF4-FFF2-40B4-BE49-F238E27FC236}">
                <a16:creationId xmlns:a16="http://schemas.microsoft.com/office/drawing/2014/main" id="{B7AADF3B-FD56-E02D-5D0F-F7DA5A80FF67}"/>
              </a:ext>
            </a:extLst>
          </p:cNvPr>
          <p:cNvSpPr>
            <a:spLocks noGrp="1"/>
          </p:cNvSpPr>
          <p:nvPr>
            <p:ph idx="1"/>
          </p:nvPr>
        </p:nvSpPr>
        <p:spPr/>
        <p:txBody>
          <a:bodyPr/>
          <a:lstStyle/>
          <a:p>
            <a:r>
              <a:rPr lang="en-US" dirty="0"/>
              <a:t>For all types of firms, average revenue equals the price of the good</a:t>
            </a:r>
          </a:p>
          <a:p>
            <a:r>
              <a:rPr lang="en-US" dirty="0"/>
              <a:t>For competitive firms, </a:t>
            </a:r>
          </a:p>
          <a:p>
            <a:pPr lvl="1">
              <a:buFont typeface="Arial" panose="020B0604020202020204" pitchFamily="34" charset="0"/>
              <a:buChar char="•"/>
            </a:pPr>
            <a:r>
              <a:rPr lang="en-US" dirty="0"/>
              <a:t>Total revenue is </a:t>
            </a:r>
            <a:r>
              <a:rPr lang="en-US" i="1" dirty="0"/>
              <a:t>P × Q</a:t>
            </a:r>
            <a:r>
              <a:rPr lang="en-US" dirty="0"/>
              <a:t>, and </a:t>
            </a:r>
            <a:r>
              <a:rPr lang="en-US" i="1" dirty="0"/>
              <a:t>P</a:t>
            </a:r>
            <a:r>
              <a:rPr lang="en-US" dirty="0"/>
              <a:t> is fixed </a:t>
            </a:r>
          </a:p>
          <a:p>
            <a:pPr lvl="1">
              <a:buFont typeface="Arial" panose="020B0604020202020204" pitchFamily="34" charset="0"/>
              <a:buChar char="•"/>
            </a:pPr>
            <a:r>
              <a:rPr lang="en-US" dirty="0"/>
              <a:t>When Q rises by 1 unit, total revenue rises by </a:t>
            </a:r>
            <a:r>
              <a:rPr lang="en-US" i="1" dirty="0"/>
              <a:t>P</a:t>
            </a:r>
            <a:r>
              <a:rPr lang="en-US" dirty="0"/>
              <a:t> dollars</a:t>
            </a:r>
          </a:p>
          <a:p>
            <a:pPr lvl="1">
              <a:buFont typeface="Arial" panose="020B0604020202020204" pitchFamily="34" charset="0"/>
              <a:buChar char="•"/>
            </a:pPr>
            <a:r>
              <a:rPr lang="en-US" dirty="0"/>
              <a:t>Therefore, marginal revenue equals the price of the good</a:t>
            </a:r>
          </a:p>
        </p:txBody>
      </p:sp>
    </p:spTree>
    <p:extLst>
      <p:ext uri="{BB962C8B-B14F-4D97-AF65-F5344CB8AC3E}">
        <p14:creationId xmlns:p14="http://schemas.microsoft.com/office/powerpoint/2010/main" val="120669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44E27-E39F-5893-0EAA-081DF245A2E5}"/>
              </a:ext>
            </a:extLst>
          </p:cNvPr>
          <p:cNvSpPr>
            <a:spLocks noGrp="1"/>
          </p:cNvSpPr>
          <p:nvPr>
            <p:ph type="title"/>
          </p:nvPr>
        </p:nvSpPr>
        <p:spPr>
          <a:xfrm>
            <a:off x="476843" y="329409"/>
            <a:ext cx="11241915" cy="1217447"/>
          </a:xfrm>
        </p:spPr>
        <p:txBody>
          <a:bodyPr/>
          <a:lstStyle/>
          <a:p>
            <a:r>
              <a:rPr lang="en-US" dirty="0"/>
              <a:t>Table 1 Total, Average, and Marginal Revenue for a Competitive Firm</a:t>
            </a:r>
          </a:p>
        </p:txBody>
      </p:sp>
      <p:graphicFrame>
        <p:nvGraphicFramePr>
          <p:cNvPr id="4" name="Table 2">
            <a:extLst>
              <a:ext uri="{FF2B5EF4-FFF2-40B4-BE49-F238E27FC236}">
                <a16:creationId xmlns:a16="http://schemas.microsoft.com/office/drawing/2014/main" id="{AFB157AB-0951-DDE4-0C8C-B4954D478CCB}"/>
              </a:ext>
            </a:extLst>
          </p:cNvPr>
          <p:cNvGraphicFramePr>
            <a:graphicFrameLocks noGrp="1"/>
          </p:cNvGraphicFramePr>
          <p:nvPr>
            <p:ph idx="1"/>
            <p:extLst>
              <p:ext uri="{D42A27DB-BD31-4B8C-83A1-F6EECF244321}">
                <p14:modId xmlns:p14="http://schemas.microsoft.com/office/powerpoint/2010/main" val="885344529"/>
              </p:ext>
            </p:extLst>
          </p:nvPr>
        </p:nvGraphicFramePr>
        <p:xfrm>
          <a:off x="474663" y="1562996"/>
          <a:ext cx="11242675" cy="4491990"/>
        </p:xfrm>
        <a:graphic>
          <a:graphicData uri="http://schemas.openxmlformats.org/drawingml/2006/table">
            <a:tbl>
              <a:tblPr firstRow="1" bandRow="1">
                <a:tableStyleId>{5C22544A-7EE6-4342-B048-85BDC9FD1C3A}</a:tableStyleId>
              </a:tblPr>
              <a:tblGrid>
                <a:gridCol w="2248535">
                  <a:extLst>
                    <a:ext uri="{9D8B030D-6E8A-4147-A177-3AD203B41FA5}">
                      <a16:colId xmlns:a16="http://schemas.microsoft.com/office/drawing/2014/main" val="4107654179"/>
                    </a:ext>
                  </a:extLst>
                </a:gridCol>
                <a:gridCol w="2248535">
                  <a:extLst>
                    <a:ext uri="{9D8B030D-6E8A-4147-A177-3AD203B41FA5}">
                      <a16:colId xmlns:a16="http://schemas.microsoft.com/office/drawing/2014/main" val="378663284"/>
                    </a:ext>
                  </a:extLst>
                </a:gridCol>
                <a:gridCol w="2248535">
                  <a:extLst>
                    <a:ext uri="{9D8B030D-6E8A-4147-A177-3AD203B41FA5}">
                      <a16:colId xmlns:a16="http://schemas.microsoft.com/office/drawing/2014/main" val="2444236432"/>
                    </a:ext>
                  </a:extLst>
                </a:gridCol>
                <a:gridCol w="2248535">
                  <a:extLst>
                    <a:ext uri="{9D8B030D-6E8A-4147-A177-3AD203B41FA5}">
                      <a16:colId xmlns:a16="http://schemas.microsoft.com/office/drawing/2014/main" val="1872925761"/>
                    </a:ext>
                  </a:extLst>
                </a:gridCol>
                <a:gridCol w="2248535">
                  <a:extLst>
                    <a:ext uri="{9D8B030D-6E8A-4147-A177-3AD203B41FA5}">
                      <a16:colId xmlns:a16="http://schemas.microsoft.com/office/drawing/2014/main" val="3855247244"/>
                    </a:ext>
                  </a:extLst>
                </a:gridCol>
              </a:tblGrid>
              <a:tr h="822960">
                <a:tc>
                  <a:txBody>
                    <a:bodyPr/>
                    <a:lstStyle/>
                    <a:p>
                      <a:pPr marL="0" marR="0" algn="ctr">
                        <a:lnSpc>
                          <a:spcPct val="107000"/>
                        </a:lnSpc>
                        <a:spcBef>
                          <a:spcPts val="0"/>
                        </a:spcBef>
                        <a:spcAft>
                          <a:spcPts val="0"/>
                        </a:spcAft>
                      </a:pPr>
                      <a:r>
                        <a:rPr lang="en-US" sz="1500" b="1" dirty="0">
                          <a:effectLst/>
                        </a:rPr>
                        <a:t>(1)</a:t>
                      </a:r>
                    </a:p>
                    <a:p>
                      <a:pPr marL="0" marR="0" algn="ctr">
                        <a:lnSpc>
                          <a:spcPct val="107000"/>
                        </a:lnSpc>
                        <a:spcBef>
                          <a:spcPts val="0"/>
                        </a:spcBef>
                        <a:spcAft>
                          <a:spcPts val="0"/>
                        </a:spcAft>
                      </a:pPr>
                      <a:r>
                        <a:rPr lang="en-US" sz="1500" b="1" dirty="0">
                          <a:effectLst/>
                        </a:rPr>
                        <a:t>Quantity</a:t>
                      </a:r>
                    </a:p>
                    <a:p>
                      <a:pPr marL="0" marR="0" algn="ctr">
                        <a:lnSpc>
                          <a:spcPct val="107000"/>
                        </a:lnSpc>
                        <a:spcBef>
                          <a:spcPts val="0"/>
                        </a:spcBef>
                        <a:spcAft>
                          <a:spcPts val="0"/>
                        </a:spcAft>
                      </a:pPr>
                      <a:r>
                        <a:rPr lang="en-US" sz="1500" b="1" i="1" dirty="0">
                          <a:effectLst/>
                        </a:rPr>
                        <a:t>(Q)</a:t>
                      </a:r>
                      <a:endParaRPr lang="en-US" sz="1500" b="1" i="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500" b="1" dirty="0">
                          <a:effectLst/>
                        </a:rPr>
                        <a:t>(2)</a:t>
                      </a:r>
                    </a:p>
                    <a:p>
                      <a:pPr marL="0" marR="0" algn="ctr">
                        <a:lnSpc>
                          <a:spcPct val="107000"/>
                        </a:lnSpc>
                        <a:spcBef>
                          <a:spcPts val="0"/>
                        </a:spcBef>
                        <a:spcAft>
                          <a:spcPts val="0"/>
                        </a:spcAft>
                      </a:pPr>
                      <a:r>
                        <a:rPr lang="en-US" sz="1500" b="1" dirty="0">
                          <a:effectLst/>
                        </a:rPr>
                        <a:t>Price</a:t>
                      </a:r>
                    </a:p>
                    <a:p>
                      <a:pPr marL="0" marR="0" algn="ctr">
                        <a:lnSpc>
                          <a:spcPct val="107000"/>
                        </a:lnSpc>
                        <a:spcBef>
                          <a:spcPts val="0"/>
                        </a:spcBef>
                        <a:spcAft>
                          <a:spcPts val="0"/>
                        </a:spcAft>
                      </a:pPr>
                      <a:r>
                        <a:rPr lang="en-US" sz="1500" b="1" i="1" dirty="0">
                          <a:effectLst/>
                        </a:rPr>
                        <a:t>(P)</a:t>
                      </a:r>
                      <a:endParaRPr lang="en-US" sz="1500" b="1" i="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500" b="1" dirty="0">
                          <a:effectLst/>
                        </a:rPr>
                        <a:t>(3)</a:t>
                      </a:r>
                    </a:p>
                    <a:p>
                      <a:pPr marL="0" marR="0" algn="ctr">
                        <a:lnSpc>
                          <a:spcPct val="107000"/>
                        </a:lnSpc>
                        <a:spcBef>
                          <a:spcPts val="0"/>
                        </a:spcBef>
                        <a:spcAft>
                          <a:spcPts val="0"/>
                        </a:spcAft>
                      </a:pPr>
                      <a:r>
                        <a:rPr lang="fr-FR" sz="1500" b="1" dirty="0">
                          <a:effectLst/>
                        </a:rPr>
                        <a:t>Total Revenue</a:t>
                      </a:r>
                    </a:p>
                    <a:p>
                      <a:pPr marL="0" marR="0" algn="ctr">
                        <a:lnSpc>
                          <a:spcPct val="107000"/>
                        </a:lnSpc>
                        <a:spcBef>
                          <a:spcPts val="0"/>
                        </a:spcBef>
                        <a:spcAft>
                          <a:spcPts val="0"/>
                        </a:spcAft>
                      </a:pPr>
                      <a:r>
                        <a:rPr lang="fr-FR" sz="1500" b="1" i="1" dirty="0">
                          <a:effectLst/>
                        </a:rPr>
                        <a:t>(TR = P x Q)</a:t>
                      </a:r>
                      <a:endParaRPr lang="en-US" sz="1500" b="1" i="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500" b="1" dirty="0">
                          <a:effectLst/>
                        </a:rPr>
                        <a:t>(4)</a:t>
                      </a:r>
                    </a:p>
                    <a:p>
                      <a:pPr marL="0" marR="0" algn="ctr">
                        <a:lnSpc>
                          <a:spcPct val="107000"/>
                        </a:lnSpc>
                        <a:spcBef>
                          <a:spcPts val="0"/>
                        </a:spcBef>
                        <a:spcAft>
                          <a:spcPts val="0"/>
                        </a:spcAft>
                      </a:pPr>
                      <a:r>
                        <a:rPr lang="fr-FR" sz="1500" b="1" dirty="0">
                          <a:effectLst/>
                        </a:rPr>
                        <a:t>Average Revenue </a:t>
                      </a:r>
                    </a:p>
                    <a:p>
                      <a:pPr marL="0" marR="0" algn="ctr">
                        <a:lnSpc>
                          <a:spcPct val="107000"/>
                        </a:lnSpc>
                        <a:spcBef>
                          <a:spcPts val="0"/>
                        </a:spcBef>
                        <a:spcAft>
                          <a:spcPts val="0"/>
                        </a:spcAft>
                      </a:pPr>
                      <a:r>
                        <a:rPr lang="fr-FR" sz="1500" b="1" i="1" dirty="0">
                          <a:effectLst/>
                        </a:rPr>
                        <a:t>(AR = TR / Q)</a:t>
                      </a:r>
                      <a:endParaRPr lang="en-US" sz="1500" b="1" i="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500" b="1" dirty="0">
                          <a:effectLst/>
                        </a:rPr>
                        <a:t>(5)</a:t>
                      </a:r>
                    </a:p>
                    <a:p>
                      <a:pPr marL="0" marR="0" algn="ctr">
                        <a:lnSpc>
                          <a:spcPct val="107000"/>
                        </a:lnSpc>
                        <a:spcBef>
                          <a:spcPts val="0"/>
                        </a:spcBef>
                        <a:spcAft>
                          <a:spcPts val="0"/>
                        </a:spcAft>
                      </a:pPr>
                      <a:r>
                        <a:rPr lang="en-CA" sz="1500" b="1" dirty="0">
                          <a:effectLst/>
                        </a:rPr>
                        <a:t>Marginal Revenue</a:t>
                      </a:r>
                    </a:p>
                    <a:p>
                      <a:pPr marL="0" marR="0" algn="ctr">
                        <a:lnSpc>
                          <a:spcPct val="107000"/>
                        </a:lnSpc>
                        <a:spcBef>
                          <a:spcPts val="0"/>
                        </a:spcBef>
                        <a:spcAft>
                          <a:spcPts val="0"/>
                        </a:spcAft>
                      </a:pPr>
                      <a:r>
                        <a:rPr lang="en-CA" sz="1500" b="1" i="1" dirty="0">
                          <a:effectLst/>
                        </a:rPr>
                        <a:t>(MR = ΔTR / ΔQ)</a:t>
                      </a:r>
                      <a:endParaRPr lang="en-US" sz="1500" b="1" i="1"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1859126539"/>
                  </a:ext>
                </a:extLst>
              </a:tr>
              <a:tr h="227094">
                <a:tc>
                  <a:txBody>
                    <a:bodyPr/>
                    <a:lstStyle/>
                    <a:p>
                      <a:pPr marL="0" marR="0" algn="l">
                        <a:lnSpc>
                          <a:spcPct val="107000"/>
                        </a:lnSpc>
                        <a:spcBef>
                          <a:spcPts val="0"/>
                        </a:spcBef>
                        <a:spcAft>
                          <a:spcPts val="0"/>
                        </a:spcAft>
                      </a:pPr>
                      <a:r>
                        <a:rPr lang="en-CA" sz="1500" b="0" dirty="0">
                          <a:effectLst/>
                        </a:rPr>
                        <a:t>1 gallon</a:t>
                      </a:r>
                      <a:endParaRPr lang="en-US" sz="1500" b="0" dirty="0">
                        <a:effectLst/>
                        <a:latin typeface="+mn-lt"/>
                        <a:ea typeface="Calibri" panose="020F0502020204030204" pitchFamily="34" charset="0"/>
                        <a:cs typeface="Times New Roman" panose="02020603050405020304" pitchFamily="18" charset="0"/>
                      </a:endParaRPr>
                    </a:p>
                  </a:txBody>
                  <a:tcPr marL="182880" marR="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solidFill>
                          <a:schemeClr val="bg1"/>
                        </a:solidFill>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111129010"/>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25181299"/>
                  </a:ext>
                </a:extLst>
              </a:tr>
              <a:tr h="227094">
                <a:tc>
                  <a:txBody>
                    <a:bodyPr/>
                    <a:lstStyle/>
                    <a:p>
                      <a:pPr marL="0" marR="0" algn="l">
                        <a:lnSpc>
                          <a:spcPct val="107000"/>
                        </a:lnSpc>
                        <a:spcBef>
                          <a:spcPts val="0"/>
                        </a:spcBef>
                        <a:spcAft>
                          <a:spcPts val="0"/>
                        </a:spcAft>
                      </a:pPr>
                      <a:r>
                        <a:rPr lang="en-CA" sz="1500" b="0" dirty="0">
                          <a:effectLst/>
                        </a:rPr>
                        <a:t>2</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US" sz="1500" dirty="0">
                          <a:effectLst/>
                        </a:rPr>
                        <a:t>6</a:t>
                      </a:r>
                    </a:p>
                  </a:txBody>
                  <a:tcPr marL="42248" marR="182880" marT="0" marB="0"/>
                </a:tc>
                <a:tc>
                  <a:txBody>
                    <a:bodyPr/>
                    <a:lstStyle/>
                    <a:p>
                      <a:pPr marL="0" marR="0" algn="r">
                        <a:lnSpc>
                          <a:spcPct val="107000"/>
                        </a:lnSpc>
                        <a:spcBef>
                          <a:spcPts val="0"/>
                        </a:spcBef>
                        <a:spcAft>
                          <a:spcPts val="0"/>
                        </a:spcAft>
                      </a:pPr>
                      <a:r>
                        <a:rPr lang="en-CA" sz="1500" dirty="0">
                          <a:effectLst/>
                        </a:rPr>
                        <a:t>12</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500" dirty="0">
                          <a:effectLst/>
                        </a:rPr>
                        <a:t>6</a:t>
                      </a: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212577602"/>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760278094"/>
                  </a:ext>
                </a:extLst>
              </a:tr>
              <a:tr h="227094">
                <a:tc>
                  <a:txBody>
                    <a:bodyPr/>
                    <a:lstStyle/>
                    <a:p>
                      <a:pPr marL="0" marR="0" algn="l">
                        <a:lnSpc>
                          <a:spcPct val="107000"/>
                        </a:lnSpc>
                        <a:spcBef>
                          <a:spcPts val="0"/>
                        </a:spcBef>
                        <a:spcAft>
                          <a:spcPts val="0"/>
                        </a:spcAft>
                      </a:pPr>
                      <a:r>
                        <a:rPr lang="en-CA" sz="1500" b="0" dirty="0">
                          <a:effectLst/>
                        </a:rPr>
                        <a:t>3</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18</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269252410"/>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177505061"/>
                  </a:ext>
                </a:extLst>
              </a:tr>
              <a:tr h="227094">
                <a:tc>
                  <a:txBody>
                    <a:bodyPr/>
                    <a:lstStyle/>
                    <a:p>
                      <a:pPr marL="0" marR="0" algn="l">
                        <a:lnSpc>
                          <a:spcPct val="107000"/>
                        </a:lnSpc>
                        <a:spcBef>
                          <a:spcPts val="0"/>
                        </a:spcBef>
                        <a:spcAft>
                          <a:spcPts val="0"/>
                        </a:spcAft>
                      </a:pPr>
                      <a:r>
                        <a:rPr lang="en-CA" sz="1500" b="0" dirty="0">
                          <a:effectLst/>
                        </a:rPr>
                        <a:t>4</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24</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699364314"/>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913365606"/>
                  </a:ext>
                </a:extLst>
              </a:tr>
              <a:tr h="227094">
                <a:tc>
                  <a:txBody>
                    <a:bodyPr/>
                    <a:lstStyle/>
                    <a:p>
                      <a:pPr marL="0" marR="0" algn="l">
                        <a:lnSpc>
                          <a:spcPct val="107000"/>
                        </a:lnSpc>
                        <a:spcBef>
                          <a:spcPts val="0"/>
                        </a:spcBef>
                        <a:spcAft>
                          <a:spcPts val="0"/>
                        </a:spcAft>
                      </a:pPr>
                      <a:r>
                        <a:rPr lang="en-CA" sz="1500" b="0" dirty="0">
                          <a:effectLst/>
                        </a:rPr>
                        <a:t>5</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30</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684446814"/>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560295473"/>
                  </a:ext>
                </a:extLst>
              </a:tr>
              <a:tr h="227094">
                <a:tc>
                  <a:txBody>
                    <a:bodyPr/>
                    <a:lstStyle/>
                    <a:p>
                      <a:pPr marL="0" marR="0" algn="l">
                        <a:lnSpc>
                          <a:spcPct val="107000"/>
                        </a:lnSpc>
                        <a:spcBef>
                          <a:spcPts val="0"/>
                        </a:spcBef>
                        <a:spcAft>
                          <a:spcPts val="0"/>
                        </a:spcAft>
                      </a:pPr>
                      <a:r>
                        <a:rPr lang="en-CA" sz="1500" b="0" dirty="0">
                          <a:effectLst/>
                        </a:rPr>
                        <a:t>6</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36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264729626"/>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649451542"/>
                  </a:ext>
                </a:extLst>
              </a:tr>
              <a:tr h="227094">
                <a:tc>
                  <a:txBody>
                    <a:bodyPr/>
                    <a:lstStyle/>
                    <a:p>
                      <a:pPr marL="0" marR="0" algn="l">
                        <a:lnSpc>
                          <a:spcPct val="107000"/>
                        </a:lnSpc>
                        <a:spcBef>
                          <a:spcPts val="0"/>
                        </a:spcBef>
                        <a:spcAft>
                          <a:spcPts val="0"/>
                        </a:spcAft>
                      </a:pPr>
                      <a:r>
                        <a:rPr lang="en-CA" sz="1500" b="0" dirty="0">
                          <a:effectLst/>
                        </a:rPr>
                        <a:t>7</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42</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202856468"/>
                  </a:ext>
                </a:extLst>
              </a:tr>
              <a:tr h="227094">
                <a:tc>
                  <a:txBody>
                    <a:bodyPr/>
                    <a:lstStyle/>
                    <a:p>
                      <a:pPr marL="0" marR="0" algn="l">
                        <a:lnSpc>
                          <a:spcPct val="107000"/>
                        </a:lnSpc>
                        <a:spcBef>
                          <a:spcPts val="0"/>
                        </a:spcBef>
                        <a:spcAft>
                          <a:spcPts val="0"/>
                        </a:spcAft>
                      </a:pP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86582016"/>
                  </a:ext>
                </a:extLst>
              </a:tr>
              <a:tr h="227094">
                <a:tc>
                  <a:txBody>
                    <a:bodyPr/>
                    <a:lstStyle/>
                    <a:p>
                      <a:pPr marL="0" marR="0" algn="l">
                        <a:lnSpc>
                          <a:spcPct val="107000"/>
                        </a:lnSpc>
                        <a:spcBef>
                          <a:spcPts val="0"/>
                        </a:spcBef>
                        <a:spcAft>
                          <a:spcPts val="0"/>
                        </a:spcAft>
                      </a:pPr>
                      <a:r>
                        <a:rPr lang="en-CA" sz="1500" b="0" dirty="0">
                          <a:effectLst/>
                        </a:rPr>
                        <a:t>8</a:t>
                      </a:r>
                      <a:endParaRPr lang="en-US" sz="1500" b="0" dirty="0">
                        <a:effectLst/>
                        <a:latin typeface="+mn-lt"/>
                        <a:ea typeface="Calibri" panose="020F0502020204030204" pitchFamily="34" charset="0"/>
                        <a:cs typeface="Times New Roman" panose="02020603050405020304" pitchFamily="18" charset="0"/>
                      </a:endParaRPr>
                    </a:p>
                  </a:txBody>
                  <a:tcPr marL="182880" marR="82296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48</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CA" sz="1500" dirty="0">
                          <a:effectLst/>
                        </a:rPr>
                        <a:t>6</a:t>
                      </a: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5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773761971"/>
                  </a:ext>
                </a:extLst>
              </a:tr>
            </a:tbl>
          </a:graphicData>
        </a:graphic>
      </p:graphicFrame>
    </p:spTree>
    <p:extLst>
      <p:ext uri="{BB962C8B-B14F-4D97-AF65-F5344CB8AC3E}">
        <p14:creationId xmlns:p14="http://schemas.microsoft.com/office/powerpoint/2010/main" val="1145678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 15-2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Profit Maximization and the Competitive Firm’s Supply Curve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3162</Words>
  <Application>Microsoft Office PowerPoint</Application>
  <PresentationFormat>Widescreen</PresentationFormat>
  <Paragraphs>374</Paragraphs>
  <Slides>47</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47</vt:i4>
      </vt:variant>
    </vt:vector>
  </HeadingPairs>
  <TitlesOfParts>
    <vt:vector size="56" baseType="lpstr">
      <vt:lpstr>Arial</vt:lpstr>
      <vt:lpstr>Calibri</vt:lpstr>
      <vt:lpstr>Courier New</vt:lpstr>
      <vt:lpstr>Times New Roman</vt:lpstr>
      <vt:lpstr>Wingdings</vt:lpstr>
      <vt:lpstr>Work Sans</vt:lpstr>
      <vt:lpstr>Work Sans </vt:lpstr>
      <vt:lpstr>Optimized Template Master</vt:lpstr>
      <vt:lpstr>ActiveLearning or Ex</vt:lpstr>
      <vt:lpstr>Principles of Economics, 10e</vt:lpstr>
      <vt:lpstr>Chapter Objectives (1 of 2)</vt:lpstr>
      <vt:lpstr>Chapter Objectives (2 of 2)</vt:lpstr>
      <vt:lpstr>15-1</vt:lpstr>
      <vt:lpstr>The Meaning of Competition</vt:lpstr>
      <vt:lpstr>The Revenue of a Competitive Firm (1 of 2)</vt:lpstr>
      <vt:lpstr>The Revenue of a Competitive Firm (2 of 2)</vt:lpstr>
      <vt:lpstr>Table 1 Total, Average, and Marginal Revenue for a Competitive Firm</vt:lpstr>
      <vt:lpstr> 15-2</vt:lpstr>
      <vt:lpstr>Rules for Profit Maximization (1 of 2)</vt:lpstr>
      <vt:lpstr>Rules for Profit Maximization (2 of 2)</vt:lpstr>
      <vt:lpstr>Table 2 Profit Maximization: A Numerical Example</vt:lpstr>
      <vt:lpstr>Figure 1 Profit Maximization for a Competitive Firm</vt:lpstr>
      <vt:lpstr>The Marginal-Cost Curve and the Firm’s Supply Decision</vt:lpstr>
      <vt:lpstr>Figure 2 Marginal Cost as the Competitive Firm’s Supply Curve</vt:lpstr>
      <vt:lpstr>The Firm’s Short-Run Decision to Shut Down</vt:lpstr>
      <vt:lpstr>Shut Down</vt:lpstr>
      <vt:lpstr>Figure 3 The Competitive Firm’s Short-Run Supply Curve</vt:lpstr>
      <vt:lpstr>Spilt Milk and Other Sunk Costs</vt:lpstr>
      <vt:lpstr>The Firm’s Long-Run Decision to Exit or Enter a Market</vt:lpstr>
      <vt:lpstr>Figure 4 The Competitive Firm’s Long-Run Supply Curve</vt:lpstr>
      <vt:lpstr>Measuring Profit in Our Graph for the Competitive Firm</vt:lpstr>
      <vt:lpstr>Figure 5 Profit as the Area between Price and Average Total Cost</vt:lpstr>
      <vt:lpstr>Table 3 Profit-Maximizing Rules for a Competitive Firm</vt:lpstr>
      <vt:lpstr>Active Learning 1: Identifying Profit or Loss</vt:lpstr>
      <vt:lpstr>Active Learning 1: Answers</vt:lpstr>
      <vt:lpstr> 15-3</vt:lpstr>
      <vt:lpstr>The Short Run: Market Supply with a Fixed Number of Firms</vt:lpstr>
      <vt:lpstr>Short Run Market Supply Curve</vt:lpstr>
      <vt:lpstr>Figure 6 Short-Run Market Supply</vt:lpstr>
      <vt:lpstr>The Long Run: Market Supply with Entry and Exit (1 of 2)</vt:lpstr>
      <vt:lpstr>The Long Run: Market Supply with Entry and Exit (2 of 2)</vt:lpstr>
      <vt:lpstr>Figure 7 Long-Run Market Supply</vt:lpstr>
      <vt:lpstr>Why Do Competitive Firms Stay in Business If They Make Zero Profit?</vt:lpstr>
      <vt:lpstr>A Shift in Demand in the Short Run and Long Run (1 of 2)</vt:lpstr>
      <vt:lpstr>A Shift in Demand in the Short Run and Long Run (2 of 2)</vt:lpstr>
      <vt:lpstr>Figure 8 An Increase in Demand in the Short Run and Long Run (1 of 3)</vt:lpstr>
      <vt:lpstr>Figure 8 An Increase in Demand in the Short Run and Long Run (2 of 3)</vt:lpstr>
      <vt:lpstr>Figure 8 An Increase in Demand in the Short Run and Long Run (3 of 3)</vt:lpstr>
      <vt:lpstr>Why the Long-Run Supply Curve Might Slope Upward</vt:lpstr>
      <vt:lpstr>Long-Run Supply Curve (1 of 2)</vt:lpstr>
      <vt:lpstr>Long-Run Supply Curve (2 of 2)</vt:lpstr>
      <vt:lpstr> 15-4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15: Firms in Competitive Markets</dc:subject>
  <dc:creator/>
  <cp:lastModifiedBy/>
  <cp:revision>29</cp:revision>
  <dcterms:created xsi:type="dcterms:W3CDTF">2022-07-21T17:39:44Z</dcterms:created>
  <dcterms:modified xsi:type="dcterms:W3CDTF">2023-02-20T13:37:36Z</dcterms:modified>
  <cp:category>Accessible PPT</cp:category>
</cp:coreProperties>
</file>